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6"/>
  </p:notesMasterIdLst>
  <p:sldIdLst>
    <p:sldId id="278" r:id="rId2"/>
    <p:sldId id="279" r:id="rId3"/>
    <p:sldId id="276" r:id="rId4"/>
    <p:sldId id="277" r:id="rId5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CCF"/>
    <a:srgbClr val="A2232C"/>
    <a:srgbClr val="ECA6AB"/>
    <a:srgbClr val="CD2D38"/>
    <a:srgbClr val="4733C4"/>
    <a:srgbClr val="18B8BD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4" autoAdjust="0"/>
    <p:restoredTop sz="95020" autoAdjust="0"/>
  </p:normalViewPr>
  <p:slideViewPr>
    <p:cSldViewPr snapToGrid="0" showGuides="1">
      <p:cViewPr>
        <p:scale>
          <a:sx n="50" d="100"/>
          <a:sy n="50" d="100"/>
        </p:scale>
        <p:origin x="864" y="-2232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25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r">
              <a:defRPr sz="300"/>
            </a:lvl1pPr>
          </a:lstStyle>
          <a:p>
            <a:fld id="{F5F779A3-EDDA-431B-AF07-CD568712874D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38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955" tIns="10978" rIns="21955" bIns="1097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9" y="4925446"/>
            <a:ext cx="5679742" cy="4029840"/>
          </a:xfrm>
          <a:prstGeom prst="rect">
            <a:avLst/>
          </a:prstGeom>
        </p:spPr>
        <p:txBody>
          <a:bodyPr vert="horz" lIns="21955" tIns="10978" rIns="21955" bIns="109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25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r">
              <a:defRPr sz="3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7F62-07AB-FD53-CF3A-1DD148F06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E5882C-E9C6-10E3-7360-29BFCBF7C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C3DE7-0664-F75F-1547-0E230D6EC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C43A-D153-96F1-ECD5-3D9000589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7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3BC1B8-8CF5-4A2F-AE81-3AA42D60F461}" type="slidenum">
              <a:rPr kumimoji="0" lang="de-DE" sz="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16.02.2025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DD2C0-406E-A3CF-01B1-B0B2D963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89AA451-805F-E2A2-79AD-056A7A2DD513}"/>
              </a:ext>
            </a:extLst>
          </p:cNvPr>
          <p:cNvSpPr/>
          <p:nvPr/>
        </p:nvSpPr>
        <p:spPr>
          <a:xfrm>
            <a:off x="-14862" y="5228035"/>
            <a:ext cx="21432580" cy="25030418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72F7B96-0E9C-6F77-F857-A7F5B34272B5}"/>
              </a:ext>
            </a:extLst>
          </p:cNvPr>
          <p:cNvSpPr/>
          <p:nvPr/>
        </p:nvSpPr>
        <p:spPr>
          <a:xfrm>
            <a:off x="-14861" y="1"/>
            <a:ext cx="21432584" cy="242517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8DF1CF56-0CA3-D226-149A-8FF07E45C7F5}"/>
              </a:ext>
            </a:extLst>
          </p:cNvPr>
          <p:cNvSpPr/>
          <p:nvPr/>
        </p:nvSpPr>
        <p:spPr>
          <a:xfrm>
            <a:off x="-14860" y="1899589"/>
            <a:ext cx="21432580" cy="340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74B2A07-0DF8-7627-6976-68ED1B58B6A9}"/>
              </a:ext>
            </a:extLst>
          </p:cNvPr>
          <p:cNvSpPr/>
          <p:nvPr/>
        </p:nvSpPr>
        <p:spPr>
          <a:xfrm>
            <a:off x="-14863" y="1721844"/>
            <a:ext cx="21432587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FDBC863-3C50-4EA5-B2EB-DA91F9185574}"/>
              </a:ext>
            </a:extLst>
          </p:cNvPr>
          <p:cNvSpPr txBox="1"/>
          <p:nvPr/>
        </p:nvSpPr>
        <p:spPr>
          <a:xfrm>
            <a:off x="1102175" y="2013175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256FA40-B074-F25E-DD0F-419DB6703BAD}"/>
              </a:ext>
            </a:extLst>
          </p:cNvPr>
          <p:cNvSpPr txBox="1"/>
          <p:nvPr/>
        </p:nvSpPr>
        <p:spPr>
          <a:xfrm>
            <a:off x="1102175" y="422913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noProof="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FAF51D58-586A-56DA-05B1-9F786FA3B248}"/>
              </a:ext>
            </a:extLst>
          </p:cNvPr>
          <p:cNvSpPr/>
          <p:nvPr/>
        </p:nvSpPr>
        <p:spPr>
          <a:xfrm>
            <a:off x="-14861" y="29380671"/>
            <a:ext cx="21432579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F3CD7FC-E9DE-42A3-93F8-2EB78DC88A56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3F441A-CB98-E88A-1875-409841E3E7CF}"/>
              </a:ext>
            </a:extLst>
          </p:cNvPr>
          <p:cNvSpPr>
            <a:spLocks/>
          </p:cNvSpPr>
          <p:nvPr/>
        </p:nvSpPr>
        <p:spPr>
          <a:xfrm>
            <a:off x="318463" y="9279390"/>
            <a:ext cx="9261841" cy="5047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E9DBE8E-DCDF-C68F-8812-175AE2201F4D}"/>
              </a:ext>
            </a:extLst>
          </p:cNvPr>
          <p:cNvSpPr>
            <a:spLocks/>
          </p:cNvSpPr>
          <p:nvPr/>
        </p:nvSpPr>
        <p:spPr>
          <a:xfrm>
            <a:off x="319143" y="8791315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02C9EF85-B5B8-7D2F-D14F-5A662D282B80}"/>
              </a:ext>
            </a:extLst>
          </p:cNvPr>
          <p:cNvSpPr>
            <a:spLocks/>
          </p:cNvSpPr>
          <p:nvPr/>
        </p:nvSpPr>
        <p:spPr>
          <a:xfrm>
            <a:off x="319144" y="6303994"/>
            <a:ext cx="9252933" cy="225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149D3BFB-5F7D-6D3E-9526-19034D7AD8F4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de-DE" sz="44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60C4F77C-1319-EA6F-3C00-6C1B56088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1523185B-4D98-CC35-54B2-9663FA36C5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261F97A-E750-D427-2B13-CD1ECA5B941F}"/>
              </a:ext>
            </a:extLst>
          </p:cNvPr>
          <p:cNvSpPr txBox="1"/>
          <p:nvPr/>
        </p:nvSpPr>
        <p:spPr>
          <a:xfrm>
            <a:off x="1102175" y="3478814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D9AA54-AFB0-09C2-853A-42B0B1D13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3763A70-942A-CD5A-82C7-C9294D8F6F3A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de-DE" sz="44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8D8598F-80F2-7D1F-387F-564585A69895}"/>
              </a:ext>
            </a:extLst>
          </p:cNvPr>
          <p:cNvSpPr>
            <a:spLocks/>
          </p:cNvSpPr>
          <p:nvPr/>
        </p:nvSpPr>
        <p:spPr>
          <a:xfrm>
            <a:off x="9891219" y="6268844"/>
            <a:ext cx="11224555" cy="80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de-DE" sz="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2BEB96-9906-FB21-83D5-7DCD0101AAFE}"/>
              </a:ext>
            </a:extLst>
          </p:cNvPr>
          <p:cNvSpPr txBox="1"/>
          <p:nvPr/>
        </p:nvSpPr>
        <p:spPr>
          <a:xfrm>
            <a:off x="419187" y="6482422"/>
            <a:ext cx="9227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📰 Veränderung der Medien über die Zeit 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⚖️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Verstärkte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Subjektivität im Journalismus 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📈 Trends in der Artikelanzahl/-länge 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07A25A-D391-E3B6-383D-09F0EC21E924}"/>
              </a:ext>
            </a:extLst>
          </p:cNvPr>
          <p:cNvSpPr txBox="1"/>
          <p:nvPr/>
        </p:nvSpPr>
        <p:spPr>
          <a:xfrm>
            <a:off x="9983546" y="6439282"/>
            <a:ext cx="110928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” und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“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einer amerikanischen und einer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britischen Zeitung  in den Rubriken „World“, 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„Opinion“ und „Politics“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📅 Langzeitdatenanalyse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von 120.000 Artikeln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zwischen 2010 – 2011 und 2020 – 2021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🔎 Identifikation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im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Journalismus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Untersuchung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Anzahl und Länge der Artikel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💻 Entwicklung einer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interaktiven Webseite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zur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 konkreten Trendanalyse von Zeitungen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(Filter für Jahre, Rubriken, Zeitungen)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58D0CC-F515-6F22-D6A1-1B1F3368C635}"/>
              </a:ext>
            </a:extLst>
          </p:cNvPr>
          <p:cNvSpPr txBox="1"/>
          <p:nvPr/>
        </p:nvSpPr>
        <p:spPr>
          <a:xfrm>
            <a:off x="384554" y="9731739"/>
            <a:ext cx="9261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Datenbeschaffung: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BeautifulSoup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🔗 Nutzung der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beider Zeitungen</a:t>
            </a: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🤖 Sentimentanalyse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📉 Berechnung von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 &amp; Polarisation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💾Speicherung und Visualisierung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Plotly, </a:t>
            </a:r>
            <a:r>
              <a:rPr lang="de-DE" sz="3200" b="1" noProof="0" dirty="0" err="1">
                <a:latin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AD831-C456-B589-60D8-EF81205B6F22}"/>
              </a:ext>
            </a:extLst>
          </p:cNvPr>
          <p:cNvGrpSpPr/>
          <p:nvPr/>
        </p:nvGrpSpPr>
        <p:grpSpPr>
          <a:xfrm>
            <a:off x="14719841" y="2329753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024CAAD-CFD5-21C1-48D7-E25AB43F9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E6ACA6-BA8C-B38A-68EC-E9EA33DE5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8D92F4-5269-6478-4831-9DC91CE6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D4B8D72-145B-C02C-ECA3-4AF393DBA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826F31B-366F-AB0C-4954-26C2A86F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sp>
        <p:nvSpPr>
          <p:cNvPr id="24" name="Rechteck 94">
            <a:extLst>
              <a:ext uri="{FF2B5EF4-FFF2-40B4-BE49-F238E27FC236}">
                <a16:creationId xmlns:a16="http://schemas.microsoft.com/office/drawing/2014/main" id="{5963F808-2FD6-CE5B-2630-163FF0CB0E70}"/>
              </a:ext>
            </a:extLst>
          </p:cNvPr>
          <p:cNvSpPr>
            <a:spLocks/>
          </p:cNvSpPr>
          <p:nvPr/>
        </p:nvSpPr>
        <p:spPr>
          <a:xfrm>
            <a:off x="220406" y="26740219"/>
            <a:ext cx="21032226" cy="264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https://github.com/AdminL3/Jugend-Forscht/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44C1CC-75D3-B2CA-8B0C-FEDB12C3B81E}"/>
              </a:ext>
            </a:extLst>
          </p:cNvPr>
          <p:cNvGrpSpPr/>
          <p:nvPr/>
        </p:nvGrpSpPr>
        <p:grpSpPr>
          <a:xfrm>
            <a:off x="188844" y="14489853"/>
            <a:ext cx="21095350" cy="7063275"/>
            <a:chOff x="161821" y="14366748"/>
            <a:chExt cx="21095350" cy="7063275"/>
          </a:xfrm>
        </p:grpSpPr>
        <p:sp>
          <p:nvSpPr>
            <p:cNvPr id="47" name="Rechteck 1">
              <a:extLst>
                <a:ext uri="{FF2B5EF4-FFF2-40B4-BE49-F238E27FC236}">
                  <a16:creationId xmlns:a16="http://schemas.microsoft.com/office/drawing/2014/main" id="{7C116876-BE0D-15F2-6229-583C8732E904}"/>
                </a:ext>
              </a:extLst>
            </p:cNvPr>
            <p:cNvSpPr>
              <a:spLocks/>
            </p:cNvSpPr>
            <p:nvPr/>
          </p:nvSpPr>
          <p:spPr>
            <a:xfrm>
              <a:off x="5547727" y="15094021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50" name="Grafik 23">
              <a:extLst>
                <a:ext uri="{FF2B5EF4-FFF2-40B4-BE49-F238E27FC236}">
                  <a16:creationId xmlns:a16="http://schemas.microsoft.com/office/drawing/2014/main" id="{E2DD2FC2-BDE2-E20F-C71C-AAD9D578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549431" y="15097888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57FC8B-13A2-68BE-0213-37FE97071635}"/>
                </a:ext>
              </a:extLst>
            </p:cNvPr>
            <p:cNvSpPr txBox="1"/>
            <p:nvPr/>
          </p:nvSpPr>
          <p:spPr>
            <a:xfrm>
              <a:off x="5609238" y="19464931"/>
              <a:ext cx="48867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📊Polarisation:</a:t>
              </a:r>
            </a:p>
            <a:p>
              <a:pPr marL="342900" indent="-342900">
                <a:buFontTx/>
                <a:buChar char="-"/>
              </a:pPr>
              <a:r>
                <a:rPr lang="de-DE" sz="2400" noProof="0" dirty="0"/>
                <a:t>konstanter Durchschnittswert (0,1)</a:t>
              </a:r>
            </a:p>
            <a:p>
              <a:pPr marL="342900" indent="-342900">
                <a:buFontTx/>
                <a:buChar char="-"/>
              </a:pPr>
              <a:r>
                <a:rPr lang="de-DE" sz="2400" noProof="0" dirty="0"/>
                <a:t>keine klare Tendenz</a:t>
              </a:r>
            </a:p>
          </p:txBody>
        </p:sp>
        <p:sp>
          <p:nvSpPr>
            <p:cNvPr id="35" name="Rechteck 1">
              <a:extLst>
                <a:ext uri="{FF2B5EF4-FFF2-40B4-BE49-F238E27FC236}">
                  <a16:creationId xmlns:a16="http://schemas.microsoft.com/office/drawing/2014/main" id="{28A17146-F9D7-7849-7064-D3B1BC620C0F}"/>
                </a:ext>
              </a:extLst>
            </p:cNvPr>
            <p:cNvSpPr>
              <a:spLocks/>
            </p:cNvSpPr>
            <p:nvPr/>
          </p:nvSpPr>
          <p:spPr>
            <a:xfrm>
              <a:off x="186541" y="15094023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19" name="Grafik 23">
              <a:extLst>
                <a:ext uri="{FF2B5EF4-FFF2-40B4-BE49-F238E27FC236}">
                  <a16:creationId xmlns:a16="http://schemas.microsoft.com/office/drawing/2014/main" id="{38315BA0-5502-C860-73D9-C048A707F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540" y="15083595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4A330-5CAC-1A85-2B58-5A59BAD42E0D}"/>
                </a:ext>
              </a:extLst>
            </p:cNvPr>
            <p:cNvSpPr txBox="1"/>
            <p:nvPr/>
          </p:nvSpPr>
          <p:spPr>
            <a:xfrm>
              <a:off x="161821" y="19452902"/>
              <a:ext cx="49465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⚖️ Subjektivität:</a:t>
              </a:r>
            </a:p>
            <a:p>
              <a:r>
                <a:rPr lang="de-DE" sz="2400" noProof="0" dirty="0"/>
                <a:t>„Politics“ 	</a:t>
              </a:r>
              <a:r>
                <a:rPr lang="de-DE" sz="2400" noProof="0" dirty="0">
                  <a:sym typeface="Wingdings" panose="05000000000000000000" pitchFamily="2" charset="2"/>
                </a:rPr>
                <a:t> zunehmend objektiv </a:t>
              </a:r>
              <a:br>
                <a:rPr lang="de-DE" sz="2400" noProof="0" dirty="0">
                  <a:sym typeface="Wingdings" panose="05000000000000000000" pitchFamily="2" charset="2"/>
                </a:rPr>
              </a:br>
              <a:r>
                <a:rPr lang="de-DE" sz="2400" noProof="0" dirty="0">
                  <a:sym typeface="Wingdings" panose="05000000000000000000" pitchFamily="2" charset="2"/>
                </a:rPr>
                <a:t>„W</a:t>
              </a:r>
              <a:r>
                <a:rPr lang="de-DE" sz="2400" noProof="0" dirty="0"/>
                <a:t>orld“ 	</a:t>
              </a:r>
              <a:r>
                <a:rPr lang="de-DE" sz="2400" noProof="0" dirty="0">
                  <a:sym typeface="Wingdings" panose="05000000000000000000" pitchFamily="2" charset="2"/>
                </a:rPr>
                <a:t> konstant objektiv</a:t>
              </a:r>
            </a:p>
            <a:p>
              <a:r>
                <a:rPr lang="de-DE" sz="2400" noProof="0" dirty="0"/>
                <a:t>„Opinion“ 	</a:t>
              </a:r>
              <a:r>
                <a:rPr lang="de-DE" sz="2400" noProof="0" dirty="0">
                  <a:sym typeface="Wingdings" panose="05000000000000000000" pitchFamily="2" charset="2"/>
                </a:rPr>
                <a:t> konstant subjektiv</a:t>
              </a:r>
            </a:p>
            <a:p>
              <a:endParaRPr lang="de-DE" sz="2400" noProof="0" dirty="0">
                <a:sym typeface="Wingdings" panose="05000000000000000000" pitchFamily="2" charset="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23A8DC-9F23-3FAA-14D2-A7EA6A2D4C6A}"/>
                </a:ext>
              </a:extLst>
            </p:cNvPr>
            <p:cNvSpPr txBox="1"/>
            <p:nvPr/>
          </p:nvSpPr>
          <p:spPr>
            <a:xfrm>
              <a:off x="195241" y="18626841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1: </a:t>
              </a:r>
              <a:r>
                <a:rPr lang="de-DE" sz="1600" b="1" dirty="0"/>
                <a:t>Subjektivität</a:t>
              </a:r>
              <a:r>
                <a:rPr lang="de-DE" sz="1600" dirty="0"/>
                <a:t> von „The Guardian“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226574-95F0-BE9F-7E67-1D0F004B88BC}"/>
                </a:ext>
              </a:extLst>
            </p:cNvPr>
            <p:cNvSpPr txBox="1"/>
            <p:nvPr/>
          </p:nvSpPr>
          <p:spPr>
            <a:xfrm>
              <a:off x="5678189" y="18647765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2: </a:t>
              </a:r>
              <a:r>
                <a:rPr lang="de-DE" sz="1600" b="1" dirty="0"/>
                <a:t>Polarisation</a:t>
              </a:r>
              <a:r>
                <a:rPr lang="de-DE" sz="1600" dirty="0"/>
                <a:t> von „The New York Times“ </a:t>
              </a:r>
            </a:p>
          </p:txBody>
        </p:sp>
        <p:sp>
          <p:nvSpPr>
            <p:cNvPr id="48" name="Rechteck 1">
              <a:extLst>
                <a:ext uri="{FF2B5EF4-FFF2-40B4-BE49-F238E27FC236}">
                  <a16:creationId xmlns:a16="http://schemas.microsoft.com/office/drawing/2014/main" id="{73D3A477-61EC-1998-C041-56AA41A2B0C4}"/>
                </a:ext>
              </a:extLst>
            </p:cNvPr>
            <p:cNvSpPr>
              <a:spLocks/>
            </p:cNvSpPr>
            <p:nvPr/>
          </p:nvSpPr>
          <p:spPr>
            <a:xfrm>
              <a:off x="10847051" y="15069298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A39495E-9539-B618-D917-880BB952715F}"/>
                </a:ext>
              </a:extLst>
            </p:cNvPr>
            <p:cNvSpPr txBox="1"/>
            <p:nvPr/>
          </p:nvSpPr>
          <p:spPr>
            <a:xfrm>
              <a:off x="10944609" y="19527419"/>
              <a:ext cx="51504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📉 Artikellänge </a:t>
              </a:r>
              <a:r>
                <a:rPr lang="de-DE" sz="2400" noProof="0" dirty="0"/>
                <a:t>(Wörter </a:t>
              </a:r>
              <a:r>
                <a:rPr lang="de-DE" sz="2400" dirty="0"/>
                <a:t>pro</a:t>
              </a:r>
              <a:r>
                <a:rPr lang="de-DE" sz="2400" noProof="0" dirty="0"/>
                <a:t> Artikel):</a:t>
              </a:r>
            </a:p>
            <a:p>
              <a:r>
                <a:rPr lang="de-DE" sz="2400" noProof="0" dirty="0"/>
                <a:t>- Guardian ca. 800 Wörter</a:t>
              </a:r>
            </a:p>
            <a:p>
              <a:r>
                <a:rPr lang="de-DE" sz="2400" noProof="0" dirty="0"/>
                <a:t>- New York Times ca. 1100 Wörter</a:t>
              </a:r>
              <a:br>
                <a:rPr lang="de-DE" sz="2400" noProof="0" dirty="0"/>
              </a:br>
              <a:r>
                <a:rPr lang="de-DE" sz="2400" noProof="0" dirty="0"/>
                <a:t>- keine signifikanten Veränderungen</a:t>
              </a:r>
            </a:p>
          </p:txBody>
        </p:sp>
        <p:pic>
          <p:nvPicPr>
            <p:cNvPr id="51" name="Grafik 23">
              <a:extLst>
                <a:ext uri="{FF2B5EF4-FFF2-40B4-BE49-F238E27FC236}">
                  <a16:creationId xmlns:a16="http://schemas.microsoft.com/office/drawing/2014/main" id="{FF8A3B76-2E25-B858-96F1-4C6D7B5AD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" b="104"/>
            <a:stretch/>
          </p:blipFill>
          <p:spPr bwMode="auto">
            <a:xfrm>
              <a:off x="10855521" y="15112181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EFB785-01E6-6944-9A90-1B8B8806A545}"/>
                </a:ext>
              </a:extLst>
            </p:cNvPr>
            <p:cNvSpPr txBox="1"/>
            <p:nvPr/>
          </p:nvSpPr>
          <p:spPr>
            <a:xfrm>
              <a:off x="10847051" y="18733323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3: </a:t>
              </a:r>
              <a:r>
                <a:rPr lang="de-DE" sz="1600" b="1" dirty="0"/>
                <a:t>Wörteranzahl</a:t>
              </a:r>
              <a:r>
                <a:rPr lang="de-DE" sz="1600" dirty="0"/>
                <a:t> „The Guardian“, alle Rubriken</a:t>
              </a:r>
            </a:p>
          </p:txBody>
        </p:sp>
        <p:sp>
          <p:nvSpPr>
            <p:cNvPr id="49" name="Rechteck 1">
              <a:extLst>
                <a:ext uri="{FF2B5EF4-FFF2-40B4-BE49-F238E27FC236}">
                  <a16:creationId xmlns:a16="http://schemas.microsoft.com/office/drawing/2014/main" id="{0D7C2815-D093-B90F-CD65-1015F9797375}"/>
                </a:ext>
              </a:extLst>
            </p:cNvPr>
            <p:cNvSpPr>
              <a:spLocks/>
            </p:cNvSpPr>
            <p:nvPr/>
          </p:nvSpPr>
          <p:spPr>
            <a:xfrm>
              <a:off x="16268768" y="15094023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46D309-B465-ED21-510E-9F707320FDDD}"/>
                </a:ext>
              </a:extLst>
            </p:cNvPr>
            <p:cNvSpPr txBox="1"/>
            <p:nvPr/>
          </p:nvSpPr>
          <p:spPr>
            <a:xfrm>
              <a:off x="16263708" y="19461323"/>
              <a:ext cx="4892824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🔢 Artikelanzahl:</a:t>
              </a:r>
              <a:endParaRPr lang="de-DE" sz="2400" noProof="0" dirty="0"/>
            </a:p>
            <a:p>
              <a:r>
                <a:rPr lang="de-DE" sz="2400" noProof="0" dirty="0"/>
                <a:t>- Guardian</a:t>
              </a:r>
              <a:r>
                <a:rPr lang="de-DE" sz="2400" dirty="0"/>
                <a:t>: Anzahl</a:t>
              </a:r>
              <a:r>
                <a:rPr lang="de-DE" sz="2400" noProof="0" dirty="0"/>
                <a:t> in „Opinion“ ist </a:t>
              </a:r>
            </a:p>
            <a:p>
              <a:r>
                <a:rPr lang="de-DE" sz="2400" dirty="0"/>
                <a:t>   </a:t>
              </a:r>
              <a:r>
                <a:rPr lang="de-DE" sz="2400" noProof="0" dirty="0"/>
                <a:t>gesunken</a:t>
              </a:r>
            </a:p>
            <a:p>
              <a:r>
                <a:rPr lang="de-DE" sz="2400" noProof="0" dirty="0"/>
                <a:t>- New-York-Times: Anzahl in</a:t>
              </a:r>
            </a:p>
            <a:p>
              <a:r>
                <a:rPr lang="de-DE" sz="2400" dirty="0"/>
                <a:t>  </a:t>
              </a:r>
              <a:r>
                <a:rPr lang="de-DE" sz="2400" noProof="0" dirty="0"/>
                <a:t> „Politics“ gestiegen</a:t>
              </a:r>
            </a:p>
          </p:txBody>
        </p:sp>
        <p:pic>
          <p:nvPicPr>
            <p:cNvPr id="52" name="Grafik 23">
              <a:extLst>
                <a:ext uri="{FF2B5EF4-FFF2-40B4-BE49-F238E27FC236}">
                  <a16:creationId xmlns:a16="http://schemas.microsoft.com/office/drawing/2014/main" id="{4856CAFF-EF57-9A7A-7505-0DB7B06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273829" y="15104043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B960E2-F1FD-DF73-88BF-7CB565993763}"/>
                </a:ext>
              </a:extLst>
            </p:cNvPr>
            <p:cNvSpPr txBox="1"/>
            <p:nvPr/>
          </p:nvSpPr>
          <p:spPr>
            <a:xfrm>
              <a:off x="16323240" y="18771408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4: </a:t>
              </a:r>
              <a:r>
                <a:rPr lang="de-DE" sz="1600" b="1" dirty="0"/>
                <a:t>Artikelanzahl</a:t>
              </a:r>
              <a:r>
                <a:rPr lang="de-DE" sz="1600" dirty="0"/>
                <a:t> der Rubrik „Opinion“ von „The Guardian“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B783ABD-D41A-F6F6-0DB2-8F20ED8734D8}"/>
                </a:ext>
              </a:extLst>
            </p:cNvPr>
            <p:cNvSpPr>
              <a:spLocks/>
            </p:cNvSpPr>
            <p:nvPr/>
          </p:nvSpPr>
          <p:spPr>
            <a:xfrm>
              <a:off x="186541" y="14366748"/>
              <a:ext cx="21032227" cy="727579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 Ergebnisse 🏆 (ausgewählte Beispiele)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E82BE61-A4B7-F8C1-7B3F-CC3A28094D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04" y="26728818"/>
            <a:ext cx="2651998" cy="2651998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719C0BF8-C371-1C61-AFA1-F30F595B0655}"/>
              </a:ext>
            </a:extLst>
          </p:cNvPr>
          <p:cNvSpPr>
            <a:spLocks/>
          </p:cNvSpPr>
          <p:nvPr/>
        </p:nvSpPr>
        <p:spPr>
          <a:xfrm>
            <a:off x="220405" y="26087961"/>
            <a:ext cx="4916136" cy="653174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Die Forschungsarbeit:</a:t>
            </a:r>
          </a:p>
        </p:txBody>
      </p:sp>
      <p:sp>
        <p:nvSpPr>
          <p:cNvPr id="28" name="Rechteck 142">
            <a:extLst>
              <a:ext uri="{FF2B5EF4-FFF2-40B4-BE49-F238E27FC236}">
                <a16:creationId xmlns:a16="http://schemas.microsoft.com/office/drawing/2014/main" id="{ADBB29DA-E556-AE5C-35FC-41E626EBE4E6}"/>
              </a:ext>
            </a:extLst>
          </p:cNvPr>
          <p:cNvSpPr>
            <a:spLocks/>
          </p:cNvSpPr>
          <p:nvPr/>
        </p:nvSpPr>
        <p:spPr>
          <a:xfrm>
            <a:off x="5530298" y="26087960"/>
            <a:ext cx="4965724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Mehr über mein Projekt: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hteck 142">
            <a:extLst>
              <a:ext uri="{FF2B5EF4-FFF2-40B4-BE49-F238E27FC236}">
                <a16:creationId xmlns:a16="http://schemas.microsoft.com/office/drawing/2014/main" id="{F35C1075-9A08-F10D-AC31-1DC01393AD20}"/>
              </a:ext>
            </a:extLst>
          </p:cNvPr>
          <p:cNvSpPr>
            <a:spLocks/>
          </p:cNvSpPr>
          <p:nvPr/>
        </p:nvSpPr>
        <p:spPr>
          <a:xfrm>
            <a:off x="10847051" y="26083833"/>
            <a:ext cx="10397112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Interaktive Webseiten: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B8BAB1-C355-A3FE-877F-71D787FE64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27"/>
          <a:stretch/>
        </p:blipFill>
        <p:spPr>
          <a:xfrm>
            <a:off x="5447011" y="26993162"/>
            <a:ext cx="2556432" cy="228730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82ACBC-CBDB-046F-38F0-898C1254D2AE}"/>
              </a:ext>
            </a:extLst>
          </p:cNvPr>
          <p:cNvSpPr txBox="1"/>
          <p:nvPr/>
        </p:nvSpPr>
        <p:spPr>
          <a:xfrm>
            <a:off x="10847051" y="26864057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Sentimentanalyse: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C7A981-AD7D-FF9A-7DE4-AAA5DB0EAE5E}"/>
              </a:ext>
            </a:extLst>
          </p:cNvPr>
          <p:cNvSpPr txBox="1"/>
          <p:nvPr/>
        </p:nvSpPr>
        <p:spPr>
          <a:xfrm>
            <a:off x="16275213" y="26885296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Wörteranzahl: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21D5E26-16BE-CD6F-812D-E4608BCCF8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"/>
          <a:stretch/>
        </p:blipFill>
        <p:spPr>
          <a:xfrm>
            <a:off x="18485770" y="26741135"/>
            <a:ext cx="2646719" cy="25393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FB73F04-6D83-B048-4263-654CE31A2CC2}"/>
              </a:ext>
            </a:extLst>
          </p:cNvPr>
          <p:cNvSpPr txBox="1"/>
          <p:nvPr/>
        </p:nvSpPr>
        <p:spPr>
          <a:xfrm>
            <a:off x="5608569" y="26813117"/>
            <a:ext cx="511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github.com/AdminL3/Jugend-Forscht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E60CD-D87D-DB5D-6FE7-7BD06D599A40}"/>
              </a:ext>
            </a:extLst>
          </p:cNvPr>
          <p:cNvGrpSpPr/>
          <p:nvPr/>
        </p:nvGrpSpPr>
        <p:grpSpPr>
          <a:xfrm>
            <a:off x="199223" y="21703249"/>
            <a:ext cx="21095684" cy="4330573"/>
            <a:chOff x="156948" y="21549471"/>
            <a:chExt cx="21095684" cy="4330573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B363CA6-038B-A880-9302-F6511960824F}"/>
                </a:ext>
              </a:extLst>
            </p:cNvPr>
            <p:cNvSpPr/>
            <p:nvPr/>
          </p:nvSpPr>
          <p:spPr>
            <a:xfrm>
              <a:off x="156948" y="21549471"/>
              <a:ext cx="21095684" cy="4330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8B4C04-C5D5-7C17-0612-393403C49707}"/>
                </a:ext>
              </a:extLst>
            </p:cNvPr>
            <p:cNvSpPr>
              <a:spLocks/>
            </p:cNvSpPr>
            <p:nvPr/>
          </p:nvSpPr>
          <p:spPr>
            <a:xfrm>
              <a:off x="164857" y="21556483"/>
              <a:ext cx="21087775" cy="759692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15A0C3E-5E35-4C1F-8405-3D3A326E3B67}"/>
                </a:ext>
              </a:extLst>
            </p:cNvPr>
            <p:cNvSpPr txBox="1"/>
            <p:nvPr/>
          </p:nvSpPr>
          <p:spPr>
            <a:xfrm>
              <a:off x="263423" y="22480539"/>
              <a:ext cx="2078165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- World –Artikel grundsätzlich eher objektiv im </a:t>
              </a:r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Vergleich zu Opinion  -&gt; stärkere Meinungsbildung in der Rubrik „Opinion“, keine 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   Veränderung über die Zeit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Grundsätzlich geringe Polarisation, keine Tendenzen erkennbar -&gt; unverändert vergleichbare, neutrale Berichterstattung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Keine signifikante Änderung in der Artikellänge -&gt; </a:t>
              </a:r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Einfluss von sozialen Medien oder dem Trend zu kürzeren Texten erkennbar</a:t>
              </a:r>
              <a:endParaRPr lang="de-DE" sz="280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Deutliche Veränderungen in der Artikelanzahl -&gt; </a:t>
              </a:r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   </a:t>
              </a:r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Nachrichtenlage</a:t>
              </a: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- Beide Zeitungen zeigen eine ähnliche Entwicklung, was auf vergleichbare journalistische Standards hindeutet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C04DD0-7DAD-6BAC-0AAD-2420378F7A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485" y="26750691"/>
            <a:ext cx="2635620" cy="26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352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-14860" y="5244796"/>
            <a:ext cx="21398486" cy="25030418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-14861" y="1"/>
            <a:ext cx="21432584" cy="242517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noProof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-14860" y="1899589"/>
            <a:ext cx="21432580" cy="340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-14863" y="1721844"/>
            <a:ext cx="21432587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1102175" y="2013175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1102175" y="422913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noProof="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-14861" y="29380671"/>
            <a:ext cx="21573201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noProof="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186541" y="15848852"/>
            <a:ext cx="21032227" cy="72757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Ergebnisse 🏆 (ausgewählte Beispiele)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318463" y="10537591"/>
            <a:ext cx="9261841" cy="489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319143" y="1003118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319144" y="630399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de-DE" sz="44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1102175" y="3478814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noProof="0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de-DE" sz="44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91219" y="6268844"/>
            <a:ext cx="11224555" cy="919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de-DE" sz="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419187" y="6482422"/>
            <a:ext cx="9227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📰 Wie haben sich Medien über die letzten Jahre verändert?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⚖️ Ist der Journalismus subjektiver geworden?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📈 Gibt es Trends in der Artikelanzahl/-länge?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83546" y="6439282"/>
            <a:ext cx="1109285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” und „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“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zwischen einer amerikanischen und einer britischen Zeitung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📅Langzeitdatenanalyse 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von 2010 – 2011 und 2020 – 2021 (interpoliert)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(120.000 Artikel)</a:t>
            </a:r>
            <a:endParaRPr lang="de-DE" sz="36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🔎Identifikation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im Journalismus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Untersuchung von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36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, Anzahl und Länge der Artikel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💻 Entwicklung einer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interaktiven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Webseite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zur konkreten 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Trendanalyse von Zeitungen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(filtern nach Jahren, Rubriken,</a:t>
            </a:r>
          </a:p>
          <a:p>
            <a:r>
              <a:rPr lang="de-DE" sz="36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Zeitungen📜)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439142" y="10960083"/>
            <a:ext cx="9261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Datenbeschaffung: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BeautifulSoup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🔗 Nutzung der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beider Zeitungen</a:t>
            </a: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🤖 Sentimentanalyse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📉 Berechnung von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 &amp; Polarisation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	💾Speicherung und Visualisierung mit </a:t>
            </a:r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de-DE" sz="3200" b="1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          Plotly, Streamlit</a:t>
            </a:r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32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C74DB-ADD6-0E0A-EC12-6A6C94F162A8}"/>
              </a:ext>
            </a:extLst>
          </p:cNvPr>
          <p:cNvGrpSpPr/>
          <p:nvPr/>
        </p:nvGrpSpPr>
        <p:grpSpPr>
          <a:xfrm>
            <a:off x="14719841" y="2329753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C952ED-F9B5-3131-9049-192ACA68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38D7A60-C5C2-ADF0-9478-8AEBF578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2111B5-9EA9-AA6B-11C0-A3C14198C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641425-5500-1B16-C63E-C99A0B47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35A352-E364-D02C-407A-9611C4E7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sp>
        <p:nvSpPr>
          <p:cNvPr id="24" name="Rechteck 94">
            <a:extLst>
              <a:ext uri="{FF2B5EF4-FFF2-40B4-BE49-F238E27FC236}">
                <a16:creationId xmlns:a16="http://schemas.microsoft.com/office/drawing/2014/main" id="{401397C9-30A3-6689-4EBB-20B230E1C967}"/>
              </a:ext>
            </a:extLst>
          </p:cNvPr>
          <p:cNvSpPr>
            <a:spLocks/>
          </p:cNvSpPr>
          <p:nvPr/>
        </p:nvSpPr>
        <p:spPr>
          <a:xfrm>
            <a:off x="211937" y="26567347"/>
            <a:ext cx="21032226" cy="2643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" noProof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https://github.com/AdminL3/Jugend-Forscht/</a:t>
            </a:r>
            <a:endParaRPr lang="de-DE" sz="44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4FCBBF-525E-8637-B521-38088A11F09A}"/>
              </a:ext>
            </a:extLst>
          </p:cNvPr>
          <p:cNvGrpSpPr/>
          <p:nvPr/>
        </p:nvGrpSpPr>
        <p:grpSpPr>
          <a:xfrm>
            <a:off x="22770312" y="17431303"/>
            <a:ext cx="6361983" cy="7396521"/>
            <a:chOff x="14134485" y="20753556"/>
            <a:chExt cx="6361983" cy="739652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DD6E99-C416-8835-6230-375679D4C67E}"/>
                </a:ext>
              </a:extLst>
            </p:cNvPr>
            <p:cNvSpPr>
              <a:spLocks/>
            </p:cNvSpPr>
            <p:nvPr/>
          </p:nvSpPr>
          <p:spPr>
            <a:xfrm>
              <a:off x="14134485" y="20760588"/>
              <a:ext cx="6202592" cy="7389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F23CE4-9515-AF3C-37E8-B6CBD4A29F89}"/>
                </a:ext>
              </a:extLst>
            </p:cNvPr>
            <p:cNvSpPr>
              <a:spLocks/>
            </p:cNvSpPr>
            <p:nvPr/>
          </p:nvSpPr>
          <p:spPr>
            <a:xfrm>
              <a:off x="14139546" y="20753556"/>
              <a:ext cx="6197531" cy="835976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noProof="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835EE6A-0F96-C59F-8829-2C5EDFD32962}"/>
                </a:ext>
              </a:extLst>
            </p:cNvPr>
            <p:cNvSpPr txBox="1"/>
            <p:nvPr/>
          </p:nvSpPr>
          <p:spPr>
            <a:xfrm>
              <a:off x="14289066" y="21843206"/>
              <a:ext cx="6207402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Einfluss von sozialen Medien oder dem Trend zu kürzeren Texten erkennbar.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Beide Zeitungen zeigen eine ähnliche Entwicklung, was auf vergleichbare journalistische Standards hindeutet.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Spricht für eine weiterhin neutrale Berichterstattung.</a:t>
              </a:r>
            </a:p>
            <a:p>
              <a:endParaRPr lang="de-DE" sz="2800" noProof="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EA653B-D8C2-C35D-351F-E6C0001F2A6C}"/>
              </a:ext>
            </a:extLst>
          </p:cNvPr>
          <p:cNvGrpSpPr/>
          <p:nvPr/>
        </p:nvGrpSpPr>
        <p:grpSpPr>
          <a:xfrm>
            <a:off x="161821" y="16565699"/>
            <a:ext cx="4974720" cy="9117302"/>
            <a:chOff x="161821" y="16565699"/>
            <a:chExt cx="4974720" cy="9117302"/>
          </a:xfrm>
        </p:grpSpPr>
        <p:sp>
          <p:nvSpPr>
            <p:cNvPr id="35" name="Rechteck 1">
              <a:extLst>
                <a:ext uri="{FF2B5EF4-FFF2-40B4-BE49-F238E27FC236}">
                  <a16:creationId xmlns:a16="http://schemas.microsoft.com/office/drawing/2014/main" id="{D2678536-C2CE-CCFA-B314-5E149381F2B3}"/>
                </a:ext>
              </a:extLst>
            </p:cNvPr>
            <p:cNvSpPr>
              <a:spLocks/>
            </p:cNvSpPr>
            <p:nvPr/>
          </p:nvSpPr>
          <p:spPr>
            <a:xfrm>
              <a:off x="186541" y="16576127"/>
              <a:ext cx="4950000" cy="910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19" name="Grafik 23">
              <a:extLst>
                <a:ext uri="{FF2B5EF4-FFF2-40B4-BE49-F238E27FC236}">
                  <a16:creationId xmlns:a16="http://schemas.microsoft.com/office/drawing/2014/main" id="{7E3565B8-9C95-8554-A2D4-9678AF1C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540" y="16565699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D6CCD7-D8A9-7A17-BE6D-CE140A303851}"/>
                </a:ext>
              </a:extLst>
            </p:cNvPr>
            <p:cNvSpPr txBox="1"/>
            <p:nvPr/>
          </p:nvSpPr>
          <p:spPr>
            <a:xfrm>
              <a:off x="161821" y="20935006"/>
              <a:ext cx="49465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⚖️ Subjektivität:</a:t>
              </a:r>
            </a:p>
            <a:p>
              <a:r>
                <a:rPr lang="de-DE" sz="2400" noProof="0" dirty="0"/>
                <a:t>Opinion-Artikel </a:t>
              </a:r>
              <a:r>
                <a:rPr lang="de-DE" sz="2400" noProof="0" dirty="0">
                  <a:sym typeface="Wingdings" panose="05000000000000000000" pitchFamily="2" charset="2"/>
                </a:rPr>
                <a:t> subjektiv</a:t>
              </a:r>
              <a:br>
                <a:rPr lang="de-DE" sz="2400" noProof="0" dirty="0">
                  <a:sym typeface="Wingdings" panose="05000000000000000000" pitchFamily="2" charset="2"/>
                </a:rPr>
              </a:br>
              <a:r>
                <a:rPr lang="de-DE" sz="2400" noProof="0" dirty="0">
                  <a:sym typeface="Wingdings" panose="05000000000000000000" pitchFamily="2" charset="2"/>
                </a:rPr>
                <a:t>W</a:t>
              </a:r>
              <a:r>
                <a:rPr lang="de-DE" sz="2400" noProof="0" dirty="0"/>
                <a:t>orld-Artikel </a:t>
              </a:r>
              <a:r>
                <a:rPr lang="de-DE" sz="2400" noProof="0" dirty="0">
                  <a:sym typeface="Wingdings" panose="05000000000000000000" pitchFamily="2" charset="2"/>
                </a:rPr>
                <a:t> konstant objektiv</a:t>
              </a:r>
            </a:p>
            <a:p>
              <a:r>
                <a:rPr lang="de-DE" sz="2400" noProof="0" dirty="0"/>
                <a:t>Politics-Artikel </a:t>
              </a:r>
              <a:r>
                <a:rPr lang="de-DE" sz="2400" noProof="0" dirty="0">
                  <a:sym typeface="Wingdings" panose="05000000000000000000" pitchFamily="2" charset="2"/>
                </a:rPr>
                <a:t> zunehmend objektiv</a:t>
              </a:r>
            </a:p>
          </p:txBody>
        </p:sp>
        <p:pic>
          <p:nvPicPr>
            <p:cNvPr id="1026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B42A6092-01F2-AFF6-A1DB-0767608A3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285" y="22771079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2703F4-CC8A-8C19-E2BE-DA26DB0A76F7}"/>
                </a:ext>
              </a:extLst>
            </p:cNvPr>
            <p:cNvSpPr txBox="1"/>
            <p:nvPr/>
          </p:nvSpPr>
          <p:spPr>
            <a:xfrm>
              <a:off x="318438" y="23513109"/>
              <a:ext cx="48181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Tx/>
                <a:buChar char="-"/>
              </a:pPr>
              <a:r>
                <a:rPr lang="de-DE" sz="2400" dirty="0"/>
                <a:t>Opinion-Artikel erwartungsgemäß hohe Subjektivität</a:t>
              </a:r>
            </a:p>
            <a:p>
              <a:pPr marL="342900" indent="-342900">
                <a:buFontTx/>
                <a:buChar char="-"/>
              </a:pPr>
              <a:r>
                <a:rPr lang="de-DE" sz="2400" dirty="0"/>
                <a:t>World-Artikel eher Objektiv</a:t>
              </a:r>
            </a:p>
            <a:p>
              <a:pPr marL="342900" indent="-342900">
                <a:buFontTx/>
                <a:buChar char="-"/>
              </a:pPr>
              <a:r>
                <a:rPr lang="de-DE" sz="2400" dirty="0"/>
                <a:t>Sehr ähnlicher Verlauf bei „The New York Times“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7558C28-63DD-FF80-8F3A-1076F39AE631}"/>
              </a:ext>
            </a:extLst>
          </p:cNvPr>
          <p:cNvSpPr txBox="1"/>
          <p:nvPr/>
        </p:nvSpPr>
        <p:spPr>
          <a:xfrm>
            <a:off x="195241" y="20108945"/>
            <a:ext cx="493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Abbildung 1: </a:t>
            </a:r>
            <a:r>
              <a:rPr lang="de-DE" sz="1600" b="1" dirty="0"/>
              <a:t>Subjektivität</a:t>
            </a:r>
            <a:r>
              <a:rPr lang="de-DE" sz="1600" dirty="0"/>
              <a:t> von „The Guardian“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1C39D-6154-25C7-3E92-789F307C62DC}"/>
              </a:ext>
            </a:extLst>
          </p:cNvPr>
          <p:cNvGrpSpPr/>
          <p:nvPr/>
        </p:nvGrpSpPr>
        <p:grpSpPr>
          <a:xfrm>
            <a:off x="5547727" y="16576127"/>
            <a:ext cx="5064393" cy="9108000"/>
            <a:chOff x="5547727" y="16576127"/>
            <a:chExt cx="5064393" cy="910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EFF96-DBCE-7385-8365-01898B0C30D0}"/>
                </a:ext>
              </a:extLst>
            </p:cNvPr>
            <p:cNvGrpSpPr/>
            <p:nvPr/>
          </p:nvGrpSpPr>
          <p:grpSpPr>
            <a:xfrm>
              <a:off x="5547727" y="16576127"/>
              <a:ext cx="4950000" cy="9108000"/>
              <a:chOff x="5547727" y="16576127"/>
              <a:chExt cx="4950000" cy="9108000"/>
            </a:xfrm>
          </p:grpSpPr>
          <p:sp>
            <p:nvSpPr>
              <p:cNvPr id="47" name="Rechteck 1">
                <a:extLst>
                  <a:ext uri="{FF2B5EF4-FFF2-40B4-BE49-F238E27FC236}">
                    <a16:creationId xmlns:a16="http://schemas.microsoft.com/office/drawing/2014/main" id="{27F7F46E-F8F3-8697-C2BA-3290F10CB7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47727" y="16576127"/>
                <a:ext cx="4950000" cy="9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3200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&lt;&lt;&lt;&lt;&lt;&lt;&lt;</a:t>
                </a:r>
              </a:p>
            </p:txBody>
          </p:sp>
          <p:pic>
            <p:nvPicPr>
              <p:cNvPr id="50" name="Grafik 23">
                <a:extLst>
                  <a:ext uri="{FF2B5EF4-FFF2-40B4-BE49-F238E27FC236}">
                    <a16:creationId xmlns:a16="http://schemas.microsoft.com/office/drawing/2014/main" id="{EDC46B7D-5237-34E1-60AA-EB1FF128A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549431" y="16579992"/>
                <a:ext cx="4946591" cy="3712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73BF7C2-9B81-A147-10DA-7F0093334800}"/>
                  </a:ext>
                </a:extLst>
              </p:cNvPr>
              <p:cNvSpPr txBox="1"/>
              <p:nvPr/>
            </p:nvSpPr>
            <p:spPr>
              <a:xfrm>
                <a:off x="5609239" y="20947035"/>
                <a:ext cx="454855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 b="1" noProof="0" dirty="0"/>
                  <a:t>📊Polarisation:</a:t>
                </a:r>
              </a:p>
              <a:p>
                <a:pPr marL="342900" indent="-342900">
                  <a:buFontTx/>
                  <a:buChar char="-"/>
                </a:pPr>
                <a:r>
                  <a:rPr lang="de-DE" sz="2400" noProof="0" dirty="0"/>
                  <a:t>konstanter Durchschnittswert (0,1)</a:t>
                </a:r>
              </a:p>
              <a:p>
                <a:pPr marL="342900" indent="-342900">
                  <a:buFontTx/>
                  <a:buChar char="-"/>
                </a:pPr>
                <a:r>
                  <a:rPr lang="de-DE" sz="2400" noProof="0" dirty="0"/>
                  <a:t>keine negative oder positive Tendenz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0DBFDB-6782-2DB6-B112-2720DEDC4AC1}"/>
                  </a:ext>
                </a:extLst>
              </p:cNvPr>
              <p:cNvSpPr txBox="1"/>
              <p:nvPr/>
            </p:nvSpPr>
            <p:spPr>
              <a:xfrm>
                <a:off x="5684982" y="23530219"/>
                <a:ext cx="4780058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de-DE" sz="2300" dirty="0"/>
                  <a:t>Sehr ähnliche Entwicklung beider Zeitungen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2300" dirty="0">
                    <a:sym typeface="Wingdings" panose="05000000000000000000" pitchFamily="2" charset="2"/>
                  </a:rPr>
                  <a:t> </a:t>
                </a:r>
                <a:r>
                  <a:rPr lang="de-DE" sz="2300" dirty="0"/>
                  <a:t>Vergleichbare standards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sz="2300" dirty="0"/>
                  <a:t>Etablierte Medien nutzen </a:t>
                </a:r>
                <a:r>
                  <a:rPr lang="de-DE" sz="2300" dirty="0">
                    <a:solidFill>
                      <a:srgbClr val="FF0000"/>
                    </a:solidFill>
                  </a:rPr>
                  <a:t>Normalisierte </a:t>
                </a:r>
                <a:r>
                  <a:rPr lang="de-DE" sz="2300" dirty="0"/>
                  <a:t>Sprache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45517-E3E3-ECBE-AC9D-B9A6B7AF5499}"/>
                </a:ext>
              </a:extLst>
            </p:cNvPr>
            <p:cNvSpPr txBox="1"/>
            <p:nvPr/>
          </p:nvSpPr>
          <p:spPr>
            <a:xfrm>
              <a:off x="5678189" y="20129869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2: </a:t>
              </a:r>
              <a:r>
                <a:rPr lang="de-DE" sz="1600" b="1" dirty="0"/>
                <a:t>Polarisation</a:t>
              </a:r>
              <a:r>
                <a:rPr lang="de-DE" sz="1600" dirty="0"/>
                <a:t> von „The New York Times“ </a:t>
              </a:r>
            </a:p>
          </p:txBody>
        </p:sp>
      </p:grpSp>
      <p:pic>
        <p:nvPicPr>
          <p:cNvPr id="66" name="Picture 2" descr="5.000+ kostenlose Pfeil und Richtung-Bilder - Pixabay">
            <a:extLst>
              <a:ext uri="{FF2B5EF4-FFF2-40B4-BE49-F238E27FC236}">
                <a16:creationId xmlns:a16="http://schemas.microsoft.com/office/drawing/2014/main" id="{46570FBD-2EC2-ABC1-472D-E8FB0496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17" y="22735876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1F14D0-45FB-32F7-C496-3C1E238E79FB}"/>
              </a:ext>
            </a:extLst>
          </p:cNvPr>
          <p:cNvGrpSpPr/>
          <p:nvPr/>
        </p:nvGrpSpPr>
        <p:grpSpPr>
          <a:xfrm>
            <a:off x="10847051" y="16551404"/>
            <a:ext cx="5248031" cy="9108000"/>
            <a:chOff x="10847051" y="16551404"/>
            <a:chExt cx="5248031" cy="9108000"/>
          </a:xfrm>
        </p:grpSpPr>
        <p:sp>
          <p:nvSpPr>
            <p:cNvPr id="48" name="Rechteck 1">
              <a:extLst>
                <a:ext uri="{FF2B5EF4-FFF2-40B4-BE49-F238E27FC236}">
                  <a16:creationId xmlns:a16="http://schemas.microsoft.com/office/drawing/2014/main" id="{1783D117-E1F1-868A-08CF-B7833151A180}"/>
                </a:ext>
              </a:extLst>
            </p:cNvPr>
            <p:cNvSpPr>
              <a:spLocks/>
            </p:cNvSpPr>
            <p:nvPr/>
          </p:nvSpPr>
          <p:spPr>
            <a:xfrm>
              <a:off x="10847051" y="16551404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5DB40BD-AE90-49CC-B684-A08B086E4906}"/>
                </a:ext>
              </a:extLst>
            </p:cNvPr>
            <p:cNvSpPr txBox="1"/>
            <p:nvPr/>
          </p:nvSpPr>
          <p:spPr>
            <a:xfrm>
              <a:off x="10944609" y="21009523"/>
              <a:ext cx="515047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📉 Artikellänge:</a:t>
              </a:r>
            </a:p>
            <a:p>
              <a:r>
                <a:rPr lang="de-DE" sz="2400" noProof="0" dirty="0"/>
                <a:t>Guardian ca. 800 Wörter pro Artikel</a:t>
              </a:r>
            </a:p>
            <a:p>
              <a:r>
                <a:rPr lang="de-DE" sz="2400" noProof="0" dirty="0"/>
                <a:t>New York Times ca. 1100 Wörter pro Artikel</a:t>
              </a:r>
              <a:br>
                <a:rPr lang="de-DE" sz="2400" noProof="0" dirty="0"/>
              </a:br>
              <a:r>
                <a:rPr lang="de-DE" sz="2400" noProof="0" dirty="0"/>
                <a:t>keine signifikanten Veränderungen</a:t>
              </a:r>
            </a:p>
          </p:txBody>
        </p:sp>
        <p:pic>
          <p:nvPicPr>
            <p:cNvPr id="51" name="Grafik 23">
              <a:extLst>
                <a:ext uri="{FF2B5EF4-FFF2-40B4-BE49-F238E27FC236}">
                  <a16:creationId xmlns:a16="http://schemas.microsoft.com/office/drawing/2014/main" id="{91805B7E-E3D0-7D81-90D6-376AB34A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" b="104"/>
            <a:stretch/>
          </p:blipFill>
          <p:spPr bwMode="auto">
            <a:xfrm>
              <a:off x="10855521" y="16594285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CE5BFC-5761-4F06-AE99-9711461B33DD}"/>
                </a:ext>
              </a:extLst>
            </p:cNvPr>
            <p:cNvSpPr txBox="1"/>
            <p:nvPr/>
          </p:nvSpPr>
          <p:spPr>
            <a:xfrm>
              <a:off x="11003887" y="23737577"/>
              <a:ext cx="466644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30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</a:t>
              </a:r>
              <a:r>
                <a:rPr lang="de-DE" sz="23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Trend zu kürzeren Texten erkennbar („</a:t>
              </a:r>
              <a:r>
                <a:rPr lang="de-DE" sz="2400" dirty="0"/>
                <a:t>Short-Form-Content“, Soziale Medien</a:t>
              </a:r>
              <a:r>
                <a:rPr lang="de-DE" sz="2300" noProof="0" dirty="0">
                  <a:latin typeface="Aptos" panose="020B0004020202020204" pitchFamily="34" charset="0"/>
                  <a:cs typeface="Times New Roman" panose="02020603050405020304" pitchFamily="18" charset="0"/>
                </a:rPr>
                <a:t>)</a:t>
              </a:r>
            </a:p>
            <a:p>
              <a:endParaRPr lang="de-DE" sz="23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C66EC-2520-D771-A188-0E840F529826}"/>
                </a:ext>
              </a:extLst>
            </p:cNvPr>
            <p:cNvSpPr txBox="1"/>
            <p:nvPr/>
          </p:nvSpPr>
          <p:spPr>
            <a:xfrm>
              <a:off x="11030675" y="2018578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3: </a:t>
              </a:r>
              <a:r>
                <a:rPr lang="de-DE" sz="1600" b="1" dirty="0"/>
                <a:t>Wörteranzahl</a:t>
              </a:r>
              <a:r>
                <a:rPr lang="de-DE" sz="1600" dirty="0"/>
                <a:t> der Zeitung „The Guardian“, alle Rubriken vereint</a:t>
              </a:r>
            </a:p>
          </p:txBody>
        </p:sp>
        <p:pic>
          <p:nvPicPr>
            <p:cNvPr id="67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F9F85AEA-47EA-BFEC-82E6-681B3F784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1411" y="23053908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F22DBE-7B0D-EE5E-45DC-1531FDE742A6}"/>
              </a:ext>
            </a:extLst>
          </p:cNvPr>
          <p:cNvGrpSpPr/>
          <p:nvPr/>
        </p:nvGrpSpPr>
        <p:grpSpPr>
          <a:xfrm>
            <a:off x="16268768" y="16576127"/>
            <a:ext cx="4988403" cy="9108000"/>
            <a:chOff x="16268768" y="16576127"/>
            <a:chExt cx="4988403" cy="9108000"/>
          </a:xfrm>
        </p:grpSpPr>
        <p:sp>
          <p:nvSpPr>
            <p:cNvPr id="49" name="Rechteck 1">
              <a:extLst>
                <a:ext uri="{FF2B5EF4-FFF2-40B4-BE49-F238E27FC236}">
                  <a16:creationId xmlns:a16="http://schemas.microsoft.com/office/drawing/2014/main" id="{51A12177-0FCD-A117-5694-B07CB067B5B8}"/>
                </a:ext>
              </a:extLst>
            </p:cNvPr>
            <p:cNvSpPr>
              <a:spLocks/>
            </p:cNvSpPr>
            <p:nvPr/>
          </p:nvSpPr>
          <p:spPr>
            <a:xfrm>
              <a:off x="16268768" y="16576127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noProof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2F9D32-C2BF-D794-CE18-FCF8D383031A}"/>
                </a:ext>
              </a:extLst>
            </p:cNvPr>
            <p:cNvSpPr txBox="1"/>
            <p:nvPr/>
          </p:nvSpPr>
          <p:spPr>
            <a:xfrm>
              <a:off x="16436382" y="20943427"/>
              <a:ext cx="4608700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noProof="0" dirty="0"/>
                <a:t>🔢Artikelanzahl:</a:t>
              </a:r>
              <a:endParaRPr lang="de-DE" sz="2400" noProof="0" dirty="0"/>
            </a:p>
            <a:p>
              <a:r>
                <a:rPr lang="de-DE" sz="2400" noProof="0" dirty="0"/>
                <a:t>Guardian-Artikelanzahl in „Opinion“ ist gesunken</a:t>
              </a:r>
            </a:p>
            <a:p>
              <a:r>
                <a:rPr lang="de-DE" sz="2400" noProof="0" dirty="0"/>
                <a:t>New-York-Times-Artikelanzahl der</a:t>
              </a:r>
            </a:p>
            <a:p>
              <a:r>
                <a:rPr lang="de-DE" sz="2400" noProof="0" dirty="0"/>
                <a:t>Rubrik Politics gestiegen</a:t>
              </a:r>
            </a:p>
          </p:txBody>
        </p:sp>
        <p:pic>
          <p:nvPicPr>
            <p:cNvPr id="52" name="Grafik 23">
              <a:extLst>
                <a:ext uri="{FF2B5EF4-FFF2-40B4-BE49-F238E27FC236}">
                  <a16:creationId xmlns:a16="http://schemas.microsoft.com/office/drawing/2014/main" id="{8F95D5FE-7E8E-8A54-AED1-AC342D4B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275213" y="16608578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4B362D-BA87-C632-E961-3C043566CE63}"/>
                </a:ext>
              </a:extLst>
            </p:cNvPr>
            <p:cNvSpPr txBox="1"/>
            <p:nvPr/>
          </p:nvSpPr>
          <p:spPr>
            <a:xfrm>
              <a:off x="16439418" y="23781029"/>
              <a:ext cx="460870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300" noProof="0" dirty="0">
                  <a:solidFill>
                    <a:srgbClr val="FF0000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9803314-A7A2-51D5-1E0F-EC81FD587D41}"/>
                </a:ext>
              </a:extLst>
            </p:cNvPr>
            <p:cNvSpPr txBox="1"/>
            <p:nvPr/>
          </p:nvSpPr>
          <p:spPr>
            <a:xfrm>
              <a:off x="16323240" y="2025351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4: </a:t>
              </a:r>
              <a:r>
                <a:rPr lang="de-DE" sz="1600" b="1" dirty="0"/>
                <a:t>Artikelanzahl</a:t>
              </a:r>
              <a:r>
                <a:rPr lang="de-DE" sz="1600" dirty="0"/>
                <a:t> der Rubrik „Opinion“ von „The Guardian“</a:t>
              </a:r>
            </a:p>
          </p:txBody>
        </p:sp>
        <p:pic>
          <p:nvPicPr>
            <p:cNvPr id="69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6524755C-5BA0-7BF8-A33D-3EEC7BD0D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32" y="22969250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CBE44B-4650-0E63-E329-4ACCC0AC23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0" y="11428534"/>
            <a:ext cx="4024650" cy="4024650"/>
          </a:xfrm>
          <a:prstGeom prst="rect">
            <a:avLst/>
          </a:prstGeom>
        </p:spPr>
      </p:pic>
      <p:pic>
        <p:nvPicPr>
          <p:cNvPr id="18" name="Picture 2" descr="5.000+ kostenlose Pfeil und Richtung-Bilder - Pixabay">
            <a:extLst>
              <a:ext uri="{FF2B5EF4-FFF2-40B4-BE49-F238E27FC236}">
                <a16:creationId xmlns:a16="http://schemas.microsoft.com/office/drawing/2014/main" id="{ED71E55A-5746-7580-6EA2-AE340732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214947" y="12659780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272099-A0AF-BD68-9A25-D3DEE45F94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8" y="26819899"/>
            <a:ext cx="2394000" cy="2394000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10880" y="25910537"/>
            <a:ext cx="4916136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Die Forschungsarbeit:</a:t>
            </a:r>
          </a:p>
        </p:txBody>
      </p:sp>
      <p:sp>
        <p:nvSpPr>
          <p:cNvPr id="28" name="Rechteck 142">
            <a:extLst>
              <a:ext uri="{FF2B5EF4-FFF2-40B4-BE49-F238E27FC236}">
                <a16:creationId xmlns:a16="http://schemas.microsoft.com/office/drawing/2014/main" id="{172CACB0-C089-3868-DB33-8118FE1F5339}"/>
              </a:ext>
            </a:extLst>
          </p:cNvPr>
          <p:cNvSpPr>
            <a:spLocks/>
          </p:cNvSpPr>
          <p:nvPr/>
        </p:nvSpPr>
        <p:spPr>
          <a:xfrm>
            <a:off x="5530298" y="25910536"/>
            <a:ext cx="4965724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Mehr über mein Projekt: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hteck 142">
            <a:extLst>
              <a:ext uri="{FF2B5EF4-FFF2-40B4-BE49-F238E27FC236}">
                <a16:creationId xmlns:a16="http://schemas.microsoft.com/office/drawing/2014/main" id="{D939A951-CFE2-CA1A-575D-4C780DA8E690}"/>
              </a:ext>
            </a:extLst>
          </p:cNvPr>
          <p:cNvSpPr>
            <a:spLocks/>
          </p:cNvSpPr>
          <p:nvPr/>
        </p:nvSpPr>
        <p:spPr>
          <a:xfrm>
            <a:off x="10847051" y="25917027"/>
            <a:ext cx="10397112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noProof="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Interaktive Webseiten:</a:t>
            </a:r>
            <a:endParaRPr lang="de-DE" sz="4000" b="1" noProof="0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0ECCFBA-FCAC-0603-DE8F-FF13AD3E98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611" y="26739248"/>
            <a:ext cx="2393199" cy="23931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B328D5-959D-3A6C-1B5A-6A42A0257017}"/>
              </a:ext>
            </a:extLst>
          </p:cNvPr>
          <p:cNvSpPr txBox="1"/>
          <p:nvPr/>
        </p:nvSpPr>
        <p:spPr>
          <a:xfrm>
            <a:off x="13241051" y="26915614"/>
            <a:ext cx="1665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Sentiment-</a:t>
            </a:r>
          </a:p>
          <a:p>
            <a:r>
              <a:rPr lang="de-DE" sz="2400" b="1" dirty="0" err="1"/>
              <a:t>analyse</a:t>
            </a:r>
            <a:endParaRPr lang="de-DE" sz="2400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654794-973A-DC98-2F55-4BC9DBF5C4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826" y="26712183"/>
            <a:ext cx="2394000" cy="23940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0B1F206-B470-7C28-2740-A511F301FF91}"/>
              </a:ext>
            </a:extLst>
          </p:cNvPr>
          <p:cNvSpPr txBox="1"/>
          <p:nvPr/>
        </p:nvSpPr>
        <p:spPr>
          <a:xfrm>
            <a:off x="18428413" y="26884314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Wörteranzahl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A8E61D0-1874-CC86-6681-E9054A3863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416" y="26748460"/>
            <a:ext cx="2394000" cy="23940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DBEC2C3-A801-F20A-E46F-FD24DCE1BCB1}"/>
              </a:ext>
            </a:extLst>
          </p:cNvPr>
          <p:cNvSpPr txBox="1"/>
          <p:nvPr/>
        </p:nvSpPr>
        <p:spPr>
          <a:xfrm>
            <a:off x="7871023" y="26961780"/>
            <a:ext cx="25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github.com/AdminL3/Jugend-Forscht</a:t>
            </a:r>
          </a:p>
        </p:txBody>
      </p:sp>
    </p:spTree>
    <p:extLst>
      <p:ext uri="{BB962C8B-B14F-4D97-AF65-F5344CB8AC3E}">
        <p14:creationId xmlns:p14="http://schemas.microsoft.com/office/powerpoint/2010/main" val="2368129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-14860" y="5244796"/>
            <a:ext cx="21398486" cy="25030418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-14861" y="1"/>
            <a:ext cx="21432584" cy="242517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387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-14860" y="1899589"/>
            <a:ext cx="21432580" cy="3403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-14863" y="1721844"/>
            <a:ext cx="21432587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1102175" y="2013175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800" b="1" i="0" u="none" strike="noStrike" kern="1200" cap="none" spc="0" normalizeH="0" baseline="0" noProof="0" dirty="0">
                <a:ln>
                  <a:noFill/>
                </a:ln>
                <a:solidFill>
                  <a:srgbClr val="A2232C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1102175" y="422913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-14861" y="29380671"/>
            <a:ext cx="21573201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657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186541" y="15848852"/>
            <a:ext cx="21032227" cy="72757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Ergebnisse 🏆 (ausgewählte Beispiele)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318463" y="10537591"/>
            <a:ext cx="9261841" cy="489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319143" y="1003118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319144" y="630399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Fragestellung❓</a:t>
            </a:r>
            <a:endParaRPr kumimoji="0" lang="de-DE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1102175" y="3478814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1" i="0" u="none" strike="noStrike" kern="1200" cap="none" spc="0" normalizeH="0" baseline="0" noProof="0" dirty="0">
                <a:ln>
                  <a:noFill/>
                </a:ln>
                <a:solidFill>
                  <a:srgbClr val="A2232C"/>
                </a:solidFill>
                <a:effectLst/>
                <a:uLnTx/>
                <a:uFillTx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Ziel</a:t>
            </a: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🎯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91219" y="6268844"/>
            <a:ext cx="11224555" cy="91970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de-DE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419187" y="6482422"/>
            <a:ext cx="9227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📰 Wie haben sich Medien über die letzten Jahre verändert?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⚖️ Ist der Journalismus subjektiver geworden?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📈 Gibt es Trends in der Artikelanzahl/-länge?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83546" y="6439282"/>
            <a:ext cx="11092857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🔍 Analyse von „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The New York Times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” und „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The Guardian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“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📢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Vergleich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zwischen einer amerikanischen und einer britischen Zeitung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📅Langzeitdatenanalyse von 2010 – 2011 und 2020 – 2021 (interpoliert) (120.000 Artikel)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🔎Identifikation von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langfristigen Trends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im Journalismus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📊 Untersuchung von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Subjektivität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,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Polarisierung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, Anzahl und Länge der Artikel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💻 Entwicklung einer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interaktiven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Webseite </a:t>
            </a: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zur konkreten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Trendanalyse von Zeitungen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(filtern nach Jahren, Rubriken,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Zeitungen📜)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439142" y="10960083"/>
            <a:ext cx="9261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💻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Datenbeschaffung: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🌐 Web Scraping mit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Python, Selenium,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           BeautifulSoup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🔗 Nutzung der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APIs</a:t>
            </a: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beider Zeitungen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📊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Analyse: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🤖 Sentimentanalyse mit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TextBlob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📉 Berechnung von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Subjektivität &amp; Polarisation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	💾Speicherung und Visualisierung mit </a:t>
            </a: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SQLite,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         Plotly, Streamlit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C74DB-ADD6-0E0A-EC12-6A6C94F162A8}"/>
              </a:ext>
            </a:extLst>
          </p:cNvPr>
          <p:cNvGrpSpPr/>
          <p:nvPr/>
        </p:nvGrpSpPr>
        <p:grpSpPr>
          <a:xfrm>
            <a:off x="14719841" y="2329753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DC952ED-F9B5-3131-9049-192ACA68F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38D7A60-C5C2-ADF0-9478-8AEBF5787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2111B5-9EA9-AA6B-11C0-A3C14198C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4641425-5500-1B16-C63E-C99A0B472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35A352-E364-D02C-407A-9611C4E7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sp>
        <p:nvSpPr>
          <p:cNvPr id="24" name="Rechteck 94">
            <a:extLst>
              <a:ext uri="{FF2B5EF4-FFF2-40B4-BE49-F238E27FC236}">
                <a16:creationId xmlns:a16="http://schemas.microsoft.com/office/drawing/2014/main" id="{401397C9-30A3-6689-4EBB-20B230E1C967}"/>
              </a:ext>
            </a:extLst>
          </p:cNvPr>
          <p:cNvSpPr>
            <a:spLocks/>
          </p:cNvSpPr>
          <p:nvPr/>
        </p:nvSpPr>
        <p:spPr>
          <a:xfrm>
            <a:off x="220406" y="26558014"/>
            <a:ext cx="21032226" cy="2643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https://github.com/AdminL3/Jugend-Forscht/</a:t>
            </a:r>
            <a:endParaRPr kumimoji="0" lang="de-DE" sz="44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4FCBBF-525E-8637-B521-38088A11F09A}"/>
              </a:ext>
            </a:extLst>
          </p:cNvPr>
          <p:cNvGrpSpPr/>
          <p:nvPr/>
        </p:nvGrpSpPr>
        <p:grpSpPr>
          <a:xfrm>
            <a:off x="22770312" y="17431303"/>
            <a:ext cx="6361983" cy="7396521"/>
            <a:chOff x="14134485" y="20753556"/>
            <a:chExt cx="6361983" cy="739652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DD6E99-C416-8835-6230-375679D4C67E}"/>
                </a:ext>
              </a:extLst>
            </p:cNvPr>
            <p:cNvSpPr>
              <a:spLocks/>
            </p:cNvSpPr>
            <p:nvPr/>
          </p:nvSpPr>
          <p:spPr>
            <a:xfrm>
              <a:off x="14134485" y="20760588"/>
              <a:ext cx="6202592" cy="7389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44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F23CE4-9515-AF3C-37E8-B6CBD4A29F89}"/>
                </a:ext>
              </a:extLst>
            </p:cNvPr>
            <p:cNvSpPr>
              <a:spLocks/>
            </p:cNvSpPr>
            <p:nvPr/>
          </p:nvSpPr>
          <p:spPr>
            <a:xfrm>
              <a:off x="14139546" y="20753556"/>
              <a:ext cx="6197531" cy="835976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4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835EE6A-0F96-C59F-8829-2C5EDFD32962}"/>
                </a:ext>
              </a:extLst>
            </p:cNvPr>
            <p:cNvSpPr txBox="1"/>
            <p:nvPr/>
          </p:nvSpPr>
          <p:spPr>
            <a:xfrm>
              <a:off x="14289066" y="21843206"/>
              <a:ext cx="6207402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Kein Einfluss von sozialen Medien oder dem Trend zu kürzeren Texten erkennbar.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Beide Zeitungen zeigen eine ähnliche Entwicklung, was auf vergleichbare journalistische Standards hindeutet.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Spricht für eine weiterhin neutrale Berichterstattung.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7EA653B-D8C2-C35D-351F-E6C0001F2A6C}"/>
              </a:ext>
            </a:extLst>
          </p:cNvPr>
          <p:cNvGrpSpPr/>
          <p:nvPr/>
        </p:nvGrpSpPr>
        <p:grpSpPr>
          <a:xfrm>
            <a:off x="161821" y="16565699"/>
            <a:ext cx="4974720" cy="9117302"/>
            <a:chOff x="161821" y="16565699"/>
            <a:chExt cx="4974720" cy="9117302"/>
          </a:xfrm>
        </p:grpSpPr>
        <p:sp>
          <p:nvSpPr>
            <p:cNvPr id="35" name="Rechteck 1">
              <a:extLst>
                <a:ext uri="{FF2B5EF4-FFF2-40B4-BE49-F238E27FC236}">
                  <a16:creationId xmlns:a16="http://schemas.microsoft.com/office/drawing/2014/main" id="{D2678536-C2CE-CCFA-B314-5E149381F2B3}"/>
                </a:ext>
              </a:extLst>
            </p:cNvPr>
            <p:cNvSpPr>
              <a:spLocks/>
            </p:cNvSpPr>
            <p:nvPr/>
          </p:nvSpPr>
          <p:spPr>
            <a:xfrm>
              <a:off x="186541" y="16576127"/>
              <a:ext cx="4950000" cy="91068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19" name="Grafik 23">
              <a:extLst>
                <a:ext uri="{FF2B5EF4-FFF2-40B4-BE49-F238E27FC236}">
                  <a16:creationId xmlns:a16="http://schemas.microsoft.com/office/drawing/2014/main" id="{7E3565B8-9C95-8554-A2D4-9678AF1C1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540" y="16565699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D6CCD7-D8A9-7A17-BE6D-CE140A303851}"/>
                </a:ext>
              </a:extLst>
            </p:cNvPr>
            <p:cNvSpPr txBox="1"/>
            <p:nvPr/>
          </p:nvSpPr>
          <p:spPr>
            <a:xfrm>
              <a:off x="161821" y="20935006"/>
              <a:ext cx="49465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⚖️ Subjektivität: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Opinion-Artikel 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 subjektiv</a:t>
              </a:r>
              <a:b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</a:b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W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orld-Artikel 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 konstant objektiv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Politics-Artikel 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 zunehmend objektiv</a:t>
              </a:r>
            </a:p>
          </p:txBody>
        </p:sp>
        <p:pic>
          <p:nvPicPr>
            <p:cNvPr id="1026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B42A6092-01F2-AFF6-A1DB-0767608A3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285" y="22771079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A2703F4-CC8A-8C19-E2BE-DA26DB0A76F7}"/>
                </a:ext>
              </a:extLst>
            </p:cNvPr>
            <p:cNvSpPr txBox="1"/>
            <p:nvPr/>
          </p:nvSpPr>
          <p:spPr>
            <a:xfrm>
              <a:off x="318438" y="23513109"/>
              <a:ext cx="481810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Opinion-Artikel erwartungsgemäß hohe Subjektivität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World-Artikel eher Objektiv</a:t>
              </a: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Sehr ähnlicher Verlauf bei „The New York Times“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7558C28-63DD-FF80-8F3A-1076F39AE631}"/>
              </a:ext>
            </a:extLst>
          </p:cNvPr>
          <p:cNvSpPr txBox="1"/>
          <p:nvPr/>
        </p:nvSpPr>
        <p:spPr>
          <a:xfrm>
            <a:off x="195241" y="20108945"/>
            <a:ext cx="4933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Abbildung 1: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Subjektivität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von „The Guardian“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31C39D-6154-25C7-3E92-789F307C62DC}"/>
              </a:ext>
            </a:extLst>
          </p:cNvPr>
          <p:cNvGrpSpPr/>
          <p:nvPr/>
        </p:nvGrpSpPr>
        <p:grpSpPr>
          <a:xfrm>
            <a:off x="5547727" y="16576127"/>
            <a:ext cx="5064393" cy="9108000"/>
            <a:chOff x="5547727" y="16576127"/>
            <a:chExt cx="5064393" cy="910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EFF96-DBCE-7385-8365-01898B0C30D0}"/>
                </a:ext>
              </a:extLst>
            </p:cNvPr>
            <p:cNvGrpSpPr/>
            <p:nvPr/>
          </p:nvGrpSpPr>
          <p:grpSpPr>
            <a:xfrm>
              <a:off x="5547727" y="16576127"/>
              <a:ext cx="4950000" cy="9108000"/>
              <a:chOff x="5547727" y="16576127"/>
              <a:chExt cx="4950000" cy="9108000"/>
            </a:xfrm>
          </p:grpSpPr>
          <p:sp>
            <p:nvSpPr>
              <p:cNvPr id="47" name="Rechteck 1">
                <a:extLst>
                  <a:ext uri="{FF2B5EF4-FFF2-40B4-BE49-F238E27FC236}">
                    <a16:creationId xmlns:a16="http://schemas.microsoft.com/office/drawing/2014/main" id="{27F7F46E-F8F3-8697-C2BA-3290F10CB7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47727" y="16576127"/>
                <a:ext cx="4950000" cy="910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&lt;&lt;&lt;&lt;&lt;&lt;&lt;</a:t>
                </a:r>
              </a:p>
            </p:txBody>
          </p:sp>
          <p:pic>
            <p:nvPicPr>
              <p:cNvPr id="50" name="Grafik 23">
                <a:extLst>
                  <a:ext uri="{FF2B5EF4-FFF2-40B4-BE49-F238E27FC236}">
                    <a16:creationId xmlns:a16="http://schemas.microsoft.com/office/drawing/2014/main" id="{EDC46B7D-5237-34E1-60AA-EB1FF128AB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549431" y="16579992"/>
                <a:ext cx="4946591" cy="371269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73BF7C2-9B81-A147-10DA-7F0093334800}"/>
                  </a:ext>
                </a:extLst>
              </p:cNvPr>
              <p:cNvSpPr txBox="1"/>
              <p:nvPr/>
            </p:nvSpPr>
            <p:spPr>
              <a:xfrm>
                <a:off x="5609239" y="20947035"/>
                <a:ext cx="454855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📊Polarisation: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konstanter Durchschnittswert (0,1)</a:t>
                </a: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keine negative oder positive Tendenz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0DBFDB-6782-2DB6-B112-2720DEDC4AC1}"/>
                  </a:ext>
                </a:extLst>
              </p:cNvPr>
              <p:cNvSpPr txBox="1"/>
              <p:nvPr/>
            </p:nvSpPr>
            <p:spPr>
              <a:xfrm>
                <a:off x="5684982" y="23530219"/>
                <a:ext cx="4780058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Sehr ähnliche Entwicklung beider Zeitungen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  <a:sym typeface="Wingdings" panose="05000000000000000000" pitchFamily="2" charset="2"/>
                  </a:rPr>
                  <a:t> </a:t>
                </a: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Vergleichbare standards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Etablierte Medien nutzen </a:t>
                </a: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Normalisierte </a:t>
                </a:r>
                <a:r>
                  <a:rPr kumimoji="0" lang="de-DE" sz="23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Sprache</a:t>
                </a:r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545517-E3E3-ECBE-AC9D-B9A6B7AF5499}"/>
                </a:ext>
              </a:extLst>
            </p:cNvPr>
            <p:cNvSpPr txBox="1"/>
            <p:nvPr/>
          </p:nvSpPr>
          <p:spPr>
            <a:xfrm>
              <a:off x="5678189" y="20129869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Abbildung 2: </a:t>
              </a: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Polarisation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von „The New York Times“ </a:t>
              </a:r>
            </a:p>
          </p:txBody>
        </p:sp>
      </p:grpSp>
      <p:pic>
        <p:nvPicPr>
          <p:cNvPr id="66" name="Picture 2" descr="5.000+ kostenlose Pfeil und Richtung-Bilder - Pixabay">
            <a:extLst>
              <a:ext uri="{FF2B5EF4-FFF2-40B4-BE49-F238E27FC236}">
                <a16:creationId xmlns:a16="http://schemas.microsoft.com/office/drawing/2014/main" id="{46570FBD-2EC2-ABC1-472D-E8FB0496C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017" y="22735876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1F14D0-45FB-32F7-C496-3C1E238E79FB}"/>
              </a:ext>
            </a:extLst>
          </p:cNvPr>
          <p:cNvGrpSpPr/>
          <p:nvPr/>
        </p:nvGrpSpPr>
        <p:grpSpPr>
          <a:xfrm>
            <a:off x="10847051" y="16551404"/>
            <a:ext cx="5248031" cy="9108000"/>
            <a:chOff x="10847051" y="16551404"/>
            <a:chExt cx="5248031" cy="9108000"/>
          </a:xfrm>
        </p:grpSpPr>
        <p:sp>
          <p:nvSpPr>
            <p:cNvPr id="48" name="Rechteck 1">
              <a:extLst>
                <a:ext uri="{FF2B5EF4-FFF2-40B4-BE49-F238E27FC236}">
                  <a16:creationId xmlns:a16="http://schemas.microsoft.com/office/drawing/2014/main" id="{1783D117-E1F1-868A-08CF-B7833151A180}"/>
                </a:ext>
              </a:extLst>
            </p:cNvPr>
            <p:cNvSpPr>
              <a:spLocks/>
            </p:cNvSpPr>
            <p:nvPr/>
          </p:nvSpPr>
          <p:spPr>
            <a:xfrm>
              <a:off x="10847051" y="16551404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A5DB40BD-AE90-49CC-B684-A08B086E4906}"/>
                </a:ext>
              </a:extLst>
            </p:cNvPr>
            <p:cNvSpPr txBox="1"/>
            <p:nvPr/>
          </p:nvSpPr>
          <p:spPr>
            <a:xfrm>
              <a:off x="10944609" y="21009523"/>
              <a:ext cx="515047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📉 Artikellänge: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Guardian ca. 800 Wörter pro Artikel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 York Times ca. 1100 Wörter pro Artikel</a:t>
              </a:r>
              <a:b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keine signifikanten Veränderungen</a:t>
              </a:r>
            </a:p>
          </p:txBody>
        </p:sp>
        <p:pic>
          <p:nvPicPr>
            <p:cNvPr id="51" name="Grafik 23">
              <a:extLst>
                <a:ext uri="{FF2B5EF4-FFF2-40B4-BE49-F238E27FC236}">
                  <a16:creationId xmlns:a16="http://schemas.microsoft.com/office/drawing/2014/main" id="{91805B7E-E3D0-7D81-90D6-376AB34A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" b="104"/>
            <a:stretch/>
          </p:blipFill>
          <p:spPr bwMode="auto">
            <a:xfrm>
              <a:off x="10855521" y="16594285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3CE5BFC-5761-4F06-AE99-9711461B33DD}"/>
                </a:ext>
              </a:extLst>
            </p:cNvPr>
            <p:cNvSpPr txBox="1"/>
            <p:nvPr/>
          </p:nvSpPr>
          <p:spPr>
            <a:xfrm>
              <a:off x="11003887" y="23737577"/>
              <a:ext cx="466644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Kein Trend zu kürzeren Texten erkennbar („</a:t>
              </a: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Short-Form-Content“, Soziale Medien</a:t>
              </a:r>
              <a:r>
                <a:rPr kumimoji="0" lang="de-DE" sz="23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)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14C66EC-2520-D771-A188-0E840F529826}"/>
                </a:ext>
              </a:extLst>
            </p:cNvPr>
            <p:cNvSpPr txBox="1"/>
            <p:nvPr/>
          </p:nvSpPr>
          <p:spPr>
            <a:xfrm>
              <a:off x="11030675" y="2018578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Abbildung 3: </a:t>
              </a: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Wörteranzahl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der Zeitung „The Guardian“, alle Rubriken vereint</a:t>
              </a:r>
            </a:p>
          </p:txBody>
        </p:sp>
        <p:pic>
          <p:nvPicPr>
            <p:cNvPr id="67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F9F85AEA-47EA-BFEC-82E6-681B3F784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1411" y="23053908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F22DBE-7B0D-EE5E-45DC-1531FDE742A6}"/>
              </a:ext>
            </a:extLst>
          </p:cNvPr>
          <p:cNvGrpSpPr/>
          <p:nvPr/>
        </p:nvGrpSpPr>
        <p:grpSpPr>
          <a:xfrm>
            <a:off x="16268768" y="16576127"/>
            <a:ext cx="4988403" cy="9108000"/>
            <a:chOff x="16268768" y="16576127"/>
            <a:chExt cx="4988403" cy="9108000"/>
          </a:xfrm>
        </p:grpSpPr>
        <p:sp>
          <p:nvSpPr>
            <p:cNvPr id="49" name="Rechteck 1">
              <a:extLst>
                <a:ext uri="{FF2B5EF4-FFF2-40B4-BE49-F238E27FC236}">
                  <a16:creationId xmlns:a16="http://schemas.microsoft.com/office/drawing/2014/main" id="{51A12177-0FCD-A117-5694-B07CB067B5B8}"/>
                </a:ext>
              </a:extLst>
            </p:cNvPr>
            <p:cNvSpPr>
              <a:spLocks/>
            </p:cNvSpPr>
            <p:nvPr/>
          </p:nvSpPr>
          <p:spPr>
            <a:xfrm>
              <a:off x="16268768" y="16576127"/>
              <a:ext cx="4950000" cy="910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2F9D32-C2BF-D794-CE18-FCF8D383031A}"/>
                </a:ext>
              </a:extLst>
            </p:cNvPr>
            <p:cNvSpPr txBox="1"/>
            <p:nvPr/>
          </p:nvSpPr>
          <p:spPr>
            <a:xfrm>
              <a:off x="16436382" y="20943427"/>
              <a:ext cx="4608700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🔢Artikelanzahl:</a:t>
              </a:r>
              <a:endPara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Guardian-Artikelanzahl in „Opinion“ ist gesunken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New-York-Times-Artikelanzahl der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Rubrik Politics gestiegen</a:t>
              </a:r>
            </a:p>
          </p:txBody>
        </p:sp>
        <p:pic>
          <p:nvPicPr>
            <p:cNvPr id="52" name="Grafik 23">
              <a:extLst>
                <a:ext uri="{FF2B5EF4-FFF2-40B4-BE49-F238E27FC236}">
                  <a16:creationId xmlns:a16="http://schemas.microsoft.com/office/drawing/2014/main" id="{8F95D5FE-7E8E-8A54-AED1-AC342D4BE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275213" y="16608578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4B362D-BA87-C632-E961-3C043566CE63}"/>
                </a:ext>
              </a:extLst>
            </p:cNvPr>
            <p:cNvSpPr txBox="1"/>
            <p:nvPr/>
          </p:nvSpPr>
          <p:spPr>
            <a:xfrm>
              <a:off x="16439418" y="23781029"/>
              <a:ext cx="4608700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3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9803314-A7A2-51D5-1E0F-EC81FD587D41}"/>
                </a:ext>
              </a:extLst>
            </p:cNvPr>
            <p:cNvSpPr txBox="1"/>
            <p:nvPr/>
          </p:nvSpPr>
          <p:spPr>
            <a:xfrm>
              <a:off x="16323240" y="20253512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Abbildung 4: </a:t>
              </a:r>
              <a:r>
                <a:rPr kumimoji="0" lang="de-DE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Artikelanzahl</a:t>
              </a: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der Rubrik „Opinion“ von „The Guardian“</a:t>
              </a:r>
            </a:p>
          </p:txBody>
        </p:sp>
        <p:pic>
          <p:nvPicPr>
            <p:cNvPr id="69" name="Picture 2" descr="5.000+ kostenlose Pfeil und Richtung-Bilder - Pixabay">
              <a:extLst>
                <a:ext uri="{FF2B5EF4-FFF2-40B4-BE49-F238E27FC236}">
                  <a16:creationId xmlns:a16="http://schemas.microsoft.com/office/drawing/2014/main" id="{6524755C-5BA0-7BF8-A33D-3EEC7BD0D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532" y="22969250"/>
              <a:ext cx="568434" cy="699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FCBE44B-4650-0E63-E329-4ACCC0AC23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00" y="11428534"/>
            <a:ext cx="4024650" cy="4024650"/>
          </a:xfrm>
          <a:prstGeom prst="rect">
            <a:avLst/>
          </a:prstGeom>
        </p:spPr>
      </p:pic>
      <p:pic>
        <p:nvPicPr>
          <p:cNvPr id="18" name="Picture 2" descr="5.000+ kostenlose Pfeil und Richtung-Bilder - Pixabay">
            <a:extLst>
              <a:ext uri="{FF2B5EF4-FFF2-40B4-BE49-F238E27FC236}">
                <a16:creationId xmlns:a16="http://schemas.microsoft.com/office/drawing/2014/main" id="{ED71E55A-5746-7580-6EA2-AE340732C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6214947" y="12659780"/>
            <a:ext cx="568434" cy="6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5272099-A0AF-BD68-9A25-D3DEE45F94D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58" y="26562724"/>
            <a:ext cx="2628000" cy="2628000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20405" y="25910537"/>
            <a:ext cx="4916136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Die Forschungsarbeit:</a:t>
            </a:r>
          </a:p>
        </p:txBody>
      </p:sp>
      <p:sp>
        <p:nvSpPr>
          <p:cNvPr id="28" name="Rechteck 142">
            <a:extLst>
              <a:ext uri="{FF2B5EF4-FFF2-40B4-BE49-F238E27FC236}">
                <a16:creationId xmlns:a16="http://schemas.microsoft.com/office/drawing/2014/main" id="{172CACB0-C089-3868-DB33-8118FE1F5339}"/>
              </a:ext>
            </a:extLst>
          </p:cNvPr>
          <p:cNvSpPr>
            <a:spLocks/>
          </p:cNvSpPr>
          <p:nvPr/>
        </p:nvSpPr>
        <p:spPr>
          <a:xfrm>
            <a:off x="5530298" y="25910536"/>
            <a:ext cx="4965724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Mehr über mein Projekt: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1" name="Rechteck 142">
            <a:extLst>
              <a:ext uri="{FF2B5EF4-FFF2-40B4-BE49-F238E27FC236}">
                <a16:creationId xmlns:a16="http://schemas.microsoft.com/office/drawing/2014/main" id="{D939A951-CFE2-CA1A-575D-4C780DA8E690}"/>
              </a:ext>
            </a:extLst>
          </p:cNvPr>
          <p:cNvSpPr>
            <a:spLocks/>
          </p:cNvSpPr>
          <p:nvPr/>
        </p:nvSpPr>
        <p:spPr>
          <a:xfrm>
            <a:off x="10847051" y="25907502"/>
            <a:ext cx="10397112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Interaktive Webseiten: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0ECCFBA-FCAC-0603-DE8F-FF13AD3E984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11" y="26796398"/>
            <a:ext cx="2393199" cy="239319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B328D5-959D-3A6C-1B5A-6A42A0257017}"/>
              </a:ext>
            </a:extLst>
          </p:cNvPr>
          <p:cNvSpPr txBox="1"/>
          <p:nvPr/>
        </p:nvSpPr>
        <p:spPr>
          <a:xfrm>
            <a:off x="10847051" y="26599866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Sentimentanalyse: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7654794-973A-DC98-2F55-4BC9DBF5C47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5181" y="26581300"/>
            <a:ext cx="2598758" cy="259875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0B1F206-B470-7C28-2740-A511F301FF91}"/>
              </a:ext>
            </a:extLst>
          </p:cNvPr>
          <p:cNvSpPr txBox="1"/>
          <p:nvPr/>
        </p:nvSpPr>
        <p:spPr>
          <a:xfrm>
            <a:off x="16275213" y="26612339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Wörteranzahl: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0A8E61D0-1874-CC86-6681-E9054A3863E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324" y="26566426"/>
            <a:ext cx="2598758" cy="259875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DBEC2C3-A801-F20A-E46F-FD24DCE1BCB1}"/>
              </a:ext>
            </a:extLst>
          </p:cNvPr>
          <p:cNvSpPr txBox="1"/>
          <p:nvPr/>
        </p:nvSpPr>
        <p:spPr>
          <a:xfrm>
            <a:off x="5605346" y="26608754"/>
            <a:ext cx="511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github.com/AdminL3/Jugend-Forscht</a:t>
            </a:r>
          </a:p>
        </p:txBody>
      </p:sp>
    </p:spTree>
    <p:extLst>
      <p:ext uri="{BB962C8B-B14F-4D97-AF65-F5344CB8AC3E}">
        <p14:creationId xmlns:p14="http://schemas.microsoft.com/office/powerpoint/2010/main" val="21964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1327</Words>
  <Application>Microsoft Office PowerPoint</Application>
  <PresentationFormat>Custom</PresentationFormat>
  <Paragraphs>227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Times New Roman</vt:lpstr>
      <vt:lpstr>Wingdings</vt:lpstr>
      <vt:lpstr>Office 2013 – 2022-Design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181</cp:revision>
  <cp:lastPrinted>2025-02-09T17:26:35Z</cp:lastPrinted>
  <dcterms:created xsi:type="dcterms:W3CDTF">2015-09-02T12:45:28Z</dcterms:created>
  <dcterms:modified xsi:type="dcterms:W3CDTF">2025-02-16T20:54:22Z</dcterms:modified>
</cp:coreProperties>
</file>