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96" r:id="rId1"/>
  </p:sldMasterIdLst>
  <p:notesMasterIdLst>
    <p:notesMasterId r:id="rId3"/>
  </p:notesMasterIdLst>
  <p:sldIdLst>
    <p:sldId id="275" r:id="rId2"/>
  </p:sldIdLst>
  <p:sldSz cx="21383625" cy="30275213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 userDrawn="1">
          <p15:clr>
            <a:srgbClr val="A4A3A4"/>
          </p15:clr>
        </p15:guide>
        <p15:guide id="2" pos="67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232C"/>
    <a:srgbClr val="ECA6AB"/>
    <a:srgbClr val="CD2D38"/>
    <a:srgbClr val="4733C4"/>
    <a:srgbClr val="18B8BD"/>
    <a:srgbClr val="F4CCCF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804" autoAdjust="0"/>
    <p:restoredTop sz="95020" autoAdjust="0"/>
  </p:normalViewPr>
  <p:slideViewPr>
    <p:cSldViewPr snapToGrid="0" showGuides="1">
      <p:cViewPr>
        <p:scale>
          <a:sx n="50" d="100"/>
          <a:sy n="50" d="100"/>
        </p:scale>
        <p:origin x="48" y="-5731"/>
      </p:cViewPr>
      <p:guideLst>
        <p:guide orient="horz" pos="9536"/>
        <p:guide pos="67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0450" y="1279525"/>
            <a:ext cx="24384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2527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850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6991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1091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333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310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9765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1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28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386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2561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139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13.02.2025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188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288B2E4B-1089-94D1-2860-0A26CE7354D0}"/>
              </a:ext>
            </a:extLst>
          </p:cNvPr>
          <p:cNvSpPr/>
          <p:nvPr/>
        </p:nvSpPr>
        <p:spPr>
          <a:xfrm>
            <a:off x="0" y="5240342"/>
            <a:ext cx="21429235" cy="25034871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Rechteck 1">
            <a:extLst>
              <a:ext uri="{FF2B5EF4-FFF2-40B4-BE49-F238E27FC236}">
                <a16:creationId xmlns:a16="http://schemas.microsoft.com/office/drawing/2014/main" id="{D2678536-C2CE-CCFA-B314-5E149381F2B3}"/>
              </a:ext>
            </a:extLst>
          </p:cNvPr>
          <p:cNvSpPr>
            <a:spLocks/>
          </p:cNvSpPr>
          <p:nvPr/>
        </p:nvSpPr>
        <p:spPr>
          <a:xfrm>
            <a:off x="186541" y="16576127"/>
            <a:ext cx="4950000" cy="91068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7" name="Rechteck 1">
            <a:extLst>
              <a:ext uri="{FF2B5EF4-FFF2-40B4-BE49-F238E27FC236}">
                <a16:creationId xmlns:a16="http://schemas.microsoft.com/office/drawing/2014/main" id="{27F7F46E-F8F3-8697-C2BA-3290F10CB7C5}"/>
              </a:ext>
            </a:extLst>
          </p:cNvPr>
          <p:cNvSpPr>
            <a:spLocks/>
          </p:cNvSpPr>
          <p:nvPr/>
        </p:nvSpPr>
        <p:spPr>
          <a:xfrm>
            <a:off x="5547727" y="16576127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8" name="Rechteck 1">
            <a:extLst>
              <a:ext uri="{FF2B5EF4-FFF2-40B4-BE49-F238E27FC236}">
                <a16:creationId xmlns:a16="http://schemas.microsoft.com/office/drawing/2014/main" id="{1783D117-E1F1-868A-08CF-B7833151A180}"/>
              </a:ext>
            </a:extLst>
          </p:cNvPr>
          <p:cNvSpPr>
            <a:spLocks/>
          </p:cNvSpPr>
          <p:nvPr/>
        </p:nvSpPr>
        <p:spPr>
          <a:xfrm>
            <a:off x="10847051" y="16551404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49" name="Rechteck 1">
            <a:extLst>
              <a:ext uri="{FF2B5EF4-FFF2-40B4-BE49-F238E27FC236}">
                <a16:creationId xmlns:a16="http://schemas.microsoft.com/office/drawing/2014/main" id="{51A12177-0FCD-A117-5694-B07CB067B5B8}"/>
              </a:ext>
            </a:extLst>
          </p:cNvPr>
          <p:cNvSpPr>
            <a:spLocks/>
          </p:cNvSpPr>
          <p:nvPr/>
        </p:nvSpPr>
        <p:spPr>
          <a:xfrm>
            <a:off x="16268768" y="16576127"/>
            <a:ext cx="4950000" cy="9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&lt;&lt;&lt;&lt;&lt;&lt;&lt;</a:t>
            </a: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1D976F8F-1924-2833-9FDE-BBD592AEA6C9}"/>
              </a:ext>
            </a:extLst>
          </p:cNvPr>
          <p:cNvSpPr/>
          <p:nvPr/>
        </p:nvSpPr>
        <p:spPr>
          <a:xfrm>
            <a:off x="57125" y="49369"/>
            <a:ext cx="21360598" cy="237580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6A506C52-2225-C394-DE53-CC3FA7ED9F4B}"/>
              </a:ext>
            </a:extLst>
          </p:cNvPr>
          <p:cNvSpPr/>
          <p:nvPr/>
        </p:nvSpPr>
        <p:spPr>
          <a:xfrm>
            <a:off x="57125" y="1735927"/>
            <a:ext cx="21360598" cy="33679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6B7FF5A8-53EF-ACD1-1BD5-448447BDDF81}"/>
              </a:ext>
            </a:extLst>
          </p:cNvPr>
          <p:cNvSpPr/>
          <p:nvPr/>
        </p:nvSpPr>
        <p:spPr>
          <a:xfrm>
            <a:off x="57124" y="1721844"/>
            <a:ext cx="21360600" cy="266288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7A7A41FB-DCE4-F96C-1184-90647BDB0B17}"/>
              </a:ext>
            </a:extLst>
          </p:cNvPr>
          <p:cNvSpPr txBox="1"/>
          <p:nvPr/>
        </p:nvSpPr>
        <p:spPr>
          <a:xfrm>
            <a:off x="19219" y="2013175"/>
            <a:ext cx="21360601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41E1E875-79DC-0157-2830-B018677C0A75}"/>
              </a:ext>
            </a:extLst>
          </p:cNvPr>
          <p:cNvSpPr txBox="1"/>
          <p:nvPr/>
        </p:nvSpPr>
        <p:spPr>
          <a:xfrm>
            <a:off x="631166" y="4229132"/>
            <a:ext cx="201367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952D83D5-83E2-BDEE-1FDF-304A27496AF7}"/>
              </a:ext>
            </a:extLst>
          </p:cNvPr>
          <p:cNvSpPr/>
          <p:nvPr/>
        </p:nvSpPr>
        <p:spPr>
          <a:xfrm>
            <a:off x="-14862" y="29380671"/>
            <a:ext cx="21656020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</a:t>
            </a:r>
            <a:r>
              <a:rPr lang="de-DE" sz="4657" b="1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Mestl</a:t>
            </a:r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CE398EA9-A530-5E10-F2DC-B8F0CCF10034}"/>
              </a:ext>
            </a:extLst>
          </p:cNvPr>
          <p:cNvSpPr/>
          <p:nvPr/>
        </p:nvSpPr>
        <p:spPr>
          <a:xfrm>
            <a:off x="57122" y="28935211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B7060FFC-3FA9-A720-CEAE-A87714C8724B}"/>
              </a:ext>
            </a:extLst>
          </p:cNvPr>
          <p:cNvSpPr>
            <a:spLocks/>
          </p:cNvSpPr>
          <p:nvPr/>
        </p:nvSpPr>
        <p:spPr>
          <a:xfrm>
            <a:off x="186541" y="15848852"/>
            <a:ext cx="21032227" cy="727579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Ergebnisse 🏆</a:t>
            </a:r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54391BC1-8EB6-EE21-230A-1C5A4E0D0BF2}"/>
              </a:ext>
            </a:extLst>
          </p:cNvPr>
          <p:cNvSpPr>
            <a:spLocks/>
          </p:cNvSpPr>
          <p:nvPr/>
        </p:nvSpPr>
        <p:spPr>
          <a:xfrm>
            <a:off x="7726040" y="27508200"/>
            <a:ext cx="7160157" cy="9331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5A880DFE-0358-5AEE-2901-52F7DCFE246A}"/>
              </a:ext>
            </a:extLst>
          </p:cNvPr>
          <p:cNvSpPr>
            <a:spLocks/>
          </p:cNvSpPr>
          <p:nvPr/>
        </p:nvSpPr>
        <p:spPr>
          <a:xfrm>
            <a:off x="220406" y="26153344"/>
            <a:ext cx="7476942" cy="824313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0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Literatur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C93FA780-9853-8DCC-8E85-D0027E4B2187}"/>
              </a:ext>
            </a:extLst>
          </p:cNvPr>
          <p:cNvSpPr>
            <a:spLocks/>
          </p:cNvSpPr>
          <p:nvPr/>
        </p:nvSpPr>
        <p:spPr>
          <a:xfrm>
            <a:off x="318463" y="10537591"/>
            <a:ext cx="9261841" cy="48937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58D84797-E1AD-9F73-EAC0-168D7AB82188}"/>
              </a:ext>
            </a:extLst>
          </p:cNvPr>
          <p:cNvSpPr>
            <a:spLocks/>
          </p:cNvSpPr>
          <p:nvPr/>
        </p:nvSpPr>
        <p:spPr>
          <a:xfrm>
            <a:off x="319143" y="10031181"/>
            <a:ext cx="9261841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CF8B20A8-1B03-4A2D-653F-D6FAF6833FAE}"/>
              </a:ext>
            </a:extLst>
          </p:cNvPr>
          <p:cNvSpPr>
            <a:spLocks/>
          </p:cNvSpPr>
          <p:nvPr/>
        </p:nvSpPr>
        <p:spPr>
          <a:xfrm>
            <a:off x="319144" y="6303993"/>
            <a:ext cx="9252933" cy="3388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9F368E97-2D2E-5C65-3363-C994D847D0EF}"/>
              </a:ext>
            </a:extLst>
          </p:cNvPr>
          <p:cNvSpPr>
            <a:spLocks/>
          </p:cNvSpPr>
          <p:nvPr/>
        </p:nvSpPr>
        <p:spPr>
          <a:xfrm>
            <a:off x="319145" y="5531561"/>
            <a:ext cx="9261160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en-GB" sz="4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0A5C6F69-53B7-C5C3-5409-38499900ED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463" y="187480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753BC8E-8CFE-F8C0-B141-48014DC6844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578" y="238429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BD82AF66-FC8F-42A3-ABE8-D40CF3C71E2B}"/>
              </a:ext>
            </a:extLst>
          </p:cNvPr>
          <p:cNvSpPr txBox="1"/>
          <p:nvPr/>
        </p:nvSpPr>
        <p:spPr>
          <a:xfrm>
            <a:off x="38170" y="3478814"/>
            <a:ext cx="213606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3421E55E-3719-491E-B4D4-5DF08AC1006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506035" y="-119571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412F6939-E1D4-48AC-BE93-9F6F2359EE14}"/>
              </a:ext>
            </a:extLst>
          </p:cNvPr>
          <p:cNvSpPr>
            <a:spLocks/>
          </p:cNvSpPr>
          <p:nvPr/>
        </p:nvSpPr>
        <p:spPr>
          <a:xfrm>
            <a:off x="9891220" y="5519326"/>
            <a:ext cx="11224555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en-GB" sz="440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219A54AF-2033-47E5-BF13-21FBBB9011A8}"/>
              </a:ext>
            </a:extLst>
          </p:cNvPr>
          <p:cNvSpPr>
            <a:spLocks/>
          </p:cNvSpPr>
          <p:nvPr/>
        </p:nvSpPr>
        <p:spPr>
          <a:xfrm>
            <a:off x="9891219" y="6268845"/>
            <a:ext cx="11224555" cy="90842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en-GB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263C28E-925F-4412-B7B7-C8FB8C6CD287}"/>
              </a:ext>
            </a:extLst>
          </p:cNvPr>
          <p:cNvSpPr txBox="1"/>
          <p:nvPr/>
        </p:nvSpPr>
        <p:spPr>
          <a:xfrm>
            <a:off x="419187" y="6482422"/>
            <a:ext cx="922720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📰 Wie haben sich Medien über die letzten Jahre verändert?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⚖️ Ist der Journalismus subjektiver geworden?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📈 Gibt es Trends in der Artikelanzahl/-länge?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E4FB9512-DD41-4107-A830-3F4BF852AA2A}"/>
              </a:ext>
            </a:extLst>
          </p:cNvPr>
          <p:cNvSpPr txBox="1"/>
          <p:nvPr/>
        </p:nvSpPr>
        <p:spPr>
          <a:xfrm>
            <a:off x="9983546" y="6439282"/>
            <a:ext cx="110928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en-GB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” und „</a:t>
            </a:r>
            <a:r>
              <a:rPr lang="en-GB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“ von 2010 – 2011 und 2020 - 2021</a:t>
            </a:r>
          </a:p>
          <a:p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en-GB" sz="3600" dirty="0" err="1">
                <a:latin typeface="Aptos" panose="020B0004020202020204" pitchFamily="34" charset="0"/>
                <a:cs typeface="Times New Roman" panose="02020603050405020304" pitchFamily="18" charset="0"/>
              </a:rPr>
              <a:t>Untersuchung</a:t>
            </a:r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 von </a:t>
            </a:r>
            <a:r>
              <a:rPr lang="en-GB" sz="36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Objektivität</a:t>
            </a:r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36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3600" dirty="0" err="1">
                <a:latin typeface="Aptos" panose="020B0004020202020204" pitchFamily="34" charset="0"/>
                <a:cs typeface="Times New Roman" panose="02020603050405020304" pitchFamily="18" charset="0"/>
              </a:rPr>
              <a:t>Anzahl</a:t>
            </a:r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 und </a:t>
            </a:r>
            <a:r>
              <a:rPr lang="en-GB" sz="3600" dirty="0" err="1">
                <a:latin typeface="Aptos" panose="020B0004020202020204" pitchFamily="34" charset="0"/>
                <a:cs typeface="Times New Roman" panose="02020603050405020304" pitchFamily="18" charset="0"/>
              </a:rPr>
              <a:t>Länge</a:t>
            </a:r>
            <a:r>
              <a:rPr lang="en-GB" sz="3600" dirty="0">
                <a:latin typeface="Aptos" panose="020B0004020202020204" pitchFamily="34" charset="0"/>
                <a:cs typeface="Times New Roman" panose="02020603050405020304" pitchFamily="18" charset="0"/>
              </a:rPr>
              <a:t>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🔎Identifikation von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im Journalismus</a:t>
            </a:r>
            <a:endParaRPr lang="en-GB" sz="36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zwischen einer amerikanischen und einer britischen Zeitung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A0E3D282-4EE7-48B2-B5A4-20B06B168D47}"/>
              </a:ext>
            </a:extLst>
          </p:cNvPr>
          <p:cNvSpPr txBox="1"/>
          <p:nvPr/>
        </p:nvSpPr>
        <p:spPr>
          <a:xfrm>
            <a:off x="439142" y="10960083"/>
            <a:ext cx="926184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en-GB" sz="32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Datenbeschaffung</a:t>
            </a:r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GB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</a:t>
            </a:r>
            <a:r>
              <a:rPr lang="en-GB" sz="32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BeautifulSoup</a:t>
            </a:r>
            <a:endParaRPr lang="en-GB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🔗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Nutzung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der </a:t>
            </a:r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beider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Zeitungen</a:t>
            </a:r>
            <a:endParaRPr lang="en-GB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en-GB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🤖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Sentimentanalyse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en-GB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📉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Berechnung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von </a:t>
            </a:r>
            <a:r>
              <a:rPr lang="en-GB" sz="32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 &amp; Polarisation</a:t>
            </a:r>
            <a:endParaRPr lang="en-GB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💾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Speicherung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und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Visualisierung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dirty="0" err="1">
                <a:latin typeface="Aptos" panose="020B0004020202020204" pitchFamily="34" charset="0"/>
                <a:cs typeface="Times New Roman" panose="02020603050405020304" pitchFamily="18" charset="0"/>
              </a:rPr>
              <a:t>mit</a:t>
            </a:r>
            <a:r>
              <a:rPr lang="en-GB" sz="32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          </a:t>
            </a:r>
            <a:r>
              <a:rPr lang="en-GB" sz="32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Plotly</a:t>
            </a:r>
            <a:r>
              <a:rPr lang="en-GB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n-GB" sz="32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Streamlit</a:t>
            </a:r>
            <a:endParaRPr lang="en-GB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72864D-895D-3BB4-CCE5-7C56F93D2D41}"/>
              </a:ext>
            </a:extLst>
          </p:cNvPr>
          <p:cNvSpPr txBox="1"/>
          <p:nvPr/>
        </p:nvSpPr>
        <p:spPr>
          <a:xfrm>
            <a:off x="9572077" y="27843841"/>
            <a:ext cx="94910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latin typeface="Aptos" panose="020B0004020202020204" pitchFamily="34" charset="0"/>
                <a:cs typeface="Times New Roman" panose="02020603050405020304" pitchFamily="18" charset="0"/>
              </a:rPr>
              <a:t>Direkte Zitate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D64860A1-9E2D-6404-42BD-FE5A43EE5081}"/>
              </a:ext>
            </a:extLst>
          </p:cNvPr>
          <p:cNvSpPr>
            <a:spLocks/>
          </p:cNvSpPr>
          <p:nvPr/>
        </p:nvSpPr>
        <p:spPr>
          <a:xfrm>
            <a:off x="8022726" y="26620545"/>
            <a:ext cx="7160157" cy="743840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C952ED-F9B5-3131-9049-192ACA68F0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22703" y="11178314"/>
            <a:ext cx="2124027" cy="27387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8D7A60-C5C2-ADF0-9478-8AEBF57875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30822" y="10945675"/>
            <a:ext cx="5569726" cy="311733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32111B5-9EA9-AA6B-11C0-A3C14198C2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646217" y="11045680"/>
            <a:ext cx="2913785" cy="291378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4641425-5500-1B16-C63E-C99A0B47222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36271" b="36271"/>
          <a:stretch/>
        </p:blipFill>
        <p:spPr>
          <a:xfrm>
            <a:off x="15706961" y="13911024"/>
            <a:ext cx="5369442" cy="1475984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635A352-E364-D02C-407A-9611C4E7A4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8701" t="30507" b="35807"/>
          <a:stretch/>
        </p:blipFill>
        <p:spPr>
          <a:xfrm>
            <a:off x="10171330" y="14082011"/>
            <a:ext cx="5545966" cy="1291683"/>
          </a:xfrm>
          <a:prstGeom prst="rect">
            <a:avLst/>
          </a:prstGeom>
        </p:spPr>
      </p:pic>
      <p:sp>
        <p:nvSpPr>
          <p:cNvPr id="24" name="Rechteck 94">
            <a:extLst>
              <a:ext uri="{FF2B5EF4-FFF2-40B4-BE49-F238E27FC236}">
                <a16:creationId xmlns:a16="http://schemas.microsoft.com/office/drawing/2014/main" id="{401397C9-30A3-6689-4EBB-20B230E1C967}"/>
              </a:ext>
            </a:extLst>
          </p:cNvPr>
          <p:cNvSpPr>
            <a:spLocks/>
          </p:cNvSpPr>
          <p:nvPr/>
        </p:nvSpPr>
        <p:spPr>
          <a:xfrm>
            <a:off x="220406" y="26977657"/>
            <a:ext cx="7467885" cy="1911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ED756739-7DBC-1FA6-C41A-668C96E238F1}"/>
              </a:ext>
            </a:extLst>
          </p:cNvPr>
          <p:cNvSpPr txBox="1"/>
          <p:nvPr/>
        </p:nvSpPr>
        <p:spPr>
          <a:xfrm>
            <a:off x="458618" y="27072712"/>
            <a:ext cx="7229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de-DE" sz="2000" dirty="0">
                <a:latin typeface="Aptos" panose="020B0004020202020204" pitchFamily="34" charset="0"/>
                <a:cs typeface="Times New Roman" panose="02020603050405020304" pitchFamily="18" charset="0"/>
              </a:rPr>
              <a:t>Text</a:t>
            </a:r>
          </a:p>
          <a:p>
            <a:pPr algn="just"/>
            <a:endParaRPr lang="de-DE" sz="20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1896088-AA9F-5439-87ED-E690F0A16B22}"/>
              </a:ext>
            </a:extLst>
          </p:cNvPr>
          <p:cNvCxnSpPr>
            <a:cxnSpLocks/>
          </p:cNvCxnSpPr>
          <p:nvPr/>
        </p:nvCxnSpPr>
        <p:spPr>
          <a:xfrm flipV="1">
            <a:off x="3656815" y="26153344"/>
            <a:ext cx="58222" cy="2736275"/>
          </a:xfrm>
          <a:prstGeom prst="line">
            <a:avLst/>
          </a:prstGeom>
          <a:ln w="57150">
            <a:solidFill>
              <a:srgbClr val="ECA6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4FCBBF-525E-8637-B521-38088A11F09A}"/>
              </a:ext>
            </a:extLst>
          </p:cNvPr>
          <p:cNvGrpSpPr/>
          <p:nvPr/>
        </p:nvGrpSpPr>
        <p:grpSpPr>
          <a:xfrm>
            <a:off x="23094441" y="20278397"/>
            <a:ext cx="6361983" cy="7396521"/>
            <a:chOff x="14134485" y="20753556"/>
            <a:chExt cx="6361983" cy="7396521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38DD6E99-C416-8835-6230-375679D4C67E}"/>
                </a:ext>
              </a:extLst>
            </p:cNvPr>
            <p:cNvSpPr>
              <a:spLocks/>
            </p:cNvSpPr>
            <p:nvPr/>
          </p:nvSpPr>
          <p:spPr>
            <a:xfrm>
              <a:off x="14134485" y="20760588"/>
              <a:ext cx="6202592" cy="73894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44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de-DE" sz="44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0AF23CE4-9515-AF3C-37E8-B6CBD4A29F89}"/>
                </a:ext>
              </a:extLst>
            </p:cNvPr>
            <p:cNvSpPr>
              <a:spLocks/>
            </p:cNvSpPr>
            <p:nvPr/>
          </p:nvSpPr>
          <p:spPr>
            <a:xfrm>
              <a:off x="14139546" y="20753556"/>
              <a:ext cx="6197531" cy="835976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7835EE6A-0F96-C59F-8829-2C5EDFD32962}"/>
                </a:ext>
              </a:extLst>
            </p:cNvPr>
            <p:cNvSpPr txBox="1"/>
            <p:nvPr/>
          </p:nvSpPr>
          <p:spPr>
            <a:xfrm>
              <a:off x="14289066" y="21843206"/>
              <a:ext cx="6207402" cy="6124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Kein Einfluss von sozialen Medien oder dem Trend zu kürzeren Texten erkennbar.</a:t>
              </a:r>
            </a:p>
            <a:p>
              <a:endParaRPr lang="de-DE" sz="280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Beide Zeitungen zeigen eine ähnliche Entwicklung, was auf vergleichbare journalistische Standards hindeutet.</a:t>
              </a:r>
            </a:p>
            <a:p>
              <a:endParaRPr lang="de-DE" sz="280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Spricht für eine weiterhin neutrale Berichterstattung.</a:t>
              </a:r>
            </a:p>
            <a:p>
              <a:endParaRPr lang="de-DE" sz="2800" dirty="0">
                <a:latin typeface="Aptos" panose="020B0004020202020204" pitchFamily="34" charset="0"/>
                <a:cs typeface="Times New Roman" panose="02020603050405020304" pitchFamily="18" charset="0"/>
              </a:endParaRP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Mögliche Gründe: geänderte redaktionelle Schwerpunkte oder eine veränderte Nachrichtenlage.</a:t>
              </a:r>
            </a:p>
          </p:txBody>
        </p:sp>
      </p:grpSp>
      <p:sp>
        <p:nvSpPr>
          <p:cNvPr id="16" name="Textfeld 15">
            <a:extLst>
              <a:ext uri="{FF2B5EF4-FFF2-40B4-BE49-F238E27FC236}">
                <a16:creationId xmlns:a16="http://schemas.microsoft.com/office/drawing/2014/main" id="{A5DB40BD-AE90-49CC-B684-A08B086E4906}"/>
              </a:ext>
            </a:extLst>
          </p:cNvPr>
          <p:cNvSpPr txBox="1"/>
          <p:nvPr/>
        </p:nvSpPr>
        <p:spPr>
          <a:xfrm>
            <a:off x="10930798" y="20448135"/>
            <a:ext cx="51504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📉 Artikellänge:</a:t>
            </a:r>
          </a:p>
          <a:p>
            <a:endParaRPr lang="de-DE" sz="2400" b="1" dirty="0"/>
          </a:p>
          <a:p>
            <a:r>
              <a:rPr lang="de-DE" sz="2400" dirty="0"/>
              <a:t>Guardian ca. 800 Wörter pro Artikel</a:t>
            </a:r>
          </a:p>
          <a:p>
            <a:r>
              <a:rPr lang="de-DE" sz="2400" dirty="0"/>
              <a:t>New York Times ca. 1100 Wörter pro Artikel</a:t>
            </a:r>
            <a:br>
              <a:rPr lang="de-DE" sz="2400" dirty="0"/>
            </a:br>
            <a:r>
              <a:rPr lang="de-DE" sz="2400" dirty="0"/>
              <a:t>keine signifikanten Veränderungen</a:t>
            </a:r>
          </a:p>
          <a:p>
            <a:endParaRPr lang="de-DE" sz="2400" dirty="0"/>
          </a:p>
        </p:txBody>
      </p:sp>
      <p:pic>
        <p:nvPicPr>
          <p:cNvPr id="19" name="Grafik 23">
            <a:extLst>
              <a:ext uri="{FF2B5EF4-FFF2-40B4-BE49-F238E27FC236}">
                <a16:creationId xmlns:a16="http://schemas.microsoft.com/office/drawing/2014/main" id="{7E3565B8-9C95-8554-A2D4-9678AF1C1AB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2584" r="2589" b="5158"/>
          <a:stretch/>
        </p:blipFill>
        <p:spPr bwMode="auto">
          <a:xfrm>
            <a:off x="186540" y="16565699"/>
            <a:ext cx="4946591" cy="37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ED6CCD7-D8A9-7A17-BE6D-CE140A303851}"/>
              </a:ext>
            </a:extLst>
          </p:cNvPr>
          <p:cNvSpPr txBox="1"/>
          <p:nvPr/>
        </p:nvSpPr>
        <p:spPr>
          <a:xfrm>
            <a:off x="161821" y="20087204"/>
            <a:ext cx="494659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sz="2400" dirty="0"/>
          </a:p>
          <a:p>
            <a:r>
              <a:rPr lang="de-DE" sz="2400" b="1" dirty="0"/>
              <a:t>⚖️ Subjektivität:</a:t>
            </a:r>
          </a:p>
          <a:p>
            <a:endParaRPr lang="de-DE" sz="2400" dirty="0"/>
          </a:p>
          <a:p>
            <a:r>
              <a:rPr lang="de-DE" sz="2400" dirty="0"/>
              <a:t>Opinion-Artikel </a:t>
            </a:r>
            <a:r>
              <a:rPr lang="de-DE" sz="2400" dirty="0">
                <a:sym typeface="Wingdings" panose="05000000000000000000" pitchFamily="2" charset="2"/>
              </a:rPr>
              <a:t> subjektiv</a:t>
            </a:r>
            <a:br>
              <a:rPr lang="de-DE" sz="2400" dirty="0">
                <a:sym typeface="Wingdings" panose="05000000000000000000" pitchFamily="2" charset="2"/>
              </a:rPr>
            </a:br>
            <a:r>
              <a:rPr lang="de-DE" sz="2400" dirty="0">
                <a:sym typeface="Wingdings" panose="05000000000000000000" pitchFamily="2" charset="2"/>
              </a:rPr>
              <a:t>W</a:t>
            </a:r>
            <a:r>
              <a:rPr lang="de-DE" sz="2400" dirty="0"/>
              <a:t>orld-Artikel </a:t>
            </a:r>
            <a:r>
              <a:rPr lang="de-DE" sz="2400" dirty="0">
                <a:sym typeface="Wingdings" panose="05000000000000000000" pitchFamily="2" charset="2"/>
              </a:rPr>
              <a:t> konstant objektiv</a:t>
            </a:r>
          </a:p>
          <a:p>
            <a:r>
              <a:rPr lang="de-DE" sz="2400" dirty="0"/>
              <a:t>Politics-Artikel </a:t>
            </a:r>
            <a:r>
              <a:rPr lang="de-DE" sz="2400" dirty="0">
                <a:sym typeface="Wingdings" panose="05000000000000000000" pitchFamily="2" charset="2"/>
              </a:rPr>
              <a:t> zunehmend objektiv</a:t>
            </a:r>
          </a:p>
          <a:p>
            <a:endParaRPr lang="de-DE" sz="2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2F9D32-C2BF-D794-CE18-FCF8D383031A}"/>
              </a:ext>
            </a:extLst>
          </p:cNvPr>
          <p:cNvSpPr txBox="1"/>
          <p:nvPr/>
        </p:nvSpPr>
        <p:spPr>
          <a:xfrm>
            <a:off x="16439418" y="20454845"/>
            <a:ext cx="4608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🔢Artikelanzahl:</a:t>
            </a:r>
          </a:p>
          <a:p>
            <a:endParaRPr lang="de-DE" sz="2400" dirty="0"/>
          </a:p>
          <a:p>
            <a:r>
              <a:rPr lang="de-DE" sz="2400" dirty="0"/>
              <a:t>Guardian-Artikelanzahl ist gesunken</a:t>
            </a:r>
          </a:p>
          <a:p>
            <a:r>
              <a:rPr lang="de-DE" sz="2400" dirty="0"/>
              <a:t>New-York-Times-Artikelanzahl der</a:t>
            </a:r>
          </a:p>
          <a:p>
            <a:r>
              <a:rPr lang="de-DE" sz="2400" dirty="0"/>
              <a:t>Rubrik Politics gestiegen</a:t>
            </a:r>
          </a:p>
          <a:p>
            <a:endParaRPr lang="de-DE" sz="2400" dirty="0"/>
          </a:p>
        </p:txBody>
      </p:sp>
      <p:pic>
        <p:nvPicPr>
          <p:cNvPr id="50" name="Grafik 23">
            <a:extLst>
              <a:ext uri="{FF2B5EF4-FFF2-40B4-BE49-F238E27FC236}">
                <a16:creationId xmlns:a16="http://schemas.microsoft.com/office/drawing/2014/main" id="{EDC46B7D-5237-34E1-60AA-EB1FF128AB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2584" r="2589" b="5158"/>
          <a:stretch/>
        </p:blipFill>
        <p:spPr bwMode="auto">
          <a:xfrm>
            <a:off x="5549431" y="16579992"/>
            <a:ext cx="4946591" cy="37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rafik 23">
            <a:extLst>
              <a:ext uri="{FF2B5EF4-FFF2-40B4-BE49-F238E27FC236}">
                <a16:creationId xmlns:a16="http://schemas.microsoft.com/office/drawing/2014/main" id="{91805B7E-E3D0-7D81-90D6-376AB34A5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2584" r="2589" b="5158"/>
          <a:stretch/>
        </p:blipFill>
        <p:spPr bwMode="auto">
          <a:xfrm>
            <a:off x="10855521" y="16594285"/>
            <a:ext cx="4946591" cy="371269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rafik 23">
            <a:extLst>
              <a:ext uri="{FF2B5EF4-FFF2-40B4-BE49-F238E27FC236}">
                <a16:creationId xmlns:a16="http://schemas.microsoft.com/office/drawing/2014/main" id="{8F95D5FE-7E8E-8A54-AED1-AC342D4BEED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50" t="2584" r="2589" b="5158"/>
          <a:stretch/>
        </p:blipFill>
        <p:spPr bwMode="auto">
          <a:xfrm>
            <a:off x="16275213" y="16608578"/>
            <a:ext cx="4946591" cy="3712698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73BF7C2-9B81-A147-10DA-7F0093334800}"/>
              </a:ext>
            </a:extLst>
          </p:cNvPr>
          <p:cNvSpPr txBox="1"/>
          <p:nvPr/>
        </p:nvSpPr>
        <p:spPr>
          <a:xfrm>
            <a:off x="5609239" y="20538698"/>
            <a:ext cx="454855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📊Polarisation:</a:t>
            </a:r>
          </a:p>
          <a:p>
            <a:endParaRPr lang="de-DE" sz="2400" b="1" dirty="0"/>
          </a:p>
          <a:p>
            <a:r>
              <a:rPr lang="de-DE" sz="2400" dirty="0"/>
              <a:t>konstanter Durchschnittswert von 0,1 keine negative oder positive Tendenz erkennbar</a:t>
            </a:r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6363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271</Words>
  <Application>Microsoft Office PowerPoint</Application>
  <PresentationFormat>Custom</PresentationFormat>
  <Paragraphs>59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Wingdings</vt:lpstr>
      <vt:lpstr>Office 2013 – 2022-Design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169</cp:revision>
  <cp:lastPrinted>2025-02-09T17:26:35Z</cp:lastPrinted>
  <dcterms:created xsi:type="dcterms:W3CDTF">2015-09-02T12:45:28Z</dcterms:created>
  <dcterms:modified xsi:type="dcterms:W3CDTF">2025-02-13T16:33:26Z</dcterms:modified>
</cp:coreProperties>
</file>