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263" r:id="rId4"/>
    <p:sldId id="308" r:id="rId5"/>
    <p:sldId id="309" r:id="rId6"/>
    <p:sldId id="258" r:id="rId7"/>
    <p:sldId id="310" r:id="rId8"/>
    <p:sldId id="311" r:id="rId9"/>
    <p:sldId id="314" r:id="rId10"/>
    <p:sldId id="262" r:id="rId11"/>
    <p:sldId id="315" r:id="rId12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C8D80A-C43B-4C54-86B9-FABAE7F83631}">
  <a:tblStyle styleId="{19C8D80A-C43B-4C54-86B9-FABAE7F83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06" autoAdjust="0"/>
  </p:normalViewPr>
  <p:slideViewPr>
    <p:cSldViewPr snapToGrid="0">
      <p:cViewPr varScale="1">
        <p:scale>
          <a:sx n="93" d="100"/>
          <a:sy n="93" d="100"/>
        </p:scale>
        <p:origin x="1051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h Blumenwitz" userId="67b4a6d4b9b91787" providerId="LiveId" clId="{F43400D6-52CD-43DD-82F8-4C9B17AB7473}"/>
    <pc:docChg chg="delSld">
      <pc:chgData name="Jonah Blumenwitz" userId="67b4a6d4b9b91787" providerId="LiveId" clId="{F43400D6-52CD-43DD-82F8-4C9B17AB7473}" dt="2024-11-27T11:28:49.472" v="1" actId="47"/>
      <pc:docMkLst>
        <pc:docMk/>
      </pc:docMkLst>
      <pc:sldChg chg="del">
        <pc:chgData name="Jonah Blumenwitz" userId="67b4a6d4b9b91787" providerId="LiveId" clId="{F43400D6-52CD-43DD-82F8-4C9B17AB7473}" dt="2024-11-27T11:28:49.472" v="1" actId="47"/>
        <pc:sldMkLst>
          <pc:docMk/>
          <pc:sldMk cId="0" sldId="257"/>
        </pc:sldMkLst>
      </pc:sldChg>
      <pc:sldChg chg="del">
        <pc:chgData name="Jonah Blumenwitz" userId="67b4a6d4b9b91787" providerId="LiveId" clId="{F43400D6-52CD-43DD-82F8-4C9B17AB7473}" dt="2024-11-27T11:28:48.009" v="0" actId="47"/>
        <pc:sldMkLst>
          <pc:docMk/>
          <pc:sldMk cId="0" sldId="259"/>
        </pc:sldMkLst>
      </pc:sldChg>
      <pc:sldMasterChg chg="delSldLayout">
        <pc:chgData name="Jonah Blumenwitz" userId="67b4a6d4b9b91787" providerId="LiveId" clId="{F43400D6-52CD-43DD-82F8-4C9B17AB7473}" dt="2024-11-27T11:28:49.472" v="1" actId="47"/>
        <pc:sldMasterMkLst>
          <pc:docMk/>
          <pc:sldMasterMk cId="0" sldId="2147483680"/>
        </pc:sldMasterMkLst>
        <pc:sldLayoutChg chg="del">
          <pc:chgData name="Jonah Blumenwitz" userId="67b4a6d4b9b91787" providerId="LiveId" clId="{F43400D6-52CD-43DD-82F8-4C9B17AB7473}" dt="2024-11-27T11:28:48.009" v="0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Jonah Blumenwitz" userId="67b4a6d4b9b91787" providerId="LiveId" clId="{F43400D6-52CD-43DD-82F8-4C9B17AB7473}" dt="2024-11-27T11:28:49.472" v="1" actId="47"/>
          <pc:sldLayoutMkLst>
            <pc:docMk/>
            <pc:sldMasterMk cId="0" sldId="2147483680"/>
            <pc:sldLayoutMk cId="0" sldId="214748365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91BB2C-1EF9-780B-9F67-129CA7A61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DE417-18DF-D5CB-DACC-0E773FB08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09050-0327-48C3-8198-55DC5B96BDB6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EEA4-C51A-B0E3-0553-6B70D90D9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CE424-B79D-2C17-0A9B-3BB13F2C00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6EE7B-CB57-4B28-8DF7-AF3AC845AE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63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>
          <a:extLst>
            <a:ext uri="{FF2B5EF4-FFF2-40B4-BE49-F238E27FC236}">
              <a16:creationId xmlns:a16="http://schemas.microsoft.com/office/drawing/2014/main" id="{F631BCC0-3D6A-F736-CFC5-C1A9ED84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>
            <a:extLst>
              <a:ext uri="{FF2B5EF4-FFF2-40B4-BE49-F238E27FC236}">
                <a16:creationId xmlns:a16="http://schemas.microsoft.com/office/drawing/2014/main" id="{58FA0213-6BB0-DB18-B616-E85C4B459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>
            <a:extLst>
              <a:ext uri="{FF2B5EF4-FFF2-40B4-BE49-F238E27FC236}">
                <a16:creationId xmlns:a16="http://schemas.microsoft.com/office/drawing/2014/main" id="{4529BE8B-D72A-D687-9725-4B44582640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1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9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89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569157D1-CD6A-9099-9DEB-12386563C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7774303B-3399-BAA3-362F-3F335EF8D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E234A947-B96A-E187-326E-E567883BA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Amazon Server AWS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80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BF6F426F-2AD3-25D0-4CD0-64DBEBB6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8511E818-3918-9183-99D9-A026B7B33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6B526411-2CF6-0B65-08AB-3E392D32E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3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Überprüfung von Vorurteilen</a:t>
            </a:r>
            <a:r>
              <a:rPr lang="de-DE" dirty="0"/>
              <a:t>: Widerlegung der Annahme, dass amerikanische und britische Zeitungen grundlegend unterschiedlich berichten.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Stärkung des Vertrauens in Qualitätsmedien</a:t>
            </a:r>
            <a:r>
              <a:rPr lang="de-DE" dirty="0"/>
              <a:t>: Beleg für objektive und einheitliche Berichterstattung in seriösen Medien.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Ansatz für zukünftige Forschung</a:t>
            </a:r>
            <a:r>
              <a:rPr lang="de-DE" dirty="0"/>
              <a:t>: Untersuchung globaler Standards und Agenturen in der Gleichförmigkeit der Berichterstattung.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Bildungswert</a:t>
            </a:r>
            <a:r>
              <a:rPr lang="de-DE" dirty="0"/>
              <a:t>: Förderung kritischen Denkens und Integration in Schulen/Universitäten als Beispiel für datenbasierte Argumentation.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70" r:id="rId5"/>
    <p:sldLayoutId id="2147483675" r:id="rId6"/>
    <p:sldLayoutId id="2147483682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49" y="3456250"/>
            <a:ext cx="577973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endParaRPr lang="en-GB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Wandel der Worte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735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Gesellschaftlicher Vorteil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509711" y="2450788"/>
            <a:ext cx="5374307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 </a:t>
            </a:r>
            <a:r>
              <a:rPr lang="en-GB" dirty="0" err="1"/>
              <a:t>Überprüfung</a:t>
            </a:r>
            <a:r>
              <a:rPr lang="en-GB" dirty="0"/>
              <a:t> von </a:t>
            </a:r>
            <a:r>
              <a:rPr lang="en-GB" dirty="0" err="1"/>
              <a:t>Vorurteilen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Stärkung des Vertrauens in Qualitätsmedien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Sicherheit bei der Auswahl von Medien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Ansatz für zukünftige Forschung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Bildungswert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519742"/>
            <a:ext cx="4848176" cy="8527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Ausgang unbekannt!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In allen Fällen kann ein Ergebnis aussagekräftig sein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>
          <a:extLst>
            <a:ext uri="{FF2B5EF4-FFF2-40B4-BE49-F238E27FC236}">
              <a16:creationId xmlns:a16="http://schemas.microsoft.com/office/drawing/2014/main" id="{DBE99806-1698-B500-17A7-A47CC1BE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>
            <a:extLst>
              <a:ext uri="{FF2B5EF4-FFF2-40B4-BE49-F238E27FC236}">
                <a16:creationId xmlns:a16="http://schemas.microsoft.com/office/drawing/2014/main" id="{925A89B9-FF64-8720-0201-71DE13BED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287" y="685275"/>
            <a:ext cx="7026355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	</a:t>
            </a:r>
            <a:endParaRPr dirty="0"/>
          </a:p>
        </p:txBody>
      </p:sp>
      <p:sp>
        <p:nvSpPr>
          <p:cNvPr id="2413" name="Google Shape;2413;p64">
            <a:extLst>
              <a:ext uri="{FF2B5EF4-FFF2-40B4-BE49-F238E27FC236}">
                <a16:creationId xmlns:a16="http://schemas.microsoft.com/office/drawing/2014/main" id="{D09F06D4-10E8-92CF-5121-E2B1483E4E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7546" y="2622976"/>
            <a:ext cx="512652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Sehr detaillierte Dokumentation auf </a:t>
            </a: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User: AdminL3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Projekt: Jugend-Forscht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https://github.com/AdminL3/Jugend-Forscht/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4" name="Google Shape;2414;p64">
            <a:extLst>
              <a:ext uri="{FF2B5EF4-FFF2-40B4-BE49-F238E27FC236}">
                <a16:creationId xmlns:a16="http://schemas.microsoft.com/office/drawing/2014/main" id="{7906CECA-3EAE-E761-04E4-BFBEB5E98BF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Fragen?</a:t>
            </a:r>
            <a:endParaRPr dirty="0"/>
          </a:p>
        </p:txBody>
      </p:sp>
      <p:grpSp>
        <p:nvGrpSpPr>
          <p:cNvPr id="2433" name="Google Shape;2433;p64">
            <a:extLst>
              <a:ext uri="{FF2B5EF4-FFF2-40B4-BE49-F238E27FC236}">
                <a16:creationId xmlns:a16="http://schemas.microsoft.com/office/drawing/2014/main" id="{B0BB43ED-4D9D-86F5-33A7-0129422A192D}"/>
              </a:ext>
            </a:extLst>
          </p:cNvPr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>
              <a:extLst>
                <a:ext uri="{FF2B5EF4-FFF2-40B4-BE49-F238E27FC236}">
                  <a16:creationId xmlns:a16="http://schemas.microsoft.com/office/drawing/2014/main" id="{097E6A63-6941-9EAA-349A-B069F83E339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>
              <a:extLst>
                <a:ext uri="{FF2B5EF4-FFF2-40B4-BE49-F238E27FC236}">
                  <a16:creationId xmlns:a16="http://schemas.microsoft.com/office/drawing/2014/main" id="{5B47972B-F92E-5830-FA24-F1E70F8FDF91}"/>
                </a:ext>
              </a:extLst>
            </p:cNvPr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>
              <a:extLst>
                <a:ext uri="{FF2B5EF4-FFF2-40B4-BE49-F238E27FC236}">
                  <a16:creationId xmlns:a16="http://schemas.microsoft.com/office/drawing/2014/main" id="{6D89FA16-C550-BB6B-03B1-B69DCEBBEE57}"/>
                </a:ext>
              </a:extLst>
            </p:cNvPr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>
              <a:extLst>
                <a:ext uri="{FF2B5EF4-FFF2-40B4-BE49-F238E27FC236}">
                  <a16:creationId xmlns:a16="http://schemas.microsoft.com/office/drawing/2014/main" id="{CB7E7482-93CF-BD90-5418-B338788891E6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>
              <a:extLst>
                <a:ext uri="{FF2B5EF4-FFF2-40B4-BE49-F238E27FC236}">
                  <a16:creationId xmlns:a16="http://schemas.microsoft.com/office/drawing/2014/main" id="{C24D22A3-E996-AD25-CB1F-D3598D360951}"/>
                </a:ext>
              </a:extLst>
            </p:cNvPr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>
                <a:extLst>
                  <a:ext uri="{FF2B5EF4-FFF2-40B4-BE49-F238E27FC236}">
                    <a16:creationId xmlns:a16="http://schemas.microsoft.com/office/drawing/2014/main" id="{C334B2C7-C65B-363F-BCB2-819BB4AE01C4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>
                <a:extLst>
                  <a:ext uri="{FF2B5EF4-FFF2-40B4-BE49-F238E27FC236}">
                    <a16:creationId xmlns:a16="http://schemas.microsoft.com/office/drawing/2014/main" id="{2468FE6D-1895-6CE3-B96E-C7135025713F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>
                <a:extLst>
                  <a:ext uri="{FF2B5EF4-FFF2-40B4-BE49-F238E27FC236}">
                    <a16:creationId xmlns:a16="http://schemas.microsoft.com/office/drawing/2014/main" id="{4097A371-6C5E-0F40-9FA9-42789325D1CA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>
                <a:extLst>
                  <a:ext uri="{FF2B5EF4-FFF2-40B4-BE49-F238E27FC236}">
                    <a16:creationId xmlns:a16="http://schemas.microsoft.com/office/drawing/2014/main" id="{C008AC18-B9F6-5D89-3ED5-D6012C98008D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>
                <a:extLst>
                  <a:ext uri="{FF2B5EF4-FFF2-40B4-BE49-F238E27FC236}">
                    <a16:creationId xmlns:a16="http://schemas.microsoft.com/office/drawing/2014/main" id="{D4E002E9-07BA-F269-CCB1-0B5A56C06DEB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>
                <a:extLst>
                  <a:ext uri="{FF2B5EF4-FFF2-40B4-BE49-F238E27FC236}">
                    <a16:creationId xmlns:a16="http://schemas.microsoft.com/office/drawing/2014/main" id="{40372EB2-C4C7-942B-A3D0-9D6B654FD6FB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>
                <a:extLst>
                  <a:ext uri="{FF2B5EF4-FFF2-40B4-BE49-F238E27FC236}">
                    <a16:creationId xmlns:a16="http://schemas.microsoft.com/office/drawing/2014/main" id="{39A77928-87BD-CD62-99B7-8BC7257E5166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>
              <a:extLst>
                <a:ext uri="{FF2B5EF4-FFF2-40B4-BE49-F238E27FC236}">
                  <a16:creationId xmlns:a16="http://schemas.microsoft.com/office/drawing/2014/main" id="{AA3E4E71-ED06-D101-8A56-E55F3E5A4DC1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>
                <a:extLst>
                  <a:ext uri="{FF2B5EF4-FFF2-40B4-BE49-F238E27FC236}">
                    <a16:creationId xmlns:a16="http://schemas.microsoft.com/office/drawing/2014/main" id="{196A51B2-7945-E899-68D7-DDD3101F4F1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>
                <a:extLst>
                  <a:ext uri="{FF2B5EF4-FFF2-40B4-BE49-F238E27FC236}">
                    <a16:creationId xmlns:a16="http://schemas.microsoft.com/office/drawing/2014/main" id="{9AAEF2C3-DD4E-8BEB-DAB5-64627C9B75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>
              <a:extLst>
                <a:ext uri="{FF2B5EF4-FFF2-40B4-BE49-F238E27FC236}">
                  <a16:creationId xmlns:a16="http://schemas.microsoft.com/office/drawing/2014/main" id="{76CCBB26-ADC4-7B42-056D-73FA42268DE6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>
                <a:extLst>
                  <a:ext uri="{FF2B5EF4-FFF2-40B4-BE49-F238E27FC236}">
                    <a16:creationId xmlns:a16="http://schemas.microsoft.com/office/drawing/2014/main" id="{28887607-D647-E7D5-E152-23024FA0F9A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>
                <a:extLst>
                  <a:ext uri="{FF2B5EF4-FFF2-40B4-BE49-F238E27FC236}">
                    <a16:creationId xmlns:a16="http://schemas.microsoft.com/office/drawing/2014/main" id="{FBD82DE9-791E-A57E-119B-75D31B25737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>
              <a:extLst>
                <a:ext uri="{FF2B5EF4-FFF2-40B4-BE49-F238E27FC236}">
                  <a16:creationId xmlns:a16="http://schemas.microsoft.com/office/drawing/2014/main" id="{E5ACDC4C-A4B2-8534-A535-A33DCEF6791B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>
                <a:extLst>
                  <a:ext uri="{FF2B5EF4-FFF2-40B4-BE49-F238E27FC236}">
                    <a16:creationId xmlns:a16="http://schemas.microsoft.com/office/drawing/2014/main" id="{EBB83640-AD75-C2A3-FCF4-40797B5449C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>
                <a:extLst>
                  <a:ext uri="{FF2B5EF4-FFF2-40B4-BE49-F238E27FC236}">
                    <a16:creationId xmlns:a16="http://schemas.microsoft.com/office/drawing/2014/main" id="{92696F52-A775-0A87-D75C-3DC698AEDD2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>
              <a:extLst>
                <a:ext uri="{FF2B5EF4-FFF2-40B4-BE49-F238E27FC236}">
                  <a16:creationId xmlns:a16="http://schemas.microsoft.com/office/drawing/2014/main" id="{55F0D861-91DB-A21E-A577-10EC1B7A7D67}"/>
                </a:ext>
              </a:extLst>
            </p:cNvPr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>
              <a:extLst>
                <a:ext uri="{FF2B5EF4-FFF2-40B4-BE49-F238E27FC236}">
                  <a16:creationId xmlns:a16="http://schemas.microsoft.com/office/drawing/2014/main" id="{B1CF9F6E-BC8F-6FE7-8F7E-2AF825C249DE}"/>
                </a:ext>
              </a:extLst>
            </p:cNvPr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>
                <a:extLst>
                  <a:ext uri="{FF2B5EF4-FFF2-40B4-BE49-F238E27FC236}">
                    <a16:creationId xmlns:a16="http://schemas.microsoft.com/office/drawing/2014/main" id="{D46189CC-9FAA-B5D9-923D-CAC17D06E794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>
                <a:extLst>
                  <a:ext uri="{FF2B5EF4-FFF2-40B4-BE49-F238E27FC236}">
                    <a16:creationId xmlns:a16="http://schemas.microsoft.com/office/drawing/2014/main" id="{695C7F9D-EE3B-07D9-4449-B1E3D850F02C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>
                <a:extLst>
                  <a:ext uri="{FF2B5EF4-FFF2-40B4-BE49-F238E27FC236}">
                    <a16:creationId xmlns:a16="http://schemas.microsoft.com/office/drawing/2014/main" id="{F410CA4A-B0D8-E6A3-FA7C-6F49A297B1E4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>
              <a:extLst>
                <a:ext uri="{FF2B5EF4-FFF2-40B4-BE49-F238E27FC236}">
                  <a16:creationId xmlns:a16="http://schemas.microsoft.com/office/drawing/2014/main" id="{74EA9FE0-5268-6A1E-C520-B2A220ECA344}"/>
                </a:ext>
              </a:extLst>
            </p:cNvPr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>
                <a:extLst>
                  <a:ext uri="{FF2B5EF4-FFF2-40B4-BE49-F238E27FC236}">
                    <a16:creationId xmlns:a16="http://schemas.microsoft.com/office/drawing/2014/main" id="{3FBBC83B-5123-8A1E-B3B1-6EDEDFE8D27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>
                <a:extLst>
                  <a:ext uri="{FF2B5EF4-FFF2-40B4-BE49-F238E27FC236}">
                    <a16:creationId xmlns:a16="http://schemas.microsoft.com/office/drawing/2014/main" id="{6096BF3A-A221-CA57-93BA-6FB8CDB99EF8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>
                <a:extLst>
                  <a:ext uri="{FF2B5EF4-FFF2-40B4-BE49-F238E27FC236}">
                    <a16:creationId xmlns:a16="http://schemas.microsoft.com/office/drawing/2014/main" id="{CE28680C-9D1E-D2B7-B144-2ADB25C6EB4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>
              <a:extLst>
                <a:ext uri="{FF2B5EF4-FFF2-40B4-BE49-F238E27FC236}">
                  <a16:creationId xmlns:a16="http://schemas.microsoft.com/office/drawing/2014/main" id="{0E9E5112-4818-090E-0238-444CE9AF2969}"/>
                </a:ext>
              </a:extLst>
            </p:cNvPr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9AADA9E7-08F8-40BA-BF0F-183D792E41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4739" y="898478"/>
            <a:ext cx="2857500" cy="2857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00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4993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Vergleich</a:t>
            </a:r>
            <a:r>
              <a:rPr lang="en-GB" dirty="0"/>
              <a:t> </a:t>
            </a:r>
            <a:r>
              <a:rPr lang="en-GB" dirty="0" err="1"/>
              <a:t>zweier</a:t>
            </a:r>
            <a:r>
              <a:rPr lang="en-GB" dirty="0"/>
              <a:t> </a:t>
            </a:r>
            <a:r>
              <a:rPr lang="en-GB" dirty="0" err="1"/>
              <a:t>Zeitungen</a:t>
            </a:r>
            <a:endParaRPr lang="en-GB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sp>
        <p:nvSpPr>
          <p:cNvPr id="50" name="Google Shape;1636;p41">
            <a:extLst>
              <a:ext uri="{FF2B5EF4-FFF2-40B4-BE49-F238E27FC236}">
                <a16:creationId xmlns:a16="http://schemas.microsoft.com/office/drawing/2014/main" id="{EAF82A5F-E20D-4A46-8E9B-708EB4026A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3784" y="210739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-GB" dirty="0"/>
              <a:t>I</a:t>
            </a:r>
            <a:r>
              <a:rPr lang="en" dirty="0"/>
              <a:t>n </a:t>
            </a:r>
            <a:r>
              <a:rPr lang="en-GB" dirty="0" err="1"/>
              <a:t>Großbritannien</a:t>
            </a:r>
            <a:endParaRPr dirty="0"/>
          </a:p>
        </p:txBody>
      </p:sp>
      <p:sp>
        <p:nvSpPr>
          <p:cNvPr id="51" name="Google Shape;1637;p41">
            <a:extLst>
              <a:ext uri="{FF2B5EF4-FFF2-40B4-BE49-F238E27FC236}">
                <a16:creationId xmlns:a16="http://schemas.microsoft.com/office/drawing/2014/main" id="{28761723-2C41-4515-B0FD-B8EFF3FAF8D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59916" y="2109297"/>
            <a:ext cx="1386787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In den USA</a:t>
            </a:r>
          </a:p>
        </p:txBody>
      </p:sp>
      <p:sp>
        <p:nvSpPr>
          <p:cNvPr id="53" name="Google Shape;1639;p41">
            <a:extLst>
              <a:ext uri="{FF2B5EF4-FFF2-40B4-BE49-F238E27FC236}">
                <a16:creationId xmlns:a16="http://schemas.microsoft.com/office/drawing/2014/main" id="{59DF0D8F-D5C2-4B8B-AC88-4A40CF6FC66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65455" y="1573259"/>
            <a:ext cx="304055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dirty="0"/>
              <a:t>The New York</a:t>
            </a:r>
            <a:r>
              <a:rPr lang="en-GB" sz="2000" b="1" i="0" dirty="0">
                <a:solidFill>
                  <a:srgbClr val="1D1D1D"/>
                </a:solidFill>
                <a:effectLst/>
                <a:latin typeface="IBM Plex Mono" panose="020B0509050203000203" pitchFamily="49" charset="0"/>
                <a:ea typeface="IBM Plex Mono" panose="020B0509050203000203" pitchFamily="49" charset="0"/>
                <a:cs typeface="IBM Plex Mono" panose="020B0509050203000203" pitchFamily="49" charset="0"/>
              </a:rPr>
              <a:t> Times</a:t>
            </a:r>
            <a:endParaRPr lang="en-GB" dirty="0"/>
          </a:p>
        </p:txBody>
      </p:sp>
      <p:sp>
        <p:nvSpPr>
          <p:cNvPr id="80" name="Google Shape;1639;p41">
            <a:extLst>
              <a:ext uri="{FF2B5EF4-FFF2-40B4-BE49-F238E27FC236}">
                <a16:creationId xmlns:a16="http://schemas.microsoft.com/office/drawing/2014/main" id="{A0B9194F-CF80-40B8-AC33-9A2B775755CE}"/>
              </a:ext>
            </a:extLst>
          </p:cNvPr>
          <p:cNvSpPr txBox="1">
            <a:spLocks/>
          </p:cNvSpPr>
          <p:nvPr/>
        </p:nvSpPr>
        <p:spPr>
          <a:xfrm>
            <a:off x="4918418" y="1559358"/>
            <a:ext cx="31632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sz="1800" b="1" i="0" dirty="0">
                <a:solidFill>
                  <a:srgbClr val="1D1D1D"/>
                </a:solidFill>
                <a:effectLst/>
                <a:latin typeface="IBM Plex Mono" panose="020B0509050203000203" pitchFamily="49" charset="0"/>
                <a:ea typeface="IBM Plex Mono" panose="020B0509050203000203" pitchFamily="49" charset="0"/>
                <a:cs typeface="IBM Plex Mono" panose="020B0509050203000203" pitchFamily="49" charset="0"/>
              </a:rPr>
              <a:t>The Guardian</a:t>
            </a:r>
            <a:endParaRPr lang="en-GB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AF4EC13-5171-472C-B6B3-17618DB2DFE2}"/>
              </a:ext>
            </a:extLst>
          </p:cNvPr>
          <p:cNvSpPr txBox="1"/>
          <p:nvPr/>
        </p:nvSpPr>
        <p:spPr>
          <a:xfrm>
            <a:off x="2170520" y="2954566"/>
            <a:ext cx="57354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Qualitativ hochwertig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Einflussreich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Demokratisch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Unabhängig</a:t>
            </a:r>
          </a:p>
        </p:txBody>
      </p:sp>
    </p:spTree>
    <p:extLst>
      <p:ext uri="{BB962C8B-B14F-4D97-AF65-F5344CB8AC3E}">
        <p14:creationId xmlns:p14="http://schemas.microsoft.com/office/powerpoint/2010/main" val="79336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4993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Journalistische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5854241" y="2905535"/>
            <a:ext cx="29775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Aspekte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20000" y="319273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Subjektivität - Objektivität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Polarisation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2950226" y="2969643"/>
            <a:ext cx="2350391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Anzahl der Wörter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Veränderungen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Umfang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5872557" y="3259322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Themenwahl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Sprache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Stil</a:t>
            </a:r>
            <a:endParaRPr lang="en-GB"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402336" y="1504121"/>
            <a:ext cx="37925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Analyse eines Textes: </a:t>
            </a:r>
            <a:endParaRPr sz="1600" dirty="0"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2833705" y="2577956"/>
            <a:ext cx="261559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Länge</a:t>
            </a:r>
            <a:r>
              <a:rPr lang="en-GB" sz="1800" dirty="0"/>
              <a:t> der </a:t>
            </a:r>
            <a:r>
              <a:rPr lang="en-GB" sz="1800" dirty="0" err="1"/>
              <a:t>Artikel</a:t>
            </a:r>
            <a:endParaRPr lang="en-GB" sz="1800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850610" y="2393771"/>
            <a:ext cx="1981800" cy="8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GB" dirty="0" err="1"/>
              <a:t>Sentimentalanalyse</a:t>
            </a:r>
            <a:endParaRPr lang="en-GB" sz="1200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8CABFD-A6B4-4A60-8027-59B541D4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930392" y="2170680"/>
            <a:ext cx="360940" cy="3609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Cha Rect Swear SVG Vector Icon">
            <a:extLst>
              <a:ext uri="{FF2B5EF4-FFF2-40B4-BE49-F238E27FC236}">
                <a16:creationId xmlns:a16="http://schemas.microsoft.com/office/drawing/2014/main" id="{C410CDDA-A9A2-4B9A-8F17-DCBF3C0D0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ha Rect Swear SVG Vector Icon">
            <a:extLst>
              <a:ext uri="{FF2B5EF4-FFF2-40B4-BE49-F238E27FC236}">
                <a16:creationId xmlns:a16="http://schemas.microsoft.com/office/drawing/2014/main" id="{92D333C0-0074-4929-9606-AD15A6BDA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D38D97-7F6E-4DA5-8A34-E568B5B2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31" y="2057435"/>
            <a:ext cx="408413" cy="4084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EB67C4-DC5D-43DA-96C7-0584A0B5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55" y="2054894"/>
            <a:ext cx="408413" cy="4084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02480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“</a:t>
            </a:r>
            <a:r>
              <a:rPr lang="en-GB" dirty="0" err="1"/>
              <a:t>Langzeit</a:t>
            </a:r>
            <a:r>
              <a:rPr lang="en-GB" dirty="0"/>
              <a:t>”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785755" y="3179109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Veränderungen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Konstanten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4780156" y="3084398"/>
            <a:ext cx="2517391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Aktuell: 2020 - 2022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Zielzeitraum</a:t>
            </a:r>
            <a:r>
              <a:rPr lang="en-GB" dirty="0"/>
              <a:t>: 20 Jahre</a:t>
            </a: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4781451" y="2692711"/>
            <a:ext cx="261559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 Jahre</a:t>
            </a:r>
            <a:endParaRPr lang="en-GB" sz="1800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1789287" y="2847181"/>
            <a:ext cx="2108878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dirty="0" err="1"/>
              <a:t>Zeitlicher</a:t>
            </a:r>
            <a:r>
              <a:rPr lang="en-GB" dirty="0"/>
              <a:t> </a:t>
            </a:r>
            <a:r>
              <a:rPr lang="en-GB" dirty="0" err="1"/>
              <a:t>Wandel</a:t>
            </a:r>
            <a:endParaRPr lang="en-GB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sp>
        <p:nvSpPr>
          <p:cNvPr id="4" name="AutoShape 2" descr="Cha Rect Swear SVG Vector Icon">
            <a:extLst>
              <a:ext uri="{FF2B5EF4-FFF2-40B4-BE49-F238E27FC236}">
                <a16:creationId xmlns:a16="http://schemas.microsoft.com/office/drawing/2014/main" id="{C410CDDA-A9A2-4B9A-8F17-DCBF3C0D0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346" y="25341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ha Rect Swear SVG Vector Icon">
            <a:extLst>
              <a:ext uri="{FF2B5EF4-FFF2-40B4-BE49-F238E27FC236}">
                <a16:creationId xmlns:a16="http://schemas.microsoft.com/office/drawing/2014/main" id="{92D333C0-0074-4929-9606-AD15A6BDA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9746" y="26865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FDB7609-8BB9-4179-AFE6-D81FB42E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93" y="2007397"/>
            <a:ext cx="435317" cy="4353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9509977-01F2-47A6-8649-7BDD74DB2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29" y="2117764"/>
            <a:ext cx="435317" cy="4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522888" y="7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Datenanalyse</a:t>
            </a:r>
            <a:r>
              <a:rPr lang="en-GB" dirty="0"/>
              <a:t>	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522888" y="2249273"/>
            <a:ext cx="4184072" cy="157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dirty="0" err="1"/>
              <a:t>Aktuell</a:t>
            </a:r>
            <a:r>
              <a:rPr lang="en-GB" b="0" dirty="0"/>
              <a:t> ca. 60.000 </a:t>
            </a:r>
            <a:r>
              <a:rPr lang="en-GB" b="0" dirty="0" err="1"/>
              <a:t>Artikel</a:t>
            </a:r>
            <a:endParaRPr lang="en-GB" b="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30.000 </a:t>
            </a:r>
            <a:r>
              <a:rPr lang="en-GB" dirty="0" err="1"/>
              <a:t>Artikel</a:t>
            </a:r>
            <a:r>
              <a:rPr lang="en-GB" dirty="0"/>
              <a:t> pro </a:t>
            </a:r>
            <a:r>
              <a:rPr lang="en-GB" dirty="0" err="1"/>
              <a:t>Jahr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Bei 20 Jahren: 0,5 Millionen Artikel</a:t>
            </a:r>
            <a:endParaRPr lang="en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749373" y="1876525"/>
            <a:ext cx="358227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dirty="0" err="1"/>
              <a:t>Riesige</a:t>
            </a:r>
            <a:r>
              <a:rPr lang="en-GB" dirty="0"/>
              <a:t> </a:t>
            </a:r>
            <a:r>
              <a:rPr lang="en-GB" dirty="0" err="1"/>
              <a:t>Datenmengen</a:t>
            </a:r>
            <a:r>
              <a:rPr lang="en-GB" dirty="0"/>
              <a:t>:</a:t>
            </a:r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73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1705696" y="1598792"/>
            <a:ext cx="5719571" cy="77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Mithilfe der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Deswegen nur bestimmte Zeitungen möglich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Ca. 160.000 Links pro Jahr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399299" y="511204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Datenbeschaffung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Erheben der Links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38F55782-6D08-2214-1D35-D9CD09FA2FED}"/>
              </a:ext>
            </a:extLst>
          </p:cNvPr>
          <p:cNvSpPr txBox="1">
            <a:spLocks/>
          </p:cNvSpPr>
          <p:nvPr/>
        </p:nvSpPr>
        <p:spPr>
          <a:xfrm>
            <a:off x="914733" y="2538209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2. Filtern der Themen</a:t>
            </a:r>
          </a:p>
        </p:txBody>
      </p:sp>
      <p:sp>
        <p:nvSpPr>
          <p:cNvPr id="20" name="Google Shape;1471;p37">
            <a:extLst>
              <a:ext uri="{FF2B5EF4-FFF2-40B4-BE49-F238E27FC236}">
                <a16:creationId xmlns:a16="http://schemas.microsoft.com/office/drawing/2014/main" id="{CA2E15CD-CA21-5B82-1575-CECB5FC5B756}"/>
              </a:ext>
            </a:extLst>
          </p:cNvPr>
          <p:cNvSpPr txBox="1">
            <a:spLocks/>
          </p:cNvSpPr>
          <p:nvPr/>
        </p:nvSpPr>
        <p:spPr>
          <a:xfrm>
            <a:off x="1705697" y="2769119"/>
            <a:ext cx="4612726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Anhand der Links kann man das Thema und Datum erkennen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Beispiel: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11340-0DD7-3D95-BD50-E67664D63B2E}"/>
              </a:ext>
            </a:extLst>
          </p:cNvPr>
          <p:cNvSpPr txBox="1"/>
          <p:nvPr/>
        </p:nvSpPr>
        <p:spPr>
          <a:xfrm>
            <a:off x="914733" y="3718266"/>
            <a:ext cx="877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https://www.nytimes.com/2020/01/15/politics/trump-china-trade-deal-fact-check.html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CBA4EAAA-D0B0-6CE6-6420-20B95D8C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793FF8BB-F870-F6B7-7CA0-A49189EF603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99299" y="1567979"/>
            <a:ext cx="4103004" cy="142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Verschiedene Methoden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Hintergrundprozesse (Amazon)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Sehr Aufwändig, da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Fehleranfällig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IP-Blockaden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Captchas --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Unzählige Paywalls</a:t>
            </a: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22EE2E61-CFEA-6C1D-770D-7ADD5A40C44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0" y="511204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Datenbeschaffung</a:t>
            </a:r>
            <a:endParaRPr dirty="0"/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DFC09155-C6A7-87D6-C232-DF2AEA739A0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5477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Erheben des </a:t>
            </a:r>
            <a:r>
              <a:rPr lang="de-DE" dirty="0"/>
              <a:t>Quellcodes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075C3A37-6F86-AD61-E581-170C3639A459}"/>
              </a:ext>
            </a:extLst>
          </p:cNvPr>
          <p:cNvSpPr txBox="1">
            <a:spLocks/>
          </p:cNvSpPr>
          <p:nvPr/>
        </p:nvSpPr>
        <p:spPr>
          <a:xfrm>
            <a:off x="914733" y="3493645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4. Extrahieren des Textes</a:t>
            </a:r>
          </a:p>
        </p:txBody>
      </p:sp>
      <p:sp>
        <p:nvSpPr>
          <p:cNvPr id="20" name="Google Shape;1471;p37">
            <a:extLst>
              <a:ext uri="{FF2B5EF4-FFF2-40B4-BE49-F238E27FC236}">
                <a16:creationId xmlns:a16="http://schemas.microsoft.com/office/drawing/2014/main" id="{763A8E2B-3ECB-BF86-A831-8394A9585A95}"/>
              </a:ext>
            </a:extLst>
          </p:cNvPr>
          <p:cNvSpPr txBox="1">
            <a:spLocks/>
          </p:cNvSpPr>
          <p:nvPr/>
        </p:nvSpPr>
        <p:spPr>
          <a:xfrm>
            <a:off x="1297014" y="3837322"/>
            <a:ext cx="6932253" cy="116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25450" indent="-285750" algn="l">
              <a:buFontTx/>
              <a:buChar char="-"/>
            </a:pPr>
            <a:r>
              <a:rPr lang="de-DE" dirty="0"/>
              <a:t>Filtern von Text aus dem Code</a:t>
            </a:r>
          </a:p>
          <a:p>
            <a:pPr marL="425450" indent="-285750" algn="l">
              <a:buFontTx/>
              <a:buChar char="-"/>
            </a:pPr>
            <a:r>
              <a:rPr lang="de-DE" dirty="0"/>
              <a:t>Keine üblichen Methoden, wie BeautifulSoup nutzbar</a:t>
            </a:r>
          </a:p>
          <a:p>
            <a:pPr marL="425450" indent="-285750" algn="l">
              <a:buFontTx/>
              <a:buChar char="-"/>
            </a:pPr>
            <a:r>
              <a:rPr lang="de-DE" dirty="0"/>
              <a:t>Eigenes Skript zur Extraktion erstellt</a:t>
            </a:r>
          </a:p>
          <a:p>
            <a:pPr marL="425450" indent="-285750" algn="l">
              <a:buFontTx/>
              <a:buChar char="-"/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92623-F5FA-CF41-F892-DAF6A584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41" t="26173" r="17806" b="2057"/>
          <a:stretch/>
        </p:blipFill>
        <p:spPr>
          <a:xfrm>
            <a:off x="5686043" y="231627"/>
            <a:ext cx="3296106" cy="37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B2391F61-644F-6B66-307C-1C8823CD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AE176E8B-9BE4-A241-798A-72532D4E452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712214" y="1549819"/>
            <a:ext cx="5719571" cy="1159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Vorher schon angesprochen: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Sentiment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Artikellänge und -menge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Weitere...</a:t>
            </a: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E41FEE92-6EB0-69B6-8B7D-88280F4361D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399299" y="448922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Visualisierung</a:t>
            </a:r>
            <a:endParaRPr dirty="0"/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A3F05BED-5BD5-1A99-1C8A-8311DE06E1F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5477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5. Analyse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B809D719-A805-59D9-3D95-406EE4461321}"/>
              </a:ext>
            </a:extLst>
          </p:cNvPr>
          <p:cNvSpPr txBox="1">
            <a:spLocks/>
          </p:cNvSpPr>
          <p:nvPr/>
        </p:nvSpPr>
        <p:spPr>
          <a:xfrm>
            <a:off x="914733" y="2709333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6. Speicherung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0C912F-9886-33D1-D0FA-B14DA586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18" y="1464086"/>
            <a:ext cx="2263874" cy="91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71;p37">
            <a:extLst>
              <a:ext uri="{FF2B5EF4-FFF2-40B4-BE49-F238E27FC236}">
                <a16:creationId xmlns:a16="http://schemas.microsoft.com/office/drawing/2014/main" id="{16B6C32B-A97C-3837-F888-26C03BF4DA46}"/>
              </a:ext>
            </a:extLst>
          </p:cNvPr>
          <p:cNvSpPr txBox="1">
            <a:spLocks/>
          </p:cNvSpPr>
          <p:nvPr/>
        </p:nvSpPr>
        <p:spPr>
          <a:xfrm>
            <a:off x="1712213" y="3021802"/>
            <a:ext cx="5719571" cy="90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In Datenbanken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SQLite 3</a:t>
            </a:r>
          </a:p>
          <a:p>
            <a:pPr marL="285750" indent="-285750">
              <a:buFontTx/>
              <a:buChar char="-"/>
            </a:pPr>
            <a:r>
              <a:rPr lang="de-DE" dirty="0"/>
              <a:t>Für einfachen Zugriff</a:t>
            </a:r>
          </a:p>
          <a:p>
            <a:pPr marL="0" indent="0"/>
            <a:endParaRPr lang="de-DE" dirty="0"/>
          </a:p>
        </p:txBody>
      </p:sp>
      <p:sp>
        <p:nvSpPr>
          <p:cNvPr id="5" name="Google Shape;1478;p37">
            <a:extLst>
              <a:ext uri="{FF2B5EF4-FFF2-40B4-BE49-F238E27FC236}">
                <a16:creationId xmlns:a16="http://schemas.microsoft.com/office/drawing/2014/main" id="{03AB4CEB-636D-DA65-AA02-891997AEB025}"/>
              </a:ext>
            </a:extLst>
          </p:cNvPr>
          <p:cNvSpPr txBox="1">
            <a:spLocks/>
          </p:cNvSpPr>
          <p:nvPr/>
        </p:nvSpPr>
        <p:spPr>
          <a:xfrm>
            <a:off x="4402999" y="2683169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7. Visualisierung</a:t>
            </a:r>
          </a:p>
        </p:txBody>
      </p:sp>
      <p:sp>
        <p:nvSpPr>
          <p:cNvPr id="6" name="Google Shape;1471;p37">
            <a:extLst>
              <a:ext uri="{FF2B5EF4-FFF2-40B4-BE49-F238E27FC236}">
                <a16:creationId xmlns:a16="http://schemas.microsoft.com/office/drawing/2014/main" id="{D680EFE3-DD81-197A-04A8-8F6D67769863}"/>
              </a:ext>
            </a:extLst>
          </p:cNvPr>
          <p:cNvSpPr txBox="1">
            <a:spLocks/>
          </p:cNvSpPr>
          <p:nvPr/>
        </p:nvSpPr>
        <p:spPr>
          <a:xfrm>
            <a:off x="4853347" y="2995637"/>
            <a:ext cx="4290654" cy="18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Pandas (Python Module)</a:t>
            </a:r>
          </a:p>
          <a:p>
            <a:pPr marL="285750" indent="-285750">
              <a:buFontTx/>
              <a:buChar char="-"/>
            </a:pPr>
            <a:r>
              <a:rPr lang="de-DE" dirty="0"/>
              <a:t>Graphen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Korrellationskoeffizient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Steigung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Eigene Funktionen für Massengeneration der Graphen</a:t>
            </a:r>
          </a:p>
        </p:txBody>
      </p:sp>
    </p:spTree>
    <p:extLst>
      <p:ext uri="{BB962C8B-B14F-4D97-AF65-F5344CB8AC3E}">
        <p14:creationId xmlns:p14="http://schemas.microsoft.com/office/powerpoint/2010/main" val="38972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0B7F9EA-9A6B-CB01-805C-F713AF85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33" y="0"/>
            <a:ext cx="7075333" cy="53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2706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Bildschirmpräsentation (16:9)</PresentationFormat>
  <Paragraphs>101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Poppins</vt:lpstr>
      <vt:lpstr>IBM Plex Mono</vt:lpstr>
      <vt:lpstr>Source Code Pro</vt:lpstr>
      <vt:lpstr>Arial</vt:lpstr>
      <vt:lpstr>Introduction to Coding Workshop by Slidesgo</vt:lpstr>
      <vt:lpstr>Wandel der Worte</vt:lpstr>
      <vt:lpstr>Vergleich zweier Zeitungen</vt:lpstr>
      <vt:lpstr>Journalistische Perspektiven</vt:lpstr>
      <vt:lpstr>“Langzeit”</vt:lpstr>
      <vt:lpstr>Datenanalyse </vt:lpstr>
      <vt:lpstr>Datenbeschaffung</vt:lpstr>
      <vt:lpstr>Datenbeschaffung</vt:lpstr>
      <vt:lpstr>Visualisierung</vt:lpstr>
      <vt:lpstr>PowerPoint-Präsentation</vt:lpstr>
      <vt:lpstr>Gesellschaftlicher Vorteil</vt:lpstr>
      <vt:lpstr>Danke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Wandel der Worte</dc:title>
  <dc:creator>Jonah Blumenwitz</dc:creator>
  <cp:lastModifiedBy>Levi Blu</cp:lastModifiedBy>
  <cp:revision>14</cp:revision>
  <cp:lastPrinted>2024-11-27T11:29:12Z</cp:lastPrinted>
  <dcterms:modified xsi:type="dcterms:W3CDTF">2024-11-29T15:48:45Z</dcterms:modified>
</cp:coreProperties>
</file>