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3"/>
    <p:sldId id="323" r:id="rId4"/>
    <p:sldId id="324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9717" autoAdjust="0"/>
  </p:normalViewPr>
  <p:slideViewPr>
    <p:cSldViewPr snapToGrid="0" snapToObjects="1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7" Type="http://schemas.openxmlformats.org/officeDocument/2006/relationships/slide" Target="slides/slide8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E4F46C-A853-433C-946B-EA82460878A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8FF703-608D-4A53-8B9E-1A43E16F2F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0AEFEE-EDE9-9541-BD05-1FFD79EBB3A0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BE1A9C-2F46-3347-BEA8-193C72769CF7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93D0F5-5F17-9948-8638-3D05D16F82F4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61A0EC-36A8-D64A-9613-3AE46022A408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5C8B09-B5F1-1E4F-B258-EFD2B475FBF1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723A1F-4B01-6442-BF32-F18F099E2103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2CC278-5CE3-7B43-AD2A-BDACD44D66EB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CCCF63-75C3-0B46-B395-07D23459999E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55AE6B-B332-FA48-B6DE-E36AF810B92D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3BD1EC-2065-D14E-B18F-CBCD6DA70177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24CA40-80D6-9D46-9E6A-D062F56B995D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3468C8-9FD0-594B-A87A-597C7220A479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A161BB-A848-AB4A-BCEF-E6189E6110C0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9BB519-002A-BA46-A36B-CA0319B58424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FC22C8-611C-834D-83D1-629585C0715D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6DCCF4-9E55-B748-9FD5-CE2CD9A5064D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marL="228600" indent="-228600" eaLnBrk="1" hangingPunct="1">
              <a:spcBef>
                <a:spcPct val="0"/>
              </a:spcBef>
            </a:pPr>
            <a:endParaRPr lang="zh-CN" sz="700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8670B9-60AF-144D-9B35-F89C90897A24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B9744B-2920-5A46-9187-4D79F3173318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083B8A-A91C-9249-9BBA-60CA89D227E7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420242-D498-4D47-BDC9-DF9AFAFA586F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642D6F-E956-AD46-B036-8500095CCC98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C4485B-3B97-2846-B2FF-6FB8DAAE3A4B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3B5703-22EC-E142-B3D5-3B908F5EC742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AB5810-93CE-B74B-961F-CD3F8ADC45FC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6838E6-286A-5E49-8FE9-EFA8CC0088E1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39A292-9AFC-994E-9E23-2ED90C9E3D54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D11077-B8FA-8541-B158-34388154F3D2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1C275D-BD82-6944-8A35-60C1FAE1DAA7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2A910D-0D61-8A45-9C56-CFE9C985B4F6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3538A8-1EA9-9848-ADCC-B91171FA991F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FB8AFC-0187-6F48-A582-DF32E0DD44BE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2909AD-E2E0-9246-854B-B95E16476838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439986-278A-6347-A2D8-F57020EFB243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35A85E-12F3-1A4A-B137-4E98F3C69377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39707-9D13-BE4E-9F6A-021737C80857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EEF089-6CC1-134C-BCA8-B1DD3B32DEA9}" type="slidenum">
              <a:rPr lang="en-US" altLang="zh-CN" sz="1200">
                <a:cs typeface="宋体" panose="02010600030101010101" pitchFamily="2" charset="-122"/>
              </a:rPr>
            </a:fld>
            <a:endParaRPr lang="en-US" altLang="zh-CN" sz="1200">
              <a:cs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zh-CN">
              <a:latin typeface="Calibri" panose="020F050202020403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/>
          <a:lstStyle>
            <a:lvl1pPr>
              <a:defRPr sz="4800" cap="all" baseline="0"/>
            </a:lvl1pPr>
          </a:lstStyle>
          <a:p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lang="en-US" dirty="0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E46625-F871-4D67-B95E-BA9A78B4FBB5}" type="datetime3">
              <a:rPr lang="en-US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11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479E438-9DE0-4A65-B708-F025646828CA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1E8D-E476-45FB-8FAD-193D4CDB8F0C}" type="datetime3">
              <a:rPr lang="en-US"/>
            </a:fld>
            <a:endParaRPr lang="en-US" altLang="zh-CN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BC5C25C-1513-43C5-962E-C86C381A9972}" type="slidenum">
              <a:rPr lang="en-US" altLang="zh-CN"/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8480-6FB7-48CE-A0D1-CB0431F1E6D1}" type="datetime3">
              <a:rPr 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AE76C-9BC6-4F1B-8F25-703A39919141}" type="datetime3">
              <a:rPr 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95500" cy="68580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9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89850" y="-144463"/>
            <a:ext cx="1079500" cy="10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35394" y="609599"/>
            <a:ext cx="563525" cy="5516563"/>
          </a:xfrm>
        </p:spPr>
        <p:txBody>
          <a:bodyPr vert="eaVert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402958" y="609598"/>
            <a:ext cx="5562600" cy="5516564"/>
          </a:xfrm>
        </p:spPr>
        <p:txBody>
          <a:bodyPr/>
          <a:lstStyle/>
          <a:p>
            <a:pPr lvl="0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763838" y="6248400"/>
            <a:ext cx="6005512" cy="365125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 hasCustomPrompt="1"/>
          </p:nvPr>
        </p:nvSpPr>
        <p:spPr>
          <a:xfrm>
            <a:off x="612648" y="1323742"/>
            <a:ext cx="8153400" cy="44958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DCEBA-196C-41EE-A65C-7192E09BCD07}" type="datetime3">
              <a:rPr lang="en-US"/>
            </a:fld>
            <a:endParaRPr lang="en-US" altLang="zh-CN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16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62775" y="518953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196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zh-CN" altLang="en-US" sz="12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0C204FFC-A6C4-4B97-879B-534DF782A2C4}" type="datetime3">
              <a:rPr lang="en-US" altLang="zh-CN"/>
            </a:fld>
            <a:endParaRPr dirty="0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8" y="1600200"/>
            <a:ext cx="1295400" cy="990600"/>
          </a:xfrm>
          <a:prstGeom prst="rect">
            <a:avLst/>
          </a:prstGeom>
          <a:noFill/>
          <a:ln w="9525" cap="rnd" cmpd="dbl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16" descr="科匠中国_Logo-1024_102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850" y="15113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196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zh-CN" altLang="en-US" sz="12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788DB3C-69F4-4632-A216-377BEF96D8F5}" type="datetime3">
              <a:rPr lang="en-US" altLang="zh-CN"/>
            </a:fld>
            <a:endParaRPr dirty="0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" hasCustomPrompt="1"/>
          </p:nvPr>
        </p:nvSpPr>
        <p:spPr>
          <a:xfrm>
            <a:off x="609600" y="1387540"/>
            <a:ext cx="3886200" cy="45720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 hasCustomPrompt="1"/>
          </p:nvPr>
        </p:nvSpPr>
        <p:spPr>
          <a:xfrm>
            <a:off x="4844901" y="1387540"/>
            <a:ext cx="3886200" cy="45720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46FCA-A240-49CA-B861-B6214770CCB6}" type="datetime3">
              <a:rPr lang="en-US"/>
            </a:fld>
            <a:endParaRPr lang="en-US" altLang="zh-CN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2" hasCustomPrompt="1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 hasCustomPrompt="1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4098-44AB-4623-8031-F3AF17D14DC8}" type="datetime3">
              <a:rPr lang="en-US"/>
            </a:fld>
            <a:endParaRPr lang="en-US" altLang="zh-CN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BE083-163E-43D1-A61C-5C32E19A192A}" type="slidenum">
              <a:rPr lang="en-US" altLang="zh-CN"/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CB95-4805-4FF7-8535-12768684BB76}" type="datetime3">
              <a:rPr 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5AA9-B377-4BBF-8C58-378CBE0933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243B-AF42-42C1-ADF9-79878FD4672E}" type="datetime3">
              <a:rPr 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E6979-6A3B-4BE5-B6AF-9C3D0A8EB5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359178"/>
            <a:ext cx="1600200" cy="4672567"/>
          </a:xfrm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 hasCustomPrompt="1"/>
          </p:nvPr>
        </p:nvSpPr>
        <p:spPr>
          <a:xfrm>
            <a:off x="2362200" y="1359179"/>
            <a:ext cx="6400800" cy="4754542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2648" y="5307"/>
            <a:ext cx="8153400" cy="8628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6D71C4-CF9E-443E-AC82-FE55AEF725E4}" type="datetime3">
              <a:rPr lang="en-US"/>
            </a:fld>
            <a:endParaRPr lang="en-US" altLang="zh-CN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0" y="868363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CE97-2468-4BDA-97BB-1C33F8E9B2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4763"/>
            <a:ext cx="8153400" cy="81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12775" y="1249363"/>
            <a:ext cx="8153400" cy="4852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altLang="zh-CN" dirty="0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lang="zh-CN" altLang="en-US" sz="1200" kern="1200" smtClean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1A8B0460-B8B8-414B-A80C-9AF392D08A82}" type="datetime3">
              <a:rPr lang="en-US"/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z="1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850900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96938"/>
            <a:ext cx="533400" cy="1793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896938"/>
            <a:ext cx="8553450" cy="1793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033" name="图片 9" descr="科匠中国_Logo-1024_1024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89850" y="-144463"/>
            <a:ext cx="1079500" cy="10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-6350" y="1092200"/>
            <a:ext cx="533400" cy="174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95313" y="1092200"/>
            <a:ext cx="8553450" cy="174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000" kern="1200">
          <a:solidFill>
            <a:srgbClr val="404040"/>
          </a:solidFill>
          <a:latin typeface="华文细黑" pitchFamily="2" charset="-122"/>
          <a:ea typeface="华文细黑" pitchFamily="2" charset="-122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anose="05000000000000000000" pitchFamily="2" charset="2"/>
        <a:buChar char=""/>
        <a:defRPr sz="14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anose="05000000000000000000" pitchFamily="2" charset="2"/>
        <a:buChar char=""/>
        <a:defRPr sz="1200" kern="1200" baseline="0">
          <a:solidFill>
            <a:schemeClr val="tx1"/>
          </a:solidFill>
          <a:latin typeface="+mn-lt"/>
          <a:ea typeface="华文细黑" pitchFamily="2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讲  师：杨涛（科匠中国</a:t>
            </a:r>
            <a:r>
              <a:rPr lang="en-US" altLang="zh-CN" dirty="0" smtClean="0"/>
              <a:t>·</a:t>
            </a:r>
            <a:r>
              <a:rPr lang="zh-CN" altLang="en-US" dirty="0" smtClean="0"/>
              <a:t>武汉）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hahaytao@foxmail.com</a:t>
            </a:r>
            <a:endParaRPr lang="zh-CN" altLang="en-US" dirty="0" smtClean="0"/>
          </a:p>
        </p:txBody>
      </p:sp>
      <p:sp>
        <p:nvSpPr>
          <p:cNvPr id="15363" name="标题 9"/>
          <p:cNvSpPr>
            <a:spLocks noGrp="1"/>
          </p:cNvSpPr>
          <p:nvPr>
            <p:ph type="title"/>
          </p:nvPr>
        </p:nvSpPr>
        <p:spPr>
          <a:xfrm>
            <a:off x="1498600" y="1600200"/>
            <a:ext cx="7620000" cy="990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Verdana" panose="020B0604030504040204" charset="0"/>
                <a:cs typeface="宋体" panose="02010600030101010101" pitchFamily="2" charset="-122"/>
              </a:rPr>
              <a:t>标识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符、关键字、数据类型（上）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科匠</a:t>
            </a:r>
            <a:r>
              <a:rPr lang="en-US" altLang="zh-CN"/>
              <a:t>·</a:t>
            </a:r>
            <a:r>
              <a:rPr lang="zh-CN" altLang="en-US"/>
              <a:t>梦连网  互联网教育第一品牌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E3A871FD-2FCD-9842-A992-481CDA5F4ED8}" type="datetime1">
              <a:rPr kumimoji="1" lang="zh-CN" altLang="en-US" sz="1400">
                <a:latin typeface="Times New Roman" panose="02020603050405020304" charset="0"/>
                <a:cs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19459" name="页脚占位符 4"/>
          <p:cNvSpPr txBox="1">
            <a:spLocks noGrp="1"/>
          </p:cNvSpPr>
          <p:nvPr/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400">
                <a:latin typeface="Times New Roman" panose="02020603050405020304" charset="0"/>
                <a:cs typeface="宋体" panose="02010600030101010101" pitchFamily="2" charset="-122"/>
              </a:rPr>
              <a:t>标识符、关键字、数据类型</a:t>
            </a:r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19460" name="灯片编号占位符 5"/>
          <p:cNvSpPr txBox="1">
            <a:spLocks noGrp="1"/>
          </p:cNvSpPr>
          <p:nvPr/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908077-C3B2-3A42-9C6D-95F86BC83543}" type="slidenum">
              <a:rPr kumimoji="1" lang="en-US" altLang="zh-CN" sz="1400">
                <a:latin typeface="Times New Roman" panose="02020603050405020304" charset="0"/>
                <a:cs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关键字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/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保留字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305884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charset="0"/>
              <a:buChar char="§"/>
            </a:pP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中一些赋以特定的含义、并用做专门用途的单词称为关键字（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keyword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 sz="25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charset="0"/>
              <a:buChar char="§"/>
            </a:pP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关键字都是小写的，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TURE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FALSE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NULL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等都不是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 ；</a:t>
            </a:r>
            <a:endParaRPr lang="zh-CN" altLang="en-US" sz="25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charset="0"/>
              <a:buChar char="§"/>
            </a:pPr>
            <a:r>
              <a:rPr lang="en-US" altLang="zh-CN" sz="2500" dirty="0" err="1">
                <a:latin typeface="Verdana" panose="020B0604030504040204" charset="0"/>
                <a:cs typeface="宋体" panose="02010600030101010101" pitchFamily="2" charset="-122"/>
              </a:rPr>
              <a:t>goto</a:t>
            </a:r>
            <a:r>
              <a:rPr lang="zh-CN" altLang="en-US" sz="25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500" dirty="0" err="1" smtClean="0">
                <a:latin typeface="Verdana" panose="020B0604030504040204" charset="0"/>
                <a:cs typeface="宋体" panose="02010600030101010101" pitchFamily="2" charset="-122"/>
              </a:rPr>
              <a:t>const</a:t>
            </a:r>
            <a:r>
              <a:rPr lang="en-US" altLang="zh-CN" sz="2500" dirty="0" smtClean="0">
                <a:latin typeface="Verdana" panose="020B0604030504040204" charset="0"/>
                <a:cs typeface="宋体" panose="02010600030101010101" pitchFamily="2" charset="-122"/>
              </a:rPr>
              <a:t> </a:t>
            </a:r>
            <a:r>
              <a:rPr lang="zh-CN" altLang="en-US" sz="2500" dirty="0" smtClean="0">
                <a:latin typeface="宋体" panose="02010600030101010101" pitchFamily="2" charset="-122"/>
                <a:cs typeface="宋体" panose="02010600030101010101" pitchFamily="2" charset="-122"/>
              </a:rPr>
              <a:t>虽然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从未被使用，但也作为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关键字保留</a:t>
            </a:r>
            <a:r>
              <a:rPr lang="zh-CN" altLang="en-US" sz="2500" dirty="0" smtClean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5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中一共有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51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个关键字，如下表所示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关键字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graphicFrame>
        <p:nvGraphicFramePr>
          <p:cNvPr id="71767" name="Group 87"/>
          <p:cNvGraphicFramePr>
            <a:graphicFrameLocks noGrp="1"/>
          </p:cNvGraphicFramePr>
          <p:nvPr>
            <p:ph idx="4294967295"/>
          </p:nvPr>
        </p:nvGraphicFramePr>
        <p:xfrm>
          <a:off x="491033" y="1281504"/>
          <a:ext cx="8462962" cy="5001822"/>
        </p:xfrm>
        <a:graphic>
          <a:graphicData uri="http://schemas.openxmlformats.org/drawingml/2006/table">
            <a:tbl>
              <a:tblPr/>
              <a:tblGrid>
                <a:gridCol w="1382712"/>
                <a:gridCol w="1230313"/>
                <a:gridCol w="1398587"/>
                <a:gridCol w="1473200"/>
                <a:gridCol w="1620838"/>
                <a:gridCol w="1357312"/>
              </a:tblGrid>
              <a:tr h="673100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abstract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assert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boolean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break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byte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continue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case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catch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char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class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const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double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default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do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extends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else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final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float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for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goto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long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if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implements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import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native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new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null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instanceof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int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interface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45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package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private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protected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public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return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short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static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strictfp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super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switch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synchronized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this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while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void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throw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throws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transient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try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409575" marR="0" lvl="0" indent="-409575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charset="0"/>
                          <a:ea typeface="Cambria Math" panose="02040503050406030204" charset="0"/>
                          <a:cs typeface="Times New Roman" panose="02020603050405020304" charset="0"/>
                        </a:rPr>
                        <a:t>volatile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charset="0"/>
                        <a:ea typeface="Cambria Math" panose="02040503050406030204" charset="0"/>
                        <a:cs typeface="Times New Roman" panose="02020603050405020304" charset="0"/>
                      </a:endParaRP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C689F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finally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2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C689F"/>
                        </a:solidFill>
                        <a:effectLst/>
                        <a:latin typeface="Cambria Math" panose="02040503050406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1B29CA0B-BAAC-2746-9D44-4414603B0CDB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数据类型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82535"/>
            <a:ext cx="8074152" cy="46324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是一门强类型语言。也就是说，所有的变量都必须显式声明类型</a:t>
            </a:r>
            <a:r>
              <a:rPr lang="zh-CN" altLang="en-US" sz="2400" dirty="0" smtClean="0">
                <a:latin typeface="Verdana" panose="020B0604030504040204" charset="0"/>
                <a:cs typeface="宋体" panose="02010600030101010101" pitchFamily="2" charset="-122"/>
              </a:rPr>
              <a:t>。</a:t>
            </a:r>
            <a:endParaRPr lang="en-US" altLang="zh-CN" sz="2400" dirty="0" smtClean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的数据类型分为两大类：原始类型（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primitive type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，也称为简单类型）和引用类型（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reference type</a:t>
            </a:r>
            <a:r>
              <a:rPr lang="zh-CN" altLang="en-US" sz="2400" dirty="0" smtClean="0"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en-US" altLang="zh-CN" sz="2400" dirty="0" smtClean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原始类型指的是一个数、一个字符或者一个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true/false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值。它不提供任何与它们所持有的数据类型相关的行为</a:t>
            </a:r>
            <a:r>
              <a:rPr lang="zh-CN" altLang="en-US" sz="2400" dirty="0" smtClean="0">
                <a:latin typeface="Verdana" panose="020B0604030504040204" charset="0"/>
                <a:cs typeface="宋体" panose="02010600030101010101" pitchFamily="2" charset="-122"/>
              </a:rPr>
              <a:t>。</a:t>
            </a:r>
            <a:endParaRPr lang="en-US" altLang="zh-CN" sz="2400" dirty="0" smtClean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有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8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种简单类型。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D81FE9A4-504F-F443-84BD-AC96E6463117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数据类型（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graphicFrame>
        <p:nvGraphicFramePr>
          <p:cNvPr id="75814" name="Group 38"/>
          <p:cNvGraphicFramePr>
            <a:graphicFrameLocks noGrp="1"/>
          </p:cNvGraphicFramePr>
          <p:nvPr/>
        </p:nvGraphicFramePr>
        <p:xfrm>
          <a:off x="457200" y="1663535"/>
          <a:ext cx="8039100" cy="3621002"/>
        </p:xfrm>
        <a:graphic>
          <a:graphicData uri="http://schemas.openxmlformats.org/drawingml/2006/table">
            <a:tbl>
              <a:tblPr/>
              <a:tblGrid>
                <a:gridCol w="2011326"/>
                <a:gridCol w="2008224"/>
                <a:gridCol w="2011326"/>
                <a:gridCol w="2008224"/>
              </a:tblGrid>
              <a:tr h="739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有效范围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(bits)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有效范围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(bits)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short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8126DE1A-F1F4-EF4C-ACDB-6777FF02DD36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数据类型的分类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grpSp>
        <p:nvGrpSpPr>
          <p:cNvPr id="23557" name="Group 23"/>
          <p:cNvGrpSpPr/>
          <p:nvPr/>
        </p:nvGrpSpPr>
        <p:grpSpPr bwMode="auto">
          <a:xfrm>
            <a:off x="604838" y="1700213"/>
            <a:ext cx="7927975" cy="4068762"/>
            <a:chOff x="381" y="1071"/>
            <a:chExt cx="4994" cy="2563"/>
          </a:xfrm>
        </p:grpSpPr>
        <p:sp>
          <p:nvSpPr>
            <p:cNvPr id="23559" name="Text Box 4"/>
            <p:cNvSpPr txBox="1">
              <a:spLocks noChangeArrowheads="1"/>
            </p:cNvSpPr>
            <p:nvPr/>
          </p:nvSpPr>
          <p:spPr bwMode="auto">
            <a:xfrm>
              <a:off x="381" y="2415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数据类型</a:t>
              </a:r>
              <a:endParaRPr kumimoji="1" lang="zh-CN" altLang="en-US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0" name="AutoShape 5"/>
            <p:cNvSpPr/>
            <p:nvPr/>
          </p:nvSpPr>
          <p:spPr bwMode="auto">
            <a:xfrm>
              <a:off x="1053" y="1935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197" y="1791"/>
              <a:ext cx="12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简单数据类型</a:t>
              </a:r>
              <a:endParaRPr kumimoji="1" lang="zh-CN" altLang="en-US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2" name="Text Box 7"/>
            <p:cNvSpPr txBox="1">
              <a:spLocks noChangeArrowheads="1"/>
            </p:cNvSpPr>
            <p:nvPr/>
          </p:nvSpPr>
          <p:spPr bwMode="auto">
            <a:xfrm>
              <a:off x="1197" y="2943"/>
              <a:ext cx="12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引用数据类型</a:t>
              </a:r>
              <a:endParaRPr kumimoji="1" lang="zh-CN" altLang="en-US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3" name="Text Box 8"/>
            <p:cNvSpPr txBox="1">
              <a:spLocks noChangeArrowheads="1"/>
            </p:cNvSpPr>
            <p:nvPr/>
          </p:nvSpPr>
          <p:spPr bwMode="auto">
            <a:xfrm>
              <a:off x="2346" y="131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数值型</a:t>
              </a:r>
              <a:endParaRPr kumimoji="1" lang="zh-CN" altLang="en-US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2346" y="1791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字符型</a:t>
              </a:r>
              <a:r>
                <a:rPr kumimoji="1" lang="en-US" altLang="zh-CN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(char)</a:t>
              </a:r>
              <a:endParaRPr kumimoji="1" lang="en-US" altLang="zh-CN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2346" y="2223"/>
              <a:ext cx="1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布尔型（</a:t>
              </a:r>
              <a:r>
                <a:rPr kumimoji="1" lang="en-US" altLang="zh-CN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boolean</a:t>
              </a: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）</a:t>
              </a:r>
              <a:endParaRPr kumimoji="1" lang="zh-CN" altLang="en-US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6" name="AutoShape 11"/>
            <p:cNvSpPr/>
            <p:nvPr/>
          </p:nvSpPr>
          <p:spPr bwMode="auto">
            <a:xfrm>
              <a:off x="2202" y="1407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7" name="AutoShape 12"/>
            <p:cNvSpPr/>
            <p:nvPr/>
          </p:nvSpPr>
          <p:spPr bwMode="auto">
            <a:xfrm>
              <a:off x="2920" y="1215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3016" y="1071"/>
              <a:ext cx="23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整数类型</a:t>
              </a:r>
              <a:r>
                <a:rPr kumimoji="1" lang="en-US" altLang="zh-CN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(byte, short, int, </a:t>
              </a:r>
              <a:r>
                <a:rPr kumimoji="1" lang="en-US" altLang="zh-CN" sz="2000" b="1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long</a:t>
              </a:r>
              <a:r>
                <a:rPr kumimoji="1" lang="en-US" altLang="zh-CN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)</a:t>
              </a:r>
              <a:endParaRPr kumimoji="1" lang="en-US" altLang="zh-CN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3016" y="1551"/>
              <a:ext cx="2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浮点类型</a:t>
              </a:r>
              <a:r>
                <a:rPr kumimoji="1" lang="en-US" altLang="zh-CN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(</a:t>
              </a:r>
              <a:r>
                <a:rPr kumimoji="1" lang="en-US" altLang="zh-CN" sz="2000" b="1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float</a:t>
              </a:r>
              <a:r>
                <a:rPr kumimoji="1" lang="en-US" altLang="zh-CN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, double)</a:t>
              </a:r>
              <a:endParaRPr kumimoji="1" lang="en-US" altLang="zh-CN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2346" y="2616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类</a:t>
              </a:r>
              <a:r>
                <a:rPr kumimoji="1" lang="en-US" altLang="zh-CN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(class)</a:t>
              </a:r>
              <a:endParaRPr kumimoji="1" lang="en-US" altLang="zh-CN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71" name="Text Box 16"/>
            <p:cNvSpPr txBox="1">
              <a:spLocks noChangeArrowheads="1"/>
            </p:cNvSpPr>
            <p:nvPr/>
          </p:nvSpPr>
          <p:spPr bwMode="auto">
            <a:xfrm>
              <a:off x="2346" y="3048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接口</a:t>
              </a:r>
              <a:r>
                <a:rPr kumimoji="1" lang="en-US" altLang="zh-CN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(interface)</a:t>
              </a:r>
              <a:endParaRPr kumimoji="1" lang="en-US" altLang="zh-CN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72" name="Text Box 17"/>
            <p:cNvSpPr txBox="1">
              <a:spLocks noChangeArrowheads="1"/>
            </p:cNvSpPr>
            <p:nvPr/>
          </p:nvSpPr>
          <p:spPr bwMode="auto">
            <a:xfrm>
              <a:off x="2346" y="3384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数组</a:t>
              </a:r>
              <a:endParaRPr kumimoji="1" lang="zh-CN" altLang="en-US" sz="20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23573" name="AutoShape 18"/>
            <p:cNvSpPr/>
            <p:nvPr/>
          </p:nvSpPr>
          <p:spPr bwMode="auto">
            <a:xfrm>
              <a:off x="2202" y="2703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</p:grp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19A2124A-D8C9-734B-98BC-E4B7557EBF8F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布尔类型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39942"/>
            <a:ext cx="8153400" cy="48529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charset="0"/>
              <a:buChar char="§"/>
            </a:pPr>
            <a:r>
              <a:rPr lang="en-US" altLang="zh-CN" sz="2500" dirty="0" err="1">
                <a:latin typeface="Verdana" panose="020B0604030504040204" charset="0"/>
                <a:cs typeface="宋体" panose="02010600030101010101" pitchFamily="2" charset="-122"/>
              </a:rPr>
              <a:t>boolean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类型适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于逻辑运算，一般用于程序流程控制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 </a:t>
            </a:r>
            <a:endParaRPr lang="zh-CN" altLang="en-US" sz="25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charset="0"/>
              <a:buChar char="§"/>
            </a:pPr>
            <a:r>
              <a:rPr lang="en-US" altLang="zh-CN" sz="2500" dirty="0" err="1">
                <a:latin typeface="Verdana" panose="020B0604030504040204" charset="0"/>
                <a:cs typeface="宋体" panose="02010600030101010101" pitchFamily="2" charset="-122"/>
              </a:rPr>
              <a:t>boolean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类型数据只允许取值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true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false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，不可以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0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或非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0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的整数替代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true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false</a:t>
            </a:r>
            <a:r>
              <a:rPr lang="zh-CN" altLang="en-US" sz="25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5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charset="0"/>
              <a:buChar char="§"/>
            </a:pP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用法举例</a:t>
            </a:r>
            <a:r>
              <a:rPr lang="zh-CN" altLang="en-US" sz="2500" dirty="0" smtClean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：</a:t>
            </a:r>
            <a:endParaRPr lang="en-US" altLang="zh-CN" sz="2500" dirty="0" smtClean="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charset="0"/>
              <a:buChar char="§"/>
            </a:pPr>
            <a:endParaRPr lang="zh-CN" altLang="en-US" sz="2500" dirty="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marL="685800" lvl="2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boolean</a:t>
            </a:r>
            <a:r>
              <a:rPr lang="en-US" altLang="zh-CN" sz="20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 b = false;</a:t>
            </a:r>
            <a:endParaRPr lang="en-US" altLang="zh-CN" sz="2000" dirty="0">
              <a:solidFill>
                <a:srgbClr val="A02C5E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685800" lvl="2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	if(b)  {</a:t>
            </a:r>
            <a:endParaRPr lang="en-US" altLang="zh-CN" sz="2000" dirty="0">
              <a:solidFill>
                <a:srgbClr val="A02C5E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685800" lvl="2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//do something</a:t>
            </a:r>
            <a:endParaRPr lang="en-US" altLang="zh-CN" sz="2000" dirty="0">
              <a:solidFill>
                <a:srgbClr val="A02C5E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685800" lvl="2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	}</a:t>
            </a:r>
            <a:endParaRPr lang="en-US" altLang="zh-CN" sz="2000" dirty="0"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C900DCE4-98FE-3C46-A5EB-44E8E48F5253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字符型（案例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3-3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）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28066"/>
            <a:ext cx="8153400" cy="4852987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Char char="§"/>
            </a:pPr>
            <a:r>
              <a:rPr lang="en-US" altLang="zh-CN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char</a:t>
            </a: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型数据用来表示通常意义上“字符”</a:t>
            </a:r>
            <a:endParaRPr lang="zh-CN" altLang="en-US" sz="2500" dirty="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charset="0"/>
              <a:buChar char="§"/>
            </a:pP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字符常量是用单引号括起来的单个字符</a:t>
            </a:r>
            <a:endParaRPr lang="zh-CN" altLang="en-US" sz="2500" dirty="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sz="25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char c = 'A';</a:t>
            </a:r>
            <a:endParaRPr lang="en-US" altLang="zh-CN" sz="2500" dirty="0">
              <a:solidFill>
                <a:srgbClr val="A02C5E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charset="0"/>
              <a:buChar char="§"/>
            </a:pPr>
            <a:r>
              <a:rPr lang="en-US" altLang="zh-CN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字符采用</a:t>
            </a:r>
            <a:r>
              <a:rPr lang="en-US" altLang="zh-CN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Unicode</a:t>
            </a: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编码，每个字符占两个字节，因而可用十六进制编码形式表示（前缀为</a:t>
            </a:r>
            <a:r>
              <a:rPr lang="en-US" altLang="zh-CN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u</a:t>
            </a: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表示</a:t>
            </a:r>
            <a:r>
              <a:rPr lang="en-US" altLang="zh-CN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Unicode</a:t>
            </a: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 sz="2500" dirty="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sz="25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char  c1 = '\u0061';</a:t>
            </a:r>
            <a:endParaRPr lang="en-US" altLang="zh-CN" sz="2500" dirty="0">
              <a:solidFill>
                <a:srgbClr val="A02C5E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charset="0"/>
              <a:buChar char="§"/>
            </a:pPr>
            <a:r>
              <a:rPr lang="en-US" altLang="zh-CN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语言中还允许使用转义字符</a:t>
            </a:r>
            <a:r>
              <a:rPr lang="en-US" altLang="zh-CN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'\'</a:t>
            </a:r>
            <a:r>
              <a:rPr lang="zh-CN" altLang="en-US" sz="2500" dirty="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来将其后的字符转变为其它的含义</a:t>
            </a:r>
            <a:endParaRPr lang="zh-CN" altLang="en-US" sz="2500" dirty="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sz="25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char c2 = </a:t>
            </a:r>
            <a:r>
              <a:rPr lang="en-US" altLang="zh-CN" sz="2500" dirty="0" smtClean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‘\n';           </a:t>
            </a:r>
            <a:r>
              <a:rPr lang="en-US" altLang="zh-CN" sz="25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//</a:t>
            </a:r>
            <a:r>
              <a:rPr lang="zh-CN" altLang="en-US" sz="2500" dirty="0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代表换行符</a:t>
            </a:r>
            <a:endParaRPr lang="zh-CN" altLang="en-US" sz="2500" dirty="0"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9D07A181-DB9D-7B4B-A13E-885AFAFF2D08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特殊字符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84012" name="Group 44"/>
          <p:cNvGraphicFramePr>
            <a:graphicFrameLocks noGrp="1"/>
          </p:cNvGraphicFramePr>
          <p:nvPr>
            <p:ph idx="4294967295"/>
          </p:nvPr>
        </p:nvGraphicFramePr>
        <p:xfrm>
          <a:off x="612648" y="1355768"/>
          <a:ext cx="7908966" cy="4428503"/>
        </p:xfrm>
        <a:graphic>
          <a:graphicData uri="http://schemas.openxmlformats.org/drawingml/2006/table">
            <a:tbl>
              <a:tblPr/>
              <a:tblGrid>
                <a:gridCol w="1694997"/>
                <a:gridCol w="3177927"/>
                <a:gridCol w="3036042"/>
              </a:tblGrid>
              <a:tr h="551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转义符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退格（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backspace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\u0008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\u000a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\u000d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制表符（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tab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\u0009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双引号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\u0022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\‘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单引号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\u0027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\\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反斜杠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\u005c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A2DAE8F4-F3BE-3B47-A69D-A46884B80004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Palatino-Roman" charset="0"/>
                <a:cs typeface="宋体" panose="02010600030101010101" pitchFamily="2" charset="-122"/>
              </a:rPr>
              <a:t>整数类型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Palatino-Roman" charset="0"/>
              <a:cs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531352" cy="4852987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anose="05000000000000000000" charset="0"/>
              <a:buChar char="§"/>
            </a:pPr>
            <a:r>
              <a:rPr lang="en-US" altLang="zh-CN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Java</a:t>
            </a:r>
            <a:r>
              <a:rPr lang="zh-CN" altLang="en-US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各整数类型有固定的表数范围和字段长度，而不受具体操作系统的影响，以保证</a:t>
            </a:r>
            <a:r>
              <a:rPr lang="en-US" altLang="zh-CN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Java</a:t>
            </a:r>
            <a:r>
              <a:rPr lang="zh-CN" altLang="en-US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程序的可移植性 。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graphicFrame>
        <p:nvGraphicFramePr>
          <p:cNvPr id="86049" name="Group 33"/>
          <p:cNvGraphicFramePr>
            <a:graphicFrameLocks noGrp="1"/>
          </p:cNvGraphicFramePr>
          <p:nvPr>
            <p:ph idx="4294967295"/>
          </p:nvPr>
        </p:nvGraphicFramePr>
        <p:xfrm>
          <a:off x="1077786" y="2101851"/>
          <a:ext cx="7688263" cy="4105276"/>
        </p:xfrm>
        <a:graphic>
          <a:graphicData uri="http://schemas.openxmlformats.org/drawingml/2006/table">
            <a:tbl>
              <a:tblPr/>
              <a:tblGrid>
                <a:gridCol w="1165352"/>
                <a:gridCol w="2043112"/>
                <a:gridCol w="4479799"/>
              </a:tblGrid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    型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占用存储空间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表数范围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(8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-128 ~ 127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short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 2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-32768~32767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 2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(-2147483648~2147483647)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 2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CD8F4909-BB88-E84C-96FD-6D6D98219420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整数类型（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语言整型常量的三种表示形式： 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panose="020B0604020202020204" pitchFamily="34" charset="0"/>
                <a:cs typeface="宋体" panose="02010600030101010101" pitchFamily="2" charset="-122"/>
              </a:rPr>
              <a:t>十进制整数，如</a:t>
            </a: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12, -314, 0</a:t>
            </a:r>
            <a:r>
              <a:rPr lang="zh-CN" altLang="en-US" sz="2400">
                <a:latin typeface="Arial" panose="020B0604020202020204" pitchFamily="34" charset="0"/>
                <a:cs typeface="宋体" panose="02010600030101010101" pitchFamily="2" charset="-122"/>
              </a:rPr>
              <a:t>。 </a:t>
            </a:r>
            <a:endParaRPr lang="zh-CN" altLang="en-US" sz="24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panose="020B0604020202020204" pitchFamily="34" charset="0"/>
                <a:cs typeface="宋体" panose="02010600030101010101" pitchFamily="2" charset="-122"/>
              </a:rPr>
              <a:t>八进制整数，要求以</a:t>
            </a: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0</a:t>
            </a:r>
            <a:r>
              <a:rPr lang="zh-CN" altLang="en-US" sz="2400">
                <a:latin typeface="Arial" panose="020B0604020202020204" pitchFamily="34" charset="0"/>
                <a:cs typeface="宋体" panose="02010600030101010101" pitchFamily="2" charset="-122"/>
              </a:rPr>
              <a:t>开头，如</a:t>
            </a: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012 </a:t>
            </a:r>
            <a:endParaRPr lang="en-US" altLang="zh-CN" sz="24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panose="020B0604020202020204" pitchFamily="34" charset="0"/>
                <a:cs typeface="宋体" panose="02010600030101010101" pitchFamily="2" charset="-122"/>
              </a:rPr>
              <a:t>十六进制数，要求</a:t>
            </a: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0x</a:t>
            </a:r>
            <a:r>
              <a:rPr lang="zh-CN" altLang="en-US" sz="2400">
                <a:latin typeface="Arial" panose="020B0604020202020204" pitchFamily="34" charset="0"/>
                <a:cs typeface="宋体" panose="02010600030101010101" pitchFamily="2" charset="-122"/>
              </a:rPr>
              <a:t>或</a:t>
            </a: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0X</a:t>
            </a:r>
            <a:r>
              <a:rPr lang="zh-CN" altLang="en-US" sz="2400">
                <a:latin typeface="Arial" panose="020B0604020202020204" pitchFamily="34" charset="0"/>
                <a:cs typeface="宋体" panose="02010600030101010101" pitchFamily="2" charset="-122"/>
              </a:rPr>
              <a:t>开头，如</a:t>
            </a: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0x12 </a:t>
            </a:r>
            <a:endParaRPr lang="en-US" altLang="zh-CN" sz="24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语言的整型常量默认为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int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型，如：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int i =3;</a:t>
            </a:r>
            <a:endParaRPr lang="en-US" altLang="zh-CN" sz="24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声明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long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型常量可以后加‘ 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l ’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或‘ 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L ’ 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，如：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long  l = 3L;</a:t>
            </a:r>
            <a:endParaRPr lang="en-US" altLang="zh-CN" sz="2400"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DDCAD9C7-1DC8-FA4D-BDED-7E0AC2FC2131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10243" name="页脚占位符 4"/>
          <p:cNvSpPr txBox="1">
            <a:spLocks noGrp="1"/>
          </p:cNvSpPr>
          <p:nvPr/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标识符、关键字、数据类型（上）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§"/>
            </a:pPr>
            <a:r>
              <a:rPr lang="zh-CN" altLang="en-US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注释及分隔符、</a:t>
            </a:r>
            <a:r>
              <a:rPr lang="en-US" altLang="zh-CN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Java</a:t>
            </a:r>
            <a:r>
              <a:rPr lang="zh-CN" altLang="en-US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文档化工具</a:t>
            </a:r>
            <a:endParaRPr lang="zh-CN" altLang="en-US" sz="2400">
              <a:solidFill>
                <a:srgbClr val="A02C5E"/>
              </a:solidFill>
              <a:latin typeface="华文新魏" charset="0"/>
              <a:ea typeface="华文新魏" charset="0"/>
              <a:cs typeface="华文新魏" charset="0"/>
            </a:endParaRPr>
          </a:p>
          <a:p>
            <a:pPr eaLnBrk="1" hangingPunct="1">
              <a:buFont typeface="Wingdings" panose="05000000000000000000" charset="0"/>
              <a:buChar char="§"/>
            </a:pPr>
            <a:r>
              <a:rPr lang="zh-CN" altLang="en-US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标识符</a:t>
            </a:r>
            <a:endParaRPr lang="zh-CN" altLang="en-US" sz="2400">
              <a:solidFill>
                <a:srgbClr val="A02C5E"/>
              </a:solidFill>
              <a:latin typeface="华文新魏" charset="0"/>
              <a:ea typeface="华文新魏" charset="0"/>
              <a:cs typeface="华文新魏" charset="0"/>
            </a:endParaRPr>
          </a:p>
          <a:p>
            <a:pPr eaLnBrk="1" hangingPunct="1">
              <a:buFont typeface="Wingdings" panose="05000000000000000000" charset="0"/>
              <a:buChar char="§"/>
            </a:pPr>
            <a:r>
              <a:rPr lang="zh-CN" altLang="en-US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关键字</a:t>
            </a:r>
            <a:endParaRPr lang="zh-CN" altLang="en-US" sz="2400">
              <a:solidFill>
                <a:srgbClr val="A02C5E"/>
              </a:solidFill>
              <a:latin typeface="华文新魏" charset="0"/>
              <a:ea typeface="华文新魏" charset="0"/>
              <a:cs typeface="华文新魏" charset="0"/>
            </a:endParaRPr>
          </a:p>
          <a:p>
            <a:pPr eaLnBrk="1" hangingPunct="1">
              <a:buFont typeface="Wingdings" panose="05000000000000000000" charset="0"/>
              <a:buChar char="§"/>
            </a:pPr>
            <a:r>
              <a:rPr lang="en-US" altLang="zh-CN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Java</a:t>
            </a:r>
            <a:r>
              <a:rPr lang="zh-CN" altLang="en-US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基本数据类型</a:t>
            </a:r>
            <a:endParaRPr lang="zh-CN" altLang="en-US" sz="2400">
              <a:solidFill>
                <a:srgbClr val="A02C5E"/>
              </a:solidFill>
              <a:latin typeface="华文新魏" charset="0"/>
              <a:ea typeface="华文新魏" charset="0"/>
              <a:cs typeface="华文新魏" charset="0"/>
            </a:endParaRPr>
          </a:p>
          <a:p>
            <a:pPr eaLnBrk="1" hangingPunct="1">
              <a:buFont typeface="Wingdings" panose="05000000000000000000" charset="0"/>
              <a:buChar char="§"/>
            </a:pPr>
            <a:r>
              <a:rPr lang="en-US" altLang="zh-CN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Java</a:t>
            </a:r>
            <a:r>
              <a:rPr lang="zh-CN" altLang="en-US" sz="2400">
                <a:solidFill>
                  <a:srgbClr val="A02C5E"/>
                </a:solidFill>
                <a:latin typeface="华文新魏" charset="0"/>
                <a:ea typeface="华文新魏" charset="0"/>
                <a:cs typeface="华文新魏" charset="0"/>
              </a:rPr>
              <a:t>引用类型</a:t>
            </a:r>
            <a:endParaRPr lang="zh-CN" altLang="en-US" sz="2400">
              <a:solidFill>
                <a:srgbClr val="A02C5E"/>
              </a:solidFill>
              <a:latin typeface="华文新魏" charset="0"/>
              <a:ea typeface="华文新魏" charset="0"/>
              <a:cs typeface="华文新魏" charset="0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2B236E89-721D-974C-85FA-75FF6E2C9F48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浮点型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7" y="1228066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 sz="290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900">
                <a:latin typeface="Verdana" panose="020B0604030504040204" charset="0"/>
                <a:cs typeface="宋体" panose="02010600030101010101" pitchFamily="2" charset="-122"/>
              </a:rPr>
              <a:t>浮点类型</a:t>
            </a:r>
            <a:r>
              <a:rPr lang="zh-CN" altLang="en-US" sz="2900">
                <a:latin typeface="宋体" panose="02010600030101010101" pitchFamily="2" charset="-122"/>
                <a:cs typeface="宋体" panose="02010600030101010101" pitchFamily="2" charset="-122"/>
              </a:rPr>
              <a:t>有固定的表数范围和字段长度。和整数类型一样，在</a:t>
            </a:r>
            <a:r>
              <a:rPr lang="en-US" altLang="zh-CN" sz="2900">
                <a:latin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900">
                <a:latin typeface="宋体" panose="02010600030101010101" pitchFamily="2" charset="-122"/>
                <a:cs typeface="宋体" panose="02010600030101010101" pitchFamily="2" charset="-122"/>
              </a:rPr>
              <a:t>中，符点类型的范围与机器无关。</a:t>
            </a:r>
            <a:endParaRPr lang="zh-CN" altLang="en-US" sz="2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0137" name="Group 25"/>
          <p:cNvGraphicFramePr>
            <a:graphicFrameLocks noGrp="1"/>
          </p:cNvGraphicFramePr>
          <p:nvPr/>
        </p:nvGraphicFramePr>
        <p:xfrm>
          <a:off x="679783" y="3378160"/>
          <a:ext cx="7626017" cy="1535114"/>
        </p:xfrm>
        <a:graphic>
          <a:graphicData uri="http://schemas.openxmlformats.org/drawingml/2006/table">
            <a:tbl>
              <a:tblPr/>
              <a:tblGrid>
                <a:gridCol w="1769425"/>
                <a:gridCol w="2161309"/>
                <a:gridCol w="3695283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    型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占用存储空间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表数范围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-3.403E38~3.403E38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02C5E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-1.798E308~1.798E308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02C5E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0" marR="9143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55B5B18E-3153-0241-8B6F-53C494E73C41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浮点型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algn="just" eaLnBrk="1" hangingPunct="1"/>
            <a:r>
              <a:rPr lang="en-US" altLang="zh-CN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浮点类型常量有两种表示形式</a:t>
            </a:r>
            <a:endParaRPr lang="zh-CN" altLang="en-US" sz="290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十进制数形式，必须含有小数点，例如</a:t>
            </a:r>
            <a:r>
              <a:rPr lang="en-US" altLang="zh-CN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>
              <a:solidFill>
                <a:srgbClr val="A02C5E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lang="en-US" altLang="zh-CN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	3.14       314.0      .314 </a:t>
            </a:r>
            <a:endParaRPr lang="en-US" altLang="zh-CN">
              <a:solidFill>
                <a:srgbClr val="A02C5E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科学记数法形式，如</a:t>
            </a:r>
            <a:endParaRPr lang="zh-CN" altLang="en-US">
              <a:solidFill>
                <a:srgbClr val="A02C5E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A02C5E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3.14e2      3.14E2      314E2 </a:t>
            </a:r>
            <a:endParaRPr lang="en-US" altLang="zh-CN">
              <a:solidFill>
                <a:srgbClr val="A02C5E"/>
              </a:solidFill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90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浮点型常量默认为</a:t>
            </a:r>
            <a:r>
              <a:rPr lang="en-US" altLang="zh-CN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double</a:t>
            </a:r>
            <a:r>
              <a:rPr lang="zh-CN" altLang="en-US" sz="290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lang="en-US" altLang="zh-CN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如要</a:t>
            </a:r>
            <a:r>
              <a:rPr lang="zh-CN" altLang="en-US" sz="290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声明一个常量为</a:t>
            </a:r>
            <a:r>
              <a:rPr lang="en-US" altLang="zh-CN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float</a:t>
            </a:r>
            <a:r>
              <a:rPr lang="zh-CN" altLang="en-US" sz="290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型，则需在数字后面加</a:t>
            </a:r>
            <a:r>
              <a:rPr lang="en-US" altLang="zh-CN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f</a:t>
            </a:r>
            <a:r>
              <a:rPr lang="zh-CN" altLang="en-US" sz="2900">
                <a:solidFill>
                  <a:srgbClr val="A02C5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F</a:t>
            </a:r>
            <a:r>
              <a:rPr lang="zh-CN" altLang="en-US" sz="29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，如：</a:t>
            </a:r>
            <a:endParaRPr lang="zh-CN" altLang="en-US" sz="290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 		</a:t>
            </a:r>
            <a:r>
              <a:rPr lang="en-US" altLang="zh-CN" sz="24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double  d = 3.14;</a:t>
            </a:r>
            <a:endParaRPr lang="en-US" altLang="zh-CN" sz="2400">
              <a:solidFill>
                <a:srgbClr val="A02C5E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A02C5E"/>
                </a:solidFill>
                <a:latin typeface="Verdana" panose="020B0604030504040204" charset="0"/>
                <a:cs typeface="宋体" panose="02010600030101010101" pitchFamily="2" charset="-122"/>
              </a:rPr>
              <a:t>		float  f = 3.14f;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2F05B871-35AB-E342-BA92-EB24ABA5164B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各种整型数据类型的转换（案例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3-4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51817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通常，我们需要在不同的数据类型之间进行转换。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简单类型除了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boolean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类型以外，其他的数据类型可以自动转换成其他的数据类型，只要遵循如下图所示的原则：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grpSp>
        <p:nvGrpSpPr>
          <p:cNvPr id="31748" name="Group 23"/>
          <p:cNvGrpSpPr/>
          <p:nvPr/>
        </p:nvGrpSpPr>
        <p:grpSpPr bwMode="auto">
          <a:xfrm>
            <a:off x="0" y="4500563"/>
            <a:ext cx="8970963" cy="466725"/>
            <a:chOff x="0" y="2835"/>
            <a:chExt cx="5651" cy="294"/>
          </a:xfrm>
        </p:grpSpPr>
        <p:sp>
          <p:nvSpPr>
            <p:cNvPr id="31750" name="Oval 4"/>
            <p:cNvSpPr>
              <a:spLocks noChangeArrowheads="1"/>
            </p:cNvSpPr>
            <p:nvPr/>
          </p:nvSpPr>
          <p:spPr bwMode="auto">
            <a:xfrm>
              <a:off x="0" y="2835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603050405020304" charset="0"/>
                  <a:cs typeface="宋体" panose="02010600030101010101" pitchFamily="2" charset="-122"/>
                </a:rPr>
                <a:t>byte</a:t>
              </a:r>
              <a:endParaRPr kumimoji="1" lang="en-US" altLang="zh-CN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31751" name="Oval 5"/>
            <p:cNvSpPr>
              <a:spLocks noChangeArrowheads="1"/>
            </p:cNvSpPr>
            <p:nvPr/>
          </p:nvSpPr>
          <p:spPr bwMode="auto">
            <a:xfrm>
              <a:off x="990" y="2835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603050405020304" charset="0"/>
                  <a:cs typeface="宋体" panose="02010600030101010101" pitchFamily="2" charset="-122"/>
                </a:rPr>
                <a:t>short</a:t>
              </a:r>
              <a:endParaRPr kumimoji="1" lang="en-US" altLang="zh-CN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31752" name="Oval 7"/>
            <p:cNvSpPr>
              <a:spLocks noChangeArrowheads="1"/>
            </p:cNvSpPr>
            <p:nvPr/>
          </p:nvSpPr>
          <p:spPr bwMode="auto">
            <a:xfrm>
              <a:off x="2003" y="2840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603050405020304" charset="0"/>
                  <a:cs typeface="宋体" panose="02010600030101010101" pitchFamily="2" charset="-122"/>
                </a:rPr>
                <a:t>int</a:t>
              </a:r>
              <a:endParaRPr kumimoji="1" lang="en-US" altLang="zh-CN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2963" y="2840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603050405020304" charset="0"/>
                  <a:cs typeface="宋体" panose="02010600030101010101" pitchFamily="2" charset="-122"/>
                </a:rPr>
                <a:t>long</a:t>
              </a:r>
              <a:endParaRPr kumimoji="1" lang="en-US" altLang="zh-CN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31754" name="Oval 9"/>
            <p:cNvSpPr>
              <a:spLocks noChangeArrowheads="1"/>
            </p:cNvSpPr>
            <p:nvPr/>
          </p:nvSpPr>
          <p:spPr bwMode="auto">
            <a:xfrm>
              <a:off x="4019" y="2840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603050405020304" charset="0"/>
                  <a:cs typeface="宋体" panose="02010600030101010101" pitchFamily="2" charset="-122"/>
                </a:rPr>
                <a:t>float</a:t>
              </a:r>
              <a:endParaRPr kumimoji="1" lang="en-US" altLang="zh-CN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31755" name="Oval 10"/>
            <p:cNvSpPr>
              <a:spLocks noChangeArrowheads="1"/>
            </p:cNvSpPr>
            <p:nvPr/>
          </p:nvSpPr>
          <p:spPr bwMode="auto">
            <a:xfrm>
              <a:off x="4883" y="2840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603050405020304" charset="0"/>
                  <a:cs typeface="宋体" panose="02010600030101010101" pitchFamily="2" charset="-122"/>
                </a:rPr>
                <a:t>double</a:t>
              </a:r>
              <a:endParaRPr kumimoji="1" lang="en-US" altLang="zh-CN" sz="2400"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>
              <a:off x="768" y="2979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1755" y="3003"/>
              <a:ext cx="27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2723" y="2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3731" y="2984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4787" y="29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1761" name="AutoShape 19"/>
            <p:cNvCxnSpPr>
              <a:cxnSpLocks noChangeShapeType="1"/>
              <a:stCxn id="31752" idx="7"/>
              <a:endCxn id="31754" idx="0"/>
            </p:cNvCxnSpPr>
            <p:nvPr/>
          </p:nvCxnSpPr>
          <p:spPr bwMode="auto">
            <a:xfrm rot="-5400000">
              <a:off x="3510" y="1989"/>
              <a:ext cx="42" cy="1744"/>
            </a:xfrm>
            <a:prstGeom prst="curvedConnector3">
              <a:avLst>
                <a:gd name="adj1" fmla="val 442856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20"/>
            <p:cNvCxnSpPr>
              <a:cxnSpLocks noChangeShapeType="1"/>
              <a:stCxn id="31753" idx="4"/>
              <a:endCxn id="31755" idx="4"/>
            </p:cNvCxnSpPr>
            <p:nvPr/>
          </p:nvCxnSpPr>
          <p:spPr bwMode="auto">
            <a:xfrm rot="16200000" flipH="1">
              <a:off x="4306" y="2169"/>
              <a:ext cx="1" cy="192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AutoShape 21"/>
            <p:cNvCxnSpPr>
              <a:cxnSpLocks noChangeShapeType="1"/>
              <a:stCxn id="31752" idx="4"/>
              <a:endCxn id="31755" idx="4"/>
            </p:cNvCxnSpPr>
            <p:nvPr/>
          </p:nvCxnSpPr>
          <p:spPr bwMode="auto">
            <a:xfrm rot="16200000" flipH="1">
              <a:off x="3826" y="1689"/>
              <a:ext cx="1" cy="2880"/>
            </a:xfrm>
            <a:prstGeom prst="curvedConnector3">
              <a:avLst>
                <a:gd name="adj1" fmla="val 26899991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BEB5BA97-C79B-4F43-AEDF-6D3473E39B17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Palatino-Roman" charset="0"/>
                <a:cs typeface="宋体" panose="02010600030101010101" pitchFamily="2" charset="-122"/>
              </a:rPr>
              <a:t>Java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Palatino-Roman" charset="0"/>
                <a:cs typeface="宋体" panose="02010600030101010101" pitchFamily="2" charset="-122"/>
              </a:rPr>
              <a:t>引用类型（案例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Palatino-Roman" charset="0"/>
                <a:cs typeface="宋体" panose="02010600030101010101" pitchFamily="2" charset="-122"/>
              </a:rPr>
              <a:t>3-5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Palatino-Roman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Palatino-Roman" charset="0"/>
              <a:cs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75568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语言中除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8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种基本数据类型以外的数据类型称为引用类型 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引用类型数据以对象的形式存在 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引用类型变量的值是某个对象的句柄，而不是对象本身 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声明引用类型变量时，系统只为该变量分配引用空间，并未创建一个具体的对象 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0AC7207A-B57F-A843-9E44-94E1F63A4182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一个引用类型的例子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795" name="AutoShape 1030"/>
          <p:cNvSpPr>
            <a:spLocks noChangeArrowheads="1"/>
          </p:cNvSpPr>
          <p:nvPr/>
        </p:nvSpPr>
        <p:spPr bwMode="auto">
          <a:xfrm>
            <a:off x="684213" y="1341438"/>
            <a:ext cx="7777162" cy="4824412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l"/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public class 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Student{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String 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name;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String 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sex;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int 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grade;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int 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age;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Student(</a:t>
            </a:r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String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_name, </a:t>
            </a:r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String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_sex,   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        </a:t>
            </a:r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_grade, </a:t>
            </a:r>
            <a:r>
              <a:rPr lang="en-US" altLang="zh-CN" sz="2400" b="1">
                <a:solidFill>
                  <a:schemeClr val="accent2"/>
                </a:solidFill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int</a:t>
            </a:r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_age){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    name = _name;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    sex = _sex;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    grade = _grade;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    age = _age;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    }</a:t>
            </a:r>
            <a:endParaRPr lang="en-US" altLang="zh-CN" sz="2400" b="1">
              <a:latin typeface="Lucida Console" panose="020B0609040504020204" charset="0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b="1">
                <a:latin typeface="Lucida Console" panose="020B0609040504020204" charset="0"/>
                <a:ea typeface="黑体" panose="02010609060101010101" charset="-122"/>
                <a:cs typeface="黑体" panose="02010609060101010101" charset="-122"/>
              </a:rPr>
              <a:t>}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8FBB2A59-14B7-7346-95A3-34233D6CEA26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36"/>
          <p:cNvSpPr>
            <a:spLocks noChangeArrowheads="1"/>
          </p:cNvSpPr>
          <p:nvPr/>
        </p:nvSpPr>
        <p:spPr bwMode="auto">
          <a:xfrm>
            <a:off x="3779838" y="3500438"/>
            <a:ext cx="5040312" cy="2665412"/>
          </a:xfrm>
          <a:prstGeom prst="roundRect">
            <a:avLst>
              <a:gd name="adj" fmla="val 5537"/>
            </a:avLst>
          </a:prstGeom>
          <a:solidFill>
            <a:srgbClr val="CCFF99"/>
          </a:solidFill>
          <a:ln w="57150">
            <a:solidFill>
              <a:srgbClr val="003366"/>
            </a:solidFill>
            <a:round/>
          </a:ln>
        </p:spPr>
        <p:txBody>
          <a:bodyPr wrap="none" anchor="ctr"/>
          <a:lstStyle/>
          <a:p>
            <a:pPr algn="l"/>
            <a:endParaRPr kumimoji="1" lang="zh-CN" altLang="en-US" sz="2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34819" name="AutoShape 35"/>
          <p:cNvSpPr>
            <a:spLocks noChangeArrowheads="1"/>
          </p:cNvSpPr>
          <p:nvPr/>
        </p:nvSpPr>
        <p:spPr bwMode="auto">
          <a:xfrm>
            <a:off x="684213" y="3500438"/>
            <a:ext cx="2951162" cy="2665412"/>
          </a:xfrm>
          <a:prstGeom prst="roundRect">
            <a:avLst>
              <a:gd name="adj" fmla="val 7046"/>
            </a:avLst>
          </a:prstGeom>
          <a:solidFill>
            <a:srgbClr val="CCFF99"/>
          </a:solidFill>
          <a:ln w="57150">
            <a:solidFill>
              <a:srgbClr val="003366"/>
            </a:solidFill>
            <a:round/>
          </a:ln>
        </p:spPr>
        <p:txBody>
          <a:bodyPr wrap="none" anchor="ctr"/>
          <a:lstStyle/>
          <a:p>
            <a:pPr algn="l"/>
            <a:endParaRPr kumimoji="1" lang="zh-CN" altLang="en-US" sz="2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对象的构造和初始化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8080" name="AutoShape 16"/>
          <p:cNvSpPr>
            <a:spLocks noChangeArrowheads="1"/>
          </p:cNvSpPr>
          <p:nvPr/>
        </p:nvSpPr>
        <p:spPr bwMode="auto">
          <a:xfrm>
            <a:off x="1495425" y="4310063"/>
            <a:ext cx="1708150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000" b="1">
                <a:latin typeface="Lucida Console" panose="020B0609040504020204" charset="0"/>
                <a:cs typeface="宋体" panose="02010600030101010101" pitchFamily="2" charset="-122"/>
              </a:rPr>
              <a:t>null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81" name="AutoShape 17"/>
          <p:cNvSpPr>
            <a:spLocks noChangeArrowheads="1"/>
          </p:cNvSpPr>
          <p:nvPr/>
        </p:nvSpPr>
        <p:spPr bwMode="auto">
          <a:xfrm>
            <a:off x="4932363" y="4260850"/>
            <a:ext cx="1439862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000" b="1">
                <a:latin typeface="Lucida Console" panose="020B0609040504020204" charset="0"/>
                <a:cs typeface="宋体" panose="02010600030101010101" pitchFamily="2" charset="-122"/>
              </a:rPr>
              <a:t>Lisa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82" name="AutoShape 18"/>
          <p:cNvSpPr>
            <a:spLocks noChangeArrowheads="1"/>
          </p:cNvSpPr>
          <p:nvPr/>
        </p:nvSpPr>
        <p:spPr bwMode="auto">
          <a:xfrm>
            <a:off x="4932363" y="4692650"/>
            <a:ext cx="1439862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Male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83" name="AutoShape 19"/>
          <p:cNvSpPr>
            <a:spLocks noChangeArrowheads="1"/>
          </p:cNvSpPr>
          <p:nvPr/>
        </p:nvSpPr>
        <p:spPr bwMode="auto">
          <a:xfrm>
            <a:off x="4932363" y="5126038"/>
            <a:ext cx="1439862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000" b="1">
                <a:latin typeface="Lucida Console" panose="020B0609040504020204" charset="0"/>
                <a:cs typeface="宋体" panose="02010600030101010101" pitchFamily="2" charset="-122"/>
              </a:rPr>
              <a:t>1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84" name="AutoShape 20"/>
          <p:cNvSpPr>
            <a:spLocks noChangeArrowheads="1"/>
          </p:cNvSpPr>
          <p:nvPr/>
        </p:nvSpPr>
        <p:spPr bwMode="auto">
          <a:xfrm>
            <a:off x="4932363" y="5557838"/>
            <a:ext cx="1439862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000" b="1">
                <a:latin typeface="Lucida Console" panose="020B0609040504020204" charset="0"/>
                <a:cs typeface="宋体" panose="02010600030101010101" pitchFamily="2" charset="-122"/>
              </a:rPr>
              <a:t>18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971550" y="42608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s</a:t>
            </a:r>
            <a:endParaRPr kumimoji="1"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924300" y="422275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name</a:t>
            </a:r>
            <a:endParaRPr kumimoji="1"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995738" y="4621213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sex</a:t>
            </a:r>
            <a:endParaRPr kumimoji="1"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3851275" y="508635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grade</a:t>
            </a:r>
            <a:endParaRPr kumimoji="1"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4068763" y="5557838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age</a:t>
            </a:r>
            <a:endParaRPr kumimoji="1"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 flipH="1">
            <a:off x="6443663" y="426085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3" name="AutoShape 29"/>
          <p:cNvSpPr>
            <a:spLocks noChangeArrowheads="1"/>
          </p:cNvSpPr>
          <p:nvPr/>
        </p:nvSpPr>
        <p:spPr bwMode="auto">
          <a:xfrm>
            <a:off x="6946900" y="4260850"/>
            <a:ext cx="1728788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000" b="1">
                <a:latin typeface="Lucida Console" panose="020B0609040504020204" charset="0"/>
                <a:cs typeface="宋体" panose="02010600030101010101" pitchFamily="2" charset="-122"/>
              </a:rPr>
              <a:t>0xa7678765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94" name="AutoShape 30"/>
          <p:cNvSpPr>
            <a:spLocks noChangeArrowheads="1"/>
          </p:cNvSpPr>
          <p:nvPr/>
        </p:nvSpPr>
        <p:spPr bwMode="auto">
          <a:xfrm>
            <a:off x="1476375" y="4300538"/>
            <a:ext cx="1728788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000" b="1">
                <a:latin typeface="Lucida Console" panose="020B0609040504020204" charset="0"/>
                <a:cs typeface="宋体" panose="02010600030101010101" pitchFamily="2" charset="-122"/>
              </a:rPr>
              <a:t>0xa7678765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755650" y="1268413"/>
            <a:ext cx="77914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Student s = null;</a:t>
            </a:r>
            <a:endParaRPr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  <a:p>
            <a:pPr algn="l" eaLnBrk="1" hangingPunct="1"/>
            <a:r>
              <a:rPr lang="en-US" altLang="zh-CN" sz="2400" b="1">
                <a:solidFill>
                  <a:srgbClr val="FF0000"/>
                </a:solidFill>
                <a:latin typeface="Lucida Console" panose="020B0609040504020204" charset="0"/>
                <a:cs typeface="宋体" panose="02010600030101010101" pitchFamily="2" charset="-122"/>
              </a:rPr>
              <a:t>String name = s.getName();//</a:t>
            </a:r>
            <a:r>
              <a:rPr lang="zh-CN" altLang="en-US" sz="2400" b="1">
                <a:solidFill>
                  <a:srgbClr val="FF0000"/>
                </a:solidFill>
                <a:latin typeface="Lucida Console" panose="020B0609040504020204" charset="0"/>
                <a:cs typeface="宋体" panose="02010600030101010101" pitchFamily="2" charset="-122"/>
              </a:rPr>
              <a:t>报错，空指针异常</a:t>
            </a:r>
            <a:endParaRPr lang="zh-CN" altLang="en-US" sz="2400" b="1">
              <a:solidFill>
                <a:srgbClr val="FF0000"/>
              </a:solidFill>
              <a:latin typeface="Lucida Console" panose="020B0609040504020204" charset="0"/>
              <a:cs typeface="宋体" panose="02010600030101010101" pitchFamily="2" charset="-122"/>
            </a:endParaRPr>
          </a:p>
          <a:p>
            <a:pPr algn="l" eaLnBrk="1" hangingPunct="1"/>
            <a:r>
              <a:rPr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s = new Student ("Lisa","Male",1,18);</a:t>
            </a:r>
            <a:endParaRPr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  <a:p>
            <a:pPr algn="l" eaLnBrk="1" hangingPunct="1"/>
            <a:r>
              <a:rPr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String name1 = s.getName();//</a:t>
            </a:r>
            <a:r>
              <a:rPr lang="zh-CN" altLang="en-US" sz="2400" b="1">
                <a:latin typeface="Lucida Console" panose="020B0609040504020204" charset="0"/>
                <a:cs typeface="宋体" panose="02010600030101010101" pitchFamily="2" charset="-122"/>
              </a:rPr>
              <a:t>返回”</a:t>
            </a:r>
            <a:r>
              <a:rPr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Lisa”</a:t>
            </a:r>
            <a:endParaRPr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  <a:p>
            <a:pPr algn="l" eaLnBrk="1" hangingPunct="1"/>
            <a:r>
              <a:rPr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Student s1 = s;</a:t>
            </a:r>
            <a:endParaRPr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096" name="Line 32"/>
          <p:cNvSpPr>
            <a:spLocks noChangeShapeType="1"/>
          </p:cNvSpPr>
          <p:nvPr/>
        </p:nvSpPr>
        <p:spPr bwMode="auto">
          <a:xfrm flipV="1">
            <a:off x="3275013" y="4260850"/>
            <a:ext cx="1584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6" name="Text Box 33"/>
          <p:cNvSpPr txBox="1">
            <a:spLocks noChangeArrowheads="1"/>
          </p:cNvSpPr>
          <p:nvPr/>
        </p:nvSpPr>
        <p:spPr bwMode="auto">
          <a:xfrm>
            <a:off x="1600200" y="3548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latin typeface="Times New Roman" panose="02020603050405020304" charset="0"/>
                <a:ea typeface="华文新魏" charset="0"/>
                <a:cs typeface="华文新魏" charset="0"/>
              </a:rPr>
              <a:t>栈</a:t>
            </a:r>
            <a:endParaRPr kumimoji="1" lang="zh-CN" altLang="en-US" sz="2400">
              <a:latin typeface="Times New Roman" panose="02020603050405020304" charset="0"/>
              <a:ea typeface="华文新魏" charset="0"/>
              <a:cs typeface="华文新魏" charset="0"/>
            </a:endParaRPr>
          </a:p>
        </p:txBody>
      </p:sp>
      <p:sp>
        <p:nvSpPr>
          <p:cNvPr id="34837" name="Text Box 34"/>
          <p:cNvSpPr txBox="1">
            <a:spLocks noChangeArrowheads="1"/>
          </p:cNvSpPr>
          <p:nvPr/>
        </p:nvSpPr>
        <p:spPr bwMode="auto">
          <a:xfrm>
            <a:off x="5292725" y="3573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latin typeface="Times New Roman" panose="02020603050405020304" charset="0"/>
                <a:ea typeface="华文新魏" charset="0"/>
                <a:cs typeface="华文新魏" charset="0"/>
              </a:rPr>
              <a:t>堆</a:t>
            </a:r>
            <a:endParaRPr kumimoji="1" lang="zh-CN" altLang="en-US" sz="2400">
              <a:latin typeface="Times New Roman" panose="02020603050405020304" charset="0"/>
              <a:ea typeface="华文新魏" charset="0"/>
              <a:cs typeface="华文新魏" charset="0"/>
            </a:endParaRPr>
          </a:p>
        </p:txBody>
      </p:sp>
      <p:sp>
        <p:nvSpPr>
          <p:cNvPr id="88101" name="AutoShape 37"/>
          <p:cNvSpPr>
            <a:spLocks noChangeArrowheads="1"/>
          </p:cNvSpPr>
          <p:nvPr/>
        </p:nvSpPr>
        <p:spPr bwMode="auto">
          <a:xfrm>
            <a:off x="4941888" y="4254500"/>
            <a:ext cx="1439862" cy="431800"/>
          </a:xfrm>
          <a:prstGeom prst="roundRect">
            <a:avLst>
              <a:gd name="adj" fmla="val 4083"/>
            </a:avLst>
          </a:prstGeom>
          <a:solidFill>
            <a:srgbClr val="FF0000"/>
          </a:soli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000" b="1">
                <a:latin typeface="Lucida Console" panose="020B0609040504020204" charset="0"/>
                <a:cs typeface="宋体" panose="02010600030101010101" pitchFamily="2" charset="-122"/>
              </a:rPr>
              <a:t>Lisa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104" name="AutoShape 40"/>
          <p:cNvSpPr>
            <a:spLocks noChangeArrowheads="1"/>
          </p:cNvSpPr>
          <p:nvPr/>
        </p:nvSpPr>
        <p:spPr bwMode="auto">
          <a:xfrm>
            <a:off x="1476375" y="5157788"/>
            <a:ext cx="1728788" cy="43180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008080"/>
            </a:solidFill>
            <a:round/>
          </a:ln>
        </p:spPr>
        <p:txBody>
          <a:bodyPr/>
          <a:lstStyle/>
          <a:p>
            <a:pPr algn="ctr"/>
            <a:r>
              <a:rPr lang="en-US" altLang="zh-CN" sz="2000" b="1">
                <a:latin typeface="Lucida Console" panose="020B0609040504020204" charset="0"/>
                <a:cs typeface="宋体" panose="02010600030101010101" pitchFamily="2" charset="-122"/>
              </a:rPr>
              <a:t>0xa7678765</a:t>
            </a:r>
            <a:endParaRPr lang="en-US" altLang="zh-CN" sz="20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900113" y="5118100"/>
            <a:ext cx="55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latin typeface="Lucida Console" panose="020B0609040504020204" charset="0"/>
                <a:cs typeface="宋体" panose="02010600030101010101" pitchFamily="2" charset="-122"/>
              </a:rPr>
              <a:t>s1</a:t>
            </a:r>
            <a:endParaRPr kumimoji="1" lang="en-US" altLang="zh-CN" sz="2400" b="1">
              <a:latin typeface="Lucida Console" panose="020B0609040504020204" charset="0"/>
              <a:cs typeface="宋体" panose="02010600030101010101" pitchFamily="2" charset="-122"/>
            </a:endParaRPr>
          </a:p>
        </p:txBody>
      </p:sp>
      <p:sp>
        <p:nvSpPr>
          <p:cNvPr id="88105" name="Line 41"/>
          <p:cNvSpPr>
            <a:spLocks noChangeShapeType="1"/>
          </p:cNvSpPr>
          <p:nvPr/>
        </p:nvSpPr>
        <p:spPr bwMode="auto">
          <a:xfrm flipV="1">
            <a:off x="3276600" y="4365625"/>
            <a:ext cx="1511300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F2E31716-527A-ED44-BC91-5B009A2BBA2D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8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8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8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0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88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88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0" grpId="0" animBg="1"/>
      <p:bldP spid="88081" grpId="0" animBg="1"/>
      <p:bldP spid="88082" grpId="0" animBg="1"/>
      <p:bldP spid="88083" grpId="0" animBg="1"/>
      <p:bldP spid="88084" grpId="0" animBg="1"/>
      <p:bldP spid="88087" grpId="0"/>
      <p:bldP spid="88088" grpId="0"/>
      <p:bldP spid="88089" grpId="0"/>
      <p:bldP spid="88090" grpId="0"/>
      <p:bldP spid="88091" grpId="0"/>
      <p:bldP spid="88092" grpId="0" animBg="1"/>
      <p:bldP spid="88093" grpId="0" animBg="1"/>
      <p:bldP spid="88094" grpId="0" animBg="1"/>
      <p:bldP spid="88096" grpId="0" animBg="1"/>
      <p:bldP spid="88101" grpId="0" animBg="1"/>
      <p:bldP spid="88104" grpId="0" animBg="1"/>
      <p:bldP spid="88103" grpId="0"/>
      <p:bldP spid="881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标识符、关键字、数据类型（下）</a:t>
            </a:r>
            <a:endParaRPr lang="zh-CN" altLang="en-US" sz="36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标识符、关键字、数据类型（下）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成员变量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局部变量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值传递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编码规范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58947AFF-5513-F141-B246-14F2739A615B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变量和它的作用范围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中，每个变量都有类型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在使用变量之前，必须先声明变量的类型。类型可以是简单类型，也可以是引用类型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变量总是在一个类中声明。但一个变量可能和整个类相关联，也可能只在方法体中或某个程序块中起作用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F23C4E28-E139-8642-84E2-8637E4C9B6B8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变量声明的例子（局部变量）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public class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Test{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… …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public void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aMethod(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int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 j)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{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latin typeface="Verdana" panose="020B0604030504040204" charset="0"/>
                <a:cs typeface="宋体" panose="02010600030101010101" pitchFamily="2" charset="-122"/>
              </a:rPr>
              <a:t>int 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m,n,k;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String a = “aaaa”, b = “bbbb”;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m = j;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k = 100;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System.out.println(m);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System.out.println(n);//Error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	System.out.println(k);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	}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}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7213F6B1-18E9-5E4A-AACD-8BA98B6997A8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11267" name="页脚占位符 4"/>
          <p:cNvSpPr txBox="1">
            <a:spLocks noGrp="1"/>
          </p:cNvSpPr>
          <p:nvPr/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注释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531352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语言中定义了三种注释形式：</a:t>
            </a:r>
            <a:endParaRPr lang="zh-CN" altLang="en-US" sz="25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		 </a:t>
            </a:r>
            <a:r>
              <a:rPr lang="en-US" altLang="zh-CN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// </a:t>
            </a:r>
            <a:r>
              <a:rPr lang="zh-CN" altLang="en-US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单行注释</a:t>
            </a:r>
            <a:r>
              <a:rPr lang="en-US" altLang="zh-CN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----</a:t>
            </a:r>
            <a:r>
              <a:rPr lang="zh-CN" altLang="en-US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注释到行尾</a:t>
            </a:r>
            <a:endParaRPr lang="zh-CN" altLang="en-US" sz="2500" dirty="0">
              <a:solidFill>
                <a:srgbClr val="3366CC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		 </a:t>
            </a:r>
            <a:r>
              <a:rPr lang="en-US" altLang="zh-CN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/* </a:t>
            </a:r>
            <a:r>
              <a:rPr lang="zh-CN" altLang="en-US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单行或多行注释 *</a:t>
            </a:r>
            <a:r>
              <a:rPr lang="en-US" altLang="zh-CN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/</a:t>
            </a:r>
            <a:endParaRPr lang="en-US" altLang="zh-CN" sz="2500" dirty="0">
              <a:solidFill>
                <a:srgbClr val="3366CC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		 /** </a:t>
            </a:r>
            <a:r>
              <a:rPr lang="zh-CN" altLang="en-US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可以用于文档化处理的单行或多行注释 *</a:t>
            </a:r>
            <a:r>
              <a:rPr lang="en-US" altLang="zh-CN" sz="2500" dirty="0">
                <a:solidFill>
                  <a:srgbClr val="3366CC"/>
                </a:solidFill>
                <a:latin typeface="Verdana" panose="020B0604030504040204" charset="0"/>
                <a:cs typeface="宋体" panose="02010600030101010101" pitchFamily="2" charset="-122"/>
              </a:rPr>
              <a:t>/</a:t>
            </a:r>
            <a:endParaRPr lang="en-US" altLang="zh-CN" sz="2500" dirty="0">
              <a:solidFill>
                <a:srgbClr val="3366CC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JDK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中提供了一个文档自动生成工具</a:t>
            </a:r>
            <a:r>
              <a:rPr lang="en-US" altLang="zh-CN" sz="25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,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在自定义类中成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public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的成员前以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/**…*/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形式加入的注释内容均可被自动提取到生成的说明文档中。</a:t>
            </a:r>
            <a:endParaRPr lang="zh-CN" altLang="en-US" sz="25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		用法：</a:t>
            </a:r>
            <a:r>
              <a:rPr lang="en-US" altLang="zh-CN" sz="25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 source.java </a:t>
            </a:r>
            <a:endParaRPr lang="en-US" altLang="zh-CN" sz="25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5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只处理源文件在类</a:t>
            </a:r>
            <a:r>
              <a:rPr lang="en-US" altLang="zh-CN" sz="2500" dirty="0">
                <a:latin typeface="Verdana" panose="020B0604030504040204" charset="0"/>
                <a:cs typeface="宋体" panose="02010600030101010101" pitchFamily="2" charset="-122"/>
              </a:rPr>
              <a:t>/</a:t>
            </a:r>
            <a:r>
              <a:rPr lang="zh-CN" altLang="en-US" sz="2500" dirty="0">
                <a:latin typeface="Verdana" panose="020B0604030504040204" charset="0"/>
                <a:cs typeface="宋体" panose="02010600030101010101" pitchFamily="2" charset="-122"/>
              </a:rPr>
              <a:t>接口、方法、域、构造器之前的注释，忽略其他地方的注释</a:t>
            </a:r>
            <a:endParaRPr lang="zh-CN" altLang="en-US" sz="25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122" name="日期占位符 3"/>
          <p:cNvSpPr txBox="1">
            <a:spLocks noGrp="1"/>
          </p:cNvSpPr>
          <p:nvPr/>
        </p:nvSpPr>
        <p:spPr bwMode="gray">
          <a:xfrm>
            <a:off x="7086600" y="6477000"/>
            <a:ext cx="1066800" cy="228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defRPr/>
            </a:pPr>
            <a:endParaRPr lang="en-US" altLang="zh-CN" sz="1000" b="1" dirty="0">
              <a:solidFill>
                <a:srgbClr val="5F5F5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CC2609B3-FE64-B44E-9213-CD13A5D70E10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变量声明的例子（全局变量）（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3-6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 b="0">
                <a:latin typeface="Verdana" panose="020B0604030504040204" charset="0"/>
                <a:cs typeface="宋体" panose="02010600030101010101" pitchFamily="2" charset="-122"/>
              </a:rPr>
              <a:t>public classTest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{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500" b="0">
                <a:latin typeface="Verdana" panose="020B0604030504040204" charset="0"/>
                <a:cs typeface="宋体" panose="02010600030101010101" pitchFamily="2" charset="-122"/>
              </a:rPr>
              <a:t>int</a:t>
            </a: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 i = 10,p=20;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	</a:t>
            </a:r>
            <a:r>
              <a:rPr lang="en-US" altLang="zh-CN" sz="2500" b="0">
                <a:latin typeface="Verdana" panose="020B0604030504040204" charset="0"/>
                <a:cs typeface="宋体" panose="02010600030101010101" pitchFamily="2" charset="-122"/>
              </a:rPr>
              <a:t>float</a:t>
            </a: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 f,j;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	f = 100.0f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	String s1,s2;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… …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}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6C3244F7-5DD7-7746-AEA9-162F03475A5F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变量的初始化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局部变量在使用之前，必须先初始化。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全局变量如果没有初始化就拿来使用，系统将会自动给它一个默认的初值。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D86480E4-8FB2-1440-A24A-F8145B9F2978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全局变量的默认初值（案例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3-7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graphicFrame>
        <p:nvGraphicFramePr>
          <p:cNvPr id="112683" name="Group 43"/>
          <p:cNvGraphicFramePr>
            <a:graphicFrameLocks noGrp="1"/>
          </p:cNvGraphicFramePr>
          <p:nvPr>
            <p:ph idx="4294967295"/>
          </p:nvPr>
        </p:nvGraphicFramePr>
        <p:xfrm>
          <a:off x="536448" y="1320140"/>
          <a:ext cx="8229600" cy="4970781"/>
        </p:xfrm>
        <a:graphic>
          <a:graphicData uri="http://schemas.openxmlformats.org/drawingml/2006/table">
            <a:tbl>
              <a:tblPr/>
              <a:tblGrid>
                <a:gridCol w="1758950"/>
                <a:gridCol w="2538413"/>
                <a:gridCol w="1470025"/>
                <a:gridCol w="2462212"/>
              </a:tblGrid>
              <a:tr h="81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</a:t>
                      </a:r>
                      <a:endParaRPr kumimoji="0" lang="en-US" altLang="zh-CN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Default Value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Default Value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short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0L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0.0f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0.0d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‘\u0000’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 ref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null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C6A3E599-8800-4A4B-A8A3-58D34C12C26C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传值（案例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3-9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在参数传递时，只使用值传递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当对象实例作为参数传递给方法时，这个参数的值是对象的引用，而不是对象本身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042988" y="4025900"/>
            <a:ext cx="121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0" rIns="9143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rPr>
              <a:t>s1</a:t>
            </a:r>
            <a:endParaRPr kumimoji="1" lang="en-US" altLang="zh-CN" sz="2400">
              <a:solidFill>
                <a:srgbClr val="A02C5E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119188" y="4787900"/>
            <a:ext cx="121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0" rIns="9143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rPr>
              <a:t>s2</a:t>
            </a:r>
            <a:endParaRPr kumimoji="1" lang="en-US" altLang="zh-CN" sz="2400">
              <a:solidFill>
                <a:srgbClr val="A02C5E"/>
              </a:solidFill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grpSp>
        <p:nvGrpSpPr>
          <p:cNvPr id="43015" name="Group 6"/>
          <p:cNvGrpSpPr/>
          <p:nvPr/>
        </p:nvGrpSpPr>
        <p:grpSpPr bwMode="auto">
          <a:xfrm>
            <a:off x="1908175" y="3429000"/>
            <a:ext cx="5562600" cy="2346325"/>
            <a:chOff x="1473" y="2296"/>
            <a:chExt cx="3504" cy="1478"/>
          </a:xfrm>
        </p:grpSpPr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1473" y="2549"/>
              <a:ext cx="816" cy="17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0x1a4afb</a:t>
              </a:r>
              <a:endParaRPr kumimoji="1" lang="en-US" altLang="zh-CN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3297" y="2348"/>
              <a:ext cx="816" cy="2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“Lisa”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19" name="Text Box 9"/>
            <p:cNvSpPr txBox="1">
              <a:spLocks noChangeArrowheads="1"/>
            </p:cNvSpPr>
            <p:nvPr/>
          </p:nvSpPr>
          <p:spPr bwMode="auto">
            <a:xfrm>
              <a:off x="3297" y="2588"/>
              <a:ext cx="816" cy="2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“male”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20" name="Text Box 10"/>
            <p:cNvSpPr txBox="1">
              <a:spLocks noChangeArrowheads="1"/>
            </p:cNvSpPr>
            <p:nvPr/>
          </p:nvSpPr>
          <p:spPr bwMode="auto">
            <a:xfrm>
              <a:off x="3297" y="2814"/>
              <a:ext cx="816" cy="2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1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21" name="Text Box 11"/>
            <p:cNvSpPr txBox="1">
              <a:spLocks noChangeArrowheads="1"/>
            </p:cNvSpPr>
            <p:nvPr/>
          </p:nvSpPr>
          <p:spPr bwMode="auto">
            <a:xfrm>
              <a:off x="2529" y="2296"/>
              <a:ext cx="7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name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22" name="Text Box 12"/>
            <p:cNvSpPr txBox="1">
              <a:spLocks noChangeArrowheads="1"/>
            </p:cNvSpPr>
            <p:nvPr/>
          </p:nvSpPr>
          <p:spPr bwMode="auto">
            <a:xfrm>
              <a:off x="2529" y="2574"/>
              <a:ext cx="7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sex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23" name="Text Box 13"/>
            <p:cNvSpPr txBox="1">
              <a:spLocks noChangeArrowheads="1"/>
            </p:cNvSpPr>
            <p:nvPr/>
          </p:nvSpPr>
          <p:spPr bwMode="auto">
            <a:xfrm>
              <a:off x="2529" y="2776"/>
              <a:ext cx="7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grade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24" name="Text Box 14"/>
            <p:cNvSpPr txBox="1">
              <a:spLocks noChangeArrowheads="1"/>
            </p:cNvSpPr>
            <p:nvPr/>
          </p:nvSpPr>
          <p:spPr bwMode="auto">
            <a:xfrm>
              <a:off x="3297" y="3016"/>
              <a:ext cx="816" cy="2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18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25" name="Text Box 15"/>
            <p:cNvSpPr txBox="1">
              <a:spLocks noChangeArrowheads="1"/>
            </p:cNvSpPr>
            <p:nvPr/>
          </p:nvSpPr>
          <p:spPr bwMode="auto">
            <a:xfrm>
              <a:off x="2529" y="3016"/>
              <a:ext cx="7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age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sp>
          <p:nvSpPr>
            <p:cNvPr id="43026" name="Text Box 16"/>
            <p:cNvSpPr txBox="1">
              <a:spLocks noChangeArrowheads="1"/>
            </p:cNvSpPr>
            <p:nvPr/>
          </p:nvSpPr>
          <p:spPr bwMode="auto">
            <a:xfrm>
              <a:off x="4161" y="2341"/>
              <a:ext cx="8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17998" rIns="91430" bIns="1799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0x1a4afb</a:t>
              </a:r>
              <a:endParaRPr kumimoji="1" lang="en-US" altLang="zh-CN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cxnSp>
          <p:nvCxnSpPr>
            <p:cNvPr id="43027" name="AutoShape 17"/>
            <p:cNvCxnSpPr>
              <a:cxnSpLocks noChangeShapeType="1"/>
              <a:stCxn id="43017" idx="0"/>
              <a:endCxn id="43018" idx="0"/>
            </p:cNvCxnSpPr>
            <p:nvPr/>
          </p:nvCxnSpPr>
          <p:spPr bwMode="auto">
            <a:xfrm rot="-5400000">
              <a:off x="2692" y="1537"/>
              <a:ext cx="201" cy="1824"/>
            </a:xfrm>
            <a:prstGeom prst="bentConnector3">
              <a:avLst>
                <a:gd name="adj1" fmla="val 171644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8" name="Text Box 18"/>
            <p:cNvSpPr txBox="1">
              <a:spLocks noChangeArrowheads="1"/>
            </p:cNvSpPr>
            <p:nvPr/>
          </p:nvSpPr>
          <p:spPr bwMode="auto">
            <a:xfrm>
              <a:off x="1473" y="3029"/>
              <a:ext cx="816" cy="17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0x1a4afb</a:t>
              </a:r>
              <a:endParaRPr kumimoji="1" lang="en-US" altLang="zh-CN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  <p:cxnSp>
          <p:nvCxnSpPr>
            <p:cNvPr id="43029" name="AutoShape 19"/>
            <p:cNvCxnSpPr>
              <a:cxnSpLocks noChangeShapeType="1"/>
              <a:stCxn id="43028" idx="2"/>
              <a:endCxn id="43024" idx="2"/>
            </p:cNvCxnSpPr>
            <p:nvPr/>
          </p:nvCxnSpPr>
          <p:spPr bwMode="auto">
            <a:xfrm rot="16200000" flipH="1">
              <a:off x="2771" y="2318"/>
              <a:ext cx="44" cy="1824"/>
            </a:xfrm>
            <a:prstGeom prst="bentConnector3">
              <a:avLst>
                <a:gd name="adj1" fmla="val 427273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0" name="Text Box 20"/>
            <p:cNvSpPr txBox="1">
              <a:spLocks noChangeArrowheads="1"/>
            </p:cNvSpPr>
            <p:nvPr/>
          </p:nvSpPr>
          <p:spPr bwMode="auto">
            <a:xfrm>
              <a:off x="2337" y="3544"/>
              <a:ext cx="7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0" rIns="9143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charset="0"/>
                  <a:cs typeface="宋体" panose="02010600030101010101" pitchFamily="2" charset="-122"/>
                </a:rPr>
                <a:t>s2=s1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charset="0"/>
                <a:cs typeface="宋体" panose="02010600030101010101" pitchFamily="2" charset="-122"/>
              </a:endParaRPr>
            </a:p>
          </p:txBody>
        </p:sp>
      </p:grp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D9A75562-A3CB-A940-BCEE-87179650A644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传值（案例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3-10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再来看一个简单类型数据传值的例子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思考：打印出来的结果是什么？为什么？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84213" y="2420938"/>
            <a:ext cx="7848600" cy="3568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public class CallByValuePri{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static void half(int n){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	n=n/2;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	System.out.println("half</a:t>
            </a:r>
            <a:r>
              <a:rPr kumimoji="1" lang="zh-CN" altLang="en-US" sz="1900" b="1">
                <a:latin typeface="Garamond" charset="0"/>
                <a:cs typeface="宋体" panose="02010600030101010101" pitchFamily="2" charset="-122"/>
              </a:rPr>
              <a:t>方法</a:t>
            </a:r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n="+n);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}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public static void main(String args[]){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	int m=Integer.parseInt(args[0]);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	System.out.println("Before the Invocation,m="+m);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	half(m);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	System.out.println("After the Invocation,m="+m);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	}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  <a:p>
            <a:pPr algn="l" eaLnBrk="1" hangingPunct="1"/>
            <a:r>
              <a:rPr kumimoji="1" lang="en-US" altLang="zh-CN" sz="1900" b="1">
                <a:latin typeface="Garamond" charset="0"/>
                <a:cs typeface="宋体" panose="02010600030101010101" pitchFamily="2" charset="-122"/>
              </a:rPr>
              <a:t>}</a:t>
            </a:r>
            <a:endParaRPr kumimoji="1" lang="en-US" altLang="zh-CN" sz="1900" b="1">
              <a:latin typeface="Garamond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7014C438-669C-5B49-BD53-8248F80F9E89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传值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public class </a:t>
            </a: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Test {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public static void </a:t>
            </a: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changeStr(String str){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str=</a:t>
            </a:r>
            <a:r>
              <a:rPr lang="en-US" altLang="zh-CN" sz="2000">
                <a:solidFill>
                  <a:schemeClr val="accent2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"welcome"</a:t>
            </a: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}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public static void </a:t>
            </a: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main(String[] args) {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String str=</a:t>
            </a:r>
            <a:r>
              <a:rPr lang="en-US" altLang="zh-CN" sz="2000">
                <a:solidFill>
                  <a:schemeClr val="accent2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"1234"</a:t>
            </a: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changeStr(str);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System.out.println(str);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}</a:t>
            </a:r>
            <a:endParaRPr lang="en-US" alt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}</a:t>
            </a:r>
            <a:endParaRPr lang="en-US" alt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 i="1">
                <a:solidFill>
                  <a:srgbClr val="008000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//result: ”1234” why?</a:t>
            </a:r>
            <a:endParaRPr lang="zh-CN" altLang="en-US" sz="2000" i="1">
              <a:solidFill>
                <a:srgbClr val="008000"/>
              </a:solidFill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5A11C963-106C-9E45-A43B-A0AB39863196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思考：传值？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public class </a:t>
            </a: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Test {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public static void </a:t>
            </a: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change(Student stu){</a:t>
            </a:r>
            <a:endParaRPr lang="en-US" alt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stu = new Student();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stu.setName(“zhangsan”);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}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public static void </a:t>
            </a: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main(String[] args) {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Student stu = new Student(“lisi”);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change(stu);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    System.out.println(stu.getName());</a:t>
            </a:r>
            <a:endParaRPr 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    }</a:t>
            </a:r>
            <a:endParaRPr lang="en-US" alt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 eaLnBrk="1" hangingPunct="1">
              <a:buFont typeface="Wingdings" panose="05000000000000000000" charset="0"/>
              <a:buNone/>
            </a:pPr>
            <a:r>
              <a:rPr lang="en-US" altLang="zh-CN" sz="2000">
                <a:latin typeface="Lucida Sans" charset="0"/>
                <a:ea typeface="黑体" panose="02010609060101010101" charset="-122"/>
                <a:cs typeface="黑体" panose="02010609060101010101" charset="-122"/>
              </a:rPr>
              <a:t>}</a:t>
            </a:r>
            <a:endParaRPr lang="en-US" altLang="zh-CN" sz="2000">
              <a:latin typeface="Lucida Sans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1B497682-A73B-9643-8150-22ECD423727A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编程风格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在编写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程序时，对于类名、变量名、包名、方法名等有一些约定俗成的写法，这种写法可以提高程序的可读性，但这些编程风格并非必须。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应该避免使用一些毫无意义的字符来作为包名、类名、变量名以及方法名等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F9B7A2F1-FBD2-0B46-AB7F-0018D1571720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编程风格（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Package (</a:t>
            </a:r>
            <a:r>
              <a:rPr lang="zh-CN" altLang="en-US" sz="2500">
                <a:latin typeface="Verdana" panose="020B0604030504040204" charset="0"/>
                <a:cs typeface="宋体" panose="02010600030101010101" pitchFamily="2" charset="-122"/>
              </a:rPr>
              <a:t>包</a:t>
            </a: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):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CN" sz="2500">
                <a:latin typeface="Arial" panose="020B0604020202020204" pitchFamily="34" charset="0"/>
                <a:cs typeface="宋体" panose="02010600030101010101" pitchFamily="2" charset="-122"/>
              </a:rPr>
              <a:t>package banking;</a:t>
            </a:r>
            <a:endParaRPr lang="en-US" altLang="zh-CN" sz="25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CN" sz="2500">
                <a:latin typeface="Arial" panose="020B0604020202020204" pitchFamily="34" charset="0"/>
                <a:cs typeface="宋体" panose="02010600030101010101" pitchFamily="2" charset="-122"/>
              </a:rPr>
              <a:t>package cn.edu.tsinghua;</a:t>
            </a:r>
            <a:endParaRPr lang="en-US" altLang="zh-CN" sz="25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Class (</a:t>
            </a:r>
            <a:r>
              <a:rPr lang="zh-CN" altLang="en-US" sz="2500">
                <a:latin typeface="Verdana" panose="020B0604030504040204" charset="0"/>
                <a:cs typeface="宋体" panose="02010600030101010101" pitchFamily="2" charset="-122"/>
              </a:rPr>
              <a:t>类</a:t>
            </a: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)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CN" sz="2500">
                <a:latin typeface="Arial" panose="020B0604020202020204" pitchFamily="34" charset="0"/>
                <a:cs typeface="宋体" panose="02010600030101010101" pitchFamily="2" charset="-122"/>
              </a:rPr>
              <a:t>class	Student</a:t>
            </a:r>
            <a:endParaRPr lang="en-US" altLang="zh-CN" sz="25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CN" sz="2500">
                <a:latin typeface="Arial" panose="020B0604020202020204" pitchFamily="34" charset="0"/>
                <a:cs typeface="宋体" panose="02010600030101010101" pitchFamily="2" charset="-122"/>
              </a:rPr>
              <a:t>class	TestStudent</a:t>
            </a:r>
            <a:endParaRPr lang="en-US" altLang="zh-CN" sz="25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Interface (</a:t>
            </a:r>
            <a:r>
              <a:rPr lang="zh-CN" altLang="en-US" sz="2500">
                <a:latin typeface="Verdana" panose="020B0604030504040204" charset="0"/>
                <a:cs typeface="宋体" panose="02010600030101010101" pitchFamily="2" charset="-122"/>
              </a:rPr>
              <a:t>接口</a:t>
            </a:r>
            <a:r>
              <a:rPr lang="en-US" altLang="zh-CN" sz="2500">
                <a:latin typeface="Verdana" panose="020B0604030504040204" charset="0"/>
                <a:cs typeface="宋体" panose="02010600030101010101" pitchFamily="2" charset="-122"/>
              </a:rPr>
              <a:t>)</a:t>
            </a:r>
            <a:endParaRPr lang="en-US" altLang="zh-CN" sz="2500">
              <a:latin typeface="Verdana" panose="020B0604030504040204" charset="0"/>
              <a:cs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CN" sz="2500">
                <a:latin typeface="Arial" panose="020B0604020202020204" pitchFamily="34" charset="0"/>
                <a:cs typeface="宋体" panose="02010600030101010101" pitchFamily="2" charset="-122"/>
              </a:rPr>
              <a:t>interface Person;</a:t>
            </a:r>
            <a:endParaRPr lang="en-US" altLang="zh-CN" sz="2500"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B21455E3-80C4-8D45-A728-679E545274ED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编程风格（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Method (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方法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)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宋体" panose="02010600030101010101" pitchFamily="2" charset="-122"/>
              </a:rPr>
              <a:t>balanceAccount()</a:t>
            </a:r>
            <a:endParaRPr lang="en-US" altLang="zh-CN" sz="20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宋体" panose="02010600030101010101" pitchFamily="2" charset="-122"/>
              </a:rPr>
              <a:t>deleteUser()</a:t>
            </a:r>
            <a:endParaRPr lang="en-US" altLang="zh-CN" sz="20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Variable (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变量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)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宋体" panose="02010600030101010101" pitchFamily="2" charset="-122"/>
              </a:rPr>
              <a:t>currentCustomer</a:t>
            </a:r>
            <a:endParaRPr lang="en-US" altLang="zh-CN" sz="20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宋体" panose="02010600030101010101" pitchFamily="2" charset="-122"/>
              </a:rPr>
              <a:t>name</a:t>
            </a:r>
            <a:endParaRPr lang="en-US" altLang="zh-CN" sz="20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宋体" panose="02010600030101010101" pitchFamily="2" charset="-122"/>
              </a:rPr>
              <a:t>age</a:t>
            </a:r>
            <a:endParaRPr lang="en-US" altLang="zh-CN" sz="20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Constant (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常量</a:t>
            </a: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)</a:t>
            </a:r>
            <a:endParaRPr lang="en-US" altLang="zh-CN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宋体" panose="02010600030101010101" pitchFamily="2" charset="-122"/>
              </a:rPr>
              <a:t>HEAD_COUNT</a:t>
            </a:r>
            <a:endParaRPr lang="en-US" altLang="zh-CN" sz="20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cs typeface="宋体" panose="02010600030101010101" pitchFamily="2" charset="-122"/>
              </a:rPr>
              <a:t>MAXNUM_SIZE</a:t>
            </a:r>
            <a:endParaRPr lang="en-US" altLang="zh-CN" sz="20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Array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（数组）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zh-CN" altLang="en-US" sz="2400">
                <a:latin typeface="Arial" panose="020B0604020202020204" pitchFamily="34" charset="0"/>
                <a:cs typeface="宋体" panose="02010600030101010101" pitchFamily="2" charset="-122"/>
              </a:rPr>
              <a:t>	</a:t>
            </a: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String[] args;</a:t>
            </a:r>
            <a:endParaRPr lang="en-US" altLang="zh-CN" sz="240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cs typeface="宋体" panose="02010600030101010101" pitchFamily="2" charset="-122"/>
              </a:rPr>
              <a:t>	byte[] input;</a:t>
            </a:r>
            <a:endParaRPr lang="en-US" altLang="zh-CN" sz="2400"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120F264D-58A0-F84C-A407-170E7799C639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注释（案例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3-1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3150" y="1226539"/>
            <a:ext cx="4414297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/**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*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演示程序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--&lt;b&gt;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&lt;/b&gt;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*@author Alex Wen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*@version </a:t>
            </a:r>
            <a:r>
              <a:rPr lang="en-US" altLang="zh-CN" sz="1800" dirty="0" smtClean="0">
                <a:latin typeface="Verdana" panose="020B0604030504040204" charset="0"/>
                <a:cs typeface="宋体" panose="02010600030101010101" pitchFamily="2" charset="-122"/>
              </a:rPr>
              <a:t>1.0.001</a:t>
            </a:r>
            <a:endParaRPr lang="en-US" altLang="zh-CN" sz="1800" dirty="0" smtClean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 smtClean="0">
                <a:latin typeface="Verdana" panose="020B0604030504040204" charset="0"/>
                <a:cs typeface="宋体" panose="02010600030101010101" pitchFamily="2" charset="-122"/>
              </a:rPr>
              <a:t>*/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</a:t>
            </a:r>
            <a:r>
              <a:rPr lang="en-US" altLang="zh-CN" sz="1800" b="0" dirty="0">
                <a:latin typeface="Verdana" panose="020B0604030504040204" charset="0"/>
                <a:cs typeface="宋体" panose="02010600030101010101" pitchFamily="2" charset="-122"/>
              </a:rPr>
              <a:t>public class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{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/**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*</a:t>
            </a: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在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main( )</a:t>
            </a: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方法中使用的显示用字符串</a:t>
            </a:r>
            <a:endParaRPr lang="zh-CN" altLang="en-US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  *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@see #main(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java.lang.String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[])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*/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Verdana" panose="020B0604030504040204" charset="0"/>
                <a:cs typeface="宋体" panose="02010600030101010101" pitchFamily="2" charset="-122"/>
              </a:rPr>
              <a:t> static 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String 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SDisplay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; 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27448" y="1226539"/>
            <a:ext cx="4038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/**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*</a:t>
            </a: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显示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*@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param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args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</a:t>
            </a: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从命令行中带入的字符串</a:t>
            </a:r>
            <a:endParaRPr lang="zh-CN" altLang="en-US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  *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@return </a:t>
            </a: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无</a:t>
            </a:r>
            <a:endParaRPr lang="zh-CN" altLang="en-US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Verdana" panose="020B0604030504040204" charset="0"/>
                <a:cs typeface="宋体" panose="02010600030101010101" pitchFamily="2" charset="-122"/>
              </a:rPr>
              <a:t>  *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/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</a:t>
            </a:r>
            <a:r>
              <a:rPr lang="en-US" altLang="zh-CN" sz="1800" b="0" dirty="0">
                <a:latin typeface="Verdana" panose="020B0604030504040204" charset="0"/>
                <a:cs typeface="宋体" panose="02010600030101010101" pitchFamily="2" charset="-122"/>
              </a:rPr>
              <a:t>public static void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main(String 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args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[]){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  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SDisplay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= "Hello World " ;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  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System.out.println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( </a:t>
            </a:r>
            <a:r>
              <a:rPr lang="en-US" altLang="zh-CN" sz="1800" dirty="0" err="1">
                <a:latin typeface="Verdana" panose="020B0604030504040204" charset="0"/>
                <a:cs typeface="宋体" panose="02010600030101010101" pitchFamily="2" charset="-122"/>
              </a:rPr>
              <a:t>SDisplay</a:t>
            </a: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);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  }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Verdana" panose="020B0604030504040204" charset="0"/>
                <a:cs typeface="宋体" panose="02010600030101010101" pitchFamily="2" charset="-122"/>
              </a:rPr>
              <a:t>}</a:t>
            </a:r>
            <a:endParaRPr lang="en-US" altLang="zh-CN" sz="18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D08F8286-BADC-7B4D-84C1-BAD6B3EC0F07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编程风格（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§"/>
            </a:pP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缩进规则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Char char="§"/>
            </a:pP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使用注释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----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说明类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属性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方法的功能，参数的作用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Char char="§"/>
            </a:pP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运算符与运算数间用空格间隔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D338E1C7-1A42-0542-8F16-645DAAB20BF4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小结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注释的使用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区分合法与不合法的标识符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识别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中的关键字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列出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8</a:t>
            </a: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个基本数据类型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定义数值型和字符型的字面值（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literal value)</a:t>
            </a:r>
            <a:endParaRPr lang="en-US" altLang="zh-CN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定义简单变量（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primitive variable</a:t>
            </a: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）和引用变量（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reference variable</a:t>
            </a: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用</a:t>
            </a:r>
            <a:r>
              <a:rPr lang="en-US" altLang="zh-CN" sz="2000">
                <a:latin typeface="Verdana" panose="020B0604030504040204" charset="0"/>
                <a:cs typeface="宋体" panose="02010600030101010101" pitchFamily="2" charset="-122"/>
              </a:rPr>
              <a:t>new</a:t>
            </a: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操作符创建一个对象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全局变量、局部变量以及它们的初始化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Verdana" panose="020B0604030504040204" charset="0"/>
                <a:cs typeface="宋体" panose="02010600030101010101" pitchFamily="2" charset="-122"/>
              </a:rPr>
              <a:t>陈述分配引用类型变量时结果</a:t>
            </a:r>
            <a:endParaRPr lang="zh-CN" altLang="en-US" sz="20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按值传递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sz="2400">
                <a:latin typeface="Verdana" panose="020B0604030504040204" charset="0"/>
                <a:cs typeface="宋体" panose="02010600030101010101" pitchFamily="2" charset="-122"/>
              </a:rPr>
              <a:t>语言编程习惯</a:t>
            </a:r>
            <a:endParaRPr lang="zh-CN" altLang="en-US" sz="240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66C7EBDC-2C3B-474A-9B53-67A6042335E9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作业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1 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八个基本数据类型的取值范围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2 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那种注释方法可以支持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命令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3 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那些是合法的标示符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$persons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TwoUsers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、*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point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this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_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endline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IDoLoveThisGame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const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3Person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_People5</a:t>
            </a:r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4 main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（）方法的返回类型是？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5 java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语言在语言类型上应属于那种语言类型？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6  java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中的保留字是哪几个？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7 java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中那个关键字可以抛出异常？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23564DC1-07E2-094E-AEA1-290C1BACE7CE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作业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8  java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中的修饰符有那几个，它们的访问权限的范围是多少？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9 GC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是什么？为什么有</a:t>
            </a:r>
            <a:r>
              <a:rPr lang="en-US" altLang="zh-CN">
                <a:latin typeface="Verdana" panose="020B0604030504040204" charset="0"/>
                <a:cs typeface="宋体" panose="02010600030101010101" pitchFamily="2" charset="-122"/>
              </a:rPr>
              <a:t>GC</a:t>
            </a:r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？</a:t>
            </a:r>
            <a:endParaRPr lang="en-US" altLang="zh-CN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Verdana" panose="020B0604030504040204" charset="0"/>
                <a:cs typeface="宋体" panose="02010600030101010101" pitchFamily="2" charset="-122"/>
              </a:rPr>
              <a:t>回收未用对象，以便能够快速地重用这些对象当前占用的内存</a:t>
            </a:r>
            <a:endParaRPr lang="zh-CN" altLang="en-US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1EE034D7-771F-6045-B195-59B61BEC47F9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注释（案例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3-2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en-US" altLang="zh-CN" sz="2000" dirty="0">
                <a:latin typeface="Verdana" panose="020B0604030504040204" charset="0"/>
                <a:cs typeface="宋体" panose="02010600030101010101" pitchFamily="2" charset="-122"/>
              </a:rPr>
              <a:t> </a:t>
            </a:r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注释可以用于生成</a:t>
            </a:r>
            <a:r>
              <a:rPr lang="en-US" altLang="zh-CN" sz="2000" dirty="0">
                <a:latin typeface="Verdana" panose="020B0604030504040204" charset="0"/>
                <a:cs typeface="宋体" panose="02010600030101010101" pitchFamily="2" charset="-122"/>
              </a:rPr>
              <a:t>API</a:t>
            </a:r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文档</a:t>
            </a:r>
            <a:endParaRPr lang="zh-CN" altLang="en-US" sz="20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从</a:t>
            </a:r>
            <a:r>
              <a:rPr lang="en-US" altLang="zh-CN" sz="2000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注释中生成</a:t>
            </a:r>
            <a:r>
              <a:rPr lang="en-US" altLang="zh-CN" sz="2000" dirty="0">
                <a:latin typeface="Verdana" panose="020B0604030504040204" charset="0"/>
                <a:cs typeface="宋体" panose="02010600030101010101" pitchFamily="2" charset="-122"/>
              </a:rPr>
              <a:t>API</a:t>
            </a:r>
            <a:r>
              <a:rPr lang="zh-CN" altLang="en-US" sz="2000" dirty="0">
                <a:latin typeface="Verdana" panose="020B0604030504040204" charset="0"/>
                <a:cs typeface="宋体" panose="02010600030101010101" pitchFamily="2" charset="-122"/>
              </a:rPr>
              <a:t>文档的时候，主要从以下几项内容中提取信息：</a:t>
            </a:r>
            <a:endParaRPr lang="zh-CN" altLang="en-US" sz="20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包；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公有（</a:t>
            </a: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public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）类与接口；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公有（</a:t>
            </a: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public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）方法和受保护（</a:t>
            </a: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protected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）方法；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公有（</a:t>
            </a: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public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）属性和受保护（</a:t>
            </a: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protected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）属性。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B8D3CF65-FECF-2E49-8E6D-A1A55361584A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注释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宋体" panose="02010600030101010101" pitchFamily="2" charset="-122"/>
              </a:rPr>
              <a:t>—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标记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153400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常常在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注释中加入一个以“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@”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开头的标记，结合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指令的参数，可以在生成的</a:t>
            </a: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API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文档中产生特定的标记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常用的</a:t>
            </a:r>
            <a:r>
              <a:rPr lang="en-US" altLang="zh-CN" dirty="0" err="1">
                <a:latin typeface="Verdana" panose="020B0604030504040204" charset="0"/>
                <a:cs typeface="宋体" panose="02010600030101010101" pitchFamily="2" charset="-122"/>
              </a:rPr>
              <a:t>javadoc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标记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@author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：作者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@version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：版本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</a:t>
            </a:r>
            <a:r>
              <a:rPr lang="en-US" altLang="zh-CN" sz="2400" dirty="0" err="1">
                <a:latin typeface="Arial" panose="020B0604020202020204" pitchFamily="34" charset="0"/>
                <a:cs typeface="宋体" panose="02010600030101010101" pitchFamily="2" charset="-122"/>
              </a:rPr>
              <a:t>docroot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：表示产生文档的根路径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@deprecated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：不推荐使用的方法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</a:t>
            </a:r>
            <a:r>
              <a:rPr lang="en-US" altLang="zh-CN" sz="2400" dirty="0" err="1">
                <a:latin typeface="Arial" panose="020B0604020202020204" pitchFamily="34" charset="0"/>
                <a:cs typeface="宋体" panose="02010600030101010101" pitchFamily="2" charset="-122"/>
              </a:rPr>
              <a:t>param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：方法的参数类型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@return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：方法的返回类型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@see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"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参见</a:t>
            </a: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"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，用于指定参考的内容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@exception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：抛出的异常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@throws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：抛出的异常，和</a:t>
            </a:r>
            <a:r>
              <a:rPr lang="en-US" altLang="zh-CN" sz="2400" dirty="0">
                <a:latin typeface="Arial" panose="020B0604020202020204" pitchFamily="34" charset="0"/>
                <a:cs typeface="宋体" panose="02010600030101010101" pitchFamily="2" charset="-122"/>
              </a:rPr>
              <a:t>exception</a:t>
            </a:r>
            <a:r>
              <a:rPr lang="zh-CN" altLang="en-US" sz="2400" dirty="0">
                <a:latin typeface="Arial" panose="020B0604020202020204" pitchFamily="34" charset="0"/>
                <a:cs typeface="宋体" panose="02010600030101010101" pitchFamily="2" charset="-122"/>
              </a:rPr>
              <a:t>同义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34CD8F07-22CF-0142-9917-87A2E162DB6D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分割符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249363"/>
            <a:ext cx="8531352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一条语句是以分号（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;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）结尾的一行代码	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一个语句块是以一对花括号（</a:t>
            </a:r>
            <a:r>
              <a:rPr lang="en-US" altLang="zh-CN" sz="2400" dirty="0">
                <a:latin typeface="Verdana" panose="020B0604030504040204" charset="0"/>
                <a:cs typeface="宋体" panose="02010600030101010101" pitchFamily="2" charset="-122"/>
              </a:rPr>
              <a:t>{}</a:t>
            </a:r>
            <a:r>
              <a:rPr lang="zh-CN" altLang="en-US" sz="2400" dirty="0">
                <a:latin typeface="Verdana" panose="020B0604030504040204" charset="0"/>
                <a:cs typeface="宋体" panose="02010600030101010101" pitchFamily="2" charset="-122"/>
              </a:rPr>
              <a:t>）为边界的语句的集合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中允许有任意多的空格 ，包括换行</a:t>
            </a:r>
            <a:endParaRPr lang="zh-CN" altLang="en-US" sz="2400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24E5FE90-47E8-B94D-BCFB-C26627600714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 txBox="1">
            <a:spLocks noGrp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1400">
              <a:latin typeface="Times New Roman" panose="02020603050405020304" charset="0"/>
              <a:cs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标识符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49363"/>
            <a:ext cx="8153400" cy="48529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标识符用作给变量、类和方法命名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可以以</a:t>
            </a:r>
            <a:r>
              <a:rPr lang="zh-CN" altLang="en-US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字母</a:t>
            </a:r>
            <a:r>
              <a:rPr lang="zh-CN" altLang="en-US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zh-CN" altLang="en-US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下划线“</a:t>
            </a:r>
            <a:r>
              <a:rPr lang="en-US" altLang="zh-CN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_”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和</a:t>
            </a:r>
            <a:r>
              <a:rPr lang="zh-CN" altLang="en-US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”</a:t>
            </a:r>
            <a:r>
              <a:rPr lang="en-US" altLang="zh-CN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$”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符开头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首字符外，可以跟上</a:t>
            </a:r>
            <a:r>
              <a:rPr lang="zh-CN" altLang="en-US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字母</a:t>
            </a:r>
            <a:r>
              <a:rPr lang="zh-CN" altLang="en-US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、</a:t>
            </a:r>
            <a:r>
              <a:rPr lang="zh-CN" altLang="en-US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下划线“</a:t>
            </a:r>
            <a:r>
              <a:rPr lang="en-US" altLang="zh-CN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_”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和</a:t>
            </a:r>
            <a:r>
              <a:rPr lang="zh-CN" altLang="en-US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”</a:t>
            </a:r>
            <a:r>
              <a:rPr lang="en-US" altLang="zh-CN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$”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符或</a:t>
            </a:r>
            <a:r>
              <a:rPr lang="zh-CN" altLang="en-US" b="0" dirty="0">
                <a:solidFill>
                  <a:schemeClr val="accent2"/>
                </a:solidFill>
                <a:latin typeface="Verdana" panose="020B0604030504040204" charset="0"/>
                <a:cs typeface="宋体" panose="02010600030101010101" pitchFamily="2" charset="-122"/>
              </a:rPr>
              <a:t>数字</a:t>
            </a:r>
            <a:endParaRPr lang="zh-CN" altLang="en-US" b="0" dirty="0">
              <a:solidFill>
                <a:schemeClr val="accent2"/>
              </a:solidFill>
              <a:latin typeface="Verdana" panose="020B0604030504040204" charset="0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Verdana" panose="020B0604030504040204" charset="0"/>
                <a:cs typeface="宋体" panose="02010600030101010101" pitchFamily="2" charset="-122"/>
              </a:rPr>
              <a:t>Java</a:t>
            </a:r>
            <a:r>
              <a:rPr lang="zh-CN" altLang="en-US" dirty="0">
                <a:latin typeface="Verdana" panose="020B0604030504040204" charset="0"/>
                <a:cs typeface="宋体" panose="02010600030101010101" pitchFamily="2" charset="-122"/>
              </a:rPr>
              <a:t>是大小写敏感的，标识符也不例外</a:t>
            </a:r>
            <a:endParaRPr lang="zh-CN" altLang="en-US" dirty="0">
              <a:latin typeface="Verdana" panose="020B0604030504040204" charset="0"/>
              <a:cs typeface="宋体" panose="02010600030101010101" pitchFamily="2" charset="-122"/>
            </a:endParaRPr>
          </a:p>
        </p:txBody>
      </p:sp>
      <p:sp>
        <p:nvSpPr>
          <p:cNvPr id="33" name="灯片编号占位符 5"/>
          <p:cNvSpPr txBox="1">
            <a:spLocks noGrp="1"/>
          </p:cNvSpPr>
          <p:nvPr/>
        </p:nvSpPr>
        <p:spPr bwMode="gray">
          <a:xfrm>
            <a:off x="8382000" y="6477000"/>
            <a:ext cx="3048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085F39B9-731E-8D4D-8671-2EF2A615485A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标识符（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con.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charset="0"/>
                <a:cs typeface="宋体" panose="02010600030101010101" pitchFamily="2" charset="-122"/>
              </a:rPr>
              <a:t>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charset="0"/>
              <a:cs typeface="宋体" panose="02010600030101010101" pitchFamily="2" charset="-122"/>
            </a:endParaRPr>
          </a:p>
        </p:txBody>
      </p:sp>
      <p:graphicFrame>
        <p:nvGraphicFramePr>
          <p:cNvPr id="67613" name="Group 29"/>
          <p:cNvGraphicFramePr>
            <a:graphicFrameLocks noGrp="1"/>
          </p:cNvGraphicFramePr>
          <p:nvPr>
            <p:ph idx="4294967295"/>
          </p:nvPr>
        </p:nvGraphicFramePr>
        <p:xfrm>
          <a:off x="812470" y="1496290"/>
          <a:ext cx="7493330" cy="3911920"/>
        </p:xfrm>
        <a:graphic>
          <a:graphicData uri="http://schemas.openxmlformats.org/drawingml/2006/table">
            <a:tbl>
              <a:tblPr/>
              <a:tblGrid>
                <a:gridCol w="3675837"/>
                <a:gridCol w="3817493"/>
              </a:tblGrid>
              <a:tr h="477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合法标识符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不合法标识符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Hello World</a:t>
                      </a: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A1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1A</a:t>
                      </a: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_boolean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A$C</a:t>
                      </a: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A@Ca</a:t>
                      </a: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</a:t>
                      </a: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</a:t>
                      </a:r>
                      <a:endParaRPr kumimoji="0" lang="zh-CN" altLang="en-US" sz="2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anose="020B060403050404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5"/>
          <p:cNvSpPr txBox="1">
            <a:spLocks noGrp="1"/>
          </p:cNvSpPr>
          <p:nvPr/>
        </p:nvSpPr>
        <p:spPr bwMode="gray">
          <a:xfrm>
            <a:off x="8305800" y="6477000"/>
            <a:ext cx="381000" cy="3365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4183EECF-24B3-D64A-81D5-351714558544}" type="slidenum">
              <a:rPr lang="en-US" altLang="zh-CN" sz="1000">
                <a:solidFill>
                  <a:srgbClr val="000000"/>
                </a:solidFill>
                <a:latin typeface="Verdana" panose="020B0604030504040204" charset="0"/>
                <a:cs typeface="宋体" panose="02010600030101010101" pitchFamily="2" charset="-122"/>
              </a:rPr>
            </a:fld>
            <a:endParaRPr lang="en-US" altLang="zh-CN" sz="1000">
              <a:solidFill>
                <a:srgbClr val="000000"/>
              </a:solidFill>
              <a:latin typeface="Verdana" panose="020B060403050404020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0</TotalTime>
  <Words>6586</Words>
  <Application>WPS 演示</Application>
  <PresentationFormat>全屏显示(4:3)</PresentationFormat>
  <Paragraphs>860</Paragraphs>
  <Slides>43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5" baseType="lpstr">
      <vt:lpstr>Arial</vt:lpstr>
      <vt:lpstr>宋体</vt:lpstr>
      <vt:lpstr>Wingdings</vt:lpstr>
      <vt:lpstr>Wingdings 2</vt:lpstr>
      <vt:lpstr>华文细黑</vt:lpstr>
      <vt:lpstr>Wingdings</vt:lpstr>
      <vt:lpstr>Verdana</vt:lpstr>
      <vt:lpstr>Times New Roman</vt:lpstr>
      <vt:lpstr>Wingdings</vt:lpstr>
      <vt:lpstr>华文新魏</vt:lpstr>
      <vt:lpstr>Calibri</vt:lpstr>
      <vt:lpstr>黑体</vt:lpstr>
      <vt:lpstr>微软雅黑</vt:lpstr>
      <vt:lpstr>Arial Unicode MS</vt:lpstr>
      <vt:lpstr>Cambria Math</vt:lpstr>
      <vt:lpstr>Palatino-Roman</vt:lpstr>
      <vt:lpstr>Lucida Console</vt:lpstr>
      <vt:lpstr>Garamond</vt:lpstr>
      <vt:lpstr>Lucida Sans</vt:lpstr>
      <vt:lpstr>Segoe Print</vt:lpstr>
      <vt:lpstr>Lucida Sans Unicode</vt:lpstr>
      <vt:lpstr>Median</vt:lpstr>
      <vt:lpstr>标识符、关键字、数据类型（上）</vt:lpstr>
      <vt:lpstr>标识符、关键字、数据类型（上）</vt:lpstr>
      <vt:lpstr>Java注释</vt:lpstr>
      <vt:lpstr>Java注释（案例3-1）</vt:lpstr>
      <vt:lpstr>javadoc注释（案例3-2）</vt:lpstr>
      <vt:lpstr>javadoc注释—javadoc标记</vt:lpstr>
      <vt:lpstr>分割符</vt:lpstr>
      <vt:lpstr>标识符</vt:lpstr>
      <vt:lpstr>标识符（con.）</vt:lpstr>
      <vt:lpstr>Java关键字/保留字</vt:lpstr>
      <vt:lpstr>Java关键字</vt:lpstr>
      <vt:lpstr>数据类型</vt:lpstr>
      <vt:lpstr>数据类型（con.）</vt:lpstr>
      <vt:lpstr>数据类型的分类</vt:lpstr>
      <vt:lpstr>布尔类型</vt:lpstr>
      <vt:lpstr>字符型（案例3-3）</vt:lpstr>
      <vt:lpstr>特殊字符</vt:lpstr>
      <vt:lpstr>整数类型</vt:lpstr>
      <vt:lpstr>整数类型（con.）</vt:lpstr>
      <vt:lpstr>浮点型</vt:lpstr>
      <vt:lpstr>浮点型</vt:lpstr>
      <vt:lpstr>各种整型数据类型的转换（案例3-4）</vt:lpstr>
      <vt:lpstr>Java引用类型（案例3-5）</vt:lpstr>
      <vt:lpstr>一个引用类型的例子</vt:lpstr>
      <vt:lpstr>对象的构造和初始化</vt:lpstr>
      <vt:lpstr>标识符、关键字、数据类型（下）</vt:lpstr>
      <vt:lpstr>标识符、关键字、数据类型（下）</vt:lpstr>
      <vt:lpstr>变量和它的作用范围</vt:lpstr>
      <vt:lpstr>变量声明的例子（局部变量）</vt:lpstr>
      <vt:lpstr>变量声明的例子（全局变量）（3-6）</vt:lpstr>
      <vt:lpstr>变量的初始化</vt:lpstr>
      <vt:lpstr>全局变量的默认初值（案例3-7）</vt:lpstr>
      <vt:lpstr>传值（案例3-9）</vt:lpstr>
      <vt:lpstr>传值（案例3-10）</vt:lpstr>
      <vt:lpstr>传值</vt:lpstr>
      <vt:lpstr>思考：传值？</vt:lpstr>
      <vt:lpstr>Java编程风格</vt:lpstr>
      <vt:lpstr>Java编程风格（con.）</vt:lpstr>
      <vt:lpstr>Java编程风格（con.）</vt:lpstr>
      <vt:lpstr>Java编程风格（con.）</vt:lpstr>
      <vt:lpstr>小结</vt:lpstr>
      <vt:lpstr>作业</vt:lpstr>
      <vt:lpstr>作业</vt:lpstr>
    </vt:vector>
  </TitlesOfParts>
  <Company>softeem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涛 杨</dc:creator>
  <cp:lastModifiedBy>Administrator</cp:lastModifiedBy>
  <cp:revision>77</cp:revision>
  <dcterms:created xsi:type="dcterms:W3CDTF">2016-12-05T04:14:00Z</dcterms:created>
  <dcterms:modified xsi:type="dcterms:W3CDTF">2017-06-27T03:15:34Z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