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1"/>
  </p:notesMasterIdLst>
  <p:sldIdLst>
    <p:sldId id="256" r:id="rId2"/>
    <p:sldId id="303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9717" autoAdjust="0"/>
  </p:normalViewPr>
  <p:slideViewPr>
    <p:cSldViewPr snapToGrid="0" snapToObjects="1">
      <p:cViewPr varScale="1">
        <p:scale>
          <a:sx n="77" d="100"/>
          <a:sy n="77" d="100"/>
        </p:scale>
        <p:origin x="120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9E4F46C-A853-433C-946B-EA82460878AC}" type="datetimeFigureOut">
              <a:rPr lang="zh-CN" altLang="en-US"/>
              <a:pPr>
                <a:defRPr/>
              </a:pPr>
              <a:t>2017/1/6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48FF703-608D-4A53-8B9E-1A43E16F2F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840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685817" indent="-263776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055103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477145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1899186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3496835D-041E-1748-8D96-07A5F4F4FA78}" type="slidenum">
              <a:rPr kumimoji="0" lang="en-US" altLang="zh-CN" sz="1200">
                <a:latin typeface="Arial" charset="0"/>
              </a:rPr>
              <a:pPr eaLnBrk="1" hangingPunct="1"/>
              <a:t>3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921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685817" indent="-263776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055103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477145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1899186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351C52BF-C97E-0845-AA54-10F58AFD64C4}" type="slidenum">
              <a:rPr kumimoji="0" lang="en-US" altLang="zh-CN" sz="1200">
                <a:latin typeface="Arial" charset="0"/>
              </a:rPr>
              <a:pPr eaLnBrk="1" hangingPunct="1"/>
              <a:t>13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438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685817" indent="-263776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055103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477145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1899186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B477D38B-BDEB-384A-8DE3-ACC50AD352A2}" type="slidenum">
              <a:rPr kumimoji="0" lang="en-US" altLang="zh-CN" sz="1200">
                <a:latin typeface="Arial" charset="0"/>
              </a:rPr>
              <a:pPr eaLnBrk="1" hangingPunct="1"/>
              <a:t>14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706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685817" indent="-263776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055103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477145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1899186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EF274210-90C4-B647-B4E5-C65C3D61A3A4}" type="slidenum">
              <a:rPr kumimoji="0" lang="en-US" altLang="zh-CN" sz="1200">
                <a:latin typeface="Arial" charset="0"/>
              </a:rPr>
              <a:pPr eaLnBrk="1" hangingPunct="1"/>
              <a:t>15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81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685817" indent="-263776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055103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477145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1899186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68CB97CA-732A-4F45-8EFF-16DD57740101}" type="slidenum">
              <a:rPr kumimoji="0" lang="en-US" altLang="zh-CN" sz="1200">
                <a:latin typeface="Arial" charset="0"/>
              </a:rPr>
              <a:pPr eaLnBrk="1" hangingPunct="1"/>
              <a:t>16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604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685817" indent="-263776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055103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477145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1899186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16620AEA-2139-4A49-B1BE-58673AF94E93}" type="slidenum">
              <a:rPr kumimoji="0" lang="en-US" altLang="zh-CN" sz="1200">
                <a:latin typeface="Arial" charset="0"/>
              </a:rPr>
              <a:pPr eaLnBrk="1" hangingPunct="1"/>
              <a:t>17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500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685817" indent="-263776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055103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477145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1899186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E8097391-3BC8-9544-9BE6-AAFC3B05306F}" type="slidenum">
              <a:rPr kumimoji="0" lang="en-US" altLang="zh-CN" sz="1200">
                <a:latin typeface="Arial" charset="0"/>
              </a:rPr>
              <a:pPr eaLnBrk="1" hangingPunct="1"/>
              <a:t>18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655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4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4029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685817" indent="-263776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055103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477145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1899186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64922294-C3B2-BB4F-84DB-8A3FFE81CA06}" type="slidenum">
              <a:rPr kumimoji="0" lang="en-US" altLang="zh-CN" sz="1200">
                <a:latin typeface="Arial" charset="0"/>
              </a:rPr>
              <a:pPr eaLnBrk="1" hangingPunct="1"/>
              <a:t>19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665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751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685817" indent="-263776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055103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477145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1899186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8FAB4832-5CC4-2D4B-8534-C660C84B037C}" type="slidenum">
              <a:rPr kumimoji="0" lang="en-US" altLang="zh-CN" sz="1200">
                <a:latin typeface="Arial" charset="0"/>
              </a:rPr>
              <a:pPr eaLnBrk="1" hangingPunct="1"/>
              <a:t>20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675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75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9897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685817" indent="-263776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055103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477145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1899186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E579D78B-CA00-B145-87C0-66054D1731D1}" type="slidenum">
              <a:rPr kumimoji="0" lang="en-US" altLang="zh-CN" sz="1200">
                <a:latin typeface="Arial" charset="0"/>
              </a:rPr>
              <a:pPr eaLnBrk="1" hangingPunct="1"/>
              <a:t>22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497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685817" indent="-263776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055103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477145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1899186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0473A290-DF6A-1541-8E80-675DC34ED998}" type="slidenum">
              <a:rPr kumimoji="0" lang="en-US" altLang="zh-CN" sz="1200">
                <a:latin typeface="Arial" charset="0"/>
              </a:rPr>
              <a:pPr eaLnBrk="1" hangingPunct="1"/>
              <a:t>23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336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685817" indent="-263776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055103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477145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1899186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A82E57B1-870E-694A-AF0A-D8C3A81F9323}" type="slidenum">
              <a:rPr kumimoji="0" lang="en-US" altLang="zh-CN" sz="1200">
                <a:latin typeface="Arial" charset="0"/>
              </a:rPr>
              <a:pPr eaLnBrk="1" hangingPunct="1"/>
              <a:t>4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7441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685817" indent="-263776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055103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477145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1899186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88A83374-3549-8749-9FB3-861A27BCD736}" type="slidenum">
              <a:rPr kumimoji="0" lang="en-US" altLang="zh-CN" sz="1200">
                <a:latin typeface="Arial" charset="0"/>
              </a:rPr>
              <a:pPr eaLnBrk="1" hangingPunct="1"/>
              <a:t>24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212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685817" indent="-263776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055103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477145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1899186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2BB3B48E-88BB-C14F-9587-84E27C823C3A}" type="slidenum">
              <a:rPr kumimoji="0" lang="en-US" altLang="zh-CN" sz="1200">
                <a:latin typeface="Arial" charset="0"/>
              </a:rPr>
              <a:pPr eaLnBrk="1" hangingPunct="1"/>
              <a:t>25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0462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685817" indent="-263776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055103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477145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1899186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75EEDF2A-9575-C944-9DC7-D339026D0975}" type="slidenum">
              <a:rPr kumimoji="0" lang="en-US" altLang="zh-CN" sz="1200">
                <a:latin typeface="Arial" charset="0"/>
              </a:rPr>
              <a:pPr eaLnBrk="1" hangingPunct="1"/>
              <a:t>26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4991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685817" indent="-263776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055103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477145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1899186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F54AA831-E358-1141-93E6-CD1FA518008B}" type="slidenum">
              <a:rPr kumimoji="0" lang="en-US" altLang="zh-CN" sz="1200">
                <a:latin typeface="Arial" charset="0"/>
              </a:rPr>
              <a:pPr eaLnBrk="1" hangingPunct="1"/>
              <a:t>27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5904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685817" indent="-263776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055103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477145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1899186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3A414764-AF88-F948-9556-A331E604D9EC}" type="slidenum">
              <a:rPr kumimoji="0" lang="en-US" altLang="zh-CN" sz="1200">
                <a:latin typeface="Arial" charset="0"/>
              </a:rPr>
              <a:pPr eaLnBrk="1" hangingPunct="1"/>
              <a:t>29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355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685817" indent="-263776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055103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477145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1899186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B6E4E48E-05B3-8546-BE51-2D26EE0F4013}" type="slidenum">
              <a:rPr kumimoji="0" lang="en-US" altLang="zh-CN" sz="1200">
                <a:latin typeface="Arial" charset="0"/>
              </a:rPr>
              <a:pPr eaLnBrk="1" hangingPunct="1"/>
              <a:t>30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0687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685817" indent="-263776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055103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477145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1899186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30EED203-6197-5241-82B6-BE7D3375C7E4}" type="slidenum">
              <a:rPr kumimoji="0" lang="en-US" altLang="zh-CN" sz="1200">
                <a:latin typeface="Arial" charset="0"/>
              </a:rPr>
              <a:pPr eaLnBrk="1" hangingPunct="1"/>
              <a:t>33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804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685817" indent="-263776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055103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477145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1899186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CCF19B7B-102D-0340-AA80-7E325B943C2B}" type="slidenum">
              <a:rPr kumimoji="0" lang="en-US" altLang="zh-CN" sz="1200">
                <a:latin typeface="Arial" charset="0"/>
              </a:rPr>
              <a:pPr eaLnBrk="1" hangingPunct="1"/>
              <a:t>34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4507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685817" indent="-263776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055103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477145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1899186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054624F6-F0F8-4643-A201-B8C3B10403FC}" type="slidenum">
              <a:rPr kumimoji="0" lang="en-US" altLang="zh-CN" sz="1200">
                <a:latin typeface="Arial" charset="0"/>
              </a:rPr>
              <a:pPr eaLnBrk="1" hangingPunct="1"/>
              <a:t>35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0862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685817" indent="-263776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055103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477145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1899186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9E0B1442-1E72-824F-A44E-6C86371780F9}" type="slidenum">
              <a:rPr kumimoji="0" lang="en-US" altLang="zh-CN" sz="1200">
                <a:latin typeface="Arial" charset="0"/>
              </a:rPr>
              <a:pPr eaLnBrk="1" hangingPunct="1"/>
              <a:t>36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687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685817" indent="-263776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055103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477145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1899186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58E9FDE7-C90E-2245-AD9D-36C4951A5E78}" type="slidenum">
              <a:rPr kumimoji="0" lang="en-US" altLang="zh-CN" sz="1200">
                <a:latin typeface="Arial" charset="0"/>
              </a:rPr>
              <a:pPr eaLnBrk="1" hangingPunct="1"/>
              <a:t>5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6225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685817" indent="-263776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055103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477145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1899186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D2C7733F-7C4F-6D42-8FF3-B8A5492BA2A1}" type="slidenum">
              <a:rPr kumimoji="0" lang="en-US" altLang="zh-CN" sz="1200">
                <a:latin typeface="Arial" charset="0"/>
              </a:rPr>
              <a:pPr eaLnBrk="1" hangingPunct="1"/>
              <a:t>37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0300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685817" indent="-263776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055103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477145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1899186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506D8DC6-C626-0C45-AD59-7126E1FAE529}" type="slidenum">
              <a:rPr kumimoji="0" lang="en-US" altLang="zh-CN" sz="1200">
                <a:latin typeface="Arial" charset="0"/>
              </a:rPr>
              <a:pPr eaLnBrk="1" hangingPunct="1"/>
              <a:t>38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0000" lnSpcReduction="20000"/>
          </a:bodyPr>
          <a:lstStyle/>
          <a:p>
            <a:pPr eaLnBrk="1" hangingPunct="1"/>
            <a:r>
              <a:rPr lang="zh-CN">
                <a:latin typeface="Times New Roman" charset="0"/>
                <a:ea typeface="宋体" charset="0"/>
              </a:rPr>
              <a:t>package com.softeem.jbs.p1;</a:t>
            </a:r>
          </a:p>
          <a:p>
            <a:pPr eaLnBrk="1" hangingPunct="1"/>
            <a:endParaRPr lang="zh-CN">
              <a:latin typeface="Times New Roman" charset="0"/>
              <a:ea typeface="宋体" charset="0"/>
            </a:endParaRPr>
          </a:p>
          <a:p>
            <a:pPr eaLnBrk="1" hangingPunct="1"/>
            <a:r>
              <a:rPr lang="zh-CN">
                <a:latin typeface="Times New Roman" charset="0"/>
                <a:ea typeface="宋体" charset="0"/>
              </a:rPr>
              <a:t>public class TestCal {</a:t>
            </a:r>
          </a:p>
          <a:p>
            <a:pPr eaLnBrk="1" hangingPunct="1"/>
            <a:endParaRPr lang="zh-CN">
              <a:latin typeface="Times New Roman" charset="0"/>
              <a:ea typeface="宋体" charset="0"/>
            </a:endParaRPr>
          </a:p>
          <a:p>
            <a:pPr eaLnBrk="1" hangingPunct="1"/>
            <a:r>
              <a:rPr lang="zh-CN">
                <a:latin typeface="Times New Roman" charset="0"/>
                <a:ea typeface="宋体" charset="0"/>
              </a:rPr>
              <a:t>	/**</a:t>
            </a:r>
          </a:p>
          <a:p>
            <a:pPr eaLnBrk="1" hangingPunct="1"/>
            <a:r>
              <a:rPr lang="zh-CN">
                <a:latin typeface="Times New Roman" charset="0"/>
                <a:ea typeface="宋体" charset="0"/>
              </a:rPr>
              <a:t>	 * @param args</a:t>
            </a:r>
          </a:p>
          <a:p>
            <a:pPr eaLnBrk="1" hangingPunct="1"/>
            <a:r>
              <a:rPr lang="zh-CN">
                <a:latin typeface="Times New Roman" charset="0"/>
                <a:ea typeface="宋体" charset="0"/>
              </a:rPr>
              <a:t>	 */</a:t>
            </a:r>
          </a:p>
          <a:p>
            <a:pPr eaLnBrk="1" hangingPunct="1"/>
            <a:r>
              <a:rPr lang="zh-CN">
                <a:latin typeface="Times New Roman" charset="0"/>
                <a:ea typeface="宋体" charset="0"/>
              </a:rPr>
              <a:t>	public static void main(String[] args) {</a:t>
            </a:r>
          </a:p>
          <a:p>
            <a:pPr eaLnBrk="1" hangingPunct="1"/>
            <a:r>
              <a:rPr lang="zh-CN">
                <a:latin typeface="Times New Roman" charset="0"/>
                <a:ea typeface="宋体" charset="0"/>
              </a:rPr>
              <a:t>		TestCal test = new TestCal();</a:t>
            </a:r>
          </a:p>
          <a:p>
            <a:pPr eaLnBrk="1" hangingPunct="1"/>
            <a:r>
              <a:rPr lang="zh-CN">
                <a:latin typeface="Times New Roman" charset="0"/>
                <a:ea typeface="宋体" charset="0"/>
              </a:rPr>
              <a:t>		System.out.println(test.add(10));</a:t>
            </a:r>
          </a:p>
          <a:p>
            <a:pPr eaLnBrk="1" hangingPunct="1"/>
            <a:r>
              <a:rPr lang="zh-CN">
                <a:latin typeface="Times New Roman" charset="0"/>
                <a:ea typeface="宋体" charset="0"/>
              </a:rPr>
              <a:t>		System.out.println(test.statistic(27863654));</a:t>
            </a:r>
          </a:p>
          <a:p>
            <a:pPr eaLnBrk="1" hangingPunct="1"/>
            <a:r>
              <a:rPr lang="zh-CN">
                <a:latin typeface="Times New Roman" charset="0"/>
                <a:ea typeface="宋体" charset="0"/>
              </a:rPr>
              <a:t>	}</a:t>
            </a:r>
          </a:p>
          <a:p>
            <a:pPr eaLnBrk="1" hangingPunct="1"/>
            <a:endParaRPr lang="zh-CN">
              <a:latin typeface="Times New Roman" charset="0"/>
              <a:ea typeface="宋体" charset="0"/>
            </a:endParaRPr>
          </a:p>
          <a:p>
            <a:pPr eaLnBrk="1" hangingPunct="1"/>
            <a:r>
              <a:rPr lang="zh-CN">
                <a:latin typeface="Times New Roman" charset="0"/>
                <a:ea typeface="宋体" charset="0"/>
              </a:rPr>
              <a:t>	/**</a:t>
            </a:r>
          </a:p>
          <a:p>
            <a:pPr eaLnBrk="1" hangingPunct="1"/>
            <a:r>
              <a:rPr lang="zh-CN">
                <a:latin typeface="Times New Roman" charset="0"/>
                <a:ea typeface="宋体" charset="0"/>
              </a:rPr>
              <a:t>	 * </a:t>
            </a:r>
          </a:p>
          <a:p>
            <a:pPr eaLnBrk="1" hangingPunct="1"/>
            <a:r>
              <a:rPr lang="zh-CN">
                <a:latin typeface="Times New Roman" charset="0"/>
                <a:ea typeface="宋体" charset="0"/>
              </a:rPr>
              <a:t>	 * @param a</a:t>
            </a:r>
          </a:p>
          <a:p>
            <a:pPr eaLnBrk="1" hangingPunct="1"/>
            <a:r>
              <a:rPr lang="zh-CN">
                <a:latin typeface="Times New Roman" charset="0"/>
                <a:ea typeface="宋体" charset="0"/>
              </a:rPr>
              <a:t>	 * @return</a:t>
            </a:r>
          </a:p>
          <a:p>
            <a:pPr eaLnBrk="1" hangingPunct="1"/>
            <a:r>
              <a:rPr lang="zh-CN">
                <a:latin typeface="Times New Roman" charset="0"/>
                <a:ea typeface="宋体" charset="0"/>
              </a:rPr>
              <a:t>	 */</a:t>
            </a:r>
          </a:p>
          <a:p>
            <a:pPr eaLnBrk="1" hangingPunct="1"/>
            <a:r>
              <a:rPr lang="zh-CN">
                <a:latin typeface="Times New Roman" charset="0"/>
                <a:ea typeface="宋体" charset="0"/>
              </a:rPr>
              <a:t>	public int add(int a) {</a:t>
            </a:r>
          </a:p>
          <a:p>
            <a:pPr eaLnBrk="1" hangingPunct="1"/>
            <a:r>
              <a:rPr lang="zh-CN">
                <a:latin typeface="Times New Roman" charset="0"/>
                <a:ea typeface="宋体" charset="0"/>
              </a:rPr>
              <a:t>		int b = 1;</a:t>
            </a:r>
          </a:p>
          <a:p>
            <a:pPr eaLnBrk="1" hangingPunct="1"/>
            <a:r>
              <a:rPr lang="zh-CN">
                <a:latin typeface="Times New Roman" charset="0"/>
                <a:ea typeface="宋体" charset="0"/>
              </a:rPr>
              <a:t>		for (int i = 2; i &lt;= a; i++) {</a:t>
            </a:r>
          </a:p>
          <a:p>
            <a:pPr eaLnBrk="1" hangingPunct="1"/>
            <a:r>
              <a:rPr lang="zh-CN">
                <a:latin typeface="Times New Roman" charset="0"/>
                <a:ea typeface="宋体" charset="0"/>
              </a:rPr>
              <a:t>			b = b * i;</a:t>
            </a:r>
          </a:p>
          <a:p>
            <a:pPr eaLnBrk="1" hangingPunct="1"/>
            <a:r>
              <a:rPr lang="zh-CN">
                <a:latin typeface="Times New Roman" charset="0"/>
                <a:ea typeface="宋体" charset="0"/>
              </a:rPr>
              <a:t>		}</a:t>
            </a:r>
          </a:p>
          <a:p>
            <a:pPr eaLnBrk="1" hangingPunct="1"/>
            <a:r>
              <a:rPr lang="zh-CN">
                <a:latin typeface="Times New Roman" charset="0"/>
                <a:ea typeface="宋体" charset="0"/>
              </a:rPr>
              <a:t>		return b;</a:t>
            </a:r>
          </a:p>
          <a:p>
            <a:pPr eaLnBrk="1" hangingPunct="1"/>
            <a:r>
              <a:rPr lang="zh-CN">
                <a:latin typeface="Times New Roman" charset="0"/>
                <a:ea typeface="宋体" charset="0"/>
              </a:rPr>
              <a:t>	}</a:t>
            </a:r>
          </a:p>
          <a:p>
            <a:pPr eaLnBrk="1" hangingPunct="1"/>
            <a:endParaRPr lang="zh-CN">
              <a:latin typeface="Times New Roman" charset="0"/>
              <a:ea typeface="宋体" charset="0"/>
            </a:endParaRPr>
          </a:p>
          <a:p>
            <a:pPr eaLnBrk="1" hangingPunct="1"/>
            <a:r>
              <a:rPr lang="zh-CN">
                <a:latin typeface="Times New Roman" charset="0"/>
                <a:ea typeface="宋体" charset="0"/>
              </a:rPr>
              <a:t>	/**</a:t>
            </a:r>
          </a:p>
          <a:p>
            <a:pPr eaLnBrk="1" hangingPunct="1"/>
            <a:r>
              <a:rPr lang="zh-CN">
                <a:latin typeface="Times New Roman" charset="0"/>
                <a:ea typeface="宋体" charset="0"/>
              </a:rPr>
              <a:t>	 * </a:t>
            </a:r>
          </a:p>
          <a:p>
            <a:pPr eaLnBrk="1" hangingPunct="1"/>
            <a:r>
              <a:rPr lang="zh-CN">
                <a:latin typeface="Times New Roman" charset="0"/>
                <a:ea typeface="宋体" charset="0"/>
              </a:rPr>
              <a:t>	 * @param a</a:t>
            </a:r>
          </a:p>
          <a:p>
            <a:pPr eaLnBrk="1" hangingPunct="1"/>
            <a:r>
              <a:rPr lang="zh-CN">
                <a:latin typeface="Times New Roman" charset="0"/>
                <a:ea typeface="宋体" charset="0"/>
              </a:rPr>
              <a:t>	 * @return</a:t>
            </a:r>
          </a:p>
          <a:p>
            <a:pPr eaLnBrk="1" hangingPunct="1"/>
            <a:r>
              <a:rPr lang="zh-CN">
                <a:latin typeface="Times New Roman" charset="0"/>
                <a:ea typeface="宋体" charset="0"/>
              </a:rPr>
              <a:t>	 */</a:t>
            </a:r>
          </a:p>
          <a:p>
            <a:pPr eaLnBrk="1" hangingPunct="1"/>
            <a:r>
              <a:rPr lang="zh-CN">
                <a:latin typeface="Times New Roman" charset="0"/>
                <a:ea typeface="宋体" charset="0"/>
              </a:rPr>
              <a:t>	public int statistic(int a) {</a:t>
            </a:r>
          </a:p>
          <a:p>
            <a:pPr eaLnBrk="1" hangingPunct="1"/>
            <a:r>
              <a:rPr lang="zh-CN">
                <a:latin typeface="Times New Roman" charset="0"/>
                <a:ea typeface="宋体" charset="0"/>
              </a:rPr>
              <a:t>		</a:t>
            </a:r>
          </a:p>
          <a:p>
            <a:pPr eaLnBrk="1" hangingPunct="1"/>
            <a:r>
              <a:rPr lang="zh-CN">
                <a:latin typeface="Times New Roman" charset="0"/>
                <a:ea typeface="宋体" charset="0"/>
              </a:rPr>
              <a:t>		int count = 0;</a:t>
            </a:r>
          </a:p>
          <a:p>
            <a:pPr eaLnBrk="1" hangingPunct="1"/>
            <a:r>
              <a:rPr lang="zh-CN">
                <a:latin typeface="Times New Roman" charset="0"/>
                <a:ea typeface="宋体" charset="0"/>
              </a:rPr>
              <a:t>		</a:t>
            </a:r>
          </a:p>
          <a:p>
            <a:pPr eaLnBrk="1" hangingPunct="1"/>
            <a:r>
              <a:rPr lang="zh-CN">
                <a:latin typeface="Times New Roman" charset="0"/>
                <a:ea typeface="宋体" charset="0"/>
              </a:rPr>
              <a:t>		// for(int i = 0; i &lt; 32; i++){</a:t>
            </a:r>
          </a:p>
          <a:p>
            <a:pPr eaLnBrk="1" hangingPunct="1"/>
            <a:r>
              <a:rPr lang="zh-CN">
                <a:latin typeface="Times New Roman" charset="0"/>
                <a:ea typeface="宋体" charset="0"/>
              </a:rPr>
              <a:t>		// if((a &amp; b) == b)</a:t>
            </a:r>
          </a:p>
          <a:p>
            <a:pPr eaLnBrk="1" hangingPunct="1"/>
            <a:r>
              <a:rPr lang="zh-CN">
                <a:latin typeface="Times New Roman" charset="0"/>
                <a:ea typeface="宋体" charset="0"/>
              </a:rPr>
              <a:t>		// count++;</a:t>
            </a:r>
          </a:p>
          <a:p>
            <a:pPr eaLnBrk="1" hangingPunct="1"/>
            <a:r>
              <a:rPr lang="zh-CN">
                <a:latin typeface="Times New Roman" charset="0"/>
                <a:ea typeface="宋体" charset="0"/>
              </a:rPr>
              <a:t>		// b &lt;&lt;= 1;</a:t>
            </a:r>
          </a:p>
          <a:p>
            <a:pPr eaLnBrk="1" hangingPunct="1"/>
            <a:r>
              <a:rPr lang="zh-CN">
                <a:latin typeface="Times New Roman" charset="0"/>
                <a:ea typeface="宋体" charset="0"/>
              </a:rPr>
              <a:t>		// }</a:t>
            </a:r>
          </a:p>
          <a:p>
            <a:pPr eaLnBrk="1" hangingPunct="1"/>
            <a:r>
              <a:rPr lang="zh-CN">
                <a:latin typeface="Times New Roman" charset="0"/>
                <a:ea typeface="宋体" charset="0"/>
              </a:rPr>
              <a:t>		</a:t>
            </a:r>
          </a:p>
          <a:p>
            <a:pPr eaLnBrk="1" hangingPunct="1"/>
            <a:r>
              <a:rPr lang="zh-CN">
                <a:latin typeface="Times New Roman" charset="0"/>
                <a:ea typeface="宋体" charset="0"/>
              </a:rPr>
              <a:t>		for (int b = 1; b &gt; 0; b &lt;&lt;= 1) {</a:t>
            </a:r>
          </a:p>
          <a:p>
            <a:pPr eaLnBrk="1" hangingPunct="1"/>
            <a:r>
              <a:rPr lang="zh-CN">
                <a:latin typeface="Times New Roman" charset="0"/>
                <a:ea typeface="宋体" charset="0"/>
              </a:rPr>
              <a:t>			if ((a &amp; b) == b)</a:t>
            </a:r>
          </a:p>
          <a:p>
            <a:pPr eaLnBrk="1" hangingPunct="1"/>
            <a:r>
              <a:rPr lang="zh-CN">
                <a:latin typeface="Times New Roman" charset="0"/>
                <a:ea typeface="宋体" charset="0"/>
              </a:rPr>
              <a:t>				count++;</a:t>
            </a:r>
          </a:p>
          <a:p>
            <a:pPr eaLnBrk="1" hangingPunct="1"/>
            <a:r>
              <a:rPr lang="zh-CN">
                <a:latin typeface="Times New Roman" charset="0"/>
                <a:ea typeface="宋体" charset="0"/>
              </a:rPr>
              <a:t>		}</a:t>
            </a:r>
          </a:p>
          <a:p>
            <a:pPr eaLnBrk="1" hangingPunct="1"/>
            <a:r>
              <a:rPr lang="zh-CN">
                <a:latin typeface="Times New Roman" charset="0"/>
                <a:ea typeface="宋体" charset="0"/>
              </a:rPr>
              <a:t>		return count;</a:t>
            </a:r>
          </a:p>
          <a:p>
            <a:pPr eaLnBrk="1" hangingPunct="1"/>
            <a:r>
              <a:rPr lang="zh-CN">
                <a:latin typeface="Times New Roman" charset="0"/>
                <a:ea typeface="宋体" charset="0"/>
              </a:rPr>
              <a:t>	}</a:t>
            </a:r>
          </a:p>
          <a:p>
            <a:pPr eaLnBrk="1" hangingPunct="1"/>
            <a:r>
              <a:rPr lang="zh-CN">
                <a:latin typeface="Times New Roman" charset="0"/>
                <a:ea typeface="宋体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06501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685817" indent="-263776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055103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477145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1899186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B6836D84-E3F5-8841-B74F-83F132BE1F22}" type="slidenum">
              <a:rPr kumimoji="0" lang="en-US" altLang="zh-CN" sz="1200">
                <a:latin typeface="Arial" charset="0"/>
              </a:rPr>
              <a:pPr eaLnBrk="1" hangingPunct="1"/>
              <a:t>39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b="1">
                <a:latin typeface="Times New Roman" charset="0"/>
                <a:ea typeface="宋体" charset="0"/>
              </a:rPr>
              <a:t>for</a:t>
            </a:r>
            <a:r>
              <a:rPr lang="en-US" altLang="zh-CN">
                <a:latin typeface="Times New Roman" charset="0"/>
                <a:ea typeface="宋体" charset="0"/>
              </a:rPr>
              <a:t>(</a:t>
            </a:r>
            <a:r>
              <a:rPr lang="en-US" altLang="zh-CN" b="1">
                <a:latin typeface="Times New Roman" charset="0"/>
                <a:ea typeface="宋体" charset="0"/>
              </a:rPr>
              <a:t>int</a:t>
            </a:r>
            <a:r>
              <a:rPr lang="en-US" altLang="zh-CN">
                <a:latin typeface="Times New Roman" charset="0"/>
                <a:ea typeface="宋体" charset="0"/>
              </a:rPr>
              <a:t> i = 1; i &lt;= 5; i++){</a:t>
            </a:r>
          </a:p>
          <a:p>
            <a:pPr eaLnBrk="1" hangingPunct="1"/>
            <a:r>
              <a:rPr lang="en-US" altLang="zh-CN" b="1">
                <a:latin typeface="Times New Roman" charset="0"/>
                <a:ea typeface="宋体" charset="0"/>
              </a:rPr>
              <a:t>for</a:t>
            </a:r>
            <a:r>
              <a:rPr lang="en-US" altLang="zh-CN">
                <a:latin typeface="Times New Roman" charset="0"/>
                <a:ea typeface="宋体" charset="0"/>
              </a:rPr>
              <a:t>(</a:t>
            </a:r>
            <a:r>
              <a:rPr lang="en-US" altLang="zh-CN" b="1">
                <a:latin typeface="Times New Roman" charset="0"/>
                <a:ea typeface="宋体" charset="0"/>
              </a:rPr>
              <a:t>int</a:t>
            </a:r>
            <a:r>
              <a:rPr lang="en-US" altLang="zh-CN">
                <a:latin typeface="Times New Roman" charset="0"/>
                <a:ea typeface="宋体" charset="0"/>
              </a:rPr>
              <a:t> j = i; j &lt;= 5; j++){</a:t>
            </a:r>
          </a:p>
          <a:p>
            <a:pPr eaLnBrk="1" hangingPunct="1"/>
            <a:r>
              <a:rPr lang="en-US" altLang="zh-CN">
                <a:latin typeface="Times New Roman" charset="0"/>
                <a:ea typeface="宋体" charset="0"/>
              </a:rPr>
              <a:t>System.</a:t>
            </a:r>
            <a:r>
              <a:rPr lang="en-US" altLang="zh-CN" i="1">
                <a:latin typeface="Times New Roman" charset="0"/>
                <a:ea typeface="宋体" charset="0"/>
              </a:rPr>
              <a:t>out</a:t>
            </a:r>
            <a:r>
              <a:rPr lang="en-US" altLang="zh-CN">
                <a:latin typeface="Times New Roman" charset="0"/>
                <a:ea typeface="宋体" charset="0"/>
              </a:rPr>
              <a:t>.print(j);</a:t>
            </a:r>
          </a:p>
          <a:p>
            <a:pPr eaLnBrk="1" hangingPunct="1"/>
            <a:r>
              <a:rPr lang="en-US" altLang="zh-CN">
                <a:latin typeface="Times New Roman" charset="0"/>
                <a:ea typeface="宋体" charset="0"/>
              </a:rPr>
              <a:t>}</a:t>
            </a:r>
          </a:p>
          <a:p>
            <a:pPr eaLnBrk="1" hangingPunct="1"/>
            <a:r>
              <a:rPr lang="en-US" altLang="zh-CN" b="1">
                <a:latin typeface="Times New Roman" charset="0"/>
                <a:ea typeface="宋体" charset="0"/>
              </a:rPr>
              <a:t>for</a:t>
            </a:r>
            <a:r>
              <a:rPr lang="en-US" altLang="zh-CN">
                <a:latin typeface="Times New Roman" charset="0"/>
                <a:ea typeface="宋体" charset="0"/>
              </a:rPr>
              <a:t>(</a:t>
            </a:r>
            <a:r>
              <a:rPr lang="en-US" altLang="zh-CN" b="1">
                <a:latin typeface="Times New Roman" charset="0"/>
                <a:ea typeface="宋体" charset="0"/>
              </a:rPr>
              <a:t>int</a:t>
            </a:r>
            <a:r>
              <a:rPr lang="en-US" altLang="zh-CN">
                <a:latin typeface="Times New Roman" charset="0"/>
                <a:ea typeface="宋体" charset="0"/>
              </a:rPr>
              <a:t> j = 1; j &lt; i; j++){</a:t>
            </a:r>
          </a:p>
          <a:p>
            <a:pPr eaLnBrk="1" hangingPunct="1"/>
            <a:r>
              <a:rPr lang="en-US" altLang="zh-CN">
                <a:latin typeface="Times New Roman" charset="0"/>
                <a:ea typeface="宋体" charset="0"/>
              </a:rPr>
              <a:t>System.</a:t>
            </a:r>
            <a:r>
              <a:rPr lang="en-US" altLang="zh-CN" i="1">
                <a:latin typeface="Times New Roman" charset="0"/>
                <a:ea typeface="宋体" charset="0"/>
              </a:rPr>
              <a:t>out</a:t>
            </a:r>
            <a:r>
              <a:rPr lang="en-US" altLang="zh-CN">
                <a:latin typeface="Times New Roman" charset="0"/>
                <a:ea typeface="宋体" charset="0"/>
              </a:rPr>
              <a:t>.print(j);</a:t>
            </a:r>
          </a:p>
          <a:p>
            <a:pPr eaLnBrk="1" hangingPunct="1"/>
            <a:r>
              <a:rPr lang="en-US" altLang="zh-CN">
                <a:latin typeface="Times New Roman" charset="0"/>
                <a:ea typeface="宋体" charset="0"/>
              </a:rPr>
              <a:t>}</a:t>
            </a:r>
          </a:p>
          <a:p>
            <a:pPr eaLnBrk="1" hangingPunct="1"/>
            <a:r>
              <a:rPr lang="en-US" altLang="zh-CN">
                <a:latin typeface="Times New Roman" charset="0"/>
                <a:ea typeface="宋体" charset="0"/>
              </a:rPr>
              <a:t>System.</a:t>
            </a:r>
            <a:r>
              <a:rPr lang="en-US" altLang="zh-CN" i="1">
                <a:latin typeface="Times New Roman" charset="0"/>
                <a:ea typeface="宋体" charset="0"/>
              </a:rPr>
              <a:t>out</a:t>
            </a:r>
            <a:r>
              <a:rPr lang="en-US" altLang="zh-CN">
                <a:latin typeface="Times New Roman" charset="0"/>
                <a:ea typeface="宋体" charset="0"/>
              </a:rPr>
              <a:t>.println();</a:t>
            </a:r>
          </a:p>
          <a:p>
            <a:pPr eaLnBrk="1" hangingPunct="1"/>
            <a:r>
              <a:rPr lang="en-US" altLang="zh-CN">
                <a:latin typeface="Times New Roman" charset="0"/>
                <a:ea typeface="宋体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5433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685817" indent="-263776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055103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477145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1899186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DCF906A7-9DEA-6D42-B693-1FFE9780C3FA}" type="slidenum">
              <a:rPr kumimoji="0" lang="en-US" altLang="zh-CN" sz="1200">
                <a:latin typeface="Arial" charset="0"/>
              </a:rPr>
              <a:pPr eaLnBrk="1" hangingPunct="1"/>
              <a:t>6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901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685817" indent="-263776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055103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477145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1899186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19AA243D-CCA2-6B4A-A154-67B6329DA885}" type="slidenum">
              <a:rPr kumimoji="0" lang="en-US" altLang="zh-CN" sz="1200">
                <a:latin typeface="Arial" charset="0"/>
              </a:rPr>
              <a:pPr eaLnBrk="1" hangingPunct="1"/>
              <a:t>7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826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685817" indent="-263776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055103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477145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1899186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F5412CF1-4D4B-2246-A6C8-8BD886CD4938}" type="slidenum">
              <a:rPr kumimoji="0" lang="en-US" altLang="zh-CN" sz="1200">
                <a:latin typeface="Arial" charset="0"/>
              </a:rPr>
              <a:pPr eaLnBrk="1" hangingPunct="1"/>
              <a:t>9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96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685817" indent="-263776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055103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477145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1899186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C23F9D69-B839-D84C-A42C-995A174DE753}" type="slidenum">
              <a:rPr kumimoji="0" lang="en-US" altLang="zh-CN" sz="1200">
                <a:latin typeface="Arial" charset="0"/>
              </a:rPr>
              <a:pPr eaLnBrk="1" hangingPunct="1"/>
              <a:t>10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694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685817" indent="-263776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055103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477145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1899186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781E513C-D541-CB4A-A018-29AE2EA5C240}" type="slidenum">
              <a:rPr kumimoji="0" lang="en-US" altLang="zh-CN" sz="1200">
                <a:latin typeface="Arial" charset="0"/>
              </a:rPr>
              <a:pPr eaLnBrk="1" hangingPunct="1"/>
              <a:t>11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868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685817" indent="-263776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055103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477145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1899186" indent="-211021" defTabSz="914423" eaLnBrk="0" hangingPunct="0"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05D938FF-DE5E-F145-AD51-5F2B02FED358}" type="slidenum">
              <a:rPr kumimoji="0" lang="en-US" altLang="zh-CN" sz="1200">
                <a:latin typeface="Arial" charset="0"/>
              </a:rPr>
              <a:pPr eaLnBrk="1" hangingPunct="1"/>
              <a:t>12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51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/>
          <a:lstStyle>
            <a:lvl1pPr>
              <a:defRPr sz="4800" cap="all" baseline="0"/>
            </a:lvl1pPr>
          </a:lstStyle>
          <a:p>
            <a:endParaRPr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lang="en-US" dirty="0"/>
          </a:p>
        </p:txBody>
      </p:sp>
      <p:sp>
        <p:nvSpPr>
          <p:cNvPr id="7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DE46625-F871-4D67-B95E-BA9A78B4FBB5}" type="datetime3">
              <a:rPr lang="en-US"/>
              <a:pPr>
                <a:defRPr/>
              </a:pPr>
              <a:t>6 January 2017</a:t>
            </a:fld>
            <a:endParaRPr lang="en-US" altLang="zh-CN"/>
          </a:p>
        </p:txBody>
      </p:sp>
      <p:sp>
        <p:nvSpPr>
          <p:cNvPr id="10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  <p:sp>
        <p:nvSpPr>
          <p:cNvPr id="11" name="幻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479E438-9DE0-4A65-B708-F025646828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8" name="矩形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endParaRPr lang="en-US" noProof="0" dirty="0"/>
          </a:p>
        </p:txBody>
      </p:sp>
      <p:sp>
        <p:nvSpPr>
          <p:cNvPr id="9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D1E8D-E476-45FB-8FAD-193D4CDB8F0C}" type="datetime3">
              <a:rPr lang="en-US"/>
              <a:pPr>
                <a:defRPr/>
              </a:pPr>
              <a:t>6 January 2017</a:t>
            </a:fld>
            <a:endParaRPr lang="en-US" altLang="zh-CN"/>
          </a:p>
        </p:txBody>
      </p:sp>
      <p:sp>
        <p:nvSpPr>
          <p:cNvPr id="10" name="幻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CBC5C25C-1513-43C5-962E-C86C381A99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 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12648" y="5307"/>
            <a:ext cx="8153400" cy="8628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28480-6FB7-48CE-A0D1-CB0431F1E6D1}" type="datetime3">
              <a:rPr lang="en-US"/>
              <a:pPr>
                <a:defRPr/>
              </a:pPr>
              <a:t>6 January 2017</a:t>
            </a:fld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endParaRPr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AE76C-9BC6-4F1B-8F25-703A39919141}" type="datetime3">
              <a:rPr lang="en-US"/>
              <a:pPr>
                <a:defRPr/>
              </a:pPr>
              <a:t>6 January 2017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95500" cy="68580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pic>
        <p:nvPicPr>
          <p:cNvPr id="6" name="图片 9" descr="科匠中国_Logo-1024_1024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89850" y="-144463"/>
            <a:ext cx="1079500" cy="1079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435394" y="609599"/>
            <a:ext cx="563525" cy="5516563"/>
          </a:xfrm>
        </p:spPr>
        <p:txBody>
          <a:bodyPr vert="eaVert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2402958" y="609598"/>
            <a:ext cx="5562600" cy="5516564"/>
          </a:xfrm>
        </p:spPr>
        <p:txBody>
          <a:bodyPr/>
          <a:lstStyle/>
          <a:p>
            <a:pPr lvl="0"/>
            <a:endParaRPr dirty="0"/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0"/>
          </p:nvPr>
        </p:nvSpPr>
        <p:spPr>
          <a:xfrm>
            <a:off x="2763838" y="6248400"/>
            <a:ext cx="6005512" cy="365125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5307"/>
            <a:ext cx="8153400" cy="8628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323742"/>
            <a:ext cx="8153400" cy="4495800"/>
          </a:xfrm>
        </p:spPr>
        <p:txBody>
          <a:bodyPr/>
          <a:lstStyle/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DCEBA-196C-41EE-A65C-7192E09BCD07}" type="datetime3">
              <a:rPr lang="en-US"/>
              <a:pPr>
                <a:defRPr/>
              </a:pPr>
              <a:t>6 January 2017</a:t>
            </a:fld>
            <a:endParaRPr lang="en-US" altLang="zh-CN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pic>
        <p:nvPicPr>
          <p:cNvPr id="7" name="图片 16" descr="科匠中国_Logo-1024_1024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62775" y="5189538"/>
            <a:ext cx="18002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9196" y="1600200"/>
            <a:ext cx="7620000" cy="990600"/>
          </a:xfrm>
        </p:spPr>
        <p:txBody>
          <a:bodyPr/>
          <a:lstStyle>
            <a:lvl1pPr algn="l">
              <a:buNone/>
              <a:defRPr sz="3600" b="0" cap="none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zh-CN" altLang="en-US" sz="12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0C204FFC-A6C4-4B97-879B-534DF782A2C4}" type="datetime3">
              <a:rPr lang="en-US" altLang="zh-CN"/>
              <a:pPr>
                <a:defRPr/>
              </a:pPr>
              <a:t>6 January 2017</a:t>
            </a:fld>
            <a:endParaRPr dirty="0"/>
          </a:p>
        </p:txBody>
      </p:sp>
      <p:sp>
        <p:nvSpPr>
          <p:cNvPr id="9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638" y="1600200"/>
            <a:ext cx="1295400" cy="990600"/>
          </a:xfrm>
          <a:prstGeom prst="rect">
            <a:avLst/>
          </a:prstGeom>
          <a:noFill/>
          <a:ln w="9525" cap="rnd" cmpd="dbl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pic>
        <p:nvPicPr>
          <p:cNvPr id="7" name="图片 16" descr="科匠中国_Logo-1024_1024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850" y="1511300"/>
            <a:ext cx="10795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9196" y="1600200"/>
            <a:ext cx="7620000" cy="990600"/>
          </a:xfrm>
        </p:spPr>
        <p:txBody>
          <a:bodyPr/>
          <a:lstStyle>
            <a:lvl1pPr algn="l">
              <a:buNone/>
              <a:defRPr sz="3600" b="0" cap="none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zh-CN" altLang="en-US" sz="12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788DB3C-69F4-4632-A216-377BEF96D8F5}" type="datetime3">
              <a:rPr lang="en-US" altLang="zh-CN"/>
              <a:pPr>
                <a:defRPr/>
              </a:pPr>
              <a:t>6 January 2017</a:t>
            </a:fld>
            <a:endParaRPr dirty="0"/>
          </a:p>
        </p:txBody>
      </p:sp>
      <p:sp>
        <p:nvSpPr>
          <p:cNvPr id="9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387540"/>
            <a:ext cx="3886200" cy="4572000"/>
          </a:xfrm>
        </p:spPr>
        <p:txBody>
          <a:bodyPr/>
          <a:lstStyle/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387540"/>
            <a:ext cx="3886200" cy="4572000"/>
          </a:xfrm>
        </p:spPr>
        <p:txBody>
          <a:bodyPr/>
          <a:lstStyle/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 lang="en-US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612648" y="5307"/>
            <a:ext cx="8153400" cy="8628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46FCA-A240-49CA-B861-B6214770CCB6}" type="datetime3">
              <a:rPr lang="en-US"/>
              <a:pPr>
                <a:defRPr/>
              </a:pPr>
              <a:t>6 January 2017</a:t>
            </a:fld>
            <a:endParaRPr lang="en-US" altLang="zh-CN" dirty="0"/>
          </a:p>
        </p:txBody>
      </p:sp>
      <p:sp>
        <p:nvSpPr>
          <p:cNvPr id="6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 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612648" y="5307"/>
            <a:ext cx="8153400" cy="8628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E4098-44AB-4623-8031-F3AF17D14DC8}" type="datetime3">
              <a:rPr lang="en-US"/>
              <a:pPr>
                <a:defRPr/>
              </a:pPr>
              <a:t>6 January 2017</a:t>
            </a:fld>
            <a:endParaRPr lang="en-US" altLang="zh-CN"/>
          </a:p>
        </p:txBody>
      </p:sp>
      <p:sp>
        <p:nvSpPr>
          <p:cNvPr id="8" name="幻灯片编号占位符 11"/>
          <p:cNvSpPr>
            <a:spLocks noGrp="1"/>
          </p:cNvSpPr>
          <p:nvPr>
            <p:ph type="sldNum" sz="quarter" idx="11"/>
          </p:nvPr>
        </p:nvSpPr>
        <p:spPr>
          <a:xfrm>
            <a:off x="0" y="868363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BE083-163E-43D1-A61C-5C32E19A19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12648" y="5307"/>
            <a:ext cx="8153400" cy="8628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9CB95-4805-4FF7-8535-12768684BB76}" type="datetime3">
              <a:rPr lang="en-US"/>
              <a:pPr>
                <a:defRPr/>
              </a:pPr>
              <a:t>6 January 2017</a:t>
            </a:fld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  <p:sp>
        <p:nvSpPr>
          <p:cNvPr id="5" name="幻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0" y="868363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75AA9-B377-4BBF-8C58-378CBE0933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3243B-AF42-42C1-ADF9-79878FD4672E}" type="datetime3">
              <a:rPr lang="en-US"/>
              <a:pPr>
                <a:defRPr/>
              </a:pPr>
              <a:t>6 January 2017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B1E6979-6A3B-4BE5-B6AF-9C3D0A8EB5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359178"/>
            <a:ext cx="1600200" cy="4672567"/>
          </a:xfrm>
          <a:ln w="50800" cap="sq" cmpd="dbl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359179"/>
            <a:ext cx="6400800" cy="4754542"/>
          </a:xfrm>
        </p:spPr>
        <p:txBody>
          <a:bodyPr/>
          <a:lstStyle/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 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12648" y="5307"/>
            <a:ext cx="8153400" cy="8628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6D71C4-CF9E-443E-AC82-FE55AEF725E4}" type="datetime3">
              <a:rPr lang="en-US"/>
              <a:pPr>
                <a:defRPr/>
              </a:pPr>
              <a:t>6 January 2017</a:t>
            </a:fld>
            <a:endParaRPr lang="en-US" altLang="zh-CN" dirty="0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  <p:sp>
        <p:nvSpPr>
          <p:cNvPr id="7" name="幻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0" y="868363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BCE97-2468-4BDA-97BB-1C33F8E9B2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 bwMode="auto">
          <a:xfrm>
            <a:off x="609600" y="4763"/>
            <a:ext cx="8153400" cy="81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612775" y="1249363"/>
            <a:ext cx="8153400" cy="485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lang="zh-CN" altLang="en-US" sz="1200" kern="1200" smtClean="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1A8B0460-B8B8-414B-A80C-9AF392D08A82}" type="datetime3">
              <a:rPr lang="en-US"/>
              <a:pPr>
                <a:defRPr/>
              </a:pPr>
              <a:t>6 January 2017</a:t>
            </a:fld>
            <a:endParaRPr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 bwMode="white">
          <a:xfrm>
            <a:off x="0" y="850900"/>
            <a:ext cx="9144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896938"/>
            <a:ext cx="533400" cy="1793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0550" y="896938"/>
            <a:ext cx="8553450" cy="179387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pic>
        <p:nvPicPr>
          <p:cNvPr id="1033" name="图片 9" descr="科匠中国_Logo-1024_1024.png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7689850" y="-144463"/>
            <a:ext cx="1079500" cy="1079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>
          <a:xfrm>
            <a:off x="-6350" y="1092200"/>
            <a:ext cx="533400" cy="1746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595313" y="1092200"/>
            <a:ext cx="8553450" cy="17463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000" kern="1200">
          <a:solidFill>
            <a:srgbClr val="404040"/>
          </a:solidFill>
          <a:latin typeface="华文细黑" pitchFamily="2" charset="-122"/>
          <a:ea typeface="华文细黑" pitchFamily="2" charset="-122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1600" kern="1200" baseline="0">
          <a:solidFill>
            <a:schemeClr val="tx1"/>
          </a:solidFill>
          <a:latin typeface="+mn-lt"/>
          <a:ea typeface="华文细黑" pitchFamily="2" charset="-122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9BBB59"/>
        </a:buClr>
        <a:buSzPct val="75000"/>
        <a:buFont typeface="Wingdings" pitchFamily="2" charset="2"/>
        <a:buChar char=""/>
        <a:defRPr sz="1400" kern="1200" baseline="0">
          <a:solidFill>
            <a:schemeClr val="tx1"/>
          </a:solidFill>
          <a:latin typeface="+mn-lt"/>
          <a:ea typeface="华文细黑" pitchFamily="2" charset="-122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8064A2"/>
        </a:buClr>
        <a:buSzPct val="6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华文细黑" pitchFamily="2" charset="-122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讲  师：杨涛（科匠中国</a:t>
            </a:r>
            <a:r>
              <a:rPr lang="en-US" altLang="zh-CN" dirty="0" smtClean="0"/>
              <a:t>·</a:t>
            </a:r>
            <a:r>
              <a:rPr lang="zh-CN" altLang="en-US" dirty="0" smtClean="0"/>
              <a:t>武汉）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Email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hahaytao@foxmail.com</a:t>
            </a:r>
            <a:endParaRPr lang="zh-CN" altLang="en-US" dirty="0" smtClean="0"/>
          </a:p>
        </p:txBody>
      </p:sp>
      <p:sp>
        <p:nvSpPr>
          <p:cNvPr id="15363" name="标题 9"/>
          <p:cNvSpPr>
            <a:spLocks noGrp="1"/>
          </p:cNvSpPr>
          <p:nvPr>
            <p:ph type="title"/>
          </p:nvPr>
        </p:nvSpPr>
        <p:spPr>
          <a:xfrm>
            <a:off x="1498600" y="1600200"/>
            <a:ext cx="7620000" cy="9906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Verdana" charset="0"/>
                <a:cs typeface="宋体" charset="0"/>
              </a:rPr>
              <a:t>运算</a:t>
            </a:r>
            <a:r>
              <a:rPr lang="zh-CN" altLang="en-US" dirty="0">
                <a:latin typeface="Verdana" charset="0"/>
                <a:cs typeface="宋体" charset="0"/>
              </a:rPr>
              <a:t>符、表达式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移位运算符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95288" y="1268413"/>
          <a:ext cx="8458200" cy="41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Bitmap Image" r:id="rId4" imgW="6323810" imgH="3115110" progId="Paint.Picture">
                  <p:embed/>
                </p:oleObj>
              </mc:Choice>
              <mc:Fallback>
                <p:oleObj name="Bitmap Image" r:id="rId4" imgW="6323810" imgH="31151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268413"/>
                        <a:ext cx="8458200" cy="416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5A2E2963-8A5C-4B48-B8BD-185693168A7B}" type="slidenum">
              <a:rPr kumimoji="0" lang="en-US" altLang="zh-CN" sz="1000">
                <a:solidFill>
                  <a:srgbClr val="000000"/>
                </a:solidFill>
                <a:latin typeface="Verdana" charset="0"/>
              </a:rPr>
              <a:pPr eaLnBrk="1" hangingPunct="1"/>
              <a:t>10</a:t>
            </a:fld>
            <a:endParaRPr kumimoji="0" lang="en-US" altLang="zh-CN" sz="100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31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赋值运算符（示例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4-4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>
                <a:latin typeface="Verdana" charset="0"/>
                <a:cs typeface="宋体" charset="0"/>
              </a:rPr>
              <a:t>赋值运算符“</a:t>
            </a:r>
            <a:r>
              <a:rPr lang="en-US" altLang="zh-CN">
                <a:latin typeface="Verdana" charset="0"/>
                <a:cs typeface="宋体" charset="0"/>
              </a:rPr>
              <a:t>=”</a:t>
            </a:r>
            <a:r>
              <a:rPr lang="zh-CN" altLang="en-US">
                <a:latin typeface="Verdana" charset="0"/>
                <a:cs typeface="宋体" charset="0"/>
              </a:rPr>
              <a:t>是最常用的一种运算符。它将等于号右边的表达式的值赋给左边的变量。</a:t>
            </a:r>
          </a:p>
          <a:p>
            <a:pPr eaLnBrk="1" hangingPunct="1"/>
            <a:r>
              <a:rPr lang="zh-CN" altLang="en-US">
                <a:latin typeface="Verdana" charset="0"/>
                <a:cs typeface="宋体" charset="0"/>
              </a:rPr>
              <a:t>可以将其它的运算符和赋值运算符结合起来，作为“扩展”的赋值运算符：</a:t>
            </a:r>
            <a:r>
              <a:rPr lang="en-US" altLang="zh-CN">
                <a:latin typeface="Verdana" charset="0"/>
                <a:cs typeface="宋体" charset="0"/>
              </a:rPr>
              <a:t>+=</a:t>
            </a:r>
            <a:r>
              <a:rPr lang="zh-CN" altLang="en-US">
                <a:latin typeface="Verdana" charset="0"/>
                <a:cs typeface="宋体" charset="0"/>
              </a:rPr>
              <a:t>，</a:t>
            </a:r>
            <a:r>
              <a:rPr lang="en-US" altLang="zh-CN">
                <a:latin typeface="Verdana" charset="0"/>
                <a:cs typeface="宋体" charset="0"/>
              </a:rPr>
              <a:t>-=</a:t>
            </a:r>
            <a:r>
              <a:rPr lang="zh-CN" altLang="en-US">
                <a:latin typeface="Verdana" charset="0"/>
                <a:cs typeface="宋体" charset="0"/>
              </a:rPr>
              <a:t>，*</a:t>
            </a:r>
            <a:r>
              <a:rPr lang="en-US" altLang="zh-CN">
                <a:latin typeface="Verdana" charset="0"/>
                <a:cs typeface="宋体" charset="0"/>
              </a:rPr>
              <a:t>=</a:t>
            </a:r>
            <a:r>
              <a:rPr lang="zh-CN" altLang="en-US">
                <a:latin typeface="Verdana" charset="0"/>
                <a:cs typeface="宋体" charset="0"/>
              </a:rPr>
              <a:t>，</a:t>
            </a:r>
            <a:r>
              <a:rPr lang="en-US" altLang="zh-CN">
                <a:latin typeface="Verdana" charset="0"/>
                <a:cs typeface="宋体" charset="0"/>
              </a:rPr>
              <a:t>/=</a:t>
            </a:r>
            <a:r>
              <a:rPr lang="zh-CN" altLang="en-US">
                <a:latin typeface="Verdana" charset="0"/>
                <a:cs typeface="宋体" charset="0"/>
              </a:rPr>
              <a:t>，</a:t>
            </a:r>
            <a:r>
              <a:rPr lang="en-US" altLang="zh-CN">
                <a:latin typeface="Verdana" charset="0"/>
                <a:cs typeface="宋体" charset="0"/>
              </a:rPr>
              <a:t>%=</a:t>
            </a:r>
            <a:r>
              <a:rPr lang="zh-CN" altLang="en-US">
                <a:latin typeface="Verdana" charset="0"/>
                <a:cs typeface="宋体" charset="0"/>
              </a:rPr>
              <a:t>，</a:t>
            </a:r>
            <a:r>
              <a:rPr lang="en-US" altLang="zh-CN">
                <a:latin typeface="Verdana" charset="0"/>
                <a:cs typeface="宋体" charset="0"/>
              </a:rPr>
              <a:t>^=</a:t>
            </a:r>
            <a:r>
              <a:rPr lang="zh-CN" altLang="en-US">
                <a:latin typeface="Verdana" charset="0"/>
                <a:cs typeface="宋体" charset="0"/>
              </a:rPr>
              <a:t>，</a:t>
            </a:r>
            <a:r>
              <a:rPr lang="en-US" altLang="zh-CN">
                <a:latin typeface="Verdana" charset="0"/>
                <a:cs typeface="宋体" charset="0"/>
              </a:rPr>
              <a:t>&amp;=</a:t>
            </a:r>
            <a:r>
              <a:rPr lang="zh-CN" altLang="en-US">
                <a:latin typeface="Verdana" charset="0"/>
                <a:cs typeface="宋体" charset="0"/>
              </a:rPr>
              <a:t>，</a:t>
            </a:r>
            <a:r>
              <a:rPr lang="en-US" altLang="zh-CN">
                <a:latin typeface="Verdana" charset="0"/>
                <a:cs typeface="宋体" charset="0"/>
              </a:rPr>
              <a:t>|=</a:t>
            </a:r>
            <a:r>
              <a:rPr lang="zh-CN" altLang="en-US">
                <a:latin typeface="Verdana" charset="0"/>
                <a:cs typeface="宋体" charset="0"/>
              </a:rPr>
              <a:t>，</a:t>
            </a:r>
            <a:r>
              <a:rPr lang="en-US" altLang="zh-CN">
                <a:latin typeface="Verdana" charset="0"/>
                <a:cs typeface="宋体" charset="0"/>
              </a:rPr>
              <a:t>&gt;&gt;=</a:t>
            </a:r>
            <a:r>
              <a:rPr lang="zh-CN" altLang="en-US">
                <a:latin typeface="Verdana" charset="0"/>
                <a:cs typeface="宋体" charset="0"/>
              </a:rPr>
              <a:t>，</a:t>
            </a:r>
            <a:r>
              <a:rPr lang="en-US" altLang="zh-CN">
                <a:latin typeface="Verdana" charset="0"/>
                <a:cs typeface="宋体" charset="0"/>
              </a:rPr>
              <a:t>&lt;&lt;=</a:t>
            </a:r>
            <a:r>
              <a:rPr lang="zh-CN" altLang="en-US">
                <a:latin typeface="Verdana" charset="0"/>
                <a:cs typeface="宋体" charset="0"/>
              </a:rPr>
              <a:t>，</a:t>
            </a:r>
            <a:r>
              <a:rPr lang="en-US" altLang="zh-CN">
                <a:latin typeface="Verdana" charset="0"/>
                <a:cs typeface="宋体" charset="0"/>
              </a:rPr>
              <a:t>&gt;&gt;&gt;=</a:t>
            </a:r>
          </a:p>
          <a:p>
            <a:pPr eaLnBrk="1" hangingPunct="1"/>
            <a:endParaRPr lang="en-US" altLang="zh-CN">
              <a:latin typeface="Verdana" charset="0"/>
              <a:cs typeface="宋体" charset="0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60EC2CE3-2D56-0C40-A724-AF331D17FFA6}" type="slidenum">
              <a:rPr kumimoji="0" lang="en-US" altLang="zh-CN" sz="1000">
                <a:solidFill>
                  <a:srgbClr val="000000"/>
                </a:solidFill>
                <a:latin typeface="Verdana" charset="0"/>
              </a:rPr>
              <a:pPr eaLnBrk="1" hangingPunct="1"/>
              <a:t>11</a:t>
            </a:fld>
            <a:endParaRPr kumimoji="0" lang="en-US" altLang="zh-CN" sz="100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10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赋值运算符（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con.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）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>
                <a:latin typeface="Verdana" charset="0"/>
                <a:cs typeface="宋体" charset="0"/>
              </a:rPr>
              <a:t>当一个表达式中含有不同类型的数据时，需要用到类型转换。</a:t>
            </a:r>
          </a:p>
          <a:p>
            <a:pPr eaLnBrk="1" hangingPunct="1"/>
            <a:r>
              <a:rPr lang="zh-CN" altLang="en-US">
                <a:latin typeface="Verdana" charset="0"/>
                <a:cs typeface="宋体" charset="0"/>
              </a:rPr>
              <a:t>类型转换存在两种不同的方式：</a:t>
            </a:r>
          </a:p>
          <a:p>
            <a:pPr lvl="1" eaLnBrk="1" hangingPunct="1"/>
            <a:r>
              <a:rPr lang="zh-CN" altLang="en-US">
                <a:latin typeface="Arial" charset="0"/>
                <a:cs typeface="宋体" charset="0"/>
              </a:rPr>
              <a:t>隐式转换</a:t>
            </a:r>
          </a:p>
          <a:p>
            <a:pPr lvl="1" eaLnBrk="1" hangingPunct="1"/>
            <a:r>
              <a:rPr lang="zh-CN" altLang="en-US">
                <a:latin typeface="Arial" charset="0"/>
                <a:cs typeface="宋体" charset="0"/>
              </a:rPr>
              <a:t>强制转换</a:t>
            </a: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CCC47326-2F8A-134B-870B-1AE868018F91}" type="slidenum">
              <a:rPr kumimoji="0" lang="en-US" altLang="zh-CN" sz="1000">
                <a:solidFill>
                  <a:srgbClr val="000000"/>
                </a:solidFill>
                <a:latin typeface="Verdana" charset="0"/>
              </a:rPr>
              <a:pPr eaLnBrk="1" hangingPunct="1"/>
              <a:t>12</a:t>
            </a:fld>
            <a:endParaRPr kumimoji="0" lang="en-US" altLang="zh-CN" sz="100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31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类型转换（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con.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）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Verdana" charset="0"/>
                <a:cs typeface="宋体" charset="0"/>
              </a:rPr>
              <a:t>隐式类型转换：见下图。在这个图中，黑色的实线表示在进行转换的时候，不会损失信息，而红色的虚线表示在转换时可能会引起信息的损失。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Verdana" charset="0"/>
                <a:cs typeface="宋体" charset="0"/>
              </a:rPr>
              <a:t>如果变量的长度不小于表达式的长度，则可进行赋值，称表达式是赋值兼容的。</a:t>
            </a:r>
          </a:p>
        </p:txBody>
      </p:sp>
      <p:grpSp>
        <p:nvGrpSpPr>
          <p:cNvPr id="20484" name="Group 37"/>
          <p:cNvGrpSpPr>
            <a:grpSpLocks/>
          </p:cNvGrpSpPr>
          <p:nvPr/>
        </p:nvGrpSpPr>
        <p:grpSpPr bwMode="auto">
          <a:xfrm>
            <a:off x="120650" y="3979863"/>
            <a:ext cx="8915400" cy="1295400"/>
            <a:chOff x="76" y="2507"/>
            <a:chExt cx="5616" cy="816"/>
          </a:xfrm>
        </p:grpSpPr>
        <p:sp>
          <p:nvSpPr>
            <p:cNvPr id="20486" name="Oval 20"/>
            <p:cNvSpPr>
              <a:spLocks noChangeArrowheads="1"/>
            </p:cNvSpPr>
            <p:nvPr/>
          </p:nvSpPr>
          <p:spPr bwMode="auto">
            <a:xfrm>
              <a:off x="76" y="3035"/>
              <a:ext cx="76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byte</a:t>
              </a:r>
            </a:p>
          </p:txBody>
        </p:sp>
        <p:sp>
          <p:nvSpPr>
            <p:cNvPr id="20487" name="Oval 21"/>
            <p:cNvSpPr>
              <a:spLocks noChangeArrowheads="1"/>
            </p:cNvSpPr>
            <p:nvPr/>
          </p:nvSpPr>
          <p:spPr bwMode="auto">
            <a:xfrm>
              <a:off x="1036" y="3035"/>
              <a:ext cx="76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short</a:t>
              </a:r>
            </a:p>
          </p:txBody>
        </p:sp>
        <p:sp>
          <p:nvSpPr>
            <p:cNvPr id="20488" name="Oval 22"/>
            <p:cNvSpPr>
              <a:spLocks noChangeArrowheads="1"/>
            </p:cNvSpPr>
            <p:nvPr/>
          </p:nvSpPr>
          <p:spPr bwMode="auto">
            <a:xfrm>
              <a:off x="988" y="2507"/>
              <a:ext cx="76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char</a:t>
              </a:r>
            </a:p>
          </p:txBody>
        </p:sp>
        <p:sp>
          <p:nvSpPr>
            <p:cNvPr id="20489" name="Oval 23"/>
            <p:cNvSpPr>
              <a:spLocks noChangeArrowheads="1"/>
            </p:cNvSpPr>
            <p:nvPr/>
          </p:nvSpPr>
          <p:spPr bwMode="auto">
            <a:xfrm>
              <a:off x="2044" y="2795"/>
              <a:ext cx="76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int</a:t>
              </a:r>
            </a:p>
          </p:txBody>
        </p:sp>
        <p:sp>
          <p:nvSpPr>
            <p:cNvPr id="20490" name="Oval 24"/>
            <p:cNvSpPr>
              <a:spLocks noChangeArrowheads="1"/>
            </p:cNvSpPr>
            <p:nvPr/>
          </p:nvSpPr>
          <p:spPr bwMode="auto">
            <a:xfrm>
              <a:off x="3004" y="2795"/>
              <a:ext cx="76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long</a:t>
              </a:r>
            </a:p>
          </p:txBody>
        </p:sp>
        <p:sp>
          <p:nvSpPr>
            <p:cNvPr id="20491" name="Oval 25"/>
            <p:cNvSpPr>
              <a:spLocks noChangeArrowheads="1"/>
            </p:cNvSpPr>
            <p:nvPr/>
          </p:nvSpPr>
          <p:spPr bwMode="auto">
            <a:xfrm>
              <a:off x="4060" y="2795"/>
              <a:ext cx="76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float</a:t>
              </a:r>
            </a:p>
          </p:txBody>
        </p:sp>
        <p:sp>
          <p:nvSpPr>
            <p:cNvPr id="20492" name="Oval 26"/>
            <p:cNvSpPr>
              <a:spLocks noChangeArrowheads="1"/>
            </p:cNvSpPr>
            <p:nvPr/>
          </p:nvSpPr>
          <p:spPr bwMode="auto">
            <a:xfrm>
              <a:off x="4924" y="2795"/>
              <a:ext cx="76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double</a:t>
              </a:r>
            </a:p>
          </p:txBody>
        </p:sp>
        <p:sp>
          <p:nvSpPr>
            <p:cNvPr id="20493" name="Line 27"/>
            <p:cNvSpPr>
              <a:spLocks noChangeShapeType="1"/>
            </p:cNvSpPr>
            <p:nvPr/>
          </p:nvSpPr>
          <p:spPr bwMode="auto">
            <a:xfrm>
              <a:off x="844" y="3179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Line 28"/>
            <p:cNvSpPr>
              <a:spLocks noChangeShapeType="1"/>
            </p:cNvSpPr>
            <p:nvPr/>
          </p:nvSpPr>
          <p:spPr bwMode="auto">
            <a:xfrm>
              <a:off x="1708" y="2699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5" name="Line 29"/>
            <p:cNvSpPr>
              <a:spLocks noChangeShapeType="1"/>
            </p:cNvSpPr>
            <p:nvPr/>
          </p:nvSpPr>
          <p:spPr bwMode="auto">
            <a:xfrm flipV="1">
              <a:off x="1804" y="2987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6" name="Line 30"/>
            <p:cNvSpPr>
              <a:spLocks noChangeShapeType="1"/>
            </p:cNvSpPr>
            <p:nvPr/>
          </p:nvSpPr>
          <p:spPr bwMode="auto">
            <a:xfrm>
              <a:off x="2812" y="293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Line 31"/>
            <p:cNvSpPr>
              <a:spLocks noChangeShapeType="1"/>
            </p:cNvSpPr>
            <p:nvPr/>
          </p:nvSpPr>
          <p:spPr bwMode="auto">
            <a:xfrm>
              <a:off x="3772" y="2939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Line 32"/>
            <p:cNvSpPr>
              <a:spLocks noChangeShapeType="1"/>
            </p:cNvSpPr>
            <p:nvPr/>
          </p:nvSpPr>
          <p:spPr bwMode="auto">
            <a:xfrm>
              <a:off x="4828" y="293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0499" name="AutoShape 33"/>
            <p:cNvCxnSpPr>
              <a:cxnSpLocks noChangeShapeType="1"/>
              <a:stCxn id="20489" idx="0"/>
              <a:endCxn id="20491" idx="0"/>
            </p:cNvCxnSpPr>
            <p:nvPr/>
          </p:nvCxnSpPr>
          <p:spPr bwMode="auto">
            <a:xfrm rot="5400000" flipV="1">
              <a:off x="3435" y="1788"/>
              <a:ext cx="1" cy="2016"/>
            </a:xfrm>
            <a:prstGeom prst="curvedConnector3">
              <a:avLst>
                <a:gd name="adj1" fmla="val -14400005"/>
              </a:avLst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0" name="AutoShape 34"/>
            <p:cNvCxnSpPr>
              <a:cxnSpLocks noChangeShapeType="1"/>
              <a:stCxn id="20490" idx="4"/>
              <a:endCxn id="20492" idx="4"/>
            </p:cNvCxnSpPr>
            <p:nvPr/>
          </p:nvCxnSpPr>
          <p:spPr bwMode="auto">
            <a:xfrm rot="16200000" flipH="1">
              <a:off x="4347" y="2124"/>
              <a:ext cx="1" cy="1920"/>
            </a:xfrm>
            <a:prstGeom prst="curvedConnector3">
              <a:avLst>
                <a:gd name="adj1" fmla="val 14400005"/>
              </a:avLst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1" name="AutoShape 35"/>
            <p:cNvCxnSpPr>
              <a:cxnSpLocks noChangeShapeType="1"/>
              <a:stCxn id="20489" idx="4"/>
              <a:endCxn id="20492" idx="4"/>
            </p:cNvCxnSpPr>
            <p:nvPr/>
          </p:nvCxnSpPr>
          <p:spPr bwMode="auto">
            <a:xfrm rot="16200000" flipH="1">
              <a:off x="3867" y="1644"/>
              <a:ext cx="1" cy="2880"/>
            </a:xfrm>
            <a:prstGeom prst="curvedConnector3">
              <a:avLst>
                <a:gd name="adj1" fmla="val 2689999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CBF80A27-0A0E-2D43-9499-4C3F8992F471}" type="slidenum">
              <a:rPr kumimoji="0" lang="en-US" altLang="zh-CN" sz="1000">
                <a:solidFill>
                  <a:srgbClr val="000000"/>
                </a:solidFill>
                <a:latin typeface="Verdana" charset="0"/>
              </a:rPr>
              <a:pPr eaLnBrk="1" hangingPunct="1"/>
              <a:t>13</a:t>
            </a:fld>
            <a:endParaRPr kumimoji="0" lang="en-US" altLang="zh-CN" sz="100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0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类型转换（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con.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）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Lucida Console" charset="0"/>
                <a:ea typeface="黑体" charset="0"/>
                <a:cs typeface="黑体" charset="0"/>
              </a:rPr>
              <a:t>强制类型转换（</a:t>
            </a:r>
            <a:r>
              <a:rPr lang="en-US" altLang="zh-CN" sz="2400">
                <a:latin typeface="Lucida Console" charset="0"/>
                <a:ea typeface="黑体" charset="0"/>
                <a:cs typeface="黑体" charset="0"/>
              </a:rPr>
              <a:t>Cast</a:t>
            </a:r>
            <a:r>
              <a:rPr lang="zh-CN" altLang="en-US" sz="2400">
                <a:latin typeface="Lucida Console" charset="0"/>
                <a:ea typeface="黑体" charset="0"/>
                <a:cs typeface="黑体" charset="0"/>
              </a:rPr>
              <a:t>，造型）：强制类型转换，或者称为造型，用于显式的转换一个表达式的类型。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Lucida Console" charset="0"/>
                <a:ea typeface="黑体" charset="0"/>
                <a:cs typeface="黑体" charset="0"/>
              </a:rPr>
              <a:t>简单数据类型可以被进行强制类型转换。例如，将一个</a:t>
            </a:r>
            <a:r>
              <a:rPr lang="en-US" altLang="zh-CN" sz="2400">
                <a:latin typeface="Lucida Console" charset="0"/>
                <a:ea typeface="黑体" charset="0"/>
                <a:cs typeface="黑体" charset="0"/>
              </a:rPr>
              <a:t>double</a:t>
            </a:r>
            <a:r>
              <a:rPr lang="zh-CN" altLang="en-US" sz="2400">
                <a:latin typeface="Lucida Console" charset="0"/>
                <a:ea typeface="黑体" charset="0"/>
                <a:cs typeface="黑体" charset="0"/>
              </a:rPr>
              <a:t>类型的数据强制转换成</a:t>
            </a:r>
            <a:r>
              <a:rPr lang="en-US" altLang="zh-CN" sz="2400">
                <a:latin typeface="Lucida Console" charset="0"/>
                <a:ea typeface="黑体" charset="0"/>
                <a:cs typeface="黑体" charset="0"/>
              </a:rPr>
              <a:t>int</a:t>
            </a:r>
            <a:r>
              <a:rPr lang="zh-CN" altLang="en-US" sz="2400">
                <a:latin typeface="Lucida Console" charset="0"/>
                <a:ea typeface="黑体" charset="0"/>
                <a:cs typeface="黑体" charset="0"/>
              </a:rPr>
              <a:t>类型。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Lucida Console" charset="0"/>
                <a:ea typeface="黑体" charset="0"/>
                <a:cs typeface="黑体" charset="0"/>
              </a:rPr>
              <a:t>利用运算符“</a:t>
            </a:r>
            <a:r>
              <a:rPr lang="en-US" altLang="zh-CN" sz="2400">
                <a:latin typeface="Lucida Console" charset="0"/>
                <a:ea typeface="黑体" charset="0"/>
                <a:cs typeface="黑体" charset="0"/>
              </a:rPr>
              <a:t>(</a:t>
            </a:r>
            <a:r>
              <a:rPr lang="en-US" altLang="zh-CN" sz="2400" i="1">
                <a:latin typeface="Lucida Console" charset="0"/>
                <a:ea typeface="黑体" charset="0"/>
                <a:cs typeface="黑体" charset="0"/>
              </a:rPr>
              <a:t>type</a:t>
            </a:r>
            <a:r>
              <a:rPr lang="en-US" altLang="zh-CN" sz="2400">
                <a:latin typeface="Lucida Console" charset="0"/>
                <a:ea typeface="黑体" charset="0"/>
                <a:cs typeface="黑体" charset="0"/>
              </a:rPr>
              <a:t>)var”</a:t>
            </a:r>
            <a:r>
              <a:rPr lang="zh-CN" altLang="en-US" sz="2400">
                <a:latin typeface="Lucida Console" charset="0"/>
                <a:ea typeface="黑体" charset="0"/>
                <a:cs typeface="黑体" charset="0"/>
              </a:rPr>
              <a:t>进行强制类型转换。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Lucida Console" charset="0"/>
                <a:ea typeface="黑体" charset="0"/>
                <a:cs typeface="黑体" charset="0"/>
              </a:rPr>
              <a:t>除了简单类型外，引用类型也可以进行强制类型转换。</a:t>
            </a:r>
          </a:p>
        </p:txBody>
      </p:sp>
      <p:sp>
        <p:nvSpPr>
          <p:cNvPr id="43013" name="AutoShape 5"/>
          <p:cNvSpPr>
            <a:spLocks noChangeArrowheads="1"/>
          </p:cNvSpPr>
          <p:nvPr/>
        </p:nvSpPr>
        <p:spPr bwMode="auto">
          <a:xfrm>
            <a:off x="468313" y="3644900"/>
            <a:ext cx="8280400" cy="2447925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r>
              <a:rPr kumimoji="0" lang="en-US" altLang="zh-CN" sz="2200" b="1" dirty="0" err="1">
                <a:solidFill>
                  <a:schemeClr val="accent2"/>
                </a:solidFill>
                <a:latin typeface="Lucida Console" charset="0"/>
              </a:rPr>
              <a:t>int</a:t>
            </a:r>
            <a:r>
              <a:rPr kumimoji="0" lang="en-US" altLang="zh-CN" sz="2200" b="1" dirty="0">
                <a:latin typeface="Lucida Console" charset="0"/>
              </a:rPr>
              <a:t> a = 8;</a:t>
            </a:r>
          </a:p>
          <a:p>
            <a:r>
              <a:rPr kumimoji="0" lang="en-US" altLang="zh-CN" sz="2200" b="1" dirty="0">
                <a:solidFill>
                  <a:schemeClr val="accent2"/>
                </a:solidFill>
                <a:latin typeface="Lucida Console" charset="0"/>
              </a:rPr>
              <a:t>long</a:t>
            </a:r>
            <a:r>
              <a:rPr kumimoji="0" lang="en-US" altLang="zh-CN" sz="2200" b="1" dirty="0">
                <a:latin typeface="Lucida Console" charset="0"/>
              </a:rPr>
              <a:t> b = a ;</a:t>
            </a:r>
          </a:p>
          <a:p>
            <a:r>
              <a:rPr kumimoji="0" lang="en-US" altLang="zh-CN" sz="2200" b="1" dirty="0" err="1">
                <a:solidFill>
                  <a:schemeClr val="accent2"/>
                </a:solidFill>
                <a:latin typeface="Lucida Console" charset="0"/>
              </a:rPr>
              <a:t>int</a:t>
            </a:r>
            <a:r>
              <a:rPr kumimoji="0" lang="en-US" altLang="zh-CN" sz="2200" b="1" dirty="0">
                <a:latin typeface="Lucida Console" charset="0"/>
              </a:rPr>
              <a:t> c = b;		</a:t>
            </a:r>
            <a:r>
              <a:rPr kumimoji="0" lang="en-US" altLang="zh-CN" sz="2200" b="1" dirty="0">
                <a:solidFill>
                  <a:srgbClr val="FF0000"/>
                </a:solidFill>
                <a:latin typeface="Lucida Console" charset="0"/>
              </a:rPr>
              <a:t>//</a:t>
            </a:r>
            <a:r>
              <a:rPr kumimoji="0" lang="zh-CN" altLang="en-US" sz="2200" b="1" dirty="0">
                <a:solidFill>
                  <a:srgbClr val="FF0000"/>
                </a:solidFill>
                <a:latin typeface="Lucida Console" charset="0"/>
              </a:rPr>
              <a:t>错误，不能将</a:t>
            </a:r>
            <a:r>
              <a:rPr kumimoji="0" lang="en-US" altLang="zh-CN" sz="2200" b="1" dirty="0">
                <a:solidFill>
                  <a:srgbClr val="FF0000"/>
                </a:solidFill>
                <a:latin typeface="Lucida Console" charset="0"/>
              </a:rPr>
              <a:t>long</a:t>
            </a:r>
            <a:r>
              <a:rPr kumimoji="0" lang="zh-CN" altLang="en-US" sz="2200" b="1" dirty="0">
                <a:solidFill>
                  <a:srgbClr val="FF0000"/>
                </a:solidFill>
                <a:latin typeface="Lucida Console" charset="0"/>
              </a:rPr>
              <a:t>转化为</a:t>
            </a:r>
            <a:r>
              <a:rPr kumimoji="0" lang="en-US" altLang="zh-CN" sz="2200" b="1" dirty="0" err="1">
                <a:solidFill>
                  <a:srgbClr val="FF0000"/>
                </a:solidFill>
                <a:latin typeface="Lucida Console" charset="0"/>
              </a:rPr>
              <a:t>int</a:t>
            </a:r>
            <a:r>
              <a:rPr kumimoji="0" lang="zh-CN" altLang="en-US" sz="2200" b="1" dirty="0">
                <a:solidFill>
                  <a:srgbClr val="FF0000"/>
                </a:solidFill>
                <a:latin typeface="Lucida Console" charset="0"/>
              </a:rPr>
              <a:t>类型。</a:t>
            </a:r>
          </a:p>
          <a:p>
            <a:r>
              <a:rPr kumimoji="0" lang="en-US" altLang="zh-CN" sz="2200" b="1" dirty="0" err="1">
                <a:solidFill>
                  <a:schemeClr val="accent2"/>
                </a:solidFill>
                <a:latin typeface="Lucida Console" charset="0"/>
              </a:rPr>
              <a:t>int</a:t>
            </a:r>
            <a:r>
              <a:rPr kumimoji="0" lang="en-US" altLang="zh-CN" sz="2200" b="1" dirty="0">
                <a:latin typeface="Lucida Console" charset="0"/>
              </a:rPr>
              <a:t> d = (</a:t>
            </a:r>
            <a:r>
              <a:rPr kumimoji="0" lang="en-US" altLang="zh-CN" sz="2200" b="1" dirty="0" err="1">
                <a:solidFill>
                  <a:schemeClr val="accent2"/>
                </a:solidFill>
                <a:latin typeface="Lucida Console" charset="0"/>
              </a:rPr>
              <a:t>int</a:t>
            </a:r>
            <a:r>
              <a:rPr kumimoji="0" lang="en-US" altLang="zh-CN" sz="2200" b="1" dirty="0">
                <a:latin typeface="Lucida Console" charset="0"/>
              </a:rPr>
              <a:t>)b;</a:t>
            </a:r>
          </a:p>
          <a:p>
            <a:r>
              <a:rPr kumimoji="0" lang="en-US" altLang="zh-CN" sz="2200" b="1" dirty="0">
                <a:solidFill>
                  <a:schemeClr val="accent2"/>
                </a:solidFill>
                <a:latin typeface="Lucida Console" charset="0"/>
              </a:rPr>
              <a:t>short</a:t>
            </a:r>
            <a:r>
              <a:rPr kumimoji="0" lang="en-US" altLang="zh-CN" sz="2200" b="1" dirty="0">
                <a:latin typeface="Lucida Console" charset="0"/>
              </a:rPr>
              <a:t> s = 1;</a:t>
            </a:r>
          </a:p>
          <a:p>
            <a:r>
              <a:rPr kumimoji="0" lang="en-US" altLang="zh-CN" sz="2200" b="1" dirty="0">
                <a:latin typeface="Lucida Console" charset="0"/>
              </a:rPr>
              <a:t>s = s + 1;    	</a:t>
            </a:r>
            <a:r>
              <a:rPr kumimoji="0" lang="en-US" altLang="zh-CN" sz="2200" b="1" dirty="0">
                <a:solidFill>
                  <a:srgbClr val="800000"/>
                </a:solidFill>
                <a:latin typeface="Lucida Console" charset="0"/>
              </a:rPr>
              <a:t>//</a:t>
            </a:r>
            <a:r>
              <a:rPr kumimoji="0" lang="zh-CN" altLang="en-US" sz="2200" b="1" dirty="0">
                <a:solidFill>
                  <a:srgbClr val="800000"/>
                </a:solidFill>
                <a:latin typeface="Lucida Console" charset="0"/>
              </a:rPr>
              <a:t>不能编译通过</a:t>
            </a:r>
          </a:p>
          <a:p>
            <a:r>
              <a:rPr kumimoji="0" lang="en-US" altLang="zh-CN" sz="2200" b="1" dirty="0">
                <a:latin typeface="Lucida Console" charset="0"/>
              </a:rPr>
              <a:t>s += 1;		//+=</a:t>
            </a:r>
            <a:r>
              <a:rPr kumimoji="0" lang="zh-CN" altLang="en-US" sz="2200" b="1" dirty="0">
                <a:latin typeface="Lucida Console" charset="0"/>
              </a:rPr>
              <a:t>是运算符，可以编译通过。</a:t>
            </a: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6E42C116-5B25-BC45-B027-1B2D1F9E5641}" type="slidenum">
              <a:rPr kumimoji="0" lang="en-US" altLang="zh-CN" sz="1000">
                <a:solidFill>
                  <a:srgbClr val="000000"/>
                </a:solidFill>
                <a:latin typeface="Verdana" charset="0"/>
              </a:rPr>
              <a:pPr eaLnBrk="1" hangingPunct="1"/>
              <a:t>14</a:t>
            </a:fld>
            <a:endParaRPr kumimoji="0" lang="en-US" altLang="zh-CN" sz="100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34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作为字符串连接符的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宋体" charset="0"/>
              </a:rPr>
              <a:t>“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+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宋体" charset="0"/>
              </a:rPr>
              <a:t>”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Verdana" charset="0"/>
              <a:cs typeface="宋体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Lucida Console" charset="0"/>
                <a:ea typeface="黑体" charset="0"/>
                <a:cs typeface="黑体" charset="0"/>
              </a:rPr>
              <a:t>运算符“</a:t>
            </a:r>
            <a:r>
              <a:rPr lang="en-US" altLang="zh-CN" sz="2400">
                <a:latin typeface="Lucida Console" charset="0"/>
                <a:ea typeface="黑体" charset="0"/>
                <a:cs typeface="黑体" charset="0"/>
              </a:rPr>
              <a:t>+”</a:t>
            </a:r>
            <a:r>
              <a:rPr lang="zh-CN" altLang="en-US" sz="2400">
                <a:latin typeface="Lucida Console" charset="0"/>
                <a:ea typeface="黑体" charset="0"/>
                <a:cs typeface="黑体" charset="0"/>
              </a:rPr>
              <a:t>除了用于数值类型的加法运算法，在字符串类型（</a:t>
            </a:r>
            <a:r>
              <a:rPr lang="en-US" altLang="zh-CN" sz="2400">
                <a:latin typeface="Lucida Console" charset="0"/>
                <a:ea typeface="黑体" charset="0"/>
                <a:cs typeface="黑体" charset="0"/>
              </a:rPr>
              <a:t>String</a:t>
            </a:r>
            <a:r>
              <a:rPr lang="zh-CN" altLang="en-US" sz="2400">
                <a:latin typeface="Lucida Console" charset="0"/>
                <a:ea typeface="黑体" charset="0"/>
                <a:cs typeface="黑体" charset="0"/>
              </a:rPr>
              <a:t>）数据中，它还是一个用于连接字符串的特殊的运算符。</a:t>
            </a:r>
          </a:p>
          <a:p>
            <a:pPr eaLnBrk="1" hangingPunct="1"/>
            <a:r>
              <a:rPr lang="zh-CN" altLang="en-US" sz="2400">
                <a:latin typeface="Lucida Console" charset="0"/>
                <a:ea typeface="黑体" charset="0"/>
                <a:cs typeface="黑体" charset="0"/>
              </a:rPr>
              <a:t>当“</a:t>
            </a:r>
            <a:r>
              <a:rPr lang="en-US" altLang="zh-CN" sz="2400">
                <a:latin typeface="Lucida Console" charset="0"/>
                <a:ea typeface="黑体" charset="0"/>
                <a:cs typeface="黑体" charset="0"/>
              </a:rPr>
              <a:t>+”</a:t>
            </a:r>
            <a:r>
              <a:rPr lang="zh-CN" altLang="en-US" sz="2400">
                <a:latin typeface="Lucida Console" charset="0"/>
                <a:ea typeface="黑体" charset="0"/>
                <a:cs typeface="黑体" charset="0"/>
              </a:rPr>
              <a:t>用在表达式中的时候，如果其中有一个操作数是字符串类型（</a:t>
            </a:r>
            <a:r>
              <a:rPr lang="en-US" altLang="zh-CN" sz="2400">
                <a:latin typeface="Lucida Console" charset="0"/>
                <a:ea typeface="黑体" charset="0"/>
                <a:cs typeface="黑体" charset="0"/>
              </a:rPr>
              <a:t>String</a:t>
            </a:r>
            <a:r>
              <a:rPr lang="zh-CN" altLang="en-US" sz="2400">
                <a:latin typeface="Lucida Console" charset="0"/>
                <a:ea typeface="黑体" charset="0"/>
                <a:cs typeface="黑体" charset="0"/>
              </a:rPr>
              <a:t>），则</a:t>
            </a:r>
            <a:r>
              <a:rPr lang="en-US" altLang="zh-CN" sz="2400">
                <a:latin typeface="Lucida Console" charset="0"/>
                <a:ea typeface="黑体" charset="0"/>
                <a:cs typeface="黑体" charset="0"/>
              </a:rPr>
              <a:t>Java</a:t>
            </a:r>
            <a:r>
              <a:rPr lang="zh-CN" altLang="en-US" sz="2400">
                <a:latin typeface="Lucida Console" charset="0"/>
                <a:ea typeface="黑体" charset="0"/>
                <a:cs typeface="黑体" charset="0"/>
              </a:rPr>
              <a:t>会自动将另一个操作数也转换成字符串，然后将这两个字符串相连起来生成一个新的字符串。</a:t>
            </a:r>
          </a:p>
        </p:txBody>
      </p:sp>
      <p:sp>
        <p:nvSpPr>
          <p:cNvPr id="41989" name="AutoShape 5"/>
          <p:cNvSpPr>
            <a:spLocks noChangeArrowheads="1"/>
          </p:cNvSpPr>
          <p:nvPr/>
        </p:nvSpPr>
        <p:spPr bwMode="auto">
          <a:xfrm>
            <a:off x="468313" y="4365625"/>
            <a:ext cx="8280400" cy="1079500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r>
              <a:rPr kumimoji="0" lang="en-US" altLang="zh-CN" sz="2200" b="1" dirty="0">
                <a:solidFill>
                  <a:schemeClr val="accent2"/>
                </a:solidFill>
                <a:latin typeface="Lucida Console" charset="0"/>
              </a:rPr>
              <a:t>String </a:t>
            </a:r>
            <a:r>
              <a:rPr kumimoji="0" lang="en-US" altLang="zh-CN" sz="2200" b="1" dirty="0">
                <a:latin typeface="Lucida Console" charset="0"/>
              </a:rPr>
              <a:t>s = “</a:t>
            </a:r>
            <a:r>
              <a:rPr kumimoji="0" lang="en-US" altLang="zh-CN" sz="2200" b="1" dirty="0" err="1">
                <a:latin typeface="Lucida Console" charset="0"/>
              </a:rPr>
              <a:t>abc</a:t>
            </a:r>
            <a:r>
              <a:rPr kumimoji="0" lang="en-US" altLang="zh-CN" sz="2200" b="1" dirty="0">
                <a:latin typeface="Lucida Console" charset="0"/>
              </a:rPr>
              <a:t>”;</a:t>
            </a:r>
          </a:p>
          <a:p>
            <a:r>
              <a:rPr kumimoji="0" lang="en-US" altLang="zh-CN" sz="2200" b="1" dirty="0" err="1">
                <a:latin typeface="Lucida Console" charset="0"/>
              </a:rPr>
              <a:t>System.out.print</a:t>
            </a:r>
            <a:r>
              <a:rPr kumimoji="0" lang="en-US" altLang="zh-CN" sz="2200" b="1" dirty="0">
                <a:latin typeface="Lucida Console" charset="0"/>
              </a:rPr>
              <a:t>(s + 12); </a:t>
            </a:r>
            <a:r>
              <a:rPr kumimoji="0" lang="en-US" altLang="zh-CN" sz="2200" b="1" dirty="0">
                <a:solidFill>
                  <a:srgbClr val="009900"/>
                </a:solidFill>
                <a:latin typeface="Lucida Console" charset="0"/>
              </a:rPr>
              <a:t>//”abc12”</a:t>
            </a: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BB332521-26B0-1F4A-894D-CA93B91AE624}" type="slidenum">
              <a:rPr kumimoji="0" lang="en-US" altLang="zh-CN" sz="1000">
                <a:solidFill>
                  <a:srgbClr val="000000"/>
                </a:solidFill>
                <a:latin typeface="Verdana" charset="0"/>
              </a:rPr>
              <a:pPr eaLnBrk="1" hangingPunct="1"/>
              <a:t>15</a:t>
            </a:fld>
            <a:endParaRPr kumimoji="0" lang="en-US" altLang="zh-CN" sz="100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83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表达式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Verdana" charset="0"/>
                <a:cs typeface="宋体" charset="0"/>
              </a:rPr>
              <a:t>表达式是运算符和操作数的结合，它是任何一门编程语言的关键组成部分</a:t>
            </a:r>
          </a:p>
          <a:p>
            <a:pPr eaLnBrk="1" hangingPunct="1"/>
            <a:r>
              <a:rPr lang="zh-CN" altLang="en-US" dirty="0">
                <a:latin typeface="Verdana" charset="0"/>
                <a:cs typeface="宋体" charset="0"/>
              </a:rPr>
              <a:t>表达式允许程序员进行数学计算、值的比较、逻辑操作以及在</a:t>
            </a:r>
            <a:r>
              <a:rPr lang="en-US" altLang="zh-CN" dirty="0">
                <a:latin typeface="Verdana" charset="0"/>
                <a:cs typeface="宋体" charset="0"/>
              </a:rPr>
              <a:t>Java</a:t>
            </a:r>
            <a:r>
              <a:rPr lang="zh-CN" altLang="en-US" dirty="0">
                <a:latin typeface="Verdana" charset="0"/>
                <a:cs typeface="宋体" charset="0"/>
              </a:rPr>
              <a:t>中进行对象的操作。</a:t>
            </a:r>
          </a:p>
          <a:p>
            <a:pPr eaLnBrk="1" hangingPunct="1"/>
            <a:r>
              <a:rPr lang="zh-CN" altLang="en-US" dirty="0">
                <a:latin typeface="Verdana" charset="0"/>
                <a:cs typeface="宋体" charset="0"/>
              </a:rPr>
              <a:t>一些表达式的例子：</a:t>
            </a:r>
          </a:p>
          <a:p>
            <a:pPr lvl="1" eaLnBrk="1" hangingPunct="1"/>
            <a:r>
              <a:rPr lang="en-US" altLang="zh-CN" sz="2400" dirty="0">
                <a:latin typeface="Arial" charset="0"/>
                <a:cs typeface="宋体" charset="0"/>
              </a:rPr>
              <a:t>x</a:t>
            </a:r>
          </a:p>
          <a:p>
            <a:pPr lvl="1" eaLnBrk="1" hangingPunct="1"/>
            <a:r>
              <a:rPr lang="en-US" altLang="zh-CN" sz="2400" dirty="0">
                <a:latin typeface="Arial" charset="0"/>
                <a:cs typeface="宋体" charset="0"/>
              </a:rPr>
              <a:t>x+10</a:t>
            </a:r>
          </a:p>
          <a:p>
            <a:pPr lvl="1" eaLnBrk="1" hangingPunct="1"/>
            <a:r>
              <a:rPr lang="en-US" altLang="zh-CN" sz="2400" dirty="0">
                <a:latin typeface="Arial" charset="0"/>
                <a:cs typeface="宋体" charset="0"/>
              </a:rPr>
              <a:t>y=x+10</a:t>
            </a:r>
          </a:p>
          <a:p>
            <a:pPr lvl="1" eaLnBrk="1" hangingPunct="1"/>
            <a:r>
              <a:rPr lang="en-US" altLang="zh-CN" sz="2400" dirty="0" err="1">
                <a:latin typeface="Arial" charset="0"/>
                <a:cs typeface="宋体" charset="0"/>
              </a:rPr>
              <a:t>arr</a:t>
            </a:r>
            <a:r>
              <a:rPr lang="en-US" altLang="zh-CN" sz="2400" dirty="0">
                <a:latin typeface="Arial" charset="0"/>
                <a:cs typeface="宋体" charset="0"/>
              </a:rPr>
              <a:t>[10]</a:t>
            </a:r>
          </a:p>
          <a:p>
            <a:pPr lvl="1" eaLnBrk="1" hangingPunct="1"/>
            <a:r>
              <a:rPr lang="en-US" altLang="zh-CN" sz="2400" dirty="0" err="1">
                <a:latin typeface="Arial" charset="0"/>
                <a:cs typeface="宋体" charset="0"/>
              </a:rPr>
              <a:t>student.geName</a:t>
            </a:r>
            <a:r>
              <a:rPr lang="en-US" altLang="zh-CN" sz="2400" dirty="0">
                <a:latin typeface="Arial" charset="0"/>
                <a:cs typeface="宋体" charset="0"/>
              </a:rPr>
              <a:t>()</a:t>
            </a: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0F011E32-39C6-C049-8FB1-10890699EBAD}" type="slidenum">
              <a:rPr kumimoji="0" lang="en-US" altLang="zh-CN" sz="1000">
                <a:solidFill>
                  <a:srgbClr val="000000"/>
                </a:solidFill>
                <a:latin typeface="Verdana" charset="0"/>
              </a:rPr>
              <a:pPr eaLnBrk="1" hangingPunct="1"/>
              <a:t>16</a:t>
            </a:fld>
            <a:endParaRPr kumimoji="0" lang="en-US" altLang="zh-CN" sz="100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81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表达式中运算符的结合性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Verdana" charset="0"/>
                <a:cs typeface="宋体" charset="0"/>
              </a:rPr>
              <a:t>所有的数学运算都认为是从左到右结合的，在</a:t>
            </a:r>
            <a:r>
              <a:rPr lang="en-US" altLang="zh-CN" sz="2400">
                <a:latin typeface="Verdana" charset="0"/>
                <a:cs typeface="宋体" charset="0"/>
              </a:rPr>
              <a:t>Java</a:t>
            </a:r>
            <a:r>
              <a:rPr lang="zh-CN" altLang="en-US" sz="2400">
                <a:latin typeface="Verdana" charset="0"/>
                <a:cs typeface="宋体" charset="0"/>
              </a:rPr>
              <a:t>中，大部分运算也是从左到右结合的，只有单目运算符、赋值运算符和条件运算符例外</a:t>
            </a:r>
          </a:p>
          <a:p>
            <a:pPr eaLnBrk="1" hangingPunct="1"/>
            <a:r>
              <a:rPr lang="zh-CN" altLang="en-US" sz="2400">
                <a:latin typeface="Verdana" charset="0"/>
                <a:cs typeface="宋体" charset="0"/>
              </a:rPr>
              <a:t>乘法和加法是两个可结合的运算，也就是说，这两个运算符左右两边的操作符可以互换位置而不会影响到结果</a:t>
            </a: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4F05E0B7-F2E4-4D4F-828B-96CA941A0EB6}" type="slidenum">
              <a:rPr kumimoji="0" lang="en-US" altLang="zh-CN" sz="1000">
                <a:solidFill>
                  <a:srgbClr val="000000"/>
                </a:solidFill>
                <a:latin typeface="Verdana" charset="0"/>
              </a:rPr>
              <a:pPr eaLnBrk="1" hangingPunct="1"/>
              <a:t>17</a:t>
            </a:fld>
            <a:endParaRPr kumimoji="0" lang="en-US" altLang="zh-CN" sz="100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40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表达式中运算符的优先顺序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>
                <a:latin typeface="Verdana" charset="0"/>
                <a:cs typeface="宋体" charset="0"/>
              </a:rPr>
              <a:t>下面的表格说明了各个运算符的优先顺序，优先级高的运算符放置在表的上部，而在同一行的运算符拥有同样的优先顺序。</a:t>
            </a:r>
          </a:p>
          <a:p>
            <a:pPr eaLnBrk="1" hangingPunct="1"/>
            <a:r>
              <a:rPr lang="zh-CN" altLang="en-US">
                <a:latin typeface="Verdana" charset="0"/>
                <a:cs typeface="宋体" charset="0"/>
              </a:rPr>
              <a:t>除了单目运算符、赋值运算符以及条件运算符，其它的运算符都是从左到右结合的。</a:t>
            </a: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89600E51-9193-BE41-9A6A-2B31126BFF04}" type="slidenum">
              <a:rPr kumimoji="0" lang="en-US" altLang="zh-CN" sz="1000">
                <a:solidFill>
                  <a:srgbClr val="000000"/>
                </a:solidFill>
                <a:latin typeface="Verdana" charset="0"/>
              </a:rPr>
              <a:pPr eaLnBrk="1" hangingPunct="1"/>
              <a:t>18</a:t>
            </a:fld>
            <a:endParaRPr kumimoji="0" lang="en-US" altLang="zh-CN" sz="100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96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运算符优先级</a:t>
            </a:r>
          </a:p>
        </p:txBody>
      </p:sp>
      <p:graphicFrame>
        <p:nvGraphicFramePr>
          <p:cNvPr id="52348" name="Group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832029"/>
              </p:ext>
            </p:extLst>
          </p:nvPr>
        </p:nvGraphicFramePr>
        <p:xfrm>
          <a:off x="612648" y="1320140"/>
          <a:ext cx="8229600" cy="4933953"/>
        </p:xfrm>
        <a:graphic>
          <a:graphicData uri="http://schemas.openxmlformats.org/drawingml/2006/table">
            <a:tbl>
              <a:tblPr/>
              <a:tblGrid>
                <a:gridCol w="2617788"/>
                <a:gridCol w="5611812"/>
              </a:tblGrid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运算符说明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Java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分割符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. [] () , 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单目运算符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+ - ~ ! ++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expr --expr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创建或类型转换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New 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type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)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expr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乘法／除法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* /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加法／减法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+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移位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&lt;&lt; &gt;&gt; &gt;&gt;&gt;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关系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&lt; &lt;= &gt;= &gt;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instanceof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665E43A4-9345-BD44-AF7F-D326A3762771}" type="slidenum">
              <a:rPr kumimoji="0" lang="en-US" altLang="zh-CN" sz="1000">
                <a:solidFill>
                  <a:srgbClr val="000000"/>
                </a:solidFill>
                <a:latin typeface="Verdana" charset="0"/>
              </a:rPr>
              <a:pPr eaLnBrk="1" hangingPunct="1"/>
              <a:t>19</a:t>
            </a:fld>
            <a:endParaRPr kumimoji="0" lang="en-US" altLang="zh-CN" sz="100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98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orient="vert"/>
          </p:nvPr>
        </p:nvSpPr>
        <p:spPr>
          <a:xfrm>
            <a:off x="1435100" y="609600"/>
            <a:ext cx="563563" cy="551656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课程要点</a:t>
            </a:r>
            <a:endParaRPr lang="zh-CN" altLang="en-US" dirty="0"/>
          </a:p>
        </p:txBody>
      </p:sp>
      <p:sp>
        <p:nvSpPr>
          <p:cNvPr id="16387" name="内容占位符 6"/>
          <p:cNvSpPr>
            <a:spLocks noGrp="1"/>
          </p:cNvSpPr>
          <p:nvPr>
            <p:ph type="body" orient="vert" idx="1"/>
          </p:nvPr>
        </p:nvSpPr>
        <p:spPr>
          <a:xfrm>
            <a:off x="2403475" y="609600"/>
            <a:ext cx="5562600" cy="5516563"/>
          </a:xfrm>
        </p:spPr>
        <p:txBody>
          <a:bodyPr/>
          <a:lstStyle/>
          <a:p>
            <a:r>
              <a:rPr lang="en-US" altLang="zh-CN" dirty="0" smtClean="0"/>
              <a:t>1.Java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流程控制</a:t>
            </a:r>
            <a:endParaRPr lang="en-US" altLang="zh-CN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科匠</a:t>
            </a:r>
            <a:r>
              <a:rPr lang="en-US" altLang="zh-CN" dirty="0"/>
              <a:t>·</a:t>
            </a:r>
            <a:r>
              <a:rPr lang="zh-CN" altLang="en-US" dirty="0"/>
              <a:t>梦连网  互联网教育第一品牌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014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1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1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1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1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1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1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运算符优先级（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con.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）</a:t>
            </a:r>
          </a:p>
        </p:txBody>
      </p:sp>
      <p:graphicFrame>
        <p:nvGraphicFramePr>
          <p:cNvPr id="51260" name="Group 60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80421629"/>
              </p:ext>
            </p:extLst>
          </p:nvPr>
        </p:nvGraphicFramePr>
        <p:xfrm>
          <a:off x="612648" y="1343891"/>
          <a:ext cx="8229600" cy="4933953"/>
        </p:xfrm>
        <a:graphic>
          <a:graphicData uri="http://schemas.openxmlformats.org/drawingml/2006/table">
            <a:tbl>
              <a:tblPr/>
              <a:tblGrid>
                <a:gridCol w="2076450"/>
                <a:gridCol w="6153150"/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运算符说明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Java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等价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== !=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按位与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按位异或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按位或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条件与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条件或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条件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?: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赋值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7C06BDF1-47BA-5B4A-9EAE-78682AF55225}" type="slidenum">
              <a:rPr kumimoji="0" lang="en-US" altLang="zh-CN" sz="1000">
                <a:solidFill>
                  <a:srgbClr val="000000"/>
                </a:solidFill>
                <a:latin typeface="Verdana" charset="0"/>
              </a:rPr>
              <a:pPr eaLnBrk="1" hangingPunct="1"/>
              <a:t>20</a:t>
            </a:fld>
            <a:endParaRPr kumimoji="0" lang="en-US" altLang="zh-CN" sz="100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95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流程控制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>
                <a:latin typeface="Lucida Console" charset="0"/>
                <a:ea typeface="黑体" charset="0"/>
                <a:cs typeface="黑体" charset="0"/>
              </a:rPr>
              <a:t>分支语句</a:t>
            </a:r>
          </a:p>
          <a:p>
            <a:pPr eaLnBrk="1" hangingPunct="1"/>
            <a:r>
              <a:rPr lang="zh-CN" altLang="en-US">
                <a:latin typeface="Lucida Console" charset="0"/>
                <a:ea typeface="黑体" charset="0"/>
                <a:cs typeface="黑体" charset="0"/>
              </a:rPr>
              <a:t>循环语句</a:t>
            </a:r>
          </a:p>
          <a:p>
            <a:pPr eaLnBrk="1" hangingPunct="1"/>
            <a:r>
              <a:rPr lang="en-US" altLang="zh-CN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break, continue</a:t>
            </a:r>
            <a:r>
              <a:rPr lang="zh-CN" altLang="en-US">
                <a:latin typeface="Lucida Console" charset="0"/>
                <a:ea typeface="黑体" charset="0"/>
                <a:cs typeface="黑体" charset="0"/>
              </a:rPr>
              <a:t>语句</a:t>
            </a:r>
          </a:p>
          <a:p>
            <a:pPr eaLnBrk="1" hangingPunct="1"/>
            <a:endParaRPr lang="en-US" altLang="zh-CN">
              <a:latin typeface="Lucida Console" charset="0"/>
              <a:ea typeface="黑体" charset="0"/>
              <a:cs typeface="黑体" charset="0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9645F9C4-2FC1-A54B-9518-1364FB7F0F08}" type="slidenum">
              <a:rPr kumimoji="0" lang="en-US" altLang="zh-CN" sz="1000">
                <a:solidFill>
                  <a:srgbClr val="000000"/>
                </a:solidFill>
                <a:latin typeface="Verdana" charset="0"/>
              </a:rPr>
              <a:pPr eaLnBrk="1" hangingPunct="1"/>
              <a:t>21</a:t>
            </a:fld>
            <a:endParaRPr kumimoji="0" lang="en-US" altLang="zh-CN" sz="100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90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分支语句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>
                <a:latin typeface="Verdana" charset="0"/>
                <a:cs typeface="宋体" charset="0"/>
              </a:rPr>
              <a:t>分支语句实现程序流程控制的功能 ，即根据一定的条件有选择地执行或跳过特定的语句</a:t>
            </a:r>
          </a:p>
          <a:p>
            <a:pPr eaLnBrk="1" hangingPunct="1"/>
            <a:r>
              <a:rPr lang="en-US" altLang="zh-CN">
                <a:latin typeface="Verdana" charset="0"/>
                <a:cs typeface="宋体" charset="0"/>
              </a:rPr>
              <a:t>Java</a:t>
            </a:r>
            <a:r>
              <a:rPr lang="zh-CN" altLang="en-US">
                <a:latin typeface="Verdana" charset="0"/>
                <a:cs typeface="宋体" charset="0"/>
              </a:rPr>
              <a:t>分支语句分类</a:t>
            </a:r>
          </a:p>
          <a:p>
            <a:pPr lvl="1" eaLnBrk="1" hangingPunct="1"/>
            <a:r>
              <a:rPr lang="en-US" altLang="zh-CN">
                <a:latin typeface="Arial" charset="0"/>
                <a:cs typeface="宋体" charset="0"/>
              </a:rPr>
              <a:t>if-else </a:t>
            </a:r>
            <a:r>
              <a:rPr lang="zh-CN" altLang="en-US">
                <a:latin typeface="Arial" charset="0"/>
                <a:cs typeface="宋体" charset="0"/>
              </a:rPr>
              <a:t>语句</a:t>
            </a:r>
          </a:p>
          <a:p>
            <a:pPr lvl="1" eaLnBrk="1" hangingPunct="1"/>
            <a:r>
              <a:rPr lang="en-US" altLang="zh-CN">
                <a:latin typeface="Arial" charset="0"/>
                <a:cs typeface="宋体" charset="0"/>
              </a:rPr>
              <a:t>switch </a:t>
            </a:r>
            <a:r>
              <a:rPr lang="zh-CN" altLang="en-US">
                <a:latin typeface="Arial" charset="0"/>
                <a:cs typeface="宋体" charset="0"/>
              </a:rPr>
              <a:t>语句</a:t>
            </a:r>
          </a:p>
          <a:p>
            <a:pPr eaLnBrk="1" hangingPunct="1"/>
            <a:endParaRPr lang="en-US" altLang="zh-CN">
              <a:latin typeface="Verdana" charset="0"/>
              <a:cs typeface="宋体" charset="0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B8140B0C-7864-5747-AC5E-118B5B40FF8F}" type="slidenum">
              <a:rPr kumimoji="0" lang="en-US" altLang="zh-CN" sz="1000">
                <a:solidFill>
                  <a:srgbClr val="000000"/>
                </a:solidFill>
                <a:latin typeface="Verdana" charset="0"/>
              </a:rPr>
              <a:pPr eaLnBrk="1" hangingPunct="1"/>
              <a:t>22</a:t>
            </a:fld>
            <a:endParaRPr kumimoji="0" lang="en-US" altLang="zh-CN" sz="100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84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分支语句（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if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语句）</a:t>
            </a:r>
          </a:p>
        </p:txBody>
      </p:sp>
      <p:sp>
        <p:nvSpPr>
          <p:cNvPr id="31747" name="AutoShape 3"/>
          <p:cNvSpPr>
            <a:spLocks noChangeArrowheads="1"/>
          </p:cNvSpPr>
          <p:nvPr/>
        </p:nvSpPr>
        <p:spPr bwMode="auto">
          <a:xfrm>
            <a:off x="539750" y="1341438"/>
            <a:ext cx="2663825" cy="2087562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r>
              <a:rPr kumimoji="0" lang="zh-CN" altLang="en-US" b="1">
                <a:latin typeface="Lucida Console" charset="0"/>
                <a:ea typeface="黑体" charset="0"/>
                <a:cs typeface="黑体" charset="0"/>
              </a:rPr>
              <a:t>语法：</a:t>
            </a:r>
          </a:p>
          <a:p>
            <a:r>
              <a:rPr kumimoji="0" lang="en-US" altLang="zh-CN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if</a:t>
            </a:r>
            <a:r>
              <a:rPr kumimoji="0" lang="en-US" altLang="zh-CN" sz="2000" b="1">
                <a:latin typeface="Lucida Console" charset="0"/>
              </a:rPr>
              <a:t>(</a:t>
            </a:r>
            <a:r>
              <a:rPr kumimoji="0" lang="zh-CN" altLang="en-US" sz="2000" b="1">
                <a:latin typeface="Lucida Console" charset="0"/>
              </a:rPr>
              <a:t>条件表达式</a:t>
            </a:r>
            <a:r>
              <a:rPr kumimoji="0" lang="en-US" altLang="zh-CN" sz="2000" b="1">
                <a:latin typeface="Lucida Console" charset="0"/>
              </a:rPr>
              <a:t>){</a:t>
            </a:r>
          </a:p>
          <a:p>
            <a:r>
              <a:rPr kumimoji="0" lang="en-US" altLang="zh-CN" sz="2000" b="1">
                <a:latin typeface="Lucida Console" charset="0"/>
              </a:rPr>
              <a:t>    //</a:t>
            </a:r>
            <a:r>
              <a:rPr kumimoji="0" lang="zh-CN" altLang="en-US" sz="2000" b="1">
                <a:latin typeface="Lucida Console" charset="0"/>
              </a:rPr>
              <a:t>做某些事情</a:t>
            </a:r>
          </a:p>
          <a:p>
            <a:r>
              <a:rPr kumimoji="0" lang="en-US" altLang="zh-CN" sz="2000" b="1">
                <a:latin typeface="Lucida Console" charset="0"/>
              </a:rPr>
              <a:t>} </a:t>
            </a:r>
            <a:r>
              <a:rPr kumimoji="0" lang="en-US" altLang="zh-CN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else</a:t>
            </a:r>
            <a:r>
              <a:rPr kumimoji="0" lang="en-US" altLang="zh-CN" sz="2000" b="1">
                <a:latin typeface="Lucida Console" charset="0"/>
              </a:rPr>
              <a:t>{</a:t>
            </a:r>
          </a:p>
          <a:p>
            <a:r>
              <a:rPr kumimoji="0" lang="en-US" altLang="zh-CN" sz="2000" b="1">
                <a:latin typeface="Lucida Console" charset="0"/>
              </a:rPr>
              <a:t>    //</a:t>
            </a:r>
            <a:r>
              <a:rPr kumimoji="0" lang="zh-CN" altLang="en-US" sz="2000" b="1">
                <a:latin typeface="Lucida Console" charset="0"/>
              </a:rPr>
              <a:t>做某些事情</a:t>
            </a:r>
          </a:p>
          <a:p>
            <a:r>
              <a:rPr kumimoji="0" lang="en-US" altLang="zh-CN" sz="2000" b="1">
                <a:latin typeface="Lucida Console" charset="0"/>
              </a:rPr>
              <a:t>}</a:t>
            </a:r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>
            <a:off x="2555875" y="3357563"/>
            <a:ext cx="3240088" cy="2665412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r>
              <a:rPr kumimoji="0" lang="zh-CN" altLang="en-US" b="1">
                <a:latin typeface="Lucida Console" charset="0"/>
                <a:ea typeface="黑体" charset="0"/>
                <a:cs typeface="黑体" charset="0"/>
              </a:rPr>
              <a:t>语法：</a:t>
            </a:r>
          </a:p>
          <a:p>
            <a:r>
              <a:rPr kumimoji="0" lang="en-US" altLang="zh-CN" sz="2000" b="1">
                <a:latin typeface="Lucida Console" charset="0"/>
              </a:rPr>
              <a:t>if(</a:t>
            </a:r>
            <a:r>
              <a:rPr kumimoji="0" lang="zh-CN" altLang="en-US" sz="2000" b="1">
                <a:latin typeface="Lucida Console" charset="0"/>
              </a:rPr>
              <a:t>条件表达式</a:t>
            </a:r>
            <a:r>
              <a:rPr kumimoji="0" lang="en-US" altLang="zh-CN" sz="2000" b="1">
                <a:latin typeface="Lucida Console" charset="0"/>
              </a:rPr>
              <a:t>){</a:t>
            </a:r>
          </a:p>
          <a:p>
            <a:r>
              <a:rPr kumimoji="0" lang="en-US" altLang="zh-CN" sz="2000" b="1">
                <a:latin typeface="Lucida Console" charset="0"/>
              </a:rPr>
              <a:t>    //</a:t>
            </a:r>
            <a:r>
              <a:rPr kumimoji="0" lang="zh-CN" altLang="en-US" sz="2000" b="1">
                <a:latin typeface="Lucida Console" charset="0"/>
              </a:rPr>
              <a:t>做某些事情</a:t>
            </a:r>
          </a:p>
          <a:p>
            <a:r>
              <a:rPr kumimoji="0" lang="en-US" altLang="zh-CN" sz="2000" b="1">
                <a:latin typeface="Lucida Console" charset="0"/>
              </a:rPr>
              <a:t>}else if(</a:t>
            </a:r>
            <a:r>
              <a:rPr kumimoji="0" lang="zh-CN" altLang="en-US" sz="2000" b="1">
                <a:latin typeface="Lucida Console" charset="0"/>
              </a:rPr>
              <a:t>条件表达式</a:t>
            </a:r>
            <a:r>
              <a:rPr kumimoji="0" lang="en-US" altLang="zh-CN" sz="2000" b="1">
                <a:latin typeface="Lucida Console" charset="0"/>
              </a:rPr>
              <a:t>){</a:t>
            </a:r>
          </a:p>
          <a:p>
            <a:r>
              <a:rPr kumimoji="0" lang="en-US" altLang="zh-CN" sz="2000" b="1">
                <a:latin typeface="Lucida Console" charset="0"/>
              </a:rPr>
              <a:t>    //</a:t>
            </a:r>
            <a:r>
              <a:rPr kumimoji="0" lang="zh-CN" altLang="en-US" sz="2000" b="1">
                <a:latin typeface="Lucida Console" charset="0"/>
              </a:rPr>
              <a:t>做某些事情</a:t>
            </a:r>
          </a:p>
          <a:p>
            <a:r>
              <a:rPr kumimoji="0" lang="en-US" altLang="zh-CN" sz="2000" b="1">
                <a:latin typeface="Lucida Console" charset="0"/>
              </a:rPr>
              <a:t>}else{</a:t>
            </a:r>
          </a:p>
          <a:p>
            <a:r>
              <a:rPr kumimoji="0" lang="en-US" altLang="zh-CN" sz="2000" b="1">
                <a:latin typeface="Lucida Console" charset="0"/>
              </a:rPr>
              <a:t>    //</a:t>
            </a:r>
            <a:r>
              <a:rPr kumimoji="0" lang="zh-CN" altLang="en-US" sz="2000" b="1">
                <a:latin typeface="Lucida Console" charset="0"/>
              </a:rPr>
              <a:t>做某些事情</a:t>
            </a:r>
          </a:p>
          <a:p>
            <a:r>
              <a:rPr kumimoji="0" lang="en-US" altLang="zh-CN" sz="2000" b="1">
                <a:latin typeface="Lucida Console" charset="0"/>
              </a:rPr>
              <a:t>}</a:t>
            </a:r>
          </a:p>
        </p:txBody>
      </p:sp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2771775" y="4119563"/>
            <a:ext cx="2735263" cy="288925"/>
          </a:xfrm>
          <a:prstGeom prst="roundRect">
            <a:avLst>
              <a:gd name="adj" fmla="val 4083"/>
            </a:avLst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CN" sz="2000" b="1">
              <a:latin typeface="Lucida Console" charset="0"/>
            </a:endParaRPr>
          </a:p>
        </p:txBody>
      </p:sp>
      <p:sp>
        <p:nvSpPr>
          <p:cNvPr id="172038" name="AutoShape 6"/>
          <p:cNvSpPr>
            <a:spLocks noChangeArrowheads="1"/>
          </p:cNvSpPr>
          <p:nvPr/>
        </p:nvSpPr>
        <p:spPr bwMode="auto">
          <a:xfrm>
            <a:off x="5148263" y="1268413"/>
            <a:ext cx="3816350" cy="2881312"/>
          </a:xfrm>
          <a:prstGeom prst="wedgeRoundRectCallout">
            <a:avLst>
              <a:gd name="adj1" fmla="val -54366"/>
              <a:gd name="adj2" fmla="val 4713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45791" dir="3378596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r>
              <a:rPr kumimoji="0" lang="zh-CN" altLang="en-US" sz="2000" b="1">
                <a:latin typeface="Lucida Console" charset="0"/>
              </a:rPr>
              <a:t>如果语句块里只有一句语句，代码可以简写为：</a:t>
            </a:r>
          </a:p>
          <a:p>
            <a:r>
              <a:rPr kumimoji="0" lang="en-US" altLang="zh-CN" sz="2000" b="1">
                <a:latin typeface="Lucida Console" charset="0"/>
              </a:rPr>
              <a:t>if(</a:t>
            </a:r>
            <a:r>
              <a:rPr kumimoji="0" lang="zh-CN" altLang="en-US" sz="2000" b="1">
                <a:latin typeface="Lucida Console" charset="0"/>
              </a:rPr>
              <a:t>条件表达式</a:t>
            </a:r>
            <a:r>
              <a:rPr kumimoji="0" lang="en-US" altLang="zh-CN" sz="2000" b="1">
                <a:latin typeface="Lucida Console" charset="0"/>
              </a:rPr>
              <a:t>)</a:t>
            </a:r>
          </a:p>
          <a:p>
            <a:r>
              <a:rPr kumimoji="0" lang="en-US" altLang="zh-CN" sz="2000" b="1">
                <a:latin typeface="Lucida Console" charset="0"/>
              </a:rPr>
              <a:t>    //</a:t>
            </a:r>
            <a:r>
              <a:rPr kumimoji="0" lang="zh-CN" altLang="en-US" sz="2000" b="1">
                <a:latin typeface="Lucida Console" charset="0"/>
              </a:rPr>
              <a:t>做某些事情</a:t>
            </a:r>
          </a:p>
          <a:p>
            <a:r>
              <a:rPr kumimoji="0" lang="en-US" altLang="zh-CN" sz="2000" b="1">
                <a:latin typeface="Lucida Console" charset="0"/>
              </a:rPr>
              <a:t>else if(</a:t>
            </a:r>
            <a:r>
              <a:rPr kumimoji="0" lang="zh-CN" altLang="en-US" sz="2000" b="1">
                <a:latin typeface="Lucida Console" charset="0"/>
              </a:rPr>
              <a:t>条件表达式</a:t>
            </a:r>
            <a:r>
              <a:rPr kumimoji="0" lang="en-US" altLang="zh-CN" sz="2000" b="1">
                <a:latin typeface="Lucida Console" charset="0"/>
              </a:rPr>
              <a:t>)</a:t>
            </a:r>
          </a:p>
          <a:p>
            <a:r>
              <a:rPr kumimoji="0" lang="en-US" altLang="zh-CN" sz="2000" b="1">
                <a:latin typeface="Lucida Console" charset="0"/>
              </a:rPr>
              <a:t>    //</a:t>
            </a:r>
            <a:r>
              <a:rPr kumimoji="0" lang="zh-CN" altLang="en-US" sz="2000" b="1">
                <a:latin typeface="Lucida Console" charset="0"/>
              </a:rPr>
              <a:t>做某些事情</a:t>
            </a:r>
          </a:p>
          <a:p>
            <a:r>
              <a:rPr kumimoji="0" lang="en-US" altLang="zh-CN" sz="2000" b="1">
                <a:latin typeface="Lucida Console" charset="0"/>
              </a:rPr>
              <a:t>else</a:t>
            </a:r>
          </a:p>
          <a:p>
            <a:r>
              <a:rPr kumimoji="0" lang="en-US" altLang="zh-CN" sz="2000" b="1">
                <a:latin typeface="Lucida Console" charset="0"/>
              </a:rPr>
              <a:t>    //</a:t>
            </a:r>
            <a:r>
              <a:rPr kumimoji="0" lang="zh-CN" altLang="en-US" sz="2000" b="1">
                <a:latin typeface="Lucida Console" charset="0"/>
              </a:rPr>
              <a:t>做某些事情</a:t>
            </a: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35F28D1C-3DB2-ED4C-8616-46736C5E36FD}" type="slidenum">
              <a:rPr kumimoji="0" lang="en-US" altLang="zh-CN" sz="1000">
                <a:solidFill>
                  <a:srgbClr val="000000"/>
                </a:solidFill>
                <a:latin typeface="Verdana" charset="0"/>
              </a:rPr>
              <a:pPr eaLnBrk="1" hangingPunct="1"/>
              <a:t>23</a:t>
            </a:fld>
            <a:endParaRPr kumimoji="0" lang="en-US" altLang="zh-CN" sz="100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3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分支语句（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if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语句）</a:t>
            </a:r>
          </a:p>
        </p:txBody>
      </p:sp>
      <p:sp>
        <p:nvSpPr>
          <p:cNvPr id="32771" name="AutoShape 3"/>
          <p:cNvSpPr>
            <a:spLocks noChangeArrowheads="1"/>
          </p:cNvSpPr>
          <p:nvPr/>
        </p:nvSpPr>
        <p:spPr bwMode="auto">
          <a:xfrm>
            <a:off x="539750" y="1341438"/>
            <a:ext cx="4752975" cy="2592387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r>
              <a:rPr kumimoji="0" lang="en-US" altLang="zh-CN" sz="20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public int</a:t>
            </a:r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 max(</a:t>
            </a:r>
            <a:r>
              <a:rPr kumimoji="0" lang="en-US" altLang="zh-CN" sz="20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int</a:t>
            </a:r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 a, </a:t>
            </a:r>
            <a:r>
              <a:rPr kumimoji="0" lang="en-US" altLang="zh-CN" sz="20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int</a:t>
            </a:r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 b){</a:t>
            </a:r>
          </a:p>
          <a:p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    </a:t>
            </a:r>
            <a:r>
              <a:rPr kumimoji="0" lang="en-US" altLang="zh-CN" sz="20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int</a:t>
            </a:r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 max = 0;</a:t>
            </a:r>
          </a:p>
          <a:p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    </a:t>
            </a:r>
            <a:r>
              <a:rPr kumimoji="0" lang="en-US" altLang="zh-CN" sz="20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if</a:t>
            </a:r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(a &gt; b)</a:t>
            </a:r>
          </a:p>
          <a:p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        max = a;</a:t>
            </a:r>
          </a:p>
          <a:p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    </a:t>
            </a:r>
            <a:r>
              <a:rPr kumimoji="0" lang="en-US" altLang="zh-CN" sz="20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else</a:t>
            </a:r>
          </a:p>
          <a:p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        max = b;</a:t>
            </a:r>
          </a:p>
          <a:p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    </a:t>
            </a:r>
            <a:r>
              <a:rPr kumimoji="0" lang="en-US" altLang="zh-CN" sz="20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return</a:t>
            </a:r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 max;</a:t>
            </a:r>
          </a:p>
          <a:p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}</a:t>
            </a:r>
            <a:endParaRPr kumimoji="0" lang="en-US" altLang="zh-CN" sz="2000" b="1">
              <a:latin typeface="Lucida Console" charset="0"/>
            </a:endParaRPr>
          </a:p>
        </p:txBody>
      </p:sp>
      <p:sp>
        <p:nvSpPr>
          <p:cNvPr id="174084" name="AutoShape 4"/>
          <p:cNvSpPr>
            <a:spLocks noChangeArrowheads="1"/>
          </p:cNvSpPr>
          <p:nvPr/>
        </p:nvSpPr>
        <p:spPr bwMode="auto">
          <a:xfrm>
            <a:off x="4716463" y="2708275"/>
            <a:ext cx="3673475" cy="1728788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r>
              <a:rPr kumimoji="0" lang="en-US" altLang="zh-CN" sz="20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int</a:t>
            </a:r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 a = 20;</a:t>
            </a:r>
          </a:p>
          <a:p>
            <a:r>
              <a:rPr kumimoji="0" lang="en-US" altLang="zh-CN" sz="20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int </a:t>
            </a:r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b = 30;</a:t>
            </a:r>
          </a:p>
          <a:p>
            <a:r>
              <a:rPr kumimoji="0" lang="en-US" altLang="zh-CN" sz="20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int</a:t>
            </a:r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 c = obj.max(a, b);</a:t>
            </a:r>
          </a:p>
          <a:p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System.out.println(c);</a:t>
            </a:r>
          </a:p>
          <a:p>
            <a:r>
              <a:rPr kumimoji="0" lang="zh-CN" altLang="en-US" sz="2000" b="1">
                <a:solidFill>
                  <a:srgbClr val="FF0000"/>
                </a:solidFill>
                <a:latin typeface="Lucida Console" charset="0"/>
                <a:ea typeface="黑体" charset="0"/>
                <a:cs typeface="黑体" charset="0"/>
              </a:rPr>
              <a:t>结果：</a:t>
            </a:r>
            <a:r>
              <a:rPr kumimoji="0" lang="en-US" altLang="zh-CN" sz="2000" b="1" u="sng">
                <a:solidFill>
                  <a:srgbClr val="FF0000"/>
                </a:solidFill>
                <a:latin typeface="Lucida Console" charset="0"/>
                <a:ea typeface="黑体" charset="0"/>
                <a:cs typeface="黑体" charset="0"/>
              </a:rPr>
              <a:t>30</a:t>
            </a:r>
            <a:endParaRPr kumimoji="0" lang="en-US" altLang="zh-CN" sz="2000" b="1" u="sng">
              <a:solidFill>
                <a:srgbClr val="FF0000"/>
              </a:solidFill>
              <a:latin typeface="Lucida Console" charset="0"/>
            </a:endParaRPr>
          </a:p>
        </p:txBody>
      </p:sp>
      <p:sp>
        <p:nvSpPr>
          <p:cNvPr id="32773" name="AutoShape 5"/>
          <p:cNvSpPr>
            <a:spLocks noChangeArrowheads="1"/>
          </p:cNvSpPr>
          <p:nvPr/>
        </p:nvSpPr>
        <p:spPr bwMode="auto">
          <a:xfrm>
            <a:off x="539750" y="4941888"/>
            <a:ext cx="4824413" cy="1296987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r>
              <a:rPr kumimoji="0" lang="en-US" altLang="zh-CN" sz="20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public int</a:t>
            </a:r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 max(</a:t>
            </a:r>
            <a:r>
              <a:rPr kumimoji="0" lang="en-US" altLang="zh-CN" sz="20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int</a:t>
            </a:r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 a, </a:t>
            </a:r>
            <a:r>
              <a:rPr kumimoji="0" lang="en-US" altLang="zh-CN" sz="20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int</a:t>
            </a:r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 b){</a:t>
            </a:r>
          </a:p>
          <a:p>
            <a:r>
              <a:rPr kumimoji="0" lang="en-US" altLang="zh-CN" sz="20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    return</a:t>
            </a:r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 (a&gt;b)?a:b;</a:t>
            </a:r>
          </a:p>
          <a:p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}</a:t>
            </a:r>
            <a:r>
              <a:rPr kumimoji="0" lang="en-US" altLang="zh-CN" sz="2000" b="1">
                <a:solidFill>
                  <a:srgbClr val="FF0000"/>
                </a:solidFill>
                <a:latin typeface="Lucida Console" charset="0"/>
                <a:ea typeface="黑体" charset="0"/>
                <a:cs typeface="黑体" charset="0"/>
              </a:rPr>
              <a:t>//</a:t>
            </a:r>
            <a:r>
              <a:rPr kumimoji="0" lang="zh-CN" altLang="en-US" sz="2000" b="1">
                <a:solidFill>
                  <a:srgbClr val="FF0000"/>
                </a:solidFill>
                <a:latin typeface="Lucida Console" charset="0"/>
                <a:ea typeface="黑体" charset="0"/>
                <a:cs typeface="黑体" charset="0"/>
              </a:rPr>
              <a:t>如上为二目运算表达式</a:t>
            </a:r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2700338" y="3933825"/>
            <a:ext cx="1081087" cy="1008063"/>
          </a:xfrm>
          <a:prstGeom prst="upDownArrow">
            <a:avLst>
              <a:gd name="adj1" fmla="val 50000"/>
              <a:gd name="adj2" fmla="val 20000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BED8C8FA-36E1-054A-83EA-54EA55636F6B}" type="slidenum">
              <a:rPr kumimoji="0" lang="en-US" altLang="zh-CN" sz="1000">
                <a:solidFill>
                  <a:srgbClr val="000000"/>
                </a:solidFill>
                <a:latin typeface="Verdana" charset="0"/>
              </a:rPr>
              <a:pPr eaLnBrk="1" hangingPunct="1"/>
              <a:t>24</a:t>
            </a:fld>
            <a:endParaRPr kumimoji="0" lang="en-US" altLang="zh-CN" sz="100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7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if</a:t>
            </a: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语句例子</a:t>
            </a:r>
          </a:p>
        </p:txBody>
      </p:sp>
      <p:sp>
        <p:nvSpPr>
          <p:cNvPr id="33795" name="AutoShape 3"/>
          <p:cNvSpPr>
            <a:spLocks noChangeArrowheads="1"/>
          </p:cNvSpPr>
          <p:nvPr/>
        </p:nvSpPr>
        <p:spPr bwMode="auto">
          <a:xfrm>
            <a:off x="539750" y="1341438"/>
            <a:ext cx="7345363" cy="3816350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r>
              <a:rPr kumimoji="0" lang="en-US" altLang="zh-CN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public void</a:t>
            </a:r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 printInfo(</a:t>
            </a:r>
            <a:r>
              <a:rPr kumimoji="0" lang="en-US" altLang="zh-CN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int</a:t>
            </a:r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 a){</a:t>
            </a:r>
          </a:p>
          <a:p>
            <a:r>
              <a:rPr kumimoji="0" lang="en-US" altLang="zh-CN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    if</a:t>
            </a:r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(a &gt; 0 &amp;&amp; a &lt;= 10)</a:t>
            </a:r>
          </a:p>
          <a:p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        System.out.println(</a:t>
            </a:r>
            <a:r>
              <a:rPr kumimoji="0" lang="en-US" altLang="zh-CN" b="1">
                <a:solidFill>
                  <a:srgbClr val="800000"/>
                </a:solidFill>
                <a:latin typeface="Lucida Console" charset="0"/>
                <a:ea typeface="黑体" charset="0"/>
                <a:cs typeface="黑体" charset="0"/>
              </a:rPr>
              <a:t>“</a:t>
            </a:r>
            <a:r>
              <a:rPr kumimoji="0" lang="zh-CN" altLang="en-US" b="1">
                <a:solidFill>
                  <a:srgbClr val="800000"/>
                </a:solidFill>
                <a:latin typeface="Lucida Console" charset="0"/>
                <a:ea typeface="黑体" charset="0"/>
                <a:cs typeface="黑体" charset="0"/>
              </a:rPr>
              <a:t>童年”</a:t>
            </a:r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);</a:t>
            </a:r>
          </a:p>
          <a:p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    </a:t>
            </a:r>
            <a:r>
              <a:rPr kumimoji="0" lang="en-US" altLang="zh-CN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else</a:t>
            </a:r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 </a:t>
            </a:r>
            <a:r>
              <a:rPr kumimoji="0" lang="en-US" altLang="zh-CN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if</a:t>
            </a:r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(a &gt; 10 &amp;&amp; a &lt;= 18)</a:t>
            </a:r>
          </a:p>
          <a:p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        System.out.println(</a:t>
            </a:r>
            <a:r>
              <a:rPr kumimoji="0" lang="en-US" altLang="zh-CN" b="1">
                <a:solidFill>
                  <a:srgbClr val="800000"/>
                </a:solidFill>
                <a:latin typeface="Lucida Console" charset="0"/>
                <a:ea typeface="黑体" charset="0"/>
                <a:cs typeface="黑体" charset="0"/>
              </a:rPr>
              <a:t>“</a:t>
            </a:r>
            <a:r>
              <a:rPr kumimoji="0" lang="zh-CN" altLang="en-US" b="1">
                <a:solidFill>
                  <a:srgbClr val="800000"/>
                </a:solidFill>
                <a:latin typeface="Lucida Console" charset="0"/>
                <a:ea typeface="黑体" charset="0"/>
                <a:cs typeface="黑体" charset="0"/>
              </a:rPr>
              <a:t>少年”</a:t>
            </a:r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);</a:t>
            </a:r>
          </a:p>
          <a:p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    </a:t>
            </a:r>
            <a:r>
              <a:rPr kumimoji="0" lang="en-US" altLang="zh-CN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else</a:t>
            </a:r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 </a:t>
            </a:r>
            <a:r>
              <a:rPr kumimoji="0" lang="en-US" altLang="zh-CN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if</a:t>
            </a:r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(a &gt; 18 &amp;&amp; a &lt;= 35)</a:t>
            </a:r>
          </a:p>
          <a:p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        System.out.println(</a:t>
            </a:r>
            <a:r>
              <a:rPr kumimoji="0" lang="en-US" altLang="zh-CN" b="1">
                <a:solidFill>
                  <a:srgbClr val="800000"/>
                </a:solidFill>
                <a:latin typeface="Lucida Console" charset="0"/>
                <a:ea typeface="黑体" charset="0"/>
                <a:cs typeface="黑体" charset="0"/>
              </a:rPr>
              <a:t>“</a:t>
            </a:r>
            <a:r>
              <a:rPr kumimoji="0" lang="zh-CN" altLang="en-US" b="1">
                <a:solidFill>
                  <a:srgbClr val="800000"/>
                </a:solidFill>
                <a:latin typeface="Lucida Console" charset="0"/>
                <a:ea typeface="黑体" charset="0"/>
                <a:cs typeface="黑体" charset="0"/>
              </a:rPr>
              <a:t>青壮年”</a:t>
            </a:r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);      </a:t>
            </a:r>
          </a:p>
          <a:p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    </a:t>
            </a:r>
            <a:r>
              <a:rPr kumimoji="0" lang="en-US" altLang="zh-CN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else</a:t>
            </a:r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 </a:t>
            </a:r>
          </a:p>
          <a:p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        System.out.println(</a:t>
            </a:r>
            <a:r>
              <a:rPr kumimoji="0" lang="en-US" altLang="zh-CN" b="1">
                <a:solidFill>
                  <a:srgbClr val="800000"/>
                </a:solidFill>
                <a:latin typeface="Lucida Console" charset="0"/>
                <a:ea typeface="黑体" charset="0"/>
                <a:cs typeface="黑体" charset="0"/>
              </a:rPr>
              <a:t>“</a:t>
            </a:r>
            <a:r>
              <a:rPr kumimoji="0" lang="zh-CN" altLang="en-US" b="1">
                <a:solidFill>
                  <a:srgbClr val="800000"/>
                </a:solidFill>
                <a:latin typeface="Lucida Console" charset="0"/>
                <a:ea typeface="黑体" charset="0"/>
                <a:cs typeface="黑体" charset="0"/>
              </a:rPr>
              <a:t>老年”</a:t>
            </a:r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);</a:t>
            </a:r>
          </a:p>
          <a:p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}</a:t>
            </a:r>
          </a:p>
        </p:txBody>
      </p:sp>
      <p:sp>
        <p:nvSpPr>
          <p:cNvPr id="176132" name="AutoShape 4"/>
          <p:cNvSpPr>
            <a:spLocks noChangeArrowheads="1"/>
          </p:cNvSpPr>
          <p:nvPr/>
        </p:nvSpPr>
        <p:spPr bwMode="auto">
          <a:xfrm>
            <a:off x="4427538" y="4797425"/>
            <a:ext cx="4321175" cy="1368425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r>
              <a:rPr kumimoji="0" lang="en-US" altLang="zh-CN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int</a:t>
            </a:r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 a = 8;</a:t>
            </a:r>
          </a:p>
          <a:p>
            <a:r>
              <a:rPr kumimoji="0" lang="en-US" altLang="zh-CN" b="1"/>
              <a:t>obj.</a:t>
            </a:r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printInfo(a);</a:t>
            </a:r>
          </a:p>
          <a:p>
            <a:r>
              <a:rPr kumimoji="0" lang="zh-CN" altLang="en-US" b="1">
                <a:latin typeface="Lucida Console" charset="0"/>
                <a:ea typeface="黑体" charset="0"/>
                <a:cs typeface="黑体" charset="0"/>
              </a:rPr>
              <a:t>结果：</a:t>
            </a:r>
            <a:r>
              <a:rPr kumimoji="0" lang="zh-CN" altLang="en-US" b="1">
                <a:solidFill>
                  <a:srgbClr val="800000"/>
                </a:solidFill>
              </a:rPr>
              <a:t>童年</a:t>
            </a: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803493EB-41D9-794E-937F-2D8768F76849}" type="slidenum">
              <a:rPr kumimoji="0" lang="en-US" altLang="zh-CN" sz="1000">
                <a:solidFill>
                  <a:srgbClr val="000000"/>
                </a:solidFill>
                <a:latin typeface="Verdana" charset="0"/>
              </a:rPr>
              <a:pPr eaLnBrk="1" hangingPunct="1"/>
              <a:t>25</a:t>
            </a:fld>
            <a:endParaRPr kumimoji="0" lang="en-US" altLang="zh-CN" sz="100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81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6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if</a:t>
            </a: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语句例子</a:t>
            </a:r>
          </a:p>
        </p:txBody>
      </p:sp>
      <p:sp>
        <p:nvSpPr>
          <p:cNvPr id="34819" name="AutoShape 3"/>
          <p:cNvSpPr>
            <a:spLocks noChangeArrowheads="1"/>
          </p:cNvSpPr>
          <p:nvPr/>
        </p:nvSpPr>
        <p:spPr bwMode="auto">
          <a:xfrm>
            <a:off x="539750" y="1341438"/>
            <a:ext cx="7345363" cy="3816350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r>
              <a:rPr kumimoji="0" lang="en-US" altLang="zh-CN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public void</a:t>
            </a:r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 printInfo(</a:t>
            </a:r>
            <a:r>
              <a:rPr kumimoji="0" lang="en-US" altLang="zh-CN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int</a:t>
            </a:r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 a){</a:t>
            </a:r>
          </a:p>
          <a:p>
            <a:r>
              <a:rPr kumimoji="0" lang="en-US" altLang="zh-CN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    if</a:t>
            </a:r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(a &gt; 0 &amp;&amp; a &lt;= 10)</a:t>
            </a:r>
          </a:p>
          <a:p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        System.out.println(</a:t>
            </a:r>
            <a:r>
              <a:rPr kumimoji="0" lang="en-US" altLang="zh-CN" b="1">
                <a:solidFill>
                  <a:srgbClr val="800000"/>
                </a:solidFill>
                <a:latin typeface="Lucida Console" charset="0"/>
                <a:ea typeface="黑体" charset="0"/>
                <a:cs typeface="黑体" charset="0"/>
              </a:rPr>
              <a:t>“</a:t>
            </a:r>
            <a:r>
              <a:rPr kumimoji="0" lang="zh-CN" altLang="en-US" b="1">
                <a:solidFill>
                  <a:srgbClr val="800000"/>
                </a:solidFill>
                <a:latin typeface="Lucida Console" charset="0"/>
                <a:ea typeface="黑体" charset="0"/>
                <a:cs typeface="黑体" charset="0"/>
              </a:rPr>
              <a:t>童年”</a:t>
            </a:r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);</a:t>
            </a:r>
          </a:p>
          <a:p>
            <a:r>
              <a:rPr kumimoji="0" lang="en-US" altLang="zh-CN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    if</a:t>
            </a:r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(a &gt; 10 &amp;&amp; a &lt;= 18)</a:t>
            </a:r>
          </a:p>
          <a:p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        System.out.println(</a:t>
            </a:r>
            <a:r>
              <a:rPr kumimoji="0" lang="en-US" altLang="zh-CN" b="1">
                <a:solidFill>
                  <a:srgbClr val="800000"/>
                </a:solidFill>
                <a:latin typeface="Lucida Console" charset="0"/>
                <a:ea typeface="黑体" charset="0"/>
                <a:cs typeface="黑体" charset="0"/>
              </a:rPr>
              <a:t>“</a:t>
            </a:r>
            <a:r>
              <a:rPr kumimoji="0" lang="zh-CN" altLang="en-US" b="1">
                <a:solidFill>
                  <a:srgbClr val="800000"/>
                </a:solidFill>
                <a:latin typeface="Lucida Console" charset="0"/>
                <a:ea typeface="黑体" charset="0"/>
                <a:cs typeface="黑体" charset="0"/>
              </a:rPr>
              <a:t>少年”</a:t>
            </a:r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);</a:t>
            </a:r>
          </a:p>
          <a:p>
            <a:r>
              <a:rPr kumimoji="0" lang="en-US" altLang="zh-CN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    if</a:t>
            </a:r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(a &gt; 18 &amp;&amp; a &lt;= 35)</a:t>
            </a:r>
          </a:p>
          <a:p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        System.out.println(</a:t>
            </a:r>
            <a:r>
              <a:rPr kumimoji="0" lang="en-US" altLang="zh-CN" b="1">
                <a:solidFill>
                  <a:srgbClr val="800000"/>
                </a:solidFill>
                <a:latin typeface="Lucida Console" charset="0"/>
                <a:ea typeface="黑体" charset="0"/>
                <a:cs typeface="黑体" charset="0"/>
              </a:rPr>
              <a:t>“</a:t>
            </a:r>
            <a:r>
              <a:rPr kumimoji="0" lang="zh-CN" altLang="en-US" b="1">
                <a:solidFill>
                  <a:srgbClr val="800000"/>
                </a:solidFill>
                <a:latin typeface="Lucida Console" charset="0"/>
                <a:ea typeface="黑体" charset="0"/>
                <a:cs typeface="黑体" charset="0"/>
              </a:rPr>
              <a:t>青壮年”</a:t>
            </a:r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);      </a:t>
            </a:r>
          </a:p>
          <a:p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    </a:t>
            </a:r>
            <a:r>
              <a:rPr kumimoji="0" lang="en-US" altLang="zh-CN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else</a:t>
            </a:r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 </a:t>
            </a:r>
          </a:p>
          <a:p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        System.out.println(</a:t>
            </a:r>
            <a:r>
              <a:rPr kumimoji="0" lang="en-US" altLang="zh-CN" b="1">
                <a:solidFill>
                  <a:srgbClr val="800000"/>
                </a:solidFill>
                <a:latin typeface="Lucida Console" charset="0"/>
                <a:ea typeface="黑体" charset="0"/>
                <a:cs typeface="黑体" charset="0"/>
              </a:rPr>
              <a:t>“</a:t>
            </a:r>
            <a:r>
              <a:rPr kumimoji="0" lang="zh-CN" altLang="en-US" b="1">
                <a:solidFill>
                  <a:srgbClr val="800000"/>
                </a:solidFill>
                <a:latin typeface="Lucida Console" charset="0"/>
                <a:ea typeface="黑体" charset="0"/>
                <a:cs typeface="黑体" charset="0"/>
              </a:rPr>
              <a:t>老年”</a:t>
            </a:r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);</a:t>
            </a:r>
          </a:p>
          <a:p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}</a:t>
            </a:r>
          </a:p>
        </p:txBody>
      </p:sp>
      <p:sp>
        <p:nvSpPr>
          <p:cNvPr id="178180" name="AutoShape 4"/>
          <p:cNvSpPr>
            <a:spLocks noChangeArrowheads="1"/>
          </p:cNvSpPr>
          <p:nvPr/>
        </p:nvSpPr>
        <p:spPr bwMode="auto">
          <a:xfrm>
            <a:off x="4427538" y="4797425"/>
            <a:ext cx="4321175" cy="1584325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r>
              <a:rPr kumimoji="0" lang="en-US" altLang="zh-CN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int</a:t>
            </a:r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 a = 8;</a:t>
            </a:r>
          </a:p>
          <a:p>
            <a:r>
              <a:rPr kumimoji="0" lang="en-US" altLang="zh-CN" b="1"/>
              <a:t>obj.</a:t>
            </a:r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printInfo(a);</a:t>
            </a:r>
          </a:p>
          <a:p>
            <a:r>
              <a:rPr kumimoji="0" lang="zh-CN" altLang="en-US" b="1">
                <a:latin typeface="Lucida Console" charset="0"/>
                <a:ea typeface="黑体" charset="0"/>
                <a:cs typeface="黑体" charset="0"/>
              </a:rPr>
              <a:t>结果：</a:t>
            </a:r>
            <a:r>
              <a:rPr kumimoji="0" lang="zh-CN" altLang="en-US" b="1">
                <a:solidFill>
                  <a:srgbClr val="800000"/>
                </a:solidFill>
              </a:rPr>
              <a:t>童年</a:t>
            </a:r>
          </a:p>
          <a:p>
            <a:r>
              <a:rPr kumimoji="0" lang="zh-CN" altLang="en-US" b="1">
                <a:solidFill>
                  <a:srgbClr val="800000"/>
                </a:solidFill>
              </a:rPr>
              <a:t>            老年</a:t>
            </a:r>
          </a:p>
        </p:txBody>
      </p:sp>
      <p:sp>
        <p:nvSpPr>
          <p:cNvPr id="178181" name="AutoShape 5"/>
          <p:cNvSpPr>
            <a:spLocks noChangeArrowheads="1"/>
          </p:cNvSpPr>
          <p:nvPr/>
        </p:nvSpPr>
        <p:spPr bwMode="auto">
          <a:xfrm>
            <a:off x="2555875" y="333375"/>
            <a:ext cx="3384550" cy="720725"/>
          </a:xfrm>
          <a:prstGeom prst="wedgeRoundRectCallout">
            <a:avLst>
              <a:gd name="adj1" fmla="val -82644"/>
              <a:gd name="adj2" fmla="val 27621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45791" dir="3378596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r>
              <a:rPr kumimoji="0" lang="zh-CN" altLang="en-US" sz="2000" b="1">
                <a:latin typeface="Lucida Console" charset="0"/>
              </a:rPr>
              <a:t>注意，没有</a:t>
            </a:r>
            <a:r>
              <a:rPr kumimoji="0" lang="en-US" altLang="zh-CN" sz="2000" b="1">
                <a:latin typeface="Lucida Console" charset="0"/>
              </a:rPr>
              <a:t>else if</a:t>
            </a:r>
            <a:r>
              <a:rPr kumimoji="0" lang="zh-CN" altLang="en-US" sz="2000" b="1">
                <a:latin typeface="Lucida Console" charset="0"/>
              </a:rPr>
              <a:t>语句</a:t>
            </a: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1257729C-C8F2-4441-AF60-1A4DD74006B7}" type="slidenum">
              <a:rPr kumimoji="0" lang="en-US" altLang="zh-CN" sz="1000">
                <a:solidFill>
                  <a:srgbClr val="000000"/>
                </a:solidFill>
                <a:latin typeface="Verdana" charset="0"/>
              </a:rPr>
              <a:pPr eaLnBrk="1" hangingPunct="1"/>
              <a:t>26</a:t>
            </a:fld>
            <a:endParaRPr kumimoji="0" lang="en-US" altLang="zh-CN" sz="100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81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8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8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分支语句（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switch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） （示例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4-8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）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100">
                <a:latin typeface="Verdana" charset="0"/>
                <a:cs typeface="宋体" charset="0"/>
              </a:rPr>
              <a:t>另外一种分支语句是</a:t>
            </a:r>
            <a:r>
              <a:rPr lang="en-US" altLang="zh-CN" sz="3100">
                <a:latin typeface="Verdana" charset="0"/>
                <a:cs typeface="宋体" charset="0"/>
              </a:rPr>
              <a:t>switch</a:t>
            </a:r>
            <a:r>
              <a:rPr lang="zh-CN" altLang="en-US" sz="3100">
                <a:latin typeface="Verdana" charset="0"/>
                <a:cs typeface="宋体" charset="0"/>
              </a:rPr>
              <a:t>语句。</a:t>
            </a:r>
            <a:r>
              <a:rPr lang="en-US" altLang="zh-CN" sz="3100">
                <a:latin typeface="Verdana" charset="0"/>
                <a:cs typeface="宋体" charset="0"/>
              </a:rPr>
              <a:t>Switch</a:t>
            </a:r>
            <a:r>
              <a:rPr lang="zh-CN" altLang="en-US" sz="3100">
                <a:latin typeface="Verdana" charset="0"/>
                <a:cs typeface="宋体" charset="0"/>
              </a:rPr>
              <a:t>语句是一种不需要求布尔值的分支语句。</a:t>
            </a:r>
          </a:p>
        </p:txBody>
      </p:sp>
      <p:sp>
        <p:nvSpPr>
          <p:cNvPr id="35844" name="AutoShape 4"/>
          <p:cNvSpPr>
            <a:spLocks noChangeArrowheads="1"/>
          </p:cNvSpPr>
          <p:nvPr/>
        </p:nvSpPr>
        <p:spPr bwMode="auto">
          <a:xfrm>
            <a:off x="684213" y="2276475"/>
            <a:ext cx="4032250" cy="3527425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r>
              <a:rPr kumimoji="0" lang="zh-CN" altLang="en-US" b="1">
                <a:latin typeface="Lucida Console" charset="0"/>
                <a:ea typeface="黑体" charset="0"/>
                <a:cs typeface="黑体" charset="0"/>
              </a:rPr>
              <a:t>语法：</a:t>
            </a:r>
          </a:p>
          <a:p>
            <a:r>
              <a:rPr kumimoji="0" lang="en-US" altLang="zh-CN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switch</a:t>
            </a:r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 (expr1){</a:t>
            </a:r>
          </a:p>
          <a:p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    </a:t>
            </a:r>
            <a:r>
              <a:rPr kumimoji="0" lang="en-US" altLang="zh-CN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case</a:t>
            </a:r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 constant2:</a:t>
            </a:r>
          </a:p>
          <a:p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        statements;</a:t>
            </a:r>
          </a:p>
          <a:p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        </a:t>
            </a:r>
            <a:r>
              <a:rPr kumimoji="0" lang="en-US" altLang="zh-CN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break</a:t>
            </a:r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;</a:t>
            </a:r>
          </a:p>
          <a:p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    </a:t>
            </a:r>
            <a:r>
              <a:rPr kumimoji="0" lang="en-US" altLang="zh-CN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default</a:t>
            </a:r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:</a:t>
            </a:r>
          </a:p>
          <a:p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        statements;</a:t>
            </a:r>
          </a:p>
          <a:p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        </a:t>
            </a:r>
            <a:r>
              <a:rPr kumimoji="0" lang="en-US" altLang="zh-CN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break</a:t>
            </a:r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;</a:t>
            </a:r>
          </a:p>
          <a:p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}</a:t>
            </a:r>
          </a:p>
        </p:txBody>
      </p:sp>
      <p:sp>
        <p:nvSpPr>
          <p:cNvPr id="180229" name="AutoShape 5"/>
          <p:cNvSpPr>
            <a:spLocks noChangeArrowheads="1"/>
          </p:cNvSpPr>
          <p:nvPr/>
        </p:nvSpPr>
        <p:spPr bwMode="auto">
          <a:xfrm>
            <a:off x="827088" y="1268413"/>
            <a:ext cx="5688012" cy="4752975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r>
              <a:rPr kumimoji="0" lang="en-US" altLang="zh-CN" sz="20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public</a:t>
            </a:r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 String getResponse(int a)</a:t>
            </a:r>
          </a:p>
          <a:p>
            <a:r>
              <a:rPr kumimoji="0" lang="en-US" altLang="zh-CN" sz="20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  String </a:t>
            </a:r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msg = “”;</a:t>
            </a:r>
          </a:p>
          <a:p>
            <a:r>
              <a:rPr kumimoji="0" lang="en-US" altLang="zh-CN" sz="20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  switch</a:t>
            </a:r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 (a){</a:t>
            </a:r>
          </a:p>
          <a:p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    </a:t>
            </a:r>
            <a:r>
              <a:rPr kumimoji="0" lang="en-US" altLang="zh-CN" sz="20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case</a:t>
            </a:r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 5:</a:t>
            </a:r>
          </a:p>
          <a:p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        msg=“</a:t>
            </a:r>
            <a:r>
              <a:rPr kumimoji="0" lang="zh-CN" altLang="en-US" sz="2000" b="1">
                <a:latin typeface="Lucida Console" charset="0"/>
                <a:ea typeface="黑体" charset="0"/>
                <a:cs typeface="黑体" charset="0"/>
              </a:rPr>
              <a:t>优秀”</a:t>
            </a:r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;</a:t>
            </a:r>
          </a:p>
          <a:p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        </a:t>
            </a:r>
            <a:r>
              <a:rPr kumimoji="0" lang="en-US" altLang="zh-CN" sz="20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break</a:t>
            </a:r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; </a:t>
            </a:r>
          </a:p>
          <a:p>
            <a:r>
              <a:rPr kumimoji="0" lang="en-US" altLang="zh-CN" sz="20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    case </a:t>
            </a:r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4:</a:t>
            </a:r>
          </a:p>
          <a:p>
            <a:r>
              <a:rPr kumimoji="0" lang="en-US" altLang="zh-CN" sz="20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        </a:t>
            </a:r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msg=“</a:t>
            </a:r>
            <a:r>
              <a:rPr kumimoji="0" lang="zh-CN" altLang="en-US" sz="2000" b="1">
                <a:latin typeface="Lucida Console" charset="0"/>
                <a:ea typeface="黑体" charset="0"/>
                <a:cs typeface="黑体" charset="0"/>
              </a:rPr>
              <a:t>良好”</a:t>
            </a:r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;</a:t>
            </a:r>
          </a:p>
          <a:p>
            <a:r>
              <a:rPr kumimoji="0" lang="en-US" altLang="zh-CN" sz="20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        break;</a:t>
            </a:r>
          </a:p>
          <a:p>
            <a:r>
              <a:rPr kumimoji="0" lang="en-US" altLang="zh-CN" sz="20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    default:</a:t>
            </a:r>
          </a:p>
          <a:p>
            <a:r>
              <a:rPr kumimoji="0" lang="en-US" altLang="zh-CN" sz="20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        </a:t>
            </a:r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msg=“</a:t>
            </a:r>
            <a:r>
              <a:rPr kumimoji="0" lang="zh-CN" altLang="en-US" sz="2000" b="1">
                <a:latin typeface="Lucida Console" charset="0"/>
                <a:ea typeface="黑体" charset="0"/>
                <a:cs typeface="黑体" charset="0"/>
              </a:rPr>
              <a:t>不及格”</a:t>
            </a:r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;</a:t>
            </a:r>
          </a:p>
          <a:p>
            <a:r>
              <a:rPr kumimoji="0" lang="en-US" altLang="zh-CN" sz="20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        break;</a:t>
            </a:r>
          </a:p>
          <a:p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  }</a:t>
            </a:r>
          </a:p>
          <a:p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  return msg;</a:t>
            </a:r>
          </a:p>
          <a:p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}</a:t>
            </a:r>
          </a:p>
        </p:txBody>
      </p:sp>
      <p:sp>
        <p:nvSpPr>
          <p:cNvPr id="180230" name="AutoShape 6"/>
          <p:cNvSpPr>
            <a:spLocks noChangeArrowheads="1"/>
          </p:cNvSpPr>
          <p:nvPr/>
        </p:nvSpPr>
        <p:spPr bwMode="auto">
          <a:xfrm>
            <a:off x="3132138" y="4941888"/>
            <a:ext cx="5832475" cy="1295400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r>
              <a:rPr kumimoji="0" lang="en-US" altLang="zh-CN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int</a:t>
            </a:r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 a = 5;</a:t>
            </a:r>
          </a:p>
          <a:p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String msg = </a:t>
            </a:r>
            <a:r>
              <a:rPr kumimoji="0" lang="en-US" altLang="zh-CN" b="1">
                <a:latin typeface="Lucida Console" charset="0"/>
              </a:rPr>
              <a:t>obj.getResponse(a)</a:t>
            </a:r>
            <a:endParaRPr kumimoji="0" lang="en-US" altLang="zh-CN" b="1">
              <a:latin typeface="Lucida Console" charset="0"/>
              <a:ea typeface="黑体" charset="0"/>
              <a:cs typeface="黑体" charset="0"/>
            </a:endParaRPr>
          </a:p>
          <a:p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System.out.println(msg);</a:t>
            </a:r>
          </a:p>
        </p:txBody>
      </p:sp>
      <p:sp>
        <p:nvSpPr>
          <p:cNvPr id="180231" name="AutoShape 7"/>
          <p:cNvSpPr>
            <a:spLocks noChangeArrowheads="1"/>
          </p:cNvSpPr>
          <p:nvPr/>
        </p:nvSpPr>
        <p:spPr bwMode="auto">
          <a:xfrm>
            <a:off x="5724525" y="4076700"/>
            <a:ext cx="3240088" cy="574675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r>
              <a:rPr kumimoji="0" lang="zh-CN" altLang="en-US" b="1">
                <a:latin typeface="Lucida Console" charset="0"/>
                <a:ea typeface="黑体" charset="0"/>
                <a:cs typeface="黑体" charset="0"/>
              </a:rPr>
              <a:t>结果：优秀</a:t>
            </a:r>
          </a:p>
        </p:txBody>
      </p:sp>
      <p:sp>
        <p:nvSpPr>
          <p:cNvPr id="180235" name="AutoShape 11"/>
          <p:cNvSpPr>
            <a:spLocks noChangeArrowheads="1"/>
          </p:cNvSpPr>
          <p:nvPr/>
        </p:nvSpPr>
        <p:spPr bwMode="auto">
          <a:xfrm>
            <a:off x="5724525" y="3141663"/>
            <a:ext cx="3240088" cy="576262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r>
              <a:rPr kumimoji="0" lang="zh-CN" altLang="en-US" b="1">
                <a:latin typeface="Lucida Console" charset="0"/>
                <a:ea typeface="黑体" charset="0"/>
                <a:cs typeface="黑体" charset="0"/>
              </a:rPr>
              <a:t>结果：良好</a:t>
            </a: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5512462E-05A7-F146-A291-C356151802FF}" type="slidenum">
              <a:rPr kumimoji="0" lang="en-US" altLang="zh-CN" sz="1000">
                <a:solidFill>
                  <a:srgbClr val="000000"/>
                </a:solidFill>
                <a:latin typeface="Verdana" charset="0"/>
              </a:rPr>
              <a:pPr eaLnBrk="1" hangingPunct="1"/>
              <a:t>27</a:t>
            </a:fld>
            <a:endParaRPr kumimoji="0" lang="en-US" altLang="zh-CN" sz="100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91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02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0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0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0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0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0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0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0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0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02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02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02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02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02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02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02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02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0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80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80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802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80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1802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802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80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180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1802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9" grpId="0" build="allAtOnce" animBg="1"/>
      <p:bldP spid="180230" grpId="0" build="allAtOnce" animBg="1"/>
      <p:bldP spid="180231" grpId="0" build="allAtOnce" animBg="1"/>
      <p:bldP spid="180231" grpId="1" build="allAtOnce" animBg="1"/>
      <p:bldP spid="180235" grpId="0" build="allAtOnce" animBg="1"/>
      <p:bldP spid="180235" grpId="1" build="allAtOnce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分支语句（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switch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）</a:t>
            </a:r>
          </a:p>
        </p:txBody>
      </p:sp>
      <p:sp>
        <p:nvSpPr>
          <p:cNvPr id="36866" name="日期占位符 3"/>
          <p:cNvSpPr>
            <a:spLocks noGrp="1"/>
          </p:cNvSpPr>
          <p:nvPr>
            <p:ph type="dt" sz="half" idx="10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l" eaLnBrk="1" hangingPunct="1"/>
            <a:endParaRPr lang="en-US" altLang="zh-CN" sz="1400" b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en-US" altLang="zh-CN">
                <a:latin typeface="Verdana" charset="0"/>
                <a:cs typeface="宋体" charset="0"/>
              </a:rPr>
              <a:t>5</a:t>
            </a:r>
            <a:r>
              <a:rPr lang="zh-CN" altLang="en-US">
                <a:latin typeface="Verdana" charset="0"/>
                <a:cs typeface="宋体" charset="0"/>
              </a:rPr>
              <a:t>分</a:t>
            </a:r>
            <a:r>
              <a:rPr lang="en-US" altLang="zh-CN">
                <a:latin typeface="Verdana" charset="0"/>
                <a:cs typeface="宋体" charset="0"/>
              </a:rPr>
              <a:t>4</a:t>
            </a:r>
            <a:r>
              <a:rPr lang="zh-CN" altLang="en-US">
                <a:latin typeface="Verdana" charset="0"/>
                <a:cs typeface="宋体" charset="0"/>
              </a:rPr>
              <a:t>分算优秀，</a:t>
            </a:r>
            <a:r>
              <a:rPr lang="en-US" altLang="zh-CN">
                <a:latin typeface="Verdana" charset="0"/>
                <a:cs typeface="宋体" charset="0"/>
              </a:rPr>
              <a:t>2</a:t>
            </a:r>
            <a:r>
              <a:rPr lang="zh-CN" altLang="en-US">
                <a:latin typeface="Verdana" charset="0"/>
                <a:cs typeface="宋体" charset="0"/>
              </a:rPr>
              <a:t>分</a:t>
            </a:r>
            <a:r>
              <a:rPr lang="en-US" altLang="zh-CN">
                <a:latin typeface="Verdana" charset="0"/>
                <a:cs typeface="宋体" charset="0"/>
              </a:rPr>
              <a:t>3</a:t>
            </a:r>
            <a:r>
              <a:rPr lang="zh-CN" altLang="en-US">
                <a:latin typeface="Verdana" charset="0"/>
                <a:cs typeface="宋体" charset="0"/>
              </a:rPr>
              <a:t>分是良好，其他是不及格如何完成？</a:t>
            </a:r>
          </a:p>
        </p:txBody>
      </p:sp>
      <p:sp>
        <p:nvSpPr>
          <p:cNvPr id="182276" name="AutoShape 4"/>
          <p:cNvSpPr>
            <a:spLocks noChangeArrowheads="1"/>
          </p:cNvSpPr>
          <p:nvPr/>
        </p:nvSpPr>
        <p:spPr bwMode="auto">
          <a:xfrm>
            <a:off x="323850" y="1412875"/>
            <a:ext cx="5688013" cy="4752975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r>
              <a:rPr kumimoji="0" lang="en-US" altLang="zh-CN" sz="18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public</a:t>
            </a:r>
            <a:r>
              <a:rPr kumimoji="0" lang="en-US" altLang="zh-CN" sz="1800" b="1">
                <a:latin typeface="Lucida Console" charset="0"/>
                <a:ea typeface="黑体" charset="0"/>
                <a:cs typeface="黑体" charset="0"/>
              </a:rPr>
              <a:t> String getResponse(int a)</a:t>
            </a:r>
          </a:p>
          <a:p>
            <a:r>
              <a:rPr kumimoji="0" lang="en-US" altLang="zh-CN" sz="18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  String </a:t>
            </a:r>
            <a:r>
              <a:rPr kumimoji="0" lang="en-US" altLang="zh-CN" sz="1800" b="1">
                <a:latin typeface="Lucida Console" charset="0"/>
                <a:ea typeface="黑体" charset="0"/>
                <a:cs typeface="黑体" charset="0"/>
              </a:rPr>
              <a:t>msg = “”;</a:t>
            </a:r>
          </a:p>
          <a:p>
            <a:r>
              <a:rPr kumimoji="0" lang="en-US" altLang="zh-CN" sz="18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  switch</a:t>
            </a:r>
            <a:r>
              <a:rPr kumimoji="0" lang="en-US" altLang="zh-CN" sz="1800" b="1">
                <a:latin typeface="Lucida Console" charset="0"/>
                <a:ea typeface="黑体" charset="0"/>
                <a:cs typeface="黑体" charset="0"/>
              </a:rPr>
              <a:t> (a){</a:t>
            </a:r>
          </a:p>
          <a:p>
            <a:r>
              <a:rPr kumimoji="0" lang="en-US" altLang="zh-CN" sz="1800" b="1">
                <a:latin typeface="Lucida Console" charset="0"/>
                <a:ea typeface="黑体" charset="0"/>
                <a:cs typeface="黑体" charset="0"/>
              </a:rPr>
              <a:t>    </a:t>
            </a:r>
            <a:r>
              <a:rPr kumimoji="0" lang="en-US" altLang="zh-CN" sz="18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case</a:t>
            </a:r>
            <a:r>
              <a:rPr kumimoji="0" lang="en-US" altLang="zh-CN" sz="1800" b="1">
                <a:latin typeface="Lucida Console" charset="0"/>
                <a:ea typeface="黑体" charset="0"/>
                <a:cs typeface="黑体" charset="0"/>
              </a:rPr>
              <a:t> 5:</a:t>
            </a:r>
          </a:p>
          <a:p>
            <a:r>
              <a:rPr kumimoji="0" lang="en-US" altLang="zh-CN" sz="1800" b="1">
                <a:latin typeface="Lucida Console" charset="0"/>
                <a:ea typeface="黑体" charset="0"/>
                <a:cs typeface="黑体" charset="0"/>
              </a:rPr>
              <a:t>        msg=“</a:t>
            </a:r>
            <a:r>
              <a:rPr kumimoji="0" lang="zh-CN" altLang="en-US" sz="1800" b="1">
                <a:latin typeface="Lucida Console" charset="0"/>
                <a:ea typeface="黑体" charset="0"/>
                <a:cs typeface="黑体" charset="0"/>
              </a:rPr>
              <a:t>优秀”</a:t>
            </a:r>
            <a:r>
              <a:rPr kumimoji="0" lang="en-US" altLang="zh-CN" sz="1800" b="1">
                <a:latin typeface="Lucida Console" charset="0"/>
                <a:ea typeface="黑体" charset="0"/>
                <a:cs typeface="黑体" charset="0"/>
              </a:rPr>
              <a:t>;    </a:t>
            </a:r>
            <a:r>
              <a:rPr kumimoji="0" lang="en-US" altLang="zh-CN" sz="18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break</a:t>
            </a:r>
            <a:r>
              <a:rPr kumimoji="0" lang="en-US" altLang="zh-CN" sz="1800" b="1">
                <a:latin typeface="Lucida Console" charset="0"/>
                <a:ea typeface="黑体" charset="0"/>
                <a:cs typeface="黑体" charset="0"/>
              </a:rPr>
              <a:t>; </a:t>
            </a:r>
          </a:p>
          <a:p>
            <a:r>
              <a:rPr kumimoji="0" lang="en-US" altLang="zh-CN" sz="18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    case </a:t>
            </a:r>
            <a:r>
              <a:rPr kumimoji="0" lang="en-US" altLang="zh-CN" sz="1800" b="1">
                <a:latin typeface="Lucida Console" charset="0"/>
                <a:ea typeface="黑体" charset="0"/>
                <a:cs typeface="黑体" charset="0"/>
              </a:rPr>
              <a:t>4:</a:t>
            </a:r>
          </a:p>
          <a:p>
            <a:r>
              <a:rPr kumimoji="0" lang="en-US" altLang="zh-CN" sz="18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        </a:t>
            </a:r>
            <a:r>
              <a:rPr kumimoji="0" lang="en-US" altLang="zh-CN" sz="1800" b="1">
                <a:latin typeface="Lucida Console" charset="0"/>
                <a:ea typeface="黑体" charset="0"/>
                <a:cs typeface="黑体" charset="0"/>
              </a:rPr>
              <a:t>msg=“</a:t>
            </a:r>
            <a:r>
              <a:rPr kumimoji="0" lang="zh-CN" altLang="en-US" sz="1800" b="1">
                <a:latin typeface="Lucida Console" charset="0"/>
                <a:ea typeface="黑体" charset="0"/>
                <a:cs typeface="黑体" charset="0"/>
              </a:rPr>
              <a:t>优秀”</a:t>
            </a:r>
            <a:r>
              <a:rPr kumimoji="0" lang="en-US" altLang="zh-CN" sz="1800" b="1">
                <a:latin typeface="Lucida Console" charset="0"/>
                <a:ea typeface="黑体" charset="0"/>
                <a:cs typeface="黑体" charset="0"/>
              </a:rPr>
              <a:t>;</a:t>
            </a:r>
            <a:r>
              <a:rPr kumimoji="0" lang="en-US" altLang="zh-CN" sz="18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    break; </a:t>
            </a:r>
          </a:p>
          <a:p>
            <a:r>
              <a:rPr kumimoji="0" lang="en-US" altLang="zh-CN" sz="1800" b="1">
                <a:solidFill>
                  <a:schemeClr val="accent2"/>
                </a:solidFill>
                <a:latin typeface="Lucida Console" charset="0"/>
              </a:rPr>
              <a:t>    case</a:t>
            </a:r>
            <a:r>
              <a:rPr kumimoji="0" lang="en-US" altLang="zh-CN" sz="1800" b="1">
                <a:latin typeface="Lucida Console" charset="0"/>
              </a:rPr>
              <a:t> 3:</a:t>
            </a:r>
          </a:p>
          <a:p>
            <a:r>
              <a:rPr kumimoji="0" lang="en-US" altLang="zh-CN" sz="1800" b="1">
                <a:latin typeface="Lucida Console" charset="0"/>
              </a:rPr>
              <a:t>        msg=“</a:t>
            </a:r>
            <a:r>
              <a:rPr kumimoji="0" lang="zh-CN" altLang="en-US" sz="1800" b="1">
                <a:latin typeface="Lucida Console" charset="0"/>
                <a:ea typeface="黑体" charset="0"/>
                <a:cs typeface="黑体" charset="0"/>
              </a:rPr>
              <a:t>良好</a:t>
            </a:r>
            <a:r>
              <a:rPr kumimoji="0" lang="zh-CN" altLang="en-US" sz="1800" b="1">
                <a:latin typeface="Lucida Console" charset="0"/>
              </a:rPr>
              <a:t>”</a:t>
            </a:r>
            <a:r>
              <a:rPr kumimoji="0" lang="en-US" altLang="zh-CN" sz="1800" b="1">
                <a:latin typeface="Lucida Console" charset="0"/>
              </a:rPr>
              <a:t>;    </a:t>
            </a:r>
            <a:r>
              <a:rPr kumimoji="0" lang="en-US" altLang="zh-CN" sz="1800" b="1">
                <a:solidFill>
                  <a:schemeClr val="accent2"/>
                </a:solidFill>
                <a:latin typeface="Lucida Console" charset="0"/>
              </a:rPr>
              <a:t>break</a:t>
            </a:r>
            <a:r>
              <a:rPr kumimoji="0" lang="en-US" altLang="zh-CN" sz="1800" b="1">
                <a:latin typeface="Lucida Console" charset="0"/>
              </a:rPr>
              <a:t>; </a:t>
            </a:r>
          </a:p>
          <a:p>
            <a:r>
              <a:rPr kumimoji="0" lang="en-US" altLang="zh-CN" sz="1800" b="1">
                <a:solidFill>
                  <a:schemeClr val="accent2"/>
                </a:solidFill>
                <a:latin typeface="Lucida Console" charset="0"/>
              </a:rPr>
              <a:t>    case </a:t>
            </a:r>
            <a:r>
              <a:rPr kumimoji="0" lang="en-US" altLang="zh-CN" sz="1800" b="1">
                <a:latin typeface="Lucida Console" charset="0"/>
              </a:rPr>
              <a:t>2:</a:t>
            </a:r>
          </a:p>
          <a:p>
            <a:r>
              <a:rPr kumimoji="0" lang="en-US" altLang="zh-CN" sz="1800" b="1">
                <a:solidFill>
                  <a:schemeClr val="accent2"/>
                </a:solidFill>
                <a:latin typeface="Lucida Console" charset="0"/>
              </a:rPr>
              <a:t>        </a:t>
            </a:r>
            <a:r>
              <a:rPr kumimoji="0" lang="en-US" altLang="zh-CN" sz="1800" b="1">
                <a:latin typeface="Lucida Console" charset="0"/>
              </a:rPr>
              <a:t>msg=“</a:t>
            </a:r>
            <a:r>
              <a:rPr kumimoji="0" lang="zh-CN" altLang="en-US" sz="1800" b="1">
                <a:latin typeface="Lucida Console" charset="0"/>
                <a:ea typeface="黑体" charset="0"/>
                <a:cs typeface="黑体" charset="0"/>
              </a:rPr>
              <a:t>良好</a:t>
            </a:r>
            <a:r>
              <a:rPr kumimoji="0" lang="zh-CN" altLang="en-US" sz="1800" b="1">
                <a:latin typeface="Lucida Console" charset="0"/>
              </a:rPr>
              <a:t>”</a:t>
            </a:r>
            <a:r>
              <a:rPr kumimoji="0" lang="en-US" altLang="zh-CN" sz="1800" b="1">
                <a:latin typeface="Lucida Console" charset="0"/>
              </a:rPr>
              <a:t>;</a:t>
            </a:r>
            <a:r>
              <a:rPr kumimoji="0" lang="en-US" altLang="zh-CN" sz="1800" b="1">
                <a:solidFill>
                  <a:schemeClr val="accent2"/>
                </a:solidFill>
                <a:latin typeface="Lucida Console" charset="0"/>
              </a:rPr>
              <a:t>    break;</a:t>
            </a:r>
            <a:endParaRPr kumimoji="0" lang="en-US" altLang="zh-CN" sz="1800" b="1">
              <a:solidFill>
                <a:schemeClr val="accent2"/>
              </a:solidFill>
              <a:latin typeface="Lucida Console" charset="0"/>
              <a:ea typeface="黑体" charset="0"/>
              <a:cs typeface="黑体" charset="0"/>
            </a:endParaRPr>
          </a:p>
          <a:p>
            <a:r>
              <a:rPr kumimoji="0" lang="en-US" altLang="zh-CN" sz="18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    default:</a:t>
            </a:r>
          </a:p>
          <a:p>
            <a:r>
              <a:rPr kumimoji="0" lang="en-US" altLang="zh-CN" sz="18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        </a:t>
            </a:r>
            <a:r>
              <a:rPr kumimoji="0" lang="en-US" altLang="zh-CN" sz="1800" b="1">
                <a:latin typeface="Lucida Console" charset="0"/>
                <a:ea typeface="黑体" charset="0"/>
                <a:cs typeface="黑体" charset="0"/>
              </a:rPr>
              <a:t>msg=“</a:t>
            </a:r>
            <a:r>
              <a:rPr kumimoji="0" lang="zh-CN" altLang="en-US" sz="1800" b="1">
                <a:latin typeface="Lucida Console" charset="0"/>
                <a:ea typeface="黑体" charset="0"/>
                <a:cs typeface="黑体" charset="0"/>
              </a:rPr>
              <a:t>不及格”</a:t>
            </a:r>
            <a:r>
              <a:rPr kumimoji="0" lang="en-US" altLang="zh-CN" sz="1800" b="1">
                <a:latin typeface="Lucida Console" charset="0"/>
                <a:ea typeface="黑体" charset="0"/>
                <a:cs typeface="黑体" charset="0"/>
              </a:rPr>
              <a:t>;</a:t>
            </a:r>
          </a:p>
          <a:p>
            <a:r>
              <a:rPr kumimoji="0" lang="en-US" altLang="zh-CN" sz="18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        break;</a:t>
            </a:r>
          </a:p>
          <a:p>
            <a:r>
              <a:rPr kumimoji="0" lang="en-US" altLang="zh-CN" sz="1800" b="1">
                <a:latin typeface="Lucida Console" charset="0"/>
                <a:ea typeface="黑体" charset="0"/>
                <a:cs typeface="黑体" charset="0"/>
              </a:rPr>
              <a:t>  }</a:t>
            </a:r>
          </a:p>
          <a:p>
            <a:r>
              <a:rPr kumimoji="0" lang="en-US" altLang="zh-CN" sz="1800" b="1">
                <a:latin typeface="Lucida Console" charset="0"/>
                <a:ea typeface="黑体" charset="0"/>
                <a:cs typeface="黑体" charset="0"/>
              </a:rPr>
              <a:t>  return msg;</a:t>
            </a:r>
          </a:p>
          <a:p>
            <a:r>
              <a:rPr kumimoji="0" lang="en-US" altLang="zh-CN" sz="1800" b="1">
                <a:latin typeface="Lucida Console" charset="0"/>
                <a:ea typeface="黑体" charset="0"/>
                <a:cs typeface="黑体" charset="0"/>
              </a:rPr>
              <a:t>}</a:t>
            </a:r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1476375" y="2636838"/>
            <a:ext cx="2951163" cy="287337"/>
          </a:xfrm>
          <a:prstGeom prst="rect">
            <a:avLst/>
          </a:prstGeom>
          <a:solidFill>
            <a:srgbClr val="800000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1476375" y="3716338"/>
            <a:ext cx="2951163" cy="287337"/>
          </a:xfrm>
          <a:prstGeom prst="rect">
            <a:avLst/>
          </a:prstGeom>
          <a:solidFill>
            <a:srgbClr val="800000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79" name="AutoShape 7"/>
          <p:cNvSpPr>
            <a:spLocks noChangeArrowheads="1"/>
          </p:cNvSpPr>
          <p:nvPr/>
        </p:nvSpPr>
        <p:spPr bwMode="auto">
          <a:xfrm>
            <a:off x="3851275" y="4797425"/>
            <a:ext cx="4968875" cy="1008063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r>
              <a:rPr kumimoji="0" lang="en-US" altLang="zh-CN" sz="20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int</a:t>
            </a:r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 a = 5;</a:t>
            </a:r>
          </a:p>
          <a:p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String msg = </a:t>
            </a:r>
            <a:r>
              <a:rPr kumimoji="0" lang="en-US" altLang="zh-CN" sz="2000" b="1">
                <a:latin typeface="Lucida Console" charset="0"/>
              </a:rPr>
              <a:t>obj.getResponse(a)</a:t>
            </a:r>
            <a:endParaRPr kumimoji="0" lang="en-US" altLang="zh-CN" sz="2000" b="1">
              <a:latin typeface="Lucida Console" charset="0"/>
              <a:ea typeface="黑体" charset="0"/>
              <a:cs typeface="黑体" charset="0"/>
            </a:endParaRPr>
          </a:p>
          <a:p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System.out.println(msg);</a:t>
            </a: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B270A09A-08A6-3E4A-BB95-FE67C7EF28DD}" type="slidenum">
              <a:rPr kumimoji="0" lang="en-US" altLang="zh-CN" sz="1000">
                <a:solidFill>
                  <a:srgbClr val="000000"/>
                </a:solidFill>
                <a:latin typeface="Verdana" charset="0"/>
              </a:rPr>
              <a:pPr eaLnBrk="1" hangingPunct="1"/>
              <a:t>28</a:t>
            </a:fld>
            <a:endParaRPr kumimoji="0" lang="en-US" altLang="zh-CN" sz="100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01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6" grpId="0" animBg="1"/>
      <p:bldP spid="182277" grpId="0" animBg="1"/>
      <p:bldP spid="182278" grpId="0" animBg="1"/>
      <p:bldP spid="18227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循环语句</a:t>
            </a:r>
          </a:p>
        </p:txBody>
      </p:sp>
      <p:sp>
        <p:nvSpPr>
          <p:cNvPr id="37890" name="日期占位符 3"/>
          <p:cNvSpPr>
            <a:spLocks noGrp="1"/>
          </p:cNvSpPr>
          <p:nvPr>
            <p:ph type="dt" sz="half" idx="10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l" eaLnBrk="1" hangingPunct="1"/>
            <a:endParaRPr lang="en-US" altLang="zh-CN" sz="1400" b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>
                <a:latin typeface="Lucida Console" charset="0"/>
                <a:ea typeface="黑体" charset="0"/>
                <a:cs typeface="黑体" charset="0"/>
              </a:rPr>
              <a:t>循环语句是用来控制那些根据运行期情况需要反复执行的语句系列。</a:t>
            </a:r>
          </a:p>
          <a:p>
            <a:pPr eaLnBrk="1" hangingPunct="1"/>
            <a:r>
              <a:rPr lang="en-US" altLang="zh-CN">
                <a:latin typeface="Lucida Console" charset="0"/>
                <a:ea typeface="黑体" charset="0"/>
                <a:cs typeface="黑体" charset="0"/>
              </a:rPr>
              <a:t>Java</a:t>
            </a:r>
            <a:r>
              <a:rPr lang="zh-CN" altLang="en-US">
                <a:latin typeface="Lucida Console" charset="0"/>
                <a:ea typeface="黑体" charset="0"/>
                <a:cs typeface="黑体" charset="0"/>
              </a:rPr>
              <a:t>中的循环语句</a:t>
            </a:r>
          </a:p>
          <a:p>
            <a:pPr lvl="1" eaLnBrk="1" hangingPunct="1"/>
            <a:r>
              <a:rPr lang="en-US" altLang="zh-CN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for</a:t>
            </a:r>
          </a:p>
          <a:p>
            <a:pPr lvl="1" eaLnBrk="1" hangingPunct="1"/>
            <a:r>
              <a:rPr lang="en-US" altLang="zh-CN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do/while</a:t>
            </a:r>
          </a:p>
          <a:p>
            <a:pPr lvl="1" eaLnBrk="1" hangingPunct="1"/>
            <a:r>
              <a:rPr lang="en-US" altLang="zh-CN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while</a:t>
            </a: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CA159556-62D6-694D-AC1B-9577E086D86F}" type="slidenum">
              <a:rPr kumimoji="0" lang="en-US" altLang="zh-CN" sz="1000">
                <a:solidFill>
                  <a:srgbClr val="000000"/>
                </a:solidFill>
                <a:latin typeface="Verdana" charset="0"/>
              </a:rPr>
              <a:pPr eaLnBrk="1" hangingPunct="1"/>
              <a:t>29</a:t>
            </a:fld>
            <a:endParaRPr kumimoji="0" lang="en-US" altLang="zh-CN" sz="100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2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运算符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Verdana" charset="0"/>
                <a:cs typeface="宋体" charset="0"/>
              </a:rPr>
              <a:t>分割符：</a:t>
            </a:r>
            <a:r>
              <a:rPr lang="en-US" altLang="zh-CN" sz="2400" dirty="0">
                <a:latin typeface="Verdana" charset="0"/>
                <a:cs typeface="宋体" charset="0"/>
              </a:rPr>
              <a:t>,</a:t>
            </a:r>
            <a:r>
              <a:rPr lang="zh-CN" altLang="en-US" sz="2400" dirty="0">
                <a:latin typeface="Verdana" charset="0"/>
                <a:cs typeface="宋体" charset="0"/>
              </a:rPr>
              <a:t>，</a:t>
            </a:r>
            <a:r>
              <a:rPr lang="en-US" altLang="zh-CN" sz="2400" dirty="0">
                <a:latin typeface="Verdana" charset="0"/>
                <a:cs typeface="宋体" charset="0"/>
              </a:rPr>
              <a:t>;</a:t>
            </a:r>
            <a:r>
              <a:rPr lang="zh-CN" altLang="en-US" sz="2400" dirty="0">
                <a:latin typeface="Verdana" charset="0"/>
                <a:cs typeface="宋体" charset="0"/>
              </a:rPr>
              <a:t>， </a:t>
            </a:r>
            <a:r>
              <a:rPr lang="en-US" altLang="zh-CN" sz="2400" dirty="0">
                <a:latin typeface="Verdana" charset="0"/>
                <a:cs typeface="宋体" charset="0"/>
              </a:rPr>
              <a:t>[]</a:t>
            </a:r>
            <a:r>
              <a:rPr lang="zh-CN" altLang="en-US" sz="2400" dirty="0">
                <a:latin typeface="Verdana" charset="0"/>
                <a:cs typeface="宋体" charset="0"/>
              </a:rPr>
              <a:t>，</a:t>
            </a:r>
            <a:r>
              <a:rPr lang="en-US" altLang="zh-CN" sz="2400" dirty="0">
                <a:latin typeface="Verdana" charset="0"/>
                <a:cs typeface="宋体" charset="0"/>
              </a:rPr>
              <a:t>()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Verdana" charset="0"/>
                <a:cs typeface="宋体" charset="0"/>
              </a:rPr>
              <a:t>算术运算符</a:t>
            </a:r>
            <a:r>
              <a:rPr lang="en-US" altLang="zh-CN" sz="2400" dirty="0">
                <a:latin typeface="Verdana" charset="0"/>
                <a:cs typeface="宋体" charset="0"/>
              </a:rPr>
              <a:t>:  +</a:t>
            </a:r>
            <a:r>
              <a:rPr lang="zh-CN" altLang="en-US" sz="2400" dirty="0">
                <a:latin typeface="Verdana" charset="0"/>
                <a:cs typeface="宋体" charset="0"/>
              </a:rPr>
              <a:t>，</a:t>
            </a:r>
            <a:r>
              <a:rPr lang="en-US" altLang="zh-CN" sz="2400" dirty="0">
                <a:latin typeface="Verdana" charset="0"/>
                <a:cs typeface="宋体" charset="0"/>
              </a:rPr>
              <a:t>―</a:t>
            </a:r>
            <a:r>
              <a:rPr lang="zh-CN" altLang="en-US" sz="2400" dirty="0">
                <a:latin typeface="Verdana" charset="0"/>
                <a:cs typeface="宋体" charset="0"/>
              </a:rPr>
              <a:t>，*，</a:t>
            </a:r>
            <a:r>
              <a:rPr lang="en-US" altLang="zh-CN" sz="2400" dirty="0">
                <a:latin typeface="Verdana" charset="0"/>
                <a:cs typeface="宋体" charset="0"/>
              </a:rPr>
              <a:t>/</a:t>
            </a:r>
            <a:r>
              <a:rPr lang="zh-CN" altLang="en-US" sz="2400" dirty="0">
                <a:latin typeface="Verdana" charset="0"/>
                <a:cs typeface="宋体" charset="0"/>
              </a:rPr>
              <a:t>，</a:t>
            </a:r>
            <a:r>
              <a:rPr lang="en-US" altLang="zh-CN" sz="2400" dirty="0">
                <a:latin typeface="Verdana" charset="0"/>
                <a:cs typeface="宋体" charset="0"/>
              </a:rPr>
              <a:t>%</a:t>
            </a:r>
            <a:r>
              <a:rPr lang="zh-CN" altLang="en-US" sz="2400" dirty="0">
                <a:latin typeface="Verdana" charset="0"/>
                <a:cs typeface="宋体" charset="0"/>
              </a:rPr>
              <a:t>，</a:t>
            </a:r>
            <a:r>
              <a:rPr lang="en-US" altLang="zh-CN" sz="2400" dirty="0">
                <a:latin typeface="Verdana" charset="0"/>
                <a:cs typeface="宋体" charset="0"/>
              </a:rPr>
              <a:t>++</a:t>
            </a:r>
            <a:r>
              <a:rPr lang="zh-CN" altLang="en-US" sz="2400" dirty="0">
                <a:latin typeface="Verdana" charset="0"/>
                <a:cs typeface="宋体" charset="0"/>
              </a:rPr>
              <a:t>，</a:t>
            </a:r>
            <a:r>
              <a:rPr lang="en-US" altLang="zh-CN" sz="2400" dirty="0">
                <a:latin typeface="Verdana" charset="0"/>
                <a:cs typeface="宋体" charset="0"/>
              </a:rPr>
              <a:t>――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Verdana" charset="0"/>
                <a:cs typeface="宋体" charset="0"/>
              </a:rPr>
              <a:t>关系运算符</a:t>
            </a:r>
            <a:r>
              <a:rPr lang="en-US" altLang="zh-CN" sz="2400" dirty="0">
                <a:latin typeface="Verdana" charset="0"/>
                <a:cs typeface="宋体" charset="0"/>
              </a:rPr>
              <a:t>:  &gt;</a:t>
            </a:r>
            <a:r>
              <a:rPr lang="zh-CN" altLang="en-US" sz="2400" dirty="0">
                <a:latin typeface="Verdana" charset="0"/>
                <a:cs typeface="宋体" charset="0"/>
              </a:rPr>
              <a:t>，</a:t>
            </a:r>
            <a:r>
              <a:rPr lang="en-US" altLang="zh-CN" sz="2400" dirty="0">
                <a:latin typeface="Verdana" charset="0"/>
                <a:cs typeface="宋体" charset="0"/>
              </a:rPr>
              <a:t>&lt;</a:t>
            </a:r>
            <a:r>
              <a:rPr lang="zh-CN" altLang="en-US" sz="2400" dirty="0">
                <a:latin typeface="Verdana" charset="0"/>
                <a:cs typeface="宋体" charset="0"/>
              </a:rPr>
              <a:t>，</a:t>
            </a:r>
            <a:r>
              <a:rPr lang="en-US" altLang="zh-CN" sz="2400" dirty="0">
                <a:latin typeface="Verdana" charset="0"/>
                <a:cs typeface="宋体" charset="0"/>
              </a:rPr>
              <a:t>&gt;=</a:t>
            </a:r>
            <a:r>
              <a:rPr lang="zh-CN" altLang="en-US" sz="2400" dirty="0">
                <a:latin typeface="Verdana" charset="0"/>
                <a:cs typeface="宋体" charset="0"/>
              </a:rPr>
              <a:t>，</a:t>
            </a:r>
            <a:r>
              <a:rPr lang="en-US" altLang="zh-CN" sz="2400" dirty="0">
                <a:latin typeface="Verdana" charset="0"/>
                <a:cs typeface="宋体" charset="0"/>
              </a:rPr>
              <a:t>&lt;=</a:t>
            </a:r>
            <a:r>
              <a:rPr lang="zh-CN" altLang="en-US" sz="2400" dirty="0">
                <a:latin typeface="Verdana" charset="0"/>
                <a:cs typeface="宋体" charset="0"/>
              </a:rPr>
              <a:t>，</a:t>
            </a:r>
            <a:r>
              <a:rPr lang="en-US" altLang="zh-CN" sz="2400" dirty="0">
                <a:latin typeface="Verdana" charset="0"/>
                <a:cs typeface="宋体" charset="0"/>
              </a:rPr>
              <a:t>==</a:t>
            </a:r>
            <a:r>
              <a:rPr lang="zh-CN" altLang="en-US" sz="2400" dirty="0">
                <a:latin typeface="Verdana" charset="0"/>
                <a:cs typeface="宋体" charset="0"/>
              </a:rPr>
              <a:t>，</a:t>
            </a:r>
            <a:r>
              <a:rPr lang="en-US" altLang="zh-CN" sz="2400" dirty="0">
                <a:latin typeface="Verdana" charset="0"/>
                <a:cs typeface="宋体" charset="0"/>
              </a:rPr>
              <a:t>!=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Verdana" charset="0"/>
                <a:cs typeface="宋体" charset="0"/>
              </a:rPr>
              <a:t>布尔逻辑运算符</a:t>
            </a:r>
            <a:r>
              <a:rPr lang="en-US" altLang="zh-CN" sz="2400" dirty="0">
                <a:latin typeface="Verdana" charset="0"/>
                <a:cs typeface="宋体" charset="0"/>
              </a:rPr>
              <a:t>:  !</a:t>
            </a:r>
            <a:r>
              <a:rPr lang="zh-CN" altLang="en-US" sz="2400" dirty="0">
                <a:latin typeface="Verdana" charset="0"/>
                <a:cs typeface="宋体" charset="0"/>
              </a:rPr>
              <a:t>，</a:t>
            </a:r>
            <a:r>
              <a:rPr lang="en-US" altLang="zh-CN" sz="2400" dirty="0">
                <a:latin typeface="Verdana" charset="0"/>
                <a:cs typeface="宋体" charset="0"/>
              </a:rPr>
              <a:t>&amp; , | , ^ , &amp;&amp;</a:t>
            </a:r>
            <a:r>
              <a:rPr lang="zh-CN" altLang="en-US" sz="2400" dirty="0">
                <a:latin typeface="Verdana" charset="0"/>
                <a:cs typeface="宋体" charset="0"/>
              </a:rPr>
              <a:t>，</a:t>
            </a:r>
            <a:r>
              <a:rPr lang="en-US" altLang="zh-CN" sz="2400" dirty="0">
                <a:latin typeface="Verdana" charset="0"/>
                <a:cs typeface="宋体" charset="0"/>
              </a:rPr>
              <a:t>||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Verdana" charset="0"/>
                <a:cs typeface="宋体" charset="0"/>
              </a:rPr>
              <a:t>位运算符</a:t>
            </a:r>
            <a:r>
              <a:rPr lang="en-US" altLang="zh-CN" sz="2400" dirty="0">
                <a:latin typeface="Verdana" charset="0"/>
                <a:cs typeface="宋体" charset="0"/>
              </a:rPr>
              <a:t>:  &amp;</a:t>
            </a:r>
            <a:r>
              <a:rPr lang="zh-CN" altLang="en-US" sz="2400" dirty="0">
                <a:latin typeface="Verdana" charset="0"/>
                <a:cs typeface="宋体" charset="0"/>
              </a:rPr>
              <a:t>，</a:t>
            </a:r>
            <a:r>
              <a:rPr lang="en-US" altLang="zh-CN" sz="2400" dirty="0">
                <a:latin typeface="Verdana" charset="0"/>
                <a:cs typeface="宋体" charset="0"/>
              </a:rPr>
              <a:t>|</a:t>
            </a:r>
            <a:r>
              <a:rPr lang="zh-CN" altLang="en-US" sz="2400" dirty="0">
                <a:latin typeface="Verdana" charset="0"/>
                <a:cs typeface="宋体" charset="0"/>
              </a:rPr>
              <a:t>，</a:t>
            </a:r>
            <a:r>
              <a:rPr lang="en-US" altLang="zh-CN" sz="2400" dirty="0">
                <a:latin typeface="Verdana" charset="0"/>
                <a:cs typeface="宋体" charset="0"/>
              </a:rPr>
              <a:t>^</a:t>
            </a:r>
            <a:r>
              <a:rPr lang="zh-CN" altLang="en-US" sz="2400" dirty="0">
                <a:latin typeface="Verdana" charset="0"/>
                <a:cs typeface="宋体" charset="0"/>
              </a:rPr>
              <a:t>，</a:t>
            </a:r>
            <a:r>
              <a:rPr lang="en-US" altLang="zh-CN" sz="2400" dirty="0">
                <a:latin typeface="Verdana" charset="0"/>
                <a:cs typeface="宋体" charset="0"/>
              </a:rPr>
              <a:t>~ </a:t>
            </a:r>
            <a:r>
              <a:rPr lang="zh-CN" altLang="en-US" sz="2400" dirty="0">
                <a:latin typeface="Verdana" charset="0"/>
                <a:cs typeface="宋体" charset="0"/>
              </a:rPr>
              <a:t>， </a:t>
            </a:r>
            <a:r>
              <a:rPr lang="en-US" altLang="zh-CN" sz="2400" dirty="0">
                <a:latin typeface="Verdana" charset="0"/>
                <a:cs typeface="宋体" charset="0"/>
              </a:rPr>
              <a:t>&gt;&gt;</a:t>
            </a:r>
            <a:r>
              <a:rPr lang="zh-CN" altLang="en-US" sz="2400" dirty="0">
                <a:latin typeface="Verdana" charset="0"/>
                <a:cs typeface="宋体" charset="0"/>
              </a:rPr>
              <a:t>，</a:t>
            </a:r>
            <a:r>
              <a:rPr lang="en-US" altLang="zh-CN" sz="2400" dirty="0">
                <a:latin typeface="Verdana" charset="0"/>
                <a:cs typeface="宋体" charset="0"/>
              </a:rPr>
              <a:t>&lt;&lt;</a:t>
            </a:r>
            <a:r>
              <a:rPr lang="zh-CN" altLang="en-US" sz="2400" dirty="0">
                <a:latin typeface="Verdana" charset="0"/>
                <a:cs typeface="宋体" charset="0"/>
              </a:rPr>
              <a:t>，</a:t>
            </a:r>
            <a:r>
              <a:rPr lang="en-US" altLang="zh-CN" sz="2400" dirty="0">
                <a:latin typeface="Verdana" charset="0"/>
                <a:cs typeface="宋体" charset="0"/>
              </a:rPr>
              <a:t>&gt;&gt;&gt;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Verdana" charset="0"/>
                <a:cs typeface="宋体" charset="0"/>
              </a:rPr>
              <a:t>赋值运算符</a:t>
            </a:r>
            <a:r>
              <a:rPr lang="en-US" altLang="zh-CN" sz="2400" dirty="0">
                <a:latin typeface="Verdana" charset="0"/>
                <a:cs typeface="宋体" charset="0"/>
              </a:rPr>
              <a:t>:  = 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Verdana" charset="0"/>
                <a:cs typeface="宋体" charset="0"/>
              </a:rPr>
              <a:t>扩展赋值运算符</a:t>
            </a:r>
            <a:r>
              <a:rPr lang="en-US" altLang="zh-CN" sz="2400" dirty="0">
                <a:latin typeface="Verdana" charset="0"/>
                <a:cs typeface="宋体" charset="0"/>
              </a:rPr>
              <a:t>:+=</a:t>
            </a:r>
            <a:r>
              <a:rPr lang="zh-CN" altLang="en-US" sz="2400" dirty="0">
                <a:latin typeface="Verdana" charset="0"/>
                <a:cs typeface="宋体" charset="0"/>
              </a:rPr>
              <a:t>，</a:t>
            </a:r>
            <a:r>
              <a:rPr lang="en-US" altLang="zh-CN" sz="2400" dirty="0">
                <a:latin typeface="Verdana" charset="0"/>
                <a:cs typeface="宋体" charset="0"/>
              </a:rPr>
              <a:t>―=</a:t>
            </a:r>
            <a:r>
              <a:rPr lang="zh-CN" altLang="en-US" sz="2400" dirty="0">
                <a:latin typeface="Verdana" charset="0"/>
                <a:cs typeface="宋体" charset="0"/>
              </a:rPr>
              <a:t>，*</a:t>
            </a:r>
            <a:r>
              <a:rPr lang="en-US" altLang="zh-CN" sz="2400" dirty="0">
                <a:latin typeface="Verdana" charset="0"/>
                <a:cs typeface="宋体" charset="0"/>
              </a:rPr>
              <a:t>=</a:t>
            </a:r>
            <a:r>
              <a:rPr lang="zh-CN" altLang="en-US" sz="2400" dirty="0">
                <a:latin typeface="Verdana" charset="0"/>
                <a:cs typeface="宋体" charset="0"/>
              </a:rPr>
              <a:t>，</a:t>
            </a:r>
            <a:r>
              <a:rPr lang="en-US" altLang="zh-CN" sz="2400" dirty="0">
                <a:latin typeface="Verdana" charset="0"/>
                <a:cs typeface="宋体" charset="0"/>
              </a:rPr>
              <a:t>/=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Verdana" charset="0"/>
                <a:cs typeface="宋体" charset="0"/>
              </a:rPr>
              <a:t>字符串连接运算符</a:t>
            </a:r>
            <a:r>
              <a:rPr lang="en-US" altLang="zh-CN" sz="2400" dirty="0">
                <a:latin typeface="Verdana" charset="0"/>
                <a:cs typeface="宋体" charset="0"/>
              </a:rPr>
              <a:t>: </a:t>
            </a:r>
            <a:r>
              <a:rPr lang="en-US" altLang="zh-CN" sz="2400" dirty="0" smtClean="0">
                <a:latin typeface="Verdana" charset="0"/>
                <a:cs typeface="宋体" charset="0"/>
              </a:rPr>
              <a:t>+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latin typeface="Verdana" charset="0"/>
                <a:cs typeface="宋体" charset="0"/>
              </a:rPr>
              <a:t>造型操作符：</a:t>
            </a:r>
            <a:r>
              <a:rPr lang="en-US" altLang="zh-CN" sz="2400" dirty="0" smtClean="0">
                <a:latin typeface="Verdana" charset="0"/>
                <a:cs typeface="宋体" charset="0"/>
              </a:rPr>
              <a:t>()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latin typeface="Verdana" charset="0"/>
                <a:cs typeface="宋体" charset="0"/>
              </a:rPr>
              <a:t>三</a:t>
            </a:r>
            <a:r>
              <a:rPr lang="zh-CN" altLang="en-US" sz="2400" dirty="0">
                <a:latin typeface="Verdana" charset="0"/>
                <a:cs typeface="宋体" charset="0"/>
              </a:rPr>
              <a:t>目运算符：？</a:t>
            </a:r>
            <a:r>
              <a:rPr lang="en-US" altLang="zh-CN" sz="2400" dirty="0" smtClean="0">
                <a:latin typeface="Verdana" charset="0"/>
                <a:cs typeface="宋体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err="1">
                <a:latin typeface="Verdana" charset="0"/>
                <a:cs typeface="宋体" charset="0"/>
              </a:rPr>
              <a:t>a</a:t>
            </a:r>
            <a:r>
              <a:rPr lang="en-US" altLang="zh-CN" dirty="0" err="1" smtClean="0">
                <a:latin typeface="Verdana" charset="0"/>
                <a:cs typeface="宋体" charset="0"/>
              </a:rPr>
              <a:t>ttr</a:t>
            </a:r>
            <a:r>
              <a:rPr lang="en-US" altLang="zh-CN" dirty="0" smtClean="0">
                <a:latin typeface="Verdana" charset="0"/>
                <a:cs typeface="宋体" charset="0"/>
              </a:rPr>
              <a:t> = </a:t>
            </a:r>
            <a:r>
              <a:rPr lang="zh-CN" altLang="en-US" dirty="0" smtClean="0">
                <a:latin typeface="Verdana" charset="0"/>
                <a:cs typeface="宋体" charset="0"/>
              </a:rPr>
              <a:t>条件</a:t>
            </a:r>
            <a:r>
              <a:rPr lang="en-US" altLang="zh-CN" dirty="0" smtClean="0">
                <a:latin typeface="Verdana" charset="0"/>
                <a:cs typeface="宋体" charset="0"/>
              </a:rPr>
              <a:t>?v1:v2;</a:t>
            </a:r>
            <a:endParaRPr lang="en-US" altLang="zh-CN" sz="2000" dirty="0">
              <a:latin typeface="Verdana" charset="0"/>
              <a:cs typeface="宋体" charset="0"/>
            </a:endParaRPr>
          </a:p>
        </p:txBody>
      </p:sp>
      <p:sp>
        <p:nvSpPr>
          <p:cNvPr id="33" name="灯片编号占位符 5"/>
          <p:cNvSpPr txBox="1">
            <a:spLocks noGrp="1"/>
          </p:cNvSpPr>
          <p:nvPr/>
        </p:nvSpPr>
        <p:spPr bwMode="gray">
          <a:xfrm>
            <a:off x="8382000" y="6477000"/>
            <a:ext cx="304800" cy="336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5B1303AE-6AA4-CE4A-A09C-81DCA19A4795}" type="slidenum">
              <a:rPr kumimoji="0" lang="en-US" altLang="zh-CN" sz="1000">
                <a:solidFill>
                  <a:srgbClr val="000000"/>
                </a:solidFill>
                <a:latin typeface="Verdana" charset="0"/>
              </a:rPr>
              <a:pPr eaLnBrk="1" hangingPunct="1"/>
              <a:t>3</a:t>
            </a:fld>
            <a:endParaRPr kumimoji="0" lang="en-US" altLang="zh-CN" sz="100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98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循环语句（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for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）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en-US" altLang="zh-CN" sz="2500">
                <a:latin typeface="Lucida Console" charset="0"/>
                <a:ea typeface="黑体" charset="0"/>
                <a:cs typeface="黑体" charset="0"/>
              </a:rPr>
              <a:t>for</a:t>
            </a:r>
            <a:r>
              <a:rPr lang="zh-CN" altLang="en-US" sz="2500">
                <a:latin typeface="Lucida Console" charset="0"/>
                <a:ea typeface="黑体" charset="0"/>
                <a:cs typeface="黑体" charset="0"/>
              </a:rPr>
              <a:t>语句格式：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 b="0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for</a:t>
            </a:r>
            <a:r>
              <a:rPr lang="en-US" altLang="zh-CN" sz="2000" b="0">
                <a:latin typeface="Lucida Console" charset="0"/>
                <a:ea typeface="黑体" charset="0"/>
                <a:cs typeface="黑体" charset="0"/>
              </a:rPr>
              <a:t> (</a:t>
            </a:r>
            <a:r>
              <a:rPr lang="en-US" altLang="zh-CN" sz="2000" b="0">
                <a:solidFill>
                  <a:srgbClr val="FF0000"/>
                </a:solidFill>
                <a:latin typeface="Lucida Console" charset="0"/>
                <a:ea typeface="黑体" charset="0"/>
                <a:cs typeface="黑体" charset="0"/>
              </a:rPr>
              <a:t>init_expr</a:t>
            </a:r>
            <a:r>
              <a:rPr lang="en-US" altLang="zh-CN" sz="2000" b="0">
                <a:latin typeface="Lucida Console" charset="0"/>
                <a:ea typeface="黑体" charset="0"/>
                <a:cs typeface="黑体" charset="0"/>
              </a:rPr>
              <a:t> ; </a:t>
            </a:r>
            <a:r>
              <a:rPr lang="en-US" altLang="zh-CN" sz="2000" b="0">
                <a:solidFill>
                  <a:srgbClr val="FF0000"/>
                </a:solidFill>
                <a:latin typeface="Lucida Console" charset="0"/>
                <a:ea typeface="黑体" charset="0"/>
                <a:cs typeface="黑体" charset="0"/>
              </a:rPr>
              <a:t>boolean test_expr</a:t>
            </a:r>
            <a:r>
              <a:rPr lang="en-US" altLang="zh-CN" sz="2000" b="0">
                <a:latin typeface="Lucida Console" charset="0"/>
                <a:ea typeface="黑体" charset="0"/>
                <a:cs typeface="黑体" charset="0"/>
              </a:rPr>
              <a:t>; </a:t>
            </a:r>
            <a:r>
              <a:rPr lang="en-US" altLang="zh-CN" sz="2000" b="0">
                <a:solidFill>
                  <a:srgbClr val="FF0000"/>
                </a:solidFill>
                <a:latin typeface="Lucida Console" charset="0"/>
                <a:ea typeface="黑体" charset="0"/>
                <a:cs typeface="黑体" charset="0"/>
              </a:rPr>
              <a:t>alter_expr</a:t>
            </a:r>
            <a:r>
              <a:rPr lang="en-US" altLang="zh-CN" sz="2000" b="0">
                <a:latin typeface="Lucida Console" charset="0"/>
                <a:ea typeface="黑体" charset="0"/>
                <a:cs typeface="黑体" charset="0"/>
              </a:rPr>
              <a:t>){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 b="0">
                <a:latin typeface="Lucida Console" charset="0"/>
                <a:ea typeface="黑体" charset="0"/>
                <a:cs typeface="黑体" charset="0"/>
              </a:rPr>
              <a:t>    statement or block;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 b="0">
                <a:latin typeface="Lucida Console" charset="0"/>
                <a:ea typeface="黑体" charset="0"/>
                <a:cs typeface="黑体" charset="0"/>
              </a:rPr>
              <a:t>}</a:t>
            </a:r>
          </a:p>
          <a:p>
            <a:pPr eaLnBrk="1" hangingPunct="1"/>
            <a:endParaRPr lang="en-US" altLang="zh-CN" sz="2000" b="0">
              <a:latin typeface="Lucida Console" charset="0"/>
              <a:ea typeface="黑体" charset="0"/>
              <a:cs typeface="黑体" charset="0"/>
            </a:endParaRPr>
          </a:p>
        </p:txBody>
      </p:sp>
      <p:sp>
        <p:nvSpPr>
          <p:cNvPr id="185348" name="AutoShape 4"/>
          <p:cNvSpPr>
            <a:spLocks noChangeArrowheads="1"/>
          </p:cNvSpPr>
          <p:nvPr/>
        </p:nvSpPr>
        <p:spPr bwMode="auto">
          <a:xfrm>
            <a:off x="468313" y="2852738"/>
            <a:ext cx="6408737" cy="2808287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public int calculate(int a){</a:t>
            </a:r>
          </a:p>
          <a:p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    int s = 0;</a:t>
            </a:r>
          </a:p>
          <a:p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    for(int i = 0; i &lt;= a; i++){</a:t>
            </a:r>
          </a:p>
          <a:p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        s += i;</a:t>
            </a:r>
          </a:p>
          <a:p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    }</a:t>
            </a:r>
          </a:p>
          <a:p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    return s;</a:t>
            </a:r>
          </a:p>
          <a:p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}</a:t>
            </a:r>
          </a:p>
        </p:txBody>
      </p:sp>
      <p:sp>
        <p:nvSpPr>
          <p:cNvPr id="185349" name="AutoShape 5"/>
          <p:cNvSpPr>
            <a:spLocks noChangeArrowheads="1"/>
          </p:cNvSpPr>
          <p:nvPr/>
        </p:nvSpPr>
        <p:spPr bwMode="auto">
          <a:xfrm>
            <a:off x="4211638" y="4508500"/>
            <a:ext cx="4464050" cy="1657350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int a = 100;</a:t>
            </a:r>
          </a:p>
          <a:p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int b = calculate(a);</a:t>
            </a:r>
          </a:p>
          <a:p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System.out.println(b);</a:t>
            </a:r>
          </a:p>
          <a:p>
            <a:r>
              <a:rPr kumimoji="0" lang="zh-CN" altLang="en-US" b="1">
                <a:solidFill>
                  <a:srgbClr val="FF0000"/>
                </a:solidFill>
                <a:latin typeface="Lucida Console" charset="0"/>
                <a:ea typeface="黑体" charset="0"/>
                <a:cs typeface="黑体" charset="0"/>
              </a:rPr>
              <a:t>运行结果：</a:t>
            </a:r>
            <a:r>
              <a:rPr kumimoji="0" lang="en-US" altLang="zh-CN" b="1">
                <a:solidFill>
                  <a:srgbClr val="FF0000"/>
                </a:solidFill>
                <a:latin typeface="Lucida Console" charset="0"/>
                <a:ea typeface="黑体" charset="0"/>
                <a:cs typeface="黑体" charset="0"/>
              </a:rPr>
              <a:t>5050</a:t>
            </a: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53405B39-5525-344C-AB3E-FA2B3665F81D}" type="slidenum">
              <a:rPr kumimoji="0" lang="en-US" altLang="zh-CN" sz="1000">
                <a:solidFill>
                  <a:srgbClr val="000000"/>
                </a:solidFill>
                <a:latin typeface="Verdana" charset="0"/>
              </a:rPr>
              <a:pPr eaLnBrk="1" hangingPunct="1"/>
              <a:t>30</a:t>
            </a:fld>
            <a:endParaRPr kumimoji="0" lang="en-US" altLang="zh-CN" sz="100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6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8" grpId="0" animBg="1"/>
      <p:bldP spid="18534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思考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-&gt;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练习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(2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分钟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>
                <a:latin typeface="Verdana" charset="0"/>
                <a:cs typeface="宋体" charset="0"/>
              </a:rPr>
              <a:t>打印如下图形：</a:t>
            </a:r>
          </a:p>
          <a:p>
            <a:pPr eaLnBrk="1" hangingPunct="1"/>
            <a:endParaRPr lang="en-US" altLang="zh-CN">
              <a:latin typeface="Lucida Console" charset="0"/>
              <a:cs typeface="宋体" charset="0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971550" y="1773238"/>
            <a:ext cx="174942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kumimoji="0" lang="en-US" altLang="zh-CN"/>
              <a:t>*</a:t>
            </a:r>
          </a:p>
          <a:p>
            <a:pPr eaLnBrk="1" hangingPunct="1"/>
            <a:r>
              <a:rPr kumimoji="0" lang="en-US" altLang="zh-CN"/>
              <a:t>* *</a:t>
            </a:r>
          </a:p>
          <a:p>
            <a:pPr eaLnBrk="1" hangingPunct="1"/>
            <a:r>
              <a:rPr kumimoji="0" lang="en-US" altLang="zh-CN"/>
              <a:t>* * *</a:t>
            </a:r>
          </a:p>
          <a:p>
            <a:pPr eaLnBrk="1" hangingPunct="1"/>
            <a:r>
              <a:rPr kumimoji="0" lang="en-US" altLang="zh-CN"/>
              <a:t>* * * *</a:t>
            </a:r>
          </a:p>
          <a:p>
            <a:pPr eaLnBrk="1" hangingPunct="1"/>
            <a:r>
              <a:rPr kumimoji="0" lang="en-US" altLang="zh-CN"/>
              <a:t>* * * * *</a:t>
            </a:r>
          </a:p>
          <a:p>
            <a:pPr eaLnBrk="1" hangingPunct="1"/>
            <a:r>
              <a:rPr kumimoji="0" lang="en-US" altLang="zh-CN"/>
              <a:t>* * * * * *</a:t>
            </a:r>
            <a:endParaRPr lang="en-US" altLang="zh-CN"/>
          </a:p>
        </p:txBody>
      </p:sp>
      <p:sp>
        <p:nvSpPr>
          <p:cNvPr id="187397" name="AutoShape 5"/>
          <p:cNvSpPr>
            <a:spLocks noChangeArrowheads="1"/>
          </p:cNvSpPr>
          <p:nvPr/>
        </p:nvSpPr>
        <p:spPr bwMode="auto">
          <a:xfrm>
            <a:off x="2771775" y="3068638"/>
            <a:ext cx="5761038" cy="2951162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r>
              <a:rPr kumimoji="0" lang="en-US" altLang="zh-CN" sz="20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public void</a:t>
            </a:r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 print(</a:t>
            </a:r>
            <a:r>
              <a:rPr kumimoji="0" lang="en-US" altLang="zh-CN" sz="20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int</a:t>
            </a:r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 num){</a:t>
            </a:r>
          </a:p>
          <a:p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    </a:t>
            </a:r>
            <a:r>
              <a:rPr kumimoji="0" lang="en-US" altLang="zh-CN" sz="20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for</a:t>
            </a:r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(</a:t>
            </a:r>
            <a:r>
              <a:rPr kumimoji="0" lang="en-US" altLang="zh-CN" sz="20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int</a:t>
            </a:r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 i = 1; i &lt;= </a:t>
            </a:r>
            <a:r>
              <a:rPr kumimoji="0" lang="en-US" altLang="zh-CN" sz="2000" b="1">
                <a:latin typeface="Lucida Console" charset="0"/>
              </a:rPr>
              <a:t>num</a:t>
            </a:r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; i++){</a:t>
            </a:r>
          </a:p>
          <a:p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        </a:t>
            </a:r>
            <a:r>
              <a:rPr kumimoji="0" lang="en-US" altLang="zh-CN" sz="20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for</a:t>
            </a:r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(</a:t>
            </a:r>
            <a:r>
              <a:rPr kumimoji="0" lang="en-US" altLang="zh-CN" sz="20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int</a:t>
            </a:r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 j = 1; j &lt;= i; j++){</a:t>
            </a:r>
          </a:p>
          <a:p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            System.out.print(</a:t>
            </a:r>
            <a:r>
              <a:rPr kumimoji="0" lang="en-US" altLang="zh-CN" sz="2000" b="1">
                <a:solidFill>
                  <a:srgbClr val="800000"/>
                </a:solidFill>
                <a:latin typeface="Lucida Console" charset="0"/>
                <a:ea typeface="黑体" charset="0"/>
                <a:cs typeface="黑体" charset="0"/>
              </a:rPr>
              <a:t>“*”</a:t>
            </a:r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);</a:t>
            </a:r>
          </a:p>
          <a:p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        }</a:t>
            </a:r>
          </a:p>
          <a:p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        System.out.println();</a:t>
            </a:r>
          </a:p>
          <a:p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    }</a:t>
            </a:r>
          </a:p>
          <a:p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}</a:t>
            </a: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9CAB8F44-7941-5C42-A083-A5C18F3BACCB}" type="slidenum">
              <a:rPr kumimoji="0" lang="en-US" altLang="zh-CN" sz="1000">
                <a:solidFill>
                  <a:srgbClr val="000000"/>
                </a:solidFill>
                <a:latin typeface="Verdana" charset="0"/>
              </a:rPr>
              <a:pPr eaLnBrk="1" hangingPunct="1"/>
              <a:t>31</a:t>
            </a:fld>
            <a:endParaRPr kumimoji="0" lang="en-US" altLang="zh-CN" sz="100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16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思考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-&gt;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练习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(2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分钟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>
                <a:latin typeface="Verdana" charset="0"/>
                <a:cs typeface="宋体" charset="0"/>
              </a:rPr>
              <a:t>换一种打印，打印如下图形：</a:t>
            </a:r>
          </a:p>
          <a:p>
            <a:pPr eaLnBrk="1" hangingPunct="1"/>
            <a:endParaRPr lang="en-US" altLang="zh-CN">
              <a:latin typeface="Lucida Console" charset="0"/>
              <a:cs typeface="宋体" charset="0"/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971550" y="1773238"/>
            <a:ext cx="174942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kumimoji="0" lang="en-US" altLang="zh-CN" dirty="0"/>
              <a:t>* * * * * *</a:t>
            </a:r>
          </a:p>
          <a:p>
            <a:pPr eaLnBrk="1" hangingPunct="1"/>
            <a:r>
              <a:rPr kumimoji="0" lang="en-US" altLang="zh-CN" dirty="0"/>
              <a:t>* * * * * </a:t>
            </a:r>
          </a:p>
          <a:p>
            <a:pPr eaLnBrk="1" hangingPunct="1"/>
            <a:r>
              <a:rPr kumimoji="0" lang="en-US" altLang="zh-CN" dirty="0"/>
              <a:t>* * * *</a:t>
            </a:r>
          </a:p>
          <a:p>
            <a:pPr eaLnBrk="1" hangingPunct="1"/>
            <a:r>
              <a:rPr kumimoji="0" lang="en-US" altLang="zh-CN" dirty="0"/>
              <a:t>* * *</a:t>
            </a:r>
          </a:p>
          <a:p>
            <a:pPr eaLnBrk="1" hangingPunct="1"/>
            <a:r>
              <a:rPr kumimoji="0" lang="en-US" altLang="zh-CN" dirty="0"/>
              <a:t>* *</a:t>
            </a:r>
          </a:p>
          <a:p>
            <a:pPr eaLnBrk="1" hangingPunct="1"/>
            <a:r>
              <a:rPr lang="en-US" altLang="zh-CN" dirty="0"/>
              <a:t>*</a:t>
            </a:r>
          </a:p>
        </p:txBody>
      </p:sp>
      <p:sp>
        <p:nvSpPr>
          <p:cNvPr id="198661" name="AutoShape 5"/>
          <p:cNvSpPr>
            <a:spLocks noChangeArrowheads="1"/>
          </p:cNvSpPr>
          <p:nvPr/>
        </p:nvSpPr>
        <p:spPr bwMode="auto">
          <a:xfrm>
            <a:off x="1619250" y="3141663"/>
            <a:ext cx="7129463" cy="2951162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r>
              <a:rPr kumimoji="0" lang="en-US" altLang="zh-CN" sz="20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public void</a:t>
            </a:r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 print(</a:t>
            </a:r>
            <a:r>
              <a:rPr kumimoji="0" lang="en-US" altLang="zh-CN" sz="20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int</a:t>
            </a:r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 num){</a:t>
            </a:r>
          </a:p>
          <a:p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    </a:t>
            </a:r>
            <a:r>
              <a:rPr kumimoji="0" lang="en-US" altLang="zh-CN" sz="20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for</a:t>
            </a:r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(</a:t>
            </a:r>
            <a:r>
              <a:rPr kumimoji="0" lang="en-US" altLang="zh-CN" sz="20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int</a:t>
            </a:r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 i = 1; i &lt;= </a:t>
            </a:r>
            <a:r>
              <a:rPr kumimoji="0" lang="en-US" altLang="zh-CN" sz="2000" b="1">
                <a:latin typeface="Lucida Console" charset="0"/>
              </a:rPr>
              <a:t>num</a:t>
            </a:r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; i++){</a:t>
            </a:r>
          </a:p>
          <a:p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        </a:t>
            </a:r>
            <a:r>
              <a:rPr kumimoji="0" lang="en-US" altLang="zh-CN" sz="20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for</a:t>
            </a:r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(</a:t>
            </a:r>
            <a:r>
              <a:rPr kumimoji="0" lang="en-US" altLang="zh-CN" sz="2000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int</a:t>
            </a:r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 j = </a:t>
            </a:r>
            <a:r>
              <a:rPr kumimoji="0" lang="en-US" altLang="zh-CN" sz="2000" b="1">
                <a:latin typeface="Lucida Console" charset="0"/>
              </a:rPr>
              <a:t>num</a:t>
            </a:r>
            <a:r>
              <a:rPr kumimoji="0" lang="en-US" altLang="zh-CN" sz="2000">
                <a:latin typeface="Lucida Console" charset="0"/>
              </a:rPr>
              <a:t> – </a:t>
            </a:r>
            <a:r>
              <a:rPr kumimoji="0" lang="en-US" altLang="zh-CN" sz="2000" b="1">
                <a:latin typeface="Lucida Console" charset="0"/>
              </a:rPr>
              <a:t>i + 1</a:t>
            </a:r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; j &gt; 0; j--){</a:t>
            </a:r>
          </a:p>
          <a:p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            System.out.print(</a:t>
            </a:r>
            <a:r>
              <a:rPr kumimoji="0" lang="en-US" altLang="zh-CN" sz="2000" b="1">
                <a:solidFill>
                  <a:srgbClr val="800000"/>
                </a:solidFill>
                <a:latin typeface="Lucida Console" charset="0"/>
                <a:ea typeface="黑体" charset="0"/>
                <a:cs typeface="黑体" charset="0"/>
              </a:rPr>
              <a:t>“*”</a:t>
            </a:r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);</a:t>
            </a:r>
          </a:p>
          <a:p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        }</a:t>
            </a:r>
          </a:p>
          <a:p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        System.out.println();</a:t>
            </a:r>
          </a:p>
          <a:p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    }</a:t>
            </a:r>
          </a:p>
          <a:p>
            <a:r>
              <a:rPr kumimoji="0" lang="en-US" altLang="zh-CN" sz="2000" b="1">
                <a:latin typeface="Lucida Console" charset="0"/>
                <a:ea typeface="黑体" charset="0"/>
                <a:cs typeface="黑体" charset="0"/>
              </a:rPr>
              <a:t>}</a:t>
            </a: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04B6E9E6-8FC4-6B45-ADED-F2F91265B5A9}" type="slidenum">
              <a:rPr kumimoji="0" lang="en-US" altLang="zh-CN" sz="1000">
                <a:solidFill>
                  <a:srgbClr val="000000"/>
                </a:solidFill>
                <a:latin typeface="Verdana" charset="0"/>
              </a:rPr>
              <a:pPr eaLnBrk="1" hangingPunct="1"/>
              <a:t>32</a:t>
            </a:fld>
            <a:endParaRPr kumimoji="0" lang="en-US" altLang="zh-CN" sz="100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25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循环语句（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while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）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Lucida Console" charset="0"/>
                <a:ea typeface="黑体" charset="0"/>
                <a:cs typeface="黑体" charset="0"/>
              </a:rPr>
              <a:t>init_statement;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while </a:t>
            </a:r>
            <a:r>
              <a:rPr lang="en-US" altLang="zh-CN" sz="2400">
                <a:latin typeface="Lucida Console" charset="0"/>
                <a:ea typeface="黑体" charset="0"/>
                <a:cs typeface="黑体" charset="0"/>
              </a:rPr>
              <a:t>( boolean_expr ){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Lucida Console" charset="0"/>
                <a:ea typeface="黑体" charset="0"/>
                <a:cs typeface="黑体" charset="0"/>
              </a:rPr>
              <a:t>    statement or block;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Lucida Console" charset="0"/>
                <a:ea typeface="黑体" charset="0"/>
                <a:cs typeface="黑体" charset="0"/>
              </a:rPr>
              <a:t>    alter_expr;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Lucida Console" charset="0"/>
                <a:ea typeface="黑体" charset="0"/>
                <a:cs typeface="黑体" charset="0"/>
              </a:rPr>
              <a:t>}</a:t>
            </a:r>
          </a:p>
          <a:p>
            <a:pPr eaLnBrk="1" hangingPunct="1">
              <a:buFont typeface="Wingdings" charset="0"/>
              <a:buNone/>
            </a:pPr>
            <a:endParaRPr lang="en-US" altLang="zh-CN" sz="2400">
              <a:latin typeface="Lucida Console" charset="0"/>
              <a:ea typeface="黑体" charset="0"/>
              <a:cs typeface="黑体" charset="0"/>
            </a:endParaRPr>
          </a:p>
        </p:txBody>
      </p:sp>
      <p:sp>
        <p:nvSpPr>
          <p:cNvPr id="188420" name="AutoShape 4"/>
          <p:cNvSpPr>
            <a:spLocks noChangeArrowheads="1"/>
          </p:cNvSpPr>
          <p:nvPr/>
        </p:nvSpPr>
        <p:spPr bwMode="auto">
          <a:xfrm>
            <a:off x="2700338" y="3068638"/>
            <a:ext cx="5759450" cy="3024187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r>
              <a:rPr kumimoji="0" lang="en-US" altLang="zh-CN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public int</a:t>
            </a:r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 add(){</a:t>
            </a:r>
          </a:p>
          <a:p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    </a:t>
            </a:r>
            <a:r>
              <a:rPr kumimoji="0" lang="en-US" altLang="zh-CN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int</a:t>
            </a:r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 s = 0;</a:t>
            </a:r>
          </a:p>
          <a:p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    </a:t>
            </a:r>
            <a:r>
              <a:rPr kumimoji="0" lang="en-US" altLang="zh-CN" b="1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while</a:t>
            </a:r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(i &lt;= 100){</a:t>
            </a:r>
          </a:p>
          <a:p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        s = s + i;</a:t>
            </a:r>
          </a:p>
          <a:p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        i++;</a:t>
            </a:r>
          </a:p>
          <a:p>
            <a:r>
              <a:rPr kumimoji="0" lang="en-US" altLang="zh-CN" b="1">
                <a:latin typeface="Lucida Console" charset="0"/>
              </a:rPr>
              <a:t>        </a:t>
            </a:r>
            <a:r>
              <a:rPr kumimoji="0" lang="en-US" altLang="zh-CN" b="1">
                <a:solidFill>
                  <a:srgbClr val="009900"/>
                </a:solidFill>
                <a:latin typeface="Lucida Console" charset="0"/>
              </a:rPr>
              <a:t>//s += i++;</a:t>
            </a:r>
            <a:endParaRPr kumimoji="0" lang="en-US" altLang="zh-CN" b="1">
              <a:solidFill>
                <a:srgbClr val="009900"/>
              </a:solidFill>
              <a:latin typeface="Lucida Console" charset="0"/>
              <a:ea typeface="黑体" charset="0"/>
              <a:cs typeface="黑体" charset="0"/>
            </a:endParaRPr>
          </a:p>
          <a:p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    }</a:t>
            </a:r>
          </a:p>
          <a:p>
            <a:r>
              <a:rPr kumimoji="0" lang="en-US" altLang="zh-CN" b="1">
                <a:latin typeface="Lucida Console" charset="0"/>
                <a:ea typeface="黑体" charset="0"/>
                <a:cs typeface="黑体" charset="0"/>
              </a:rPr>
              <a:t>}</a:t>
            </a: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81755E53-D76D-A34D-A12C-986F3E7F1C5D}" type="slidenum">
              <a:rPr kumimoji="0" lang="en-US" altLang="zh-CN" sz="1000">
                <a:solidFill>
                  <a:srgbClr val="000000"/>
                </a:solidFill>
                <a:latin typeface="Verdana" charset="0"/>
              </a:rPr>
              <a:pPr eaLnBrk="1" hangingPunct="1"/>
              <a:t>33</a:t>
            </a:fld>
            <a:endParaRPr kumimoji="0" lang="en-US" altLang="zh-CN" sz="100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52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循环语句（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do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宋体" charset="0"/>
              </a:rPr>
              <a:t>…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while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）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en-US" altLang="zh-CN" sz="2500">
                <a:latin typeface="Lucida Console" charset="0"/>
                <a:cs typeface="宋体" charset="0"/>
              </a:rPr>
              <a:t>do…while</a:t>
            </a:r>
            <a:r>
              <a:rPr lang="zh-CN" altLang="en-US" sz="2500">
                <a:latin typeface="Lucida Console" charset="0"/>
                <a:cs typeface="宋体" charset="0"/>
              </a:rPr>
              <a:t>语句格式：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500">
                <a:latin typeface="Lucida Console" charset="0"/>
                <a:cs typeface="宋体" charset="0"/>
              </a:rPr>
              <a:t>[init_expr]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500">
                <a:solidFill>
                  <a:schemeClr val="accent2"/>
                </a:solidFill>
                <a:latin typeface="Lucida Console" charset="0"/>
                <a:cs typeface="宋体" charset="0"/>
              </a:rPr>
              <a:t>do</a:t>
            </a:r>
            <a:r>
              <a:rPr lang="en-US" altLang="zh-CN" sz="2500">
                <a:latin typeface="Lucida Console" charset="0"/>
                <a:cs typeface="宋体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500">
                <a:latin typeface="Lucida Console" charset="0"/>
                <a:cs typeface="宋体" charset="0"/>
              </a:rPr>
              <a:t>	 body_statement;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500">
                <a:latin typeface="Lucida Console" charset="0"/>
                <a:cs typeface="宋体" charset="0"/>
              </a:rPr>
              <a:t>		[alter_expr;]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500">
                <a:latin typeface="Lucida Console" charset="0"/>
                <a:cs typeface="宋体" charset="0"/>
              </a:rPr>
              <a:t>}</a:t>
            </a:r>
            <a:r>
              <a:rPr lang="en-US" altLang="zh-CN" sz="2500">
                <a:solidFill>
                  <a:schemeClr val="accent2"/>
                </a:solidFill>
                <a:latin typeface="Lucida Console" charset="0"/>
                <a:cs typeface="宋体" charset="0"/>
              </a:rPr>
              <a:t>while</a:t>
            </a:r>
            <a:r>
              <a:rPr lang="en-US" altLang="zh-CN" sz="2500">
                <a:latin typeface="Lucida Console" charset="0"/>
                <a:cs typeface="宋体" charset="0"/>
              </a:rPr>
              <a:t>( test_expr);</a:t>
            </a:r>
          </a:p>
          <a:p>
            <a:pPr eaLnBrk="1" hangingPunct="1">
              <a:buFont typeface="Wingdings" charset="0"/>
              <a:buNone/>
            </a:pPr>
            <a:endParaRPr lang="en-US" altLang="zh-CN" sz="2500">
              <a:latin typeface="Lucida Console" charset="0"/>
              <a:cs typeface="宋体" charset="0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B8DA5635-88F1-0E44-81D3-34305F41BF9D}" type="slidenum">
              <a:rPr kumimoji="0" lang="en-US" altLang="zh-CN" sz="1000">
                <a:solidFill>
                  <a:srgbClr val="000000"/>
                </a:solidFill>
                <a:latin typeface="Verdana" charset="0"/>
              </a:rPr>
              <a:pPr eaLnBrk="1" hangingPunct="1"/>
              <a:t>34</a:t>
            </a:fld>
            <a:endParaRPr kumimoji="0" lang="en-US" altLang="zh-CN" sz="100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11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break/continue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语句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>
                <a:latin typeface="Verdana" charset="0"/>
                <a:cs typeface="宋体" charset="0"/>
              </a:rPr>
              <a:t>使用</a:t>
            </a:r>
            <a:r>
              <a:rPr lang="en-US" altLang="zh-CN">
                <a:latin typeface="Verdana" charset="0"/>
                <a:cs typeface="宋体" charset="0"/>
              </a:rPr>
              <a:t>break</a:t>
            </a:r>
            <a:r>
              <a:rPr lang="zh-CN" altLang="en-US">
                <a:latin typeface="Verdana" charset="0"/>
                <a:cs typeface="宋体" charset="0"/>
              </a:rPr>
              <a:t>语句可以终止</a:t>
            </a:r>
            <a:r>
              <a:rPr lang="en-US" altLang="zh-CN">
                <a:latin typeface="Verdana" charset="0"/>
                <a:cs typeface="宋体" charset="0"/>
              </a:rPr>
              <a:t>switch</a:t>
            </a:r>
            <a:r>
              <a:rPr lang="zh-CN" altLang="en-US">
                <a:latin typeface="Verdana" charset="0"/>
                <a:cs typeface="宋体" charset="0"/>
              </a:rPr>
              <a:t>语句或者循环语句的执行</a:t>
            </a:r>
          </a:p>
          <a:p>
            <a:pPr eaLnBrk="1" hangingPunct="1"/>
            <a:r>
              <a:rPr lang="en-US" altLang="zh-CN">
                <a:latin typeface="Verdana" charset="0"/>
                <a:cs typeface="宋体" charset="0"/>
              </a:rPr>
              <a:t>break</a:t>
            </a:r>
            <a:r>
              <a:rPr lang="zh-CN" altLang="en-US">
                <a:latin typeface="Verdana" charset="0"/>
                <a:cs typeface="宋体" charset="0"/>
              </a:rPr>
              <a:t>语句和标签（</a:t>
            </a:r>
            <a:r>
              <a:rPr lang="en-US" altLang="zh-CN">
                <a:latin typeface="Verdana" charset="0"/>
                <a:cs typeface="宋体" charset="0"/>
              </a:rPr>
              <a:t>label</a:t>
            </a:r>
            <a:r>
              <a:rPr lang="zh-CN" altLang="en-US">
                <a:latin typeface="Verdana" charset="0"/>
                <a:cs typeface="宋体" charset="0"/>
              </a:rPr>
              <a:t>）的结合可以用来指定从多个嵌套循环的某个循环中跳出。</a:t>
            </a:r>
          </a:p>
        </p:txBody>
      </p:sp>
      <p:sp>
        <p:nvSpPr>
          <p:cNvPr id="192516" name="AutoShape 4"/>
          <p:cNvSpPr>
            <a:spLocks noChangeArrowheads="1"/>
          </p:cNvSpPr>
          <p:nvPr/>
        </p:nvSpPr>
        <p:spPr bwMode="auto">
          <a:xfrm>
            <a:off x="468313" y="3141663"/>
            <a:ext cx="8280400" cy="3168650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r>
              <a:rPr kumimoji="0" lang="en-US" altLang="zh-CN" b="1">
                <a:solidFill>
                  <a:srgbClr val="FF0000"/>
                </a:solidFill>
                <a:latin typeface="Lucida Console" charset="0"/>
              </a:rPr>
              <a:t>out1</a:t>
            </a:r>
            <a:r>
              <a:rPr kumimoji="0" lang="en-US" altLang="zh-CN" b="1">
                <a:latin typeface="Lucida Console" charset="0"/>
              </a:rPr>
              <a:t>:for (int i = 1; i &lt;= 9; i++) {</a:t>
            </a:r>
          </a:p>
          <a:p>
            <a:r>
              <a:rPr kumimoji="0" lang="en-US" altLang="zh-CN" b="1">
                <a:latin typeface="Lucida Console" charset="0"/>
              </a:rPr>
              <a:t>    </a:t>
            </a:r>
            <a:r>
              <a:rPr kumimoji="0" lang="en-US" altLang="zh-CN" b="1">
                <a:solidFill>
                  <a:schemeClr val="accent2"/>
                </a:solidFill>
                <a:latin typeface="Lucida Console" charset="0"/>
              </a:rPr>
              <a:t>out2</a:t>
            </a:r>
            <a:r>
              <a:rPr kumimoji="0" lang="en-US" altLang="zh-CN" b="1">
                <a:latin typeface="Lucida Console" charset="0"/>
              </a:rPr>
              <a:t>:for (int j = 1; j &lt;= i; j++) {</a:t>
            </a:r>
          </a:p>
          <a:p>
            <a:r>
              <a:rPr kumimoji="0" lang="en-US" altLang="zh-CN" b="1">
                <a:latin typeface="Lucida Console" charset="0"/>
              </a:rPr>
              <a:t>        if(j == 2){</a:t>
            </a:r>
          </a:p>
          <a:p>
            <a:r>
              <a:rPr kumimoji="0" lang="en-US" altLang="zh-CN" b="1">
                <a:latin typeface="Lucida Console" charset="0"/>
              </a:rPr>
              <a:t>            break </a:t>
            </a:r>
            <a:r>
              <a:rPr kumimoji="0" lang="en-US" altLang="zh-CN" b="1">
                <a:solidFill>
                  <a:srgbClr val="FF0000"/>
                </a:solidFill>
                <a:latin typeface="Lucida Console" charset="0"/>
              </a:rPr>
              <a:t>out1</a:t>
            </a:r>
            <a:r>
              <a:rPr kumimoji="0" lang="en-US" altLang="zh-CN" b="1">
                <a:latin typeface="Lucida Console" charset="0"/>
              </a:rPr>
              <a:t>;//</a:t>
            </a:r>
            <a:r>
              <a:rPr kumimoji="0" lang="zh-CN" altLang="en-US" b="1">
                <a:latin typeface="Lucida Console" charset="0"/>
              </a:rPr>
              <a:t>尽量不这样使用。</a:t>
            </a:r>
          </a:p>
          <a:p>
            <a:r>
              <a:rPr kumimoji="0" lang="zh-CN" altLang="en-US" b="1">
                <a:latin typeface="Lucida Console" charset="0"/>
              </a:rPr>
              <a:t>        </a:t>
            </a:r>
            <a:r>
              <a:rPr kumimoji="0" lang="en-US" altLang="zh-CN" b="1">
                <a:latin typeface="Lucida Console" charset="0"/>
              </a:rPr>
              <a:t>}</a:t>
            </a:r>
          </a:p>
          <a:p>
            <a:r>
              <a:rPr kumimoji="0" lang="en-US" altLang="zh-CN" b="1">
                <a:latin typeface="Lucida Console" charset="0"/>
              </a:rPr>
              <a:t>    }</a:t>
            </a:r>
          </a:p>
          <a:p>
            <a:r>
              <a:rPr kumimoji="0" lang="en-US" altLang="zh-CN" b="1">
                <a:latin typeface="Lucida Console" charset="0"/>
              </a:rPr>
              <a:t>    System.out.println();</a:t>
            </a:r>
          </a:p>
          <a:p>
            <a:r>
              <a:rPr kumimoji="0" lang="en-US" altLang="zh-CN" b="1">
                <a:latin typeface="Lucida Console" charset="0"/>
              </a:rPr>
              <a:t>}</a:t>
            </a: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F869941D-CF8D-7C4D-9503-7C58AB682DEC}" type="slidenum">
              <a:rPr kumimoji="0" lang="en-US" altLang="zh-CN" sz="1000">
                <a:solidFill>
                  <a:srgbClr val="000000"/>
                </a:solidFill>
                <a:latin typeface="Verdana" charset="0"/>
              </a:rPr>
              <a:pPr eaLnBrk="1" hangingPunct="1"/>
              <a:t>35</a:t>
            </a:fld>
            <a:endParaRPr kumimoji="0" lang="en-US" altLang="zh-CN" sz="100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43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break/continue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语句（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con.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）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continue</a:t>
            </a:r>
            <a:r>
              <a:rPr lang="zh-CN" altLang="en-US" sz="2400" dirty="0">
                <a:latin typeface="Lucida Console" charset="0"/>
                <a:ea typeface="黑体" charset="0"/>
                <a:cs typeface="黑体" charset="0"/>
              </a:rPr>
              <a:t>语句用来略过循环中剩下的语句，重新开始新的循环，这和</a:t>
            </a:r>
            <a:r>
              <a:rPr lang="en-US" altLang="zh-CN" sz="2400" dirty="0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break</a:t>
            </a:r>
            <a:r>
              <a:rPr lang="zh-CN" altLang="en-US" sz="2400" dirty="0">
                <a:latin typeface="Lucida Console" charset="0"/>
                <a:ea typeface="黑体" charset="0"/>
                <a:cs typeface="黑体" charset="0"/>
              </a:rPr>
              <a:t>语句的完全跳出循环是不一样的。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continue</a:t>
            </a:r>
            <a:r>
              <a:rPr lang="en-US" altLang="zh-CN" sz="2400" dirty="0">
                <a:latin typeface="Lucida Console" charset="0"/>
                <a:ea typeface="黑体" charset="0"/>
                <a:cs typeface="黑体" charset="0"/>
              </a:rPr>
              <a:t> </a:t>
            </a:r>
            <a:r>
              <a:rPr lang="zh-CN" altLang="en-US" sz="2400" dirty="0">
                <a:latin typeface="Lucida Console" charset="0"/>
                <a:ea typeface="黑体" charset="0"/>
                <a:cs typeface="黑体" charset="0"/>
              </a:rPr>
              <a:t>仅仅出现在</a:t>
            </a:r>
            <a:r>
              <a:rPr lang="en-US" altLang="zh-CN" sz="2400" dirty="0">
                <a:solidFill>
                  <a:schemeClr val="accent2"/>
                </a:solidFill>
                <a:latin typeface="Lucida Console" charset="0"/>
                <a:ea typeface="黑体" charset="0"/>
                <a:cs typeface="黑体" charset="0"/>
              </a:rPr>
              <a:t>while/do/for</a:t>
            </a:r>
            <a:r>
              <a:rPr lang="zh-CN" altLang="en-US" sz="2400" dirty="0">
                <a:latin typeface="Lucida Console" charset="0"/>
                <a:ea typeface="黑体" charset="0"/>
                <a:cs typeface="黑体" charset="0"/>
              </a:rPr>
              <a:t>语句的子语句块中。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Lucida Console" charset="0"/>
                <a:ea typeface="黑体" charset="0"/>
                <a:cs typeface="黑体" charset="0"/>
              </a:rPr>
              <a:t>也可以使用和标签结合的方式来选择需要终止的嵌套循环的层级。</a:t>
            </a: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4AFD42EB-E3CA-D74D-B850-41B31A39B374}" type="slidenum">
              <a:rPr kumimoji="0" lang="en-US" altLang="zh-CN" sz="1000">
                <a:solidFill>
                  <a:srgbClr val="000000"/>
                </a:solidFill>
                <a:latin typeface="Verdana" charset="0"/>
              </a:rPr>
              <a:pPr eaLnBrk="1" hangingPunct="1"/>
              <a:t>36</a:t>
            </a:fld>
            <a:endParaRPr kumimoji="0" lang="en-US" altLang="zh-CN" sz="100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07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小结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en-US" altLang="zh-CN">
                <a:latin typeface="Lucida Console" charset="0"/>
                <a:ea typeface="黑体" charset="0"/>
                <a:cs typeface="黑体" charset="0"/>
              </a:rPr>
              <a:t>Java</a:t>
            </a:r>
            <a:r>
              <a:rPr lang="zh-CN" altLang="en-US">
                <a:latin typeface="Lucida Console" charset="0"/>
                <a:ea typeface="黑体" charset="0"/>
                <a:cs typeface="黑体" charset="0"/>
              </a:rPr>
              <a:t>运算符</a:t>
            </a:r>
          </a:p>
          <a:p>
            <a:pPr eaLnBrk="1" hangingPunct="1"/>
            <a:r>
              <a:rPr lang="zh-CN" altLang="en-US">
                <a:latin typeface="Lucida Console" charset="0"/>
                <a:ea typeface="黑体" charset="0"/>
                <a:cs typeface="黑体" charset="0"/>
              </a:rPr>
              <a:t>表达式</a:t>
            </a:r>
          </a:p>
          <a:p>
            <a:pPr eaLnBrk="1" hangingPunct="1"/>
            <a:r>
              <a:rPr lang="zh-CN" altLang="en-US">
                <a:latin typeface="Lucida Console" charset="0"/>
                <a:ea typeface="黑体" charset="0"/>
                <a:cs typeface="黑体" charset="0"/>
              </a:rPr>
              <a:t>分支语句</a:t>
            </a:r>
          </a:p>
          <a:p>
            <a:pPr eaLnBrk="1" hangingPunct="1"/>
            <a:r>
              <a:rPr lang="zh-CN" altLang="en-US">
                <a:latin typeface="Lucida Console" charset="0"/>
                <a:ea typeface="黑体" charset="0"/>
                <a:cs typeface="黑体" charset="0"/>
              </a:rPr>
              <a:t>循环语句</a:t>
            </a:r>
          </a:p>
          <a:p>
            <a:pPr eaLnBrk="1" hangingPunct="1"/>
            <a:r>
              <a:rPr lang="en-US" altLang="zh-CN">
                <a:latin typeface="Lucida Console" charset="0"/>
                <a:ea typeface="黑体" charset="0"/>
                <a:cs typeface="黑体" charset="0"/>
              </a:rPr>
              <a:t>break, continue</a:t>
            </a:r>
            <a:r>
              <a:rPr lang="zh-CN" altLang="en-US">
                <a:latin typeface="Lucida Console" charset="0"/>
                <a:ea typeface="黑体" charset="0"/>
                <a:cs typeface="黑体" charset="0"/>
              </a:rPr>
              <a:t>语句</a:t>
            </a: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09E0BAF5-6D77-8547-8AC8-633C84639196}" type="slidenum">
              <a:rPr kumimoji="0" lang="en-US" altLang="zh-CN" sz="1000">
                <a:solidFill>
                  <a:srgbClr val="000000"/>
                </a:solidFill>
                <a:latin typeface="Verdana" charset="0"/>
              </a:rPr>
              <a:pPr eaLnBrk="1" hangingPunct="1"/>
              <a:t>37</a:t>
            </a:fld>
            <a:endParaRPr kumimoji="0" lang="en-US" altLang="zh-CN" sz="100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72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作业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>
                <a:solidFill>
                  <a:srgbClr val="FF0000"/>
                </a:solidFill>
                <a:latin typeface="Lucida Console" charset="0"/>
                <a:ea typeface="黑体" charset="0"/>
                <a:cs typeface="黑体" charset="0"/>
              </a:rPr>
              <a:t>完成</a:t>
            </a:r>
            <a:r>
              <a:rPr lang="en-US" altLang="zh-CN" sz="2400">
                <a:solidFill>
                  <a:srgbClr val="FF0000"/>
                </a:solidFill>
                <a:latin typeface="Lucida Console" charset="0"/>
                <a:ea typeface="黑体" charset="0"/>
                <a:cs typeface="黑体" charset="0"/>
              </a:rPr>
              <a:t>5!</a:t>
            </a:r>
            <a:r>
              <a:rPr lang="zh-CN" altLang="en-US" sz="2400">
                <a:solidFill>
                  <a:srgbClr val="FF0000"/>
                </a:solidFill>
                <a:latin typeface="Lucida Console" charset="0"/>
                <a:ea typeface="黑体" charset="0"/>
                <a:cs typeface="黑体" charset="0"/>
              </a:rPr>
              <a:t>的计算，递归方法实现呢？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Lucida Console" charset="0"/>
                <a:ea typeface="黑体" charset="0"/>
                <a:cs typeface="黑体" charset="0"/>
              </a:rPr>
              <a:t>统计</a:t>
            </a:r>
            <a:r>
              <a:rPr lang="en-US" altLang="zh-CN" sz="2400">
                <a:latin typeface="Lucida Console" charset="0"/>
                <a:ea typeface="黑体" charset="0"/>
                <a:cs typeface="黑体" charset="0"/>
              </a:rPr>
              <a:t>int a = 847574</a:t>
            </a:r>
            <a:r>
              <a:rPr lang="zh-CN" altLang="en-US" sz="2400">
                <a:latin typeface="Lucida Console" charset="0"/>
                <a:ea typeface="黑体" charset="0"/>
                <a:cs typeface="黑体" charset="0"/>
              </a:rPr>
              <a:t>中位值为”</a:t>
            </a:r>
            <a:r>
              <a:rPr lang="en-US" altLang="zh-CN" sz="2400">
                <a:latin typeface="Lucida Console" charset="0"/>
                <a:ea typeface="黑体" charset="0"/>
                <a:cs typeface="黑体" charset="0"/>
              </a:rPr>
              <a:t>1”</a:t>
            </a:r>
            <a:r>
              <a:rPr lang="zh-CN" altLang="en-US" sz="2400">
                <a:latin typeface="Lucida Console" charset="0"/>
                <a:ea typeface="黑体" charset="0"/>
                <a:cs typeface="黑体" charset="0"/>
              </a:rPr>
              <a:t>的个数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>
                <a:solidFill>
                  <a:srgbClr val="009900"/>
                </a:solidFill>
                <a:latin typeface="Lucida Console" charset="0"/>
                <a:ea typeface="黑体" charset="0"/>
                <a:cs typeface="黑体" charset="0"/>
              </a:rPr>
              <a:t>如果</a:t>
            </a:r>
            <a:r>
              <a:rPr lang="en-US" altLang="zh-CN" sz="2400">
                <a:solidFill>
                  <a:srgbClr val="009900"/>
                </a:solidFill>
                <a:latin typeface="Lucida Console" charset="0"/>
                <a:ea typeface="黑体" charset="0"/>
                <a:cs typeface="黑体" charset="0"/>
              </a:rPr>
              <a:t>a = 7, </a:t>
            </a:r>
            <a:r>
              <a:rPr lang="zh-CN" altLang="en-US" sz="2400">
                <a:solidFill>
                  <a:srgbClr val="009900"/>
                </a:solidFill>
                <a:latin typeface="Lucida Console" charset="0"/>
                <a:ea typeface="黑体" charset="0"/>
                <a:cs typeface="黑体" charset="0"/>
              </a:rPr>
              <a:t>那么位值为</a:t>
            </a:r>
            <a:r>
              <a:rPr lang="en-US" altLang="zh-CN" sz="2400">
                <a:solidFill>
                  <a:srgbClr val="009900"/>
                </a:solidFill>
                <a:latin typeface="Lucida Console" charset="0"/>
                <a:ea typeface="黑体" charset="0"/>
                <a:cs typeface="黑体" charset="0"/>
              </a:rPr>
              <a:t>1</a:t>
            </a:r>
            <a:r>
              <a:rPr lang="zh-CN" altLang="en-US" sz="2400">
                <a:solidFill>
                  <a:srgbClr val="009900"/>
                </a:solidFill>
                <a:latin typeface="Lucida Console" charset="0"/>
                <a:ea typeface="黑体" charset="0"/>
                <a:cs typeface="黑体" charset="0"/>
              </a:rPr>
              <a:t>的个数为</a:t>
            </a:r>
            <a:r>
              <a:rPr lang="en-US" altLang="zh-CN" sz="2400">
                <a:solidFill>
                  <a:srgbClr val="009900"/>
                </a:solidFill>
                <a:latin typeface="Lucida Console" charset="0"/>
                <a:ea typeface="黑体" charset="0"/>
                <a:cs typeface="黑体" charset="0"/>
              </a:rPr>
              <a:t>3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>
                <a:solidFill>
                  <a:srgbClr val="009900"/>
                </a:solidFill>
                <a:latin typeface="Lucida Console" charset="0"/>
                <a:ea typeface="黑体" charset="0"/>
                <a:cs typeface="黑体" charset="0"/>
              </a:rPr>
              <a:t>如果</a:t>
            </a:r>
            <a:r>
              <a:rPr lang="en-US" altLang="zh-CN" sz="2400">
                <a:solidFill>
                  <a:srgbClr val="009900"/>
                </a:solidFill>
                <a:latin typeface="Lucida Console" charset="0"/>
                <a:ea typeface="黑体" charset="0"/>
                <a:cs typeface="黑体" charset="0"/>
              </a:rPr>
              <a:t>a = 9, </a:t>
            </a:r>
            <a:r>
              <a:rPr lang="zh-CN" altLang="en-US" sz="2400">
                <a:solidFill>
                  <a:srgbClr val="009900"/>
                </a:solidFill>
                <a:latin typeface="Lucida Console" charset="0"/>
                <a:ea typeface="黑体" charset="0"/>
                <a:cs typeface="黑体" charset="0"/>
              </a:rPr>
              <a:t>那么位值为</a:t>
            </a:r>
            <a:r>
              <a:rPr lang="en-US" altLang="zh-CN" sz="2400">
                <a:solidFill>
                  <a:srgbClr val="009900"/>
                </a:solidFill>
                <a:latin typeface="Lucida Console" charset="0"/>
                <a:ea typeface="黑体" charset="0"/>
                <a:cs typeface="黑体" charset="0"/>
              </a:rPr>
              <a:t>1</a:t>
            </a:r>
            <a:r>
              <a:rPr lang="zh-CN" altLang="en-US" sz="2400">
                <a:solidFill>
                  <a:srgbClr val="009900"/>
                </a:solidFill>
                <a:latin typeface="Lucida Console" charset="0"/>
                <a:ea typeface="黑体" charset="0"/>
                <a:cs typeface="黑体" charset="0"/>
              </a:rPr>
              <a:t>的个数为</a:t>
            </a:r>
            <a:r>
              <a:rPr lang="en-US" altLang="zh-CN" sz="2400">
                <a:solidFill>
                  <a:srgbClr val="009900"/>
                </a:solidFill>
                <a:latin typeface="Lucida Console" charset="0"/>
                <a:ea typeface="黑体" charset="0"/>
                <a:cs typeface="黑体" charset="0"/>
              </a:rPr>
              <a:t>2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solidFill>
                  <a:srgbClr val="FF0000"/>
                </a:solidFill>
                <a:latin typeface="Lucida Console" charset="0"/>
                <a:ea typeface="黑体" charset="0"/>
                <a:cs typeface="黑体" charset="0"/>
              </a:rPr>
              <a:t>在屏幕上打印</a:t>
            </a:r>
            <a:r>
              <a:rPr lang="en-US" altLang="zh-CN" sz="2400">
                <a:solidFill>
                  <a:srgbClr val="FF0000"/>
                </a:solidFill>
                <a:latin typeface="Lucida Console" charset="0"/>
                <a:ea typeface="黑体" charset="0"/>
                <a:cs typeface="黑体" charset="0"/>
              </a:rPr>
              <a:t>1-30</a:t>
            </a:r>
            <a:r>
              <a:rPr lang="zh-CN" altLang="en-US" sz="2400">
                <a:solidFill>
                  <a:srgbClr val="FF0000"/>
                </a:solidFill>
                <a:latin typeface="Lucida Console" charset="0"/>
                <a:ea typeface="黑体" charset="0"/>
                <a:cs typeface="黑体" charset="0"/>
              </a:rPr>
              <a:t>，每</a:t>
            </a:r>
            <a:r>
              <a:rPr lang="en-US" altLang="zh-CN" sz="2400">
                <a:solidFill>
                  <a:srgbClr val="FF0000"/>
                </a:solidFill>
                <a:latin typeface="Lucida Console" charset="0"/>
                <a:ea typeface="黑体" charset="0"/>
                <a:cs typeface="黑体" charset="0"/>
              </a:rPr>
              <a:t>7</a:t>
            </a:r>
            <a:r>
              <a:rPr lang="zh-CN" altLang="en-US" sz="2400">
                <a:solidFill>
                  <a:srgbClr val="FF0000"/>
                </a:solidFill>
                <a:latin typeface="Lucida Console" charset="0"/>
                <a:ea typeface="黑体" charset="0"/>
                <a:cs typeface="黑体" charset="0"/>
              </a:rPr>
              <a:t>个数换行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solidFill>
                  <a:srgbClr val="FF0000"/>
                </a:solidFill>
                <a:latin typeface="Lucida Console" charset="0"/>
                <a:ea typeface="黑体" charset="0"/>
                <a:cs typeface="黑体" charset="0"/>
              </a:rPr>
              <a:t>打印</a:t>
            </a:r>
            <a:r>
              <a:rPr lang="en-US" altLang="zh-CN" sz="2400">
                <a:solidFill>
                  <a:srgbClr val="FF0000"/>
                </a:solidFill>
                <a:latin typeface="Lucida Console" charset="0"/>
                <a:ea typeface="黑体" charset="0"/>
                <a:cs typeface="黑体" charset="0"/>
              </a:rPr>
              <a:t>1000</a:t>
            </a:r>
            <a:r>
              <a:rPr lang="zh-CN" altLang="en-US" sz="2400">
                <a:solidFill>
                  <a:srgbClr val="FF0000"/>
                </a:solidFill>
                <a:latin typeface="Lucida Console" charset="0"/>
                <a:ea typeface="黑体" charset="0"/>
                <a:cs typeface="黑体" charset="0"/>
              </a:rPr>
              <a:t>以内的所有素数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Lucida Console" charset="0"/>
                <a:ea typeface="黑体" charset="0"/>
                <a:cs typeface="黑体" charset="0"/>
              </a:rPr>
              <a:t>打印</a:t>
            </a:r>
            <a:r>
              <a:rPr lang="en-US" altLang="zh-CN" sz="2400">
                <a:latin typeface="Lucida Console" charset="0"/>
                <a:ea typeface="黑体" charset="0"/>
                <a:cs typeface="黑体" charset="0"/>
              </a:rPr>
              <a:t>10</a:t>
            </a:r>
            <a:r>
              <a:rPr lang="zh-CN" altLang="en-US" sz="2400">
                <a:latin typeface="Lucida Console" charset="0"/>
                <a:ea typeface="黑体" charset="0"/>
                <a:cs typeface="黑体" charset="0"/>
              </a:rPr>
              <a:t>以内所有的偶数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solidFill>
                  <a:srgbClr val="FF0000"/>
                </a:solidFill>
                <a:latin typeface="Lucida Console" charset="0"/>
                <a:ea typeface="黑体" charset="0"/>
                <a:cs typeface="黑体" charset="0"/>
              </a:rPr>
              <a:t>九九乘法口诀表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Lucida Console" charset="0"/>
                <a:ea typeface="黑体" charset="0"/>
                <a:cs typeface="黑体" charset="0"/>
              </a:rPr>
              <a:t>编写一个</a:t>
            </a:r>
            <a:r>
              <a:rPr lang="en-US" altLang="zh-CN" sz="2400">
                <a:latin typeface="Lucida Console" charset="0"/>
                <a:ea typeface="黑体" charset="0"/>
                <a:cs typeface="黑体" charset="0"/>
              </a:rPr>
              <a:t>if</a:t>
            </a:r>
            <a:r>
              <a:rPr lang="zh-CN" altLang="en-US" sz="2400">
                <a:latin typeface="Lucida Console" charset="0"/>
                <a:ea typeface="黑体" charset="0"/>
                <a:cs typeface="黑体" charset="0"/>
              </a:rPr>
              <a:t>语句</a:t>
            </a:r>
            <a:r>
              <a:rPr lang="en-US" altLang="zh-CN" sz="2400">
                <a:latin typeface="Lucida Console" charset="0"/>
                <a:ea typeface="黑体" charset="0"/>
                <a:cs typeface="黑体" charset="0"/>
              </a:rPr>
              <a:t>,</a:t>
            </a:r>
            <a:r>
              <a:rPr lang="zh-CN" altLang="en-US" sz="2400">
                <a:latin typeface="Lucida Console" charset="0"/>
                <a:ea typeface="黑体" charset="0"/>
                <a:cs typeface="黑体" charset="0"/>
              </a:rPr>
              <a:t>根据</a:t>
            </a:r>
            <a:r>
              <a:rPr lang="en-US" altLang="zh-CN" sz="2400">
                <a:latin typeface="Lucida Console" charset="0"/>
                <a:ea typeface="黑体" charset="0"/>
                <a:cs typeface="黑体" charset="0"/>
              </a:rPr>
              <a:t>int i</a:t>
            </a:r>
            <a:r>
              <a:rPr lang="zh-CN" altLang="en-US" sz="2400">
                <a:latin typeface="Lucida Console" charset="0"/>
                <a:ea typeface="黑体" charset="0"/>
                <a:cs typeface="黑体" charset="0"/>
              </a:rPr>
              <a:t>的值</a:t>
            </a:r>
            <a:r>
              <a:rPr lang="en-US" altLang="zh-CN" sz="2400">
                <a:latin typeface="Lucida Console" charset="0"/>
                <a:ea typeface="黑体" charset="0"/>
                <a:cs typeface="黑体" charset="0"/>
              </a:rPr>
              <a:t>(0-9, 10-99, 100- 999)</a:t>
            </a:r>
            <a:r>
              <a:rPr lang="zh-CN" altLang="en-US" sz="2400">
                <a:latin typeface="Lucida Console" charset="0"/>
                <a:ea typeface="黑体" charset="0"/>
                <a:cs typeface="黑体" charset="0"/>
              </a:rPr>
              <a:t>调用不同的方法</a:t>
            </a:r>
            <a:r>
              <a:rPr lang="en-US" altLang="zh-CN" sz="2400">
                <a:latin typeface="Lucida Console" charset="0"/>
                <a:ea typeface="黑体" charset="0"/>
                <a:cs typeface="黑体" charset="0"/>
              </a:rPr>
              <a:t>do0_9(), do10_99(), do100_999();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>
              <a:latin typeface="Lucida Console" charset="0"/>
              <a:ea typeface="黑体" charset="0"/>
              <a:cs typeface="黑体" charset="0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5361BD30-3115-FF4F-A16C-316BDDA5BA2F}" type="slidenum">
              <a:rPr kumimoji="0" lang="en-US" altLang="zh-CN" sz="1000">
                <a:solidFill>
                  <a:srgbClr val="000000"/>
                </a:solidFill>
                <a:latin typeface="Verdana" charset="0"/>
              </a:rPr>
              <a:pPr eaLnBrk="1" hangingPunct="1"/>
              <a:t>38</a:t>
            </a:fld>
            <a:endParaRPr kumimoji="0" lang="en-US" altLang="zh-CN" sz="100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04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作业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Lucida Console" charset="0"/>
                <a:ea typeface="黑体" charset="0"/>
                <a:cs typeface="黑体" charset="0"/>
              </a:rPr>
              <a:t>写一个程序，打印出从</a:t>
            </a:r>
            <a:r>
              <a:rPr lang="en-US" altLang="zh-CN" sz="2400">
                <a:latin typeface="Lucida Console" charset="0"/>
                <a:ea typeface="黑体" charset="0"/>
                <a:cs typeface="黑体" charset="0"/>
              </a:rPr>
              <a:t>1</a:t>
            </a:r>
            <a:r>
              <a:rPr lang="zh-CN" altLang="en-US" sz="2400">
                <a:latin typeface="Lucida Console" charset="0"/>
                <a:ea typeface="黑体" charset="0"/>
                <a:cs typeface="黑体" charset="0"/>
              </a:rPr>
              <a:t>加到</a:t>
            </a:r>
            <a:r>
              <a:rPr lang="en-US" altLang="zh-CN" sz="2400">
                <a:latin typeface="Lucida Console" charset="0"/>
                <a:ea typeface="黑体" charset="0"/>
                <a:cs typeface="黑体" charset="0"/>
              </a:rPr>
              <a:t>100</a:t>
            </a:r>
            <a:r>
              <a:rPr lang="zh-CN" altLang="en-US" sz="2400">
                <a:latin typeface="Lucida Console" charset="0"/>
                <a:ea typeface="黑体" charset="0"/>
                <a:cs typeface="黑体" charset="0"/>
              </a:rPr>
              <a:t>的和。</a:t>
            </a:r>
            <a:r>
              <a:rPr lang="en-US" altLang="zh-CN" sz="2400">
                <a:latin typeface="Lucida Console" charset="0"/>
                <a:ea typeface="黑体" charset="0"/>
                <a:cs typeface="黑体" charset="0"/>
              </a:rPr>
              <a:t>(</a:t>
            </a:r>
            <a:r>
              <a:rPr lang="zh-CN" altLang="en-US" sz="2400">
                <a:latin typeface="Lucida Console" charset="0"/>
                <a:ea typeface="黑体" charset="0"/>
                <a:cs typeface="黑体" charset="0"/>
              </a:rPr>
              <a:t>至少两种方式</a:t>
            </a:r>
            <a:r>
              <a:rPr lang="en-US" altLang="zh-CN" sz="2400">
                <a:latin typeface="Lucida Console" charset="0"/>
                <a:ea typeface="黑体" charset="0"/>
                <a:cs typeface="黑体" charset="0"/>
              </a:rPr>
              <a:t>)</a:t>
            </a:r>
          </a:p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Lucida Console" charset="0"/>
                <a:ea typeface="黑体" charset="0"/>
                <a:cs typeface="黑体" charset="0"/>
              </a:rPr>
              <a:t>写一个判断闰年的程序，要求根据一个年份，显示出</a:t>
            </a:r>
            <a:r>
              <a:rPr lang="en-US" altLang="zh-CN" sz="2400">
                <a:solidFill>
                  <a:srgbClr val="FF0000"/>
                </a:solidFill>
                <a:latin typeface="Lucida Console" charset="0"/>
                <a:ea typeface="黑体" charset="0"/>
                <a:cs typeface="黑体" charset="0"/>
              </a:rPr>
              <a:t>Yes</a:t>
            </a:r>
            <a:r>
              <a:rPr lang="zh-CN" altLang="en-US" sz="2400">
                <a:solidFill>
                  <a:srgbClr val="FF0000"/>
                </a:solidFill>
                <a:latin typeface="Lucida Console" charset="0"/>
                <a:ea typeface="黑体" charset="0"/>
                <a:cs typeface="黑体" charset="0"/>
              </a:rPr>
              <a:t>或</a:t>
            </a:r>
            <a:r>
              <a:rPr lang="en-US" altLang="zh-CN" sz="2400">
                <a:solidFill>
                  <a:srgbClr val="FF0000"/>
                </a:solidFill>
                <a:latin typeface="Lucida Console" charset="0"/>
                <a:ea typeface="黑体" charset="0"/>
                <a:cs typeface="黑体" charset="0"/>
              </a:rPr>
              <a:t>No</a:t>
            </a:r>
            <a:r>
              <a:rPr lang="zh-CN" altLang="en-US" sz="2400">
                <a:solidFill>
                  <a:srgbClr val="FF0000"/>
                </a:solidFill>
                <a:latin typeface="Lucida Console" charset="0"/>
                <a:ea typeface="黑体" charset="0"/>
                <a:cs typeface="黑体" charset="0"/>
              </a:rPr>
              <a:t>。</a:t>
            </a:r>
          </a:p>
          <a:p>
            <a:pPr eaLnBrk="1" hangingPunct="1"/>
            <a:r>
              <a:rPr lang="zh-CN" altLang="en-US" sz="2400">
                <a:latin typeface="Lucida Console" charset="0"/>
                <a:ea typeface="黑体" charset="0"/>
                <a:cs typeface="黑体" charset="0"/>
              </a:rPr>
              <a:t>写一个程序，打印出从</a:t>
            </a:r>
            <a:r>
              <a:rPr lang="en-US" altLang="zh-CN" sz="2400">
                <a:latin typeface="Lucida Console" charset="0"/>
                <a:ea typeface="黑体" charset="0"/>
                <a:cs typeface="黑体" charset="0"/>
              </a:rPr>
              <a:t>1000</a:t>
            </a:r>
            <a:r>
              <a:rPr lang="zh-CN" altLang="en-US" sz="2400">
                <a:latin typeface="Lucida Console" charset="0"/>
                <a:ea typeface="黑体" charset="0"/>
                <a:cs typeface="黑体" charset="0"/>
              </a:rPr>
              <a:t>到</a:t>
            </a:r>
            <a:r>
              <a:rPr lang="en-US" altLang="zh-CN" sz="2400">
                <a:latin typeface="Lucida Console" charset="0"/>
                <a:ea typeface="黑体" charset="0"/>
                <a:cs typeface="黑体" charset="0"/>
              </a:rPr>
              <a:t>2009</a:t>
            </a:r>
            <a:r>
              <a:rPr lang="zh-CN" altLang="en-US" sz="2400">
                <a:latin typeface="Lucida Console" charset="0"/>
                <a:ea typeface="黑体" charset="0"/>
                <a:cs typeface="黑体" charset="0"/>
              </a:rPr>
              <a:t>年之间的闰年。</a:t>
            </a:r>
          </a:p>
          <a:p>
            <a:pPr eaLnBrk="1" hangingPunct="1"/>
            <a:r>
              <a:rPr lang="zh-CN" altLang="en-US" sz="2400">
                <a:latin typeface="Lucida Console" charset="0"/>
                <a:ea typeface="黑体" charset="0"/>
                <a:cs typeface="黑体" charset="0"/>
              </a:rPr>
              <a:t>从控制台输出</a:t>
            </a:r>
            <a:r>
              <a:rPr lang="en-US" altLang="zh-CN" sz="2400">
                <a:latin typeface="Lucida Console" charset="0"/>
                <a:ea typeface="黑体" charset="0"/>
                <a:cs typeface="黑体" charset="0"/>
              </a:rPr>
              <a:t>,</a:t>
            </a:r>
            <a:r>
              <a:rPr lang="zh-CN" altLang="en-US" sz="2400">
                <a:latin typeface="Lucida Console" charset="0"/>
                <a:ea typeface="黑体" charset="0"/>
                <a:cs typeface="黑体" charset="0"/>
              </a:rPr>
              <a:t>方法定义如右下图：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400">
                <a:latin typeface="Lucida Console" charset="0"/>
                <a:ea typeface="黑体" charset="0"/>
                <a:cs typeface="黑体" charset="0"/>
              </a:rPr>
              <a:t>		</a:t>
            </a:r>
            <a:r>
              <a:rPr lang="en-US" altLang="zh-CN" sz="2400">
                <a:solidFill>
                  <a:srgbClr val="FF0000"/>
                </a:solidFill>
                <a:latin typeface="Lucida Console" charset="0"/>
                <a:ea typeface="黑体" charset="0"/>
                <a:cs typeface="黑体" charset="0"/>
              </a:rPr>
              <a:t>123456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400">
                <a:latin typeface="Lucida Console" charset="0"/>
                <a:ea typeface="黑体" charset="0"/>
                <a:cs typeface="黑体" charset="0"/>
              </a:rPr>
              <a:t>	 </a:t>
            </a:r>
            <a:r>
              <a:rPr lang="en-US" altLang="zh-CN" sz="2400">
                <a:solidFill>
                  <a:srgbClr val="FF0000"/>
                </a:solidFill>
                <a:latin typeface="Lucida Console" charset="0"/>
                <a:ea typeface="黑体" charset="0"/>
                <a:cs typeface="黑体" charset="0"/>
              </a:rPr>
              <a:t>23456</a:t>
            </a:r>
            <a:r>
              <a:rPr lang="en-US" altLang="zh-CN" sz="2400">
                <a:latin typeface="Lucida Console" charset="0"/>
                <a:ea typeface="黑体" charset="0"/>
                <a:cs typeface="黑体" charset="0"/>
              </a:rPr>
              <a:t>1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400">
                <a:latin typeface="Lucida Console" charset="0"/>
                <a:ea typeface="黑体" charset="0"/>
                <a:cs typeface="黑体" charset="0"/>
              </a:rPr>
              <a:t>	 </a:t>
            </a:r>
            <a:r>
              <a:rPr lang="en-US" altLang="zh-CN" sz="2400">
                <a:solidFill>
                  <a:srgbClr val="FF0000"/>
                </a:solidFill>
                <a:latin typeface="Lucida Console" charset="0"/>
                <a:ea typeface="黑体" charset="0"/>
                <a:cs typeface="黑体" charset="0"/>
              </a:rPr>
              <a:t>3456</a:t>
            </a:r>
            <a:r>
              <a:rPr lang="en-US" altLang="zh-CN" sz="2400">
                <a:latin typeface="Lucida Console" charset="0"/>
                <a:ea typeface="黑体" charset="0"/>
                <a:cs typeface="黑体" charset="0"/>
              </a:rPr>
              <a:t>12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400">
                <a:latin typeface="Lucida Console" charset="0"/>
                <a:ea typeface="黑体" charset="0"/>
                <a:cs typeface="黑体" charset="0"/>
              </a:rPr>
              <a:t>	 </a:t>
            </a:r>
            <a:r>
              <a:rPr lang="en-US" altLang="zh-CN" sz="2400">
                <a:solidFill>
                  <a:srgbClr val="FF0000"/>
                </a:solidFill>
                <a:latin typeface="Lucida Console" charset="0"/>
                <a:ea typeface="黑体" charset="0"/>
                <a:cs typeface="黑体" charset="0"/>
              </a:rPr>
              <a:t>456</a:t>
            </a:r>
            <a:r>
              <a:rPr lang="en-US" altLang="zh-CN" sz="2400">
                <a:latin typeface="Lucida Console" charset="0"/>
                <a:ea typeface="黑体" charset="0"/>
                <a:cs typeface="黑体" charset="0"/>
              </a:rPr>
              <a:t>123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400">
                <a:latin typeface="Lucida Console" charset="0"/>
                <a:ea typeface="黑体" charset="0"/>
                <a:cs typeface="黑体" charset="0"/>
              </a:rPr>
              <a:t>	 </a:t>
            </a:r>
            <a:r>
              <a:rPr lang="en-US" altLang="zh-CN" sz="2400">
                <a:solidFill>
                  <a:srgbClr val="FF0000"/>
                </a:solidFill>
                <a:latin typeface="Lucida Console" charset="0"/>
                <a:ea typeface="黑体" charset="0"/>
                <a:cs typeface="黑体" charset="0"/>
              </a:rPr>
              <a:t>56</a:t>
            </a:r>
            <a:r>
              <a:rPr lang="en-US" altLang="zh-CN" sz="2400">
                <a:latin typeface="Lucida Console" charset="0"/>
                <a:ea typeface="黑体" charset="0"/>
                <a:cs typeface="黑体" charset="0"/>
              </a:rPr>
              <a:t>1234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400">
                <a:latin typeface="Lucida Console" charset="0"/>
                <a:ea typeface="黑体" charset="0"/>
                <a:cs typeface="黑体" charset="0"/>
              </a:rPr>
              <a:t>  	</a:t>
            </a:r>
            <a:r>
              <a:rPr lang="en-US" altLang="zh-CN" sz="2400">
                <a:solidFill>
                  <a:srgbClr val="FF0000"/>
                </a:solidFill>
                <a:latin typeface="Lucida Console" charset="0"/>
                <a:ea typeface="黑体" charset="0"/>
                <a:cs typeface="黑体" charset="0"/>
              </a:rPr>
              <a:t>6</a:t>
            </a:r>
            <a:r>
              <a:rPr lang="en-US" altLang="zh-CN" sz="2400">
                <a:latin typeface="Lucida Console" charset="0"/>
                <a:ea typeface="黑体" charset="0"/>
                <a:cs typeface="黑体" charset="0"/>
              </a:rPr>
              <a:t>12345</a:t>
            </a:r>
          </a:p>
        </p:txBody>
      </p:sp>
      <p:sp>
        <p:nvSpPr>
          <p:cNvPr id="165892" name="AutoShape 4"/>
          <p:cNvSpPr>
            <a:spLocks noChangeArrowheads="1"/>
          </p:cNvSpPr>
          <p:nvPr/>
        </p:nvSpPr>
        <p:spPr bwMode="auto">
          <a:xfrm>
            <a:off x="4140200" y="3789363"/>
            <a:ext cx="4391025" cy="1150937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r>
              <a:rPr kumimoji="0" lang="en-US" altLang="zh-CN" sz="2000" b="1">
                <a:solidFill>
                  <a:schemeClr val="accent2"/>
                </a:solidFill>
                <a:latin typeface="Lucida Console" charset="0"/>
              </a:rPr>
              <a:t>public void</a:t>
            </a:r>
            <a:r>
              <a:rPr kumimoji="0" lang="en-US" altLang="zh-CN" sz="2000" b="1">
                <a:latin typeface="Lucida Console" charset="0"/>
              </a:rPr>
              <a:t> print(</a:t>
            </a:r>
            <a:r>
              <a:rPr kumimoji="0" lang="en-US" altLang="zh-CN" sz="2000" b="1">
                <a:solidFill>
                  <a:schemeClr val="accent2"/>
                </a:solidFill>
                <a:latin typeface="Lucida Console" charset="0"/>
              </a:rPr>
              <a:t>int</a:t>
            </a:r>
            <a:r>
              <a:rPr kumimoji="0" lang="en-US" altLang="zh-CN" sz="2000" b="1">
                <a:latin typeface="Lucida Console" charset="0"/>
              </a:rPr>
              <a:t> num){</a:t>
            </a:r>
          </a:p>
          <a:p>
            <a:r>
              <a:rPr kumimoji="0" lang="en-US" altLang="zh-CN" sz="2000" b="1">
                <a:latin typeface="Lucida Console" charset="0"/>
              </a:rPr>
              <a:t>    </a:t>
            </a:r>
          </a:p>
          <a:p>
            <a:r>
              <a:rPr kumimoji="0" lang="en-US" altLang="zh-CN" sz="2000" b="1">
                <a:latin typeface="Lucida Console" charset="0"/>
              </a:rPr>
              <a:t>}</a:t>
            </a: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421508E4-683C-0149-86A3-3DB7FF3F8F06}" type="slidenum">
              <a:rPr kumimoji="0" lang="en-US" altLang="zh-CN" sz="1000">
                <a:solidFill>
                  <a:srgbClr val="000000"/>
                </a:solidFill>
                <a:latin typeface="Verdana" charset="0"/>
              </a:rPr>
              <a:pPr eaLnBrk="1" hangingPunct="1"/>
              <a:t>39</a:t>
            </a:fld>
            <a:endParaRPr kumimoji="0" lang="en-US" altLang="zh-CN" sz="100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76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递增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/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递减运算符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648" y="1249363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latin typeface="Lucida Console" charset="0"/>
                <a:ea typeface="黑体" charset="0"/>
                <a:cs typeface="黑体" charset="0"/>
              </a:rPr>
              <a:t>对于需要对操作数进行加</a:t>
            </a:r>
            <a:r>
              <a:rPr lang="en-US" altLang="zh-CN" sz="2400" dirty="0">
                <a:latin typeface="Lucida Console" charset="0"/>
                <a:ea typeface="黑体" charset="0"/>
                <a:cs typeface="黑体" charset="0"/>
              </a:rPr>
              <a:t>1</a:t>
            </a:r>
            <a:r>
              <a:rPr lang="zh-CN" altLang="en-US" sz="2400" dirty="0">
                <a:latin typeface="Lucida Console" charset="0"/>
                <a:ea typeface="黑体" charset="0"/>
                <a:cs typeface="黑体" charset="0"/>
              </a:rPr>
              <a:t>或减</a:t>
            </a:r>
            <a:r>
              <a:rPr lang="en-US" altLang="zh-CN" sz="2400" dirty="0">
                <a:latin typeface="Lucida Console" charset="0"/>
                <a:ea typeface="黑体" charset="0"/>
                <a:cs typeface="黑体" charset="0"/>
              </a:rPr>
              <a:t>1</a:t>
            </a:r>
            <a:r>
              <a:rPr lang="zh-CN" altLang="en-US" sz="2400" dirty="0">
                <a:latin typeface="Lucida Console" charset="0"/>
                <a:ea typeface="黑体" charset="0"/>
                <a:cs typeface="黑体" charset="0"/>
              </a:rPr>
              <a:t>操作时，可以使用递增或递减运算符</a:t>
            </a:r>
          </a:p>
          <a:p>
            <a:pPr eaLnBrk="1" hangingPunct="1"/>
            <a:r>
              <a:rPr lang="zh-CN" altLang="en-US" sz="2400" dirty="0">
                <a:latin typeface="Lucida Console" charset="0"/>
                <a:ea typeface="黑体" charset="0"/>
                <a:cs typeface="黑体" charset="0"/>
              </a:rPr>
              <a:t>递增：</a:t>
            </a:r>
            <a:r>
              <a:rPr lang="en-US" altLang="zh-CN" sz="2400" dirty="0">
                <a:latin typeface="Lucida Console" charset="0"/>
                <a:ea typeface="黑体" charset="0"/>
                <a:cs typeface="黑体" charset="0"/>
              </a:rPr>
              <a:t>++</a:t>
            </a:r>
          </a:p>
          <a:p>
            <a:pPr eaLnBrk="1" hangingPunct="1"/>
            <a:r>
              <a:rPr lang="zh-CN" altLang="en-US" sz="2400" dirty="0">
                <a:latin typeface="Lucida Console" charset="0"/>
                <a:ea typeface="黑体" charset="0"/>
                <a:cs typeface="黑体" charset="0"/>
              </a:rPr>
              <a:t>递减：</a:t>
            </a:r>
            <a:r>
              <a:rPr lang="en-US" altLang="zh-CN" sz="2400" dirty="0">
                <a:latin typeface="Lucida Console" charset="0"/>
                <a:ea typeface="黑体" charset="0"/>
                <a:cs typeface="黑体" charset="0"/>
              </a:rPr>
              <a:t>--</a:t>
            </a:r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468313" y="2997200"/>
            <a:ext cx="8280400" cy="3240088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r>
              <a:rPr kumimoji="0" lang="en-US" altLang="zh-CN" sz="2200" b="1" dirty="0" err="1">
                <a:solidFill>
                  <a:schemeClr val="accent2"/>
                </a:solidFill>
                <a:latin typeface="Lucida Console" charset="0"/>
              </a:rPr>
              <a:t>int</a:t>
            </a:r>
            <a:r>
              <a:rPr kumimoji="0" lang="en-US" altLang="zh-CN" sz="2200" b="1" dirty="0">
                <a:latin typeface="Lucida Console" charset="0"/>
              </a:rPr>
              <a:t> a = 10;</a:t>
            </a:r>
          </a:p>
          <a:p>
            <a:r>
              <a:rPr kumimoji="0" lang="en-US" altLang="zh-CN" sz="2200" b="1" dirty="0" err="1">
                <a:latin typeface="Lucida Console" charset="0"/>
              </a:rPr>
              <a:t>System.out.print</a:t>
            </a:r>
            <a:r>
              <a:rPr kumimoji="0" lang="en-US" altLang="zh-CN" sz="2200" b="1" dirty="0">
                <a:latin typeface="Lucida Console" charset="0"/>
              </a:rPr>
              <a:t>(a++);	</a:t>
            </a:r>
            <a:r>
              <a:rPr kumimoji="0" lang="en-US" altLang="zh-CN" sz="2200" b="1" dirty="0">
                <a:solidFill>
                  <a:srgbClr val="009900"/>
                </a:solidFill>
                <a:latin typeface="Lucida Console" charset="0"/>
              </a:rPr>
              <a:t>//10</a:t>
            </a:r>
          </a:p>
          <a:p>
            <a:r>
              <a:rPr kumimoji="0" lang="en-US" altLang="zh-CN" sz="2200" b="1" dirty="0" err="1">
                <a:latin typeface="Lucida Console" charset="0"/>
              </a:rPr>
              <a:t>System.out.print</a:t>
            </a:r>
            <a:r>
              <a:rPr kumimoji="0" lang="en-US" altLang="zh-CN" sz="2200" b="1" dirty="0">
                <a:latin typeface="Lucida Console" charset="0"/>
              </a:rPr>
              <a:t>(a);		</a:t>
            </a:r>
            <a:r>
              <a:rPr kumimoji="0" lang="en-US" altLang="zh-CN" sz="2200" b="1" dirty="0">
                <a:solidFill>
                  <a:srgbClr val="009900"/>
                </a:solidFill>
                <a:latin typeface="Lucida Console" charset="0"/>
              </a:rPr>
              <a:t>//11</a:t>
            </a:r>
          </a:p>
          <a:p>
            <a:r>
              <a:rPr kumimoji="0" lang="en-US" altLang="zh-CN" sz="2200" b="1" dirty="0" err="1">
                <a:latin typeface="Lucida Console" charset="0"/>
              </a:rPr>
              <a:t>System.out.print</a:t>
            </a:r>
            <a:r>
              <a:rPr kumimoji="0" lang="en-US" altLang="zh-CN" sz="2200" b="1" dirty="0">
                <a:latin typeface="Lucida Console" charset="0"/>
              </a:rPr>
              <a:t>(a--);	</a:t>
            </a:r>
            <a:r>
              <a:rPr kumimoji="0" lang="en-US" altLang="zh-CN" sz="2200" b="1" dirty="0">
                <a:solidFill>
                  <a:srgbClr val="009900"/>
                </a:solidFill>
                <a:latin typeface="Lucida Console" charset="0"/>
              </a:rPr>
              <a:t>//11	</a:t>
            </a:r>
          </a:p>
          <a:p>
            <a:r>
              <a:rPr kumimoji="0" lang="en-US" altLang="zh-CN" sz="2200" b="1" dirty="0" err="1">
                <a:latin typeface="Lucida Console" charset="0"/>
              </a:rPr>
              <a:t>System.out.print</a:t>
            </a:r>
            <a:r>
              <a:rPr kumimoji="0" lang="en-US" altLang="zh-CN" sz="2200" b="1" dirty="0">
                <a:latin typeface="Lucida Console" charset="0"/>
              </a:rPr>
              <a:t>(a);		</a:t>
            </a:r>
            <a:r>
              <a:rPr kumimoji="0" lang="en-US" altLang="zh-CN" sz="2200" b="1" dirty="0">
                <a:solidFill>
                  <a:srgbClr val="009900"/>
                </a:solidFill>
                <a:latin typeface="Lucida Console" charset="0"/>
              </a:rPr>
              <a:t>//10</a:t>
            </a:r>
          </a:p>
          <a:p>
            <a:r>
              <a:rPr kumimoji="0" lang="en-US" altLang="zh-CN" sz="2200" b="1" dirty="0" err="1">
                <a:latin typeface="Lucida Console" charset="0"/>
              </a:rPr>
              <a:t>System.out.print</a:t>
            </a:r>
            <a:r>
              <a:rPr kumimoji="0" lang="en-US" altLang="zh-CN" sz="2200" b="1" dirty="0">
                <a:latin typeface="Lucida Console" charset="0"/>
              </a:rPr>
              <a:t>(++a);	</a:t>
            </a:r>
            <a:r>
              <a:rPr kumimoji="0" lang="en-US" altLang="zh-CN" sz="2200" b="1" dirty="0">
                <a:solidFill>
                  <a:srgbClr val="009900"/>
                </a:solidFill>
                <a:latin typeface="Lucida Console" charset="0"/>
              </a:rPr>
              <a:t>//11</a:t>
            </a:r>
          </a:p>
          <a:p>
            <a:r>
              <a:rPr kumimoji="0" lang="en-US" altLang="zh-CN" sz="2200" b="1" dirty="0" err="1">
                <a:latin typeface="Lucida Console" charset="0"/>
              </a:rPr>
              <a:t>System.out.print</a:t>
            </a:r>
            <a:r>
              <a:rPr kumimoji="0" lang="en-US" altLang="zh-CN" sz="2200" b="1" dirty="0">
                <a:latin typeface="Lucida Console" charset="0"/>
              </a:rPr>
              <a:t>(a);		</a:t>
            </a:r>
            <a:r>
              <a:rPr kumimoji="0" lang="en-US" altLang="zh-CN" sz="2200" b="1" dirty="0">
                <a:solidFill>
                  <a:srgbClr val="009900"/>
                </a:solidFill>
                <a:latin typeface="Lucida Console" charset="0"/>
              </a:rPr>
              <a:t>//11</a:t>
            </a:r>
          </a:p>
          <a:p>
            <a:r>
              <a:rPr kumimoji="0" lang="en-US" altLang="zh-CN" sz="2200" b="1" dirty="0" err="1">
                <a:latin typeface="Lucida Console" charset="0"/>
              </a:rPr>
              <a:t>System.out.print</a:t>
            </a:r>
            <a:r>
              <a:rPr kumimoji="0" lang="en-US" altLang="zh-CN" sz="2200" b="1" dirty="0">
                <a:latin typeface="Lucida Console" charset="0"/>
              </a:rPr>
              <a:t>(--a);	</a:t>
            </a:r>
            <a:r>
              <a:rPr kumimoji="0" lang="en-US" altLang="zh-CN" sz="2200" b="1" dirty="0">
                <a:solidFill>
                  <a:srgbClr val="009900"/>
                </a:solidFill>
                <a:latin typeface="Lucida Console" charset="0"/>
              </a:rPr>
              <a:t>//10</a:t>
            </a:r>
          </a:p>
          <a:p>
            <a:r>
              <a:rPr kumimoji="0" lang="en-US" altLang="zh-CN" sz="2200" b="1" dirty="0" err="1">
                <a:latin typeface="Lucida Console" charset="0"/>
              </a:rPr>
              <a:t>System.out.print</a:t>
            </a:r>
            <a:r>
              <a:rPr kumimoji="0" lang="en-US" altLang="zh-CN" sz="2200" b="1" dirty="0">
                <a:latin typeface="Lucida Console" charset="0"/>
              </a:rPr>
              <a:t>(a);		</a:t>
            </a:r>
            <a:r>
              <a:rPr kumimoji="0" lang="en-US" altLang="zh-CN" sz="2200" b="1" dirty="0">
                <a:solidFill>
                  <a:srgbClr val="009900"/>
                </a:solidFill>
                <a:latin typeface="Lucida Console" charset="0"/>
              </a:rPr>
              <a:t>//10</a:t>
            </a:r>
          </a:p>
        </p:txBody>
      </p:sp>
      <p:sp>
        <p:nvSpPr>
          <p:cNvPr id="33" name="灯片编号占位符 5"/>
          <p:cNvSpPr txBox="1">
            <a:spLocks noGrp="1"/>
          </p:cNvSpPr>
          <p:nvPr/>
        </p:nvSpPr>
        <p:spPr bwMode="gray">
          <a:xfrm>
            <a:off x="8382000" y="6477000"/>
            <a:ext cx="304800" cy="336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7A13BDAD-34D9-984E-9484-943EFFC1041B}" type="slidenum">
              <a:rPr kumimoji="0" lang="en-US" altLang="zh-CN" sz="1000">
                <a:solidFill>
                  <a:srgbClr val="000000"/>
                </a:solidFill>
                <a:latin typeface="Verdana" charset="0"/>
              </a:rPr>
              <a:pPr eaLnBrk="1" hangingPunct="1"/>
              <a:t>4</a:t>
            </a:fld>
            <a:endParaRPr kumimoji="0" lang="en-US" altLang="zh-CN" sz="100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22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关系和布尔运算符（示例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4-3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）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en-US" altLang="zh-CN">
                <a:latin typeface="Verdana" charset="0"/>
                <a:cs typeface="宋体" charset="0"/>
              </a:rPr>
              <a:t>Java</a:t>
            </a:r>
            <a:r>
              <a:rPr lang="zh-CN" altLang="en-US">
                <a:latin typeface="Verdana" charset="0"/>
                <a:cs typeface="宋体" charset="0"/>
              </a:rPr>
              <a:t>使用</a:t>
            </a:r>
            <a:r>
              <a:rPr lang="en-US" altLang="zh-CN">
                <a:latin typeface="Verdana" charset="0"/>
                <a:cs typeface="宋体" charset="0"/>
              </a:rPr>
              <a:t>==</a:t>
            </a:r>
            <a:r>
              <a:rPr lang="zh-CN" altLang="en-US">
                <a:latin typeface="Verdana" charset="0"/>
                <a:cs typeface="宋体" charset="0"/>
              </a:rPr>
              <a:t>号来判断两个值是否相等，而用</a:t>
            </a:r>
            <a:r>
              <a:rPr lang="en-US" altLang="zh-CN">
                <a:latin typeface="Verdana" charset="0"/>
                <a:cs typeface="宋体" charset="0"/>
              </a:rPr>
              <a:t>!=</a:t>
            </a:r>
            <a:r>
              <a:rPr lang="zh-CN" altLang="en-US">
                <a:latin typeface="Verdana" charset="0"/>
                <a:cs typeface="宋体" charset="0"/>
              </a:rPr>
              <a:t>来判断是否不等，用</a:t>
            </a:r>
            <a:r>
              <a:rPr lang="en-US" altLang="zh-CN">
                <a:latin typeface="Verdana" charset="0"/>
                <a:cs typeface="宋体" charset="0"/>
              </a:rPr>
              <a:t>&gt;</a:t>
            </a:r>
            <a:r>
              <a:rPr lang="zh-CN" altLang="en-US">
                <a:latin typeface="Verdana" charset="0"/>
                <a:cs typeface="宋体" charset="0"/>
              </a:rPr>
              <a:t>、</a:t>
            </a:r>
            <a:r>
              <a:rPr lang="en-US" altLang="zh-CN">
                <a:latin typeface="Verdana" charset="0"/>
                <a:cs typeface="宋体" charset="0"/>
              </a:rPr>
              <a:t>&lt;</a:t>
            </a:r>
            <a:r>
              <a:rPr lang="zh-CN" altLang="en-US">
                <a:latin typeface="Verdana" charset="0"/>
                <a:cs typeface="宋体" charset="0"/>
              </a:rPr>
              <a:t>来判断大于、小于而用</a:t>
            </a:r>
            <a:r>
              <a:rPr lang="en-US" altLang="zh-CN">
                <a:latin typeface="Verdana" charset="0"/>
                <a:cs typeface="宋体" charset="0"/>
              </a:rPr>
              <a:t>&gt;=</a:t>
            </a:r>
            <a:r>
              <a:rPr lang="zh-CN" altLang="en-US">
                <a:latin typeface="Verdana" charset="0"/>
                <a:cs typeface="宋体" charset="0"/>
              </a:rPr>
              <a:t>、</a:t>
            </a:r>
            <a:r>
              <a:rPr lang="en-US" altLang="zh-CN">
                <a:latin typeface="Verdana" charset="0"/>
                <a:cs typeface="宋体" charset="0"/>
              </a:rPr>
              <a:t>&lt;=</a:t>
            </a:r>
            <a:r>
              <a:rPr lang="zh-CN" altLang="en-US">
                <a:latin typeface="Verdana" charset="0"/>
                <a:cs typeface="宋体" charset="0"/>
              </a:rPr>
              <a:t>来判断大于等于小于等于</a:t>
            </a:r>
          </a:p>
          <a:p>
            <a:pPr eaLnBrk="1" hangingPunct="1"/>
            <a:r>
              <a:rPr lang="zh-CN" altLang="en-US">
                <a:latin typeface="Verdana" charset="0"/>
                <a:cs typeface="宋体" charset="0"/>
              </a:rPr>
              <a:t>逻辑运算符功能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>
                <a:latin typeface="Verdana" charset="0"/>
                <a:cs typeface="宋体" charset="0"/>
              </a:rPr>
              <a:t>	</a:t>
            </a:r>
            <a:r>
              <a:rPr lang="zh-CN" altLang="en-US" sz="2400">
                <a:latin typeface="Verdana" charset="0"/>
                <a:cs typeface="宋体" charset="0"/>
              </a:rPr>
              <a:t>！</a:t>
            </a:r>
            <a:r>
              <a:rPr lang="en-US" altLang="zh-CN" sz="2400">
                <a:latin typeface="Verdana" charset="0"/>
                <a:cs typeface="宋体" charset="0"/>
              </a:rPr>
              <a:t>-- </a:t>
            </a:r>
            <a:r>
              <a:rPr lang="zh-CN" altLang="en-US" sz="2400">
                <a:latin typeface="Verdana" charset="0"/>
                <a:cs typeface="宋体" charset="0"/>
              </a:rPr>
              <a:t>逻辑非	</a:t>
            </a:r>
            <a:r>
              <a:rPr lang="en-US" altLang="zh-CN" sz="2400">
                <a:latin typeface="Verdana" charset="0"/>
                <a:cs typeface="宋体" charset="0"/>
              </a:rPr>
              <a:t>&amp;   -- </a:t>
            </a:r>
            <a:r>
              <a:rPr lang="zh-CN" altLang="en-US" sz="2400">
                <a:latin typeface="Verdana" charset="0"/>
                <a:cs typeface="宋体" charset="0"/>
              </a:rPr>
              <a:t>逻辑与 	    </a:t>
            </a:r>
            <a:r>
              <a:rPr lang="en-US" altLang="zh-CN" sz="2400">
                <a:latin typeface="Verdana" charset="0"/>
                <a:cs typeface="宋体" charset="0"/>
              </a:rPr>
              <a:t>|  -- </a:t>
            </a:r>
            <a:r>
              <a:rPr lang="zh-CN" altLang="en-US" sz="2400">
                <a:latin typeface="Verdana" charset="0"/>
                <a:cs typeface="宋体" charset="0"/>
              </a:rPr>
              <a:t>逻辑或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400">
                <a:latin typeface="Verdana" charset="0"/>
                <a:cs typeface="宋体" charset="0"/>
              </a:rPr>
              <a:t>	</a:t>
            </a:r>
            <a:r>
              <a:rPr lang="en-US" altLang="zh-CN" sz="2400">
                <a:latin typeface="Verdana" charset="0"/>
                <a:cs typeface="宋体" charset="0"/>
              </a:rPr>
              <a:t>^  -- </a:t>
            </a:r>
            <a:r>
              <a:rPr lang="zh-CN" altLang="en-US" sz="2400">
                <a:latin typeface="Verdana" charset="0"/>
                <a:cs typeface="宋体" charset="0"/>
              </a:rPr>
              <a:t>逻辑异或	</a:t>
            </a:r>
            <a:r>
              <a:rPr lang="en-US" altLang="zh-CN" sz="2400">
                <a:latin typeface="Verdana" charset="0"/>
                <a:cs typeface="宋体" charset="0"/>
              </a:rPr>
              <a:t>&amp;&amp;-- </a:t>
            </a:r>
            <a:r>
              <a:rPr lang="zh-CN" altLang="en-US" sz="2400">
                <a:latin typeface="Verdana" charset="0"/>
                <a:cs typeface="宋体" charset="0"/>
              </a:rPr>
              <a:t>短路与             </a:t>
            </a:r>
            <a:r>
              <a:rPr lang="en-US" altLang="zh-CN" sz="2400">
                <a:latin typeface="Verdana" charset="0"/>
                <a:cs typeface="宋体" charset="0"/>
              </a:rPr>
              <a:t>|| -- </a:t>
            </a:r>
            <a:r>
              <a:rPr lang="zh-CN" altLang="en-US" sz="2400">
                <a:latin typeface="Verdana" charset="0"/>
                <a:cs typeface="宋体" charset="0"/>
              </a:rPr>
              <a:t>短路或</a:t>
            </a:r>
          </a:p>
          <a:p>
            <a:pPr eaLnBrk="1" hangingPunct="1"/>
            <a:endParaRPr lang="en-US" altLang="zh-CN" sz="2400">
              <a:latin typeface="Verdana" charset="0"/>
              <a:cs typeface="宋体" charset="0"/>
            </a:endParaRPr>
          </a:p>
        </p:txBody>
      </p:sp>
      <p:sp>
        <p:nvSpPr>
          <p:cNvPr id="33" name="灯片编号占位符 5"/>
          <p:cNvSpPr txBox="1">
            <a:spLocks noGrp="1"/>
          </p:cNvSpPr>
          <p:nvPr/>
        </p:nvSpPr>
        <p:spPr bwMode="gray">
          <a:xfrm>
            <a:off x="8382000" y="6477000"/>
            <a:ext cx="304800" cy="336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7A5E341C-94F0-B449-BC9B-7E21B3B4534C}" type="slidenum">
              <a:rPr kumimoji="0" lang="en-US" altLang="zh-CN" sz="1000">
                <a:solidFill>
                  <a:srgbClr val="000000"/>
                </a:solidFill>
                <a:latin typeface="Verdana" charset="0"/>
              </a:rPr>
              <a:pPr eaLnBrk="1" hangingPunct="1"/>
              <a:t>5</a:t>
            </a:fld>
            <a:endParaRPr kumimoji="0" lang="en-US" altLang="zh-CN" sz="100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94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关系和布尔运算符（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con.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）</a:t>
            </a:r>
          </a:p>
        </p:txBody>
      </p:sp>
      <p:graphicFrame>
        <p:nvGraphicFramePr>
          <p:cNvPr id="30809" name="Group 8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10688915"/>
              </p:ext>
            </p:extLst>
          </p:nvPr>
        </p:nvGraphicFramePr>
        <p:xfrm>
          <a:off x="536448" y="1294411"/>
          <a:ext cx="8229600" cy="4934941"/>
        </p:xfrm>
        <a:graphic>
          <a:graphicData uri="http://schemas.openxmlformats.org/drawingml/2006/table">
            <a:tbl>
              <a:tblPr/>
              <a:tblGrid>
                <a:gridCol w="1030288"/>
                <a:gridCol w="1028700"/>
                <a:gridCol w="1027112"/>
                <a:gridCol w="1030288"/>
                <a:gridCol w="1027112"/>
                <a:gridCol w="1030288"/>
                <a:gridCol w="1027112"/>
                <a:gridCol w="1028700"/>
              </a:tblGrid>
              <a:tr h="10185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Palatino-Roman" charset="0"/>
                          <a:ea typeface="宋体" charset="0"/>
                          <a:cs typeface="宋体" charset="0"/>
                        </a:rPr>
                        <a:t>a</a:t>
                      </a:r>
                    </a:p>
                  </a:txBody>
                  <a:tcPr marL="109027" marR="109027" marT="54514" marB="545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Palatino-Roman" charset="0"/>
                          <a:ea typeface="宋体" charset="0"/>
                          <a:cs typeface="宋体" charset="0"/>
                        </a:rPr>
                        <a:t>b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Palatino-Roman" charset="0"/>
                          <a:ea typeface="宋体" charset="0"/>
                          <a:cs typeface="宋体" charset="0"/>
                        </a:rPr>
                        <a:t>!a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Palatino-Roman" charset="0"/>
                          <a:ea typeface="宋体" charset="0"/>
                          <a:cs typeface="宋体" charset="0"/>
                        </a:rPr>
                        <a:t>a&amp;b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Palatino-Roman" charset="0"/>
                          <a:ea typeface="宋体" charset="0"/>
                          <a:cs typeface="宋体" charset="0"/>
                        </a:rPr>
                        <a:t>a|b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Palatino-Roman" charset="0"/>
                          <a:ea typeface="宋体" charset="0"/>
                          <a:cs typeface="宋体" charset="0"/>
                        </a:rPr>
                        <a:t>a^b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Palatino-Roman" charset="0"/>
                          <a:ea typeface="宋体" charset="0"/>
                          <a:cs typeface="宋体" charset="0"/>
                        </a:rPr>
                        <a:t>a&amp;&amp;b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Palatino-Roman" charset="0"/>
                          <a:ea typeface="宋体" charset="0"/>
                          <a:cs typeface="宋体" charset="0"/>
                        </a:rPr>
                        <a:t>a||b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1012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-Roman" charset="0"/>
                          <a:ea typeface="宋体" charset="0"/>
                          <a:cs typeface="宋体" charset="0"/>
                        </a:rPr>
                        <a:t>true</a:t>
                      </a:r>
                    </a:p>
                  </a:txBody>
                  <a:tcPr marL="109027" marR="109027" marT="54514" marB="545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-Roman" charset="0"/>
                          <a:ea typeface="宋体" charset="0"/>
                          <a:cs typeface="宋体" charset="0"/>
                        </a:rPr>
                        <a:t>true 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charset="0"/>
                          <a:cs typeface="宋体" charset="0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charset="0"/>
                          <a:cs typeface="宋体" charset="0"/>
                        </a:rPr>
                        <a:t>true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charset="0"/>
                          <a:cs typeface="宋体" charset="0"/>
                        </a:rPr>
                        <a:t>true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charset="0"/>
                          <a:cs typeface="宋体" charset="0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charset="0"/>
                          <a:cs typeface="宋体" charset="0"/>
                        </a:rPr>
                        <a:t>true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charset="0"/>
                          <a:cs typeface="宋体" charset="0"/>
                        </a:rPr>
                        <a:t>true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-Roman" charset="0"/>
                          <a:ea typeface="宋体" charset="0"/>
                          <a:cs typeface="宋体" charset="0"/>
                        </a:rPr>
                        <a:t>true</a:t>
                      </a:r>
                    </a:p>
                  </a:txBody>
                  <a:tcPr marL="109027" marR="109027" marT="54514" marB="545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-Roman" charset="0"/>
                          <a:ea typeface="宋体" charset="0"/>
                          <a:cs typeface="宋体" charset="0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charset="0"/>
                          <a:cs typeface="宋体" charset="0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charset="0"/>
                          <a:cs typeface="宋体" charset="0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charset="0"/>
                          <a:cs typeface="宋体" charset="0"/>
                        </a:rPr>
                        <a:t>true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charset="0"/>
                          <a:cs typeface="宋体" charset="0"/>
                        </a:rPr>
                        <a:t>true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charset="0"/>
                          <a:cs typeface="宋体" charset="0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charset="0"/>
                          <a:cs typeface="宋体" charset="0"/>
                        </a:rPr>
                        <a:t>true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-Roman" charset="0"/>
                          <a:ea typeface="宋体" charset="0"/>
                          <a:cs typeface="宋体" charset="0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-Roman" charset="0"/>
                          <a:ea typeface="宋体" charset="0"/>
                          <a:cs typeface="宋体" charset="0"/>
                        </a:rPr>
                        <a:t>true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charset="0"/>
                          <a:cs typeface="宋体" charset="0"/>
                        </a:rPr>
                        <a:t>true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charset="0"/>
                          <a:cs typeface="宋体" charset="0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charset="0"/>
                          <a:cs typeface="宋体" charset="0"/>
                        </a:rPr>
                        <a:t>true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charset="0"/>
                          <a:cs typeface="宋体" charset="0"/>
                        </a:rPr>
                        <a:t>true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charset="0"/>
                          <a:cs typeface="宋体" charset="0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charset="0"/>
                          <a:cs typeface="宋体" charset="0"/>
                        </a:rPr>
                        <a:t>true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-Roman" charset="0"/>
                          <a:ea typeface="宋体" charset="0"/>
                          <a:cs typeface="宋体" charset="0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-Roman" charset="0"/>
                          <a:ea typeface="宋体" charset="0"/>
                          <a:cs typeface="宋体" charset="0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charset="0"/>
                          <a:cs typeface="宋体" charset="0"/>
                        </a:rPr>
                        <a:t>true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charset="0"/>
                          <a:cs typeface="宋体" charset="0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charset="0"/>
                          <a:cs typeface="宋体" charset="0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charset="0"/>
                          <a:cs typeface="宋体" charset="0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charset="0"/>
                          <a:cs typeface="宋体" charset="0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charset="0"/>
                          <a:cs typeface="宋体" charset="0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33" name="灯片编号占位符 5"/>
          <p:cNvSpPr txBox="1">
            <a:spLocks noGrp="1"/>
          </p:cNvSpPr>
          <p:nvPr/>
        </p:nvSpPr>
        <p:spPr bwMode="gray">
          <a:xfrm>
            <a:off x="8382000" y="6477000"/>
            <a:ext cx="304800" cy="336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BA187F91-CB8D-3C4B-AD73-5A98CBEFCBBF}" type="slidenum">
              <a:rPr kumimoji="0" lang="en-US" altLang="zh-CN" sz="1000">
                <a:solidFill>
                  <a:srgbClr val="000000"/>
                </a:solidFill>
                <a:latin typeface="Verdana" charset="0"/>
              </a:rPr>
              <a:pPr eaLnBrk="1" hangingPunct="1"/>
              <a:t>6</a:t>
            </a:fld>
            <a:endParaRPr kumimoji="0" lang="en-US" altLang="zh-CN" sz="100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63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位运算符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Verdana" charset="0"/>
                <a:cs typeface="宋体" charset="0"/>
              </a:rPr>
              <a:t>位运算符功能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>
                <a:latin typeface="Verdana" charset="0"/>
                <a:cs typeface="宋体" charset="0"/>
              </a:rPr>
              <a:t>	</a:t>
            </a:r>
            <a:r>
              <a:rPr lang="en-US" altLang="zh-CN" sz="2000">
                <a:latin typeface="Verdana" charset="0"/>
                <a:cs typeface="宋体" charset="0"/>
              </a:rPr>
              <a:t>~ -- </a:t>
            </a:r>
            <a:r>
              <a:rPr lang="zh-CN" altLang="en-US" sz="2000">
                <a:latin typeface="Verdana" charset="0"/>
                <a:cs typeface="宋体" charset="0"/>
              </a:rPr>
              <a:t>取反		</a:t>
            </a:r>
            <a:r>
              <a:rPr lang="en-US" altLang="zh-CN" sz="2000">
                <a:latin typeface="Verdana" charset="0"/>
                <a:cs typeface="宋体" charset="0"/>
              </a:rPr>
              <a:t>&amp;   -- </a:t>
            </a:r>
            <a:r>
              <a:rPr lang="zh-CN" altLang="en-US" sz="2000">
                <a:latin typeface="Verdana" charset="0"/>
                <a:cs typeface="宋体" charset="0"/>
              </a:rPr>
              <a:t>按位与 	   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000">
                <a:latin typeface="Verdana" charset="0"/>
                <a:cs typeface="宋体" charset="0"/>
              </a:rPr>
              <a:t>	</a:t>
            </a:r>
            <a:r>
              <a:rPr lang="en-US" altLang="zh-CN" sz="2000">
                <a:latin typeface="Verdana" charset="0"/>
                <a:cs typeface="宋体" charset="0"/>
              </a:rPr>
              <a:t>|  -- </a:t>
            </a:r>
            <a:r>
              <a:rPr lang="zh-CN" altLang="en-US" sz="2000">
                <a:latin typeface="Verdana" charset="0"/>
                <a:cs typeface="宋体" charset="0"/>
              </a:rPr>
              <a:t>按位或		</a:t>
            </a:r>
            <a:r>
              <a:rPr lang="en-US" altLang="zh-CN" sz="2000">
                <a:latin typeface="Verdana" charset="0"/>
                <a:cs typeface="宋体" charset="0"/>
              </a:rPr>
              <a:t>^  -- </a:t>
            </a:r>
            <a:r>
              <a:rPr lang="zh-CN" altLang="en-US" sz="2000">
                <a:latin typeface="Verdana" charset="0"/>
                <a:cs typeface="宋体" charset="0"/>
              </a:rPr>
              <a:t>按位异或</a:t>
            </a:r>
          </a:p>
          <a:p>
            <a:pPr eaLnBrk="1" hangingPunct="1"/>
            <a:r>
              <a:rPr lang="zh-CN" altLang="en-US" sz="2400">
                <a:latin typeface="Verdana" charset="0"/>
                <a:cs typeface="宋体" charset="0"/>
              </a:rPr>
              <a:t>位运算符功能说明</a:t>
            </a:r>
            <a:r>
              <a:rPr lang="en-US" altLang="zh-CN" sz="2400">
                <a:latin typeface="Verdana" charset="0"/>
                <a:cs typeface="宋体" charset="0"/>
              </a:rPr>
              <a:t>:</a:t>
            </a:r>
          </a:p>
        </p:txBody>
      </p:sp>
      <p:graphicFrame>
        <p:nvGraphicFramePr>
          <p:cNvPr id="29700" name="Group 4"/>
          <p:cNvGraphicFramePr>
            <a:graphicFrameLocks noGrp="1"/>
          </p:cNvGraphicFramePr>
          <p:nvPr/>
        </p:nvGraphicFramePr>
        <p:xfrm>
          <a:off x="2070100" y="3436938"/>
          <a:ext cx="1981200" cy="328613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84" name="Line 24"/>
          <p:cNvSpPr>
            <a:spLocks noChangeShapeType="1"/>
          </p:cNvSpPr>
          <p:nvPr/>
        </p:nvSpPr>
        <p:spPr bwMode="auto">
          <a:xfrm>
            <a:off x="1709738" y="3803650"/>
            <a:ext cx="2341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1709738" y="3325813"/>
            <a:ext cx="269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027" tIns="54514" rIns="109027" bIns="54514">
            <a:spAutoFit/>
          </a:bodyPr>
          <a:lstStyle>
            <a:lvl1pPr defTabSz="1090613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defTabSz="1090613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defTabSz="1090613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defTabSz="1090613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defTabSz="1090613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defTabSz="10906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defTabSz="10906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defTabSz="10906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defTabSz="10906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A02C5E"/>
                </a:solidFill>
              </a:rPr>
              <a:t>~</a:t>
            </a:r>
          </a:p>
        </p:txBody>
      </p:sp>
      <p:graphicFrame>
        <p:nvGraphicFramePr>
          <p:cNvPr id="29722" name="Group 26"/>
          <p:cNvGraphicFramePr>
            <a:graphicFrameLocks noGrp="1"/>
          </p:cNvGraphicFramePr>
          <p:nvPr/>
        </p:nvGraphicFramePr>
        <p:xfrm>
          <a:off x="2070100" y="3938588"/>
          <a:ext cx="1981200" cy="328613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742" name="Group 46"/>
          <p:cNvGraphicFramePr>
            <a:graphicFrameLocks noGrp="1"/>
          </p:cNvGraphicFramePr>
          <p:nvPr/>
        </p:nvGraphicFramePr>
        <p:xfrm>
          <a:off x="5940425" y="3436938"/>
          <a:ext cx="1981200" cy="328613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26" name="Line 66"/>
          <p:cNvSpPr>
            <a:spLocks noChangeShapeType="1"/>
          </p:cNvSpPr>
          <p:nvPr/>
        </p:nvSpPr>
        <p:spPr bwMode="auto">
          <a:xfrm>
            <a:off x="5580063" y="3803650"/>
            <a:ext cx="2341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27" name="Text Box 67"/>
          <p:cNvSpPr txBox="1">
            <a:spLocks noChangeArrowheads="1"/>
          </p:cNvSpPr>
          <p:nvPr/>
        </p:nvSpPr>
        <p:spPr bwMode="auto">
          <a:xfrm>
            <a:off x="5491163" y="3325813"/>
            <a:ext cx="3603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027" tIns="54514" rIns="109027" bIns="54514">
            <a:spAutoFit/>
          </a:bodyPr>
          <a:lstStyle>
            <a:lvl1pPr defTabSz="1090613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defTabSz="1090613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defTabSz="1090613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defTabSz="1090613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defTabSz="1090613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defTabSz="10906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defTabSz="10906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defTabSz="10906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defTabSz="10906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A02C5E"/>
                </a:solidFill>
              </a:rPr>
              <a:t>&amp;</a:t>
            </a:r>
          </a:p>
        </p:txBody>
      </p:sp>
      <p:graphicFrame>
        <p:nvGraphicFramePr>
          <p:cNvPr id="29764" name="Group 68"/>
          <p:cNvGraphicFramePr>
            <a:graphicFrameLocks noGrp="1"/>
          </p:cNvGraphicFramePr>
          <p:nvPr/>
        </p:nvGraphicFramePr>
        <p:xfrm>
          <a:off x="5940425" y="3863975"/>
          <a:ext cx="1981200" cy="328613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784" name="Group 88"/>
          <p:cNvGraphicFramePr>
            <a:graphicFrameLocks noGrp="1"/>
          </p:cNvGraphicFramePr>
          <p:nvPr/>
        </p:nvGraphicFramePr>
        <p:xfrm>
          <a:off x="5940425" y="3068638"/>
          <a:ext cx="1981200" cy="328613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804" name="Group 108"/>
          <p:cNvGraphicFramePr>
            <a:graphicFrameLocks noGrp="1"/>
          </p:cNvGraphicFramePr>
          <p:nvPr/>
        </p:nvGraphicFramePr>
        <p:xfrm>
          <a:off x="2070100" y="4908550"/>
          <a:ext cx="1981200" cy="328613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88" name="Line 128"/>
          <p:cNvSpPr>
            <a:spLocks noChangeShapeType="1"/>
          </p:cNvSpPr>
          <p:nvPr/>
        </p:nvSpPr>
        <p:spPr bwMode="auto">
          <a:xfrm>
            <a:off x="1709738" y="5276850"/>
            <a:ext cx="2341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89" name="Text Box 129"/>
          <p:cNvSpPr txBox="1">
            <a:spLocks noChangeArrowheads="1"/>
          </p:cNvSpPr>
          <p:nvPr/>
        </p:nvSpPr>
        <p:spPr bwMode="auto">
          <a:xfrm>
            <a:off x="1620838" y="4797425"/>
            <a:ext cx="3587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027" tIns="54514" rIns="109027" bIns="54514">
            <a:spAutoFit/>
          </a:bodyPr>
          <a:lstStyle>
            <a:lvl1pPr defTabSz="1090613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defTabSz="1090613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defTabSz="1090613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defTabSz="1090613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defTabSz="1090613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defTabSz="10906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defTabSz="10906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defTabSz="10906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defTabSz="10906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A02C5E"/>
                </a:solidFill>
              </a:rPr>
              <a:t> |</a:t>
            </a:r>
          </a:p>
        </p:txBody>
      </p:sp>
      <p:graphicFrame>
        <p:nvGraphicFramePr>
          <p:cNvPr id="29826" name="Group 130"/>
          <p:cNvGraphicFramePr>
            <a:graphicFrameLocks noGrp="1"/>
          </p:cNvGraphicFramePr>
          <p:nvPr/>
        </p:nvGraphicFramePr>
        <p:xfrm>
          <a:off x="2070100" y="5335588"/>
          <a:ext cx="1981200" cy="328613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846" name="Group 150"/>
          <p:cNvGraphicFramePr>
            <a:graphicFrameLocks noGrp="1"/>
          </p:cNvGraphicFramePr>
          <p:nvPr/>
        </p:nvGraphicFramePr>
        <p:xfrm>
          <a:off x="2070100" y="4540250"/>
          <a:ext cx="1981200" cy="328613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866" name="Group 170"/>
          <p:cNvGraphicFramePr>
            <a:graphicFrameLocks noGrp="1"/>
          </p:cNvGraphicFramePr>
          <p:nvPr/>
        </p:nvGraphicFramePr>
        <p:xfrm>
          <a:off x="5940425" y="4908550"/>
          <a:ext cx="1981200" cy="328613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550" name="Line 190"/>
          <p:cNvSpPr>
            <a:spLocks noChangeShapeType="1"/>
          </p:cNvSpPr>
          <p:nvPr/>
        </p:nvSpPr>
        <p:spPr bwMode="auto">
          <a:xfrm>
            <a:off x="5580063" y="5276850"/>
            <a:ext cx="2341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51" name="Text Box 191"/>
          <p:cNvSpPr txBox="1">
            <a:spLocks noChangeArrowheads="1"/>
          </p:cNvSpPr>
          <p:nvPr/>
        </p:nvSpPr>
        <p:spPr bwMode="auto">
          <a:xfrm>
            <a:off x="5491163" y="4816475"/>
            <a:ext cx="5397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027" tIns="54514" rIns="109027" bIns="54514">
            <a:spAutoFit/>
          </a:bodyPr>
          <a:lstStyle>
            <a:lvl1pPr defTabSz="1090613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defTabSz="1090613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defTabSz="1090613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defTabSz="1090613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defTabSz="1090613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defTabSz="10906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defTabSz="10906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defTabSz="10906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defTabSz="10906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A02C5E"/>
                </a:solidFill>
              </a:rPr>
              <a:t> ^</a:t>
            </a:r>
          </a:p>
        </p:txBody>
      </p:sp>
      <p:graphicFrame>
        <p:nvGraphicFramePr>
          <p:cNvPr id="29888" name="Group 192"/>
          <p:cNvGraphicFramePr>
            <a:graphicFrameLocks noGrp="1"/>
          </p:cNvGraphicFramePr>
          <p:nvPr/>
        </p:nvGraphicFramePr>
        <p:xfrm>
          <a:off x="5940425" y="5335588"/>
          <a:ext cx="1981200" cy="328613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908" name="Group 212"/>
          <p:cNvGraphicFramePr>
            <a:graphicFrameLocks noGrp="1"/>
          </p:cNvGraphicFramePr>
          <p:nvPr/>
        </p:nvGraphicFramePr>
        <p:xfrm>
          <a:off x="5940425" y="4540250"/>
          <a:ext cx="1981200" cy="328613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灯片编号占位符 5"/>
          <p:cNvSpPr txBox="1">
            <a:spLocks noGrp="1"/>
          </p:cNvSpPr>
          <p:nvPr/>
        </p:nvSpPr>
        <p:spPr bwMode="gray">
          <a:xfrm>
            <a:off x="8382000" y="6477000"/>
            <a:ext cx="304800" cy="336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DFF67FD0-71C6-FC45-9EB2-A7B50F196D79}" type="slidenum">
              <a:rPr kumimoji="0" lang="en-US" altLang="zh-CN" sz="1000">
                <a:solidFill>
                  <a:srgbClr val="000000"/>
                </a:solidFill>
                <a:latin typeface="Verdana" charset="0"/>
              </a:rPr>
              <a:pPr eaLnBrk="1" hangingPunct="1"/>
              <a:t>7</a:t>
            </a:fld>
            <a:endParaRPr kumimoji="0" lang="en-US" altLang="zh-CN" sz="100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40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移位运算符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en-US" altLang="zh-CN" sz="2500" dirty="0">
                <a:latin typeface="Verdana" charset="0"/>
                <a:cs typeface="宋体" charset="0"/>
              </a:rPr>
              <a:t>&gt;&gt;</a:t>
            </a:r>
            <a:r>
              <a:rPr lang="zh-CN" altLang="en-US" sz="2500" dirty="0">
                <a:latin typeface="Verdana" charset="0"/>
                <a:cs typeface="宋体" charset="0"/>
              </a:rPr>
              <a:t>：右移运算符，将左操作数向右移动，移位个数由右操作数决定</a:t>
            </a:r>
          </a:p>
          <a:p>
            <a:pPr eaLnBrk="1" hangingPunct="1"/>
            <a:r>
              <a:rPr lang="en-US" altLang="zh-CN" sz="2500" dirty="0">
                <a:latin typeface="Verdana" charset="0"/>
                <a:cs typeface="宋体" charset="0"/>
              </a:rPr>
              <a:t>&lt;&lt;</a:t>
            </a:r>
            <a:r>
              <a:rPr lang="zh-CN" altLang="en-US" sz="2500" dirty="0">
                <a:latin typeface="Verdana" charset="0"/>
                <a:cs typeface="宋体" charset="0"/>
              </a:rPr>
              <a:t>：左移运算符，将左操作数向左移动，移位个数由右操作数决定</a:t>
            </a:r>
          </a:p>
          <a:p>
            <a:pPr eaLnBrk="1" hangingPunct="1"/>
            <a:r>
              <a:rPr lang="en-US" altLang="zh-CN" sz="2500" dirty="0">
                <a:latin typeface="Verdana" charset="0"/>
                <a:cs typeface="宋体" charset="0"/>
              </a:rPr>
              <a:t>&gt;&gt;&gt;</a:t>
            </a:r>
            <a:r>
              <a:rPr lang="zh-CN" altLang="en-US" sz="2500" dirty="0">
                <a:latin typeface="Verdana" charset="0"/>
                <a:cs typeface="宋体" charset="0"/>
              </a:rPr>
              <a:t>：无符号右移位运算符</a:t>
            </a:r>
          </a:p>
        </p:txBody>
      </p:sp>
      <p:sp>
        <p:nvSpPr>
          <p:cNvPr id="79877" name="AutoShape 5"/>
          <p:cNvSpPr>
            <a:spLocks noChangeArrowheads="1"/>
          </p:cNvSpPr>
          <p:nvPr/>
        </p:nvSpPr>
        <p:spPr bwMode="auto">
          <a:xfrm>
            <a:off x="539750" y="3429000"/>
            <a:ext cx="8280400" cy="1152525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r>
              <a:rPr kumimoji="0" lang="en-US" altLang="zh-CN" sz="2200" b="1">
                <a:solidFill>
                  <a:schemeClr val="accent2"/>
                </a:solidFill>
                <a:latin typeface="Lucida Console" charset="0"/>
              </a:rPr>
              <a:t>int</a:t>
            </a:r>
            <a:r>
              <a:rPr kumimoji="0" lang="en-US" altLang="zh-CN" sz="2200" b="1">
                <a:latin typeface="Lucida Console" charset="0"/>
              </a:rPr>
              <a:t> a = 8;</a:t>
            </a:r>
          </a:p>
          <a:p>
            <a:r>
              <a:rPr kumimoji="0" lang="en-US" altLang="zh-CN" sz="2200" b="1">
                <a:solidFill>
                  <a:schemeClr val="accent2"/>
                </a:solidFill>
                <a:latin typeface="Lucida Console" charset="0"/>
              </a:rPr>
              <a:t>int</a:t>
            </a:r>
            <a:r>
              <a:rPr kumimoji="0" lang="en-US" altLang="zh-CN" sz="2200" b="1">
                <a:latin typeface="Lucida Console" charset="0"/>
              </a:rPr>
              <a:t> b = a &gt;&gt; 1;	 	</a:t>
            </a:r>
            <a:r>
              <a:rPr kumimoji="0" lang="en-US" altLang="zh-CN" sz="2200" b="1">
                <a:solidFill>
                  <a:srgbClr val="009900"/>
                </a:solidFill>
                <a:latin typeface="Lucida Console" charset="0"/>
              </a:rPr>
              <a:t>//4</a:t>
            </a:r>
          </a:p>
          <a:p>
            <a:r>
              <a:rPr kumimoji="0" lang="en-US" altLang="zh-CN" sz="2200" b="1">
                <a:solidFill>
                  <a:schemeClr val="accent2"/>
                </a:solidFill>
                <a:latin typeface="Lucida Console" charset="0"/>
              </a:rPr>
              <a:t>int</a:t>
            </a:r>
            <a:r>
              <a:rPr kumimoji="0" lang="en-US" altLang="zh-CN" sz="2200" b="1">
                <a:latin typeface="Lucida Console" charset="0"/>
              </a:rPr>
              <a:t> c = a &lt;&lt; 1;  	</a:t>
            </a:r>
            <a:r>
              <a:rPr kumimoji="0" lang="en-US" altLang="zh-CN" sz="2200" b="1">
                <a:solidFill>
                  <a:srgbClr val="009900"/>
                </a:solidFill>
                <a:latin typeface="Lucida Console" charset="0"/>
              </a:rPr>
              <a:t>//8</a:t>
            </a:r>
          </a:p>
        </p:txBody>
      </p:sp>
      <p:sp>
        <p:nvSpPr>
          <p:cNvPr id="79878" name="AutoShape 6"/>
          <p:cNvSpPr>
            <a:spLocks noChangeArrowheads="1"/>
          </p:cNvSpPr>
          <p:nvPr/>
        </p:nvSpPr>
        <p:spPr bwMode="auto">
          <a:xfrm>
            <a:off x="468313" y="4724400"/>
            <a:ext cx="8280400" cy="1512888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r>
              <a:rPr kumimoji="0" lang="en-US" altLang="zh-CN" sz="2200" b="1">
                <a:solidFill>
                  <a:schemeClr val="accent2"/>
                </a:solidFill>
                <a:latin typeface="Lucida Console" charset="0"/>
              </a:rPr>
              <a:t>int</a:t>
            </a:r>
            <a:r>
              <a:rPr kumimoji="0" lang="en-US" altLang="zh-CN" sz="2200" b="1">
                <a:latin typeface="Lucida Console" charset="0"/>
              </a:rPr>
              <a:t> a1 = -2;</a:t>
            </a:r>
          </a:p>
          <a:p>
            <a:r>
              <a:rPr kumimoji="0" lang="en-US" altLang="zh-CN" sz="2200" b="1">
                <a:latin typeface="Lucida Console" charset="0"/>
              </a:rPr>
              <a:t>a1 = a1 &gt;&gt;&gt; 1;      </a:t>
            </a:r>
            <a:r>
              <a:rPr kumimoji="0" lang="en-US" altLang="zh-CN" sz="2200" b="1">
                <a:solidFill>
                  <a:srgbClr val="009900"/>
                </a:solidFill>
                <a:latin typeface="Lucida Console" charset="0"/>
              </a:rPr>
              <a:t>//</a:t>
            </a:r>
            <a:r>
              <a:rPr kumimoji="0" lang="zh-CN" altLang="en-US" sz="2200" b="1">
                <a:solidFill>
                  <a:srgbClr val="009900"/>
                </a:solidFill>
              </a:rPr>
              <a:t>无符号左移位运算符</a:t>
            </a:r>
            <a:endParaRPr kumimoji="0" lang="zh-CN" altLang="en-US" sz="2200" b="1">
              <a:solidFill>
                <a:srgbClr val="009900"/>
              </a:solidFill>
              <a:latin typeface="Lucida Console" charset="0"/>
            </a:endParaRPr>
          </a:p>
          <a:p>
            <a:r>
              <a:rPr kumimoji="0" lang="en-US" altLang="zh-CN" sz="2200" b="1">
                <a:solidFill>
                  <a:srgbClr val="800000"/>
                </a:solidFill>
                <a:latin typeface="Lucida Console" charset="0"/>
              </a:rPr>
              <a:t>11111111 11111111 11111111 11111110  (-2)</a:t>
            </a:r>
          </a:p>
          <a:p>
            <a:r>
              <a:rPr kumimoji="0" lang="en-US" altLang="zh-CN" sz="2200" b="1">
                <a:solidFill>
                  <a:srgbClr val="800000"/>
                </a:solidFill>
                <a:latin typeface="Lucida Console" charset="0"/>
              </a:rPr>
              <a:t>01111111 11111111 11111111 11111111  (</a:t>
            </a:r>
            <a:r>
              <a:rPr kumimoji="0" lang="en-US" altLang="zh-CN" sz="2200" b="1">
                <a:solidFill>
                  <a:srgbClr val="800000"/>
                </a:solidFill>
              </a:rPr>
              <a:t>2147483647</a:t>
            </a:r>
            <a:r>
              <a:rPr kumimoji="0" lang="en-US" altLang="zh-CN" sz="2200" b="1">
                <a:solidFill>
                  <a:srgbClr val="800000"/>
                </a:solidFill>
                <a:latin typeface="Lucida Console" charset="0"/>
              </a:rPr>
              <a:t>)</a:t>
            </a:r>
          </a:p>
        </p:txBody>
      </p:sp>
      <p:sp>
        <p:nvSpPr>
          <p:cNvPr id="33" name="灯片编号占位符 5"/>
          <p:cNvSpPr txBox="1">
            <a:spLocks noGrp="1"/>
          </p:cNvSpPr>
          <p:nvPr/>
        </p:nvSpPr>
        <p:spPr bwMode="gray">
          <a:xfrm>
            <a:off x="8382000" y="6477000"/>
            <a:ext cx="304800" cy="336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1D3EE9DC-C84A-EB40-9686-B39FFA283E74}" type="slidenum">
              <a:rPr kumimoji="0" lang="en-US" altLang="zh-CN" sz="1000">
                <a:solidFill>
                  <a:srgbClr val="000000"/>
                </a:solidFill>
                <a:latin typeface="Verdana" charset="0"/>
              </a:rPr>
              <a:pPr eaLnBrk="1" hangingPunct="1"/>
              <a:t>8</a:t>
            </a:fld>
            <a:endParaRPr kumimoji="0" lang="en-US" altLang="zh-CN" sz="100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22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animBg="1"/>
      <p:bldP spid="7987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移位运算符（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con.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）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Verdana" charset="0"/>
                <a:cs typeface="宋体" charset="0"/>
              </a:rPr>
              <a:t>移位运算符性质</a:t>
            </a:r>
          </a:p>
          <a:p>
            <a:pPr lvl="1" eaLnBrk="1" hangingPunct="1"/>
            <a:r>
              <a:rPr lang="zh-CN" altLang="en-US" sz="2400">
                <a:latin typeface="Arial" charset="0"/>
                <a:cs typeface="宋体" charset="0"/>
              </a:rPr>
              <a:t>适用数据类型</a:t>
            </a:r>
            <a:r>
              <a:rPr lang="en-US" altLang="zh-CN" sz="2400">
                <a:latin typeface="Arial" charset="0"/>
                <a:cs typeface="宋体" charset="0"/>
              </a:rPr>
              <a:t>:byte</a:t>
            </a:r>
            <a:r>
              <a:rPr lang="zh-CN" altLang="en-US" sz="2400">
                <a:latin typeface="Arial" charset="0"/>
                <a:cs typeface="宋体" charset="0"/>
              </a:rPr>
              <a:t>、</a:t>
            </a:r>
            <a:r>
              <a:rPr lang="en-US" altLang="zh-CN" sz="2400">
                <a:latin typeface="Arial" charset="0"/>
                <a:cs typeface="宋体" charset="0"/>
              </a:rPr>
              <a:t>short</a:t>
            </a:r>
            <a:r>
              <a:rPr lang="zh-CN" altLang="en-US" sz="2400">
                <a:latin typeface="Arial" charset="0"/>
                <a:cs typeface="宋体" charset="0"/>
              </a:rPr>
              <a:t>、</a:t>
            </a:r>
            <a:r>
              <a:rPr lang="en-US" altLang="zh-CN" sz="2400">
                <a:latin typeface="Arial" charset="0"/>
                <a:cs typeface="宋体" charset="0"/>
              </a:rPr>
              <a:t>char</a:t>
            </a:r>
            <a:r>
              <a:rPr lang="zh-CN" altLang="en-US" sz="2400">
                <a:latin typeface="Arial" charset="0"/>
                <a:cs typeface="宋体" charset="0"/>
              </a:rPr>
              <a:t>、</a:t>
            </a:r>
            <a:r>
              <a:rPr lang="en-US" altLang="zh-CN" sz="2400">
                <a:latin typeface="Arial" charset="0"/>
                <a:cs typeface="宋体" charset="0"/>
              </a:rPr>
              <a:t>int</a:t>
            </a:r>
            <a:r>
              <a:rPr lang="zh-CN" altLang="en-US" sz="2400">
                <a:latin typeface="Arial" charset="0"/>
                <a:cs typeface="宋体" charset="0"/>
              </a:rPr>
              <a:t>、</a:t>
            </a:r>
            <a:r>
              <a:rPr lang="en-US" altLang="zh-CN" sz="2400">
                <a:latin typeface="Arial" charset="0"/>
                <a:cs typeface="宋体" charset="0"/>
              </a:rPr>
              <a:t>long</a:t>
            </a:r>
            <a:r>
              <a:rPr lang="zh-CN" altLang="en-US" sz="2400">
                <a:latin typeface="Arial" charset="0"/>
                <a:cs typeface="宋体" charset="0"/>
              </a:rPr>
              <a:t>，对低于</a:t>
            </a:r>
            <a:r>
              <a:rPr lang="en-US" altLang="zh-CN" sz="2400">
                <a:latin typeface="Arial" charset="0"/>
                <a:cs typeface="宋体" charset="0"/>
              </a:rPr>
              <a:t>int</a:t>
            </a:r>
            <a:r>
              <a:rPr lang="zh-CN" altLang="en-US" sz="2400">
                <a:latin typeface="Arial" charset="0"/>
                <a:cs typeface="宋体" charset="0"/>
              </a:rPr>
              <a:t>型的操作数将先自动转换为</a:t>
            </a:r>
            <a:r>
              <a:rPr lang="en-US" altLang="zh-CN" sz="2400">
                <a:latin typeface="Arial" charset="0"/>
                <a:cs typeface="宋体" charset="0"/>
              </a:rPr>
              <a:t>int</a:t>
            </a:r>
            <a:r>
              <a:rPr lang="zh-CN" altLang="en-US" sz="2400">
                <a:latin typeface="Arial" charset="0"/>
                <a:cs typeface="宋体" charset="0"/>
              </a:rPr>
              <a:t>型再移位 </a:t>
            </a:r>
          </a:p>
          <a:p>
            <a:pPr lvl="1" eaLnBrk="1" hangingPunct="1"/>
            <a:r>
              <a:rPr lang="zh-CN" altLang="en-US" sz="2400">
                <a:latin typeface="Arial" charset="0"/>
                <a:cs typeface="宋体" charset="0"/>
              </a:rPr>
              <a:t>对于</a:t>
            </a:r>
            <a:r>
              <a:rPr lang="en-US" altLang="zh-CN" sz="2400">
                <a:latin typeface="Arial" charset="0"/>
                <a:cs typeface="宋体" charset="0"/>
              </a:rPr>
              <a:t>int</a:t>
            </a:r>
            <a:r>
              <a:rPr lang="zh-CN" altLang="en-US" sz="2400">
                <a:latin typeface="Arial" charset="0"/>
                <a:cs typeface="宋体" charset="0"/>
              </a:rPr>
              <a:t>型整数移位</a:t>
            </a:r>
            <a:r>
              <a:rPr lang="en-US" altLang="zh-CN" sz="2400">
                <a:latin typeface="Arial" charset="0"/>
                <a:cs typeface="宋体" charset="0"/>
              </a:rPr>
              <a:t>a&gt;&gt;b</a:t>
            </a:r>
            <a:r>
              <a:rPr lang="zh-CN" altLang="en-US" sz="2400">
                <a:latin typeface="Arial" charset="0"/>
                <a:cs typeface="宋体" charset="0"/>
              </a:rPr>
              <a:t>，系统先将</a:t>
            </a:r>
            <a:r>
              <a:rPr lang="en-US" altLang="zh-CN" sz="2400">
                <a:latin typeface="Arial" charset="0"/>
                <a:cs typeface="宋体" charset="0"/>
              </a:rPr>
              <a:t>b</a:t>
            </a:r>
            <a:r>
              <a:rPr lang="zh-CN" altLang="en-US" sz="2400">
                <a:latin typeface="Arial" charset="0"/>
                <a:cs typeface="宋体" charset="0"/>
              </a:rPr>
              <a:t>对</a:t>
            </a:r>
            <a:r>
              <a:rPr lang="en-US" altLang="zh-CN" sz="2400">
                <a:latin typeface="Arial" charset="0"/>
                <a:cs typeface="宋体" charset="0"/>
              </a:rPr>
              <a:t>32</a:t>
            </a:r>
            <a:r>
              <a:rPr lang="zh-CN" altLang="en-US" sz="2400">
                <a:latin typeface="Arial" charset="0"/>
                <a:cs typeface="宋体" charset="0"/>
              </a:rPr>
              <a:t>取模，得到的结果才是真正移位的位数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sz="2400">
                <a:latin typeface="Arial" charset="0"/>
                <a:cs typeface="宋体" charset="0"/>
              </a:rPr>
              <a:t>      </a:t>
            </a:r>
            <a:r>
              <a:rPr lang="en-US" altLang="zh-CN" sz="2400">
                <a:latin typeface="Arial" charset="0"/>
                <a:cs typeface="宋体" charset="0"/>
              </a:rPr>
              <a:t>(</a:t>
            </a:r>
            <a:r>
              <a:rPr lang="zh-CN" altLang="en-US" sz="2400">
                <a:latin typeface="Arial" charset="0"/>
                <a:cs typeface="宋体" charset="0"/>
              </a:rPr>
              <a:t>取模原因：防止移动位数超过</a:t>
            </a:r>
            <a:r>
              <a:rPr lang="en-US" altLang="zh-CN" sz="2400">
                <a:latin typeface="Arial" charset="0"/>
                <a:cs typeface="宋体" charset="0"/>
              </a:rPr>
              <a:t>32</a:t>
            </a:r>
            <a:r>
              <a:rPr lang="zh-CN" altLang="en-US" sz="2400">
                <a:latin typeface="Arial" charset="0"/>
                <a:cs typeface="宋体" charset="0"/>
              </a:rPr>
              <a:t>位的无效位数</a:t>
            </a:r>
            <a:r>
              <a:rPr lang="en-US" altLang="zh-CN" sz="2400">
                <a:latin typeface="Arial" charset="0"/>
                <a:cs typeface="宋体" charset="0"/>
              </a:rPr>
              <a:t>)</a:t>
            </a:r>
          </a:p>
          <a:p>
            <a:pPr lvl="1" eaLnBrk="1" hangingPunct="1"/>
            <a:r>
              <a:rPr lang="zh-CN" altLang="en-US" sz="2400">
                <a:latin typeface="Arial" charset="0"/>
                <a:cs typeface="宋体" charset="0"/>
              </a:rPr>
              <a:t>对于</a:t>
            </a:r>
            <a:r>
              <a:rPr lang="en-US" altLang="zh-CN" sz="2400">
                <a:latin typeface="Arial" charset="0"/>
                <a:cs typeface="宋体" charset="0"/>
              </a:rPr>
              <a:t>long</a:t>
            </a:r>
            <a:r>
              <a:rPr lang="zh-CN" altLang="en-US" sz="2400">
                <a:latin typeface="Arial" charset="0"/>
                <a:cs typeface="宋体" charset="0"/>
              </a:rPr>
              <a:t>型整数移位时</a:t>
            </a:r>
            <a:r>
              <a:rPr lang="en-US" altLang="zh-CN" sz="2400">
                <a:latin typeface="Arial" charset="0"/>
                <a:cs typeface="宋体" charset="0"/>
              </a:rPr>
              <a:t>a&gt;&gt;b </a:t>
            </a:r>
            <a:r>
              <a:rPr lang="zh-CN" altLang="en-US" sz="2400">
                <a:latin typeface="Arial" charset="0"/>
                <a:cs typeface="宋体" charset="0"/>
              </a:rPr>
              <a:t>，则是先将移位位数</a:t>
            </a:r>
            <a:r>
              <a:rPr lang="en-US" altLang="zh-CN" sz="2400">
                <a:latin typeface="Arial" charset="0"/>
                <a:cs typeface="宋体" charset="0"/>
              </a:rPr>
              <a:t>b</a:t>
            </a:r>
            <a:r>
              <a:rPr lang="zh-CN" altLang="en-US" sz="2400">
                <a:latin typeface="Arial" charset="0"/>
                <a:cs typeface="宋体" charset="0"/>
              </a:rPr>
              <a:t>对</a:t>
            </a:r>
            <a:r>
              <a:rPr lang="en-US" altLang="zh-CN" sz="2400">
                <a:latin typeface="Arial" charset="0"/>
                <a:cs typeface="宋体" charset="0"/>
              </a:rPr>
              <a:t>64</a:t>
            </a:r>
            <a:r>
              <a:rPr lang="zh-CN" altLang="en-US" sz="2400">
                <a:latin typeface="Arial" charset="0"/>
                <a:cs typeface="宋体" charset="0"/>
              </a:rPr>
              <a:t>取模</a:t>
            </a:r>
          </a:p>
          <a:p>
            <a:pPr eaLnBrk="1" hangingPunct="1"/>
            <a:endParaRPr lang="en-US" altLang="zh-CN" sz="2400">
              <a:latin typeface="Verdana" charset="0"/>
              <a:cs typeface="宋体" charset="0"/>
            </a:endParaRPr>
          </a:p>
        </p:txBody>
      </p:sp>
      <p:sp>
        <p:nvSpPr>
          <p:cNvPr id="33" name="灯片编号占位符 5"/>
          <p:cNvSpPr txBox="1">
            <a:spLocks noGrp="1"/>
          </p:cNvSpPr>
          <p:nvPr/>
        </p:nvSpPr>
        <p:spPr bwMode="gray">
          <a:xfrm>
            <a:off x="8382000" y="6477000"/>
            <a:ext cx="304800" cy="336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7B6E8845-AEC5-154E-A3DD-BDB133BC5999}" type="slidenum">
              <a:rPr kumimoji="0" lang="en-US" altLang="zh-CN" sz="1000">
                <a:solidFill>
                  <a:srgbClr val="000000"/>
                </a:solidFill>
                <a:latin typeface="Verdana" charset="0"/>
              </a:rPr>
              <a:pPr eaLnBrk="1" hangingPunct="1"/>
              <a:t>9</a:t>
            </a:fld>
            <a:endParaRPr kumimoji="0" lang="en-US" altLang="zh-CN" sz="100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59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办公室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中值.thmx</Template>
  <TotalTime>693</TotalTime>
  <Words>2672</Words>
  <Application>Microsoft Office PowerPoint</Application>
  <PresentationFormat>全屏显示(4:3)</PresentationFormat>
  <Paragraphs>660</Paragraphs>
  <Slides>39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2" baseType="lpstr">
      <vt:lpstr>Palatino-Roman</vt:lpstr>
      <vt:lpstr>黑体</vt:lpstr>
      <vt:lpstr>华文细黑</vt:lpstr>
      <vt:lpstr>宋体</vt:lpstr>
      <vt:lpstr>Arial</vt:lpstr>
      <vt:lpstr>Calibri</vt:lpstr>
      <vt:lpstr>Lucida Console</vt:lpstr>
      <vt:lpstr>Times New Roman</vt:lpstr>
      <vt:lpstr>Verdana</vt:lpstr>
      <vt:lpstr>Wingdings</vt:lpstr>
      <vt:lpstr>Wingdings 2</vt:lpstr>
      <vt:lpstr>Median</vt:lpstr>
      <vt:lpstr>Bitmap Image</vt:lpstr>
      <vt:lpstr>运算符、表达式</vt:lpstr>
      <vt:lpstr>课程要点</vt:lpstr>
      <vt:lpstr>运算符</vt:lpstr>
      <vt:lpstr>递增/递减运算符</vt:lpstr>
      <vt:lpstr>关系和布尔运算符（示例4-3）</vt:lpstr>
      <vt:lpstr>关系和布尔运算符（con.）</vt:lpstr>
      <vt:lpstr>位运算符</vt:lpstr>
      <vt:lpstr>移位运算符</vt:lpstr>
      <vt:lpstr>移位运算符（con.）</vt:lpstr>
      <vt:lpstr>移位运算符</vt:lpstr>
      <vt:lpstr>赋值运算符（示例4-4）</vt:lpstr>
      <vt:lpstr>赋值运算符（con.）</vt:lpstr>
      <vt:lpstr>类型转换（con.）</vt:lpstr>
      <vt:lpstr>类型转换（con.）</vt:lpstr>
      <vt:lpstr>作为字符串连接符的“+”</vt:lpstr>
      <vt:lpstr>表达式</vt:lpstr>
      <vt:lpstr>表达式中运算符的结合性</vt:lpstr>
      <vt:lpstr>表达式中运算符的优先顺序</vt:lpstr>
      <vt:lpstr>运算符优先级</vt:lpstr>
      <vt:lpstr>运算符优先级（con.）</vt:lpstr>
      <vt:lpstr>流程控制</vt:lpstr>
      <vt:lpstr>分支语句</vt:lpstr>
      <vt:lpstr>分支语句（if语句）</vt:lpstr>
      <vt:lpstr>分支语句（if语句）</vt:lpstr>
      <vt:lpstr>if语句例子</vt:lpstr>
      <vt:lpstr>if语句例子</vt:lpstr>
      <vt:lpstr>分支语句（switch） （示例4-8）</vt:lpstr>
      <vt:lpstr>分支语句（switch）</vt:lpstr>
      <vt:lpstr>循环语句</vt:lpstr>
      <vt:lpstr>循环语句（for）</vt:lpstr>
      <vt:lpstr>思考-&gt;练习(2分钟)</vt:lpstr>
      <vt:lpstr>思考-&gt;练习(2分钟)</vt:lpstr>
      <vt:lpstr>循环语句（while）</vt:lpstr>
      <vt:lpstr>循环语句（do…while）</vt:lpstr>
      <vt:lpstr>break/continue语句</vt:lpstr>
      <vt:lpstr>break/continue语句（con.）</vt:lpstr>
      <vt:lpstr>小结</vt:lpstr>
      <vt:lpstr>作业</vt:lpstr>
      <vt:lpstr>作业</vt:lpstr>
    </vt:vector>
  </TitlesOfParts>
  <Company>softeem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涛 杨</dc:creator>
  <cp:lastModifiedBy>Administrator</cp:lastModifiedBy>
  <cp:revision>71</cp:revision>
  <dcterms:created xsi:type="dcterms:W3CDTF">2016-12-05T04:14:00Z</dcterms:created>
  <dcterms:modified xsi:type="dcterms:W3CDTF">2017-01-06T08:38:14Z</dcterms:modified>
</cp:coreProperties>
</file>