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303"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9717" autoAdjust="0"/>
  </p:normalViewPr>
  <p:slideViewPr>
    <p:cSldViewPr snapToGrid="0" snapToObjects="1">
      <p:cViewPr varScale="1">
        <p:scale>
          <a:sx n="77" d="100"/>
          <a:sy n="77" d="100"/>
        </p:scale>
        <p:origin x="120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0" units="1/cm"/>
          <inkml:channelProperty channel="Y" name="resolution" value="40" units="1/cm"/>
        </inkml:channelProperties>
      </inkml:inkSource>
      <inkml:timestamp xml:id="ts0" timeString="2010-11-24T01:42:37.8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0" units="1/cm"/>
          <inkml:channelProperty channel="Y" name="resolution" value="40" units="1/cm"/>
        </inkml:channelProperties>
      </inkml:inkSource>
      <inkml:timestamp xml:id="ts0" timeString="2010-11-24T03:02:39.5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E4F46C-A853-433C-946B-EA82460878AC}" type="datetimeFigureOut">
              <a:rPr lang="zh-CN" altLang="en-US"/>
              <a:pPr>
                <a:defRPr/>
              </a:pPr>
              <a:t>2017/1/9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48FF703-608D-4A53-8B9E-1A43E16F2FC5}" type="slidenum">
              <a:rPr lang="zh-CN" altLang="en-US"/>
              <a:pPr>
                <a:defRPr/>
              </a:pPr>
              <a:t>‹#›</a:t>
            </a:fld>
            <a:endParaRPr lang="zh-CN" altLang="en-US"/>
          </a:p>
        </p:txBody>
      </p:sp>
    </p:spTree>
    <p:extLst>
      <p:ext uri="{BB962C8B-B14F-4D97-AF65-F5344CB8AC3E}">
        <p14:creationId xmlns:p14="http://schemas.microsoft.com/office/powerpoint/2010/main" val="2805840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A7721216-F9C8-674A-BB35-45EE45FDE213}" type="slidenum">
              <a:rPr kumimoji="0" lang="en-US" altLang="zh-CN" sz="1200">
                <a:latin typeface="Arial" charset="0"/>
              </a:rPr>
              <a:pPr eaLnBrk="1" hangingPunct="1"/>
              <a:t>3</a:t>
            </a:fld>
            <a:endParaRPr kumimoji="0" lang="en-US" altLang="zh-CN" sz="1200">
              <a:latin typeface="Arial" charset="0"/>
            </a:endParaRPr>
          </a:p>
        </p:txBody>
      </p:sp>
      <p:sp>
        <p:nvSpPr>
          <p:cNvPr id="34819" name="Rectangle 2"/>
          <p:cNvSpPr>
            <a:spLocks noGrp="1" noRot="1" noChangeAspect="1" noChangeArrowheads="1" noTextEdit="1"/>
          </p:cNvSpPr>
          <p:nvPr>
            <p:ph type="sldImg"/>
          </p:nvPr>
        </p:nvSpPr>
        <p:spPr>
          <a:xfrm>
            <a:off x="1143000" y="685800"/>
            <a:ext cx="4572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363501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FA92007B-17A1-8F45-9936-D37DFCF805D4}" type="slidenum">
              <a:rPr kumimoji="0" lang="en-US" altLang="zh-CN" sz="1200">
                <a:latin typeface="Arial" charset="0"/>
              </a:rPr>
              <a:pPr eaLnBrk="1" hangingPunct="1"/>
              <a:t>13</a:t>
            </a:fld>
            <a:endParaRPr kumimoji="0" lang="en-US" altLang="zh-CN" sz="1200">
              <a:latin typeface="Arial" charset="0"/>
            </a:endParaRPr>
          </a:p>
        </p:txBody>
      </p:sp>
      <p:sp>
        <p:nvSpPr>
          <p:cNvPr id="44035" name="Rectangle 2"/>
          <p:cNvSpPr>
            <a:spLocks noGrp="1" noRot="1" noChangeAspect="1" noChangeArrowheads="1" noTextEdit="1"/>
          </p:cNvSpPr>
          <p:nvPr>
            <p:ph type="sldImg"/>
          </p:nvPr>
        </p:nvSpPr>
        <p:spPr>
          <a:xfrm>
            <a:off x="1143000" y="685800"/>
            <a:ext cx="4572000" cy="34290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342041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3EE64976-76E7-A34B-9DC1-846DBDA22FA4}" type="slidenum">
              <a:rPr kumimoji="0" lang="en-US" altLang="zh-CN" sz="1200">
                <a:latin typeface="Arial" charset="0"/>
              </a:rPr>
              <a:pPr eaLnBrk="1" hangingPunct="1"/>
              <a:t>14</a:t>
            </a:fld>
            <a:endParaRPr kumimoji="0" lang="en-US" altLang="zh-CN" sz="1200">
              <a:latin typeface="Arial" charset="0"/>
            </a:endParaRPr>
          </a:p>
        </p:txBody>
      </p:sp>
      <p:sp>
        <p:nvSpPr>
          <p:cNvPr id="45059" name="Rectangle 2"/>
          <p:cNvSpPr>
            <a:spLocks noGrp="1" noRot="1" noChangeAspect="1" noChangeArrowheads="1" noTextEdit="1"/>
          </p:cNvSpPr>
          <p:nvPr>
            <p:ph type="sldImg"/>
          </p:nvPr>
        </p:nvSpPr>
        <p:spPr>
          <a:xfrm>
            <a:off x="1143000" y="685800"/>
            <a:ext cx="4572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412648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A767E69E-4E04-2D45-AA87-DAB364BF00BD}" type="slidenum">
              <a:rPr kumimoji="0" lang="en-US" altLang="zh-CN" sz="1200">
                <a:latin typeface="Arial" charset="0"/>
              </a:rPr>
              <a:pPr eaLnBrk="1" hangingPunct="1"/>
              <a:t>16</a:t>
            </a:fld>
            <a:endParaRPr kumimoji="0" lang="en-US" altLang="zh-CN" sz="1200">
              <a:latin typeface="Arial" charset="0"/>
            </a:endParaRPr>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55820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BDF7052A-EBBC-2642-9ECD-63FB15B64EBD}" type="slidenum">
              <a:rPr kumimoji="0" lang="en-US" altLang="zh-CN" sz="1200">
                <a:latin typeface="Arial" charset="0"/>
              </a:rPr>
              <a:pPr eaLnBrk="1" hangingPunct="1"/>
              <a:t>17</a:t>
            </a:fld>
            <a:endParaRPr kumimoji="0" lang="en-US" altLang="zh-CN" sz="1200">
              <a:latin typeface="Arial" charset="0"/>
            </a:endParaRPr>
          </a:p>
        </p:txBody>
      </p:sp>
      <p:sp>
        <p:nvSpPr>
          <p:cNvPr id="47107" name="Rectangle 2"/>
          <p:cNvSpPr>
            <a:spLocks noGrp="1" noRot="1" noChangeAspect="1" noChangeArrowheads="1" noTextEdit="1"/>
          </p:cNvSpPr>
          <p:nvPr>
            <p:ph type="sldImg"/>
          </p:nvPr>
        </p:nvSpPr>
        <p:spPr>
          <a:xfrm>
            <a:off x="1143000" y="685800"/>
            <a:ext cx="4572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88911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0F0AE7CD-32E5-B849-AEFA-06915BB6E056}" type="slidenum">
              <a:rPr kumimoji="0" lang="en-US" altLang="zh-CN" sz="1200">
                <a:latin typeface="Arial" charset="0"/>
              </a:rPr>
              <a:pPr eaLnBrk="1" hangingPunct="1"/>
              <a:t>18</a:t>
            </a:fld>
            <a:endParaRPr kumimoji="0" lang="en-US" altLang="zh-CN" sz="1200">
              <a:latin typeface="Arial" charset="0"/>
            </a:endParaRPr>
          </a:p>
        </p:txBody>
      </p:sp>
      <p:sp>
        <p:nvSpPr>
          <p:cNvPr id="48131" name="Rectangle 2"/>
          <p:cNvSpPr>
            <a:spLocks noGrp="1" noRot="1" noChangeAspect="1" noChangeArrowheads="1" noTextEdit="1"/>
          </p:cNvSpPr>
          <p:nvPr>
            <p:ph type="sldImg"/>
          </p:nvPr>
        </p:nvSpPr>
        <p:spPr>
          <a:xfrm>
            <a:off x="1143000" y="685800"/>
            <a:ext cx="4572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84029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D67CB8EC-CC22-3F42-A5DE-7AFE56C4D7DC}" type="slidenum">
              <a:rPr kumimoji="0" lang="en-US" altLang="zh-CN" sz="1200">
                <a:latin typeface="Arial" charset="0"/>
              </a:rPr>
              <a:pPr eaLnBrk="1" hangingPunct="1"/>
              <a:t>19</a:t>
            </a:fld>
            <a:endParaRPr kumimoji="0" lang="en-US" altLang="zh-CN" sz="1200">
              <a:latin typeface="Arial" charset="0"/>
            </a:endParaRPr>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xfrm>
            <a:off x="685494" y="4342939"/>
            <a:ext cx="5487013"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charset="0"/>
                <a:ea typeface="宋体" charset="0"/>
              </a:rPr>
              <a:t>C++</a:t>
            </a:r>
            <a:r>
              <a:rPr lang="zh-CN" altLang="en-US">
                <a:latin typeface="Times New Roman" charset="0"/>
                <a:ea typeface="宋体" charset="0"/>
              </a:rPr>
              <a:t>通过模板技术可以指定集合的元素类型，而</a:t>
            </a:r>
            <a:r>
              <a:rPr lang="en-US" altLang="zh-CN">
                <a:latin typeface="Times New Roman" charset="0"/>
                <a:ea typeface="宋体" charset="0"/>
              </a:rPr>
              <a:t>Java</a:t>
            </a:r>
            <a:r>
              <a:rPr lang="zh-CN" altLang="en-US">
                <a:latin typeface="Times New Roman" charset="0"/>
                <a:ea typeface="宋体" charset="0"/>
              </a:rPr>
              <a:t>在</a:t>
            </a:r>
            <a:r>
              <a:rPr lang="en-US" altLang="zh-CN">
                <a:latin typeface="Times New Roman" charset="0"/>
                <a:ea typeface="宋体" charset="0"/>
              </a:rPr>
              <a:t>1.5</a:t>
            </a:r>
            <a:r>
              <a:rPr lang="zh-CN" altLang="en-US">
                <a:latin typeface="Times New Roman" charset="0"/>
                <a:ea typeface="宋体" charset="0"/>
              </a:rPr>
              <a:t>之前一直没有相对应的功能。一个集合可以放任何类型的对象，相应地从集合里面拿对象的时候我们也不得不对他们进行强制得类型转换。猛虎引入了泛型，它允许指定集合里元素的类型，这样你可以得到强类型在编译时刻进行类型检查的好处。 </a:t>
            </a:r>
            <a:br>
              <a:rPr lang="zh-CN" altLang="en-US">
                <a:latin typeface="Times New Roman" charset="0"/>
                <a:ea typeface="宋体" charset="0"/>
              </a:rPr>
            </a:br>
            <a:r>
              <a:rPr lang="en-US" altLang="zh-CN">
                <a:latin typeface="Times New Roman" charset="0"/>
                <a:ea typeface="宋体" charset="0"/>
              </a:rPr>
              <a:t>Collection&lt;String&gt; c = new ArrayList(); </a:t>
            </a:r>
            <a:br>
              <a:rPr lang="en-US" altLang="zh-CN">
                <a:latin typeface="Times New Roman" charset="0"/>
                <a:ea typeface="宋体" charset="0"/>
              </a:rPr>
            </a:br>
            <a:r>
              <a:rPr lang="en-US" altLang="zh-CN">
                <a:latin typeface="Times New Roman" charset="0"/>
                <a:ea typeface="宋体" charset="0"/>
              </a:rPr>
              <a:t>c.add(new Date()); </a:t>
            </a:r>
            <a:br>
              <a:rPr lang="en-US" altLang="zh-CN">
                <a:latin typeface="Times New Roman" charset="0"/>
                <a:ea typeface="宋体" charset="0"/>
              </a:rPr>
            </a:br>
            <a:r>
              <a:rPr lang="zh-CN" altLang="en-US">
                <a:latin typeface="Times New Roman" charset="0"/>
                <a:ea typeface="宋体" charset="0"/>
              </a:rPr>
              <a:t>编译器会给出一个错误， </a:t>
            </a:r>
            <a:br>
              <a:rPr lang="zh-CN" altLang="en-US">
                <a:latin typeface="Times New Roman" charset="0"/>
                <a:ea typeface="宋体" charset="0"/>
              </a:rPr>
            </a:br>
            <a:r>
              <a:rPr lang="en-US" altLang="zh-CN">
                <a:latin typeface="Times New Roman" charset="0"/>
                <a:ea typeface="宋体" charset="0"/>
              </a:rPr>
              <a:t>add(java.lang.String) in java.util.Collection&lt;java.lang.String&gt; cannot be applied to (java.util.Date) </a:t>
            </a:r>
          </a:p>
        </p:txBody>
      </p:sp>
    </p:spTree>
    <p:extLst>
      <p:ext uri="{BB962C8B-B14F-4D97-AF65-F5344CB8AC3E}">
        <p14:creationId xmlns:p14="http://schemas.microsoft.com/office/powerpoint/2010/main" val="1734636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FD91B944-2AC7-4D41-9467-D4A1D1C9EAD9}" type="slidenum">
              <a:rPr kumimoji="0" lang="en-US" altLang="zh-CN" sz="1200">
                <a:latin typeface="Arial" charset="0"/>
              </a:rPr>
              <a:pPr eaLnBrk="1" hangingPunct="1"/>
              <a:t>22</a:t>
            </a:fld>
            <a:endParaRPr kumimoji="0" lang="en-US" altLang="zh-CN" sz="1200">
              <a:latin typeface="Arial" charset="0"/>
            </a:endParaRPr>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35586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F1B2CFC0-B3EE-5A4A-B0C2-B922BED005C5}" type="slidenum">
              <a:rPr kumimoji="0" lang="en-US" altLang="zh-CN" sz="1200">
                <a:latin typeface="Arial" charset="0"/>
              </a:rPr>
              <a:pPr eaLnBrk="1" hangingPunct="1"/>
              <a:t>23</a:t>
            </a:fld>
            <a:endParaRPr kumimoji="0" lang="en-US" altLang="zh-CN" sz="1200">
              <a:latin typeface="Arial" charset="0"/>
            </a:endParaRPr>
          </a:p>
        </p:txBody>
      </p:sp>
      <p:sp>
        <p:nvSpPr>
          <p:cNvPr id="51203" name="Rectangle 2"/>
          <p:cNvSpPr>
            <a:spLocks noGrp="1" noRot="1" noChangeAspect="1" noChangeArrowheads="1" noTextEdit="1"/>
          </p:cNvSpPr>
          <p:nvPr>
            <p:ph type="sldImg"/>
          </p:nvPr>
        </p:nvSpPr>
        <p:spPr>
          <a:xfrm>
            <a:off x="1143000" y="685800"/>
            <a:ext cx="4572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70089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24C90F45-2497-8E43-8DD8-DA6AF3453B7F}" type="slidenum">
              <a:rPr kumimoji="0" lang="en-US" altLang="zh-CN" sz="1200">
                <a:latin typeface="Arial" charset="0"/>
              </a:rPr>
              <a:pPr eaLnBrk="1" hangingPunct="1"/>
              <a:t>4</a:t>
            </a:fld>
            <a:endParaRPr kumimoji="0" lang="en-US" altLang="zh-CN" sz="1200">
              <a:latin typeface="Arial" charset="0"/>
            </a:endParaRPr>
          </a:p>
        </p:txBody>
      </p:sp>
      <p:sp>
        <p:nvSpPr>
          <p:cNvPr id="35843" name="Rectangle 2"/>
          <p:cNvSpPr>
            <a:spLocks noGrp="1" noRot="1" noChangeAspect="1" noChangeArrowheads="1" noTextEdit="1"/>
          </p:cNvSpPr>
          <p:nvPr>
            <p:ph type="sldImg"/>
          </p:nvPr>
        </p:nvSpPr>
        <p:spPr>
          <a:xfrm>
            <a:off x="1143000" y="685800"/>
            <a:ext cx="4572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1966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8F6F758E-28DA-C649-BEAF-63CB454DDDEC}" type="slidenum">
              <a:rPr kumimoji="0" lang="en-US" altLang="zh-CN" sz="1200">
                <a:latin typeface="Arial" charset="0"/>
              </a:rPr>
              <a:pPr eaLnBrk="1" hangingPunct="1"/>
              <a:t>5</a:t>
            </a:fld>
            <a:endParaRPr kumimoji="0" lang="en-US" altLang="zh-CN" sz="1200">
              <a:latin typeface="Arial" charset="0"/>
            </a:endParaRPr>
          </a:p>
        </p:txBody>
      </p:sp>
      <p:sp>
        <p:nvSpPr>
          <p:cNvPr id="36867" name="Rectangle 2"/>
          <p:cNvSpPr>
            <a:spLocks noGrp="1" noRot="1" noChangeAspect="1" noChangeArrowheads="1" noTextEdit="1"/>
          </p:cNvSpPr>
          <p:nvPr>
            <p:ph type="sldImg"/>
          </p:nvPr>
        </p:nvSpPr>
        <p:spPr>
          <a:xfrm>
            <a:off x="1143000" y="685800"/>
            <a:ext cx="4572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80691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E707F3DF-A6FA-084A-B83D-1B67606EA81C}" type="slidenum">
              <a:rPr kumimoji="0" lang="en-US" altLang="zh-CN" sz="1200">
                <a:latin typeface="Arial" charset="0"/>
              </a:rPr>
              <a:pPr eaLnBrk="1" hangingPunct="1"/>
              <a:t>6</a:t>
            </a:fld>
            <a:endParaRPr kumimoji="0" lang="en-US" altLang="zh-CN" sz="1200">
              <a:latin typeface="Arial" charset="0"/>
            </a:endParaRPr>
          </a:p>
        </p:txBody>
      </p:sp>
      <p:sp>
        <p:nvSpPr>
          <p:cNvPr id="37891" name="Rectangle 2"/>
          <p:cNvSpPr>
            <a:spLocks noGrp="1" noRot="1" noChangeAspect="1" noChangeArrowheads="1" noTextEdit="1"/>
          </p:cNvSpPr>
          <p:nvPr>
            <p:ph type="sldImg"/>
          </p:nvPr>
        </p:nvSpPr>
        <p:spPr>
          <a:xfrm>
            <a:off x="1143000" y="685800"/>
            <a:ext cx="4572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60595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825FEFAE-4BF9-A84A-AFD0-471D3B4569E6}" type="slidenum">
              <a:rPr kumimoji="0" lang="en-US" altLang="zh-CN" sz="1200">
                <a:latin typeface="Arial" charset="0"/>
              </a:rPr>
              <a:pPr eaLnBrk="1" hangingPunct="1"/>
              <a:t>7</a:t>
            </a:fld>
            <a:endParaRPr kumimoji="0" lang="en-US" altLang="zh-CN" sz="1200">
              <a:latin typeface="Arial" charset="0"/>
            </a:endParaRPr>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9977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29DE85CF-55EE-EA41-B0AB-DD3760B811F7}" type="slidenum">
              <a:rPr kumimoji="0" lang="en-US" altLang="zh-CN" sz="1200">
                <a:latin typeface="Arial" charset="0"/>
              </a:rPr>
              <a:pPr eaLnBrk="1" hangingPunct="1"/>
              <a:t>8</a:t>
            </a:fld>
            <a:endParaRPr kumimoji="0" lang="en-US" altLang="zh-CN" sz="1200">
              <a:latin typeface="Arial" charset="0"/>
            </a:endParaRPr>
          </a:p>
        </p:txBody>
      </p:sp>
      <p:sp>
        <p:nvSpPr>
          <p:cNvPr id="39939" name="Rectangle 2"/>
          <p:cNvSpPr>
            <a:spLocks noGrp="1" noRot="1" noChangeAspect="1" noChangeArrowheads="1" noTextEdit="1"/>
          </p:cNvSpPr>
          <p:nvPr>
            <p:ph type="sldImg"/>
          </p:nvPr>
        </p:nvSpPr>
        <p:spPr>
          <a:xfrm>
            <a:off x="1143000" y="685800"/>
            <a:ext cx="4572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85736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3BBC696A-D077-CE46-9EC3-6BEECC197FD2}" type="slidenum">
              <a:rPr kumimoji="0" lang="en-US" altLang="zh-CN" sz="1200">
                <a:latin typeface="Arial" charset="0"/>
              </a:rPr>
              <a:pPr eaLnBrk="1" hangingPunct="1"/>
              <a:t>10</a:t>
            </a:fld>
            <a:endParaRPr kumimoji="0" lang="en-US" altLang="zh-CN" sz="1200">
              <a:latin typeface="Arial" charset="0"/>
            </a:endParaRPr>
          </a:p>
        </p:txBody>
      </p:sp>
      <p:sp>
        <p:nvSpPr>
          <p:cNvPr id="40963" name="Rectangle 2"/>
          <p:cNvSpPr>
            <a:spLocks noGrp="1" noRot="1" noChangeAspect="1" noChangeArrowheads="1" noTextEdit="1"/>
          </p:cNvSpPr>
          <p:nvPr>
            <p:ph type="sldImg"/>
          </p:nvPr>
        </p:nvSpPr>
        <p:spPr>
          <a:xfrm>
            <a:off x="1143000" y="685800"/>
            <a:ext cx="4572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15109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377100E5-84F4-AB4C-824B-5819EC767F5A}" type="slidenum">
              <a:rPr kumimoji="0" lang="en-US" altLang="zh-CN" sz="1200">
                <a:latin typeface="Arial" charset="0"/>
              </a:rPr>
              <a:pPr eaLnBrk="1" hangingPunct="1"/>
              <a:t>11</a:t>
            </a:fld>
            <a:endParaRPr kumimoji="0" lang="en-US" altLang="zh-CN" sz="1200">
              <a:latin typeface="Arial" charset="0"/>
            </a:endParaRPr>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354508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a:solidFill>
                  <a:schemeClr val="tx1"/>
                </a:solidFill>
                <a:latin typeface="Times New Roman" charset="0"/>
                <a:ea typeface="宋体" charset="0"/>
                <a:cs typeface="宋体" charset="0"/>
              </a:defRPr>
            </a:lvl1pPr>
            <a:lvl2pPr marL="685817" indent="-263776" defTabSz="914423" eaLnBrk="0" hangingPunct="0">
              <a:defRPr kumimoji="1" sz="2200">
                <a:solidFill>
                  <a:schemeClr val="tx1"/>
                </a:solidFill>
                <a:latin typeface="Times New Roman" charset="0"/>
                <a:ea typeface="宋体" charset="0"/>
              </a:defRPr>
            </a:lvl2pPr>
            <a:lvl3pPr marL="1055103" indent="-211021" defTabSz="914423" eaLnBrk="0" hangingPunct="0">
              <a:defRPr kumimoji="1" sz="2200">
                <a:solidFill>
                  <a:schemeClr val="tx1"/>
                </a:solidFill>
                <a:latin typeface="Times New Roman" charset="0"/>
                <a:ea typeface="宋体" charset="0"/>
              </a:defRPr>
            </a:lvl3pPr>
            <a:lvl4pPr marL="1477145" indent="-211021" defTabSz="914423" eaLnBrk="0" hangingPunct="0">
              <a:defRPr kumimoji="1" sz="2200">
                <a:solidFill>
                  <a:schemeClr val="tx1"/>
                </a:solidFill>
                <a:latin typeface="Times New Roman" charset="0"/>
                <a:ea typeface="宋体" charset="0"/>
              </a:defRPr>
            </a:lvl4pPr>
            <a:lvl5pPr marL="1899186" indent="-211021" defTabSz="914423" eaLnBrk="0" hangingPunct="0">
              <a:defRPr kumimoji="1" sz="2200">
                <a:solidFill>
                  <a:schemeClr val="tx1"/>
                </a:solidFill>
                <a:latin typeface="Times New Roman" charset="0"/>
                <a:ea typeface="宋体" charset="0"/>
              </a:defRPr>
            </a:lvl5pPr>
            <a:lvl6pPr marL="2321227" indent="-211021" defTabSz="914423" eaLnBrk="0" fontAlgn="base" hangingPunct="0">
              <a:spcBef>
                <a:spcPct val="0"/>
              </a:spcBef>
              <a:spcAft>
                <a:spcPct val="0"/>
              </a:spcAft>
              <a:defRPr kumimoji="1" sz="2200">
                <a:solidFill>
                  <a:schemeClr val="tx1"/>
                </a:solidFill>
                <a:latin typeface="Times New Roman" charset="0"/>
                <a:ea typeface="宋体" charset="0"/>
              </a:defRPr>
            </a:lvl6pPr>
            <a:lvl7pPr marL="2743269" indent="-211021" defTabSz="914423" eaLnBrk="0" fontAlgn="base" hangingPunct="0">
              <a:spcBef>
                <a:spcPct val="0"/>
              </a:spcBef>
              <a:spcAft>
                <a:spcPct val="0"/>
              </a:spcAft>
              <a:defRPr kumimoji="1" sz="2200">
                <a:solidFill>
                  <a:schemeClr val="tx1"/>
                </a:solidFill>
                <a:latin typeface="Times New Roman" charset="0"/>
                <a:ea typeface="宋体" charset="0"/>
              </a:defRPr>
            </a:lvl7pPr>
            <a:lvl8pPr marL="3165310" indent="-211021" defTabSz="914423" eaLnBrk="0" fontAlgn="base" hangingPunct="0">
              <a:spcBef>
                <a:spcPct val="0"/>
              </a:spcBef>
              <a:spcAft>
                <a:spcPct val="0"/>
              </a:spcAft>
              <a:defRPr kumimoji="1" sz="2200">
                <a:solidFill>
                  <a:schemeClr val="tx1"/>
                </a:solidFill>
                <a:latin typeface="Times New Roman" charset="0"/>
                <a:ea typeface="宋体" charset="0"/>
              </a:defRPr>
            </a:lvl8pPr>
            <a:lvl9pPr marL="3587351" indent="-211021" defTabSz="914423" eaLnBrk="0" fontAlgn="base" hangingPunct="0">
              <a:spcBef>
                <a:spcPct val="0"/>
              </a:spcBef>
              <a:spcAft>
                <a:spcPct val="0"/>
              </a:spcAft>
              <a:defRPr kumimoji="1" sz="2200">
                <a:solidFill>
                  <a:schemeClr val="tx1"/>
                </a:solidFill>
                <a:latin typeface="Times New Roman" charset="0"/>
                <a:ea typeface="宋体" charset="0"/>
              </a:defRPr>
            </a:lvl9pPr>
          </a:lstStyle>
          <a:p>
            <a:pPr eaLnBrk="1" hangingPunct="1"/>
            <a:fld id="{CE1F4DBB-9F96-3E40-AD48-B0504DE89CBD}" type="slidenum">
              <a:rPr kumimoji="0" lang="en-US" altLang="zh-CN" sz="1200">
                <a:latin typeface="Arial" charset="0"/>
              </a:rPr>
              <a:pPr eaLnBrk="1" hangingPunct="1"/>
              <a:t>12</a:t>
            </a:fld>
            <a:endParaRPr kumimoji="0" lang="en-US" altLang="zh-CN" sz="1200">
              <a:latin typeface="Arial" charset="0"/>
            </a:endParaRPr>
          </a:p>
        </p:txBody>
      </p:sp>
      <p:sp>
        <p:nvSpPr>
          <p:cNvPr id="43011" name="Rectangle 2"/>
          <p:cNvSpPr>
            <a:spLocks noGrp="1" noRot="1" noChangeAspect="1" noChangeArrowheads="1" noTextEdit="1"/>
          </p:cNvSpPr>
          <p:nvPr>
            <p:ph type="sldImg"/>
          </p:nvPr>
        </p:nvSpPr>
        <p:spPr>
          <a:xfrm>
            <a:off x="1143000" y="685800"/>
            <a:ext cx="4572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654655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6" name="矩形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8" name="标题 7"/>
          <p:cNvSpPr>
            <a:spLocks noGrp="1"/>
          </p:cNvSpPr>
          <p:nvPr>
            <p:ph type="ctrTitle"/>
          </p:nvPr>
        </p:nvSpPr>
        <p:spPr>
          <a:xfrm>
            <a:off x="2362200" y="4038600"/>
            <a:ext cx="6477000" cy="1828800"/>
          </a:xfrm>
        </p:spPr>
        <p:txBody>
          <a:bodyPr/>
          <a:lstStyle>
            <a:lvl1pPr>
              <a:defRPr sz="4800" cap="all" baseline="0"/>
            </a:lvl1pPr>
          </a:lstStyle>
          <a:p>
            <a:endParaRPr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lang="en-US" dirty="0"/>
          </a:p>
        </p:txBody>
      </p:sp>
      <p:sp>
        <p:nvSpPr>
          <p:cNvPr id="7" name="日期占位符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ADE46625-F871-4D67-B95E-BA9A78B4FBB5}" type="datetime3">
              <a:rPr lang="en-US"/>
              <a:pPr>
                <a:defRPr/>
              </a:pPr>
              <a:t>9 January 2017</a:t>
            </a:fld>
            <a:endParaRPr lang="en-US" altLang="zh-CN"/>
          </a:p>
        </p:txBody>
      </p:sp>
      <p:sp>
        <p:nvSpPr>
          <p:cNvPr id="10" name="页脚占位符 16"/>
          <p:cNvSpPr>
            <a:spLocks noGrp="1"/>
          </p:cNvSpPr>
          <p:nvPr>
            <p:ph type="ftr" sz="quarter" idx="11"/>
          </p:nvPr>
        </p:nvSpPr>
        <p:spPr>
          <a:xfrm>
            <a:off x="2085975" y="236538"/>
            <a:ext cx="5867400"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11" name="幻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pPr>
              <a:defRPr/>
            </a:pPr>
            <a:fld id="{2479E438-9DE0-4A65-B708-F025646828C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endParaRPr lang="en-US"/>
          </a:p>
        </p:txBody>
      </p:sp>
      <p:sp>
        <p:nvSpPr>
          <p:cNvPr id="2" name="标题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endParaRPr lang="en-US" noProof="0" dirty="0"/>
          </a:p>
        </p:txBody>
      </p:sp>
      <p:sp>
        <p:nvSpPr>
          <p:cNvPr id="9" name="日期占位符 11"/>
          <p:cNvSpPr>
            <a:spLocks noGrp="1"/>
          </p:cNvSpPr>
          <p:nvPr>
            <p:ph type="dt" sz="half" idx="10"/>
          </p:nvPr>
        </p:nvSpPr>
        <p:spPr>
          <a:xfrm>
            <a:off x="6248400" y="6248400"/>
            <a:ext cx="2667000" cy="365125"/>
          </a:xfrm>
        </p:spPr>
        <p:txBody>
          <a:bodyPr/>
          <a:lstStyle>
            <a:lvl1pPr>
              <a:defRPr/>
            </a:lvl1pPr>
          </a:lstStyle>
          <a:p>
            <a:pPr>
              <a:defRPr/>
            </a:pPr>
            <a:fld id="{249D1E8D-E476-45FB-8FAD-193D4CDB8F0C}" type="datetime3">
              <a:rPr lang="en-US"/>
              <a:pPr>
                <a:defRPr/>
              </a:pPr>
              <a:t>9 January 2017</a:t>
            </a:fld>
            <a:endParaRPr lang="en-US" altLang="zh-CN"/>
          </a:p>
        </p:txBody>
      </p:sp>
      <p:sp>
        <p:nvSpPr>
          <p:cNvPr id="10" name="幻灯片编号占位符 12"/>
          <p:cNvSpPr>
            <a:spLocks noGrp="1"/>
          </p:cNvSpPr>
          <p:nvPr>
            <p:ph type="sldNum" sz="quarter" idx="11"/>
          </p:nvPr>
        </p:nvSpPr>
        <p:spPr>
          <a:xfrm>
            <a:off x="0" y="4667250"/>
            <a:ext cx="1447800" cy="663575"/>
          </a:xfrm>
          <a:prstGeom prst="rect">
            <a:avLst/>
          </a:prstGeom>
        </p:spPr>
        <p:txBody>
          <a:bodyPr/>
          <a:lstStyle>
            <a:lvl1pPr>
              <a:defRPr sz="2800"/>
            </a:lvl1pPr>
          </a:lstStyle>
          <a:p>
            <a:pPr>
              <a:defRPr/>
            </a:pPr>
            <a:fld id="{CBC5C25C-1513-43C5-962E-C86C381A9972}" type="slidenum">
              <a:rPr lang="en-US" altLang="zh-CN"/>
              <a:pPr>
                <a:defRPr/>
              </a:pPr>
              <a:t>‹#›</a:t>
            </a:fld>
            <a:endParaRPr lang="en-US" altLang="zh-CN"/>
          </a:p>
        </p:txBody>
      </p:sp>
      <p:sp>
        <p:nvSpPr>
          <p:cNvPr id="11" name="页脚占位符 13"/>
          <p:cNvSpPr>
            <a:spLocks noGrp="1"/>
          </p:cNvSpPr>
          <p:nvPr>
            <p:ph type="ftr" sz="quarter" idx="12"/>
          </p:nvPr>
        </p:nvSpPr>
        <p:spPr>
          <a:xfrm>
            <a:off x="1600200" y="6248400"/>
            <a:ext cx="4572000"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竖排文本占位符 2"/>
          <p:cNvSpPr>
            <a:spLocks noGrp="1"/>
          </p:cNvSpPr>
          <p:nvPr>
            <p:ph type="body" orient="vert" idx="1"/>
          </p:nvPr>
        </p:nvSpPr>
        <p:spPr/>
        <p:txBody>
          <a:bodyPr vert="eaVert"/>
          <a:lstStyle/>
          <a:p>
            <a:pPr lvl="0"/>
            <a:endParaRPr/>
          </a:p>
          <a:p>
            <a:pPr lvl="1"/>
            <a:endParaRPr/>
          </a:p>
          <a:p>
            <a:pPr lvl="2"/>
            <a:endParaRPr/>
          </a:p>
          <a:p>
            <a:pPr lvl="3"/>
            <a:endParaRPr/>
          </a:p>
          <a:p>
            <a:pPr lvl="4"/>
            <a:endParaRPr lang="en-US"/>
          </a:p>
        </p:txBody>
      </p:sp>
      <p:sp>
        <p:nvSpPr>
          <p:cNvPr id="7" name="标题 1"/>
          <p:cNvSpPr>
            <a:spLocks noGrp="1"/>
          </p:cNvSpPr>
          <p:nvPr>
            <p:ph type="title"/>
          </p:nvPr>
        </p:nvSpPr>
        <p:spPr>
          <a:xfrm>
            <a:off x="612648" y="5307"/>
            <a:ext cx="8153400" cy="862861"/>
          </a:xfrm>
        </p:spPr>
        <p:txBody>
          <a:bodyPr/>
          <a:lstStyle/>
          <a:p>
            <a:endParaRPr lang="en-US" dirty="0"/>
          </a:p>
        </p:txBody>
      </p:sp>
      <p:sp>
        <p:nvSpPr>
          <p:cNvPr id="4" name="日期占位符 13"/>
          <p:cNvSpPr>
            <a:spLocks noGrp="1"/>
          </p:cNvSpPr>
          <p:nvPr>
            <p:ph type="dt" sz="half" idx="10"/>
          </p:nvPr>
        </p:nvSpPr>
        <p:spPr/>
        <p:txBody>
          <a:bodyPr/>
          <a:lstStyle>
            <a:lvl1pPr>
              <a:defRPr/>
            </a:lvl1pPr>
          </a:lstStyle>
          <a:p>
            <a:pPr>
              <a:defRPr/>
            </a:pPr>
            <a:fld id="{51728480-6FB7-48CE-A0D1-CB0431F1E6D1}" type="datetime3">
              <a:rPr lang="en-US"/>
              <a:pPr>
                <a:defRPr/>
              </a:pPr>
              <a:t>9 January 2017</a:t>
            </a:fld>
            <a:endParaRPr lang="en-US" altLang="zh-CN"/>
          </a:p>
        </p:txBody>
      </p:sp>
      <p:sp>
        <p:nvSpPr>
          <p:cNvPr id="5"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2" name="竖排标题 1"/>
          <p:cNvSpPr>
            <a:spLocks noGrp="1"/>
          </p:cNvSpPr>
          <p:nvPr>
            <p:ph type="title" orient="vert"/>
          </p:nvPr>
        </p:nvSpPr>
        <p:spPr>
          <a:xfrm>
            <a:off x="6553200" y="609600"/>
            <a:ext cx="2057400" cy="5516563"/>
          </a:xfrm>
        </p:spPr>
        <p:txBody>
          <a:bodyPr vert="eaVert"/>
          <a:lstStyle/>
          <a:p>
            <a:endParaRPr lang="en-US"/>
          </a:p>
        </p:txBody>
      </p:sp>
      <p:sp>
        <p:nvSpPr>
          <p:cNvPr id="3" name="竖排文本占位符 2"/>
          <p:cNvSpPr>
            <a:spLocks noGrp="1"/>
          </p:cNvSpPr>
          <p:nvPr>
            <p:ph type="body" orient="vert" idx="1"/>
          </p:nvPr>
        </p:nvSpPr>
        <p:spPr>
          <a:xfrm>
            <a:off x="457200" y="609600"/>
            <a:ext cx="5562600" cy="5516564"/>
          </a:xfrm>
        </p:spPr>
        <p:txBody>
          <a:bodyPr vert="eaVert"/>
          <a:lstStyle/>
          <a:p>
            <a:pPr lvl="0"/>
            <a:endParaRPr/>
          </a:p>
          <a:p>
            <a:pPr lvl="1"/>
            <a:endParaRPr/>
          </a:p>
          <a:p>
            <a:pPr lvl="2"/>
            <a:endParaRPr/>
          </a:p>
          <a:p>
            <a:pPr lvl="3"/>
            <a:endParaRPr/>
          </a:p>
          <a:p>
            <a:pPr lvl="4"/>
            <a:endParaRPr lang="en-US"/>
          </a:p>
        </p:txBody>
      </p:sp>
      <p:sp>
        <p:nvSpPr>
          <p:cNvPr id="7" name="日期占位符 3"/>
          <p:cNvSpPr>
            <a:spLocks noGrp="1"/>
          </p:cNvSpPr>
          <p:nvPr>
            <p:ph type="dt" sz="half" idx="10"/>
          </p:nvPr>
        </p:nvSpPr>
        <p:spPr>
          <a:xfrm>
            <a:off x="6553200" y="6248400"/>
            <a:ext cx="2209800" cy="365125"/>
          </a:xfrm>
        </p:spPr>
        <p:txBody>
          <a:bodyPr/>
          <a:lstStyle>
            <a:lvl1pPr>
              <a:defRPr/>
            </a:lvl1pPr>
          </a:lstStyle>
          <a:p>
            <a:pPr>
              <a:defRPr/>
            </a:pPr>
            <a:fld id="{683AE76C-9BC6-4F1B-8F25-703A39919141}" type="datetime3">
              <a:rPr lang="en-US"/>
              <a:pPr>
                <a:defRPr/>
              </a:pPr>
              <a:t>9 January 2017</a:t>
            </a:fld>
            <a:endParaRPr lang="en-US" altLang="zh-CN"/>
          </a:p>
        </p:txBody>
      </p:sp>
      <p:sp>
        <p:nvSpPr>
          <p:cNvPr id="8" name="页脚占位符 4"/>
          <p:cNvSpPr>
            <a:spLocks noGrp="1"/>
          </p:cNvSpPr>
          <p:nvPr>
            <p:ph type="ftr" sz="quarter" idx="11"/>
          </p:nvPr>
        </p:nvSpPr>
        <p:spPr>
          <a:xfrm>
            <a:off x="457200" y="6248400"/>
            <a:ext cx="5573713" cy="365125"/>
          </a:xfrm>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1_Vertical Title and Text">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5" name="矩形 4"/>
          <p:cNvSpPr/>
          <p:nvPr/>
        </p:nvSpPr>
        <p:spPr>
          <a:xfrm>
            <a:off x="0" y="0"/>
            <a:ext cx="2095500" cy="6858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pic>
        <p:nvPicPr>
          <p:cNvPr id="6" name="图片 9" descr="科匠中国_Logo-1024_1024.png"/>
          <p:cNvPicPr>
            <a:picLocks noChangeAspect="1"/>
          </p:cNvPicPr>
          <p:nvPr userDrawn="1"/>
        </p:nvPicPr>
        <p:blipFill>
          <a:blip r:embed="rId2"/>
          <a:srcRect/>
          <a:stretch>
            <a:fillRect/>
          </a:stretch>
        </p:blipFill>
        <p:spPr bwMode="auto">
          <a:xfrm>
            <a:off x="7689850" y="-144463"/>
            <a:ext cx="1079500" cy="1079501"/>
          </a:xfrm>
          <a:prstGeom prst="rect">
            <a:avLst/>
          </a:prstGeom>
          <a:noFill/>
          <a:ln w="9525">
            <a:noFill/>
            <a:miter lim="800000"/>
            <a:headEnd/>
            <a:tailEnd/>
          </a:ln>
        </p:spPr>
      </p:pic>
      <p:sp>
        <p:nvSpPr>
          <p:cNvPr id="2" name="竖排标题 1"/>
          <p:cNvSpPr>
            <a:spLocks noGrp="1"/>
          </p:cNvSpPr>
          <p:nvPr>
            <p:ph type="title" orient="vert"/>
          </p:nvPr>
        </p:nvSpPr>
        <p:spPr>
          <a:xfrm>
            <a:off x="1435394" y="609599"/>
            <a:ext cx="563525" cy="5516563"/>
          </a:xfrm>
        </p:spPr>
        <p:txBody>
          <a:bodyPr vert="eaVert"/>
          <a:lstStyle>
            <a:lvl1pPr>
              <a:defRPr>
                <a:solidFill>
                  <a:schemeClr val="bg1">
                    <a:lumMod val="95000"/>
                  </a:schemeClr>
                </a:solidFill>
              </a:defRPr>
            </a:lvl1pPr>
          </a:lstStyle>
          <a:p>
            <a:endParaRPr lang="en-US" dirty="0"/>
          </a:p>
        </p:txBody>
      </p:sp>
      <p:sp>
        <p:nvSpPr>
          <p:cNvPr id="3" name="竖排文本占位符 2"/>
          <p:cNvSpPr>
            <a:spLocks noGrp="1"/>
          </p:cNvSpPr>
          <p:nvPr>
            <p:ph type="body" orient="vert" idx="1"/>
          </p:nvPr>
        </p:nvSpPr>
        <p:spPr>
          <a:xfrm>
            <a:off x="2402958" y="609598"/>
            <a:ext cx="5562600" cy="5516564"/>
          </a:xfrm>
        </p:spPr>
        <p:txBody>
          <a:bodyPr/>
          <a:lstStyle/>
          <a:p>
            <a:pPr lvl="0"/>
            <a:endParaRPr dirty="0"/>
          </a:p>
          <a:p>
            <a:pPr lvl="1"/>
            <a:endParaRPr dirty="0"/>
          </a:p>
          <a:p>
            <a:pPr lvl="2"/>
            <a:endParaRPr dirty="0"/>
          </a:p>
          <a:p>
            <a:pPr lvl="3"/>
            <a:endParaRPr dirty="0"/>
          </a:p>
          <a:p>
            <a:pPr lvl="4"/>
            <a:endParaRPr lang="en-US" dirty="0"/>
          </a:p>
        </p:txBody>
      </p:sp>
      <p:sp>
        <p:nvSpPr>
          <p:cNvPr id="7" name="页脚占位符 4"/>
          <p:cNvSpPr>
            <a:spLocks noGrp="1"/>
          </p:cNvSpPr>
          <p:nvPr>
            <p:ph type="ftr" sz="quarter" idx="10"/>
          </p:nvPr>
        </p:nvSpPr>
        <p:spPr>
          <a:xfrm>
            <a:off x="2763838" y="6248400"/>
            <a:ext cx="6005512" cy="365125"/>
          </a:xfrm>
        </p:spPr>
        <p:txBody>
          <a:bodyPr/>
          <a:lstStyle>
            <a:lvl1pPr algn="r">
              <a:defRPr smtClean="0"/>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12648" y="5307"/>
            <a:ext cx="8153400" cy="862861"/>
          </a:xfrm>
        </p:spPr>
        <p:txBody>
          <a:bodyPr/>
          <a:lstStyle/>
          <a:p>
            <a:endParaRPr lang="en-US" dirty="0"/>
          </a:p>
        </p:txBody>
      </p:sp>
      <p:sp>
        <p:nvSpPr>
          <p:cNvPr id="8" name="内容占位符 7"/>
          <p:cNvSpPr>
            <a:spLocks noGrp="1"/>
          </p:cNvSpPr>
          <p:nvPr>
            <p:ph sz="quarter" idx="1"/>
          </p:nvPr>
        </p:nvSpPr>
        <p:spPr>
          <a:xfrm>
            <a:off x="612648" y="1323742"/>
            <a:ext cx="8153400" cy="4495800"/>
          </a:xfrm>
        </p:spPr>
        <p:txBody>
          <a:bodyPr/>
          <a:lstStyle/>
          <a:p>
            <a:pPr lvl="0"/>
            <a:endParaRPr/>
          </a:p>
          <a:p>
            <a:pPr lvl="1"/>
            <a:endParaRPr/>
          </a:p>
          <a:p>
            <a:pPr lvl="2"/>
            <a:endParaRPr/>
          </a:p>
          <a:p>
            <a:pPr lvl="3"/>
            <a:endParaRPr/>
          </a:p>
          <a:p>
            <a:pPr lvl="4"/>
            <a:endParaRPr lang="en-US"/>
          </a:p>
        </p:txBody>
      </p:sp>
      <p:sp>
        <p:nvSpPr>
          <p:cNvPr id="4" name="日期占位符 13"/>
          <p:cNvSpPr>
            <a:spLocks noGrp="1"/>
          </p:cNvSpPr>
          <p:nvPr>
            <p:ph type="dt" sz="half" idx="10"/>
          </p:nvPr>
        </p:nvSpPr>
        <p:spPr/>
        <p:txBody>
          <a:bodyPr/>
          <a:lstStyle>
            <a:lvl1pPr>
              <a:defRPr/>
            </a:lvl1pPr>
          </a:lstStyle>
          <a:p>
            <a:pPr>
              <a:defRPr/>
            </a:pPr>
            <a:fld id="{921DCEBA-196C-41EE-A65C-7192E09BCD07}" type="datetime3">
              <a:rPr lang="en-US"/>
              <a:pPr>
                <a:defRPr/>
              </a:pPr>
              <a:t>9 January 2017</a:t>
            </a:fld>
            <a:endParaRPr lang="en-US" altLang="zh-CN" dirty="0"/>
          </a:p>
        </p:txBody>
      </p:sp>
      <p:sp>
        <p:nvSpPr>
          <p:cNvPr id="5"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5" name="矩形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pic>
        <p:nvPicPr>
          <p:cNvPr id="7" name="图片 16" descr="科匠中国_Logo-1024_1024.png"/>
          <p:cNvPicPr>
            <a:picLocks noChangeAspect="1"/>
          </p:cNvPicPr>
          <p:nvPr userDrawn="1"/>
        </p:nvPicPr>
        <p:blipFill>
          <a:blip r:embed="rId2"/>
          <a:srcRect/>
          <a:stretch>
            <a:fillRect/>
          </a:stretch>
        </p:blipFill>
        <p:spPr bwMode="auto">
          <a:xfrm>
            <a:off x="6962775" y="5189538"/>
            <a:ext cx="1800225" cy="1800225"/>
          </a:xfrm>
          <a:prstGeom prst="rect">
            <a:avLst/>
          </a:prstGeom>
          <a:noFill/>
          <a:ln w="9525">
            <a:noFill/>
            <a:miter lim="800000"/>
            <a:headEnd/>
            <a:tailEnd/>
          </a:ln>
        </p:spPr>
      </p:pic>
      <p:sp>
        <p:nvSpPr>
          <p:cNvPr id="3" name="文本占位符 2"/>
          <p:cNvSpPr>
            <a:spLocks noGrp="1"/>
          </p:cNvSpPr>
          <p:nvPr>
            <p:ph type="body" idx="1"/>
          </p:nvPr>
        </p:nvSpPr>
        <p:spPr>
          <a:xfrm>
            <a:off x="1371600" y="2743200"/>
            <a:ext cx="7123113" cy="1673225"/>
          </a:xfrm>
        </p:spPr>
        <p:txBody>
          <a:bodyPr anchor="ctr"/>
          <a:lstStyle>
            <a:lvl1pPr marL="0" indent="0">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endParaRPr lang="en-US" dirty="0"/>
          </a:p>
        </p:txBody>
      </p:sp>
      <p:sp>
        <p:nvSpPr>
          <p:cNvPr id="2" name="标题 1"/>
          <p:cNvSpPr>
            <a:spLocks noGrp="1"/>
          </p:cNvSpPr>
          <p:nvPr>
            <p:ph type="title"/>
          </p:nvPr>
        </p:nvSpPr>
        <p:spPr>
          <a:xfrm>
            <a:off x="1499196" y="1600200"/>
            <a:ext cx="7620000" cy="990600"/>
          </a:xfrm>
        </p:spPr>
        <p:txBody>
          <a:bodyPr/>
          <a:lstStyle>
            <a:lvl1pPr algn="l">
              <a:buNone/>
              <a:defRPr sz="3600" b="0" cap="none">
                <a:solidFill>
                  <a:srgbClr val="FFFFFF"/>
                </a:solidFill>
              </a:defRPr>
            </a:lvl1pPr>
          </a:lstStyle>
          <a:p>
            <a:endParaRPr lang="en-US" dirty="0"/>
          </a:p>
        </p:txBody>
      </p:sp>
      <p:sp>
        <p:nvSpPr>
          <p:cNvPr id="8" name="日期占位符 11"/>
          <p:cNvSpPr>
            <a:spLocks noGrp="1"/>
          </p:cNvSpPr>
          <p:nvPr>
            <p:ph type="dt" sz="half" idx="10"/>
          </p:nvPr>
        </p:nvSpPr>
        <p:spPr/>
        <p:txBody>
          <a:bodyPr/>
          <a:lstStyle>
            <a:lvl1pPr>
              <a:defRPr lang="zh-CN" altLang="en-US" sz="1200" kern="1200">
                <a:solidFill>
                  <a:schemeClr val="tx2"/>
                </a:solidFill>
                <a:latin typeface="+mn-ea"/>
                <a:ea typeface="+mn-ea"/>
                <a:cs typeface="+mn-cs"/>
              </a:defRPr>
            </a:lvl1pPr>
          </a:lstStyle>
          <a:p>
            <a:pPr>
              <a:defRPr/>
            </a:pPr>
            <a:fld id="{0C204FFC-A6C4-4B97-879B-534DF782A2C4}" type="datetime3">
              <a:rPr lang="en-US" altLang="zh-CN"/>
              <a:pPr>
                <a:defRPr/>
              </a:pPr>
              <a:t>9 January 2017</a:t>
            </a:fld>
            <a:endParaRPr dirty="0"/>
          </a:p>
        </p:txBody>
      </p:sp>
      <p:sp>
        <p:nvSpPr>
          <p:cNvPr id="9"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bg>
      <p:bgRef idx="1003">
        <a:schemeClr val="bg1"/>
      </p:bgRef>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5" name="矩形 4"/>
          <p:cNvSpPr/>
          <p:nvPr/>
        </p:nvSpPr>
        <p:spPr>
          <a:xfrm>
            <a:off x="20638" y="1600200"/>
            <a:ext cx="1295400" cy="990600"/>
          </a:xfrm>
          <a:prstGeom prst="rect">
            <a:avLst/>
          </a:prstGeom>
          <a:noFill/>
          <a:ln w="9525" cap="rnd" cmpd="dbl" algn="ctr">
            <a:solidFill>
              <a:schemeClr val="tx2">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pic>
        <p:nvPicPr>
          <p:cNvPr id="7" name="图片 16" descr="科匠中国_Logo-1024_1024.png"/>
          <p:cNvPicPr>
            <a:picLocks noChangeAspect="1"/>
          </p:cNvPicPr>
          <p:nvPr userDrawn="1"/>
        </p:nvPicPr>
        <p:blipFill>
          <a:blip r:embed="rId2"/>
          <a:srcRect/>
          <a:stretch>
            <a:fillRect/>
          </a:stretch>
        </p:blipFill>
        <p:spPr bwMode="auto">
          <a:xfrm>
            <a:off x="69850" y="1511300"/>
            <a:ext cx="1079500" cy="1079500"/>
          </a:xfrm>
          <a:prstGeom prst="rect">
            <a:avLst/>
          </a:prstGeom>
          <a:noFill/>
          <a:ln w="9525">
            <a:noFill/>
            <a:miter lim="800000"/>
            <a:headEnd/>
            <a:tailEnd/>
          </a:ln>
        </p:spPr>
      </p:pic>
      <p:sp>
        <p:nvSpPr>
          <p:cNvPr id="3" name="文本占位符 2"/>
          <p:cNvSpPr>
            <a:spLocks noGrp="1"/>
          </p:cNvSpPr>
          <p:nvPr>
            <p:ph type="body" idx="1"/>
          </p:nvPr>
        </p:nvSpPr>
        <p:spPr>
          <a:xfrm>
            <a:off x="1371600" y="2743200"/>
            <a:ext cx="7123113" cy="1673225"/>
          </a:xfrm>
        </p:spPr>
        <p:txBody>
          <a:bodyPr/>
          <a:lstStyle>
            <a:lvl1pPr marL="0" indent="0">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endParaRPr lang="en-US" dirty="0"/>
          </a:p>
        </p:txBody>
      </p:sp>
      <p:sp>
        <p:nvSpPr>
          <p:cNvPr id="2" name="标题 1"/>
          <p:cNvSpPr>
            <a:spLocks noGrp="1"/>
          </p:cNvSpPr>
          <p:nvPr>
            <p:ph type="title"/>
          </p:nvPr>
        </p:nvSpPr>
        <p:spPr>
          <a:xfrm>
            <a:off x="1499196" y="1600200"/>
            <a:ext cx="7620000" cy="990600"/>
          </a:xfrm>
        </p:spPr>
        <p:txBody>
          <a:bodyPr/>
          <a:lstStyle>
            <a:lvl1pPr algn="l">
              <a:buNone/>
              <a:defRPr sz="3600" b="0" cap="none">
                <a:solidFill>
                  <a:srgbClr val="FFFFFF"/>
                </a:solidFill>
              </a:defRPr>
            </a:lvl1pPr>
          </a:lstStyle>
          <a:p>
            <a:endParaRPr lang="en-US" dirty="0"/>
          </a:p>
        </p:txBody>
      </p:sp>
      <p:sp>
        <p:nvSpPr>
          <p:cNvPr id="8" name="日期占位符 11"/>
          <p:cNvSpPr>
            <a:spLocks noGrp="1"/>
          </p:cNvSpPr>
          <p:nvPr>
            <p:ph type="dt" sz="half" idx="10"/>
          </p:nvPr>
        </p:nvSpPr>
        <p:spPr/>
        <p:txBody>
          <a:bodyPr/>
          <a:lstStyle>
            <a:lvl1pPr>
              <a:defRPr lang="zh-CN" altLang="en-US" sz="1200" kern="1200">
                <a:solidFill>
                  <a:schemeClr val="tx2"/>
                </a:solidFill>
                <a:latin typeface="+mn-ea"/>
                <a:ea typeface="+mn-ea"/>
                <a:cs typeface="+mn-cs"/>
              </a:defRPr>
            </a:lvl1pPr>
          </a:lstStyle>
          <a:p>
            <a:pPr>
              <a:defRPr/>
            </a:pPr>
            <a:fld id="{8788DB3C-69F4-4632-A216-377BEF96D8F5}" type="datetime3">
              <a:rPr lang="en-US" altLang="zh-CN"/>
              <a:pPr>
                <a:defRPr/>
              </a:pPr>
              <a:t>9 January 2017</a:t>
            </a:fld>
            <a:endParaRPr dirty="0"/>
          </a:p>
        </p:txBody>
      </p:sp>
      <p:sp>
        <p:nvSpPr>
          <p:cNvPr id="9"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内容占位符 8"/>
          <p:cNvSpPr>
            <a:spLocks noGrp="1"/>
          </p:cNvSpPr>
          <p:nvPr>
            <p:ph sz="quarter" idx="1"/>
          </p:nvPr>
        </p:nvSpPr>
        <p:spPr>
          <a:xfrm>
            <a:off x="609600" y="1387540"/>
            <a:ext cx="3886200" cy="4572000"/>
          </a:xfrm>
        </p:spPr>
        <p:txBody>
          <a:bodyPr/>
          <a:lstStyle/>
          <a:p>
            <a:pPr lvl="0"/>
            <a:endParaRPr/>
          </a:p>
          <a:p>
            <a:pPr lvl="1"/>
            <a:endParaRPr/>
          </a:p>
          <a:p>
            <a:pPr lvl="2"/>
            <a:endParaRPr/>
          </a:p>
          <a:p>
            <a:pPr lvl="3"/>
            <a:endParaRPr/>
          </a:p>
          <a:p>
            <a:pPr lvl="4"/>
            <a:endParaRPr lang="en-US"/>
          </a:p>
        </p:txBody>
      </p:sp>
      <p:sp>
        <p:nvSpPr>
          <p:cNvPr id="11" name="内容占位符 10"/>
          <p:cNvSpPr>
            <a:spLocks noGrp="1"/>
          </p:cNvSpPr>
          <p:nvPr>
            <p:ph sz="quarter" idx="2"/>
          </p:nvPr>
        </p:nvSpPr>
        <p:spPr>
          <a:xfrm>
            <a:off x="4844901" y="1387540"/>
            <a:ext cx="3886200" cy="4572000"/>
          </a:xfrm>
        </p:spPr>
        <p:txBody>
          <a:bodyPr/>
          <a:lstStyle/>
          <a:p>
            <a:pPr lvl="0"/>
            <a:endParaRPr/>
          </a:p>
          <a:p>
            <a:pPr lvl="1"/>
            <a:endParaRPr/>
          </a:p>
          <a:p>
            <a:pPr lvl="2"/>
            <a:endParaRPr/>
          </a:p>
          <a:p>
            <a:pPr lvl="3"/>
            <a:endParaRPr/>
          </a:p>
          <a:p>
            <a:pPr lvl="4"/>
            <a:endParaRPr lang="en-US"/>
          </a:p>
        </p:txBody>
      </p:sp>
      <p:sp>
        <p:nvSpPr>
          <p:cNvPr id="13" name="标题 1"/>
          <p:cNvSpPr>
            <a:spLocks noGrp="1"/>
          </p:cNvSpPr>
          <p:nvPr>
            <p:ph type="title"/>
          </p:nvPr>
        </p:nvSpPr>
        <p:spPr>
          <a:xfrm>
            <a:off x="612648" y="5307"/>
            <a:ext cx="8153400" cy="862861"/>
          </a:xfrm>
        </p:spPr>
        <p:txBody>
          <a:bodyPr/>
          <a:lstStyle/>
          <a:p>
            <a:endParaRPr lang="en-US" dirty="0"/>
          </a:p>
        </p:txBody>
      </p:sp>
      <p:sp>
        <p:nvSpPr>
          <p:cNvPr id="5" name="日期占位符 11"/>
          <p:cNvSpPr>
            <a:spLocks noGrp="1"/>
          </p:cNvSpPr>
          <p:nvPr>
            <p:ph type="dt" sz="half" idx="10"/>
          </p:nvPr>
        </p:nvSpPr>
        <p:spPr/>
        <p:txBody>
          <a:bodyPr/>
          <a:lstStyle>
            <a:lvl1pPr>
              <a:defRPr/>
            </a:lvl1pPr>
          </a:lstStyle>
          <a:p>
            <a:pPr>
              <a:defRPr/>
            </a:pPr>
            <a:fld id="{86D46FCA-A240-49CA-B861-B6214770CCB6}" type="datetime3">
              <a:rPr lang="en-US"/>
              <a:pPr>
                <a:defRPr/>
              </a:pPr>
              <a:t>9 January 2017</a:t>
            </a:fld>
            <a:endParaRPr lang="en-US" altLang="zh-CN" dirty="0"/>
          </a:p>
        </p:txBody>
      </p:sp>
      <p:sp>
        <p:nvSpPr>
          <p:cNvPr id="6" name="页脚占位符 13"/>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内容占位符 10"/>
          <p:cNvSpPr>
            <a:spLocks noGrp="1"/>
          </p:cNvSpPr>
          <p:nvPr>
            <p:ph sz="quarter" idx="2"/>
          </p:nvPr>
        </p:nvSpPr>
        <p:spPr>
          <a:xfrm>
            <a:off x="609600" y="2438400"/>
            <a:ext cx="3886200" cy="3581400"/>
          </a:xfrm>
        </p:spPr>
        <p:txBody>
          <a:bodyPr/>
          <a:lstStyle/>
          <a:p>
            <a:pPr lvl="0"/>
            <a:endParaRPr/>
          </a:p>
          <a:p>
            <a:pPr lvl="1"/>
            <a:endParaRPr/>
          </a:p>
          <a:p>
            <a:pPr lvl="2"/>
            <a:endParaRPr/>
          </a:p>
          <a:p>
            <a:pPr lvl="3"/>
            <a:endParaRPr/>
          </a:p>
          <a:p>
            <a:pPr lvl="4"/>
            <a:endParaRPr lang="en-US"/>
          </a:p>
        </p:txBody>
      </p:sp>
      <p:sp>
        <p:nvSpPr>
          <p:cNvPr id="13" name="内容占位符 12"/>
          <p:cNvSpPr>
            <a:spLocks noGrp="1"/>
          </p:cNvSpPr>
          <p:nvPr>
            <p:ph sz="quarter" idx="4"/>
          </p:nvPr>
        </p:nvSpPr>
        <p:spPr>
          <a:xfrm>
            <a:off x="4800600" y="2438400"/>
            <a:ext cx="3886200" cy="3581400"/>
          </a:xfrm>
        </p:spPr>
        <p:txBody>
          <a:bodyPr/>
          <a:lstStyle/>
          <a:p>
            <a:pPr lvl="0"/>
            <a:endParaRPr/>
          </a:p>
          <a:p>
            <a:pPr lvl="1"/>
            <a:endParaRPr/>
          </a:p>
          <a:p>
            <a:pPr lvl="2"/>
            <a:endParaRPr/>
          </a:p>
          <a:p>
            <a:pPr lvl="3"/>
            <a:endParaRPr/>
          </a:p>
          <a:p>
            <a:pPr lvl="4"/>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endParaRPr lang="en-US"/>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endParaRPr lang="en-US"/>
          </a:p>
        </p:txBody>
      </p:sp>
      <p:sp>
        <p:nvSpPr>
          <p:cNvPr id="17" name="标题 1"/>
          <p:cNvSpPr>
            <a:spLocks noGrp="1"/>
          </p:cNvSpPr>
          <p:nvPr>
            <p:ph type="title"/>
          </p:nvPr>
        </p:nvSpPr>
        <p:spPr>
          <a:xfrm>
            <a:off x="612648" y="5307"/>
            <a:ext cx="8153400" cy="862861"/>
          </a:xfrm>
        </p:spPr>
        <p:txBody>
          <a:bodyPr/>
          <a:lstStyle/>
          <a:p>
            <a:endParaRPr lang="en-US" dirty="0"/>
          </a:p>
        </p:txBody>
      </p:sp>
      <p:sp>
        <p:nvSpPr>
          <p:cNvPr id="7" name="日期占位符 9"/>
          <p:cNvSpPr>
            <a:spLocks noGrp="1"/>
          </p:cNvSpPr>
          <p:nvPr>
            <p:ph type="dt" sz="half" idx="10"/>
          </p:nvPr>
        </p:nvSpPr>
        <p:spPr/>
        <p:txBody>
          <a:bodyPr/>
          <a:lstStyle>
            <a:lvl1pPr>
              <a:defRPr/>
            </a:lvl1pPr>
          </a:lstStyle>
          <a:p>
            <a:pPr>
              <a:defRPr/>
            </a:pPr>
            <a:fld id="{447E4098-44AB-4623-8031-F3AF17D14DC8}" type="datetime3">
              <a:rPr lang="en-US"/>
              <a:pPr>
                <a:defRPr/>
              </a:pPr>
              <a:t>9 January 2017</a:t>
            </a:fld>
            <a:endParaRPr lang="en-US" altLang="zh-CN"/>
          </a:p>
        </p:txBody>
      </p:sp>
      <p:sp>
        <p:nvSpPr>
          <p:cNvPr id="8" name="幻灯片编号占位符 11"/>
          <p:cNvSpPr>
            <a:spLocks noGrp="1"/>
          </p:cNvSpPr>
          <p:nvPr>
            <p:ph type="sldNum" sz="quarter" idx="11"/>
          </p:nvPr>
        </p:nvSpPr>
        <p:spPr>
          <a:xfrm>
            <a:off x="0" y="868363"/>
            <a:ext cx="533400" cy="244475"/>
          </a:xfrm>
          <a:prstGeom prst="rect">
            <a:avLst/>
          </a:prstGeom>
        </p:spPr>
        <p:txBody>
          <a:bodyPr/>
          <a:lstStyle>
            <a:lvl1pPr>
              <a:defRPr/>
            </a:lvl1pPr>
          </a:lstStyle>
          <a:p>
            <a:pPr>
              <a:defRPr/>
            </a:pPr>
            <a:fld id="{2C0BE083-163E-43D1-A61C-5C32E19A192A}" type="slidenum">
              <a:rPr lang="en-US" altLang="zh-CN"/>
              <a:pPr>
                <a:defRPr/>
              </a:pPr>
              <a:t>‹#›</a:t>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 1"/>
          <p:cNvSpPr>
            <a:spLocks noGrp="1"/>
          </p:cNvSpPr>
          <p:nvPr>
            <p:ph type="title"/>
          </p:nvPr>
        </p:nvSpPr>
        <p:spPr>
          <a:xfrm>
            <a:off x="612648" y="5307"/>
            <a:ext cx="8153400" cy="862861"/>
          </a:xfrm>
        </p:spPr>
        <p:txBody>
          <a:bodyPr/>
          <a:lstStyle/>
          <a:p>
            <a:endParaRPr lang="en-US" dirty="0"/>
          </a:p>
        </p:txBody>
      </p:sp>
      <p:sp>
        <p:nvSpPr>
          <p:cNvPr id="3" name="日期占位符 13"/>
          <p:cNvSpPr>
            <a:spLocks noGrp="1"/>
          </p:cNvSpPr>
          <p:nvPr>
            <p:ph type="dt" sz="half" idx="10"/>
          </p:nvPr>
        </p:nvSpPr>
        <p:spPr/>
        <p:txBody>
          <a:bodyPr/>
          <a:lstStyle>
            <a:lvl1pPr>
              <a:defRPr/>
            </a:lvl1pPr>
          </a:lstStyle>
          <a:p>
            <a:pPr>
              <a:defRPr/>
            </a:pPr>
            <a:fld id="{1859CB95-4805-4FF7-8535-12768684BB76}" type="datetime3">
              <a:rPr lang="en-US"/>
              <a:pPr>
                <a:defRPr/>
              </a:pPr>
              <a:t>9 January 2017</a:t>
            </a:fld>
            <a:endParaRPr lang="en-US" altLang="zh-CN"/>
          </a:p>
        </p:txBody>
      </p:sp>
      <p:sp>
        <p:nvSpPr>
          <p:cNvPr id="4"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5" name="幻灯片编号占位符 22"/>
          <p:cNvSpPr>
            <a:spLocks noGrp="1"/>
          </p:cNvSpPr>
          <p:nvPr>
            <p:ph type="sldNum" sz="quarter" idx="12"/>
          </p:nvPr>
        </p:nvSpPr>
        <p:spPr>
          <a:xfrm>
            <a:off x="0" y="868363"/>
            <a:ext cx="533400" cy="244475"/>
          </a:xfrm>
          <a:prstGeom prst="rect">
            <a:avLst/>
          </a:prstGeom>
        </p:spPr>
        <p:txBody>
          <a:bodyPr/>
          <a:lstStyle>
            <a:lvl1pPr>
              <a:defRPr/>
            </a:lvl1pPr>
          </a:lstStyle>
          <a:p>
            <a:pPr>
              <a:defRPr/>
            </a:pPr>
            <a:fld id="{0F275AA9-B377-4BBF-8C58-378CBE09334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BA3243B-AF42-42C1-ADF9-79878FD4672E}" type="datetime3">
              <a:rPr lang="en-US"/>
              <a:pPr>
                <a:defRPr/>
              </a:pPr>
              <a:t>9 January 2017</a:t>
            </a:fld>
            <a:endParaRPr lang="en-US" altLang="zh-CN"/>
          </a:p>
        </p:txBody>
      </p:sp>
      <p:sp>
        <p:nvSpPr>
          <p:cNvPr id="3"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4" name="幻灯片编号占位符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BB1E6979-6A3B-4BE5-B6AF-9C3D0A8EB55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文本占位符 2"/>
          <p:cNvSpPr>
            <a:spLocks noGrp="1"/>
          </p:cNvSpPr>
          <p:nvPr>
            <p:ph type="body" idx="2"/>
          </p:nvPr>
        </p:nvSpPr>
        <p:spPr>
          <a:xfrm>
            <a:off x="609600" y="1359178"/>
            <a:ext cx="1600200" cy="4672567"/>
          </a:xfrm>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endParaRPr lang="en-US" dirty="0"/>
          </a:p>
        </p:txBody>
      </p:sp>
      <p:sp>
        <p:nvSpPr>
          <p:cNvPr id="9" name="内容占位符 8"/>
          <p:cNvSpPr>
            <a:spLocks noGrp="1"/>
          </p:cNvSpPr>
          <p:nvPr>
            <p:ph sz="quarter" idx="1"/>
          </p:nvPr>
        </p:nvSpPr>
        <p:spPr>
          <a:xfrm>
            <a:off x="2362200" y="1359179"/>
            <a:ext cx="6400800" cy="4754542"/>
          </a:xfrm>
        </p:spPr>
        <p:txBody>
          <a:bodyPr/>
          <a:lstStyle/>
          <a:p>
            <a:pPr lvl="0"/>
            <a:endParaRPr/>
          </a:p>
          <a:p>
            <a:pPr lvl="1"/>
            <a:endParaRPr/>
          </a:p>
          <a:p>
            <a:pPr lvl="2"/>
            <a:endParaRPr/>
          </a:p>
          <a:p>
            <a:pPr lvl="3"/>
            <a:endParaRPr/>
          </a:p>
          <a:p>
            <a:pPr lvl="4"/>
            <a:endParaRPr lang="en-US"/>
          </a:p>
        </p:txBody>
      </p:sp>
      <p:sp>
        <p:nvSpPr>
          <p:cNvPr id="8" name="标题 1"/>
          <p:cNvSpPr>
            <a:spLocks noGrp="1"/>
          </p:cNvSpPr>
          <p:nvPr>
            <p:ph type="title"/>
          </p:nvPr>
        </p:nvSpPr>
        <p:spPr>
          <a:xfrm>
            <a:off x="612648" y="5307"/>
            <a:ext cx="8153400" cy="862861"/>
          </a:xfrm>
        </p:spPr>
        <p:txBody>
          <a:bodyPr/>
          <a:lstStyle/>
          <a:p>
            <a:endParaRPr lang="en-US" dirty="0"/>
          </a:p>
        </p:txBody>
      </p:sp>
      <p:sp>
        <p:nvSpPr>
          <p:cNvPr id="5" name="日期占位符 13"/>
          <p:cNvSpPr>
            <a:spLocks noGrp="1"/>
          </p:cNvSpPr>
          <p:nvPr>
            <p:ph type="dt" sz="half" idx="10"/>
          </p:nvPr>
        </p:nvSpPr>
        <p:spPr/>
        <p:txBody>
          <a:bodyPr/>
          <a:lstStyle>
            <a:lvl1pPr>
              <a:defRPr smtClean="0"/>
            </a:lvl1pPr>
          </a:lstStyle>
          <a:p>
            <a:pPr>
              <a:defRPr/>
            </a:pPr>
            <a:fld id="{676D71C4-CF9E-443E-AC82-FE55AEF725E4}" type="datetime3">
              <a:rPr lang="en-US"/>
              <a:pPr>
                <a:defRPr/>
              </a:pPr>
              <a:t>9 January 2017</a:t>
            </a:fld>
            <a:endParaRPr lang="en-US" altLang="zh-CN" dirty="0"/>
          </a:p>
        </p:txBody>
      </p:sp>
      <p:sp>
        <p:nvSpPr>
          <p:cNvPr id="6" name="页脚占位符 2"/>
          <p:cNvSpPr>
            <a:spLocks noGrp="1"/>
          </p:cNvSpPr>
          <p:nvPr>
            <p:ph type="ftr" sz="quarter" idx="11"/>
          </p:nvPr>
        </p:nvSpPr>
        <p:spPr/>
        <p:txBody>
          <a:bodyPr/>
          <a:lstStyle>
            <a:lvl1pPr>
              <a:defRPr/>
            </a:lvl1pPr>
          </a:lstStyle>
          <a:p>
            <a:pPr>
              <a:defRPr/>
            </a:pPr>
            <a:r>
              <a:rPr lang="zh-CN" altLang="en-US"/>
              <a:t>科匠</a:t>
            </a:r>
            <a:r>
              <a:rPr lang="en-US" altLang="zh-CN"/>
              <a:t>·</a:t>
            </a:r>
            <a:r>
              <a:rPr lang="zh-CN" altLang="en-US"/>
              <a:t>梦连网  互联网教育第一品牌</a:t>
            </a:r>
            <a:endParaRPr lang="en-US" altLang="zh-CN"/>
          </a:p>
        </p:txBody>
      </p:sp>
      <p:sp>
        <p:nvSpPr>
          <p:cNvPr id="7" name="幻灯片编号占位符 22"/>
          <p:cNvSpPr>
            <a:spLocks noGrp="1"/>
          </p:cNvSpPr>
          <p:nvPr>
            <p:ph type="sldNum" sz="quarter" idx="12"/>
          </p:nvPr>
        </p:nvSpPr>
        <p:spPr>
          <a:xfrm>
            <a:off x="0" y="868363"/>
            <a:ext cx="533400" cy="244475"/>
          </a:xfrm>
          <a:prstGeom prst="rect">
            <a:avLst/>
          </a:prstGeom>
        </p:spPr>
        <p:txBody>
          <a:bodyPr/>
          <a:lstStyle>
            <a:lvl1pPr>
              <a:defRPr/>
            </a:lvl1pPr>
          </a:lstStyle>
          <a:p>
            <a:pPr>
              <a:defRPr/>
            </a:pPr>
            <a:fld id="{20ABCE97-2468-4BDA-97BB-1C33F8E9B2B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4763"/>
            <a:ext cx="8153400" cy="8143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文本占位符 12"/>
          <p:cNvSpPr>
            <a:spLocks noGrp="1"/>
          </p:cNvSpPr>
          <p:nvPr>
            <p:ph type="body" idx="1"/>
          </p:nvPr>
        </p:nvSpPr>
        <p:spPr bwMode="auto">
          <a:xfrm>
            <a:off x="612775" y="1249363"/>
            <a:ext cx="8153400" cy="4852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4" name="日期占位符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lgn="r">
              <a:defRPr lang="zh-CN" altLang="en-US" sz="1200" kern="1200" smtClean="0">
                <a:solidFill>
                  <a:schemeClr val="tx2"/>
                </a:solidFill>
                <a:latin typeface="+mn-ea"/>
                <a:ea typeface="+mn-ea"/>
                <a:cs typeface="+mn-cs"/>
              </a:defRPr>
            </a:lvl1pPr>
          </a:lstStyle>
          <a:p>
            <a:pPr>
              <a:defRPr/>
            </a:pPr>
            <a:fld id="{1A8B0460-B8B8-414B-A80C-9AF392D08A82}" type="datetime3">
              <a:rPr lang="en-US"/>
              <a:pPr>
                <a:defRPr/>
              </a:pPr>
              <a:t>9 January 2017</a:t>
            </a:fld>
            <a:endParaRPr dirty="0"/>
          </a:p>
        </p:txBody>
      </p:sp>
      <p:sp>
        <p:nvSpPr>
          <p:cNvPr id="3" name="页脚占位符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chemeClr val="tx2"/>
                </a:solidFill>
                <a:latin typeface="+mn-ea"/>
                <a:ea typeface="+mn-ea"/>
              </a:defRPr>
            </a:lvl1pPr>
          </a:lstStyle>
          <a:p>
            <a:pPr>
              <a:defRPr/>
            </a:pPr>
            <a:r>
              <a:rPr lang="zh-CN" altLang="en-US"/>
              <a:t>科匠</a:t>
            </a:r>
            <a:r>
              <a:rPr lang="en-US" altLang="zh-CN"/>
              <a:t>·</a:t>
            </a:r>
            <a:r>
              <a:rPr lang="zh-CN" altLang="en-US"/>
              <a:t>梦连网  互联网教育第一品牌</a:t>
            </a:r>
            <a:endParaRPr lang="en-US" altLang="zh-CN"/>
          </a:p>
        </p:txBody>
      </p:sp>
      <p:sp>
        <p:nvSpPr>
          <p:cNvPr id="7" name="矩形 6"/>
          <p:cNvSpPr/>
          <p:nvPr/>
        </p:nvSpPr>
        <p:spPr bwMode="white">
          <a:xfrm>
            <a:off x="0" y="850900"/>
            <a:ext cx="9144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8" name="矩形 7"/>
          <p:cNvSpPr/>
          <p:nvPr/>
        </p:nvSpPr>
        <p:spPr>
          <a:xfrm>
            <a:off x="0" y="896938"/>
            <a:ext cx="533400" cy="1793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9" name="矩形 8"/>
          <p:cNvSpPr/>
          <p:nvPr/>
        </p:nvSpPr>
        <p:spPr>
          <a:xfrm>
            <a:off x="590550" y="896938"/>
            <a:ext cx="8553450" cy="1793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pic>
        <p:nvPicPr>
          <p:cNvPr id="1033" name="图片 9" descr="科匠中国_Logo-1024_1024.png"/>
          <p:cNvPicPr>
            <a:picLocks noChangeAspect="1"/>
          </p:cNvPicPr>
          <p:nvPr userDrawn="1"/>
        </p:nvPicPr>
        <p:blipFill>
          <a:blip r:embed="rId15"/>
          <a:srcRect/>
          <a:stretch>
            <a:fillRect/>
          </a:stretch>
        </p:blipFill>
        <p:spPr bwMode="auto">
          <a:xfrm>
            <a:off x="7689850" y="-144463"/>
            <a:ext cx="1079500" cy="1079501"/>
          </a:xfrm>
          <a:prstGeom prst="rect">
            <a:avLst/>
          </a:prstGeom>
          <a:noFill/>
          <a:ln w="9525">
            <a:noFill/>
            <a:miter lim="800000"/>
            <a:headEnd/>
            <a:tailEnd/>
          </a:ln>
        </p:spPr>
      </p:pic>
      <p:sp>
        <p:nvSpPr>
          <p:cNvPr id="11" name="矩形 10"/>
          <p:cNvSpPr/>
          <p:nvPr userDrawn="1"/>
        </p:nvSpPr>
        <p:spPr>
          <a:xfrm>
            <a:off x="-6350" y="1092200"/>
            <a:ext cx="533400" cy="1746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
        <p:nvSpPr>
          <p:cNvPr id="12" name="矩形 11"/>
          <p:cNvSpPr/>
          <p:nvPr userDrawn="1"/>
        </p:nvSpPr>
        <p:spPr>
          <a:xfrm>
            <a:off x="595313" y="1092200"/>
            <a:ext cx="8553450" cy="1746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charset="-122"/>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hf hdr="0"/>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000" kern="1200">
          <a:solidFill>
            <a:srgbClr val="404040"/>
          </a:solidFill>
          <a:latin typeface="华文细黑" pitchFamily="2" charset="-122"/>
          <a:ea typeface="华文细黑" pitchFamily="2" charset="-122"/>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1600" kern="1200" baseline="0">
          <a:solidFill>
            <a:schemeClr val="tx1"/>
          </a:solidFill>
          <a:latin typeface="+mn-lt"/>
          <a:ea typeface="华文细黑" pitchFamily="2" charset="-122"/>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1400" kern="1200" baseline="0">
          <a:solidFill>
            <a:schemeClr val="tx1"/>
          </a:solidFill>
          <a:latin typeface="+mn-lt"/>
          <a:ea typeface="华文细黑" pitchFamily="2" charset="-122"/>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1200" kern="1200" baseline="0">
          <a:solidFill>
            <a:schemeClr val="tx1"/>
          </a:solidFill>
          <a:latin typeface="+mn-lt"/>
          <a:ea typeface="华文细黑" pitchFamily="2"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0"/>
          <p:cNvSpPr>
            <a:spLocks noGrp="1"/>
          </p:cNvSpPr>
          <p:nvPr>
            <p:ph type="body" idx="1"/>
          </p:nvPr>
        </p:nvSpPr>
        <p:spPr/>
        <p:txBody>
          <a:bodyPr/>
          <a:lstStyle/>
          <a:p>
            <a:pPr eaLnBrk="1" hangingPunct="1"/>
            <a:r>
              <a:rPr lang="zh-CN" altLang="en-US" dirty="0" smtClean="0"/>
              <a:t>讲  师：杨涛（科匠中国</a:t>
            </a:r>
            <a:r>
              <a:rPr lang="en-US" altLang="zh-CN" dirty="0" smtClean="0"/>
              <a:t>·</a:t>
            </a:r>
            <a:r>
              <a:rPr lang="zh-CN" altLang="en-US" dirty="0" smtClean="0"/>
              <a:t>武汉）</a:t>
            </a:r>
            <a:endParaRPr lang="en-US" altLang="zh-CN" dirty="0" smtClean="0"/>
          </a:p>
          <a:p>
            <a:pPr eaLnBrk="1" hangingPunct="1"/>
            <a:r>
              <a:rPr lang="en-US" altLang="zh-CN" dirty="0" smtClean="0"/>
              <a:t>Email</a:t>
            </a:r>
            <a:r>
              <a:rPr lang="zh-CN" altLang="en-US" dirty="0" smtClean="0"/>
              <a:t>：</a:t>
            </a:r>
            <a:r>
              <a:rPr lang="en-US" altLang="zh-CN" dirty="0" err="1" smtClean="0"/>
              <a:t>hahaytao@foxmail.com</a:t>
            </a:r>
            <a:endParaRPr lang="zh-CN" altLang="en-US" dirty="0" smtClean="0"/>
          </a:p>
        </p:txBody>
      </p:sp>
      <p:sp>
        <p:nvSpPr>
          <p:cNvPr id="15363" name="标题 9"/>
          <p:cNvSpPr>
            <a:spLocks noGrp="1"/>
          </p:cNvSpPr>
          <p:nvPr>
            <p:ph type="title"/>
          </p:nvPr>
        </p:nvSpPr>
        <p:spPr>
          <a:xfrm>
            <a:off x="1498600" y="1600200"/>
            <a:ext cx="7620000" cy="990600"/>
          </a:xfrm>
        </p:spPr>
        <p:txBody>
          <a:bodyPr/>
          <a:lstStyle/>
          <a:p>
            <a:pPr eaLnBrk="1" hangingPunct="1"/>
            <a:r>
              <a:rPr lang="zh-CN" altLang="en-US" dirty="0" smtClean="0"/>
              <a:t>数组</a:t>
            </a:r>
          </a:p>
        </p:txBody>
      </p:sp>
      <p:sp>
        <p:nvSpPr>
          <p:cNvPr id="5" name="页脚占位符 4"/>
          <p:cNvSpPr>
            <a:spLocks noGrp="1"/>
          </p:cNvSpPr>
          <p:nvPr>
            <p:ph type="ftr" sz="quarter" idx="11"/>
          </p:nvPr>
        </p:nvSpPr>
        <p:spPr/>
        <p:txBody>
          <a:bodyPr/>
          <a:lstStyle/>
          <a:p>
            <a:pPr>
              <a:defRPr/>
            </a:pPr>
            <a:r>
              <a:rPr lang="zh-CN" altLang="en-US"/>
              <a:t>科匠</a:t>
            </a:r>
            <a:r>
              <a:rPr lang="en-US" altLang="zh-CN"/>
              <a:t>·</a:t>
            </a:r>
            <a:r>
              <a:rPr lang="zh-CN" altLang="en-US"/>
              <a:t>梦连网  互联网教育第一品牌</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一维数组的应用练习</a:t>
            </a:r>
          </a:p>
        </p:txBody>
      </p:sp>
      <p:sp>
        <p:nvSpPr>
          <p:cNvPr id="17411" name="Rectangle 3"/>
          <p:cNvSpPr>
            <a:spLocks noGrp="1" noChangeArrowheads="1"/>
          </p:cNvSpPr>
          <p:nvPr>
            <p:ph type="body" idx="4294967295"/>
          </p:nvPr>
        </p:nvSpPr>
        <p:spPr>
          <a:xfrm>
            <a:off x="990600" y="1249363"/>
            <a:ext cx="8153400" cy="4852987"/>
          </a:xfrm>
        </p:spPr>
        <p:txBody>
          <a:bodyPr/>
          <a:lstStyle/>
          <a:p>
            <a:pPr eaLnBrk="1" hangingPunct="1">
              <a:lnSpc>
                <a:spcPct val="90000"/>
              </a:lnSpc>
            </a:pPr>
            <a:r>
              <a:rPr lang="zh-CN" altLang="en-US" sz="2400">
                <a:latin typeface="Verdana" charset="0"/>
                <a:cs typeface="宋体" charset="0"/>
              </a:rPr>
              <a:t>利用一维数组来进行冒泡排序：</a:t>
            </a:r>
          </a:p>
          <a:p>
            <a:pPr lvl="1" eaLnBrk="1" hangingPunct="1">
              <a:lnSpc>
                <a:spcPct val="90000"/>
              </a:lnSpc>
            </a:pPr>
            <a:r>
              <a:rPr lang="zh-CN" altLang="en-US" sz="2400">
                <a:cs typeface="宋体" charset="0"/>
              </a:rPr>
              <a:t>对几个无序的数字进行排序，最常用的方法是所谓的冒泡排序法。这种方法每次比较两个相邻的数，将较小的放到前面，较大的放到后面，这样就可以将这些数中的最大的找出来访到最后，然后比较剩下的数，再在这些数中找出最大的来，直到所有的数字按照从小到大的顺序排列</a:t>
            </a:r>
          </a:p>
          <a:p>
            <a:pPr lvl="1" eaLnBrk="1" hangingPunct="1">
              <a:lnSpc>
                <a:spcPct val="90000"/>
              </a:lnSpc>
            </a:pPr>
            <a:r>
              <a:rPr lang="zh-CN" altLang="en-US" sz="2400">
                <a:cs typeface="宋体" charset="0"/>
              </a:rPr>
              <a:t>可以用一个一维数组来存放这些需要进行排序的数字，然后对这个一维数组进行排序</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7BE5554E-C3E9-054A-BC8B-84F2A167193B}" type="slidenum">
              <a:rPr kumimoji="0" lang="en-US" altLang="zh-CN" sz="1000">
                <a:solidFill>
                  <a:srgbClr val="000000"/>
                </a:solidFill>
                <a:latin typeface="Verdana" charset="0"/>
              </a:rPr>
              <a:pPr eaLnBrk="1" hangingPunct="1"/>
              <a:t>10</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1594488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对数组排序</a:t>
            </a:r>
          </a:p>
        </p:txBody>
      </p:sp>
      <p:sp>
        <p:nvSpPr>
          <p:cNvPr id="18434"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t>数组</a:t>
            </a:r>
          </a:p>
        </p:txBody>
      </p:sp>
      <p:sp>
        <p:nvSpPr>
          <p:cNvPr id="18436"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上面一维数组的应用中，利用一维数组来进行冒泡排序。但是，在实际应用中，可以不用自己来写算法对数组进行排序。在</a:t>
            </a:r>
            <a:r>
              <a:rPr lang="en-US" altLang="zh-CN">
                <a:latin typeface="Verdana" charset="0"/>
                <a:cs typeface="宋体" charset="0"/>
              </a:rPr>
              <a:t>Arrays</a:t>
            </a:r>
            <a:r>
              <a:rPr lang="zh-CN" altLang="en-US">
                <a:latin typeface="Verdana" charset="0"/>
                <a:cs typeface="宋体" charset="0"/>
              </a:rPr>
              <a:t>类中有一个静态方法</a:t>
            </a:r>
            <a:r>
              <a:rPr lang="en-US" altLang="zh-CN">
                <a:latin typeface="Verdana" charset="0"/>
                <a:cs typeface="宋体" charset="0"/>
              </a:rPr>
              <a:t>sort</a:t>
            </a:r>
            <a:r>
              <a:rPr lang="zh-CN" altLang="en-US">
                <a:latin typeface="Verdana" charset="0"/>
                <a:cs typeface="宋体" charset="0"/>
              </a:rPr>
              <a:t>，可以用这个类的</a:t>
            </a:r>
            <a:r>
              <a:rPr lang="en-US" altLang="zh-CN">
                <a:latin typeface="Verdana" charset="0"/>
                <a:cs typeface="宋体" charset="0"/>
              </a:rPr>
              <a:t>sort</a:t>
            </a:r>
            <a:r>
              <a:rPr lang="zh-CN" altLang="en-US">
                <a:latin typeface="Verdana" charset="0"/>
                <a:cs typeface="宋体" charset="0"/>
              </a:rPr>
              <a:t>方法来对数组进行升序排序</a:t>
            </a:r>
            <a:r>
              <a:rPr lang="en-US" altLang="zh-CN">
                <a:latin typeface="Verdana" charset="0"/>
                <a:cs typeface="宋体" charset="0"/>
              </a:rPr>
              <a:t>(</a:t>
            </a:r>
            <a:r>
              <a:rPr lang="zh-CN" altLang="en-US">
                <a:latin typeface="Verdana" charset="0"/>
                <a:cs typeface="宋体" charset="0"/>
              </a:rPr>
              <a:t>使用的是快速排序法</a:t>
            </a:r>
            <a:r>
              <a:rPr lang="en-US" altLang="zh-CN">
                <a:latin typeface="Verdana" charset="0"/>
                <a:cs typeface="宋体" charset="0"/>
              </a:rPr>
              <a:t>)</a:t>
            </a:r>
            <a:r>
              <a:rPr lang="zh-CN" altLang="en-US">
                <a:latin typeface="Verdana" charset="0"/>
                <a:cs typeface="宋体" charset="0"/>
              </a:rPr>
              <a:t>。</a:t>
            </a:r>
          </a:p>
        </p:txBody>
      </p:sp>
      <p:sp>
        <p:nvSpPr>
          <p:cNvPr id="18437" name="AutoShape 4"/>
          <p:cNvSpPr>
            <a:spLocks noChangeArrowheads="1"/>
          </p:cNvSpPr>
          <p:nvPr/>
        </p:nvSpPr>
        <p:spPr bwMode="auto">
          <a:xfrm>
            <a:off x="900113" y="3716338"/>
            <a:ext cx="7345362" cy="2376487"/>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lang="en-US" altLang="zh-CN" b="1">
                <a:latin typeface="Lucida Console" charset="0"/>
              </a:rPr>
              <a:t>int</a:t>
            </a:r>
            <a:r>
              <a:rPr lang="en-US" altLang="zh-CN">
                <a:latin typeface="Lucida Console" charset="0"/>
              </a:rPr>
              <a:t>[] a = {34,23, 67,12, 78,0, 9};</a:t>
            </a:r>
          </a:p>
          <a:p>
            <a:r>
              <a:rPr lang="en-US" altLang="zh-CN">
                <a:latin typeface="Lucida Console" charset="0"/>
              </a:rPr>
              <a:t>Arrays.</a:t>
            </a:r>
            <a:r>
              <a:rPr lang="en-US" altLang="zh-CN" i="1">
                <a:latin typeface="Lucida Console" charset="0"/>
              </a:rPr>
              <a:t>sort</a:t>
            </a:r>
            <a:r>
              <a:rPr lang="en-US" altLang="zh-CN">
                <a:latin typeface="Lucida Console" charset="0"/>
              </a:rPr>
              <a:t>(a);</a:t>
            </a:r>
          </a:p>
          <a:p>
            <a:r>
              <a:rPr lang="en-US" altLang="zh-CN" b="1">
                <a:latin typeface="Lucida Console" charset="0"/>
              </a:rPr>
              <a:t>for</a:t>
            </a:r>
            <a:r>
              <a:rPr lang="en-US" altLang="zh-CN">
                <a:latin typeface="Lucida Console" charset="0"/>
              </a:rPr>
              <a:t>(</a:t>
            </a:r>
            <a:r>
              <a:rPr lang="en-US" altLang="zh-CN" b="1">
                <a:latin typeface="Lucida Console" charset="0"/>
              </a:rPr>
              <a:t>int</a:t>
            </a:r>
            <a:r>
              <a:rPr lang="en-US" altLang="zh-CN">
                <a:latin typeface="Lucida Console" charset="0"/>
              </a:rPr>
              <a:t> item : a){</a:t>
            </a:r>
          </a:p>
          <a:p>
            <a:r>
              <a:rPr lang="en-US" altLang="zh-CN">
                <a:latin typeface="Lucida Console" charset="0"/>
              </a:rPr>
              <a:t>    System.</a:t>
            </a:r>
            <a:r>
              <a:rPr lang="en-US" altLang="zh-CN" i="1">
                <a:latin typeface="Lucida Console" charset="0"/>
              </a:rPr>
              <a:t>out</a:t>
            </a:r>
            <a:r>
              <a:rPr lang="en-US" altLang="zh-CN">
                <a:latin typeface="Lucida Console" charset="0"/>
              </a:rPr>
              <a:t>.print(“%2d ”, item);</a:t>
            </a:r>
          </a:p>
          <a:p>
            <a:r>
              <a:rPr lang="en-US" altLang="zh-CN">
                <a:latin typeface="Lucida Console" charset="0"/>
              </a:rPr>
              <a:t>}</a:t>
            </a:r>
          </a:p>
          <a:p>
            <a:r>
              <a:rPr lang="en-US" altLang="zh-CN">
                <a:solidFill>
                  <a:srgbClr val="008000"/>
                </a:solidFill>
                <a:latin typeface="黑体" charset="0"/>
                <a:ea typeface="黑体" charset="0"/>
                <a:cs typeface="黑体" charset="0"/>
              </a:rPr>
              <a:t>//</a:t>
            </a:r>
            <a:r>
              <a:rPr lang="zh-CN" altLang="en-US">
                <a:solidFill>
                  <a:srgbClr val="008000"/>
                </a:solidFill>
                <a:latin typeface="黑体" charset="0"/>
                <a:ea typeface="黑体" charset="0"/>
                <a:cs typeface="黑体" charset="0"/>
              </a:rPr>
              <a:t>结果： </a:t>
            </a:r>
            <a:r>
              <a:rPr lang="en-US" altLang="zh-CN">
                <a:solidFill>
                  <a:srgbClr val="008000"/>
                </a:solidFill>
                <a:latin typeface="黑体" charset="0"/>
                <a:ea typeface="黑体" charset="0"/>
                <a:cs typeface="黑体" charset="0"/>
              </a:rPr>
              <a:t>0  9 12 23 34 67 78</a:t>
            </a:r>
          </a:p>
        </p:txBody>
      </p:sp>
      <p:sp>
        <p:nvSpPr>
          <p:cNvPr id="9" name="灯片编号占位符 5"/>
          <p:cNvSpPr txBox="1">
            <a:spLocks noGrp="1"/>
          </p:cNvSpPr>
          <p:nvPr/>
        </p:nvSpPr>
        <p:spPr bwMode="gray">
          <a:xfrm>
            <a:off x="8334375" y="6500813"/>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83E374F9-0CFA-2245-9FEE-12D7BCBB33C8}" type="slidenum">
              <a:rPr kumimoji="0" lang="en-US" altLang="zh-CN" sz="1000">
                <a:solidFill>
                  <a:srgbClr val="000000"/>
                </a:solidFill>
                <a:latin typeface="Verdana" charset="0"/>
              </a:rPr>
              <a:pPr eaLnBrk="1" hangingPunct="1"/>
              <a:t>11</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320742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数组拷贝</a:t>
            </a:r>
          </a:p>
        </p:txBody>
      </p:sp>
      <p:sp>
        <p:nvSpPr>
          <p:cNvPr id="19458" name="日期占位符 3"/>
          <p:cNvSpPr>
            <a:spLocks noGrp="1"/>
          </p:cNvSpPr>
          <p:nvPr>
            <p:ph type="dt" sz="half"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endParaRPr lang="en-US" altLang="zh-CN" sz="1400" b="0"/>
          </a:p>
        </p:txBody>
      </p:sp>
      <p:sp>
        <p:nvSpPr>
          <p:cNvPr id="19459"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lang="en-US" altLang="zh-CN" sz="1400"/>
          </a:p>
        </p:txBody>
      </p:sp>
      <p:sp>
        <p:nvSpPr>
          <p:cNvPr id="19462" name="Rectangle 4"/>
          <p:cNvSpPr>
            <a:spLocks noGrp="1" noChangeArrowheads="1"/>
          </p:cNvSpPr>
          <p:nvPr>
            <p:ph type="body" idx="4294967295"/>
          </p:nvPr>
        </p:nvSpPr>
        <p:spPr>
          <a:xfrm>
            <a:off x="990600" y="1249363"/>
            <a:ext cx="8153400" cy="4852987"/>
          </a:xfrm>
        </p:spPr>
        <p:txBody>
          <a:bodyPr/>
          <a:lstStyle/>
          <a:p>
            <a:pPr eaLnBrk="1" hangingPunct="1">
              <a:lnSpc>
                <a:spcPct val="90000"/>
              </a:lnSpc>
            </a:pPr>
            <a:r>
              <a:rPr lang="zh-CN" altLang="en-US" sz="2400">
                <a:latin typeface="Verdana" charset="0"/>
                <a:cs typeface="宋体" charset="0"/>
              </a:rPr>
              <a:t>可以将一个数组变量拷贝给另一个数组变量，这个时候，这两个数组变量均指向相同的数组。</a:t>
            </a:r>
          </a:p>
        </p:txBody>
      </p:sp>
      <p:sp>
        <p:nvSpPr>
          <p:cNvPr id="19460" name="Oval 2"/>
          <p:cNvSpPr>
            <a:spLocks noChangeArrowheads="1"/>
          </p:cNvSpPr>
          <p:nvPr/>
        </p:nvSpPr>
        <p:spPr bwMode="auto">
          <a:xfrm>
            <a:off x="4067175" y="2276475"/>
            <a:ext cx="2797175" cy="3429000"/>
          </a:xfrm>
          <a:prstGeom prst="ellipse">
            <a:avLst/>
          </a:prstGeom>
          <a:solidFill>
            <a:srgbClr val="FFCC00"/>
          </a:solidFill>
          <a:ln w="28575">
            <a:solidFill>
              <a:schemeClr val="tx1"/>
            </a:solidFill>
            <a:round/>
            <a:headEnd/>
            <a:tailEnd/>
          </a:ln>
        </p:spPr>
        <p:txBody>
          <a:bodyPr wrap="none" anchor="ctr"/>
          <a:lstStyle/>
          <a:p>
            <a:endParaRPr lang="zh-CN" altLang="en-US"/>
          </a:p>
        </p:txBody>
      </p:sp>
      <p:sp>
        <p:nvSpPr>
          <p:cNvPr id="19463" name="Line 5"/>
          <p:cNvSpPr>
            <a:spLocks noChangeShapeType="1"/>
          </p:cNvSpPr>
          <p:nvPr/>
        </p:nvSpPr>
        <p:spPr bwMode="auto">
          <a:xfrm flipH="1">
            <a:off x="3144838" y="3114675"/>
            <a:ext cx="7937" cy="2435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Line 6"/>
          <p:cNvSpPr>
            <a:spLocks noChangeShapeType="1"/>
          </p:cNvSpPr>
          <p:nvPr/>
        </p:nvSpPr>
        <p:spPr bwMode="auto">
          <a:xfrm>
            <a:off x="3838575" y="3190875"/>
            <a:ext cx="0" cy="2362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Line 7"/>
          <p:cNvSpPr>
            <a:spLocks noChangeShapeType="1"/>
          </p:cNvSpPr>
          <p:nvPr/>
        </p:nvSpPr>
        <p:spPr bwMode="auto">
          <a:xfrm>
            <a:off x="3144838" y="5549900"/>
            <a:ext cx="630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AutoShape 8"/>
          <p:cNvSpPr>
            <a:spLocks/>
          </p:cNvSpPr>
          <p:nvPr/>
        </p:nvSpPr>
        <p:spPr bwMode="auto">
          <a:xfrm>
            <a:off x="2820988" y="5172075"/>
            <a:ext cx="179387" cy="368300"/>
          </a:xfrm>
          <a:prstGeom prst="leftBrace">
            <a:avLst>
              <a:gd name="adj1" fmla="val 171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7" name="Text Box 9"/>
          <p:cNvSpPr txBox="1">
            <a:spLocks noChangeArrowheads="1"/>
          </p:cNvSpPr>
          <p:nvPr/>
        </p:nvSpPr>
        <p:spPr bwMode="auto">
          <a:xfrm>
            <a:off x="2162175" y="5248275"/>
            <a:ext cx="6223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027" tIns="54514" rIns="109027" bIns="54514">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lang="en-US" altLang="zh-CN">
                <a:solidFill>
                  <a:srgbClr val="A02C5E"/>
                </a:solidFill>
              </a:rPr>
              <a:t>a</a:t>
            </a:r>
          </a:p>
        </p:txBody>
      </p:sp>
      <p:sp>
        <p:nvSpPr>
          <p:cNvPr id="19468" name="Text Box 10"/>
          <p:cNvSpPr txBox="1">
            <a:spLocks noChangeArrowheads="1"/>
          </p:cNvSpPr>
          <p:nvPr/>
        </p:nvSpPr>
        <p:spPr bwMode="auto">
          <a:xfrm>
            <a:off x="2703513" y="2411413"/>
            <a:ext cx="14398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027" tIns="54514" rIns="109027" bIns="54514">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2500">
                <a:solidFill>
                  <a:srgbClr val="A02C5E"/>
                </a:solidFill>
              </a:rPr>
              <a:t>栈内存</a:t>
            </a:r>
          </a:p>
        </p:txBody>
      </p:sp>
      <p:sp>
        <p:nvSpPr>
          <p:cNvPr id="19469" name="Text Box 11"/>
          <p:cNvSpPr txBox="1">
            <a:spLocks noChangeArrowheads="1"/>
          </p:cNvSpPr>
          <p:nvPr/>
        </p:nvSpPr>
        <p:spPr bwMode="auto">
          <a:xfrm>
            <a:off x="3152775" y="4791075"/>
            <a:ext cx="685800" cy="374650"/>
          </a:xfrm>
          <a:prstGeom prst="rect">
            <a:avLst/>
          </a:prstGeom>
          <a:solidFill>
            <a:srgbClr val="0000FF"/>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lang="zh-CN">
              <a:solidFill>
                <a:srgbClr val="A02C5E"/>
              </a:solidFill>
            </a:endParaRPr>
          </a:p>
        </p:txBody>
      </p:sp>
      <p:sp>
        <p:nvSpPr>
          <p:cNvPr id="19470" name="Text Box 12"/>
          <p:cNvSpPr txBox="1">
            <a:spLocks noChangeArrowheads="1"/>
          </p:cNvSpPr>
          <p:nvPr/>
        </p:nvSpPr>
        <p:spPr bwMode="auto">
          <a:xfrm>
            <a:off x="4854575" y="30654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a:t>
            </a:r>
          </a:p>
        </p:txBody>
      </p:sp>
      <p:sp>
        <p:nvSpPr>
          <p:cNvPr id="19471" name="Line 13"/>
          <p:cNvSpPr>
            <a:spLocks noChangeShapeType="1"/>
          </p:cNvSpPr>
          <p:nvPr/>
        </p:nvSpPr>
        <p:spPr bwMode="auto">
          <a:xfrm flipV="1">
            <a:off x="3838575" y="3190875"/>
            <a:ext cx="990600" cy="2133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2" name="Text Box 14"/>
          <p:cNvSpPr txBox="1">
            <a:spLocks noChangeArrowheads="1"/>
          </p:cNvSpPr>
          <p:nvPr/>
        </p:nvSpPr>
        <p:spPr bwMode="auto">
          <a:xfrm>
            <a:off x="4314825" y="2605088"/>
            <a:ext cx="1530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027" tIns="54514" rIns="109027" bIns="54514">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lang="en-US" altLang="zh-CN" sz="2100">
                <a:solidFill>
                  <a:srgbClr val="A02C5E"/>
                </a:solidFill>
              </a:rPr>
              <a:t>int[]</a:t>
            </a:r>
            <a:r>
              <a:rPr lang="zh-CN" altLang="en-US" sz="2100">
                <a:solidFill>
                  <a:srgbClr val="A02C5E"/>
                </a:solidFill>
              </a:rPr>
              <a:t>对象</a:t>
            </a:r>
          </a:p>
        </p:txBody>
      </p:sp>
      <p:sp>
        <p:nvSpPr>
          <p:cNvPr id="19473" name="Text Box 15"/>
          <p:cNvSpPr txBox="1">
            <a:spLocks noChangeArrowheads="1"/>
          </p:cNvSpPr>
          <p:nvPr/>
        </p:nvSpPr>
        <p:spPr bwMode="auto">
          <a:xfrm>
            <a:off x="4854575" y="32940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2</a:t>
            </a:r>
          </a:p>
        </p:txBody>
      </p:sp>
      <p:sp>
        <p:nvSpPr>
          <p:cNvPr id="19474" name="Text Box 16"/>
          <p:cNvSpPr txBox="1">
            <a:spLocks noChangeArrowheads="1"/>
          </p:cNvSpPr>
          <p:nvPr/>
        </p:nvSpPr>
        <p:spPr bwMode="auto">
          <a:xfrm>
            <a:off x="4854575" y="34956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3</a:t>
            </a:r>
          </a:p>
        </p:txBody>
      </p:sp>
      <p:sp>
        <p:nvSpPr>
          <p:cNvPr id="19475" name="Text Box 17"/>
          <p:cNvSpPr txBox="1">
            <a:spLocks noChangeArrowheads="1"/>
          </p:cNvSpPr>
          <p:nvPr/>
        </p:nvSpPr>
        <p:spPr bwMode="auto">
          <a:xfrm>
            <a:off x="4854575" y="3724275"/>
            <a:ext cx="720725" cy="223838"/>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4</a:t>
            </a:r>
          </a:p>
        </p:txBody>
      </p:sp>
      <p:sp>
        <p:nvSpPr>
          <p:cNvPr id="19476" name="Text Box 18"/>
          <p:cNvSpPr txBox="1">
            <a:spLocks noChangeArrowheads="1"/>
          </p:cNvSpPr>
          <p:nvPr/>
        </p:nvSpPr>
        <p:spPr bwMode="auto">
          <a:xfrm>
            <a:off x="4854575" y="39528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5</a:t>
            </a:r>
          </a:p>
        </p:txBody>
      </p:sp>
      <p:sp>
        <p:nvSpPr>
          <p:cNvPr id="19477" name="Text Box 19"/>
          <p:cNvSpPr txBox="1">
            <a:spLocks noChangeArrowheads="1"/>
          </p:cNvSpPr>
          <p:nvPr/>
        </p:nvSpPr>
        <p:spPr bwMode="auto">
          <a:xfrm>
            <a:off x="4854575" y="41814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6</a:t>
            </a:r>
          </a:p>
        </p:txBody>
      </p:sp>
      <p:sp>
        <p:nvSpPr>
          <p:cNvPr id="19478" name="Text Box 20"/>
          <p:cNvSpPr txBox="1">
            <a:spLocks noChangeArrowheads="1"/>
          </p:cNvSpPr>
          <p:nvPr/>
        </p:nvSpPr>
        <p:spPr bwMode="auto">
          <a:xfrm>
            <a:off x="4854575" y="44100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7</a:t>
            </a:r>
          </a:p>
        </p:txBody>
      </p:sp>
      <p:sp>
        <p:nvSpPr>
          <p:cNvPr id="19479" name="Text Box 21"/>
          <p:cNvSpPr txBox="1">
            <a:spLocks noChangeArrowheads="1"/>
          </p:cNvSpPr>
          <p:nvPr/>
        </p:nvSpPr>
        <p:spPr bwMode="auto">
          <a:xfrm>
            <a:off x="4854575" y="46386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8</a:t>
            </a:r>
          </a:p>
        </p:txBody>
      </p:sp>
      <p:sp>
        <p:nvSpPr>
          <p:cNvPr id="19480" name="Text Box 22"/>
          <p:cNvSpPr txBox="1">
            <a:spLocks noChangeArrowheads="1"/>
          </p:cNvSpPr>
          <p:nvPr/>
        </p:nvSpPr>
        <p:spPr bwMode="auto">
          <a:xfrm>
            <a:off x="4854575" y="48672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9</a:t>
            </a:r>
          </a:p>
        </p:txBody>
      </p:sp>
      <p:sp>
        <p:nvSpPr>
          <p:cNvPr id="19481" name="Text Box 23"/>
          <p:cNvSpPr txBox="1">
            <a:spLocks noChangeArrowheads="1"/>
          </p:cNvSpPr>
          <p:nvPr/>
        </p:nvSpPr>
        <p:spPr bwMode="auto">
          <a:xfrm>
            <a:off x="4854575" y="508952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10</a:t>
            </a:r>
          </a:p>
        </p:txBody>
      </p:sp>
      <p:sp>
        <p:nvSpPr>
          <p:cNvPr id="19482" name="Text Box 24"/>
          <p:cNvSpPr txBox="1">
            <a:spLocks noChangeArrowheads="1"/>
          </p:cNvSpPr>
          <p:nvPr/>
        </p:nvSpPr>
        <p:spPr bwMode="auto">
          <a:xfrm>
            <a:off x="5935663" y="3433763"/>
            <a:ext cx="4492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027" tIns="54514" rIns="109027" bIns="54514">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lang="zh-CN" altLang="en-US" sz="2900">
                <a:solidFill>
                  <a:srgbClr val="A02C5E"/>
                </a:solidFill>
              </a:rPr>
              <a:t>堆内存</a:t>
            </a:r>
          </a:p>
        </p:txBody>
      </p:sp>
      <p:sp>
        <p:nvSpPr>
          <p:cNvPr id="19483" name="Text Box 25"/>
          <p:cNvSpPr txBox="1">
            <a:spLocks noChangeArrowheads="1"/>
          </p:cNvSpPr>
          <p:nvPr/>
        </p:nvSpPr>
        <p:spPr bwMode="auto">
          <a:xfrm>
            <a:off x="3152775" y="5172075"/>
            <a:ext cx="685800" cy="374650"/>
          </a:xfrm>
          <a:prstGeom prst="rect">
            <a:avLst/>
          </a:prstGeom>
          <a:solidFill>
            <a:schemeClr val="folHlink"/>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lang="zh-CN">
              <a:solidFill>
                <a:srgbClr val="A02C5E"/>
              </a:solidFill>
            </a:endParaRPr>
          </a:p>
        </p:txBody>
      </p:sp>
      <p:sp>
        <p:nvSpPr>
          <p:cNvPr id="19484" name="Text Box 26"/>
          <p:cNvSpPr txBox="1">
            <a:spLocks noChangeArrowheads="1"/>
          </p:cNvSpPr>
          <p:nvPr/>
        </p:nvSpPr>
        <p:spPr bwMode="auto">
          <a:xfrm>
            <a:off x="2162175" y="4791075"/>
            <a:ext cx="6223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027" tIns="54514" rIns="109027" bIns="54514">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r" eaLnBrk="1" hangingPunct="1"/>
            <a:r>
              <a:rPr lang="en-US" altLang="zh-CN">
                <a:solidFill>
                  <a:srgbClr val="A02C5E"/>
                </a:solidFill>
              </a:rPr>
              <a:t>b</a:t>
            </a:r>
          </a:p>
        </p:txBody>
      </p:sp>
      <p:sp>
        <p:nvSpPr>
          <p:cNvPr id="19485" name="AutoShape 27"/>
          <p:cNvSpPr>
            <a:spLocks/>
          </p:cNvSpPr>
          <p:nvPr/>
        </p:nvSpPr>
        <p:spPr bwMode="auto">
          <a:xfrm>
            <a:off x="2771775" y="4791075"/>
            <a:ext cx="179388" cy="368300"/>
          </a:xfrm>
          <a:prstGeom prst="leftBrace">
            <a:avLst>
              <a:gd name="adj1" fmla="val 171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6" name="Line 28"/>
          <p:cNvSpPr>
            <a:spLocks noChangeShapeType="1"/>
          </p:cNvSpPr>
          <p:nvPr/>
        </p:nvSpPr>
        <p:spPr bwMode="auto">
          <a:xfrm flipV="1">
            <a:off x="3838575" y="3114675"/>
            <a:ext cx="990600" cy="1828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001D9883-7FD5-0D48-A090-1EB28E64A447}" type="slidenum">
              <a:rPr kumimoji="0" lang="en-US" altLang="zh-CN" sz="1000">
                <a:solidFill>
                  <a:srgbClr val="000000"/>
                </a:solidFill>
                <a:latin typeface="Verdana" charset="0"/>
              </a:rPr>
              <a:pPr eaLnBrk="1" hangingPunct="1"/>
              <a:t>12</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29787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数组拷贝（</a:t>
            </a:r>
            <a:r>
              <a:rPr lang="en-US" altLang="zh-CN">
                <a:effectLst>
                  <a:outerShdw blurRad="38100" dist="38100" dir="2700000" algn="tl">
                    <a:srgbClr val="000000"/>
                  </a:outerShdw>
                </a:effectLst>
                <a:latin typeface="Verdana" charset="0"/>
                <a:cs typeface="宋体" charset="0"/>
              </a:rPr>
              <a:t>con.</a:t>
            </a:r>
            <a:r>
              <a:rPr lang="zh-CN" altLang="en-US">
                <a:effectLst>
                  <a:outerShdw blurRad="38100" dist="38100" dir="2700000" algn="tl">
                    <a:srgbClr val="000000"/>
                  </a:outerShdw>
                </a:effectLst>
                <a:latin typeface="Verdana" charset="0"/>
                <a:cs typeface="宋体" charset="0"/>
              </a:rPr>
              <a:t>）</a:t>
            </a:r>
          </a:p>
        </p:txBody>
      </p:sp>
      <p:sp>
        <p:nvSpPr>
          <p:cNvPr id="20483" name="Rectangle 3"/>
          <p:cNvSpPr>
            <a:spLocks noGrp="1" noChangeArrowheads="1"/>
          </p:cNvSpPr>
          <p:nvPr>
            <p:ph type="body" idx="4294967295"/>
          </p:nvPr>
        </p:nvSpPr>
        <p:spPr>
          <a:xfrm>
            <a:off x="990600" y="1249363"/>
            <a:ext cx="8153400" cy="4852987"/>
          </a:xfrm>
        </p:spPr>
        <p:txBody>
          <a:bodyPr/>
          <a:lstStyle/>
          <a:p>
            <a:pPr eaLnBrk="1" hangingPunct="1">
              <a:lnSpc>
                <a:spcPct val="90000"/>
              </a:lnSpc>
            </a:pPr>
            <a:r>
              <a:rPr lang="zh-CN" altLang="en-US">
                <a:latin typeface="Verdana" charset="0"/>
                <a:cs typeface="宋体" charset="0"/>
              </a:rPr>
              <a:t>如果只是需要将数组的值拷贝到另一个数组，可以使用</a:t>
            </a:r>
            <a:r>
              <a:rPr lang="en-US" altLang="zh-CN">
                <a:latin typeface="Verdana" charset="0"/>
                <a:cs typeface="宋体" charset="0"/>
              </a:rPr>
              <a:t>System</a:t>
            </a:r>
            <a:r>
              <a:rPr lang="zh-CN" altLang="en-US">
                <a:latin typeface="Verdana" charset="0"/>
                <a:cs typeface="宋体" charset="0"/>
              </a:rPr>
              <a:t>的一个静态方法</a:t>
            </a:r>
            <a:r>
              <a:rPr lang="en-US" altLang="zh-CN">
                <a:latin typeface="Verdana" charset="0"/>
                <a:cs typeface="宋体" charset="0"/>
              </a:rPr>
              <a:t>arraycopy()</a:t>
            </a:r>
            <a:r>
              <a:rPr lang="zh-CN" altLang="en-US">
                <a:latin typeface="Verdana" charset="0"/>
                <a:cs typeface="宋体" charset="0"/>
              </a:rPr>
              <a:t>，它有</a:t>
            </a:r>
            <a:r>
              <a:rPr lang="en-US" altLang="zh-CN">
                <a:solidFill>
                  <a:srgbClr val="FF0000"/>
                </a:solidFill>
                <a:latin typeface="Verdana" charset="0"/>
                <a:cs typeface="宋体" charset="0"/>
              </a:rPr>
              <a:t>5</a:t>
            </a:r>
            <a:r>
              <a:rPr lang="zh-CN" altLang="en-US">
                <a:latin typeface="Verdana" charset="0"/>
                <a:cs typeface="宋体" charset="0"/>
              </a:rPr>
              <a:t>个参数：</a:t>
            </a:r>
            <a:r>
              <a:rPr lang="en-US" altLang="zh-CN" sz="1800">
                <a:solidFill>
                  <a:srgbClr val="C00000"/>
                </a:solidFill>
                <a:latin typeface="Verdana" charset="0"/>
                <a:cs typeface="宋体" charset="0"/>
              </a:rPr>
              <a:t>from</a:t>
            </a:r>
            <a:r>
              <a:rPr lang="zh-CN" altLang="en-US" sz="1800">
                <a:solidFill>
                  <a:srgbClr val="C00000"/>
                </a:solidFill>
                <a:latin typeface="Verdana" charset="0"/>
                <a:cs typeface="宋体" charset="0"/>
              </a:rPr>
              <a:t>、</a:t>
            </a:r>
            <a:r>
              <a:rPr lang="en-US" altLang="zh-CN" sz="1800">
                <a:solidFill>
                  <a:srgbClr val="C00000"/>
                </a:solidFill>
                <a:latin typeface="Verdana" charset="0"/>
                <a:cs typeface="宋体" charset="0"/>
              </a:rPr>
              <a:t>fromIndex</a:t>
            </a:r>
            <a:r>
              <a:rPr lang="zh-CN" altLang="en-US" sz="1800">
                <a:solidFill>
                  <a:srgbClr val="C00000"/>
                </a:solidFill>
                <a:latin typeface="Verdana" charset="0"/>
                <a:cs typeface="宋体" charset="0"/>
              </a:rPr>
              <a:t>、</a:t>
            </a:r>
            <a:r>
              <a:rPr lang="en-US" altLang="zh-CN" sz="1800">
                <a:solidFill>
                  <a:srgbClr val="C00000"/>
                </a:solidFill>
                <a:latin typeface="Verdana" charset="0"/>
                <a:cs typeface="宋体" charset="0"/>
              </a:rPr>
              <a:t>to</a:t>
            </a:r>
            <a:r>
              <a:rPr lang="zh-CN" altLang="en-US" sz="1800">
                <a:solidFill>
                  <a:srgbClr val="C00000"/>
                </a:solidFill>
                <a:latin typeface="Verdana" charset="0"/>
                <a:cs typeface="宋体" charset="0"/>
              </a:rPr>
              <a:t>、</a:t>
            </a:r>
            <a:r>
              <a:rPr lang="en-US" altLang="zh-CN" sz="1800">
                <a:solidFill>
                  <a:srgbClr val="C00000"/>
                </a:solidFill>
                <a:latin typeface="Verdana" charset="0"/>
                <a:cs typeface="宋体" charset="0"/>
              </a:rPr>
              <a:t>toIndex</a:t>
            </a:r>
            <a:r>
              <a:rPr lang="zh-CN" altLang="en-US" sz="1800">
                <a:solidFill>
                  <a:srgbClr val="C00000"/>
                </a:solidFill>
                <a:latin typeface="Verdana" charset="0"/>
                <a:cs typeface="宋体" charset="0"/>
              </a:rPr>
              <a:t>、</a:t>
            </a:r>
            <a:r>
              <a:rPr lang="en-US" altLang="zh-CN" sz="1800">
                <a:solidFill>
                  <a:srgbClr val="C00000"/>
                </a:solidFill>
                <a:latin typeface="Verdana" charset="0"/>
                <a:cs typeface="宋体" charset="0"/>
              </a:rPr>
              <a:t>count</a:t>
            </a:r>
            <a:r>
              <a:rPr lang="zh-CN" altLang="en-US">
                <a:latin typeface="Verdana" charset="0"/>
                <a:cs typeface="宋体" charset="0"/>
              </a:rPr>
              <a:t>，它的意思是将数组</a:t>
            </a:r>
            <a:r>
              <a:rPr lang="en-US" altLang="zh-CN">
                <a:latin typeface="Verdana" charset="0"/>
                <a:cs typeface="宋体" charset="0"/>
              </a:rPr>
              <a:t>from</a:t>
            </a:r>
            <a:r>
              <a:rPr lang="zh-CN" altLang="en-US">
                <a:latin typeface="Verdana" charset="0"/>
                <a:cs typeface="宋体" charset="0"/>
              </a:rPr>
              <a:t>中的索引为</a:t>
            </a:r>
            <a:r>
              <a:rPr lang="en-US" altLang="zh-CN">
                <a:latin typeface="Verdana" charset="0"/>
                <a:cs typeface="宋体" charset="0"/>
              </a:rPr>
              <a:t>fromIndex</a:t>
            </a:r>
            <a:r>
              <a:rPr lang="zh-CN" altLang="en-US">
                <a:latin typeface="Verdana" charset="0"/>
                <a:cs typeface="宋体" charset="0"/>
              </a:rPr>
              <a:t>开始的元素，拷贝到数组</a:t>
            </a:r>
            <a:r>
              <a:rPr lang="en-US" altLang="zh-CN">
                <a:latin typeface="Verdana" charset="0"/>
                <a:cs typeface="宋体" charset="0"/>
              </a:rPr>
              <a:t>to</a:t>
            </a:r>
            <a:r>
              <a:rPr lang="zh-CN" altLang="en-US">
                <a:latin typeface="Verdana" charset="0"/>
                <a:cs typeface="宋体" charset="0"/>
              </a:rPr>
              <a:t>中索引为</a:t>
            </a:r>
            <a:r>
              <a:rPr lang="en-US" altLang="zh-CN">
                <a:latin typeface="Verdana" charset="0"/>
                <a:cs typeface="宋体" charset="0"/>
              </a:rPr>
              <a:t>toIndex</a:t>
            </a:r>
            <a:r>
              <a:rPr lang="zh-CN" altLang="en-US">
                <a:latin typeface="Verdana" charset="0"/>
                <a:cs typeface="宋体" charset="0"/>
              </a:rPr>
              <a:t>的位置，拷贝的元素个数为</a:t>
            </a:r>
            <a:r>
              <a:rPr lang="en-US" altLang="zh-CN">
                <a:latin typeface="Verdana" charset="0"/>
                <a:cs typeface="宋体" charset="0"/>
              </a:rPr>
              <a:t>count</a:t>
            </a:r>
            <a:r>
              <a:rPr lang="zh-CN" altLang="en-US">
                <a:latin typeface="Verdana" charset="0"/>
                <a:cs typeface="宋体" charset="0"/>
              </a:rPr>
              <a:t>个</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9A408640-CEFA-DD49-8887-6F1970398F79}" type="slidenum">
              <a:rPr kumimoji="0" lang="en-US" altLang="zh-CN" sz="1000">
                <a:solidFill>
                  <a:srgbClr val="000000"/>
                </a:solidFill>
                <a:latin typeface="Verdana" charset="0"/>
              </a:rPr>
              <a:pPr eaLnBrk="1" hangingPunct="1"/>
              <a:t>13</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933769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数组拷贝（</a:t>
            </a:r>
            <a:r>
              <a:rPr lang="en-US" altLang="zh-CN">
                <a:effectLst>
                  <a:outerShdw blurRad="38100" dist="38100" dir="2700000" algn="tl">
                    <a:srgbClr val="000000"/>
                  </a:outerShdw>
                </a:effectLst>
                <a:latin typeface="Verdana" charset="0"/>
                <a:cs typeface="宋体" charset="0"/>
              </a:rPr>
              <a:t>con.</a:t>
            </a:r>
            <a:r>
              <a:rPr lang="zh-CN" altLang="en-US">
                <a:effectLst>
                  <a:outerShdw blurRad="38100" dist="38100" dir="2700000" algn="tl">
                    <a:srgbClr val="000000"/>
                  </a:outerShdw>
                </a:effectLst>
                <a:latin typeface="Verdana" charset="0"/>
                <a:cs typeface="宋体" charset="0"/>
              </a:rPr>
              <a:t>）</a:t>
            </a:r>
          </a:p>
        </p:txBody>
      </p:sp>
      <p:sp>
        <p:nvSpPr>
          <p:cNvPr id="21508" name="Text Box 4"/>
          <p:cNvSpPr txBox="1">
            <a:spLocks noChangeArrowheads="1"/>
          </p:cNvSpPr>
          <p:nvPr/>
        </p:nvSpPr>
        <p:spPr bwMode="auto">
          <a:xfrm>
            <a:off x="508000" y="3071813"/>
            <a:ext cx="685800" cy="374650"/>
          </a:xfrm>
          <a:prstGeom prst="rect">
            <a:avLst/>
          </a:prstGeom>
          <a:solidFill>
            <a:schemeClr val="bg1"/>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a:solidFill>
                  <a:srgbClr val="A02C5E"/>
                </a:solidFill>
              </a:rPr>
              <a:t>a</a:t>
            </a:r>
          </a:p>
        </p:txBody>
      </p:sp>
      <p:sp>
        <p:nvSpPr>
          <p:cNvPr id="21509" name="Text Box 5"/>
          <p:cNvSpPr txBox="1">
            <a:spLocks noChangeArrowheads="1"/>
          </p:cNvSpPr>
          <p:nvPr/>
        </p:nvSpPr>
        <p:spPr bwMode="auto">
          <a:xfrm>
            <a:off x="4572000" y="23098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100</a:t>
            </a:r>
          </a:p>
        </p:txBody>
      </p:sp>
      <p:sp>
        <p:nvSpPr>
          <p:cNvPr id="21510" name="Line 6"/>
          <p:cNvSpPr>
            <a:spLocks noChangeShapeType="1"/>
          </p:cNvSpPr>
          <p:nvPr/>
        </p:nvSpPr>
        <p:spPr bwMode="auto">
          <a:xfrm flipV="1">
            <a:off x="3937000" y="2435225"/>
            <a:ext cx="609600" cy="914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1" name="Text Box 7"/>
          <p:cNvSpPr txBox="1">
            <a:spLocks noChangeArrowheads="1"/>
          </p:cNvSpPr>
          <p:nvPr/>
        </p:nvSpPr>
        <p:spPr bwMode="auto">
          <a:xfrm>
            <a:off x="4572000" y="25384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200</a:t>
            </a:r>
          </a:p>
        </p:txBody>
      </p:sp>
      <p:sp>
        <p:nvSpPr>
          <p:cNvPr id="21512" name="Text Box 8"/>
          <p:cNvSpPr txBox="1">
            <a:spLocks noChangeArrowheads="1"/>
          </p:cNvSpPr>
          <p:nvPr/>
        </p:nvSpPr>
        <p:spPr bwMode="auto">
          <a:xfrm>
            <a:off x="4572000" y="2770188"/>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300</a:t>
            </a:r>
          </a:p>
        </p:txBody>
      </p:sp>
      <p:sp>
        <p:nvSpPr>
          <p:cNvPr id="21513" name="Text Box 9"/>
          <p:cNvSpPr txBox="1">
            <a:spLocks noChangeArrowheads="1"/>
          </p:cNvSpPr>
          <p:nvPr/>
        </p:nvSpPr>
        <p:spPr bwMode="auto">
          <a:xfrm>
            <a:off x="4572000" y="2997200"/>
            <a:ext cx="720725" cy="223838"/>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400</a:t>
            </a:r>
          </a:p>
        </p:txBody>
      </p:sp>
      <p:sp>
        <p:nvSpPr>
          <p:cNvPr id="21514" name="Text Box 10"/>
          <p:cNvSpPr txBox="1">
            <a:spLocks noChangeArrowheads="1"/>
          </p:cNvSpPr>
          <p:nvPr/>
        </p:nvSpPr>
        <p:spPr bwMode="auto">
          <a:xfrm>
            <a:off x="4572000" y="32305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500</a:t>
            </a:r>
          </a:p>
        </p:txBody>
      </p:sp>
      <p:sp>
        <p:nvSpPr>
          <p:cNvPr id="21515" name="Text Box 11"/>
          <p:cNvSpPr txBox="1">
            <a:spLocks noChangeArrowheads="1"/>
          </p:cNvSpPr>
          <p:nvPr/>
        </p:nvSpPr>
        <p:spPr bwMode="auto">
          <a:xfrm>
            <a:off x="4572000" y="34575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600</a:t>
            </a:r>
          </a:p>
        </p:txBody>
      </p:sp>
      <p:sp>
        <p:nvSpPr>
          <p:cNvPr id="21516" name="Text Box 12"/>
          <p:cNvSpPr txBox="1">
            <a:spLocks noChangeArrowheads="1"/>
          </p:cNvSpPr>
          <p:nvPr/>
        </p:nvSpPr>
        <p:spPr bwMode="auto">
          <a:xfrm>
            <a:off x="4572000" y="3689350"/>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700</a:t>
            </a:r>
          </a:p>
        </p:txBody>
      </p:sp>
      <p:sp>
        <p:nvSpPr>
          <p:cNvPr id="21517" name="Text Box 13"/>
          <p:cNvSpPr txBox="1">
            <a:spLocks noChangeArrowheads="1"/>
          </p:cNvSpPr>
          <p:nvPr/>
        </p:nvSpPr>
        <p:spPr bwMode="auto">
          <a:xfrm>
            <a:off x="4572000" y="3917950"/>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800</a:t>
            </a:r>
          </a:p>
        </p:txBody>
      </p:sp>
      <p:sp>
        <p:nvSpPr>
          <p:cNvPr id="21518" name="Text Box 14"/>
          <p:cNvSpPr txBox="1">
            <a:spLocks noChangeArrowheads="1"/>
          </p:cNvSpPr>
          <p:nvPr/>
        </p:nvSpPr>
        <p:spPr bwMode="auto">
          <a:xfrm>
            <a:off x="4572000" y="41386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900</a:t>
            </a:r>
          </a:p>
        </p:txBody>
      </p:sp>
      <p:sp>
        <p:nvSpPr>
          <p:cNvPr id="21519" name="Text Box 15"/>
          <p:cNvSpPr txBox="1">
            <a:spLocks noChangeArrowheads="1"/>
          </p:cNvSpPr>
          <p:nvPr/>
        </p:nvSpPr>
        <p:spPr bwMode="auto">
          <a:xfrm>
            <a:off x="4572000" y="433387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1000</a:t>
            </a:r>
          </a:p>
        </p:txBody>
      </p:sp>
      <p:sp>
        <p:nvSpPr>
          <p:cNvPr id="21520" name="Text Box 16"/>
          <p:cNvSpPr txBox="1">
            <a:spLocks noChangeArrowheads="1"/>
          </p:cNvSpPr>
          <p:nvPr/>
        </p:nvSpPr>
        <p:spPr bwMode="auto">
          <a:xfrm>
            <a:off x="3251200" y="3197225"/>
            <a:ext cx="685800" cy="374650"/>
          </a:xfrm>
          <a:prstGeom prst="rect">
            <a:avLst/>
          </a:prstGeom>
          <a:solidFill>
            <a:schemeClr val="folHlink"/>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a:solidFill>
                  <a:srgbClr val="A02C5E"/>
                </a:solidFill>
              </a:rPr>
              <a:t>b</a:t>
            </a:r>
          </a:p>
        </p:txBody>
      </p:sp>
      <p:sp>
        <p:nvSpPr>
          <p:cNvPr id="21521" name="Line 17"/>
          <p:cNvSpPr>
            <a:spLocks noChangeShapeType="1"/>
          </p:cNvSpPr>
          <p:nvPr/>
        </p:nvSpPr>
        <p:spPr bwMode="auto">
          <a:xfrm flipV="1">
            <a:off x="1193800" y="2462213"/>
            <a:ext cx="9906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2" name="Text Box 18"/>
          <p:cNvSpPr txBox="1">
            <a:spLocks noChangeArrowheads="1"/>
          </p:cNvSpPr>
          <p:nvPr/>
        </p:nvSpPr>
        <p:spPr bwMode="auto">
          <a:xfrm>
            <a:off x="2184400" y="23161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a:t>
            </a:r>
          </a:p>
        </p:txBody>
      </p:sp>
      <p:sp>
        <p:nvSpPr>
          <p:cNvPr id="21523" name="Text Box 19"/>
          <p:cNvSpPr txBox="1">
            <a:spLocks noChangeArrowheads="1"/>
          </p:cNvSpPr>
          <p:nvPr/>
        </p:nvSpPr>
        <p:spPr bwMode="auto">
          <a:xfrm>
            <a:off x="2184400" y="25384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2</a:t>
            </a:r>
          </a:p>
        </p:txBody>
      </p:sp>
      <p:sp>
        <p:nvSpPr>
          <p:cNvPr id="21524" name="Text Box 20"/>
          <p:cNvSpPr txBox="1">
            <a:spLocks noChangeArrowheads="1"/>
          </p:cNvSpPr>
          <p:nvPr/>
        </p:nvSpPr>
        <p:spPr bwMode="auto">
          <a:xfrm>
            <a:off x="2184400" y="27670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3</a:t>
            </a:r>
          </a:p>
        </p:txBody>
      </p:sp>
      <p:sp>
        <p:nvSpPr>
          <p:cNvPr id="21525" name="Text Box 21"/>
          <p:cNvSpPr txBox="1">
            <a:spLocks noChangeArrowheads="1"/>
          </p:cNvSpPr>
          <p:nvPr/>
        </p:nvSpPr>
        <p:spPr bwMode="auto">
          <a:xfrm>
            <a:off x="2184400" y="3000375"/>
            <a:ext cx="720725" cy="223838"/>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4</a:t>
            </a:r>
          </a:p>
        </p:txBody>
      </p:sp>
      <p:sp>
        <p:nvSpPr>
          <p:cNvPr id="21526" name="Text Box 22"/>
          <p:cNvSpPr txBox="1">
            <a:spLocks noChangeArrowheads="1"/>
          </p:cNvSpPr>
          <p:nvPr/>
        </p:nvSpPr>
        <p:spPr bwMode="auto">
          <a:xfrm>
            <a:off x="2184400" y="322262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5</a:t>
            </a:r>
          </a:p>
        </p:txBody>
      </p:sp>
      <p:sp>
        <p:nvSpPr>
          <p:cNvPr id="21527" name="Text Box 23"/>
          <p:cNvSpPr txBox="1">
            <a:spLocks noChangeArrowheads="1"/>
          </p:cNvSpPr>
          <p:nvPr/>
        </p:nvSpPr>
        <p:spPr bwMode="auto">
          <a:xfrm>
            <a:off x="2184400" y="3449638"/>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6</a:t>
            </a:r>
          </a:p>
        </p:txBody>
      </p:sp>
      <p:sp>
        <p:nvSpPr>
          <p:cNvPr id="21528" name="Text Box 24"/>
          <p:cNvSpPr txBox="1">
            <a:spLocks noChangeArrowheads="1"/>
          </p:cNvSpPr>
          <p:nvPr/>
        </p:nvSpPr>
        <p:spPr bwMode="auto">
          <a:xfrm>
            <a:off x="2184400" y="36814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7</a:t>
            </a:r>
          </a:p>
        </p:txBody>
      </p:sp>
      <p:sp>
        <p:nvSpPr>
          <p:cNvPr id="21529" name="Text Box 25"/>
          <p:cNvSpPr txBox="1">
            <a:spLocks noChangeArrowheads="1"/>
          </p:cNvSpPr>
          <p:nvPr/>
        </p:nvSpPr>
        <p:spPr bwMode="auto">
          <a:xfrm>
            <a:off x="2184400" y="39100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8</a:t>
            </a:r>
          </a:p>
        </p:txBody>
      </p:sp>
      <p:sp>
        <p:nvSpPr>
          <p:cNvPr id="21530" name="Text Box 26"/>
          <p:cNvSpPr txBox="1">
            <a:spLocks noChangeArrowheads="1"/>
          </p:cNvSpPr>
          <p:nvPr/>
        </p:nvSpPr>
        <p:spPr bwMode="auto">
          <a:xfrm>
            <a:off x="2184400" y="4141788"/>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9</a:t>
            </a:r>
          </a:p>
        </p:txBody>
      </p:sp>
      <p:sp>
        <p:nvSpPr>
          <p:cNvPr id="21531" name="Text Box 27"/>
          <p:cNvSpPr txBox="1">
            <a:spLocks noChangeArrowheads="1"/>
          </p:cNvSpPr>
          <p:nvPr/>
        </p:nvSpPr>
        <p:spPr bwMode="auto">
          <a:xfrm>
            <a:off x="2184400" y="4325938"/>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10</a:t>
            </a:r>
          </a:p>
        </p:txBody>
      </p:sp>
      <p:sp>
        <p:nvSpPr>
          <p:cNvPr id="21532" name="Text Box 28"/>
          <p:cNvSpPr txBox="1">
            <a:spLocks noChangeArrowheads="1"/>
          </p:cNvSpPr>
          <p:nvPr/>
        </p:nvSpPr>
        <p:spPr bwMode="auto">
          <a:xfrm>
            <a:off x="6985000" y="23923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100</a:t>
            </a:r>
          </a:p>
        </p:txBody>
      </p:sp>
      <p:sp>
        <p:nvSpPr>
          <p:cNvPr id="21533" name="Line 29"/>
          <p:cNvSpPr>
            <a:spLocks noChangeShapeType="1"/>
          </p:cNvSpPr>
          <p:nvPr/>
        </p:nvSpPr>
        <p:spPr bwMode="auto">
          <a:xfrm flipV="1">
            <a:off x="6350000" y="2468563"/>
            <a:ext cx="609600" cy="914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34" name="Text Box 30"/>
          <p:cNvSpPr txBox="1">
            <a:spLocks noChangeArrowheads="1"/>
          </p:cNvSpPr>
          <p:nvPr/>
        </p:nvSpPr>
        <p:spPr bwMode="auto">
          <a:xfrm>
            <a:off x="6985000" y="26209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200</a:t>
            </a:r>
          </a:p>
        </p:txBody>
      </p:sp>
      <p:sp>
        <p:nvSpPr>
          <p:cNvPr id="21535" name="Text Box 31"/>
          <p:cNvSpPr txBox="1">
            <a:spLocks noChangeArrowheads="1"/>
          </p:cNvSpPr>
          <p:nvPr/>
        </p:nvSpPr>
        <p:spPr bwMode="auto">
          <a:xfrm>
            <a:off x="6985000" y="2803525"/>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300</a:t>
            </a:r>
          </a:p>
        </p:txBody>
      </p:sp>
      <p:sp>
        <p:nvSpPr>
          <p:cNvPr id="21536" name="Text Box 32"/>
          <p:cNvSpPr txBox="1">
            <a:spLocks noChangeArrowheads="1"/>
          </p:cNvSpPr>
          <p:nvPr/>
        </p:nvSpPr>
        <p:spPr bwMode="auto">
          <a:xfrm>
            <a:off x="6985000" y="3030538"/>
            <a:ext cx="720725" cy="223837"/>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400</a:t>
            </a:r>
          </a:p>
        </p:txBody>
      </p:sp>
      <p:sp>
        <p:nvSpPr>
          <p:cNvPr id="21537" name="Text Box 33"/>
          <p:cNvSpPr txBox="1">
            <a:spLocks noChangeArrowheads="1"/>
          </p:cNvSpPr>
          <p:nvPr/>
        </p:nvSpPr>
        <p:spPr bwMode="auto">
          <a:xfrm>
            <a:off x="6985000" y="3263900"/>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500</a:t>
            </a:r>
          </a:p>
        </p:txBody>
      </p:sp>
      <p:sp>
        <p:nvSpPr>
          <p:cNvPr id="21538" name="Text Box 34"/>
          <p:cNvSpPr txBox="1">
            <a:spLocks noChangeArrowheads="1"/>
          </p:cNvSpPr>
          <p:nvPr/>
        </p:nvSpPr>
        <p:spPr bwMode="auto">
          <a:xfrm>
            <a:off x="6985000" y="34909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3</a:t>
            </a:r>
          </a:p>
        </p:txBody>
      </p:sp>
      <p:sp>
        <p:nvSpPr>
          <p:cNvPr id="21539" name="Text Box 35"/>
          <p:cNvSpPr txBox="1">
            <a:spLocks noChangeArrowheads="1"/>
          </p:cNvSpPr>
          <p:nvPr/>
        </p:nvSpPr>
        <p:spPr bwMode="auto">
          <a:xfrm>
            <a:off x="6985000" y="3722688"/>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4</a:t>
            </a:r>
          </a:p>
        </p:txBody>
      </p:sp>
      <p:sp>
        <p:nvSpPr>
          <p:cNvPr id="21540" name="Text Box 36"/>
          <p:cNvSpPr txBox="1">
            <a:spLocks noChangeArrowheads="1"/>
          </p:cNvSpPr>
          <p:nvPr/>
        </p:nvSpPr>
        <p:spPr bwMode="auto">
          <a:xfrm>
            <a:off x="6985000" y="3951288"/>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5</a:t>
            </a:r>
          </a:p>
        </p:txBody>
      </p:sp>
      <p:sp>
        <p:nvSpPr>
          <p:cNvPr id="21541" name="Text Box 37"/>
          <p:cNvSpPr txBox="1">
            <a:spLocks noChangeArrowheads="1"/>
          </p:cNvSpPr>
          <p:nvPr/>
        </p:nvSpPr>
        <p:spPr bwMode="auto">
          <a:xfrm>
            <a:off x="6985000" y="418306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6</a:t>
            </a:r>
          </a:p>
        </p:txBody>
      </p:sp>
      <p:sp>
        <p:nvSpPr>
          <p:cNvPr id="21542" name="Text Box 38"/>
          <p:cNvSpPr txBox="1">
            <a:spLocks noChangeArrowheads="1"/>
          </p:cNvSpPr>
          <p:nvPr/>
        </p:nvSpPr>
        <p:spPr bwMode="auto">
          <a:xfrm>
            <a:off x="6985000" y="4367213"/>
            <a:ext cx="720725" cy="222250"/>
          </a:xfrm>
          <a:prstGeom prst="rect">
            <a:avLst/>
          </a:prstGeom>
          <a:solidFill>
            <a:srgbClr val="FF66CC"/>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400">
                <a:solidFill>
                  <a:srgbClr val="A02C5E"/>
                </a:solidFill>
              </a:rPr>
              <a:t>7</a:t>
            </a:r>
          </a:p>
        </p:txBody>
      </p:sp>
      <p:sp>
        <p:nvSpPr>
          <p:cNvPr id="21543" name="Text Box 39"/>
          <p:cNvSpPr txBox="1">
            <a:spLocks noChangeArrowheads="1"/>
          </p:cNvSpPr>
          <p:nvPr/>
        </p:nvSpPr>
        <p:spPr bwMode="auto">
          <a:xfrm>
            <a:off x="5664200" y="3230563"/>
            <a:ext cx="685800" cy="374650"/>
          </a:xfrm>
          <a:prstGeom prst="rect">
            <a:avLst/>
          </a:prstGeom>
          <a:solidFill>
            <a:schemeClr val="folHlink"/>
          </a:solidFill>
          <a:ln w="9525">
            <a:solidFill>
              <a:schemeClr val="accent2"/>
            </a:solidFill>
            <a:miter lim="800000"/>
            <a:headEnd/>
            <a:tailEnd/>
          </a:ln>
        </p:spPr>
        <p:txBody>
          <a:bodyPr lIns="109027" tIns="0" rIns="109027" bIns="0">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a:solidFill>
                  <a:srgbClr val="A02C5E"/>
                </a:solidFill>
              </a:rPr>
              <a:t>b</a:t>
            </a:r>
          </a:p>
        </p:txBody>
      </p:sp>
      <p:sp>
        <p:nvSpPr>
          <p:cNvPr id="21544" name="Line 40"/>
          <p:cNvSpPr>
            <a:spLocks noChangeShapeType="1"/>
          </p:cNvSpPr>
          <p:nvPr/>
        </p:nvSpPr>
        <p:spPr bwMode="auto">
          <a:xfrm>
            <a:off x="5537200" y="2005013"/>
            <a:ext cx="0" cy="342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5" name="Text Box 41"/>
          <p:cNvSpPr txBox="1">
            <a:spLocks noChangeArrowheads="1"/>
          </p:cNvSpPr>
          <p:nvPr/>
        </p:nvSpPr>
        <p:spPr bwMode="auto">
          <a:xfrm>
            <a:off x="3327400" y="49768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pPr>
            <a:r>
              <a:rPr kumimoji="0" lang="zh-CN" altLang="en-US" sz="1800">
                <a:latin typeface="Arial" charset="0"/>
              </a:rPr>
              <a:t>拷贝前</a:t>
            </a:r>
          </a:p>
        </p:txBody>
      </p:sp>
      <p:sp>
        <p:nvSpPr>
          <p:cNvPr id="21546" name="Text Box 42"/>
          <p:cNvSpPr txBox="1">
            <a:spLocks noChangeArrowheads="1"/>
          </p:cNvSpPr>
          <p:nvPr/>
        </p:nvSpPr>
        <p:spPr bwMode="auto">
          <a:xfrm>
            <a:off x="6299200" y="49006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pPr>
            <a:r>
              <a:rPr kumimoji="0" lang="zh-CN" altLang="en-US" sz="1800">
                <a:latin typeface="Arial" charset="0"/>
              </a:rPr>
              <a:t>拷贝后</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E2F8D952-FC9E-1B42-9AC2-3BAF88E96E74}" type="slidenum">
              <a:rPr kumimoji="0" lang="en-US" altLang="zh-CN" sz="1000">
                <a:solidFill>
                  <a:srgbClr val="000000"/>
                </a:solidFill>
                <a:latin typeface="Verdana" charset="0"/>
              </a:rPr>
              <a:pPr eaLnBrk="1" hangingPunct="1"/>
              <a:t>14</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906020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数组长度变化</a:t>
            </a:r>
          </a:p>
        </p:txBody>
      </p:sp>
      <p:sp>
        <p:nvSpPr>
          <p:cNvPr id="22531"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数组一旦定义长度无法变化，但实际使用中，可能需要变化长度，如何变通解决？</a:t>
            </a:r>
          </a:p>
        </p:txBody>
      </p:sp>
      <p:sp>
        <p:nvSpPr>
          <p:cNvPr id="22532" name="AutoShape 4"/>
          <p:cNvSpPr>
            <a:spLocks noChangeArrowheads="1"/>
          </p:cNvSpPr>
          <p:nvPr/>
        </p:nvSpPr>
        <p:spPr bwMode="auto">
          <a:xfrm>
            <a:off x="971550" y="2349500"/>
            <a:ext cx="7345363" cy="2879725"/>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lang="en-US" altLang="zh-CN" b="1">
                <a:latin typeface="Arial" charset="0"/>
              </a:rPr>
              <a:t>float</a:t>
            </a:r>
            <a:r>
              <a:rPr lang="en-US" altLang="zh-CN">
                <a:latin typeface="Arial" charset="0"/>
              </a:rPr>
              <a:t>[] a= </a:t>
            </a:r>
            <a:r>
              <a:rPr lang="en-US" altLang="zh-CN" b="1">
                <a:latin typeface="Arial" charset="0"/>
              </a:rPr>
              <a:t>new</a:t>
            </a:r>
            <a:r>
              <a:rPr lang="en-US" altLang="zh-CN">
                <a:latin typeface="Arial" charset="0"/>
              </a:rPr>
              <a:t> </a:t>
            </a:r>
            <a:r>
              <a:rPr lang="en-US" altLang="zh-CN" b="1">
                <a:latin typeface="Arial" charset="0"/>
              </a:rPr>
              <a:t>float</a:t>
            </a:r>
            <a:r>
              <a:rPr lang="en-US" altLang="zh-CN">
                <a:latin typeface="Arial" charset="0"/>
              </a:rPr>
              <a:t>[10];</a:t>
            </a:r>
          </a:p>
          <a:p>
            <a:endParaRPr lang="en-US" altLang="zh-CN">
              <a:latin typeface="Arial" charset="0"/>
            </a:endParaRPr>
          </a:p>
          <a:p>
            <a:r>
              <a:rPr lang="en-US" altLang="zh-CN" b="1">
                <a:latin typeface="Arial" charset="0"/>
              </a:rPr>
              <a:t>float</a:t>
            </a:r>
            <a:r>
              <a:rPr lang="en-US" altLang="zh-CN">
                <a:latin typeface="Arial" charset="0"/>
              </a:rPr>
              <a:t>[] b= </a:t>
            </a:r>
            <a:r>
              <a:rPr lang="en-US" altLang="zh-CN" b="1">
                <a:latin typeface="Arial" charset="0"/>
              </a:rPr>
              <a:t>new</a:t>
            </a:r>
            <a:r>
              <a:rPr lang="en-US" altLang="zh-CN">
                <a:latin typeface="Arial" charset="0"/>
              </a:rPr>
              <a:t> </a:t>
            </a:r>
            <a:r>
              <a:rPr lang="en-US" altLang="zh-CN" b="1">
                <a:latin typeface="Arial" charset="0"/>
              </a:rPr>
              <a:t>float</a:t>
            </a:r>
            <a:r>
              <a:rPr lang="en-US" altLang="zh-CN">
                <a:latin typeface="Arial" charset="0"/>
              </a:rPr>
              <a:t>[a.length + 10];     </a:t>
            </a:r>
          </a:p>
          <a:p>
            <a:r>
              <a:rPr lang="en-US" altLang="zh-CN">
                <a:latin typeface="Arial" charset="0"/>
              </a:rPr>
              <a:t>  </a:t>
            </a:r>
          </a:p>
          <a:p>
            <a:r>
              <a:rPr lang="en-US" altLang="zh-CN">
                <a:latin typeface="Arial" charset="0"/>
              </a:rPr>
              <a:t>System.arraycopy(a, 0, b, 0, a.length);</a:t>
            </a:r>
          </a:p>
          <a:p>
            <a:r>
              <a:rPr lang="en-US" altLang="zh-CN">
                <a:latin typeface="Arial" charset="0"/>
              </a:rPr>
              <a:t> </a:t>
            </a:r>
          </a:p>
          <a:p>
            <a:r>
              <a:rPr lang="en-US" altLang="zh-CN">
                <a:latin typeface="Arial" charset="0"/>
              </a:rPr>
              <a:t>a = b;</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14B68A9D-77A6-BC44-AA1D-DC128969F57C}" type="slidenum">
              <a:rPr kumimoji="0" lang="en-US" altLang="zh-CN" sz="1000">
                <a:solidFill>
                  <a:srgbClr val="000000"/>
                </a:solidFill>
                <a:latin typeface="Verdana" charset="0"/>
              </a:rPr>
              <a:pPr eaLnBrk="1" hangingPunct="1"/>
              <a:t>15</a:t>
            </a:fld>
            <a:endParaRPr kumimoji="0" lang="en-US" altLang="zh-CN" sz="1000">
              <a:solidFill>
                <a:srgbClr val="000000"/>
              </a:solidFill>
              <a:latin typeface="Verdana" charset="0"/>
            </a:endParaRPr>
          </a:p>
        </p:txBody>
      </p:sp>
      <mc:AlternateContent xmlns:mc="http://schemas.openxmlformats.org/markup-compatibility/2006" xmlns:p14="http://schemas.microsoft.com/office/powerpoint/2010/main">
        <mc:Choice Requires="p14">
          <p:contentPart p14:bwMode="auto" r:id="rId2">
            <p14:nvContentPartPr>
              <p14:cNvPr id="1026" name="Ink 11"/>
              <p14:cNvContentPartPr>
                <a14:cpLocks xmlns:a14="http://schemas.microsoft.com/office/drawing/2010/main" noRot="1" noChangeAspect="1" noEditPoints="1" noChangeArrowheads="1" noChangeShapeType="1"/>
              </p14:cNvContentPartPr>
              <p14:nvPr/>
            </p14:nvContentPartPr>
            <p14:xfrm>
              <a:off x="6045200" y="4491038"/>
              <a:ext cx="1588" cy="1587"/>
            </p14:xfrm>
          </p:contentPart>
        </mc:Choice>
        <mc:Fallback xmlns="">
          <p:pic>
            <p:nvPicPr>
              <p:cNvPr id="1026" name="Ink 11"/>
              <p:cNvPicPr/>
              <p:nvPr/>
            </p:nvPicPr>
            <p:blipFill/>
            <p:spPr/>
          </p:pic>
        </mc:Fallback>
      </mc:AlternateContent>
    </p:spTree>
    <p:extLst>
      <p:ext uri="{BB962C8B-B14F-4D97-AF65-F5344CB8AC3E}">
        <p14:creationId xmlns:p14="http://schemas.microsoft.com/office/powerpoint/2010/main" val="1856078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多维数组</a:t>
            </a:r>
          </a:p>
        </p:txBody>
      </p:sp>
      <p:sp>
        <p:nvSpPr>
          <p:cNvPr id="23555" name="Rectangle 3"/>
          <p:cNvSpPr>
            <a:spLocks noGrp="1" noChangeArrowheads="1"/>
          </p:cNvSpPr>
          <p:nvPr>
            <p:ph type="body" idx="4294967295"/>
          </p:nvPr>
        </p:nvSpPr>
        <p:spPr>
          <a:xfrm>
            <a:off x="990600" y="1249363"/>
            <a:ext cx="8153400" cy="4852987"/>
          </a:xfrm>
        </p:spPr>
        <p:txBody>
          <a:bodyPr/>
          <a:lstStyle/>
          <a:p>
            <a:pPr eaLnBrk="1" hangingPunct="1">
              <a:lnSpc>
                <a:spcPct val="90000"/>
              </a:lnSpc>
            </a:pPr>
            <a:r>
              <a:rPr lang="en-US" altLang="zh-CN" sz="2400">
                <a:latin typeface="Verdana" charset="0"/>
                <a:cs typeface="宋体" charset="0"/>
              </a:rPr>
              <a:t>Java</a:t>
            </a:r>
            <a:r>
              <a:rPr lang="zh-CN" altLang="en-US" sz="2400">
                <a:latin typeface="Verdana" charset="0"/>
                <a:cs typeface="宋体" charset="0"/>
              </a:rPr>
              <a:t>中支持多维数组，也就是“数组的数组”。</a:t>
            </a:r>
          </a:p>
          <a:p>
            <a:pPr eaLnBrk="1" hangingPunct="1">
              <a:lnSpc>
                <a:spcPct val="90000"/>
              </a:lnSpc>
            </a:pPr>
            <a:r>
              <a:rPr lang="zh-CN" altLang="en-US" sz="2400">
                <a:latin typeface="Verdana" charset="0"/>
                <a:cs typeface="宋体" charset="0"/>
              </a:rPr>
              <a:t>多维数组的声明是通过每一维一组方括号的方式来实现的</a:t>
            </a:r>
          </a:p>
          <a:p>
            <a:pPr lvl="1" eaLnBrk="1" hangingPunct="1">
              <a:lnSpc>
                <a:spcPct val="90000"/>
              </a:lnSpc>
            </a:pPr>
            <a:r>
              <a:rPr lang="zh-CN" altLang="en-US" sz="2400">
                <a:cs typeface="宋体" charset="0"/>
              </a:rPr>
              <a:t>二维数组：</a:t>
            </a:r>
            <a:r>
              <a:rPr lang="en-US" altLang="zh-CN" sz="2400">
                <a:cs typeface="宋体" charset="0"/>
              </a:rPr>
              <a:t>int[][],double[][]</a:t>
            </a:r>
            <a:r>
              <a:rPr lang="zh-CN" altLang="en-US" sz="2400">
                <a:cs typeface="宋体" charset="0"/>
              </a:rPr>
              <a:t>等</a:t>
            </a:r>
          </a:p>
          <a:p>
            <a:pPr lvl="1" eaLnBrk="1" hangingPunct="1">
              <a:lnSpc>
                <a:spcPct val="90000"/>
              </a:lnSpc>
            </a:pPr>
            <a:r>
              <a:rPr lang="zh-CN" altLang="en-US" sz="2400">
                <a:cs typeface="宋体" charset="0"/>
              </a:rPr>
              <a:t>三维数组：</a:t>
            </a:r>
            <a:r>
              <a:rPr lang="en-US" altLang="zh-CN" sz="2400">
                <a:cs typeface="宋体" charset="0"/>
              </a:rPr>
              <a:t>float[][][],String[][][]</a:t>
            </a:r>
            <a:r>
              <a:rPr lang="zh-CN" altLang="en-US" sz="2400">
                <a:cs typeface="宋体" charset="0"/>
              </a:rPr>
              <a:t>等</a:t>
            </a:r>
          </a:p>
          <a:p>
            <a:pPr eaLnBrk="1" hangingPunct="1">
              <a:lnSpc>
                <a:spcPct val="90000"/>
              </a:lnSpc>
            </a:pPr>
            <a:r>
              <a:rPr lang="zh-CN" altLang="en-US" sz="2400">
                <a:latin typeface="Verdana" charset="0"/>
                <a:cs typeface="宋体" charset="0"/>
              </a:rPr>
              <a:t>当使用</a:t>
            </a:r>
            <a:r>
              <a:rPr lang="en-US" altLang="zh-CN" sz="2400">
                <a:latin typeface="Verdana" charset="0"/>
                <a:cs typeface="宋体" charset="0"/>
              </a:rPr>
              <a:t>new </a:t>
            </a:r>
            <a:r>
              <a:rPr lang="zh-CN" altLang="en-US" sz="2400">
                <a:latin typeface="Verdana" charset="0"/>
                <a:cs typeface="宋体" charset="0"/>
              </a:rPr>
              <a:t>来创建多维数组时，不必指定每一维的大小，而只需要指定最左边的维的大小就可以了。</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00368266-4779-E24F-8EE9-FAD1AAACD809}" type="slidenum">
              <a:rPr kumimoji="0" lang="en-US" altLang="zh-CN" sz="1000">
                <a:solidFill>
                  <a:srgbClr val="000000"/>
                </a:solidFill>
                <a:latin typeface="Verdana" charset="0"/>
              </a:rPr>
              <a:pPr eaLnBrk="1" hangingPunct="1"/>
              <a:t>16</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1608804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多维数组（</a:t>
            </a:r>
            <a:r>
              <a:rPr lang="en-US" altLang="zh-CN">
                <a:effectLst>
                  <a:outerShdw blurRad="38100" dist="38100" dir="2700000" algn="tl">
                    <a:srgbClr val="000000"/>
                  </a:outerShdw>
                </a:effectLst>
                <a:latin typeface="Verdana" charset="0"/>
                <a:cs typeface="宋体" charset="0"/>
              </a:rPr>
              <a:t>con.</a:t>
            </a:r>
            <a:r>
              <a:rPr lang="zh-CN" altLang="en-US">
                <a:effectLst>
                  <a:outerShdw blurRad="38100" dist="38100" dir="2700000" algn="tl">
                    <a:srgbClr val="000000"/>
                  </a:outerShdw>
                </a:effectLst>
                <a:latin typeface="Verdana" charset="0"/>
                <a:cs typeface="宋体" charset="0"/>
              </a:rPr>
              <a:t>）</a:t>
            </a:r>
          </a:p>
        </p:txBody>
      </p:sp>
      <p:sp>
        <p:nvSpPr>
          <p:cNvPr id="24579"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在知道数组元素的情况下，可以直接初始化数组，不必调用</a:t>
            </a:r>
            <a:r>
              <a:rPr lang="en-US" altLang="zh-CN">
                <a:latin typeface="Verdana" charset="0"/>
                <a:cs typeface="宋体" charset="0"/>
              </a:rPr>
              <a:t>new</a:t>
            </a:r>
            <a:r>
              <a:rPr lang="zh-CN" altLang="en-US">
                <a:latin typeface="Verdana" charset="0"/>
                <a:cs typeface="宋体" charset="0"/>
              </a:rPr>
              <a:t>来创建数组，这和一维数组的静态初始化类似</a:t>
            </a:r>
          </a:p>
          <a:p>
            <a:pPr lvl="1" eaLnBrk="1" hangingPunct="1"/>
            <a:r>
              <a:rPr lang="en-US" altLang="zh-CN">
                <a:cs typeface="宋体" charset="0"/>
              </a:rPr>
              <a:t>int[][] a = {{1,2},{10,2},{20,1}}</a:t>
            </a:r>
          </a:p>
          <a:p>
            <a:pPr eaLnBrk="1" hangingPunct="1"/>
            <a:r>
              <a:rPr lang="zh-CN" altLang="en-US">
                <a:latin typeface="Verdana" charset="0"/>
                <a:cs typeface="宋体" charset="0"/>
              </a:rPr>
              <a:t>在引用多维数组的时候，通过指定数组名和各维的索引来引用。</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4768A6FD-2862-1440-B1A8-9B9D47042FBB}" type="slidenum">
              <a:rPr kumimoji="0" lang="en-US" altLang="zh-CN" sz="1000">
                <a:solidFill>
                  <a:srgbClr val="000000"/>
                </a:solidFill>
                <a:latin typeface="Verdana" charset="0"/>
              </a:rPr>
              <a:pPr eaLnBrk="1" hangingPunct="1"/>
              <a:t>17</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876476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多维数组（</a:t>
            </a:r>
            <a:r>
              <a:rPr lang="en-US" altLang="zh-CN">
                <a:effectLst>
                  <a:outerShdw blurRad="38100" dist="38100" dir="2700000" algn="tl">
                    <a:srgbClr val="000000"/>
                  </a:outerShdw>
                </a:effectLst>
                <a:latin typeface="Verdana" charset="0"/>
                <a:cs typeface="宋体" charset="0"/>
              </a:rPr>
              <a:t>con.</a:t>
            </a:r>
            <a:r>
              <a:rPr lang="zh-CN" altLang="en-US">
                <a:effectLst>
                  <a:outerShdw blurRad="38100" dist="38100" dir="2700000" algn="tl">
                    <a:srgbClr val="000000"/>
                  </a:outerShdw>
                </a:effectLst>
                <a:latin typeface="Verdana" charset="0"/>
                <a:cs typeface="宋体" charset="0"/>
              </a:rPr>
              <a:t>）</a:t>
            </a:r>
          </a:p>
        </p:txBody>
      </p:sp>
      <p:sp>
        <p:nvSpPr>
          <p:cNvPr id="25602" name="日期占位符 3"/>
          <p:cNvSpPr>
            <a:spLocks noGrp="1"/>
          </p:cNvSpPr>
          <p:nvPr>
            <p:ph type="dt" sz="half"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endParaRPr lang="en-US" altLang="zh-CN" sz="1400" b="0"/>
          </a:p>
        </p:txBody>
      </p:sp>
      <p:sp>
        <p:nvSpPr>
          <p:cNvPr id="25604" name="Rectangle 3"/>
          <p:cNvSpPr>
            <a:spLocks noGrp="1" noChangeArrowheads="1"/>
          </p:cNvSpPr>
          <p:nvPr>
            <p:ph type="body" idx="4294967295"/>
          </p:nvPr>
        </p:nvSpPr>
        <p:spPr>
          <a:xfrm>
            <a:off x="990600" y="1249363"/>
            <a:ext cx="8153400" cy="4852987"/>
          </a:xfrm>
        </p:spPr>
        <p:txBody>
          <a:bodyPr/>
          <a:lstStyle/>
          <a:p>
            <a:pPr eaLnBrk="1" hangingPunct="1"/>
            <a:r>
              <a:rPr lang="zh-CN" altLang="en-US" sz="2500">
                <a:latin typeface="Verdana" charset="0"/>
                <a:cs typeface="宋体" charset="0"/>
              </a:rPr>
              <a:t>除了静态初始化外，多维数组也可以通过数组声明和初始化分开的动态初始化方法来对数组进行初始化</a:t>
            </a:r>
          </a:p>
          <a:p>
            <a:pPr eaLnBrk="1" hangingPunct="1">
              <a:buFont typeface="Wingdings" charset="0"/>
              <a:buNone/>
            </a:pPr>
            <a:r>
              <a:rPr lang="zh-CN" altLang="en-US" sz="2500">
                <a:solidFill>
                  <a:srgbClr val="A02C5E"/>
                </a:solidFill>
                <a:latin typeface="Verdana" charset="0"/>
                <a:cs typeface="宋体" charset="0"/>
              </a:rPr>
              <a:t>	</a:t>
            </a:r>
            <a:r>
              <a:rPr lang="en-US" altLang="zh-CN" sz="2500">
                <a:solidFill>
                  <a:srgbClr val="A02C5E"/>
                </a:solidFill>
                <a:latin typeface="Verdana" charset="0"/>
                <a:cs typeface="宋体" charset="0"/>
              </a:rPr>
              <a:t>int[][] a = new int[4][5];</a:t>
            </a:r>
          </a:p>
          <a:p>
            <a:pPr eaLnBrk="1" hangingPunct="1">
              <a:buFont typeface="Wingdings" charset="0"/>
              <a:buNone/>
            </a:pPr>
            <a:r>
              <a:rPr lang="en-US" altLang="zh-CN" sz="2500">
                <a:solidFill>
                  <a:srgbClr val="A02C5E"/>
                </a:solidFill>
                <a:latin typeface="Verdana" charset="0"/>
                <a:cs typeface="宋体" charset="0"/>
              </a:rPr>
              <a:t>	int b[][] = new int[3][] </a:t>
            </a:r>
          </a:p>
          <a:p>
            <a:pPr eaLnBrk="1" hangingPunct="1">
              <a:buFont typeface="Wingdings" charset="0"/>
              <a:buNone/>
            </a:pPr>
            <a:r>
              <a:rPr lang="en-US" altLang="zh-CN" sz="2500">
                <a:solidFill>
                  <a:srgbClr val="A02C5E"/>
                </a:solidFill>
                <a:latin typeface="Verdana" charset="0"/>
                <a:cs typeface="宋体" charset="0"/>
              </a:rPr>
              <a:t>	b[0] = new int[4];</a:t>
            </a:r>
          </a:p>
          <a:p>
            <a:pPr eaLnBrk="1" hangingPunct="1">
              <a:buFont typeface="Wingdings" charset="0"/>
              <a:buNone/>
            </a:pPr>
            <a:r>
              <a:rPr lang="en-US" altLang="zh-CN" sz="2500">
                <a:solidFill>
                  <a:srgbClr val="A02C5E"/>
                </a:solidFill>
                <a:latin typeface="Verdana" charset="0"/>
                <a:cs typeface="宋体" charset="0"/>
              </a:rPr>
              <a:t>	b[1] = new int[3];</a:t>
            </a:r>
          </a:p>
          <a:p>
            <a:pPr eaLnBrk="1" hangingPunct="1">
              <a:buFont typeface="Wingdings" charset="0"/>
              <a:buNone/>
            </a:pPr>
            <a:r>
              <a:rPr lang="en-US" altLang="zh-CN" sz="2500">
                <a:solidFill>
                  <a:srgbClr val="A02C5E"/>
                </a:solidFill>
                <a:latin typeface="Verdana" charset="0"/>
                <a:cs typeface="宋体" charset="0"/>
              </a:rPr>
              <a:t>	b[2] = new int[5];</a:t>
            </a:r>
          </a:p>
          <a:p>
            <a:pPr lvl="1" eaLnBrk="1" hangingPunct="1"/>
            <a:endParaRPr lang="en-US" altLang="zh-CN" sz="2500">
              <a:cs typeface="宋体" charset="0"/>
            </a:endParaRP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10342099-7D6A-F841-9971-815A4A664675}" type="slidenum">
              <a:rPr kumimoji="0" lang="en-US" altLang="zh-CN" sz="1000">
                <a:solidFill>
                  <a:srgbClr val="000000"/>
                </a:solidFill>
                <a:latin typeface="Verdana" charset="0"/>
              </a:rPr>
              <a:pPr eaLnBrk="1" hangingPunct="1"/>
              <a:t>18</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3652826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数组列表</a:t>
            </a:r>
            <a:r>
              <a:rPr lang="en-US" altLang="zh-CN">
                <a:effectLst>
                  <a:outerShdw blurRad="38100" dist="38100" dir="2700000" algn="tl">
                    <a:srgbClr val="000000"/>
                  </a:outerShdw>
                </a:effectLst>
                <a:latin typeface="Verdana" charset="0"/>
                <a:cs typeface="宋体" charset="0"/>
              </a:rPr>
              <a:t>ArrayList</a:t>
            </a:r>
            <a:endParaRPr lang="en-US" altLang="zh-CN">
              <a:solidFill>
                <a:schemeClr val="tx1"/>
              </a:solidFill>
              <a:latin typeface="Verdana" charset="0"/>
              <a:cs typeface="宋体" charset="0"/>
            </a:endParaRPr>
          </a:p>
        </p:txBody>
      </p:sp>
      <p:sp>
        <p:nvSpPr>
          <p:cNvPr id="26627" name="Rectangle 3"/>
          <p:cNvSpPr>
            <a:spLocks noGrp="1" noChangeArrowheads="1"/>
          </p:cNvSpPr>
          <p:nvPr>
            <p:ph type="body" idx="4294967295"/>
          </p:nvPr>
        </p:nvSpPr>
        <p:spPr>
          <a:xfrm>
            <a:off x="990600" y="1249363"/>
            <a:ext cx="8153400" cy="4852987"/>
          </a:xfrm>
        </p:spPr>
        <p:txBody>
          <a:bodyPr/>
          <a:lstStyle/>
          <a:p>
            <a:pPr marL="533400" indent="-533400" eaLnBrk="1" hangingPunct="1"/>
            <a:r>
              <a:rPr lang="zh-CN" altLang="en-US">
                <a:latin typeface="Verdana" charset="0"/>
                <a:cs typeface="宋体" charset="0"/>
              </a:rPr>
              <a:t>在编程中常常会遇到需要动态操纵数组，比如在运行时增加和删除数组元素，而且有时在编译时又不想确定数组大小希望它可以动态伸缩，在</a:t>
            </a:r>
            <a:r>
              <a:rPr lang="en-US" altLang="zh-CN">
                <a:latin typeface="Verdana" charset="0"/>
                <a:cs typeface="宋体" charset="0"/>
              </a:rPr>
              <a:t>java</a:t>
            </a:r>
            <a:r>
              <a:rPr lang="zh-CN" altLang="en-US">
                <a:latin typeface="Verdana" charset="0"/>
                <a:cs typeface="宋体" charset="0"/>
              </a:rPr>
              <a:t>中解决这一问题的方法是使用</a:t>
            </a:r>
            <a:r>
              <a:rPr lang="en-US" altLang="zh-CN">
                <a:latin typeface="Verdana" charset="0"/>
                <a:cs typeface="宋体" charset="0"/>
              </a:rPr>
              <a:t>java.util</a:t>
            </a:r>
            <a:r>
              <a:rPr lang="zh-CN" altLang="en-US">
                <a:latin typeface="Verdana" charset="0"/>
                <a:cs typeface="宋体" charset="0"/>
              </a:rPr>
              <a:t>包中的</a:t>
            </a:r>
            <a:r>
              <a:rPr lang="en-US" altLang="zh-CN">
                <a:latin typeface="Verdana" charset="0"/>
                <a:cs typeface="宋体" charset="0"/>
              </a:rPr>
              <a:t>ArrayList</a:t>
            </a:r>
            <a:r>
              <a:rPr lang="zh-CN" altLang="en-US">
                <a:latin typeface="Verdana" charset="0"/>
                <a:cs typeface="宋体" charset="0"/>
              </a:rPr>
              <a:t>类 </a:t>
            </a:r>
          </a:p>
          <a:p>
            <a:pPr marL="533400" indent="-533400" eaLnBrk="1" hangingPunct="1"/>
            <a:r>
              <a:rPr lang="en-US" altLang="zh-CN">
                <a:latin typeface="Verdana" charset="0"/>
                <a:cs typeface="宋体" charset="0"/>
              </a:rPr>
              <a:t>ArrayList</a:t>
            </a:r>
            <a:r>
              <a:rPr lang="zh-CN" altLang="en-US">
                <a:latin typeface="Verdana" charset="0"/>
                <a:cs typeface="宋体" charset="0"/>
              </a:rPr>
              <a:t>是</a:t>
            </a:r>
            <a:r>
              <a:rPr lang="en-US" altLang="zh-CN">
                <a:latin typeface="Verdana" charset="0"/>
                <a:cs typeface="宋体" charset="0"/>
              </a:rPr>
              <a:t>List</a:t>
            </a:r>
            <a:r>
              <a:rPr lang="zh-CN" altLang="en-US">
                <a:latin typeface="Verdana" charset="0"/>
                <a:cs typeface="宋体" charset="0"/>
              </a:rPr>
              <a:t>接口的一个可变长数组实现。 </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4D581384-391D-7740-9B2C-53006AFEB1F5}" type="slidenum">
              <a:rPr kumimoji="0" lang="en-US" altLang="zh-CN" sz="1000">
                <a:solidFill>
                  <a:srgbClr val="000000"/>
                </a:solidFill>
                <a:latin typeface="Verdana" charset="0"/>
              </a:rPr>
              <a:pPr eaLnBrk="1" hangingPunct="1"/>
              <a:t>19</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3160626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orient="vert"/>
          </p:nvPr>
        </p:nvSpPr>
        <p:spPr>
          <a:xfrm>
            <a:off x="1435100" y="609600"/>
            <a:ext cx="563563" cy="5516563"/>
          </a:xfrm>
        </p:spPr>
        <p:txBody>
          <a:bodyPr/>
          <a:lstStyle/>
          <a:p>
            <a:pPr>
              <a:defRPr/>
            </a:pPr>
            <a:r>
              <a:rPr lang="zh-CN" altLang="en-US" dirty="0" smtClean="0"/>
              <a:t>课程要点</a:t>
            </a:r>
            <a:endParaRPr lang="zh-CN" altLang="en-US" dirty="0"/>
          </a:p>
        </p:txBody>
      </p:sp>
      <p:sp>
        <p:nvSpPr>
          <p:cNvPr id="16387" name="内容占位符 6"/>
          <p:cNvSpPr>
            <a:spLocks noGrp="1"/>
          </p:cNvSpPr>
          <p:nvPr>
            <p:ph type="body" orient="vert" idx="1"/>
          </p:nvPr>
        </p:nvSpPr>
        <p:spPr>
          <a:xfrm>
            <a:off x="2403475" y="609600"/>
            <a:ext cx="5562600" cy="5516563"/>
          </a:xfrm>
        </p:spPr>
        <p:txBody>
          <a:bodyPr/>
          <a:lstStyle/>
          <a:p>
            <a:r>
              <a:rPr lang="en-US" altLang="zh-CN" dirty="0" smtClean="0"/>
              <a:t>1.</a:t>
            </a:r>
            <a:r>
              <a:rPr lang="zh-CN" altLang="en-US" dirty="0" smtClean="0"/>
              <a:t>数组的声明</a:t>
            </a:r>
            <a:endParaRPr lang="en-US" altLang="zh-CN" dirty="0" smtClean="0"/>
          </a:p>
          <a:p>
            <a:pPr lvl="1"/>
            <a:endParaRPr lang="en-US" altLang="zh-CN" dirty="0" smtClean="0"/>
          </a:p>
          <a:p>
            <a:r>
              <a:rPr lang="en-US" altLang="zh-CN" dirty="0" smtClean="0"/>
              <a:t>2.</a:t>
            </a:r>
            <a:r>
              <a:rPr lang="zh-CN" altLang="en-US" dirty="0" smtClean="0"/>
              <a:t>数组初始化</a:t>
            </a:r>
            <a:endParaRPr lang="en-US" altLang="zh-CN" dirty="0" smtClean="0"/>
          </a:p>
          <a:p>
            <a:endParaRPr lang="en-US" altLang="zh-CN" dirty="0" smtClean="0"/>
          </a:p>
          <a:p>
            <a:r>
              <a:rPr lang="en-US" altLang="zh-CN" dirty="0" smtClean="0"/>
              <a:t>3.</a:t>
            </a:r>
            <a:r>
              <a:rPr lang="zh-CN" altLang="en-US" dirty="0" smtClean="0"/>
              <a:t>数组的遍历</a:t>
            </a:r>
            <a:endParaRPr lang="en-US" altLang="zh-CN" dirty="0" smtClean="0"/>
          </a:p>
          <a:p>
            <a:endParaRPr lang="en-US" altLang="zh-CN" dirty="0"/>
          </a:p>
          <a:p>
            <a:r>
              <a:rPr lang="en-US" altLang="zh-CN" dirty="0" smtClean="0"/>
              <a:t>4.</a:t>
            </a:r>
            <a:r>
              <a:rPr lang="zh-CN" altLang="en-US" smtClean="0"/>
              <a:t>二维数组</a:t>
            </a:r>
            <a:endParaRPr lang="zh-CN" altLang="en-US" dirty="0" smtClean="0"/>
          </a:p>
        </p:txBody>
      </p:sp>
      <p:sp>
        <p:nvSpPr>
          <p:cNvPr id="5" name="页脚占位符 4"/>
          <p:cNvSpPr>
            <a:spLocks noGrp="1"/>
          </p:cNvSpPr>
          <p:nvPr>
            <p:ph type="ftr" sz="quarter" idx="10"/>
          </p:nvPr>
        </p:nvSpPr>
        <p:spPr/>
        <p:txBody>
          <a:bodyPr/>
          <a:lstStyle/>
          <a:p>
            <a:pPr>
              <a:defRPr/>
            </a:pPr>
            <a:r>
              <a:rPr lang="zh-CN" altLang="en-US" dirty="0"/>
              <a:t>科匠</a:t>
            </a:r>
            <a:r>
              <a:rPr lang="en-US" altLang="zh-CN" dirty="0"/>
              <a:t>·</a:t>
            </a:r>
            <a:r>
              <a:rPr lang="zh-CN" altLang="en-US" dirty="0"/>
              <a:t>梦连网  互联网教育第一品牌</a:t>
            </a:r>
            <a:endParaRPr lang="en-US" altLang="zh-CN" dirty="0"/>
          </a:p>
        </p:txBody>
      </p:sp>
    </p:spTree>
    <p:extLst>
      <p:ext uri="{BB962C8B-B14F-4D97-AF65-F5344CB8AC3E}">
        <p14:creationId xmlns:p14="http://schemas.microsoft.com/office/powerpoint/2010/main" val="88014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6387">
                                            <p:txEl>
                                              <p:pRg st="0" end="0"/>
                                            </p:txEl>
                                          </p:spTgt>
                                        </p:tgtEl>
                                        <p:attrNameLst>
                                          <p:attrName>style.visibility</p:attrName>
                                        </p:attrNameLst>
                                      </p:cBhvr>
                                      <p:to>
                                        <p:strVal val="visible"/>
                                      </p:to>
                                    </p:set>
                                    <p:anim by="(-#ppt_w*2)" calcmode="lin" valueType="num">
                                      <p:cBhvr rctx="PPT">
                                        <p:cTn id="7" dur="100" autoRev="1" fill="hold">
                                          <p:stCondLst>
                                            <p:cond delay="0"/>
                                          </p:stCondLst>
                                        </p:cTn>
                                        <p:tgtEl>
                                          <p:spTgt spid="16387">
                                            <p:txEl>
                                              <p:pRg st="0" end="0"/>
                                            </p:txEl>
                                          </p:spTgt>
                                        </p:tgtEl>
                                        <p:attrNameLst>
                                          <p:attrName>ppt_w</p:attrName>
                                        </p:attrNameLst>
                                      </p:cBhvr>
                                    </p:anim>
                                    <p:anim by="(#ppt_w*0.50)" calcmode="lin" valueType="num">
                                      <p:cBhvr>
                                        <p:cTn id="8" dur="100" decel="50000" autoRev="1" fill="hold">
                                          <p:stCondLst>
                                            <p:cond delay="0"/>
                                          </p:stCondLst>
                                        </p:cTn>
                                        <p:tgtEl>
                                          <p:spTgt spid="16387">
                                            <p:txEl>
                                              <p:pRg st="0" end="0"/>
                                            </p:txEl>
                                          </p:spTgt>
                                        </p:tgtEl>
                                        <p:attrNameLst>
                                          <p:attrName>ppt_x</p:attrName>
                                        </p:attrNameLst>
                                      </p:cBhvr>
                                    </p:anim>
                                    <p:anim from="(-#ppt_h/2)" to="(#ppt_y)" calcmode="lin" valueType="num">
                                      <p:cBhvr>
                                        <p:cTn id="9" dur="200" fill="hold">
                                          <p:stCondLst>
                                            <p:cond delay="0"/>
                                          </p:stCondLst>
                                        </p:cTn>
                                        <p:tgtEl>
                                          <p:spTgt spid="16387">
                                            <p:txEl>
                                              <p:pRg st="0" end="0"/>
                                            </p:txEl>
                                          </p:spTgt>
                                        </p:tgtEl>
                                        <p:attrNameLst>
                                          <p:attrName>ppt_y</p:attrName>
                                        </p:attrNameLst>
                                      </p:cBhvr>
                                    </p:anim>
                                    <p:animRot by="21600000">
                                      <p:cBhvr>
                                        <p:cTn id="10" dur="200" fill="hold">
                                          <p:stCondLst>
                                            <p:cond delay="0"/>
                                          </p:stCondLst>
                                        </p:cTn>
                                        <p:tgtEl>
                                          <p:spTgt spid="16387">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16387">
                                            <p:txEl>
                                              <p:pRg st="2" end="2"/>
                                            </p:txEl>
                                          </p:spTgt>
                                        </p:tgtEl>
                                        <p:attrNameLst>
                                          <p:attrName>style.visibility</p:attrName>
                                        </p:attrNameLst>
                                      </p:cBhvr>
                                      <p:to>
                                        <p:strVal val="visible"/>
                                      </p:to>
                                    </p:set>
                                    <p:anim by="(-#ppt_w*2)" calcmode="lin" valueType="num">
                                      <p:cBhvr rctx="PPT">
                                        <p:cTn id="15" dur="100" autoRev="1" fill="hold">
                                          <p:stCondLst>
                                            <p:cond delay="0"/>
                                          </p:stCondLst>
                                        </p:cTn>
                                        <p:tgtEl>
                                          <p:spTgt spid="16387">
                                            <p:txEl>
                                              <p:pRg st="2" end="2"/>
                                            </p:txEl>
                                          </p:spTgt>
                                        </p:tgtEl>
                                        <p:attrNameLst>
                                          <p:attrName>ppt_w</p:attrName>
                                        </p:attrNameLst>
                                      </p:cBhvr>
                                    </p:anim>
                                    <p:anim by="(#ppt_w*0.50)" calcmode="lin" valueType="num">
                                      <p:cBhvr>
                                        <p:cTn id="16" dur="100" decel="50000" autoRev="1" fill="hold">
                                          <p:stCondLst>
                                            <p:cond delay="0"/>
                                          </p:stCondLst>
                                        </p:cTn>
                                        <p:tgtEl>
                                          <p:spTgt spid="16387">
                                            <p:txEl>
                                              <p:pRg st="2" end="2"/>
                                            </p:txEl>
                                          </p:spTgt>
                                        </p:tgtEl>
                                        <p:attrNameLst>
                                          <p:attrName>ppt_x</p:attrName>
                                        </p:attrNameLst>
                                      </p:cBhvr>
                                    </p:anim>
                                    <p:anim from="(-#ppt_h/2)" to="(#ppt_y)" calcmode="lin" valueType="num">
                                      <p:cBhvr>
                                        <p:cTn id="17" dur="200" fill="hold">
                                          <p:stCondLst>
                                            <p:cond delay="0"/>
                                          </p:stCondLst>
                                        </p:cTn>
                                        <p:tgtEl>
                                          <p:spTgt spid="16387">
                                            <p:txEl>
                                              <p:pRg st="2" end="2"/>
                                            </p:txEl>
                                          </p:spTgt>
                                        </p:tgtEl>
                                        <p:attrNameLst>
                                          <p:attrName>ppt_y</p:attrName>
                                        </p:attrNameLst>
                                      </p:cBhvr>
                                    </p:anim>
                                    <p:animRot by="21600000">
                                      <p:cBhvr>
                                        <p:cTn id="18" dur="200" fill="hold">
                                          <p:stCondLst>
                                            <p:cond delay="0"/>
                                          </p:stCondLst>
                                        </p:cTn>
                                        <p:tgtEl>
                                          <p:spTgt spid="16387">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16387">
                                            <p:txEl>
                                              <p:pRg st="4" end="4"/>
                                            </p:txEl>
                                          </p:spTgt>
                                        </p:tgtEl>
                                        <p:attrNameLst>
                                          <p:attrName>style.visibility</p:attrName>
                                        </p:attrNameLst>
                                      </p:cBhvr>
                                      <p:to>
                                        <p:strVal val="visible"/>
                                      </p:to>
                                    </p:set>
                                    <p:anim by="(-#ppt_w*2)" calcmode="lin" valueType="num">
                                      <p:cBhvr rctx="PPT">
                                        <p:cTn id="23" dur="100" autoRev="1" fill="hold">
                                          <p:stCondLst>
                                            <p:cond delay="0"/>
                                          </p:stCondLst>
                                        </p:cTn>
                                        <p:tgtEl>
                                          <p:spTgt spid="16387">
                                            <p:txEl>
                                              <p:pRg st="4" end="4"/>
                                            </p:txEl>
                                          </p:spTgt>
                                        </p:tgtEl>
                                        <p:attrNameLst>
                                          <p:attrName>ppt_w</p:attrName>
                                        </p:attrNameLst>
                                      </p:cBhvr>
                                    </p:anim>
                                    <p:anim by="(#ppt_w*0.50)" calcmode="lin" valueType="num">
                                      <p:cBhvr>
                                        <p:cTn id="24" dur="100" decel="50000" autoRev="1" fill="hold">
                                          <p:stCondLst>
                                            <p:cond delay="0"/>
                                          </p:stCondLst>
                                        </p:cTn>
                                        <p:tgtEl>
                                          <p:spTgt spid="16387">
                                            <p:txEl>
                                              <p:pRg st="4" end="4"/>
                                            </p:txEl>
                                          </p:spTgt>
                                        </p:tgtEl>
                                        <p:attrNameLst>
                                          <p:attrName>ppt_x</p:attrName>
                                        </p:attrNameLst>
                                      </p:cBhvr>
                                    </p:anim>
                                    <p:anim from="(-#ppt_h/2)" to="(#ppt_y)" calcmode="lin" valueType="num">
                                      <p:cBhvr>
                                        <p:cTn id="25" dur="200" fill="hold">
                                          <p:stCondLst>
                                            <p:cond delay="0"/>
                                          </p:stCondLst>
                                        </p:cTn>
                                        <p:tgtEl>
                                          <p:spTgt spid="16387">
                                            <p:txEl>
                                              <p:pRg st="4" end="4"/>
                                            </p:txEl>
                                          </p:spTgt>
                                        </p:tgtEl>
                                        <p:attrNameLst>
                                          <p:attrName>ppt_y</p:attrName>
                                        </p:attrNameLst>
                                      </p:cBhvr>
                                    </p:anim>
                                    <p:animRot by="21600000">
                                      <p:cBhvr>
                                        <p:cTn id="26" dur="200" fill="hold">
                                          <p:stCondLst>
                                            <p:cond delay="0"/>
                                          </p:stCondLst>
                                        </p:cTn>
                                        <p:tgtEl>
                                          <p:spTgt spid="16387">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nodeType="clickEffect">
                                  <p:stCondLst>
                                    <p:cond delay="0"/>
                                  </p:stCondLst>
                                  <p:iterate type="lt">
                                    <p:tmPct val="10000"/>
                                  </p:iterate>
                                  <p:childTnLst>
                                    <p:set>
                                      <p:cBhvr>
                                        <p:cTn id="30" dur="1" fill="hold">
                                          <p:stCondLst>
                                            <p:cond delay="0"/>
                                          </p:stCondLst>
                                        </p:cTn>
                                        <p:tgtEl>
                                          <p:spTgt spid="16387">
                                            <p:txEl>
                                              <p:pRg st="6" end="6"/>
                                            </p:txEl>
                                          </p:spTgt>
                                        </p:tgtEl>
                                        <p:attrNameLst>
                                          <p:attrName>style.visibility</p:attrName>
                                        </p:attrNameLst>
                                      </p:cBhvr>
                                      <p:to>
                                        <p:strVal val="visible"/>
                                      </p:to>
                                    </p:set>
                                    <p:anim by="(-#ppt_w*2)" calcmode="lin" valueType="num">
                                      <p:cBhvr rctx="PPT">
                                        <p:cTn id="31" dur="100" autoRev="1" fill="hold">
                                          <p:stCondLst>
                                            <p:cond delay="0"/>
                                          </p:stCondLst>
                                        </p:cTn>
                                        <p:tgtEl>
                                          <p:spTgt spid="16387">
                                            <p:txEl>
                                              <p:pRg st="6" end="6"/>
                                            </p:txEl>
                                          </p:spTgt>
                                        </p:tgtEl>
                                        <p:attrNameLst>
                                          <p:attrName>ppt_w</p:attrName>
                                        </p:attrNameLst>
                                      </p:cBhvr>
                                    </p:anim>
                                    <p:anim by="(#ppt_w*0.50)" calcmode="lin" valueType="num">
                                      <p:cBhvr>
                                        <p:cTn id="32" dur="100" decel="50000" autoRev="1" fill="hold">
                                          <p:stCondLst>
                                            <p:cond delay="0"/>
                                          </p:stCondLst>
                                        </p:cTn>
                                        <p:tgtEl>
                                          <p:spTgt spid="16387">
                                            <p:txEl>
                                              <p:pRg st="6" end="6"/>
                                            </p:txEl>
                                          </p:spTgt>
                                        </p:tgtEl>
                                        <p:attrNameLst>
                                          <p:attrName>ppt_x</p:attrName>
                                        </p:attrNameLst>
                                      </p:cBhvr>
                                    </p:anim>
                                    <p:anim from="(-#ppt_h/2)" to="(#ppt_y)" calcmode="lin" valueType="num">
                                      <p:cBhvr>
                                        <p:cTn id="33" dur="200" fill="hold">
                                          <p:stCondLst>
                                            <p:cond delay="0"/>
                                          </p:stCondLst>
                                        </p:cTn>
                                        <p:tgtEl>
                                          <p:spTgt spid="16387">
                                            <p:txEl>
                                              <p:pRg st="6" end="6"/>
                                            </p:txEl>
                                          </p:spTgt>
                                        </p:tgtEl>
                                        <p:attrNameLst>
                                          <p:attrName>ppt_y</p:attrName>
                                        </p:attrNameLst>
                                      </p:cBhvr>
                                    </p:anim>
                                    <p:animRot by="21600000">
                                      <p:cBhvr>
                                        <p:cTn id="34" dur="200" fill="hold">
                                          <p:stCondLst>
                                            <p:cond delay="0"/>
                                          </p:stCondLst>
                                        </p:cTn>
                                        <p:tgtEl>
                                          <p:spTgt spid="16387">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数组列表</a:t>
            </a:r>
            <a:r>
              <a:rPr lang="en-US" altLang="zh-CN">
                <a:effectLst>
                  <a:outerShdw blurRad="38100" dist="38100" dir="2700000" algn="tl">
                    <a:srgbClr val="000000"/>
                  </a:outerShdw>
                </a:effectLst>
                <a:latin typeface="Verdana" charset="0"/>
                <a:cs typeface="宋体" charset="0"/>
              </a:rPr>
              <a:t>ArrayList</a:t>
            </a:r>
            <a:endParaRPr lang="en-US" altLang="zh-CN">
              <a:solidFill>
                <a:schemeClr val="tx1"/>
              </a:solidFill>
              <a:latin typeface="Verdana" charset="0"/>
              <a:cs typeface="宋体" charset="0"/>
            </a:endParaRPr>
          </a:p>
        </p:txBody>
      </p:sp>
      <p:sp>
        <p:nvSpPr>
          <p:cNvPr id="27651" name="Rectangle 3"/>
          <p:cNvSpPr>
            <a:spLocks noGrp="1" noChangeArrowheads="1"/>
          </p:cNvSpPr>
          <p:nvPr>
            <p:ph type="body" idx="4294967295"/>
          </p:nvPr>
        </p:nvSpPr>
        <p:spPr>
          <a:xfrm>
            <a:off x="990600" y="1249363"/>
            <a:ext cx="8153400" cy="4852987"/>
          </a:xfrm>
        </p:spPr>
        <p:txBody>
          <a:bodyPr/>
          <a:lstStyle/>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int size();//</a:t>
            </a:r>
            <a:r>
              <a:rPr lang="zh-CN" altLang="en-US" sz="2000">
                <a:latin typeface="Lucida Console" charset="0"/>
                <a:ea typeface="黑体" charset="0"/>
                <a:cs typeface="黑体" charset="0"/>
              </a:rPr>
              <a:t>返回列表中的元素个数</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Object get(int index);//</a:t>
            </a:r>
            <a:r>
              <a:rPr lang="zh-CN" altLang="en-US" sz="2000">
                <a:latin typeface="Lucida Console" charset="0"/>
                <a:ea typeface="黑体" charset="0"/>
                <a:cs typeface="黑体" charset="0"/>
              </a:rPr>
              <a:t>返回指定位置的元素</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void set(int index, Object obj);//</a:t>
            </a:r>
            <a:r>
              <a:rPr lang="zh-CN" altLang="en-US" sz="2000">
                <a:latin typeface="Lucida Console" charset="0"/>
                <a:ea typeface="黑体" charset="0"/>
                <a:cs typeface="黑体" charset="0"/>
              </a:rPr>
              <a:t>设置指定位置元素</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void add(Object obj);//</a:t>
            </a:r>
            <a:r>
              <a:rPr lang="zh-CN" altLang="en-US" sz="2000">
                <a:latin typeface="Lucida Console" charset="0"/>
                <a:ea typeface="黑体" charset="0"/>
                <a:cs typeface="黑体" charset="0"/>
              </a:rPr>
              <a:t>在列表末尾增加元素</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void add(int index, Object obj);//</a:t>
            </a:r>
            <a:r>
              <a:rPr lang="zh-CN" altLang="en-US" sz="2000">
                <a:latin typeface="Lucida Console" charset="0"/>
                <a:ea typeface="黑体" charset="0"/>
                <a:cs typeface="黑体" charset="0"/>
              </a:rPr>
              <a:t>在列表指定位置插入元素</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void clear();//</a:t>
            </a:r>
            <a:r>
              <a:rPr lang="zh-CN" altLang="en-US" sz="2000">
                <a:latin typeface="Lucida Console" charset="0"/>
                <a:ea typeface="黑体" charset="0"/>
                <a:cs typeface="黑体" charset="0"/>
              </a:rPr>
              <a:t>删除列表中所有元素</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void remove(int index);//</a:t>
            </a:r>
            <a:r>
              <a:rPr lang="zh-CN" altLang="en-US" sz="2000">
                <a:latin typeface="Lucida Console" charset="0"/>
                <a:ea typeface="黑体" charset="0"/>
                <a:cs typeface="黑体" charset="0"/>
              </a:rPr>
              <a:t>删除列表中指定位置元素元素</a:t>
            </a:r>
          </a:p>
          <a:p>
            <a:pPr marL="533400" indent="-533400" eaLnBrk="1" hangingPunct="1">
              <a:lnSpc>
                <a:spcPct val="80000"/>
              </a:lnSpc>
              <a:buFont typeface="Wingdings" charset="0"/>
              <a:buNone/>
            </a:pPr>
            <a:r>
              <a:rPr lang="en-US" altLang="zh-CN" sz="2000">
                <a:latin typeface="Lucida Console" charset="0"/>
                <a:ea typeface="黑体" charset="0"/>
                <a:cs typeface="黑体" charset="0"/>
              </a:rPr>
              <a:t>public void contains(Object obj);//</a:t>
            </a:r>
            <a:r>
              <a:rPr lang="zh-CN" altLang="en-US" sz="2000">
                <a:latin typeface="Lucida Console" charset="0"/>
                <a:ea typeface="黑体" charset="0"/>
                <a:cs typeface="黑体" charset="0"/>
              </a:rPr>
              <a:t>判断列表中指定对象是否存在</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F486E9DD-37EB-2744-98A9-CC5BC68D5224}" type="slidenum">
              <a:rPr kumimoji="0" lang="en-US" altLang="zh-CN" sz="1000">
                <a:solidFill>
                  <a:srgbClr val="000000"/>
                </a:solidFill>
                <a:latin typeface="Verdana" charset="0"/>
              </a:rPr>
              <a:pPr eaLnBrk="1" hangingPunct="1"/>
              <a:t>20</a:t>
            </a:fld>
            <a:endParaRPr kumimoji="0" lang="en-US" altLang="zh-CN" sz="1000">
              <a:solidFill>
                <a:srgbClr val="000000"/>
              </a:solidFill>
              <a:latin typeface="Verdana" charset="0"/>
            </a:endParaRPr>
          </a:p>
        </p:txBody>
      </p:sp>
      <mc:AlternateContent xmlns:mc="http://schemas.openxmlformats.org/markup-compatibility/2006" xmlns:p14="http://schemas.microsoft.com/office/powerpoint/2010/main">
        <mc:Choice Requires="p14">
          <p:contentPart p14:bwMode="auto" r:id="rId2">
            <p14:nvContentPartPr>
              <p14:cNvPr id="2050" name="Ink 9"/>
              <p14:cNvContentPartPr>
                <a14:cpLocks xmlns:a14="http://schemas.microsoft.com/office/drawing/2010/main" noRot="1" noChangeAspect="1" noEditPoints="1" noChangeArrowheads="1" noChangeShapeType="1"/>
              </p14:cNvContentPartPr>
              <p14:nvPr/>
            </p14:nvContentPartPr>
            <p14:xfrm>
              <a:off x="6535738" y="6813550"/>
              <a:ext cx="1587" cy="1588"/>
            </p14:xfrm>
          </p:contentPart>
        </mc:Choice>
        <mc:Fallback xmlns="">
          <p:pic>
            <p:nvPicPr>
              <p:cNvPr id="2050" name="Ink 9"/>
              <p:cNvPicPr/>
              <p:nvPr/>
            </p:nvPicPr>
            <p:blipFill/>
            <p:spPr/>
          </p:pic>
        </mc:Fallback>
      </mc:AlternateContent>
    </p:spTree>
    <p:extLst>
      <p:ext uri="{BB962C8B-B14F-4D97-AF65-F5344CB8AC3E}">
        <p14:creationId xmlns:p14="http://schemas.microsoft.com/office/powerpoint/2010/main" val="1658215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000000"/>
                  </a:outerShdw>
                </a:effectLst>
                <a:ea typeface="宋体" pitchFamily="2" charset="-122"/>
              </a:rPr>
              <a:t>ArrayList</a:t>
            </a:r>
            <a:r>
              <a:rPr lang="zh-CN" altLang="en-US" smtClean="0">
                <a:effectLst>
                  <a:outerShdw blurRad="38100" dist="38100" dir="2700000" algn="tl">
                    <a:srgbClr val="000000"/>
                  </a:outerShdw>
                </a:effectLst>
                <a:ea typeface="宋体" pitchFamily="2" charset="-122"/>
              </a:rPr>
              <a:t>示例（</a:t>
            </a:r>
            <a:r>
              <a:rPr lang="en-US" altLang="zh-CN" smtClean="0">
                <a:effectLst>
                  <a:outerShdw blurRad="38100" dist="38100" dir="2700000" algn="tl">
                    <a:srgbClr val="000000"/>
                  </a:outerShdw>
                </a:effectLst>
                <a:ea typeface="宋体" pitchFamily="2" charset="-122"/>
              </a:rPr>
              <a:t>ArrayListExample</a:t>
            </a:r>
            <a:r>
              <a:rPr lang="zh-CN" altLang="en-US" smtClean="0">
                <a:effectLst>
                  <a:outerShdw blurRad="38100" dist="38100" dir="2700000" algn="tl">
                    <a:srgbClr val="000000"/>
                  </a:outerShdw>
                </a:effectLst>
                <a:ea typeface="宋体" pitchFamily="2" charset="-122"/>
              </a:rPr>
              <a:t>）</a:t>
            </a:r>
          </a:p>
        </p:txBody>
      </p:sp>
      <p:sp>
        <p:nvSpPr>
          <p:cNvPr id="28675" name="Rectangle 3"/>
          <p:cNvSpPr>
            <a:spLocks noGrp="1" noChangeArrowheads="1"/>
          </p:cNvSpPr>
          <p:nvPr>
            <p:ph type="body" idx="4294967295"/>
          </p:nvPr>
        </p:nvSpPr>
        <p:spPr>
          <a:xfrm>
            <a:off x="990600" y="1249363"/>
            <a:ext cx="8153400" cy="4852987"/>
          </a:xfrm>
        </p:spPr>
        <p:txBody>
          <a:bodyPr/>
          <a:lstStyle/>
          <a:p>
            <a:pPr marL="533400" indent="-533400" eaLnBrk="1" hangingPunct="1">
              <a:lnSpc>
                <a:spcPct val="80000"/>
              </a:lnSpc>
              <a:buFont typeface="Wingdings" charset="0"/>
              <a:buNone/>
            </a:pPr>
            <a:r>
              <a:rPr lang="en-US" sz="1800" b="0">
                <a:latin typeface="Lucida Sans" charset="0"/>
              </a:rPr>
              <a:t>public class </a:t>
            </a:r>
            <a:r>
              <a:rPr lang="en-US" sz="1800">
                <a:solidFill>
                  <a:srgbClr val="C00000"/>
                </a:solidFill>
                <a:latin typeface="Lucida Sans" charset="0"/>
              </a:rPr>
              <a:t>ArrayListExample</a:t>
            </a:r>
            <a:r>
              <a:rPr lang="en-US" sz="1800">
                <a:latin typeface="Lucida Sans" charset="0"/>
              </a:rPr>
              <a:t>{</a:t>
            </a:r>
          </a:p>
          <a:p>
            <a:pPr marL="533400" indent="-533400" eaLnBrk="1" hangingPunct="1">
              <a:lnSpc>
                <a:spcPct val="80000"/>
              </a:lnSpc>
              <a:buFont typeface="Wingdings" charset="0"/>
              <a:buNone/>
            </a:pPr>
            <a:r>
              <a:rPr lang="en-US" sz="1800" b="0">
                <a:latin typeface="Lucida Sans" charset="0"/>
              </a:rPr>
              <a:t>    public static void </a:t>
            </a:r>
            <a:r>
              <a:rPr lang="en-US" sz="1800">
                <a:latin typeface="Lucida Sans" charset="0"/>
              </a:rPr>
              <a:t>main( String[] args )  {</a:t>
            </a:r>
            <a:endParaRPr lang="en-US" altLang="zh-CN" sz="1800">
              <a:latin typeface="Lucida Sans" charset="0"/>
              <a:cs typeface="宋体" charset="0"/>
            </a:endParaRPr>
          </a:p>
          <a:p>
            <a:pPr marL="533400" indent="-533400" eaLnBrk="1" hangingPunct="1">
              <a:lnSpc>
                <a:spcPct val="80000"/>
              </a:lnSpc>
              <a:buFont typeface="Wingdings" charset="0"/>
              <a:buNone/>
            </a:pPr>
            <a:r>
              <a:rPr lang="en-US" altLang="zh-CN" sz="1800">
                <a:latin typeface="Lucida Sans" charset="0"/>
                <a:cs typeface="宋体" charset="0"/>
              </a:rPr>
              <a:t>	</a:t>
            </a:r>
            <a:r>
              <a:rPr lang="en-US" sz="1800">
                <a:solidFill>
                  <a:srgbClr val="C00000"/>
                </a:solidFill>
                <a:latin typeface="Lucida Sans" charset="0"/>
              </a:rPr>
              <a:t>ArrayList</a:t>
            </a:r>
            <a:r>
              <a:rPr lang="en-US" sz="1800">
                <a:latin typeface="Lucida Sans" charset="0"/>
              </a:rPr>
              <a:t> al = </a:t>
            </a:r>
            <a:r>
              <a:rPr lang="en-US" sz="1800" b="0">
                <a:latin typeface="Lucida Sans" charset="0"/>
              </a:rPr>
              <a:t>new</a:t>
            </a:r>
            <a:r>
              <a:rPr lang="en-US" sz="1800">
                <a:latin typeface="Lucida Sans" charset="0"/>
              </a:rPr>
              <a:t> </a:t>
            </a:r>
            <a:r>
              <a:rPr lang="en-US" sz="1800">
                <a:solidFill>
                  <a:srgbClr val="C00000"/>
                </a:solidFill>
                <a:latin typeface="Lucida Sans" charset="0"/>
              </a:rPr>
              <a:t>ArrayList</a:t>
            </a:r>
            <a:r>
              <a:rPr lang="en-US" sz="1800">
                <a:latin typeface="Lucida Sans" charset="0"/>
              </a:rPr>
              <a:t>(); </a:t>
            </a:r>
            <a:r>
              <a:rPr lang="en-US" sz="1800">
                <a:solidFill>
                  <a:srgbClr val="008000"/>
                </a:solidFill>
                <a:latin typeface="Lucida Sans" charset="0"/>
              </a:rPr>
              <a:t>// Create a new ArrayList</a:t>
            </a:r>
          </a:p>
          <a:p>
            <a:pPr marL="533400" indent="-533400" eaLnBrk="1" hangingPunct="1">
              <a:lnSpc>
                <a:spcPct val="80000"/>
              </a:lnSpc>
              <a:buFont typeface="Wingdings" charset="0"/>
              <a:buNone/>
            </a:pPr>
            <a:r>
              <a:rPr lang="en-US" altLang="zh-CN" sz="1800">
                <a:latin typeface="Lucida Sans" charset="0"/>
                <a:cs typeface="宋体" charset="0"/>
              </a:rPr>
              <a:t>	</a:t>
            </a:r>
            <a:r>
              <a:rPr lang="en-US" sz="1800" b="0">
                <a:latin typeface="Lucida Sans" charset="0"/>
              </a:rPr>
              <a:t>for</a:t>
            </a:r>
            <a:r>
              <a:rPr lang="en-US" sz="1800">
                <a:latin typeface="Lucida Sans" charset="0"/>
              </a:rPr>
              <a:t>( </a:t>
            </a:r>
            <a:r>
              <a:rPr lang="en-US" sz="1800" b="0">
                <a:latin typeface="Lucida Sans" charset="0"/>
              </a:rPr>
              <a:t>int</a:t>
            </a:r>
            <a:r>
              <a:rPr lang="en-US" sz="1800">
                <a:latin typeface="Lucida Sans" charset="0"/>
              </a:rPr>
              <a:t> i=0; i&lt;</a:t>
            </a:r>
            <a:r>
              <a:rPr lang="en-US" altLang="zh-CN" sz="1800">
                <a:latin typeface="Lucida Sans" charset="0"/>
                <a:cs typeface="宋体" charset="0"/>
              </a:rPr>
              <a:t>10</a:t>
            </a:r>
            <a:r>
              <a:rPr lang="en-US" sz="1800">
                <a:latin typeface="Lucida Sans" charset="0"/>
              </a:rPr>
              <a:t>; i++ ) {</a:t>
            </a:r>
          </a:p>
          <a:p>
            <a:pPr marL="533400" indent="-533400" eaLnBrk="1" hangingPunct="1">
              <a:lnSpc>
                <a:spcPct val="80000"/>
              </a:lnSpc>
              <a:buFont typeface="Wingdings" charset="0"/>
              <a:buNone/>
            </a:pPr>
            <a:r>
              <a:rPr lang="en-US" sz="1800">
                <a:latin typeface="Lucida Sans" charset="0"/>
              </a:rPr>
              <a:t>            </a:t>
            </a:r>
            <a:r>
              <a:rPr lang="en-US" altLang="zh-CN" sz="1800">
                <a:latin typeface="Lucida Sans" charset="0"/>
                <a:cs typeface="宋体" charset="0"/>
              </a:rPr>
              <a:t>	 </a:t>
            </a:r>
            <a:r>
              <a:rPr lang="en-US" sz="1800">
                <a:latin typeface="Lucida Sans" charset="0"/>
              </a:rPr>
              <a:t>al.add( </a:t>
            </a:r>
            <a:r>
              <a:rPr lang="en-US" sz="1800" b="0">
                <a:latin typeface="Lucida Sans" charset="0"/>
              </a:rPr>
              <a:t>new</a:t>
            </a:r>
            <a:r>
              <a:rPr lang="en-US" sz="1800">
                <a:latin typeface="Lucida Sans" charset="0"/>
              </a:rPr>
              <a:t> </a:t>
            </a:r>
            <a:r>
              <a:rPr lang="en-US" sz="1800">
                <a:solidFill>
                  <a:srgbClr val="C00000"/>
                </a:solidFill>
                <a:latin typeface="Lucida Sans" charset="0"/>
              </a:rPr>
              <a:t>Integer</a:t>
            </a:r>
            <a:r>
              <a:rPr lang="en-US" sz="1800">
                <a:latin typeface="Lucida Sans" charset="0"/>
              </a:rPr>
              <a:t>( </a:t>
            </a:r>
            <a:r>
              <a:rPr lang="en-US" altLang="zh-CN" sz="1800">
                <a:latin typeface="Lucida Sans" charset="0"/>
                <a:cs typeface="宋体" charset="0"/>
              </a:rPr>
              <a:t>i</a:t>
            </a:r>
            <a:r>
              <a:rPr lang="en-US" sz="1800">
                <a:latin typeface="Lucida Sans" charset="0"/>
              </a:rPr>
              <a:t> ) ); </a:t>
            </a:r>
            <a:r>
              <a:rPr lang="en-US" sz="1800">
                <a:solidFill>
                  <a:srgbClr val="008000"/>
                </a:solidFill>
                <a:latin typeface="Lucida Sans" charset="0"/>
              </a:rPr>
              <a:t>// Add Items to the array list</a:t>
            </a:r>
          </a:p>
          <a:p>
            <a:pPr marL="533400" indent="-533400" eaLnBrk="1" hangingPunct="1">
              <a:lnSpc>
                <a:spcPct val="80000"/>
              </a:lnSpc>
              <a:buFont typeface="Wingdings" charset="0"/>
              <a:buNone/>
            </a:pPr>
            <a:r>
              <a:rPr lang="en-US" sz="1800">
                <a:latin typeface="Lucida Sans" charset="0"/>
              </a:rPr>
              <a:t>        }</a:t>
            </a:r>
          </a:p>
          <a:p>
            <a:pPr marL="533400" indent="-533400" eaLnBrk="1" hangingPunct="1">
              <a:lnSpc>
                <a:spcPct val="80000"/>
              </a:lnSpc>
              <a:buFont typeface="Wingdings" charset="0"/>
              <a:buNone/>
            </a:pPr>
            <a:r>
              <a:rPr lang="en-US" altLang="zh-CN" sz="1800">
                <a:latin typeface="Lucida Sans" charset="0"/>
                <a:cs typeface="宋体" charset="0"/>
              </a:rPr>
              <a:t>	</a:t>
            </a:r>
            <a:r>
              <a:rPr lang="en-US" sz="1800" b="0">
                <a:latin typeface="Lucida Sans" charset="0"/>
              </a:rPr>
              <a:t>for</a:t>
            </a:r>
            <a:r>
              <a:rPr lang="en-US" sz="1800">
                <a:latin typeface="Lucida Sans" charset="0"/>
              </a:rPr>
              <a:t>( </a:t>
            </a:r>
            <a:r>
              <a:rPr lang="en-US" sz="1800" b="0">
                <a:latin typeface="Lucida Sans" charset="0"/>
              </a:rPr>
              <a:t>int</a:t>
            </a:r>
            <a:r>
              <a:rPr lang="en-US" sz="1800">
                <a:latin typeface="Lucida Sans" charset="0"/>
              </a:rPr>
              <a:t> i=0; i&lt; al.size(); i++ ) {</a:t>
            </a:r>
          </a:p>
          <a:p>
            <a:pPr marL="533400" indent="-533400" eaLnBrk="1" hangingPunct="1">
              <a:lnSpc>
                <a:spcPct val="80000"/>
              </a:lnSpc>
              <a:buFont typeface="Wingdings" charset="0"/>
              <a:buNone/>
            </a:pPr>
            <a:r>
              <a:rPr lang="en-US" sz="1800">
                <a:latin typeface="Lucida Sans" charset="0"/>
              </a:rPr>
              <a:t>            </a:t>
            </a:r>
            <a:r>
              <a:rPr lang="en-US" altLang="zh-CN" sz="1800">
                <a:latin typeface="Lucida Sans" charset="0"/>
                <a:cs typeface="宋体" charset="0"/>
              </a:rPr>
              <a:t>	</a:t>
            </a:r>
            <a:r>
              <a:rPr lang="en-US" sz="1800">
                <a:solidFill>
                  <a:srgbClr val="C00000"/>
                </a:solidFill>
                <a:latin typeface="Lucida Sans" charset="0"/>
              </a:rPr>
              <a:t>System</a:t>
            </a:r>
            <a:r>
              <a:rPr lang="en-US" sz="1800">
                <a:latin typeface="Lucida Sans" charset="0"/>
              </a:rPr>
              <a:t>.</a:t>
            </a:r>
            <a:r>
              <a:rPr lang="en-US" sz="1800" i="1">
                <a:latin typeface="Lucida Sans" charset="0"/>
              </a:rPr>
              <a:t>out</a:t>
            </a:r>
            <a:r>
              <a:rPr lang="en-US" sz="1800">
                <a:latin typeface="Lucida Sans" charset="0"/>
              </a:rPr>
              <a:t>.println( i + </a:t>
            </a:r>
            <a:r>
              <a:rPr lang="en-US" sz="1800">
                <a:solidFill>
                  <a:srgbClr val="2D2DB9"/>
                </a:solidFill>
                <a:latin typeface="Lucida Sans" charset="0"/>
              </a:rPr>
              <a:t>" = " </a:t>
            </a:r>
            <a:r>
              <a:rPr lang="en-US" sz="1800">
                <a:latin typeface="Lucida Sans" charset="0"/>
              </a:rPr>
              <a:t>+ al.get( i ) );</a:t>
            </a:r>
          </a:p>
          <a:p>
            <a:pPr marL="533400" indent="-533400" eaLnBrk="1" hangingPunct="1">
              <a:lnSpc>
                <a:spcPct val="80000"/>
              </a:lnSpc>
              <a:buFont typeface="Wingdings" charset="0"/>
              <a:buNone/>
            </a:pPr>
            <a:r>
              <a:rPr lang="en-US" sz="1800">
                <a:latin typeface="Lucida Sans" charset="0"/>
              </a:rPr>
              <a:t>        }</a:t>
            </a:r>
          </a:p>
          <a:p>
            <a:pPr marL="533400" indent="-533400" eaLnBrk="1" hangingPunct="1">
              <a:lnSpc>
                <a:spcPct val="80000"/>
              </a:lnSpc>
              <a:buFont typeface="Wingdings" charset="0"/>
              <a:buNone/>
            </a:pPr>
            <a:r>
              <a:rPr lang="en-US" altLang="zh-CN" sz="1800">
                <a:latin typeface="Lucida Sans" charset="0"/>
                <a:cs typeface="宋体" charset="0"/>
              </a:rPr>
              <a:t>	</a:t>
            </a:r>
            <a:r>
              <a:rPr lang="en-US" sz="1800">
                <a:latin typeface="Lucida Sans" charset="0"/>
              </a:rPr>
              <a:t>al.remove( 5 );</a:t>
            </a:r>
          </a:p>
          <a:p>
            <a:pPr marL="533400" indent="-533400" eaLnBrk="1" hangingPunct="1">
              <a:lnSpc>
                <a:spcPct val="80000"/>
              </a:lnSpc>
              <a:buFont typeface="Wingdings" charset="0"/>
              <a:buNone/>
            </a:pPr>
            <a:r>
              <a:rPr lang="en-US" altLang="zh-CN" sz="1800">
                <a:latin typeface="Lucida Sans" charset="0"/>
                <a:cs typeface="宋体" charset="0"/>
              </a:rPr>
              <a:t>	</a:t>
            </a:r>
            <a:r>
              <a:rPr lang="en-US" sz="1800">
                <a:latin typeface="Lucida Sans" charset="0"/>
              </a:rPr>
              <a:t>al.set( 5, </a:t>
            </a:r>
            <a:r>
              <a:rPr lang="en-US" sz="1800" b="0">
                <a:latin typeface="Lucida Sans" charset="0"/>
              </a:rPr>
              <a:t>new</a:t>
            </a:r>
            <a:r>
              <a:rPr lang="en-US" sz="1800">
                <a:latin typeface="Lucida Sans" charset="0"/>
              </a:rPr>
              <a:t> </a:t>
            </a:r>
            <a:r>
              <a:rPr lang="en-US" sz="1800">
                <a:solidFill>
                  <a:srgbClr val="C00000"/>
                </a:solidFill>
                <a:latin typeface="Lucida Sans" charset="0"/>
              </a:rPr>
              <a:t>Integer</a:t>
            </a:r>
            <a:r>
              <a:rPr lang="en-US" sz="1800">
                <a:latin typeface="Lucida Sans" charset="0"/>
              </a:rPr>
              <a:t>( 66 ) );</a:t>
            </a:r>
          </a:p>
          <a:p>
            <a:pPr marL="533400" indent="-533400" eaLnBrk="1" hangingPunct="1">
              <a:lnSpc>
                <a:spcPct val="80000"/>
              </a:lnSpc>
              <a:buFont typeface="Wingdings" charset="0"/>
              <a:buNone/>
            </a:pPr>
            <a:r>
              <a:rPr lang="en-US" altLang="zh-CN" sz="1800">
                <a:latin typeface="Lucida Sans" charset="0"/>
                <a:cs typeface="宋体" charset="0"/>
              </a:rPr>
              <a:t>	</a:t>
            </a:r>
            <a:r>
              <a:rPr lang="en-US" sz="1800" b="0">
                <a:latin typeface="Lucida Sans" charset="0"/>
              </a:rPr>
              <a:t>for</a:t>
            </a:r>
            <a:r>
              <a:rPr lang="en-US" sz="1800">
                <a:latin typeface="Lucida Sans" charset="0"/>
              </a:rPr>
              <a:t>( </a:t>
            </a:r>
            <a:r>
              <a:rPr lang="en-US" sz="1800">
                <a:solidFill>
                  <a:srgbClr val="C00000"/>
                </a:solidFill>
                <a:latin typeface="Lucida Sans" charset="0"/>
              </a:rPr>
              <a:t>Iterator</a:t>
            </a:r>
            <a:r>
              <a:rPr lang="en-US" sz="1800">
                <a:latin typeface="Lucida Sans" charset="0"/>
              </a:rPr>
              <a:t> i=al.iterator(); i.hasNext(); ) {</a:t>
            </a:r>
          </a:p>
          <a:p>
            <a:pPr marL="533400" indent="-533400" eaLnBrk="1" hangingPunct="1">
              <a:lnSpc>
                <a:spcPct val="80000"/>
              </a:lnSpc>
              <a:buFont typeface="Wingdings" charset="0"/>
              <a:buNone/>
            </a:pPr>
            <a:r>
              <a:rPr lang="en-US" sz="1800">
                <a:latin typeface="Lucida Sans" charset="0"/>
              </a:rPr>
              <a:t>            </a:t>
            </a:r>
            <a:r>
              <a:rPr lang="en-US" altLang="zh-CN" sz="1800">
                <a:latin typeface="Lucida Sans" charset="0"/>
                <a:cs typeface="宋体" charset="0"/>
              </a:rPr>
              <a:t>	</a:t>
            </a:r>
            <a:r>
              <a:rPr lang="en-US" sz="1800">
                <a:solidFill>
                  <a:srgbClr val="C00000"/>
                </a:solidFill>
                <a:latin typeface="Lucida Sans" charset="0"/>
              </a:rPr>
              <a:t>Integer</a:t>
            </a:r>
            <a:r>
              <a:rPr lang="en-US" sz="1800">
                <a:latin typeface="Lucida Sans" charset="0"/>
              </a:rPr>
              <a:t> integer = ( </a:t>
            </a:r>
            <a:r>
              <a:rPr lang="en-US" sz="1800">
                <a:solidFill>
                  <a:srgbClr val="C00000"/>
                </a:solidFill>
                <a:latin typeface="Lucida Sans" charset="0"/>
              </a:rPr>
              <a:t>Integer</a:t>
            </a:r>
            <a:r>
              <a:rPr lang="en-US" sz="1800">
                <a:latin typeface="Lucida Sans" charset="0"/>
              </a:rPr>
              <a:t> )i.next();</a:t>
            </a:r>
          </a:p>
          <a:p>
            <a:pPr marL="533400" indent="-533400" eaLnBrk="1" hangingPunct="1">
              <a:lnSpc>
                <a:spcPct val="80000"/>
              </a:lnSpc>
              <a:buFont typeface="Wingdings" charset="0"/>
              <a:buNone/>
            </a:pPr>
            <a:r>
              <a:rPr lang="en-US" sz="1800">
                <a:latin typeface="Lucida Sans" charset="0"/>
              </a:rPr>
              <a:t>            </a:t>
            </a:r>
            <a:r>
              <a:rPr lang="en-US" altLang="zh-CN" sz="1800">
                <a:latin typeface="Lucida Sans" charset="0"/>
                <a:cs typeface="宋体" charset="0"/>
              </a:rPr>
              <a:t>	</a:t>
            </a:r>
            <a:r>
              <a:rPr lang="en-US" sz="1800">
                <a:solidFill>
                  <a:srgbClr val="C00000"/>
                </a:solidFill>
                <a:latin typeface="Lucida Sans" charset="0"/>
              </a:rPr>
              <a:t>System</a:t>
            </a:r>
            <a:r>
              <a:rPr lang="en-US" sz="1800">
                <a:latin typeface="Lucida Sans" charset="0"/>
              </a:rPr>
              <a:t>.</a:t>
            </a:r>
            <a:r>
              <a:rPr lang="en-US" sz="1800" i="1">
                <a:latin typeface="Lucida Sans" charset="0"/>
              </a:rPr>
              <a:t>out</a:t>
            </a:r>
            <a:r>
              <a:rPr lang="en-US" sz="1800">
                <a:latin typeface="Lucida Sans" charset="0"/>
              </a:rPr>
              <a:t>.println( integer );</a:t>
            </a:r>
          </a:p>
          <a:p>
            <a:pPr marL="533400" indent="-533400" eaLnBrk="1" hangingPunct="1">
              <a:lnSpc>
                <a:spcPct val="80000"/>
              </a:lnSpc>
              <a:buFont typeface="Wingdings" charset="0"/>
              <a:buNone/>
            </a:pPr>
            <a:r>
              <a:rPr lang="en-US" sz="1800">
                <a:latin typeface="Lucida Sans" charset="0"/>
              </a:rPr>
              <a:t>        }</a:t>
            </a:r>
          </a:p>
          <a:p>
            <a:pPr marL="533400" indent="-533400" eaLnBrk="1" hangingPunct="1">
              <a:lnSpc>
                <a:spcPct val="80000"/>
              </a:lnSpc>
              <a:buFont typeface="Wingdings" charset="0"/>
              <a:buNone/>
            </a:pPr>
            <a:r>
              <a:rPr lang="en-US" sz="1800">
                <a:latin typeface="Lucida Sans" charset="0"/>
              </a:rPr>
              <a:t>    }</a:t>
            </a:r>
          </a:p>
          <a:p>
            <a:pPr marL="533400" indent="-533400" eaLnBrk="1" hangingPunct="1">
              <a:lnSpc>
                <a:spcPct val="80000"/>
              </a:lnSpc>
              <a:buFont typeface="Wingdings" charset="0"/>
              <a:buNone/>
            </a:pPr>
            <a:r>
              <a:rPr lang="en-US" sz="1800">
                <a:latin typeface="Lucida Sans" charset="0"/>
              </a:rPr>
              <a:t>}</a:t>
            </a:r>
            <a:endParaRPr lang="en-US" altLang="zh-CN" sz="1800">
              <a:latin typeface="Lucida Sans" charset="0"/>
              <a:cs typeface="宋体" charset="0"/>
            </a:endParaRP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D532AF5D-8D5D-EB48-80CE-2EBE0BC5D175}" type="slidenum">
              <a:rPr kumimoji="0" lang="en-US" altLang="zh-CN" sz="1000">
                <a:solidFill>
                  <a:srgbClr val="000000"/>
                </a:solidFill>
                <a:latin typeface="Verdana" charset="0"/>
              </a:rPr>
              <a:pPr eaLnBrk="1" hangingPunct="1"/>
              <a:t>21</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685711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小结</a:t>
            </a:r>
          </a:p>
        </p:txBody>
      </p:sp>
      <p:sp>
        <p:nvSpPr>
          <p:cNvPr id="29699"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一维数组的声明和初始化</a:t>
            </a:r>
          </a:p>
          <a:p>
            <a:pPr eaLnBrk="1" hangingPunct="1"/>
            <a:r>
              <a:rPr lang="zh-CN" altLang="en-US">
                <a:latin typeface="Verdana" charset="0"/>
                <a:cs typeface="宋体" charset="0"/>
              </a:rPr>
              <a:t>数组元素的引用</a:t>
            </a:r>
          </a:p>
          <a:p>
            <a:pPr eaLnBrk="1" hangingPunct="1"/>
            <a:r>
              <a:rPr lang="zh-CN" altLang="en-US">
                <a:latin typeface="Verdana" charset="0"/>
                <a:cs typeface="宋体" charset="0"/>
              </a:rPr>
              <a:t>二维数组的声明和使用</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95D5C92B-DA60-D942-A756-14F59022DB68}" type="slidenum">
              <a:rPr kumimoji="0" lang="en-US" altLang="zh-CN" sz="1000">
                <a:solidFill>
                  <a:srgbClr val="000000"/>
                </a:solidFill>
                <a:latin typeface="Verdana" charset="0"/>
              </a:rPr>
              <a:pPr eaLnBrk="1" hangingPunct="1"/>
              <a:t>22</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3527927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作业</a:t>
            </a:r>
          </a:p>
        </p:txBody>
      </p:sp>
      <p:sp>
        <p:nvSpPr>
          <p:cNvPr id="30723" name="Rectangle 3"/>
          <p:cNvSpPr>
            <a:spLocks noGrp="1" noChangeArrowheads="1"/>
          </p:cNvSpPr>
          <p:nvPr>
            <p:ph type="body" idx="4294967295"/>
          </p:nvPr>
        </p:nvSpPr>
        <p:spPr>
          <a:xfrm>
            <a:off x="638175" y="1251817"/>
            <a:ext cx="8153400" cy="4852987"/>
          </a:xfrm>
        </p:spPr>
        <p:txBody>
          <a:bodyPr/>
          <a:lstStyle/>
          <a:p>
            <a:pPr eaLnBrk="1" hangingPunct="1">
              <a:lnSpc>
                <a:spcPct val="90000"/>
              </a:lnSpc>
            </a:pPr>
            <a:r>
              <a:rPr lang="zh-CN" altLang="en-US" sz="2400" dirty="0">
                <a:latin typeface="Lucida Console" charset="0"/>
                <a:ea typeface="黑体" charset="0"/>
                <a:cs typeface="黑体" charset="0"/>
              </a:rPr>
              <a:t>完成数组</a:t>
            </a:r>
            <a:r>
              <a:rPr lang="en-US" altLang="zh-CN" sz="2400" dirty="0" err="1">
                <a:latin typeface="Lucida Console" charset="0"/>
                <a:ea typeface="黑体" charset="0"/>
                <a:cs typeface="黑体" charset="0"/>
              </a:rPr>
              <a:t>int</a:t>
            </a:r>
            <a:r>
              <a:rPr lang="en-US" altLang="zh-CN" sz="2400" dirty="0">
                <a:latin typeface="Lucida Console" charset="0"/>
                <a:ea typeface="黑体" charset="0"/>
                <a:cs typeface="黑体" charset="0"/>
              </a:rPr>
              <a:t>[] a = {100,40, 60, 87, 34, 11, 56, 0}</a:t>
            </a:r>
            <a:r>
              <a:rPr lang="zh-CN" altLang="en-US" sz="2400" dirty="0">
                <a:latin typeface="Lucida Console" charset="0"/>
                <a:ea typeface="黑体" charset="0"/>
                <a:cs typeface="黑体" charset="0"/>
              </a:rPr>
              <a:t>的</a:t>
            </a:r>
            <a:r>
              <a:rPr lang="zh-CN" altLang="en-US" sz="2400" dirty="0">
                <a:solidFill>
                  <a:srgbClr val="FF0000"/>
                </a:solidFill>
                <a:latin typeface="Lucida Console" charset="0"/>
                <a:ea typeface="黑体" charset="0"/>
                <a:cs typeface="黑体" charset="0"/>
              </a:rPr>
              <a:t>快速排序</a:t>
            </a:r>
            <a:r>
              <a:rPr lang="zh-CN" altLang="en-US" sz="2400" dirty="0">
                <a:latin typeface="Lucida Console" charset="0"/>
                <a:ea typeface="黑体" charset="0"/>
                <a:cs typeface="黑体" charset="0"/>
              </a:rPr>
              <a:t>、</a:t>
            </a:r>
            <a:r>
              <a:rPr lang="zh-CN" altLang="en-US" sz="2400" dirty="0">
                <a:solidFill>
                  <a:srgbClr val="FF0000"/>
                </a:solidFill>
                <a:latin typeface="Lucida Console" charset="0"/>
                <a:ea typeface="黑体" charset="0"/>
                <a:cs typeface="黑体" charset="0"/>
              </a:rPr>
              <a:t>冒泡排序</a:t>
            </a:r>
            <a:r>
              <a:rPr lang="zh-CN" altLang="en-US" sz="2400" dirty="0">
                <a:latin typeface="Lucida Console" charset="0"/>
                <a:ea typeface="黑体" charset="0"/>
                <a:cs typeface="黑体" charset="0"/>
              </a:rPr>
              <a:t>；</a:t>
            </a:r>
          </a:p>
          <a:p>
            <a:pPr eaLnBrk="1" hangingPunct="1">
              <a:lnSpc>
                <a:spcPct val="90000"/>
              </a:lnSpc>
            </a:pPr>
            <a:r>
              <a:rPr lang="zh-CN" altLang="en-US" sz="2400" dirty="0">
                <a:latin typeface="Lucida Console" charset="0"/>
                <a:ea typeface="黑体" charset="0"/>
                <a:cs typeface="黑体" charset="0"/>
              </a:rPr>
              <a:t>采用</a:t>
            </a:r>
            <a:r>
              <a:rPr lang="zh-CN" altLang="en-US" sz="2400" dirty="0">
                <a:solidFill>
                  <a:srgbClr val="FF0000"/>
                </a:solidFill>
                <a:latin typeface="Lucida Console" charset="0"/>
                <a:ea typeface="黑体" charset="0"/>
                <a:cs typeface="黑体" charset="0"/>
              </a:rPr>
              <a:t>折半查找</a:t>
            </a:r>
            <a:r>
              <a:rPr lang="zh-CN" altLang="en-US" sz="2400" dirty="0">
                <a:latin typeface="Lucida Console" charset="0"/>
                <a:ea typeface="黑体" charset="0"/>
                <a:cs typeface="黑体" charset="0"/>
              </a:rPr>
              <a:t>的算法，在数组中查询到某个数；</a:t>
            </a:r>
          </a:p>
          <a:p>
            <a:pPr eaLnBrk="1" hangingPunct="1">
              <a:lnSpc>
                <a:spcPct val="90000"/>
              </a:lnSpc>
            </a:pPr>
            <a:r>
              <a:rPr lang="zh-CN" altLang="en-US" sz="2400" dirty="0">
                <a:latin typeface="Lucida Console" charset="0"/>
                <a:ea typeface="黑体" charset="0"/>
                <a:cs typeface="黑体" charset="0"/>
              </a:rPr>
              <a:t>在中文环境下，有字符串，将其每个字节的数据相加求和。</a:t>
            </a:r>
          </a:p>
          <a:p>
            <a:pPr eaLnBrk="1" hangingPunct="1">
              <a:lnSpc>
                <a:spcPct val="90000"/>
              </a:lnSpc>
            </a:pPr>
            <a:r>
              <a:rPr lang="zh-CN" altLang="en-US" sz="2400" dirty="0">
                <a:latin typeface="Lucida Console" charset="0"/>
                <a:ea typeface="黑体" charset="0"/>
                <a:cs typeface="黑体" charset="0"/>
              </a:rPr>
              <a:t>求矩阵的和：</a:t>
            </a:r>
          </a:p>
          <a:p>
            <a:pPr eaLnBrk="1" hangingPunct="1">
              <a:lnSpc>
                <a:spcPct val="90000"/>
              </a:lnSpc>
            </a:pPr>
            <a:endParaRPr lang="zh-CN" altLang="en-US" sz="2400" dirty="0">
              <a:latin typeface="Lucida Console" charset="0"/>
              <a:ea typeface="黑体" charset="0"/>
              <a:cs typeface="黑体" charset="0"/>
            </a:endParaRPr>
          </a:p>
          <a:p>
            <a:pPr eaLnBrk="1" hangingPunct="1">
              <a:lnSpc>
                <a:spcPct val="90000"/>
              </a:lnSpc>
            </a:pPr>
            <a:endParaRPr lang="en-US" altLang="zh-CN" sz="2400" dirty="0">
              <a:latin typeface="Lucida Console" charset="0"/>
              <a:ea typeface="黑体" charset="0"/>
              <a:cs typeface="黑体" charset="0"/>
            </a:endParaRPr>
          </a:p>
          <a:p>
            <a:pPr eaLnBrk="1" hangingPunct="1">
              <a:lnSpc>
                <a:spcPct val="90000"/>
              </a:lnSpc>
            </a:pPr>
            <a:endParaRPr lang="en-US" altLang="zh-CN" sz="2400" dirty="0">
              <a:latin typeface="Lucida Console" charset="0"/>
              <a:ea typeface="黑体" charset="0"/>
              <a:cs typeface="黑体" charset="0"/>
            </a:endParaRPr>
          </a:p>
          <a:p>
            <a:pPr eaLnBrk="1" hangingPunct="1">
              <a:lnSpc>
                <a:spcPct val="90000"/>
              </a:lnSpc>
            </a:pPr>
            <a:endParaRPr lang="en-US" altLang="zh-CN" sz="2400" dirty="0">
              <a:latin typeface="Lucida Console" charset="0"/>
              <a:ea typeface="黑体" charset="0"/>
              <a:cs typeface="黑体" charset="0"/>
            </a:endParaRPr>
          </a:p>
        </p:txBody>
      </p:sp>
      <p:sp>
        <p:nvSpPr>
          <p:cNvPr id="30724" name="AutoShape 7"/>
          <p:cNvSpPr>
            <a:spLocks/>
          </p:cNvSpPr>
          <p:nvPr/>
        </p:nvSpPr>
        <p:spPr bwMode="auto">
          <a:xfrm>
            <a:off x="971550" y="3429000"/>
            <a:ext cx="215900" cy="1223963"/>
          </a:xfrm>
          <a:prstGeom prst="leftBrace">
            <a:avLst>
              <a:gd name="adj1" fmla="val 472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25" name="AutoShape 8"/>
          <p:cNvSpPr>
            <a:spLocks/>
          </p:cNvSpPr>
          <p:nvPr/>
        </p:nvSpPr>
        <p:spPr bwMode="auto">
          <a:xfrm>
            <a:off x="4714875" y="3429000"/>
            <a:ext cx="215900" cy="1223963"/>
          </a:xfrm>
          <a:prstGeom prst="leftBrace">
            <a:avLst>
              <a:gd name="adj1" fmla="val 472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26" name="Text Box 9"/>
          <p:cNvSpPr txBox="1">
            <a:spLocks noChangeArrowheads="1"/>
          </p:cNvSpPr>
          <p:nvPr/>
        </p:nvSpPr>
        <p:spPr bwMode="auto">
          <a:xfrm>
            <a:off x="1258888" y="3284538"/>
            <a:ext cx="2762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latin typeface="Lucida Console" charset="0"/>
              </a:rPr>
              <a:t>10, 20, 30, 40</a:t>
            </a:r>
          </a:p>
          <a:p>
            <a:pPr eaLnBrk="1" hangingPunct="1"/>
            <a:r>
              <a:rPr lang="en-US" altLang="zh-CN">
                <a:latin typeface="Lucida Console" charset="0"/>
              </a:rPr>
              <a:t>05,  0,  1,  0</a:t>
            </a:r>
          </a:p>
          <a:p>
            <a:pPr eaLnBrk="1" hangingPunct="1"/>
            <a:r>
              <a:rPr lang="en-US" altLang="zh-CN">
                <a:latin typeface="Lucida Console" charset="0"/>
              </a:rPr>
              <a:t>39, 40, 56, 78</a:t>
            </a:r>
          </a:p>
          <a:p>
            <a:pPr eaLnBrk="1" hangingPunct="1"/>
            <a:r>
              <a:rPr lang="en-US" altLang="zh-CN">
                <a:latin typeface="Lucida Console" charset="0"/>
              </a:rPr>
              <a:t>34, 90,  1,  1</a:t>
            </a:r>
          </a:p>
        </p:txBody>
      </p:sp>
      <p:sp>
        <p:nvSpPr>
          <p:cNvPr id="30727" name="Text Box 10"/>
          <p:cNvSpPr txBox="1">
            <a:spLocks noChangeArrowheads="1"/>
          </p:cNvSpPr>
          <p:nvPr/>
        </p:nvSpPr>
        <p:spPr bwMode="auto">
          <a:xfrm>
            <a:off x="5003800" y="3284538"/>
            <a:ext cx="2762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latin typeface="Lucida Console" charset="0"/>
              </a:rPr>
              <a:t>18, 29, 30, 40</a:t>
            </a:r>
          </a:p>
          <a:p>
            <a:pPr eaLnBrk="1" hangingPunct="1"/>
            <a:r>
              <a:rPr lang="en-US" altLang="zh-CN">
                <a:latin typeface="Lucida Console" charset="0"/>
              </a:rPr>
              <a:t> 1,  0,  1,  0</a:t>
            </a:r>
          </a:p>
          <a:p>
            <a:pPr eaLnBrk="1" hangingPunct="1"/>
            <a:r>
              <a:rPr lang="en-US" altLang="zh-CN">
                <a:latin typeface="Lucida Console" charset="0"/>
              </a:rPr>
              <a:t> 0, 40, 56, 78</a:t>
            </a:r>
          </a:p>
          <a:p>
            <a:pPr eaLnBrk="1" hangingPunct="1"/>
            <a:r>
              <a:rPr lang="en-US" altLang="zh-CN">
                <a:latin typeface="Lucida Console" charset="0"/>
              </a:rPr>
              <a:t> 7, 90,  1,  1</a:t>
            </a:r>
          </a:p>
        </p:txBody>
      </p:sp>
      <p:sp>
        <p:nvSpPr>
          <p:cNvPr id="30728" name="AutoShape 11"/>
          <p:cNvSpPr>
            <a:spLocks/>
          </p:cNvSpPr>
          <p:nvPr/>
        </p:nvSpPr>
        <p:spPr bwMode="auto">
          <a:xfrm>
            <a:off x="4067175" y="3429000"/>
            <a:ext cx="215900" cy="1223963"/>
          </a:xfrm>
          <a:prstGeom prst="rightBrace">
            <a:avLst>
              <a:gd name="adj1" fmla="val 472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29" name="AutoShape 12"/>
          <p:cNvSpPr>
            <a:spLocks/>
          </p:cNvSpPr>
          <p:nvPr/>
        </p:nvSpPr>
        <p:spPr bwMode="auto">
          <a:xfrm>
            <a:off x="7885113" y="3429000"/>
            <a:ext cx="215900" cy="1223963"/>
          </a:xfrm>
          <a:prstGeom prst="rightBrace">
            <a:avLst>
              <a:gd name="adj1" fmla="val 472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0" name="Text Box 13"/>
          <p:cNvSpPr txBox="1">
            <a:spLocks noChangeArrowheads="1"/>
          </p:cNvSpPr>
          <p:nvPr/>
        </p:nvSpPr>
        <p:spPr bwMode="auto">
          <a:xfrm>
            <a:off x="4283075" y="3789363"/>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latin typeface="Lucida Console" charset="0"/>
              </a:rPr>
              <a:t>+</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437A108A-2A6B-7344-990F-507B568AB0F3}" type="slidenum">
              <a:rPr kumimoji="0" lang="en-US" altLang="zh-CN" sz="1000">
                <a:solidFill>
                  <a:srgbClr val="000000"/>
                </a:solidFill>
                <a:latin typeface="Verdana" charset="0"/>
              </a:rPr>
              <a:pPr eaLnBrk="1" hangingPunct="1"/>
              <a:t>23</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1233817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作业</a:t>
            </a:r>
          </a:p>
        </p:txBody>
      </p:sp>
      <p:sp>
        <p:nvSpPr>
          <p:cNvPr id="31747" name="Rectangle 3"/>
          <p:cNvSpPr>
            <a:spLocks noGrp="1" noChangeArrowheads="1"/>
          </p:cNvSpPr>
          <p:nvPr>
            <p:ph type="body" idx="4294967295"/>
          </p:nvPr>
        </p:nvSpPr>
        <p:spPr>
          <a:xfrm>
            <a:off x="612648" y="1249363"/>
            <a:ext cx="8153400" cy="4852987"/>
          </a:xfrm>
        </p:spPr>
        <p:txBody>
          <a:bodyPr/>
          <a:lstStyle/>
          <a:p>
            <a:pPr eaLnBrk="1" hangingPunct="1">
              <a:lnSpc>
                <a:spcPct val="90000"/>
              </a:lnSpc>
            </a:pPr>
            <a:r>
              <a:rPr lang="en-US" altLang="zh-CN" sz="2400" dirty="0">
                <a:latin typeface="Lucida Console" charset="0"/>
                <a:ea typeface="黑体" charset="0"/>
                <a:cs typeface="黑体" charset="0"/>
              </a:rPr>
              <a:t>5.</a:t>
            </a:r>
            <a:r>
              <a:rPr lang="zh-CN" altLang="en-US" sz="2400" dirty="0">
                <a:latin typeface="Lucida Console" charset="0"/>
                <a:ea typeface="黑体" charset="0"/>
                <a:cs typeface="黑体" charset="0"/>
              </a:rPr>
              <a:t>将一个数组中值</a:t>
            </a:r>
            <a:r>
              <a:rPr lang="en-US" altLang="zh-CN" sz="2400" dirty="0">
                <a:latin typeface="Lucida Console" charset="0"/>
                <a:ea typeface="黑体" charset="0"/>
                <a:cs typeface="黑体" charset="0"/>
              </a:rPr>
              <a:t>=0</a:t>
            </a:r>
            <a:r>
              <a:rPr lang="zh-CN" altLang="en-US" sz="2400" dirty="0">
                <a:latin typeface="Lucida Console" charset="0"/>
                <a:ea typeface="黑体" charset="0"/>
                <a:cs typeface="黑体" charset="0"/>
              </a:rPr>
              <a:t>的项去掉</a:t>
            </a:r>
            <a:r>
              <a:rPr lang="en-US" altLang="zh-CN" sz="2400" dirty="0">
                <a:latin typeface="Lucida Console" charset="0"/>
                <a:ea typeface="黑体" charset="0"/>
                <a:cs typeface="黑体" charset="0"/>
              </a:rPr>
              <a:t>,</a:t>
            </a:r>
            <a:r>
              <a:rPr lang="zh-CN" altLang="en-US" sz="2400" dirty="0">
                <a:latin typeface="Lucida Console" charset="0"/>
                <a:ea typeface="黑体" charset="0"/>
                <a:cs typeface="黑体" charset="0"/>
              </a:rPr>
              <a:t>将不为</a:t>
            </a:r>
            <a:r>
              <a:rPr lang="en-US" altLang="zh-CN" sz="2400" dirty="0">
                <a:latin typeface="Lucida Console" charset="0"/>
                <a:ea typeface="黑体" charset="0"/>
                <a:cs typeface="黑体" charset="0"/>
              </a:rPr>
              <a:t>0</a:t>
            </a:r>
            <a:r>
              <a:rPr lang="zh-CN" altLang="en-US" sz="2400" dirty="0">
                <a:latin typeface="Lucida Console" charset="0"/>
                <a:ea typeface="黑体" charset="0"/>
                <a:cs typeface="黑体" charset="0"/>
              </a:rPr>
              <a:t>的值存入一个新的数组</a:t>
            </a:r>
            <a:r>
              <a:rPr lang="en-US" altLang="zh-CN" sz="2400" dirty="0">
                <a:latin typeface="Lucida Console" charset="0"/>
                <a:ea typeface="黑体" charset="0"/>
                <a:cs typeface="黑体" charset="0"/>
              </a:rPr>
              <a:t>,</a:t>
            </a:r>
            <a:r>
              <a:rPr lang="zh-CN" altLang="en-US" sz="2400" dirty="0">
                <a:latin typeface="Lucida Console" charset="0"/>
                <a:ea typeface="黑体" charset="0"/>
                <a:cs typeface="黑体" charset="0"/>
              </a:rPr>
              <a:t>比如</a:t>
            </a:r>
            <a:r>
              <a:rPr lang="en-US" altLang="zh-CN" sz="2400" dirty="0">
                <a:latin typeface="Lucida Console" charset="0"/>
                <a:ea typeface="黑体" charset="0"/>
                <a:cs typeface="黑体" charset="0"/>
              </a:rPr>
              <a:t>:</a:t>
            </a:r>
          </a:p>
          <a:p>
            <a:pPr lvl="1" eaLnBrk="1" hangingPunct="1">
              <a:lnSpc>
                <a:spcPct val="90000"/>
              </a:lnSpc>
              <a:buFont typeface="Wingdings" charset="0"/>
              <a:buNone/>
            </a:pPr>
            <a:r>
              <a:rPr lang="en-US" altLang="zh-CN" sz="2400" dirty="0" err="1">
                <a:solidFill>
                  <a:srgbClr val="CC3300"/>
                </a:solidFill>
                <a:latin typeface="Lucida Console" charset="0"/>
                <a:ea typeface="黑体" charset="0"/>
                <a:cs typeface="黑体" charset="0"/>
              </a:rPr>
              <a:t>int</a:t>
            </a:r>
            <a:r>
              <a:rPr lang="en-US" altLang="zh-CN" sz="2400" dirty="0">
                <a:solidFill>
                  <a:srgbClr val="CC3300"/>
                </a:solidFill>
                <a:latin typeface="Lucida Console" charset="0"/>
                <a:ea typeface="黑体" charset="0"/>
                <a:cs typeface="黑体" charset="0"/>
              </a:rPr>
              <a:t> a[]={1,3,4,5,0,0,6,6,0,5,4,7,6,7,0,5};</a:t>
            </a:r>
          </a:p>
          <a:p>
            <a:pPr lvl="1" eaLnBrk="1" hangingPunct="1">
              <a:lnSpc>
                <a:spcPct val="90000"/>
              </a:lnSpc>
              <a:buFont typeface="Wingdings" charset="0"/>
              <a:buNone/>
            </a:pPr>
            <a:r>
              <a:rPr lang="zh-CN" altLang="en-US" sz="2400" dirty="0">
                <a:solidFill>
                  <a:srgbClr val="CC3300"/>
                </a:solidFill>
                <a:latin typeface="Lucida Console" charset="0"/>
                <a:ea typeface="黑体" charset="0"/>
                <a:cs typeface="黑体" charset="0"/>
              </a:rPr>
              <a:t>生成的新数组为</a:t>
            </a:r>
            <a:r>
              <a:rPr lang="en-US" altLang="zh-CN" sz="2400" dirty="0">
                <a:solidFill>
                  <a:srgbClr val="CC3300"/>
                </a:solidFill>
                <a:latin typeface="Lucida Console" charset="0"/>
                <a:ea typeface="黑体" charset="0"/>
                <a:cs typeface="黑体" charset="0"/>
              </a:rPr>
              <a:t>:</a:t>
            </a:r>
          </a:p>
          <a:p>
            <a:pPr lvl="1" eaLnBrk="1" hangingPunct="1">
              <a:lnSpc>
                <a:spcPct val="90000"/>
              </a:lnSpc>
              <a:buFont typeface="Wingdings" charset="0"/>
              <a:buNone/>
            </a:pPr>
            <a:r>
              <a:rPr lang="en-US" altLang="zh-CN" sz="2400" dirty="0" err="1">
                <a:solidFill>
                  <a:srgbClr val="CC3300"/>
                </a:solidFill>
                <a:latin typeface="Lucida Console" charset="0"/>
                <a:ea typeface="黑体" charset="0"/>
                <a:cs typeface="黑体" charset="0"/>
              </a:rPr>
              <a:t>int</a:t>
            </a:r>
            <a:r>
              <a:rPr lang="en-US" altLang="zh-CN" sz="2400" dirty="0">
                <a:solidFill>
                  <a:srgbClr val="CC3300"/>
                </a:solidFill>
                <a:latin typeface="Lucida Console" charset="0"/>
                <a:ea typeface="黑体" charset="0"/>
                <a:cs typeface="黑体" charset="0"/>
              </a:rPr>
              <a:t> b[]={1,3,4,5,6,6,5,4,7,6,7,5}</a:t>
            </a:r>
          </a:p>
          <a:p>
            <a:pPr eaLnBrk="1" hangingPunct="1">
              <a:lnSpc>
                <a:spcPct val="90000"/>
              </a:lnSpc>
            </a:pPr>
            <a:r>
              <a:rPr lang="en-US" altLang="zh-CN" sz="2400" dirty="0">
                <a:latin typeface="Lucida Console" charset="0"/>
                <a:ea typeface="黑体" charset="0"/>
                <a:cs typeface="黑体" charset="0"/>
              </a:rPr>
              <a:t>6.</a:t>
            </a:r>
            <a:r>
              <a:rPr lang="zh-CN" altLang="en-US" sz="2400" dirty="0">
                <a:latin typeface="Lucida Console" charset="0"/>
                <a:ea typeface="黑体" charset="0"/>
                <a:cs typeface="黑体" charset="0"/>
              </a:rPr>
              <a:t>有</a:t>
            </a:r>
            <a:r>
              <a:rPr lang="en-US" altLang="zh-CN" sz="2400" dirty="0">
                <a:latin typeface="Lucida Console" charset="0"/>
                <a:ea typeface="黑体" charset="0"/>
                <a:cs typeface="黑体" charset="0"/>
              </a:rPr>
              <a:t>100</a:t>
            </a:r>
            <a:r>
              <a:rPr lang="zh-CN" altLang="en-US" sz="2400" dirty="0">
                <a:latin typeface="Lucida Console" charset="0"/>
                <a:ea typeface="黑体" charset="0"/>
                <a:cs typeface="黑体" charset="0"/>
              </a:rPr>
              <a:t>个人围成一个圈（编号</a:t>
            </a:r>
            <a:r>
              <a:rPr lang="en-US" altLang="zh-CN" sz="2400" dirty="0">
                <a:latin typeface="Lucida Console" charset="0"/>
                <a:ea typeface="黑体" charset="0"/>
                <a:cs typeface="黑体" charset="0"/>
              </a:rPr>
              <a:t>1-100</a:t>
            </a:r>
            <a:r>
              <a:rPr lang="zh-CN" altLang="en-US" sz="2400" dirty="0">
                <a:latin typeface="Lucida Console" charset="0"/>
                <a:ea typeface="黑体" charset="0"/>
                <a:cs typeface="黑体" charset="0"/>
              </a:rPr>
              <a:t>），从第</a:t>
            </a:r>
            <a:r>
              <a:rPr lang="en-US" altLang="zh-CN" sz="2400" dirty="0">
                <a:latin typeface="Lucida Console" charset="0"/>
                <a:ea typeface="黑体" charset="0"/>
                <a:cs typeface="黑体" charset="0"/>
              </a:rPr>
              <a:t>1</a:t>
            </a:r>
            <a:r>
              <a:rPr lang="zh-CN" altLang="en-US" sz="2400" dirty="0">
                <a:latin typeface="Lucida Console" charset="0"/>
                <a:ea typeface="黑体" charset="0"/>
                <a:cs typeface="黑体" charset="0"/>
              </a:rPr>
              <a:t>号的人开始从</a:t>
            </a:r>
            <a:r>
              <a:rPr lang="en-US" altLang="zh-CN" sz="2400" dirty="0">
                <a:latin typeface="Lucida Console" charset="0"/>
                <a:ea typeface="黑体" charset="0"/>
                <a:cs typeface="黑体" charset="0"/>
              </a:rPr>
              <a:t>1</a:t>
            </a:r>
            <a:r>
              <a:rPr lang="zh-CN" altLang="en-US" sz="2400" dirty="0">
                <a:latin typeface="Lucida Console" charset="0"/>
                <a:ea typeface="黑体" charset="0"/>
                <a:cs typeface="黑体" charset="0"/>
              </a:rPr>
              <a:t>报数，凡报到</a:t>
            </a:r>
            <a:r>
              <a:rPr lang="en-US" altLang="zh-CN" sz="2400" dirty="0">
                <a:latin typeface="Lucida Console" charset="0"/>
                <a:ea typeface="黑体" charset="0"/>
                <a:cs typeface="黑体" charset="0"/>
              </a:rPr>
              <a:t>3</a:t>
            </a:r>
            <a:r>
              <a:rPr lang="zh-CN" altLang="en-US" sz="2400" dirty="0">
                <a:latin typeface="Lucida Console" charset="0"/>
                <a:ea typeface="黑体" charset="0"/>
                <a:cs typeface="黑体" charset="0"/>
              </a:rPr>
              <a:t>的倍数的人离开圈子，然后再数下去，直到最后只剩一个人为止，问此人原来的位置是多少号？（编程实现）</a:t>
            </a:r>
          </a:p>
          <a:p>
            <a:pPr eaLnBrk="1" hangingPunct="1">
              <a:lnSpc>
                <a:spcPct val="90000"/>
              </a:lnSpc>
            </a:pPr>
            <a:r>
              <a:rPr lang="en-US" altLang="zh-CN" sz="2400" dirty="0">
                <a:latin typeface="Lucida Console" charset="0"/>
                <a:ea typeface="黑体" charset="0"/>
                <a:cs typeface="黑体" charset="0"/>
              </a:rPr>
              <a:t>7.</a:t>
            </a:r>
            <a:r>
              <a:rPr lang="zh-CN" altLang="en-US" sz="2400" dirty="0">
                <a:latin typeface="Lucida Console" charset="0"/>
                <a:ea typeface="黑体" charset="0"/>
                <a:cs typeface="黑体" charset="0"/>
              </a:rPr>
              <a:t>定义</a:t>
            </a:r>
            <a:r>
              <a:rPr lang="en-US" altLang="zh-CN" sz="2400" dirty="0">
                <a:latin typeface="Lucida Console" charset="0"/>
                <a:ea typeface="黑体" charset="0"/>
                <a:cs typeface="黑体" charset="0"/>
              </a:rPr>
              <a:t>10</a:t>
            </a:r>
            <a:r>
              <a:rPr lang="zh-CN" altLang="en-US" sz="2400" dirty="0">
                <a:latin typeface="Lucida Console" charset="0"/>
                <a:ea typeface="黑体" charset="0"/>
                <a:cs typeface="黑体" charset="0"/>
              </a:rPr>
              <a:t>个长度的</a:t>
            </a:r>
            <a:r>
              <a:rPr lang="en-US" altLang="zh-CN" sz="2400" dirty="0">
                <a:latin typeface="Lucida Console" charset="0"/>
                <a:ea typeface="黑体" charset="0"/>
                <a:cs typeface="黑体" charset="0"/>
              </a:rPr>
              <a:t>Student</a:t>
            </a:r>
            <a:r>
              <a:rPr lang="zh-CN" altLang="en-US" sz="2400" dirty="0">
                <a:latin typeface="Lucida Console" charset="0"/>
                <a:ea typeface="黑体" charset="0"/>
                <a:cs typeface="黑体" charset="0"/>
              </a:rPr>
              <a:t>数组，将</a:t>
            </a:r>
            <a:r>
              <a:rPr lang="en-US" altLang="zh-CN" sz="2400" dirty="0">
                <a:latin typeface="Lucida Console" charset="0"/>
                <a:ea typeface="黑体" charset="0"/>
                <a:cs typeface="黑体" charset="0"/>
              </a:rPr>
              <a:t>10</a:t>
            </a:r>
            <a:r>
              <a:rPr lang="zh-CN" altLang="en-US" sz="2400" dirty="0">
                <a:latin typeface="Lucida Console" charset="0"/>
                <a:ea typeface="黑体" charset="0"/>
                <a:cs typeface="黑体" charset="0"/>
              </a:rPr>
              <a:t>个</a:t>
            </a:r>
            <a:r>
              <a:rPr lang="en-US" altLang="zh-CN" sz="2400" dirty="0">
                <a:latin typeface="Lucida Console" charset="0"/>
                <a:ea typeface="黑体" charset="0"/>
                <a:cs typeface="黑体" charset="0"/>
              </a:rPr>
              <a:t>Student</a:t>
            </a:r>
            <a:r>
              <a:rPr lang="zh-CN" altLang="en-US" sz="2400" dirty="0">
                <a:latin typeface="Lucida Console" charset="0"/>
                <a:ea typeface="黑体" charset="0"/>
                <a:cs typeface="黑体" charset="0"/>
              </a:rPr>
              <a:t>对象的年龄全部加</a:t>
            </a:r>
            <a:r>
              <a:rPr lang="en-US" altLang="zh-CN" sz="2400" dirty="0">
                <a:latin typeface="Lucida Console" charset="0"/>
                <a:ea typeface="黑体" charset="0"/>
                <a:cs typeface="黑体" charset="0"/>
              </a:rPr>
              <a:t>1</a:t>
            </a:r>
            <a:r>
              <a:rPr lang="zh-CN" altLang="en-US" sz="2400" dirty="0">
                <a:latin typeface="Lucida Console" charset="0"/>
                <a:ea typeface="黑体" charset="0"/>
                <a:cs typeface="黑体" charset="0"/>
              </a:rPr>
              <a:t>，然后把</a:t>
            </a:r>
            <a:r>
              <a:rPr lang="en-US" altLang="zh-CN" sz="2400" dirty="0">
                <a:latin typeface="Lucida Console" charset="0"/>
                <a:ea typeface="黑体" charset="0"/>
                <a:cs typeface="黑体" charset="0"/>
              </a:rPr>
              <a:t>10</a:t>
            </a:r>
            <a:r>
              <a:rPr lang="zh-CN" altLang="en-US" sz="2400" dirty="0">
                <a:latin typeface="Lucida Console" charset="0"/>
                <a:ea typeface="黑体" charset="0"/>
                <a:cs typeface="黑体" charset="0"/>
              </a:rPr>
              <a:t>个</a:t>
            </a:r>
            <a:r>
              <a:rPr lang="en-US" altLang="zh-CN" sz="2400" dirty="0">
                <a:latin typeface="Lucida Console" charset="0"/>
                <a:ea typeface="黑体" charset="0"/>
                <a:cs typeface="黑体" charset="0"/>
              </a:rPr>
              <a:t>Student</a:t>
            </a:r>
            <a:r>
              <a:rPr lang="zh-CN" altLang="en-US" sz="2400" dirty="0">
                <a:latin typeface="Lucida Console" charset="0"/>
                <a:ea typeface="黑体" charset="0"/>
                <a:cs typeface="黑体" charset="0"/>
              </a:rPr>
              <a:t>对象的详细信息逐行打印出来</a:t>
            </a:r>
            <a:r>
              <a:rPr lang="en-US" altLang="zh-CN" sz="2400" dirty="0">
                <a:latin typeface="Lucida Console" charset="0"/>
                <a:ea typeface="黑体" charset="0"/>
                <a:cs typeface="黑体" charset="0"/>
              </a:rPr>
              <a:t>(</a:t>
            </a:r>
            <a:r>
              <a:rPr lang="zh-CN" altLang="en-US" sz="2400" dirty="0">
                <a:latin typeface="Lucida Console" charset="0"/>
                <a:ea typeface="黑体" charset="0"/>
                <a:cs typeface="黑体" charset="0"/>
              </a:rPr>
              <a:t>数组和</a:t>
            </a:r>
            <a:r>
              <a:rPr lang="en-US" altLang="zh-CN" sz="2400" dirty="0" err="1">
                <a:latin typeface="Lucida Console" charset="0"/>
                <a:ea typeface="黑体" charset="0"/>
                <a:cs typeface="黑体" charset="0"/>
              </a:rPr>
              <a:t>ArrayList</a:t>
            </a:r>
            <a:r>
              <a:rPr lang="zh-CN" altLang="en-US" sz="2400" dirty="0">
                <a:latin typeface="Lucida Console" charset="0"/>
                <a:ea typeface="黑体" charset="0"/>
                <a:cs typeface="黑体" charset="0"/>
              </a:rPr>
              <a:t>实现</a:t>
            </a:r>
            <a:r>
              <a:rPr lang="en-US" altLang="zh-CN" sz="2400" dirty="0">
                <a:latin typeface="Lucida Console" charset="0"/>
                <a:ea typeface="黑体" charset="0"/>
                <a:cs typeface="黑体" charset="0"/>
              </a:rPr>
              <a:t>)</a:t>
            </a:r>
            <a:r>
              <a:rPr lang="zh-CN" altLang="en-US" sz="2400" dirty="0">
                <a:latin typeface="Lucida Console" charset="0"/>
                <a:ea typeface="黑体" charset="0"/>
                <a:cs typeface="黑体" charset="0"/>
              </a:rPr>
              <a:t>。</a:t>
            </a:r>
          </a:p>
        </p:txBody>
      </p:sp>
      <p:sp>
        <p:nvSpPr>
          <p:cNvPr id="8" name="灯片编号占位符 5"/>
          <p:cNvSpPr txBox="1">
            <a:spLocks noGrp="1"/>
          </p:cNvSpPr>
          <p:nvPr/>
        </p:nvSpPr>
        <p:spPr bwMode="gray">
          <a:xfrm>
            <a:off x="8305800" y="6477000"/>
            <a:ext cx="3810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5AB271DE-18ED-F647-B86F-FF8E2D013E31}" type="slidenum">
              <a:rPr kumimoji="0" lang="en-US" altLang="zh-CN" sz="1000">
                <a:solidFill>
                  <a:srgbClr val="000000"/>
                </a:solidFill>
                <a:latin typeface="Verdana" charset="0"/>
              </a:rPr>
              <a:pPr eaLnBrk="1" hangingPunct="1"/>
              <a:t>24</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2092773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数组基本概念</a:t>
            </a:r>
          </a:p>
        </p:txBody>
      </p:sp>
      <p:sp>
        <p:nvSpPr>
          <p:cNvPr id="10243"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数组是用来存储一组</a:t>
            </a:r>
            <a:r>
              <a:rPr lang="zh-CN" altLang="en-US">
                <a:solidFill>
                  <a:schemeClr val="accent2"/>
                </a:solidFill>
                <a:latin typeface="Verdana" charset="0"/>
                <a:cs typeface="宋体" charset="0"/>
              </a:rPr>
              <a:t>相同数据类型</a:t>
            </a:r>
            <a:r>
              <a:rPr lang="zh-CN" altLang="en-US">
                <a:latin typeface="Verdana" charset="0"/>
                <a:cs typeface="宋体" charset="0"/>
              </a:rPr>
              <a:t>数据的数据结构。</a:t>
            </a:r>
          </a:p>
          <a:p>
            <a:pPr eaLnBrk="1" hangingPunct="1"/>
            <a:r>
              <a:rPr lang="zh-CN" altLang="en-US">
                <a:latin typeface="Verdana" charset="0"/>
                <a:cs typeface="宋体" charset="0"/>
              </a:rPr>
              <a:t>数组也是一种</a:t>
            </a:r>
            <a:r>
              <a:rPr lang="zh-CN" altLang="en-US">
                <a:solidFill>
                  <a:schemeClr val="accent2"/>
                </a:solidFill>
                <a:latin typeface="Verdana" charset="0"/>
                <a:cs typeface="宋体" charset="0"/>
              </a:rPr>
              <a:t>引用类型</a:t>
            </a:r>
            <a:r>
              <a:rPr lang="zh-CN" altLang="en-US">
                <a:latin typeface="Verdana" charset="0"/>
                <a:cs typeface="宋体" charset="0"/>
              </a:rPr>
              <a:t>。</a:t>
            </a:r>
          </a:p>
          <a:p>
            <a:pPr eaLnBrk="1" hangingPunct="1"/>
            <a:r>
              <a:rPr lang="zh-CN" altLang="en-US">
                <a:latin typeface="Verdana" charset="0"/>
                <a:cs typeface="宋体" charset="0"/>
              </a:rPr>
              <a:t>数组的元素可以是简单类型的数据，也可以是引用类型的数据。</a:t>
            </a:r>
          </a:p>
          <a:p>
            <a:pPr eaLnBrk="1" hangingPunct="1"/>
            <a:r>
              <a:rPr lang="zh-CN" altLang="en-US">
                <a:latin typeface="Verdana" charset="0"/>
                <a:cs typeface="宋体" charset="0"/>
              </a:rPr>
              <a:t>数组的定义方式有两种：</a:t>
            </a:r>
          </a:p>
          <a:p>
            <a:pPr lvl="1" eaLnBrk="1" hangingPunct="1"/>
            <a:r>
              <a:rPr lang="en-US" altLang="zh-CN" b="1" i="1">
                <a:cs typeface="宋体" charset="0"/>
              </a:rPr>
              <a:t>type</a:t>
            </a:r>
            <a:r>
              <a:rPr lang="en-US" altLang="zh-CN" b="1">
                <a:cs typeface="宋体" charset="0"/>
              </a:rPr>
              <a:t>[] arr_name;</a:t>
            </a:r>
          </a:p>
          <a:p>
            <a:pPr lvl="1" eaLnBrk="1" hangingPunct="1"/>
            <a:r>
              <a:rPr lang="en-US" altLang="zh-CN" b="1" i="1">
                <a:cs typeface="宋体" charset="0"/>
              </a:rPr>
              <a:t>type</a:t>
            </a:r>
            <a:r>
              <a:rPr lang="en-US" altLang="zh-CN" b="1">
                <a:cs typeface="宋体" charset="0"/>
              </a:rPr>
              <a:t> arr_name[];</a:t>
            </a:r>
          </a:p>
          <a:p>
            <a:pPr eaLnBrk="1" hangingPunct="1"/>
            <a:endParaRPr lang="en-US" altLang="zh-CN" b="0">
              <a:latin typeface="Verdana" charset="0"/>
              <a:cs typeface="宋体" charset="0"/>
            </a:endParaRPr>
          </a:p>
        </p:txBody>
      </p:sp>
      <p:sp>
        <p:nvSpPr>
          <p:cNvPr id="10244" name="AutoShape 5"/>
          <p:cNvSpPr>
            <a:spLocks noChangeArrowheads="1"/>
          </p:cNvSpPr>
          <p:nvPr/>
        </p:nvSpPr>
        <p:spPr bwMode="auto">
          <a:xfrm>
            <a:off x="3995738" y="4221163"/>
            <a:ext cx="4679950" cy="1728787"/>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lvl="1"/>
            <a:r>
              <a:rPr kumimoji="0" lang="en-US" altLang="zh-CN" b="1" dirty="0" err="1">
                <a:latin typeface="Lucida Console" charset="0"/>
              </a:rPr>
              <a:t>int</a:t>
            </a:r>
            <a:r>
              <a:rPr kumimoji="0" lang="en-US" altLang="zh-CN" b="1" dirty="0">
                <a:latin typeface="Lucida Console" charset="0"/>
              </a:rPr>
              <a:t>[] a; </a:t>
            </a:r>
          </a:p>
          <a:p>
            <a:pPr lvl="1"/>
            <a:r>
              <a:rPr kumimoji="0" lang="en-US" altLang="zh-CN" b="1" dirty="0">
                <a:latin typeface="Lucida Console" charset="0"/>
              </a:rPr>
              <a:t>Date[] d;</a:t>
            </a:r>
          </a:p>
          <a:p>
            <a:pPr lvl="1"/>
            <a:r>
              <a:rPr kumimoji="0" lang="en-US" altLang="zh-CN" b="1" dirty="0">
                <a:latin typeface="Lucida Console" charset="0"/>
              </a:rPr>
              <a:t>float b[];      </a:t>
            </a:r>
            <a:r>
              <a:rPr kumimoji="0" lang="zh-CN" altLang="en-US" b="1" dirty="0">
                <a:solidFill>
                  <a:schemeClr val="accent2"/>
                </a:solidFill>
                <a:latin typeface="Lucida Console" charset="0"/>
                <a:ea typeface="华文新魏" charset="0"/>
                <a:cs typeface="华文新魏" charset="0"/>
              </a:rPr>
              <a:t>不推荐</a:t>
            </a:r>
          </a:p>
          <a:p>
            <a:pPr lvl="1"/>
            <a:r>
              <a:rPr kumimoji="0" lang="en-US" altLang="zh-CN" b="1" dirty="0">
                <a:latin typeface="Lucida Console" charset="0"/>
              </a:rPr>
              <a:t>String c[];</a:t>
            </a:r>
          </a:p>
        </p:txBody>
      </p:sp>
      <p:sp>
        <p:nvSpPr>
          <p:cNvPr id="10245" name="AutoShape 6"/>
          <p:cNvSpPr>
            <a:spLocks/>
          </p:cNvSpPr>
          <p:nvPr/>
        </p:nvSpPr>
        <p:spPr bwMode="auto">
          <a:xfrm>
            <a:off x="5992727" y="4907269"/>
            <a:ext cx="719137" cy="391242"/>
          </a:xfrm>
          <a:prstGeom prst="rightBracket">
            <a:avLst>
              <a:gd name="adj" fmla="val 8333"/>
            </a:avLst>
          </a:prstGeom>
          <a:noFill/>
          <a:ln w="571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6B034E73-4103-554F-BA9E-ACBE5827EDD5}" type="slidenum">
              <a:rPr kumimoji="0" lang="en-US" altLang="zh-CN" sz="1000">
                <a:solidFill>
                  <a:srgbClr val="000000"/>
                </a:solidFill>
                <a:latin typeface="Verdana" charset="0"/>
              </a:rPr>
              <a:pPr eaLnBrk="1" hangingPunct="1"/>
              <a:t>3</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224895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一维数组定义</a:t>
            </a:r>
          </a:p>
        </p:txBody>
      </p:sp>
      <p:sp>
        <p:nvSpPr>
          <p:cNvPr id="11267"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在数组定义中，</a:t>
            </a:r>
            <a:r>
              <a:rPr lang="zh-CN" altLang="en-US">
                <a:solidFill>
                  <a:schemeClr val="accent2"/>
                </a:solidFill>
                <a:latin typeface="Verdana" charset="0"/>
                <a:cs typeface="宋体" charset="0"/>
              </a:rPr>
              <a:t>不能指定数组的长度</a:t>
            </a:r>
            <a:r>
              <a:rPr lang="zh-CN" altLang="en-US">
                <a:latin typeface="Verdana" charset="0"/>
                <a:cs typeface="宋体" charset="0"/>
              </a:rPr>
              <a:t>，而需要在数组的创建阶段来指定</a:t>
            </a:r>
          </a:p>
          <a:p>
            <a:pPr eaLnBrk="1" hangingPunct="1"/>
            <a:endParaRPr lang="zh-CN" altLang="en-US">
              <a:latin typeface="Verdana" charset="0"/>
              <a:cs typeface="宋体" charset="0"/>
            </a:endParaRPr>
          </a:p>
          <a:p>
            <a:pPr eaLnBrk="1" hangingPunct="1"/>
            <a:endParaRPr lang="zh-CN" altLang="en-US">
              <a:latin typeface="Verdana" charset="0"/>
              <a:cs typeface="宋体" charset="0"/>
            </a:endParaRPr>
          </a:p>
          <a:p>
            <a:pPr eaLnBrk="1" hangingPunct="1"/>
            <a:r>
              <a:rPr lang="zh-CN" altLang="en-US">
                <a:latin typeface="Verdana" charset="0"/>
                <a:cs typeface="宋体" charset="0"/>
              </a:rPr>
              <a:t>通过</a:t>
            </a:r>
            <a:r>
              <a:rPr lang="en-US" altLang="zh-CN">
                <a:latin typeface="Lucida Console" charset="0"/>
                <a:cs typeface="宋体" charset="0"/>
              </a:rPr>
              <a:t>new</a:t>
            </a:r>
            <a:r>
              <a:rPr lang="zh-CN" altLang="en-US">
                <a:latin typeface="Verdana" charset="0"/>
                <a:cs typeface="宋体" charset="0"/>
              </a:rPr>
              <a:t>操作符来创建数组对象，指定数组的大小，给数组元素的存储分配空间</a:t>
            </a:r>
          </a:p>
          <a:p>
            <a:pPr eaLnBrk="1" hangingPunct="1"/>
            <a:endParaRPr lang="en-US" altLang="zh-CN">
              <a:latin typeface="Verdana" charset="0"/>
              <a:cs typeface="宋体" charset="0"/>
            </a:endParaRPr>
          </a:p>
        </p:txBody>
      </p:sp>
      <p:sp>
        <p:nvSpPr>
          <p:cNvPr id="11268" name="AutoShape 5"/>
          <p:cNvSpPr>
            <a:spLocks noChangeArrowheads="1"/>
          </p:cNvSpPr>
          <p:nvPr/>
        </p:nvSpPr>
        <p:spPr bwMode="auto">
          <a:xfrm>
            <a:off x="971550" y="4221163"/>
            <a:ext cx="6913563" cy="12954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kumimoji="0" lang="en-US" altLang="zh-CN" b="1">
                <a:solidFill>
                  <a:schemeClr val="accent2"/>
                </a:solidFill>
                <a:latin typeface="Lucida Console" charset="0"/>
                <a:ea typeface="黑体" charset="0"/>
                <a:cs typeface="黑体" charset="0"/>
              </a:rPr>
              <a:t>int</a:t>
            </a:r>
            <a:r>
              <a:rPr kumimoji="0" lang="en-US" altLang="zh-CN" b="1">
                <a:latin typeface="Lucida Console" charset="0"/>
                <a:ea typeface="黑体" charset="0"/>
                <a:cs typeface="黑体" charset="0"/>
              </a:rPr>
              <a:t> [] a = </a:t>
            </a:r>
            <a:r>
              <a:rPr kumimoji="0" lang="en-US" altLang="zh-CN" b="1">
                <a:solidFill>
                  <a:schemeClr val="accent2"/>
                </a:solidFill>
                <a:latin typeface="Lucida Console" charset="0"/>
                <a:ea typeface="黑体" charset="0"/>
                <a:cs typeface="黑体" charset="0"/>
              </a:rPr>
              <a:t>new</a:t>
            </a:r>
            <a:r>
              <a:rPr kumimoji="0" lang="en-US" altLang="zh-CN" b="1">
                <a:latin typeface="Lucida Console" charset="0"/>
                <a:ea typeface="黑体" charset="0"/>
                <a:cs typeface="黑体" charset="0"/>
              </a:rPr>
              <a:t> </a:t>
            </a:r>
            <a:r>
              <a:rPr kumimoji="0" lang="en-US" altLang="zh-CN" b="1">
                <a:solidFill>
                  <a:schemeClr val="accent2"/>
                </a:solidFill>
                <a:latin typeface="Lucida Console" charset="0"/>
                <a:ea typeface="黑体" charset="0"/>
                <a:cs typeface="黑体" charset="0"/>
              </a:rPr>
              <a:t>int</a:t>
            </a:r>
            <a:r>
              <a:rPr kumimoji="0" lang="en-US" altLang="zh-CN" b="1">
                <a:latin typeface="Lucida Console" charset="0"/>
                <a:ea typeface="黑体" charset="0"/>
                <a:cs typeface="黑体" charset="0"/>
              </a:rPr>
              <a:t>[20];</a:t>
            </a:r>
          </a:p>
          <a:p>
            <a:r>
              <a:rPr kumimoji="0" lang="en-US" altLang="zh-CN" b="1">
                <a:solidFill>
                  <a:schemeClr val="accent2"/>
                </a:solidFill>
                <a:latin typeface="Lucida Console" charset="0"/>
                <a:ea typeface="黑体" charset="0"/>
                <a:cs typeface="黑体" charset="0"/>
              </a:rPr>
              <a:t>float</a:t>
            </a:r>
            <a:r>
              <a:rPr kumimoji="0" lang="en-US" altLang="zh-CN" b="1">
                <a:latin typeface="Lucida Console" charset="0"/>
                <a:ea typeface="黑体" charset="0"/>
                <a:cs typeface="黑体" charset="0"/>
              </a:rPr>
              <a:t>[] b = </a:t>
            </a:r>
            <a:r>
              <a:rPr kumimoji="0" lang="en-US" altLang="zh-CN" b="1">
                <a:solidFill>
                  <a:schemeClr val="accent2"/>
                </a:solidFill>
                <a:latin typeface="Lucida Console" charset="0"/>
                <a:ea typeface="黑体" charset="0"/>
                <a:cs typeface="黑体" charset="0"/>
              </a:rPr>
              <a:t>new</a:t>
            </a:r>
            <a:r>
              <a:rPr kumimoji="0" lang="en-US" altLang="zh-CN" b="1">
                <a:latin typeface="Lucida Console" charset="0"/>
                <a:ea typeface="黑体" charset="0"/>
                <a:cs typeface="黑体" charset="0"/>
              </a:rPr>
              <a:t> </a:t>
            </a:r>
            <a:r>
              <a:rPr kumimoji="0" lang="en-US" altLang="zh-CN" b="1">
                <a:solidFill>
                  <a:schemeClr val="accent2"/>
                </a:solidFill>
                <a:latin typeface="Lucida Console" charset="0"/>
                <a:ea typeface="黑体" charset="0"/>
                <a:cs typeface="黑体" charset="0"/>
              </a:rPr>
              <a:t>float</a:t>
            </a:r>
            <a:r>
              <a:rPr kumimoji="0" lang="en-US" altLang="zh-CN" b="1">
                <a:latin typeface="Lucida Console" charset="0"/>
                <a:ea typeface="黑体" charset="0"/>
                <a:cs typeface="黑体" charset="0"/>
              </a:rPr>
              <a:t>[10];</a:t>
            </a:r>
          </a:p>
          <a:p>
            <a:r>
              <a:rPr kumimoji="0" lang="en-US" altLang="zh-CN" b="1">
                <a:latin typeface="Lucida Console" charset="0"/>
                <a:ea typeface="黑体" charset="0"/>
                <a:cs typeface="黑体" charset="0"/>
              </a:rPr>
              <a:t>String[] c = </a:t>
            </a:r>
            <a:r>
              <a:rPr kumimoji="0" lang="en-US" altLang="zh-CN" b="1">
                <a:solidFill>
                  <a:schemeClr val="accent2"/>
                </a:solidFill>
                <a:latin typeface="Lucida Console" charset="0"/>
                <a:ea typeface="黑体" charset="0"/>
                <a:cs typeface="黑体" charset="0"/>
              </a:rPr>
              <a:t>new</a:t>
            </a:r>
            <a:r>
              <a:rPr kumimoji="0" lang="en-US" altLang="zh-CN" b="1">
                <a:latin typeface="Lucida Console" charset="0"/>
                <a:ea typeface="黑体" charset="0"/>
                <a:cs typeface="黑体" charset="0"/>
              </a:rPr>
              <a:t> String[5];</a:t>
            </a:r>
            <a:r>
              <a:rPr kumimoji="0" lang="en-US" altLang="zh-CN" b="1">
                <a:solidFill>
                  <a:schemeClr val="accent2"/>
                </a:solidFill>
                <a:latin typeface="Lucida Console" charset="0"/>
                <a:ea typeface="黑体" charset="0"/>
                <a:cs typeface="黑体" charset="0"/>
              </a:rPr>
              <a:t> </a:t>
            </a:r>
            <a:endParaRPr kumimoji="0" lang="en-US" altLang="zh-CN" b="1">
              <a:latin typeface="Lucida Console" charset="0"/>
              <a:ea typeface="黑体" charset="0"/>
              <a:cs typeface="黑体" charset="0"/>
            </a:endParaRPr>
          </a:p>
        </p:txBody>
      </p:sp>
      <p:sp>
        <p:nvSpPr>
          <p:cNvPr id="11269" name="AutoShape 6"/>
          <p:cNvSpPr>
            <a:spLocks noChangeArrowheads="1"/>
          </p:cNvSpPr>
          <p:nvPr/>
        </p:nvSpPr>
        <p:spPr bwMode="auto">
          <a:xfrm>
            <a:off x="971550" y="2205038"/>
            <a:ext cx="6913563" cy="936625"/>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kumimoji="0" lang="zh-CN" altLang="en-US" b="1">
                <a:latin typeface="Lucida Console" charset="0"/>
                <a:ea typeface="黑体" charset="0"/>
                <a:cs typeface="黑体" charset="0"/>
              </a:rPr>
              <a:t>正确：</a:t>
            </a:r>
            <a:r>
              <a:rPr kumimoji="0" lang="en-US" altLang="zh-CN" b="1">
                <a:solidFill>
                  <a:schemeClr val="accent2"/>
                </a:solidFill>
                <a:latin typeface="Lucida Console" charset="0"/>
                <a:ea typeface="黑体" charset="0"/>
                <a:cs typeface="黑体" charset="0"/>
              </a:rPr>
              <a:t>int</a:t>
            </a:r>
            <a:r>
              <a:rPr kumimoji="0" lang="en-US" altLang="zh-CN" b="1">
                <a:latin typeface="Lucida Console" charset="0"/>
                <a:ea typeface="黑体" charset="0"/>
                <a:cs typeface="黑体" charset="0"/>
              </a:rPr>
              <a:t>[] a</a:t>
            </a:r>
            <a:r>
              <a:rPr kumimoji="0" lang="zh-CN" altLang="en-US" b="1">
                <a:latin typeface="Lucida Console" charset="0"/>
                <a:ea typeface="黑体" charset="0"/>
                <a:cs typeface="黑体" charset="0"/>
              </a:rPr>
              <a:t>；</a:t>
            </a:r>
          </a:p>
          <a:p>
            <a:r>
              <a:rPr kumimoji="0" lang="zh-CN" altLang="en-US" b="1">
                <a:solidFill>
                  <a:srgbClr val="CC3300"/>
                </a:solidFill>
                <a:latin typeface="Lucida Console" charset="0"/>
                <a:ea typeface="黑体" charset="0"/>
                <a:cs typeface="黑体" charset="0"/>
              </a:rPr>
              <a:t>错误：</a:t>
            </a:r>
            <a:r>
              <a:rPr kumimoji="0" lang="en-US" altLang="zh-CN" b="1">
                <a:solidFill>
                  <a:schemeClr val="accent2"/>
                </a:solidFill>
                <a:latin typeface="Lucida Console" charset="0"/>
                <a:ea typeface="黑体" charset="0"/>
                <a:cs typeface="黑体" charset="0"/>
              </a:rPr>
              <a:t>int</a:t>
            </a:r>
            <a:r>
              <a:rPr kumimoji="0" lang="en-US" altLang="zh-CN" b="1">
                <a:latin typeface="Lucida Console" charset="0"/>
                <a:ea typeface="黑体" charset="0"/>
                <a:cs typeface="黑体" charset="0"/>
              </a:rPr>
              <a:t>[20] b</a:t>
            </a:r>
            <a:r>
              <a:rPr kumimoji="0" lang="zh-CN" altLang="en-US" b="1">
                <a:latin typeface="Lucida Console" charset="0"/>
                <a:ea typeface="黑体" charset="0"/>
                <a:cs typeface="黑体" charset="0"/>
              </a:rPr>
              <a:t>；</a:t>
            </a:r>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0564E555-BEBF-2B44-8B9B-153DD04B94BB}" type="slidenum">
              <a:rPr kumimoji="0" lang="en-US" altLang="zh-CN" sz="1000">
                <a:solidFill>
                  <a:srgbClr val="000000"/>
                </a:solidFill>
                <a:latin typeface="Verdana" charset="0"/>
              </a:rPr>
              <a:pPr eaLnBrk="1" hangingPunct="1"/>
              <a:t>4</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1870698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数组的初始化</a:t>
            </a:r>
          </a:p>
        </p:txBody>
      </p:sp>
      <p:sp>
        <p:nvSpPr>
          <p:cNvPr id="12291" name="Rectangle 3"/>
          <p:cNvSpPr>
            <a:spLocks noGrp="1" noChangeArrowheads="1"/>
          </p:cNvSpPr>
          <p:nvPr>
            <p:ph type="body" idx="4294967295"/>
          </p:nvPr>
        </p:nvSpPr>
        <p:spPr>
          <a:xfrm>
            <a:off x="990600" y="1249363"/>
            <a:ext cx="8153400" cy="4852987"/>
          </a:xfrm>
        </p:spPr>
        <p:txBody>
          <a:bodyPr/>
          <a:lstStyle/>
          <a:p>
            <a:pPr eaLnBrk="1" hangingPunct="1"/>
            <a:r>
              <a:rPr lang="zh-CN" altLang="en-US" sz="2400">
                <a:latin typeface="Verdana" charset="0"/>
                <a:cs typeface="宋体" charset="0"/>
              </a:rPr>
              <a:t>在创建完数组后，可以对数组进行初始化，也就是给数组的各个元素进行赋值。</a:t>
            </a:r>
          </a:p>
          <a:p>
            <a:pPr eaLnBrk="1" hangingPunct="1"/>
            <a:r>
              <a:rPr lang="zh-CN" altLang="en-US" sz="2400">
                <a:latin typeface="Verdana" charset="0"/>
                <a:cs typeface="宋体" charset="0"/>
              </a:rPr>
              <a:t>静态初始化</a:t>
            </a:r>
          </a:p>
          <a:p>
            <a:pPr eaLnBrk="1" hangingPunct="1"/>
            <a:endParaRPr lang="zh-CN" altLang="en-US" sz="2400">
              <a:latin typeface="Verdana" charset="0"/>
              <a:cs typeface="宋体" charset="0"/>
            </a:endParaRPr>
          </a:p>
          <a:p>
            <a:pPr eaLnBrk="1" hangingPunct="1"/>
            <a:endParaRPr lang="zh-CN" altLang="en-US" sz="2400">
              <a:latin typeface="Verdana" charset="0"/>
              <a:cs typeface="宋体" charset="0"/>
            </a:endParaRPr>
          </a:p>
          <a:p>
            <a:pPr eaLnBrk="1" hangingPunct="1"/>
            <a:endParaRPr lang="zh-CN" altLang="en-US" sz="2400">
              <a:latin typeface="Verdana" charset="0"/>
              <a:cs typeface="宋体" charset="0"/>
            </a:endParaRPr>
          </a:p>
          <a:p>
            <a:pPr eaLnBrk="1" hangingPunct="1"/>
            <a:endParaRPr lang="zh-CN" altLang="en-US" sz="2400">
              <a:latin typeface="Verdana" charset="0"/>
              <a:cs typeface="宋体" charset="0"/>
            </a:endParaRPr>
          </a:p>
          <a:p>
            <a:pPr eaLnBrk="1" hangingPunct="1"/>
            <a:r>
              <a:rPr lang="zh-CN" altLang="en-US" sz="2400">
                <a:latin typeface="Verdana" charset="0"/>
                <a:cs typeface="宋体" charset="0"/>
              </a:rPr>
              <a:t>动态初始化</a:t>
            </a:r>
          </a:p>
        </p:txBody>
      </p:sp>
      <p:sp>
        <p:nvSpPr>
          <p:cNvPr id="12292" name="AutoShape 6"/>
          <p:cNvSpPr>
            <a:spLocks noChangeArrowheads="1"/>
          </p:cNvSpPr>
          <p:nvPr/>
        </p:nvSpPr>
        <p:spPr bwMode="auto">
          <a:xfrm>
            <a:off x="900113" y="2565400"/>
            <a:ext cx="7345362" cy="1292225"/>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lang="en-US" altLang="zh-CN">
                <a:latin typeface="Lucida Console" charset="0"/>
              </a:rPr>
              <a:t>int[] a = {1,3,5,7,9,11};</a:t>
            </a:r>
          </a:p>
          <a:p>
            <a:r>
              <a:rPr lang="en-US" altLang="zh-CN">
                <a:latin typeface="Lucida Console" charset="0"/>
              </a:rPr>
              <a:t>String[] s = { “abc”, “123”, “xyz”};</a:t>
            </a:r>
          </a:p>
        </p:txBody>
      </p:sp>
      <p:sp>
        <p:nvSpPr>
          <p:cNvPr id="12293" name="AutoShape 7"/>
          <p:cNvSpPr>
            <a:spLocks noChangeArrowheads="1"/>
          </p:cNvSpPr>
          <p:nvPr/>
        </p:nvSpPr>
        <p:spPr bwMode="auto">
          <a:xfrm>
            <a:off x="900113" y="4724400"/>
            <a:ext cx="7345362" cy="1584325"/>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lang="en-US" altLang="zh-CN">
                <a:latin typeface="Lucida Console" charset="0"/>
              </a:rPr>
              <a:t>int[] a = new int[10];</a:t>
            </a:r>
          </a:p>
          <a:p>
            <a:r>
              <a:rPr lang="en-US" altLang="zh-CN">
                <a:latin typeface="Lucida Console" charset="0"/>
              </a:rPr>
              <a:t>for(int i = 0; i &lt; 10; i++){</a:t>
            </a:r>
          </a:p>
          <a:p>
            <a:r>
              <a:rPr lang="en-US" altLang="zh-CN">
                <a:latin typeface="Lucida Console" charset="0"/>
              </a:rPr>
              <a:t>	a[i] = 2 * i + 1;</a:t>
            </a:r>
          </a:p>
          <a:p>
            <a:r>
              <a:rPr lang="en-US" altLang="zh-CN">
                <a:latin typeface="Lucida Console" charset="0"/>
              </a:rPr>
              <a:t>}</a:t>
            </a:r>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0C4E973E-A38F-394A-AAE0-E36EFAB9A8B2}" type="slidenum">
              <a:rPr kumimoji="0" lang="en-US" altLang="zh-CN" sz="1000">
                <a:solidFill>
                  <a:srgbClr val="000000"/>
                </a:solidFill>
                <a:latin typeface="Verdana" charset="0"/>
              </a:rPr>
              <a:pPr eaLnBrk="1" hangingPunct="1"/>
              <a:t>5</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220723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简单数据类型数组的定义</a:t>
            </a:r>
          </a:p>
        </p:txBody>
      </p:sp>
      <p:sp>
        <p:nvSpPr>
          <p:cNvPr id="13315"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在定义数组的时候，系统会给这个数组分配用于存放这个数组的内存空间</a:t>
            </a:r>
            <a:r>
              <a:rPr lang="en-US" altLang="zh-CN">
                <a:latin typeface="Verdana" charset="0"/>
                <a:cs typeface="宋体" charset="0"/>
              </a:rPr>
              <a:t>.</a:t>
            </a:r>
          </a:p>
        </p:txBody>
      </p:sp>
      <p:sp>
        <p:nvSpPr>
          <p:cNvPr id="13316" name="AutoShape 15"/>
          <p:cNvSpPr>
            <a:spLocks noChangeArrowheads="1"/>
          </p:cNvSpPr>
          <p:nvPr/>
        </p:nvSpPr>
        <p:spPr bwMode="auto">
          <a:xfrm>
            <a:off x="3635375" y="3429000"/>
            <a:ext cx="5040313" cy="2665413"/>
          </a:xfrm>
          <a:prstGeom prst="roundRect">
            <a:avLst>
              <a:gd name="adj" fmla="val 5537"/>
            </a:avLst>
          </a:prstGeom>
          <a:solidFill>
            <a:srgbClr val="CCFF99"/>
          </a:solidFill>
          <a:ln w="57150">
            <a:solidFill>
              <a:srgbClr val="003366"/>
            </a:solidFill>
            <a:round/>
            <a:headEnd/>
            <a:tailEnd/>
          </a:ln>
        </p:spPr>
        <p:txBody>
          <a:bodyPr wrap="none" anchor="ctr"/>
          <a:lstStyle/>
          <a:p>
            <a:endParaRPr lang="zh-CN" altLang="en-US"/>
          </a:p>
        </p:txBody>
      </p:sp>
      <p:sp>
        <p:nvSpPr>
          <p:cNvPr id="13317" name="AutoShape 16"/>
          <p:cNvSpPr>
            <a:spLocks noChangeArrowheads="1"/>
          </p:cNvSpPr>
          <p:nvPr/>
        </p:nvSpPr>
        <p:spPr bwMode="auto">
          <a:xfrm>
            <a:off x="539750" y="3429000"/>
            <a:ext cx="2951163" cy="2665413"/>
          </a:xfrm>
          <a:prstGeom prst="roundRect">
            <a:avLst>
              <a:gd name="adj" fmla="val 7046"/>
            </a:avLst>
          </a:prstGeom>
          <a:solidFill>
            <a:srgbClr val="CCFF99"/>
          </a:solidFill>
          <a:ln w="57150">
            <a:solidFill>
              <a:srgbClr val="003366"/>
            </a:solidFill>
            <a:round/>
            <a:headEnd/>
            <a:tailEnd/>
          </a:ln>
        </p:spPr>
        <p:txBody>
          <a:bodyPr wrap="none" anchor="ctr"/>
          <a:lstStyle/>
          <a:p>
            <a:pPr algn="ctr"/>
            <a:endParaRPr lang="zh-CN"/>
          </a:p>
        </p:txBody>
      </p:sp>
      <p:sp>
        <p:nvSpPr>
          <p:cNvPr id="13318" name="Text Box 17"/>
          <p:cNvSpPr txBox="1">
            <a:spLocks noChangeArrowheads="1"/>
          </p:cNvSpPr>
          <p:nvPr/>
        </p:nvSpPr>
        <p:spPr bwMode="auto">
          <a:xfrm>
            <a:off x="1455738" y="35480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ea typeface="华文新魏" charset="0"/>
                <a:cs typeface="华文新魏" charset="0"/>
              </a:rPr>
              <a:t>栈</a:t>
            </a:r>
          </a:p>
        </p:txBody>
      </p:sp>
      <p:sp>
        <p:nvSpPr>
          <p:cNvPr id="13319" name="Text Box 18"/>
          <p:cNvSpPr txBox="1">
            <a:spLocks noChangeArrowheads="1"/>
          </p:cNvSpPr>
          <p:nvPr/>
        </p:nvSpPr>
        <p:spPr bwMode="auto">
          <a:xfrm>
            <a:off x="5507038" y="35734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ea typeface="华文新魏" charset="0"/>
                <a:cs typeface="华文新魏" charset="0"/>
              </a:rPr>
              <a:t>堆</a:t>
            </a:r>
          </a:p>
        </p:txBody>
      </p:sp>
      <p:sp>
        <p:nvSpPr>
          <p:cNvPr id="18453" name="AutoShape 21"/>
          <p:cNvSpPr>
            <a:spLocks noChangeArrowheads="1"/>
          </p:cNvSpPr>
          <p:nvPr/>
        </p:nvSpPr>
        <p:spPr bwMode="auto">
          <a:xfrm>
            <a:off x="1547813" y="4508500"/>
            <a:ext cx="1728787"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null</a:t>
            </a:r>
          </a:p>
        </p:txBody>
      </p:sp>
      <p:sp>
        <p:nvSpPr>
          <p:cNvPr id="18463" name="AutoShape 31"/>
          <p:cNvSpPr>
            <a:spLocks noChangeArrowheads="1"/>
          </p:cNvSpPr>
          <p:nvPr/>
        </p:nvSpPr>
        <p:spPr bwMode="auto">
          <a:xfrm>
            <a:off x="1547813" y="4508500"/>
            <a:ext cx="1728787" cy="431800"/>
          </a:xfrm>
          <a:prstGeom prst="roundRect">
            <a:avLst>
              <a:gd name="adj" fmla="val 4083"/>
            </a:avLst>
          </a:prstGeom>
          <a:solidFill>
            <a:srgbClr val="CC3300"/>
          </a:solidFill>
          <a:ln w="6350">
            <a:solidFill>
              <a:srgbClr val="008080"/>
            </a:solidFill>
            <a:round/>
            <a:headEnd/>
            <a:tailEnd/>
          </a:ln>
        </p:spPr>
        <p:txBody>
          <a:bodyPr/>
          <a:lstStyle/>
          <a:p>
            <a:pPr algn="ctr"/>
            <a:r>
              <a:rPr kumimoji="0" lang="en-US" altLang="zh-CN" sz="2000" b="1">
                <a:latin typeface="Lucida Console" charset="0"/>
              </a:rPr>
              <a:t>0xa7678765</a:t>
            </a:r>
          </a:p>
        </p:txBody>
      </p:sp>
      <p:sp>
        <p:nvSpPr>
          <p:cNvPr id="18454" name="Text Box 22"/>
          <p:cNvSpPr txBox="1">
            <a:spLocks noChangeArrowheads="1"/>
          </p:cNvSpPr>
          <p:nvPr/>
        </p:nvSpPr>
        <p:spPr bwMode="auto">
          <a:xfrm>
            <a:off x="971550" y="2349500"/>
            <a:ext cx="5905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027" tIns="54514" rIns="109027" bIns="54514">
            <a:spAutoFit/>
          </a:bodyPr>
          <a:lstStyle>
            <a:lvl1pPr defTabSz="1090613" eaLnBrk="0" hangingPunct="0">
              <a:defRPr kumimoji="1" sz="2400">
                <a:solidFill>
                  <a:schemeClr val="tx1"/>
                </a:solidFill>
                <a:latin typeface="Times New Roman" charset="0"/>
                <a:ea typeface="宋体" charset="0"/>
                <a:cs typeface="宋体" charset="0"/>
              </a:defRPr>
            </a:lvl1pPr>
            <a:lvl2pPr marL="742950" indent="-285750" defTabSz="1090613" eaLnBrk="0" hangingPunct="0">
              <a:defRPr kumimoji="1" sz="2400">
                <a:solidFill>
                  <a:schemeClr val="tx1"/>
                </a:solidFill>
                <a:latin typeface="Times New Roman" charset="0"/>
                <a:ea typeface="宋体" charset="0"/>
              </a:defRPr>
            </a:lvl2pPr>
            <a:lvl3pPr marL="1143000" indent="-228600" defTabSz="1090613" eaLnBrk="0" hangingPunct="0">
              <a:defRPr kumimoji="1" sz="2400">
                <a:solidFill>
                  <a:schemeClr val="tx1"/>
                </a:solidFill>
                <a:latin typeface="Times New Roman" charset="0"/>
                <a:ea typeface="宋体" charset="0"/>
              </a:defRPr>
            </a:lvl3pPr>
            <a:lvl4pPr marL="1600200" indent="-228600" defTabSz="1090613" eaLnBrk="0" hangingPunct="0">
              <a:defRPr kumimoji="1" sz="2400">
                <a:solidFill>
                  <a:schemeClr val="tx1"/>
                </a:solidFill>
                <a:latin typeface="Times New Roman" charset="0"/>
                <a:ea typeface="宋体" charset="0"/>
              </a:defRPr>
            </a:lvl4pPr>
            <a:lvl5pPr marL="2057400" indent="-228600" defTabSz="1090613" eaLnBrk="0" hangingPunct="0">
              <a:defRPr kumimoji="1" sz="2400">
                <a:solidFill>
                  <a:schemeClr val="tx1"/>
                </a:solidFill>
                <a:latin typeface="Times New Roman" charset="0"/>
                <a:ea typeface="宋体" charset="0"/>
              </a:defRPr>
            </a:lvl5pPr>
            <a:lvl6pPr marL="2514600" indent="-228600" defTabSz="1090613" eaLnBrk="0" fontAlgn="base" hangingPunct="0">
              <a:spcBef>
                <a:spcPct val="0"/>
              </a:spcBef>
              <a:spcAft>
                <a:spcPct val="0"/>
              </a:spcAft>
              <a:defRPr kumimoji="1" sz="2400">
                <a:solidFill>
                  <a:schemeClr val="tx1"/>
                </a:solidFill>
                <a:latin typeface="Times New Roman" charset="0"/>
                <a:ea typeface="宋体" charset="0"/>
              </a:defRPr>
            </a:lvl6pPr>
            <a:lvl7pPr marL="2971800" indent="-228600" defTabSz="1090613" eaLnBrk="0" fontAlgn="base" hangingPunct="0">
              <a:spcBef>
                <a:spcPct val="0"/>
              </a:spcBef>
              <a:spcAft>
                <a:spcPct val="0"/>
              </a:spcAft>
              <a:defRPr kumimoji="1" sz="2400">
                <a:solidFill>
                  <a:schemeClr val="tx1"/>
                </a:solidFill>
                <a:latin typeface="Times New Roman" charset="0"/>
                <a:ea typeface="宋体" charset="0"/>
              </a:defRPr>
            </a:lvl7pPr>
            <a:lvl8pPr marL="3429000" indent="-228600" defTabSz="1090613" eaLnBrk="0" fontAlgn="base" hangingPunct="0">
              <a:spcBef>
                <a:spcPct val="0"/>
              </a:spcBef>
              <a:spcAft>
                <a:spcPct val="0"/>
              </a:spcAft>
              <a:defRPr kumimoji="1" sz="2400">
                <a:solidFill>
                  <a:schemeClr val="tx1"/>
                </a:solidFill>
                <a:latin typeface="Times New Roman" charset="0"/>
                <a:ea typeface="宋体" charset="0"/>
              </a:defRPr>
            </a:lvl8pPr>
            <a:lvl9pPr marL="3886200" indent="-228600" defTabSz="1090613"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latin typeface="Lucida Console" charset="0"/>
              </a:rPr>
              <a:t>int[] arr;</a:t>
            </a:r>
          </a:p>
          <a:p>
            <a:pPr eaLnBrk="1" hangingPunct="1"/>
            <a:r>
              <a:rPr lang="en-US" altLang="zh-CN">
                <a:latin typeface="Lucida Console" charset="0"/>
              </a:rPr>
              <a:t>arr = new int[20];</a:t>
            </a:r>
          </a:p>
        </p:txBody>
      </p:sp>
      <p:sp>
        <p:nvSpPr>
          <p:cNvPr id="18456" name="Text Box 24"/>
          <p:cNvSpPr txBox="1">
            <a:spLocks noChangeArrowheads="1"/>
          </p:cNvSpPr>
          <p:nvPr/>
        </p:nvSpPr>
        <p:spPr bwMode="auto">
          <a:xfrm>
            <a:off x="755650" y="4437063"/>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latin typeface="Lucida Console" charset="0"/>
              </a:rPr>
              <a:t>arr</a:t>
            </a:r>
          </a:p>
        </p:txBody>
      </p:sp>
      <p:sp>
        <p:nvSpPr>
          <p:cNvPr id="18457" name="AutoShape 25"/>
          <p:cNvSpPr>
            <a:spLocks noChangeArrowheads="1"/>
          </p:cNvSpPr>
          <p:nvPr/>
        </p:nvSpPr>
        <p:spPr bwMode="auto">
          <a:xfrm>
            <a:off x="5003800" y="4005263"/>
            <a:ext cx="1439863"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0</a:t>
            </a:r>
          </a:p>
        </p:txBody>
      </p:sp>
      <p:sp>
        <p:nvSpPr>
          <p:cNvPr id="18458" name="AutoShape 26"/>
          <p:cNvSpPr>
            <a:spLocks noChangeArrowheads="1"/>
          </p:cNvSpPr>
          <p:nvPr/>
        </p:nvSpPr>
        <p:spPr bwMode="auto">
          <a:xfrm>
            <a:off x="5003800" y="4437063"/>
            <a:ext cx="1439863"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b="1">
                <a:latin typeface="Lucida Console" charset="0"/>
              </a:rPr>
              <a:t>0</a:t>
            </a:r>
            <a:endParaRPr kumimoji="0" lang="en-US" altLang="zh-CN" sz="2000" b="1">
              <a:latin typeface="Lucida Console" charset="0"/>
            </a:endParaRPr>
          </a:p>
        </p:txBody>
      </p:sp>
      <p:sp>
        <p:nvSpPr>
          <p:cNvPr id="18459" name="AutoShape 27"/>
          <p:cNvSpPr>
            <a:spLocks noChangeArrowheads="1"/>
          </p:cNvSpPr>
          <p:nvPr/>
        </p:nvSpPr>
        <p:spPr bwMode="auto">
          <a:xfrm>
            <a:off x="5003800" y="4870450"/>
            <a:ext cx="1439863"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a:t>
            </a:r>
          </a:p>
        </p:txBody>
      </p:sp>
      <p:sp>
        <p:nvSpPr>
          <p:cNvPr id="18460" name="AutoShape 28"/>
          <p:cNvSpPr>
            <a:spLocks noChangeArrowheads="1"/>
          </p:cNvSpPr>
          <p:nvPr/>
        </p:nvSpPr>
        <p:spPr bwMode="auto">
          <a:xfrm>
            <a:off x="5003800" y="5302250"/>
            <a:ext cx="1439863"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0</a:t>
            </a:r>
          </a:p>
        </p:txBody>
      </p:sp>
      <p:sp>
        <p:nvSpPr>
          <p:cNvPr id="18462" name="AutoShape 30"/>
          <p:cNvSpPr>
            <a:spLocks noChangeArrowheads="1"/>
          </p:cNvSpPr>
          <p:nvPr/>
        </p:nvSpPr>
        <p:spPr bwMode="auto">
          <a:xfrm>
            <a:off x="6802438" y="4005263"/>
            <a:ext cx="1728787" cy="431800"/>
          </a:xfrm>
          <a:prstGeom prst="roundRect">
            <a:avLst>
              <a:gd name="adj" fmla="val 4083"/>
            </a:avLst>
          </a:prstGeom>
          <a:solidFill>
            <a:srgbClr val="CC3300"/>
          </a:solidFill>
          <a:ln w="6350">
            <a:solidFill>
              <a:srgbClr val="008080"/>
            </a:solidFill>
            <a:round/>
            <a:headEnd/>
            <a:tailEnd/>
          </a:ln>
        </p:spPr>
        <p:txBody>
          <a:bodyPr/>
          <a:lstStyle/>
          <a:p>
            <a:pPr algn="ctr"/>
            <a:r>
              <a:rPr kumimoji="0" lang="en-US" altLang="zh-CN" sz="2000" b="1">
                <a:latin typeface="Lucida Console" charset="0"/>
              </a:rPr>
              <a:t>0xa7678765</a:t>
            </a:r>
          </a:p>
        </p:txBody>
      </p:sp>
      <p:sp>
        <p:nvSpPr>
          <p:cNvPr id="18464" name="Line 32"/>
          <p:cNvSpPr>
            <a:spLocks noChangeShapeType="1"/>
          </p:cNvSpPr>
          <p:nvPr/>
        </p:nvSpPr>
        <p:spPr bwMode="auto">
          <a:xfrm flipV="1">
            <a:off x="3348038" y="4005263"/>
            <a:ext cx="1584325" cy="7191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Text Box 33"/>
          <p:cNvSpPr txBox="1">
            <a:spLocks noChangeArrowheads="1"/>
          </p:cNvSpPr>
          <p:nvPr/>
        </p:nvSpPr>
        <p:spPr bwMode="auto">
          <a:xfrm>
            <a:off x="3851275" y="4052888"/>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latin typeface="Lucida Console" charset="0"/>
              </a:rPr>
              <a:t>arr[0]</a:t>
            </a:r>
          </a:p>
        </p:txBody>
      </p:sp>
      <p:sp>
        <p:nvSpPr>
          <p:cNvPr id="18466" name="Text Box 34"/>
          <p:cNvSpPr txBox="1">
            <a:spLocks noChangeArrowheads="1"/>
          </p:cNvSpPr>
          <p:nvPr/>
        </p:nvSpPr>
        <p:spPr bwMode="auto">
          <a:xfrm>
            <a:off x="3843338" y="4438650"/>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latin typeface="Lucida Console" charset="0"/>
              </a:rPr>
              <a:t>arr[1]</a:t>
            </a:r>
          </a:p>
        </p:txBody>
      </p:sp>
      <p:sp>
        <p:nvSpPr>
          <p:cNvPr id="18467" name="Text Box 35"/>
          <p:cNvSpPr txBox="1">
            <a:spLocks noChangeArrowheads="1"/>
          </p:cNvSpPr>
          <p:nvPr/>
        </p:nvSpPr>
        <p:spPr bwMode="auto">
          <a:xfrm>
            <a:off x="3706813" y="5276850"/>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latin typeface="Lucida Console" charset="0"/>
              </a:rPr>
              <a:t>arr[19]</a:t>
            </a:r>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57EA76EC-EBCC-0648-8939-7C863CD93ECC}" type="slidenum">
              <a:rPr kumimoji="0" lang="en-US" altLang="zh-CN" sz="1000">
                <a:solidFill>
                  <a:srgbClr val="000000"/>
                </a:solidFill>
                <a:latin typeface="Verdana" charset="0"/>
              </a:rPr>
              <a:pPr eaLnBrk="1" hangingPunct="1"/>
              <a:t>6</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2888610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54">
                                            <p:txEl>
                                              <p:pRg st="0" end="0"/>
                                            </p:txEl>
                                          </p:spTgt>
                                        </p:tgtEl>
                                        <p:attrNameLst>
                                          <p:attrName>style.visibility</p:attrName>
                                        </p:attrNameLst>
                                      </p:cBhvr>
                                      <p:to>
                                        <p:strVal val="visible"/>
                                      </p:to>
                                    </p:set>
                                    <p:animEffect transition="in" filter="wipe(left)">
                                      <p:cBhvr>
                                        <p:cTn id="7" dur="2000"/>
                                        <p:tgtEl>
                                          <p:spTgt spid="18454">
                                            <p:txEl>
                                              <p:pRg st="0" end="0"/>
                                            </p:txEl>
                                          </p:spTgt>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8453"/>
                                        </p:tgtEl>
                                        <p:attrNameLst>
                                          <p:attrName>style.visibility</p:attrName>
                                        </p:attrNameLst>
                                      </p:cBhvr>
                                      <p:to>
                                        <p:strVal val="visible"/>
                                      </p:to>
                                    </p:set>
                                    <p:animEffect transition="in" filter="wipe(left)">
                                      <p:cBhvr>
                                        <p:cTn id="11" dur="2000"/>
                                        <p:tgtEl>
                                          <p:spTgt spid="1845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8456"/>
                                        </p:tgtEl>
                                        <p:attrNameLst>
                                          <p:attrName>style.visibility</p:attrName>
                                        </p:attrNameLst>
                                      </p:cBhvr>
                                      <p:to>
                                        <p:strVal val="visible"/>
                                      </p:to>
                                    </p:set>
                                    <p:animEffect transition="in" filter="wipe(left)">
                                      <p:cBhvr>
                                        <p:cTn id="14" dur="2000"/>
                                        <p:tgtEl>
                                          <p:spTgt spid="1845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8454">
                                            <p:txEl>
                                              <p:pRg st="1" end="1"/>
                                            </p:txEl>
                                          </p:spTgt>
                                        </p:tgtEl>
                                        <p:attrNameLst>
                                          <p:attrName>style.visibility</p:attrName>
                                        </p:attrNameLst>
                                      </p:cBhvr>
                                      <p:to>
                                        <p:strVal val="visible"/>
                                      </p:to>
                                    </p:set>
                                    <p:animEffect transition="in" filter="wipe(left)">
                                      <p:cBhvr>
                                        <p:cTn id="19" dur="2000"/>
                                        <p:tgtEl>
                                          <p:spTgt spid="18454">
                                            <p:txEl>
                                              <p:pRg st="1" end="1"/>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8457"/>
                                        </p:tgtEl>
                                        <p:attrNameLst>
                                          <p:attrName>style.visibility</p:attrName>
                                        </p:attrNameLst>
                                      </p:cBhvr>
                                      <p:to>
                                        <p:strVal val="visible"/>
                                      </p:to>
                                    </p:set>
                                    <p:animEffect transition="in" filter="wipe(up)">
                                      <p:cBhvr>
                                        <p:cTn id="23" dur="2000"/>
                                        <p:tgtEl>
                                          <p:spTgt spid="184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458"/>
                                        </p:tgtEl>
                                        <p:attrNameLst>
                                          <p:attrName>style.visibility</p:attrName>
                                        </p:attrNameLst>
                                      </p:cBhvr>
                                      <p:to>
                                        <p:strVal val="visible"/>
                                      </p:to>
                                    </p:set>
                                    <p:animEffect transition="in" filter="wipe(up)">
                                      <p:cBhvr>
                                        <p:cTn id="26" dur="2000"/>
                                        <p:tgtEl>
                                          <p:spTgt spid="1845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459"/>
                                        </p:tgtEl>
                                        <p:attrNameLst>
                                          <p:attrName>style.visibility</p:attrName>
                                        </p:attrNameLst>
                                      </p:cBhvr>
                                      <p:to>
                                        <p:strVal val="visible"/>
                                      </p:to>
                                    </p:set>
                                    <p:animEffect transition="in" filter="wipe(up)">
                                      <p:cBhvr>
                                        <p:cTn id="29" dur="2000"/>
                                        <p:tgtEl>
                                          <p:spTgt spid="1845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8460"/>
                                        </p:tgtEl>
                                        <p:attrNameLst>
                                          <p:attrName>style.visibility</p:attrName>
                                        </p:attrNameLst>
                                      </p:cBhvr>
                                      <p:to>
                                        <p:strVal val="visible"/>
                                      </p:to>
                                    </p:set>
                                    <p:animEffect transition="in" filter="wipe(up)">
                                      <p:cBhvr>
                                        <p:cTn id="32" dur="2000"/>
                                        <p:tgtEl>
                                          <p:spTgt spid="18460"/>
                                        </p:tgtEl>
                                      </p:cBhvr>
                                    </p:animEffect>
                                  </p:childTnLst>
                                </p:cTn>
                              </p:par>
                            </p:childTnLst>
                          </p:cTn>
                        </p:par>
                        <p:par>
                          <p:cTn id="33" fill="hold" nodeType="afterGroup">
                            <p:stCondLst>
                              <p:cond delay="4000"/>
                            </p:stCondLst>
                            <p:childTnLst>
                              <p:par>
                                <p:cTn id="34" presetID="22" presetClass="entr" presetSubtype="4" fill="hold" grpId="0" nodeType="afterEffect">
                                  <p:stCondLst>
                                    <p:cond delay="0"/>
                                  </p:stCondLst>
                                  <p:childTnLst>
                                    <p:set>
                                      <p:cBhvr>
                                        <p:cTn id="35" dur="1" fill="hold">
                                          <p:stCondLst>
                                            <p:cond delay="0"/>
                                          </p:stCondLst>
                                        </p:cTn>
                                        <p:tgtEl>
                                          <p:spTgt spid="18462"/>
                                        </p:tgtEl>
                                        <p:attrNameLst>
                                          <p:attrName>style.visibility</p:attrName>
                                        </p:attrNameLst>
                                      </p:cBhvr>
                                      <p:to>
                                        <p:strVal val="visible"/>
                                      </p:to>
                                    </p:set>
                                    <p:animEffect transition="in" filter="wipe(down)">
                                      <p:cBhvr>
                                        <p:cTn id="36" dur="500"/>
                                        <p:tgtEl>
                                          <p:spTgt spid="18462"/>
                                        </p:tgtEl>
                                      </p:cBhvr>
                                    </p:animEffect>
                                  </p:childTnLst>
                                </p:cTn>
                              </p:par>
                            </p:childTnLst>
                          </p:cTn>
                        </p:par>
                        <p:par>
                          <p:cTn id="37" fill="hold" nodeType="afterGroup">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18463"/>
                                        </p:tgtEl>
                                        <p:attrNameLst>
                                          <p:attrName>style.visibility</p:attrName>
                                        </p:attrNameLst>
                                      </p:cBhvr>
                                      <p:to>
                                        <p:strVal val="visible"/>
                                      </p:to>
                                    </p:set>
                                    <p:animEffect transition="in" filter="wipe(left)">
                                      <p:cBhvr>
                                        <p:cTn id="40" dur="2000"/>
                                        <p:tgtEl>
                                          <p:spTgt spid="18463"/>
                                        </p:tgtEl>
                                      </p:cBhvr>
                                    </p:animEffect>
                                  </p:childTnLst>
                                </p:cTn>
                              </p:par>
                            </p:childTnLst>
                          </p:cTn>
                        </p:par>
                        <p:par>
                          <p:cTn id="41" fill="hold" nodeType="afterGroup">
                            <p:stCondLst>
                              <p:cond delay="6500"/>
                            </p:stCondLst>
                            <p:childTnLst>
                              <p:par>
                                <p:cTn id="42" presetID="22" presetClass="entr" presetSubtype="8" fill="hold" grpId="0" nodeType="afterEffect">
                                  <p:stCondLst>
                                    <p:cond delay="0"/>
                                  </p:stCondLst>
                                  <p:childTnLst>
                                    <p:set>
                                      <p:cBhvr>
                                        <p:cTn id="43" dur="1" fill="hold">
                                          <p:stCondLst>
                                            <p:cond delay="0"/>
                                          </p:stCondLst>
                                        </p:cTn>
                                        <p:tgtEl>
                                          <p:spTgt spid="18464"/>
                                        </p:tgtEl>
                                        <p:attrNameLst>
                                          <p:attrName>style.visibility</p:attrName>
                                        </p:attrNameLst>
                                      </p:cBhvr>
                                      <p:to>
                                        <p:strVal val="visible"/>
                                      </p:to>
                                    </p:set>
                                    <p:animEffect transition="in" filter="wipe(left)">
                                      <p:cBhvr>
                                        <p:cTn id="44" dur="1000"/>
                                        <p:tgtEl>
                                          <p:spTgt spid="1846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465"/>
                                        </p:tgtEl>
                                        <p:attrNameLst>
                                          <p:attrName>style.visibility</p:attrName>
                                        </p:attrNameLst>
                                      </p:cBhvr>
                                      <p:to>
                                        <p:strVal val="visible"/>
                                      </p:to>
                                    </p:set>
                                    <p:animEffect transition="in" filter="wipe(left)">
                                      <p:cBhvr>
                                        <p:cTn id="47" dur="2000"/>
                                        <p:tgtEl>
                                          <p:spTgt spid="1846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8466"/>
                                        </p:tgtEl>
                                        <p:attrNameLst>
                                          <p:attrName>style.visibility</p:attrName>
                                        </p:attrNameLst>
                                      </p:cBhvr>
                                      <p:to>
                                        <p:strVal val="visible"/>
                                      </p:to>
                                    </p:set>
                                    <p:animEffect transition="in" filter="wipe(left)">
                                      <p:cBhvr>
                                        <p:cTn id="50" dur="2000"/>
                                        <p:tgtEl>
                                          <p:spTgt spid="1846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8467"/>
                                        </p:tgtEl>
                                        <p:attrNameLst>
                                          <p:attrName>style.visibility</p:attrName>
                                        </p:attrNameLst>
                                      </p:cBhvr>
                                      <p:to>
                                        <p:strVal val="visible"/>
                                      </p:to>
                                    </p:set>
                                    <p:animEffect transition="in" filter="wipe(left)">
                                      <p:cBhvr>
                                        <p:cTn id="53" dur="2000"/>
                                        <p:tgtEl>
                                          <p:spTgt spid="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animBg="1"/>
      <p:bldP spid="18463" grpId="0" animBg="1"/>
      <p:bldP spid="18456" grpId="0"/>
      <p:bldP spid="18457" grpId="0" animBg="1"/>
      <p:bldP spid="18458" grpId="0" animBg="1"/>
      <p:bldP spid="18459" grpId="0" animBg="1"/>
      <p:bldP spid="18460" grpId="0" animBg="1"/>
      <p:bldP spid="18462" grpId="0" animBg="1"/>
      <p:bldP spid="18464" grpId="0" animBg="1"/>
      <p:bldP spid="18465" grpId="0"/>
      <p:bldP spid="18466" grpId="0"/>
      <p:bldP spid="184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引用数据类型数组的定义</a:t>
            </a:r>
          </a:p>
        </p:txBody>
      </p:sp>
      <p:sp>
        <p:nvSpPr>
          <p:cNvPr id="14338" name="日期占位符 3"/>
          <p:cNvSpPr>
            <a:spLocks noGrp="1"/>
          </p:cNvSpPr>
          <p:nvPr>
            <p:ph type="dt" sz="half"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endParaRPr lang="en-US" altLang="zh-CN" sz="1400" b="0"/>
          </a:p>
        </p:txBody>
      </p:sp>
      <p:sp>
        <p:nvSpPr>
          <p:cNvPr id="14339"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endParaRPr lang="en-US" altLang="zh-CN" sz="1400"/>
          </a:p>
        </p:txBody>
      </p:sp>
      <p:sp>
        <p:nvSpPr>
          <p:cNvPr id="140291" name="Rectangle 3"/>
          <p:cNvSpPr>
            <a:spLocks noGrp="1" noChangeArrowheads="1"/>
          </p:cNvSpPr>
          <p:nvPr>
            <p:ph type="body" idx="4294967295"/>
          </p:nvPr>
        </p:nvSpPr>
        <p:spPr>
          <a:xfrm>
            <a:off x="0" y="785813"/>
            <a:ext cx="8207375" cy="4897437"/>
          </a:xfrm>
          <a:solidFill>
            <a:srgbClr val="FFFFFF"/>
          </a:solidFill>
        </p:spPr>
        <p:txBody>
          <a:bodyPr/>
          <a:lstStyle/>
          <a:p>
            <a:pPr eaLnBrk="1" hangingPunct="1">
              <a:buFont typeface="Wingdings" charset="0"/>
              <a:buNone/>
            </a:pPr>
            <a:r>
              <a:rPr lang="en-US" altLang="zh-CN" sz="1800">
                <a:latin typeface="Lucida Console" charset="0"/>
                <a:cs typeface="宋体" charset="0"/>
              </a:rPr>
              <a:t>Student[] stu = new Student[20];</a:t>
            </a:r>
          </a:p>
          <a:p>
            <a:pPr eaLnBrk="1" hangingPunct="1">
              <a:buFont typeface="Wingdings" charset="0"/>
              <a:buNone/>
            </a:pPr>
            <a:r>
              <a:rPr lang="en-US" altLang="zh-CN" sz="1800">
                <a:latin typeface="Lucida Console" charset="0"/>
                <a:cs typeface="宋体" charset="0"/>
              </a:rPr>
              <a:t>String name = stu[0].getName();//</a:t>
            </a:r>
            <a:r>
              <a:rPr lang="zh-CN" altLang="en-US" sz="1800">
                <a:latin typeface="Lucida Console" charset="0"/>
                <a:cs typeface="宋体" charset="0"/>
              </a:rPr>
              <a:t>报错</a:t>
            </a:r>
            <a:r>
              <a:rPr lang="en-US" altLang="zh-CN" sz="1800">
                <a:latin typeface="Lucida Console" charset="0"/>
                <a:cs typeface="宋体" charset="0"/>
              </a:rPr>
              <a:t>.</a:t>
            </a:r>
          </a:p>
          <a:p>
            <a:pPr eaLnBrk="1" hangingPunct="1">
              <a:buFont typeface="Wingdings" charset="0"/>
              <a:buNone/>
            </a:pPr>
            <a:r>
              <a:rPr lang="en-US" altLang="zh-CN" sz="1800">
                <a:latin typeface="Lucida Console" charset="0"/>
                <a:cs typeface="宋体" charset="0"/>
              </a:rPr>
              <a:t>stu[0] = new Student(“Lisa”, “Male”, 1, 18);</a:t>
            </a:r>
          </a:p>
          <a:p>
            <a:pPr eaLnBrk="1" hangingPunct="1">
              <a:buFont typeface="Wingdings" charset="0"/>
              <a:buNone/>
            </a:pPr>
            <a:r>
              <a:rPr lang="en-US" altLang="zh-CN" sz="1800">
                <a:latin typeface="Lucida Console" charset="0"/>
                <a:cs typeface="宋体" charset="0"/>
              </a:rPr>
              <a:t>String name1 = stu[0].getName();//Lisa</a:t>
            </a:r>
          </a:p>
        </p:txBody>
      </p:sp>
      <p:sp>
        <p:nvSpPr>
          <p:cNvPr id="14342" name="AutoShape 21"/>
          <p:cNvSpPr>
            <a:spLocks noChangeArrowheads="1"/>
          </p:cNvSpPr>
          <p:nvPr/>
        </p:nvSpPr>
        <p:spPr bwMode="auto">
          <a:xfrm>
            <a:off x="3635375" y="1916113"/>
            <a:ext cx="4968875" cy="4321175"/>
          </a:xfrm>
          <a:prstGeom prst="roundRect">
            <a:avLst>
              <a:gd name="adj" fmla="val 5537"/>
            </a:avLst>
          </a:prstGeom>
          <a:solidFill>
            <a:srgbClr val="CCFF99"/>
          </a:solidFill>
          <a:ln w="57150">
            <a:solidFill>
              <a:srgbClr val="003366"/>
            </a:solidFill>
            <a:round/>
            <a:headEnd/>
            <a:tailEnd/>
          </a:ln>
        </p:spPr>
        <p:txBody>
          <a:bodyPr wrap="none" anchor="ctr"/>
          <a:lstStyle/>
          <a:p>
            <a:endParaRPr lang="zh-CN" altLang="en-US"/>
          </a:p>
        </p:txBody>
      </p:sp>
      <p:sp>
        <p:nvSpPr>
          <p:cNvPr id="14343" name="AutoShape 22"/>
          <p:cNvSpPr>
            <a:spLocks noChangeArrowheads="1"/>
          </p:cNvSpPr>
          <p:nvPr/>
        </p:nvSpPr>
        <p:spPr bwMode="auto">
          <a:xfrm>
            <a:off x="468313" y="2781300"/>
            <a:ext cx="2951162" cy="2665413"/>
          </a:xfrm>
          <a:prstGeom prst="roundRect">
            <a:avLst>
              <a:gd name="adj" fmla="val 7046"/>
            </a:avLst>
          </a:prstGeom>
          <a:solidFill>
            <a:srgbClr val="CCFF99"/>
          </a:solidFill>
          <a:ln w="57150">
            <a:solidFill>
              <a:srgbClr val="003366"/>
            </a:solidFill>
            <a:round/>
            <a:headEnd/>
            <a:tailEnd/>
          </a:ln>
        </p:spPr>
        <p:txBody>
          <a:bodyPr wrap="none" anchor="ctr"/>
          <a:lstStyle/>
          <a:p>
            <a:pPr algn="ctr"/>
            <a:endParaRPr lang="zh-CN"/>
          </a:p>
        </p:txBody>
      </p:sp>
      <p:sp>
        <p:nvSpPr>
          <p:cNvPr id="14344" name="Text Box 23"/>
          <p:cNvSpPr txBox="1">
            <a:spLocks noChangeArrowheads="1"/>
          </p:cNvSpPr>
          <p:nvPr/>
        </p:nvSpPr>
        <p:spPr bwMode="auto">
          <a:xfrm>
            <a:off x="1455738" y="41227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ea typeface="华文新魏" charset="0"/>
                <a:cs typeface="华文新魏" charset="0"/>
              </a:rPr>
              <a:t>栈</a:t>
            </a:r>
          </a:p>
        </p:txBody>
      </p:sp>
      <p:sp>
        <p:nvSpPr>
          <p:cNvPr id="14345" name="Text Box 24"/>
          <p:cNvSpPr txBox="1">
            <a:spLocks noChangeArrowheads="1"/>
          </p:cNvSpPr>
          <p:nvPr/>
        </p:nvSpPr>
        <p:spPr bwMode="auto">
          <a:xfrm>
            <a:off x="7812088" y="40052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a:ea typeface="华文新魏" charset="0"/>
                <a:cs typeface="华文新魏" charset="0"/>
              </a:rPr>
              <a:t>堆</a:t>
            </a:r>
          </a:p>
        </p:txBody>
      </p:sp>
      <p:sp>
        <p:nvSpPr>
          <p:cNvPr id="140313" name="AutoShape 25"/>
          <p:cNvSpPr>
            <a:spLocks noChangeArrowheads="1"/>
          </p:cNvSpPr>
          <p:nvPr/>
        </p:nvSpPr>
        <p:spPr bwMode="auto">
          <a:xfrm>
            <a:off x="1692275" y="4581525"/>
            <a:ext cx="1728788"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null</a:t>
            </a:r>
          </a:p>
        </p:txBody>
      </p:sp>
      <p:sp>
        <p:nvSpPr>
          <p:cNvPr id="140314" name="AutoShape 26"/>
          <p:cNvSpPr>
            <a:spLocks noChangeArrowheads="1"/>
          </p:cNvSpPr>
          <p:nvPr/>
        </p:nvSpPr>
        <p:spPr bwMode="auto">
          <a:xfrm>
            <a:off x="1619250" y="4581525"/>
            <a:ext cx="1728788" cy="431800"/>
          </a:xfrm>
          <a:prstGeom prst="roundRect">
            <a:avLst>
              <a:gd name="adj" fmla="val 4083"/>
            </a:avLst>
          </a:prstGeom>
          <a:solidFill>
            <a:srgbClr val="CC3300"/>
          </a:solidFill>
          <a:ln w="6350">
            <a:solidFill>
              <a:srgbClr val="008080"/>
            </a:solidFill>
            <a:round/>
            <a:headEnd/>
            <a:tailEnd/>
          </a:ln>
        </p:spPr>
        <p:txBody>
          <a:bodyPr/>
          <a:lstStyle/>
          <a:p>
            <a:pPr algn="ctr"/>
            <a:r>
              <a:rPr kumimoji="0" lang="en-US" altLang="zh-CN" sz="2000" b="1">
                <a:latin typeface="Lucida Console" charset="0"/>
              </a:rPr>
              <a:t>0xa7678765</a:t>
            </a:r>
          </a:p>
        </p:txBody>
      </p:sp>
      <p:sp>
        <p:nvSpPr>
          <p:cNvPr id="140315" name="Text Box 27"/>
          <p:cNvSpPr txBox="1">
            <a:spLocks noChangeArrowheads="1"/>
          </p:cNvSpPr>
          <p:nvPr/>
        </p:nvSpPr>
        <p:spPr bwMode="auto">
          <a:xfrm>
            <a:off x="755650" y="4572000"/>
            <a:ext cx="74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latin typeface="Lucida Console" charset="0"/>
              </a:rPr>
              <a:t>stu</a:t>
            </a:r>
          </a:p>
        </p:txBody>
      </p:sp>
      <p:sp>
        <p:nvSpPr>
          <p:cNvPr id="140316" name="AutoShape 28"/>
          <p:cNvSpPr>
            <a:spLocks noChangeArrowheads="1"/>
          </p:cNvSpPr>
          <p:nvPr/>
        </p:nvSpPr>
        <p:spPr bwMode="auto">
          <a:xfrm>
            <a:off x="5003800" y="4579938"/>
            <a:ext cx="1728788"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null</a:t>
            </a:r>
          </a:p>
        </p:txBody>
      </p:sp>
      <p:sp>
        <p:nvSpPr>
          <p:cNvPr id="140317" name="AutoShape 29"/>
          <p:cNvSpPr>
            <a:spLocks noChangeArrowheads="1"/>
          </p:cNvSpPr>
          <p:nvPr/>
        </p:nvSpPr>
        <p:spPr bwMode="auto">
          <a:xfrm>
            <a:off x="5003800" y="5011738"/>
            <a:ext cx="1728788"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b="1">
                <a:latin typeface="Lucida Console" charset="0"/>
              </a:rPr>
              <a:t>null</a:t>
            </a:r>
            <a:endParaRPr kumimoji="0" lang="en-US" altLang="zh-CN" sz="2000" b="1">
              <a:latin typeface="Lucida Console" charset="0"/>
            </a:endParaRPr>
          </a:p>
        </p:txBody>
      </p:sp>
      <p:sp>
        <p:nvSpPr>
          <p:cNvPr id="140318" name="AutoShape 30"/>
          <p:cNvSpPr>
            <a:spLocks noChangeArrowheads="1"/>
          </p:cNvSpPr>
          <p:nvPr/>
        </p:nvSpPr>
        <p:spPr bwMode="auto">
          <a:xfrm>
            <a:off x="5003800" y="5445125"/>
            <a:ext cx="1728788"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a:t>
            </a:r>
          </a:p>
        </p:txBody>
      </p:sp>
      <p:sp>
        <p:nvSpPr>
          <p:cNvPr id="140319" name="AutoShape 31"/>
          <p:cNvSpPr>
            <a:spLocks noChangeArrowheads="1"/>
          </p:cNvSpPr>
          <p:nvPr/>
        </p:nvSpPr>
        <p:spPr bwMode="auto">
          <a:xfrm>
            <a:off x="5003800" y="5805488"/>
            <a:ext cx="1728788"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null</a:t>
            </a:r>
          </a:p>
        </p:txBody>
      </p:sp>
      <p:sp>
        <p:nvSpPr>
          <p:cNvPr id="140320" name="AutoShape 32"/>
          <p:cNvSpPr>
            <a:spLocks noChangeArrowheads="1"/>
          </p:cNvSpPr>
          <p:nvPr/>
        </p:nvSpPr>
        <p:spPr bwMode="auto">
          <a:xfrm>
            <a:off x="6732588" y="4579938"/>
            <a:ext cx="1728787" cy="431800"/>
          </a:xfrm>
          <a:prstGeom prst="roundRect">
            <a:avLst>
              <a:gd name="adj" fmla="val 4083"/>
            </a:avLst>
          </a:prstGeom>
          <a:solidFill>
            <a:srgbClr val="CC3300"/>
          </a:solidFill>
          <a:ln w="6350">
            <a:solidFill>
              <a:srgbClr val="008080"/>
            </a:solidFill>
            <a:round/>
            <a:headEnd/>
            <a:tailEnd/>
          </a:ln>
        </p:spPr>
        <p:txBody>
          <a:bodyPr/>
          <a:lstStyle/>
          <a:p>
            <a:pPr algn="ctr"/>
            <a:r>
              <a:rPr kumimoji="0" lang="en-US" altLang="zh-CN" sz="2000" b="1">
                <a:latin typeface="Lucida Console" charset="0"/>
              </a:rPr>
              <a:t>0xa7678765</a:t>
            </a:r>
          </a:p>
        </p:txBody>
      </p:sp>
      <p:sp>
        <p:nvSpPr>
          <p:cNvPr id="140321" name="Line 33"/>
          <p:cNvSpPr>
            <a:spLocks noChangeShapeType="1"/>
          </p:cNvSpPr>
          <p:nvPr/>
        </p:nvSpPr>
        <p:spPr bwMode="auto">
          <a:xfrm flipV="1">
            <a:off x="3203575" y="4579938"/>
            <a:ext cx="1728788"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0322" name="Text Box 34"/>
          <p:cNvSpPr txBox="1">
            <a:spLocks noChangeArrowheads="1"/>
          </p:cNvSpPr>
          <p:nvPr/>
        </p:nvSpPr>
        <p:spPr bwMode="auto">
          <a:xfrm>
            <a:off x="3851275" y="4627563"/>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latin typeface="Lucida Console" charset="0"/>
              </a:rPr>
              <a:t>stu[0]</a:t>
            </a:r>
          </a:p>
        </p:txBody>
      </p:sp>
      <p:sp>
        <p:nvSpPr>
          <p:cNvPr id="140323" name="Text Box 35"/>
          <p:cNvSpPr txBox="1">
            <a:spLocks noChangeArrowheads="1"/>
          </p:cNvSpPr>
          <p:nvPr/>
        </p:nvSpPr>
        <p:spPr bwMode="auto">
          <a:xfrm>
            <a:off x="3843338" y="5013325"/>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latin typeface="Lucida Console" charset="0"/>
              </a:rPr>
              <a:t>stu[1]</a:t>
            </a:r>
          </a:p>
        </p:txBody>
      </p:sp>
      <p:sp>
        <p:nvSpPr>
          <p:cNvPr id="140324" name="Text Box 36"/>
          <p:cNvSpPr txBox="1">
            <a:spLocks noChangeArrowheads="1"/>
          </p:cNvSpPr>
          <p:nvPr/>
        </p:nvSpPr>
        <p:spPr bwMode="auto">
          <a:xfrm>
            <a:off x="3706813" y="5851525"/>
            <a:ext cx="125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latin typeface="Lucida Console" charset="0"/>
              </a:rPr>
              <a:t>stu[19]</a:t>
            </a:r>
          </a:p>
        </p:txBody>
      </p:sp>
      <p:sp>
        <p:nvSpPr>
          <p:cNvPr id="140325" name="AutoShape 37"/>
          <p:cNvSpPr>
            <a:spLocks noChangeArrowheads="1"/>
          </p:cNvSpPr>
          <p:nvPr/>
        </p:nvSpPr>
        <p:spPr bwMode="auto">
          <a:xfrm>
            <a:off x="4922838" y="2395538"/>
            <a:ext cx="1809750"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Lisa</a:t>
            </a:r>
          </a:p>
        </p:txBody>
      </p:sp>
      <p:sp>
        <p:nvSpPr>
          <p:cNvPr id="140326" name="AutoShape 38"/>
          <p:cNvSpPr>
            <a:spLocks noChangeArrowheads="1"/>
          </p:cNvSpPr>
          <p:nvPr/>
        </p:nvSpPr>
        <p:spPr bwMode="auto">
          <a:xfrm>
            <a:off x="4922838" y="2827338"/>
            <a:ext cx="1809750"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b="1">
                <a:latin typeface="Lucida Console" charset="0"/>
              </a:rPr>
              <a:t>Male</a:t>
            </a:r>
            <a:endParaRPr kumimoji="0" lang="en-US" altLang="zh-CN" sz="2000" b="1">
              <a:latin typeface="Lucida Console" charset="0"/>
            </a:endParaRPr>
          </a:p>
        </p:txBody>
      </p:sp>
      <p:sp>
        <p:nvSpPr>
          <p:cNvPr id="140327" name="AutoShape 39"/>
          <p:cNvSpPr>
            <a:spLocks noChangeArrowheads="1"/>
          </p:cNvSpPr>
          <p:nvPr/>
        </p:nvSpPr>
        <p:spPr bwMode="auto">
          <a:xfrm>
            <a:off x="4922838" y="3260725"/>
            <a:ext cx="1809750"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1</a:t>
            </a:r>
          </a:p>
        </p:txBody>
      </p:sp>
      <p:sp>
        <p:nvSpPr>
          <p:cNvPr id="140328" name="AutoShape 40"/>
          <p:cNvSpPr>
            <a:spLocks noChangeArrowheads="1"/>
          </p:cNvSpPr>
          <p:nvPr/>
        </p:nvSpPr>
        <p:spPr bwMode="auto">
          <a:xfrm>
            <a:off x="4922838" y="3692525"/>
            <a:ext cx="1809750" cy="431800"/>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pPr algn="ctr"/>
            <a:r>
              <a:rPr kumimoji="0" lang="en-US" altLang="zh-CN" sz="2000" b="1">
                <a:latin typeface="Lucida Console" charset="0"/>
              </a:rPr>
              <a:t>18</a:t>
            </a:r>
          </a:p>
        </p:txBody>
      </p:sp>
      <p:sp>
        <p:nvSpPr>
          <p:cNvPr id="140329" name="Text Box 41"/>
          <p:cNvSpPr txBox="1">
            <a:spLocks noChangeArrowheads="1"/>
          </p:cNvSpPr>
          <p:nvPr/>
        </p:nvSpPr>
        <p:spPr bwMode="auto">
          <a:xfrm>
            <a:off x="3914775" y="2357438"/>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b="1">
                <a:latin typeface="Lucida Console" charset="0"/>
              </a:rPr>
              <a:t>name</a:t>
            </a:r>
          </a:p>
        </p:txBody>
      </p:sp>
      <p:sp>
        <p:nvSpPr>
          <p:cNvPr id="140330" name="Text Box 42"/>
          <p:cNvSpPr txBox="1">
            <a:spLocks noChangeArrowheads="1"/>
          </p:cNvSpPr>
          <p:nvPr/>
        </p:nvSpPr>
        <p:spPr bwMode="auto">
          <a:xfrm>
            <a:off x="3986213" y="2755900"/>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b="1">
                <a:latin typeface="Lucida Console" charset="0"/>
              </a:rPr>
              <a:t>sex</a:t>
            </a:r>
          </a:p>
        </p:txBody>
      </p:sp>
      <p:sp>
        <p:nvSpPr>
          <p:cNvPr id="140331" name="Text Box 43"/>
          <p:cNvSpPr txBox="1">
            <a:spLocks noChangeArrowheads="1"/>
          </p:cNvSpPr>
          <p:nvPr/>
        </p:nvSpPr>
        <p:spPr bwMode="auto">
          <a:xfrm>
            <a:off x="3841750" y="3221038"/>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b="1">
                <a:latin typeface="Lucida Console" charset="0"/>
              </a:rPr>
              <a:t>grade</a:t>
            </a:r>
          </a:p>
        </p:txBody>
      </p:sp>
      <p:sp>
        <p:nvSpPr>
          <p:cNvPr id="140332" name="Text Box 44"/>
          <p:cNvSpPr txBox="1">
            <a:spLocks noChangeArrowheads="1"/>
          </p:cNvSpPr>
          <p:nvPr/>
        </p:nvSpPr>
        <p:spPr bwMode="auto">
          <a:xfrm>
            <a:off x="4059238" y="3692525"/>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b="1">
                <a:latin typeface="Lucida Console" charset="0"/>
              </a:rPr>
              <a:t>age</a:t>
            </a:r>
          </a:p>
        </p:txBody>
      </p:sp>
      <p:sp>
        <p:nvSpPr>
          <p:cNvPr id="140335" name="AutoShape 47"/>
          <p:cNvSpPr>
            <a:spLocks noChangeArrowheads="1"/>
          </p:cNvSpPr>
          <p:nvPr/>
        </p:nvSpPr>
        <p:spPr bwMode="auto">
          <a:xfrm>
            <a:off x="6732588" y="2389188"/>
            <a:ext cx="1728787" cy="431800"/>
          </a:xfrm>
          <a:prstGeom prst="roundRect">
            <a:avLst>
              <a:gd name="adj" fmla="val 4083"/>
            </a:avLst>
          </a:prstGeom>
          <a:solidFill>
            <a:schemeClr val="accent2"/>
          </a:solidFill>
          <a:ln w="6350">
            <a:solidFill>
              <a:srgbClr val="008080"/>
            </a:solidFill>
            <a:round/>
            <a:headEnd/>
            <a:tailEnd/>
          </a:ln>
        </p:spPr>
        <p:txBody>
          <a:bodyPr/>
          <a:lstStyle/>
          <a:p>
            <a:pPr algn="ctr"/>
            <a:r>
              <a:rPr kumimoji="0" lang="en-US" altLang="zh-CN" sz="2000" b="1">
                <a:solidFill>
                  <a:schemeClr val="bg1"/>
                </a:solidFill>
                <a:latin typeface="Lucida Console" charset="0"/>
              </a:rPr>
              <a:t>0xb7673461</a:t>
            </a:r>
          </a:p>
        </p:txBody>
      </p:sp>
      <p:sp>
        <p:nvSpPr>
          <p:cNvPr id="140336" name="AutoShape 48"/>
          <p:cNvSpPr>
            <a:spLocks noChangeArrowheads="1"/>
          </p:cNvSpPr>
          <p:nvPr/>
        </p:nvSpPr>
        <p:spPr bwMode="auto">
          <a:xfrm>
            <a:off x="5003800" y="4579938"/>
            <a:ext cx="1728788" cy="431800"/>
          </a:xfrm>
          <a:prstGeom prst="roundRect">
            <a:avLst>
              <a:gd name="adj" fmla="val 4083"/>
            </a:avLst>
          </a:prstGeom>
          <a:solidFill>
            <a:schemeClr val="accent2"/>
          </a:solidFill>
          <a:ln w="6350">
            <a:solidFill>
              <a:srgbClr val="008080"/>
            </a:solidFill>
            <a:round/>
            <a:headEnd/>
            <a:tailEnd/>
          </a:ln>
        </p:spPr>
        <p:txBody>
          <a:bodyPr/>
          <a:lstStyle/>
          <a:p>
            <a:pPr algn="ctr"/>
            <a:r>
              <a:rPr kumimoji="0" lang="en-US" altLang="zh-CN" sz="2000" b="1">
                <a:solidFill>
                  <a:schemeClr val="bg1"/>
                </a:solidFill>
                <a:latin typeface="Lucida Console" charset="0"/>
              </a:rPr>
              <a:t>0xb7673461</a:t>
            </a:r>
          </a:p>
        </p:txBody>
      </p:sp>
      <p:sp>
        <p:nvSpPr>
          <p:cNvPr id="140337" name="Line 49"/>
          <p:cNvSpPr>
            <a:spLocks noChangeShapeType="1"/>
          </p:cNvSpPr>
          <p:nvPr/>
        </p:nvSpPr>
        <p:spPr bwMode="auto">
          <a:xfrm flipV="1">
            <a:off x="3203575" y="4567238"/>
            <a:ext cx="0" cy="50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338" name="Line 50"/>
          <p:cNvSpPr>
            <a:spLocks noChangeShapeType="1"/>
          </p:cNvSpPr>
          <p:nvPr/>
        </p:nvSpPr>
        <p:spPr bwMode="auto">
          <a:xfrm flipV="1">
            <a:off x="3779838" y="2382838"/>
            <a:ext cx="0" cy="2486025"/>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339" name="Line 51"/>
          <p:cNvSpPr>
            <a:spLocks noChangeShapeType="1"/>
          </p:cNvSpPr>
          <p:nvPr/>
        </p:nvSpPr>
        <p:spPr bwMode="auto">
          <a:xfrm flipH="1">
            <a:off x="3779838" y="2405063"/>
            <a:ext cx="1008062" cy="0"/>
          </a:xfrm>
          <a:prstGeom prst="line">
            <a:avLst/>
          </a:prstGeom>
          <a:noFill/>
          <a:ln w="57150">
            <a:solidFill>
              <a:schemeClr val="accent2"/>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340" name="Line 52"/>
          <p:cNvSpPr>
            <a:spLocks noChangeShapeType="1"/>
          </p:cNvSpPr>
          <p:nvPr/>
        </p:nvSpPr>
        <p:spPr bwMode="auto">
          <a:xfrm flipH="1">
            <a:off x="3779838" y="4843463"/>
            <a:ext cx="144462"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B397083F-F247-AE41-8659-29415AA4F663}" type="slidenum">
              <a:rPr kumimoji="0" lang="en-US" altLang="zh-CN" sz="1000">
                <a:solidFill>
                  <a:srgbClr val="000000"/>
                </a:solidFill>
                <a:latin typeface="Verdana" charset="0"/>
              </a:rPr>
              <a:pPr eaLnBrk="1" hangingPunct="1"/>
              <a:t>7</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862725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140290"/>
                                        </p:tgtEl>
                                      </p:cBhvr>
                                    </p:animEffect>
                                    <p:set>
                                      <p:cBhvr>
                                        <p:cTn id="7" dur="1" fill="hold">
                                          <p:stCondLst>
                                            <p:cond delay="499"/>
                                          </p:stCondLst>
                                        </p:cTn>
                                        <p:tgtEl>
                                          <p:spTgt spid="140290"/>
                                        </p:tgtEl>
                                        <p:attrNameLst>
                                          <p:attrName>style.visibility</p:attrName>
                                        </p:attrNameLst>
                                      </p:cBhvr>
                                      <p:to>
                                        <p:strVal val="hidden"/>
                                      </p:to>
                                    </p:se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0291">
                                            <p:txEl>
                                              <p:pRg st="0" end="0"/>
                                            </p:txEl>
                                          </p:spTgt>
                                        </p:tgtEl>
                                        <p:attrNameLst>
                                          <p:attrName>style.visibility</p:attrName>
                                        </p:attrNameLst>
                                      </p:cBhvr>
                                      <p:to>
                                        <p:strVal val="visible"/>
                                      </p:to>
                                    </p:set>
                                    <p:animEffect transition="in" filter="wipe(left)">
                                      <p:cBhvr>
                                        <p:cTn id="11" dur="1000"/>
                                        <p:tgtEl>
                                          <p:spTgt spid="140291">
                                            <p:txEl>
                                              <p:pRg st="0" end="0"/>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40313"/>
                                        </p:tgtEl>
                                        <p:attrNameLst>
                                          <p:attrName>style.visibility</p:attrName>
                                        </p:attrNameLst>
                                      </p:cBhvr>
                                      <p:to>
                                        <p:strVal val="visible"/>
                                      </p:to>
                                    </p:set>
                                    <p:animEffect transition="in" filter="wipe(left)">
                                      <p:cBhvr>
                                        <p:cTn id="15" dur="2000"/>
                                        <p:tgtEl>
                                          <p:spTgt spid="1403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0315"/>
                                        </p:tgtEl>
                                        <p:attrNameLst>
                                          <p:attrName>style.visibility</p:attrName>
                                        </p:attrNameLst>
                                      </p:cBhvr>
                                      <p:to>
                                        <p:strVal val="visible"/>
                                      </p:to>
                                    </p:set>
                                    <p:animEffect transition="in" filter="wipe(left)">
                                      <p:cBhvr>
                                        <p:cTn id="18" dur="2000"/>
                                        <p:tgtEl>
                                          <p:spTgt spid="140315"/>
                                        </p:tgtEl>
                                      </p:cBhvr>
                                    </p:animEffect>
                                  </p:childTnLst>
                                </p:cTn>
                              </p:par>
                            </p:childTnLst>
                          </p:cTn>
                        </p:par>
                        <p:par>
                          <p:cTn id="19" fill="hold" nodeType="afterGroup">
                            <p:stCondLst>
                              <p:cond delay="3500"/>
                            </p:stCondLst>
                            <p:childTnLst>
                              <p:par>
                                <p:cTn id="20" presetID="22" presetClass="entr" presetSubtype="1" fill="hold" grpId="0" nodeType="afterEffect">
                                  <p:stCondLst>
                                    <p:cond delay="0"/>
                                  </p:stCondLst>
                                  <p:childTnLst>
                                    <p:set>
                                      <p:cBhvr>
                                        <p:cTn id="21" dur="1" fill="hold">
                                          <p:stCondLst>
                                            <p:cond delay="0"/>
                                          </p:stCondLst>
                                        </p:cTn>
                                        <p:tgtEl>
                                          <p:spTgt spid="140316"/>
                                        </p:tgtEl>
                                        <p:attrNameLst>
                                          <p:attrName>style.visibility</p:attrName>
                                        </p:attrNameLst>
                                      </p:cBhvr>
                                      <p:to>
                                        <p:strVal val="visible"/>
                                      </p:to>
                                    </p:set>
                                    <p:animEffect transition="in" filter="wipe(up)">
                                      <p:cBhvr>
                                        <p:cTn id="22" dur="2000"/>
                                        <p:tgtEl>
                                          <p:spTgt spid="14031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40317"/>
                                        </p:tgtEl>
                                        <p:attrNameLst>
                                          <p:attrName>style.visibility</p:attrName>
                                        </p:attrNameLst>
                                      </p:cBhvr>
                                      <p:to>
                                        <p:strVal val="visible"/>
                                      </p:to>
                                    </p:set>
                                    <p:animEffect transition="in" filter="wipe(up)">
                                      <p:cBhvr>
                                        <p:cTn id="25" dur="2000"/>
                                        <p:tgtEl>
                                          <p:spTgt spid="1403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40318"/>
                                        </p:tgtEl>
                                        <p:attrNameLst>
                                          <p:attrName>style.visibility</p:attrName>
                                        </p:attrNameLst>
                                      </p:cBhvr>
                                      <p:to>
                                        <p:strVal val="visible"/>
                                      </p:to>
                                    </p:set>
                                    <p:animEffect transition="in" filter="wipe(up)">
                                      <p:cBhvr>
                                        <p:cTn id="28" dur="2000"/>
                                        <p:tgtEl>
                                          <p:spTgt spid="14031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40319"/>
                                        </p:tgtEl>
                                        <p:attrNameLst>
                                          <p:attrName>style.visibility</p:attrName>
                                        </p:attrNameLst>
                                      </p:cBhvr>
                                      <p:to>
                                        <p:strVal val="visible"/>
                                      </p:to>
                                    </p:set>
                                    <p:animEffect transition="in" filter="wipe(up)">
                                      <p:cBhvr>
                                        <p:cTn id="31" dur="2000"/>
                                        <p:tgtEl>
                                          <p:spTgt spid="140319"/>
                                        </p:tgtEl>
                                      </p:cBhvr>
                                    </p:animEffect>
                                  </p:childTnLst>
                                </p:cTn>
                              </p:par>
                            </p:childTnLst>
                          </p:cTn>
                        </p:par>
                        <p:par>
                          <p:cTn id="32" fill="hold" nodeType="afterGroup">
                            <p:stCondLst>
                              <p:cond delay="5500"/>
                            </p:stCondLst>
                            <p:childTnLst>
                              <p:par>
                                <p:cTn id="33" presetID="22" presetClass="entr" presetSubtype="4" fill="hold" grpId="0" nodeType="afterEffect">
                                  <p:stCondLst>
                                    <p:cond delay="0"/>
                                  </p:stCondLst>
                                  <p:childTnLst>
                                    <p:set>
                                      <p:cBhvr>
                                        <p:cTn id="34" dur="1" fill="hold">
                                          <p:stCondLst>
                                            <p:cond delay="0"/>
                                          </p:stCondLst>
                                        </p:cTn>
                                        <p:tgtEl>
                                          <p:spTgt spid="140320"/>
                                        </p:tgtEl>
                                        <p:attrNameLst>
                                          <p:attrName>style.visibility</p:attrName>
                                        </p:attrNameLst>
                                      </p:cBhvr>
                                      <p:to>
                                        <p:strVal val="visible"/>
                                      </p:to>
                                    </p:set>
                                    <p:animEffect transition="in" filter="wipe(down)">
                                      <p:cBhvr>
                                        <p:cTn id="35" dur="500"/>
                                        <p:tgtEl>
                                          <p:spTgt spid="140320"/>
                                        </p:tgtEl>
                                      </p:cBhvr>
                                    </p:animEffect>
                                  </p:childTnLst>
                                </p:cTn>
                              </p:par>
                            </p:childTnLst>
                          </p:cTn>
                        </p:par>
                        <p:par>
                          <p:cTn id="36" fill="hold" nodeType="afterGroup">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140314"/>
                                        </p:tgtEl>
                                        <p:attrNameLst>
                                          <p:attrName>style.visibility</p:attrName>
                                        </p:attrNameLst>
                                      </p:cBhvr>
                                      <p:to>
                                        <p:strVal val="visible"/>
                                      </p:to>
                                    </p:set>
                                    <p:animEffect transition="in" filter="wipe(left)">
                                      <p:cBhvr>
                                        <p:cTn id="39" dur="2000"/>
                                        <p:tgtEl>
                                          <p:spTgt spid="140314"/>
                                        </p:tgtEl>
                                      </p:cBhvr>
                                    </p:animEffect>
                                  </p:childTnLst>
                                </p:cTn>
                              </p:par>
                            </p:childTnLst>
                          </p:cTn>
                        </p:par>
                        <p:par>
                          <p:cTn id="40" fill="hold" nodeType="afterGroup">
                            <p:stCondLst>
                              <p:cond delay="8000"/>
                            </p:stCondLst>
                            <p:childTnLst>
                              <p:par>
                                <p:cTn id="41" presetID="22" presetClass="entr" presetSubtype="4" fill="hold" grpId="0" nodeType="afterEffect">
                                  <p:stCondLst>
                                    <p:cond delay="0"/>
                                  </p:stCondLst>
                                  <p:childTnLst>
                                    <p:set>
                                      <p:cBhvr>
                                        <p:cTn id="42" dur="1" fill="hold">
                                          <p:stCondLst>
                                            <p:cond delay="0"/>
                                          </p:stCondLst>
                                        </p:cTn>
                                        <p:tgtEl>
                                          <p:spTgt spid="140337"/>
                                        </p:tgtEl>
                                        <p:attrNameLst>
                                          <p:attrName>style.visibility</p:attrName>
                                        </p:attrNameLst>
                                      </p:cBhvr>
                                      <p:to>
                                        <p:strVal val="visible"/>
                                      </p:to>
                                    </p:set>
                                    <p:animEffect transition="in" filter="wipe(down)">
                                      <p:cBhvr>
                                        <p:cTn id="43" dur="1000"/>
                                        <p:tgtEl>
                                          <p:spTgt spid="140337"/>
                                        </p:tgtEl>
                                      </p:cBhvr>
                                    </p:animEffect>
                                  </p:childTnLst>
                                </p:cTn>
                              </p:par>
                            </p:childTnLst>
                          </p:cTn>
                        </p:par>
                        <p:par>
                          <p:cTn id="44" fill="hold" nodeType="afterGroup">
                            <p:stCondLst>
                              <p:cond delay="9000"/>
                            </p:stCondLst>
                            <p:childTnLst>
                              <p:par>
                                <p:cTn id="45" presetID="22" presetClass="entr" presetSubtype="8" fill="hold" grpId="0" nodeType="afterEffect">
                                  <p:stCondLst>
                                    <p:cond delay="0"/>
                                  </p:stCondLst>
                                  <p:childTnLst>
                                    <p:set>
                                      <p:cBhvr>
                                        <p:cTn id="46" dur="1" fill="hold">
                                          <p:stCondLst>
                                            <p:cond delay="0"/>
                                          </p:stCondLst>
                                        </p:cTn>
                                        <p:tgtEl>
                                          <p:spTgt spid="140321"/>
                                        </p:tgtEl>
                                        <p:attrNameLst>
                                          <p:attrName>style.visibility</p:attrName>
                                        </p:attrNameLst>
                                      </p:cBhvr>
                                      <p:to>
                                        <p:strVal val="visible"/>
                                      </p:to>
                                    </p:set>
                                    <p:animEffect transition="in" filter="wipe(left)">
                                      <p:cBhvr>
                                        <p:cTn id="47" dur="1000"/>
                                        <p:tgtEl>
                                          <p:spTgt spid="1403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0322"/>
                                        </p:tgtEl>
                                        <p:attrNameLst>
                                          <p:attrName>style.visibility</p:attrName>
                                        </p:attrNameLst>
                                      </p:cBhvr>
                                      <p:to>
                                        <p:strVal val="visible"/>
                                      </p:to>
                                    </p:set>
                                    <p:animEffect transition="in" filter="wipe(left)">
                                      <p:cBhvr>
                                        <p:cTn id="50" dur="2000"/>
                                        <p:tgtEl>
                                          <p:spTgt spid="1403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0323"/>
                                        </p:tgtEl>
                                        <p:attrNameLst>
                                          <p:attrName>style.visibility</p:attrName>
                                        </p:attrNameLst>
                                      </p:cBhvr>
                                      <p:to>
                                        <p:strVal val="visible"/>
                                      </p:to>
                                    </p:set>
                                    <p:animEffect transition="in" filter="wipe(left)">
                                      <p:cBhvr>
                                        <p:cTn id="53" dur="2000"/>
                                        <p:tgtEl>
                                          <p:spTgt spid="1403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40324"/>
                                        </p:tgtEl>
                                        <p:attrNameLst>
                                          <p:attrName>style.visibility</p:attrName>
                                        </p:attrNameLst>
                                      </p:cBhvr>
                                      <p:to>
                                        <p:strVal val="visible"/>
                                      </p:to>
                                    </p:set>
                                    <p:animEffect transition="in" filter="wipe(left)">
                                      <p:cBhvr>
                                        <p:cTn id="56" dur="2000"/>
                                        <p:tgtEl>
                                          <p:spTgt spid="14032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140291">
                                            <p:txEl>
                                              <p:pRg st="1" end="1"/>
                                            </p:txEl>
                                          </p:spTgt>
                                        </p:tgtEl>
                                        <p:attrNameLst>
                                          <p:attrName>style.visibility</p:attrName>
                                        </p:attrNameLst>
                                      </p:cBhvr>
                                      <p:to>
                                        <p:strVal val="visible"/>
                                      </p:to>
                                    </p:set>
                                    <p:animEffect transition="in" filter="wipe(down)">
                                      <p:cBhvr>
                                        <p:cTn id="61" dur="500"/>
                                        <p:tgtEl>
                                          <p:spTgt spid="140291">
                                            <p:txEl>
                                              <p:pRg st="1" end="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40291">
                                            <p:txEl>
                                              <p:pRg st="2" end="2"/>
                                            </p:txEl>
                                          </p:spTgt>
                                        </p:tgtEl>
                                        <p:attrNameLst>
                                          <p:attrName>style.visibility</p:attrName>
                                        </p:attrNameLst>
                                      </p:cBhvr>
                                      <p:to>
                                        <p:strVal val="visible"/>
                                      </p:to>
                                    </p:set>
                                    <p:animEffect transition="in" filter="wipe(left)">
                                      <p:cBhvr>
                                        <p:cTn id="66" dur="3000"/>
                                        <p:tgtEl>
                                          <p:spTgt spid="140291">
                                            <p:txEl>
                                              <p:pRg st="2" end="2"/>
                                            </p:txEl>
                                          </p:spTgt>
                                        </p:tgtEl>
                                      </p:cBhvr>
                                    </p:animEffect>
                                  </p:childTnLst>
                                </p:cTn>
                              </p:par>
                            </p:childTnLst>
                          </p:cTn>
                        </p:par>
                        <p:par>
                          <p:cTn id="67" fill="hold" nodeType="afterGroup">
                            <p:stCondLst>
                              <p:cond delay="3000"/>
                            </p:stCondLst>
                            <p:childTnLst>
                              <p:par>
                                <p:cTn id="68" presetID="22" presetClass="entr" presetSubtype="1" fill="hold" grpId="0" nodeType="afterEffect">
                                  <p:stCondLst>
                                    <p:cond delay="0"/>
                                  </p:stCondLst>
                                  <p:childTnLst>
                                    <p:set>
                                      <p:cBhvr>
                                        <p:cTn id="69" dur="1" fill="hold">
                                          <p:stCondLst>
                                            <p:cond delay="0"/>
                                          </p:stCondLst>
                                        </p:cTn>
                                        <p:tgtEl>
                                          <p:spTgt spid="140325"/>
                                        </p:tgtEl>
                                        <p:attrNameLst>
                                          <p:attrName>style.visibility</p:attrName>
                                        </p:attrNameLst>
                                      </p:cBhvr>
                                      <p:to>
                                        <p:strVal val="visible"/>
                                      </p:to>
                                    </p:set>
                                    <p:animEffect transition="in" filter="wipe(up)">
                                      <p:cBhvr>
                                        <p:cTn id="70" dur="2000"/>
                                        <p:tgtEl>
                                          <p:spTgt spid="140325"/>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40326"/>
                                        </p:tgtEl>
                                        <p:attrNameLst>
                                          <p:attrName>style.visibility</p:attrName>
                                        </p:attrNameLst>
                                      </p:cBhvr>
                                      <p:to>
                                        <p:strVal val="visible"/>
                                      </p:to>
                                    </p:set>
                                    <p:animEffect transition="in" filter="wipe(up)">
                                      <p:cBhvr>
                                        <p:cTn id="73" dur="500"/>
                                        <p:tgtEl>
                                          <p:spTgt spid="140326"/>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0327"/>
                                        </p:tgtEl>
                                        <p:attrNameLst>
                                          <p:attrName>style.visibility</p:attrName>
                                        </p:attrNameLst>
                                      </p:cBhvr>
                                      <p:to>
                                        <p:strVal val="visible"/>
                                      </p:to>
                                    </p:set>
                                    <p:animEffect transition="in" filter="wipe(up)">
                                      <p:cBhvr>
                                        <p:cTn id="76" dur="500"/>
                                        <p:tgtEl>
                                          <p:spTgt spid="14032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40328"/>
                                        </p:tgtEl>
                                        <p:attrNameLst>
                                          <p:attrName>style.visibility</p:attrName>
                                        </p:attrNameLst>
                                      </p:cBhvr>
                                      <p:to>
                                        <p:strVal val="visible"/>
                                      </p:to>
                                    </p:set>
                                    <p:animEffect transition="in" filter="wipe(up)">
                                      <p:cBhvr>
                                        <p:cTn id="79" dur="500"/>
                                        <p:tgtEl>
                                          <p:spTgt spid="14032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40329"/>
                                        </p:tgtEl>
                                        <p:attrNameLst>
                                          <p:attrName>style.visibility</p:attrName>
                                        </p:attrNameLst>
                                      </p:cBhvr>
                                      <p:to>
                                        <p:strVal val="visible"/>
                                      </p:to>
                                    </p:set>
                                    <p:animEffect transition="in" filter="wipe(up)">
                                      <p:cBhvr>
                                        <p:cTn id="82" dur="500"/>
                                        <p:tgtEl>
                                          <p:spTgt spid="140329"/>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40330"/>
                                        </p:tgtEl>
                                        <p:attrNameLst>
                                          <p:attrName>style.visibility</p:attrName>
                                        </p:attrNameLst>
                                      </p:cBhvr>
                                      <p:to>
                                        <p:strVal val="visible"/>
                                      </p:to>
                                    </p:set>
                                    <p:animEffect transition="in" filter="wipe(up)">
                                      <p:cBhvr>
                                        <p:cTn id="85" dur="500"/>
                                        <p:tgtEl>
                                          <p:spTgt spid="140330"/>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40331"/>
                                        </p:tgtEl>
                                        <p:attrNameLst>
                                          <p:attrName>style.visibility</p:attrName>
                                        </p:attrNameLst>
                                      </p:cBhvr>
                                      <p:to>
                                        <p:strVal val="visible"/>
                                      </p:to>
                                    </p:set>
                                    <p:animEffect transition="in" filter="wipe(up)">
                                      <p:cBhvr>
                                        <p:cTn id="88" dur="500"/>
                                        <p:tgtEl>
                                          <p:spTgt spid="140331"/>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140332"/>
                                        </p:tgtEl>
                                        <p:attrNameLst>
                                          <p:attrName>style.visibility</p:attrName>
                                        </p:attrNameLst>
                                      </p:cBhvr>
                                      <p:to>
                                        <p:strVal val="visible"/>
                                      </p:to>
                                    </p:set>
                                    <p:animEffect transition="in" filter="wipe(up)">
                                      <p:cBhvr>
                                        <p:cTn id="91" dur="500"/>
                                        <p:tgtEl>
                                          <p:spTgt spid="140332"/>
                                        </p:tgtEl>
                                      </p:cBhvr>
                                    </p:animEffect>
                                  </p:childTnLst>
                                </p:cTn>
                              </p:par>
                            </p:childTnLst>
                          </p:cTn>
                        </p:par>
                        <p:par>
                          <p:cTn id="92" fill="hold" nodeType="afterGroup">
                            <p:stCondLst>
                              <p:cond delay="6000"/>
                            </p:stCondLst>
                            <p:childTnLst>
                              <p:par>
                                <p:cTn id="93" presetID="22" presetClass="entr" presetSubtype="2" fill="hold" grpId="0" nodeType="afterEffect">
                                  <p:stCondLst>
                                    <p:cond delay="0"/>
                                  </p:stCondLst>
                                  <p:childTnLst>
                                    <p:set>
                                      <p:cBhvr>
                                        <p:cTn id="94" dur="1" fill="hold">
                                          <p:stCondLst>
                                            <p:cond delay="0"/>
                                          </p:stCondLst>
                                        </p:cTn>
                                        <p:tgtEl>
                                          <p:spTgt spid="140335"/>
                                        </p:tgtEl>
                                        <p:attrNameLst>
                                          <p:attrName>style.visibility</p:attrName>
                                        </p:attrNameLst>
                                      </p:cBhvr>
                                      <p:to>
                                        <p:strVal val="visible"/>
                                      </p:to>
                                    </p:set>
                                    <p:animEffect transition="in" filter="wipe(right)">
                                      <p:cBhvr>
                                        <p:cTn id="95" dur="500"/>
                                        <p:tgtEl>
                                          <p:spTgt spid="140335"/>
                                        </p:tgtEl>
                                      </p:cBhvr>
                                    </p:animEffect>
                                  </p:childTnLst>
                                </p:cTn>
                              </p:par>
                            </p:childTnLst>
                          </p:cTn>
                        </p:par>
                        <p:par>
                          <p:cTn id="96" fill="hold" nodeType="afterGroup">
                            <p:stCondLst>
                              <p:cond delay="6500"/>
                            </p:stCondLst>
                            <p:childTnLst>
                              <p:par>
                                <p:cTn id="97" presetID="22" presetClass="entr" presetSubtype="4" fill="hold" grpId="0" nodeType="afterEffect">
                                  <p:stCondLst>
                                    <p:cond delay="0"/>
                                  </p:stCondLst>
                                  <p:childTnLst>
                                    <p:set>
                                      <p:cBhvr>
                                        <p:cTn id="98" dur="1" fill="hold">
                                          <p:stCondLst>
                                            <p:cond delay="0"/>
                                          </p:stCondLst>
                                        </p:cTn>
                                        <p:tgtEl>
                                          <p:spTgt spid="140336"/>
                                        </p:tgtEl>
                                        <p:attrNameLst>
                                          <p:attrName>style.visibility</p:attrName>
                                        </p:attrNameLst>
                                      </p:cBhvr>
                                      <p:to>
                                        <p:strVal val="visible"/>
                                      </p:to>
                                    </p:set>
                                    <p:animEffect transition="in" filter="wipe(down)">
                                      <p:cBhvr>
                                        <p:cTn id="99" dur="500"/>
                                        <p:tgtEl>
                                          <p:spTgt spid="140336"/>
                                        </p:tgtEl>
                                      </p:cBhvr>
                                    </p:animEffect>
                                  </p:childTnLst>
                                </p:cTn>
                              </p:par>
                            </p:childTnLst>
                          </p:cTn>
                        </p:par>
                        <p:par>
                          <p:cTn id="100" fill="hold" nodeType="afterGroup">
                            <p:stCondLst>
                              <p:cond delay="7000"/>
                            </p:stCondLst>
                            <p:childTnLst>
                              <p:par>
                                <p:cTn id="101" presetID="22" presetClass="entr" presetSubtype="2" fill="hold" grpId="0" nodeType="afterEffect">
                                  <p:stCondLst>
                                    <p:cond delay="0"/>
                                  </p:stCondLst>
                                  <p:childTnLst>
                                    <p:set>
                                      <p:cBhvr>
                                        <p:cTn id="102" dur="1" fill="hold">
                                          <p:stCondLst>
                                            <p:cond delay="0"/>
                                          </p:stCondLst>
                                        </p:cTn>
                                        <p:tgtEl>
                                          <p:spTgt spid="140340"/>
                                        </p:tgtEl>
                                        <p:attrNameLst>
                                          <p:attrName>style.visibility</p:attrName>
                                        </p:attrNameLst>
                                      </p:cBhvr>
                                      <p:to>
                                        <p:strVal val="visible"/>
                                      </p:to>
                                    </p:set>
                                    <p:animEffect transition="in" filter="wipe(right)">
                                      <p:cBhvr>
                                        <p:cTn id="103" dur="1000"/>
                                        <p:tgtEl>
                                          <p:spTgt spid="140340"/>
                                        </p:tgtEl>
                                      </p:cBhvr>
                                    </p:animEffect>
                                  </p:childTnLst>
                                </p:cTn>
                              </p:par>
                            </p:childTnLst>
                          </p:cTn>
                        </p:par>
                        <p:par>
                          <p:cTn id="104" fill="hold" nodeType="afterGroup">
                            <p:stCondLst>
                              <p:cond delay="8000"/>
                            </p:stCondLst>
                            <p:childTnLst>
                              <p:par>
                                <p:cTn id="105" presetID="22" presetClass="entr" presetSubtype="4" fill="hold" grpId="0" nodeType="afterEffect">
                                  <p:stCondLst>
                                    <p:cond delay="0"/>
                                  </p:stCondLst>
                                  <p:childTnLst>
                                    <p:set>
                                      <p:cBhvr>
                                        <p:cTn id="106" dur="1" fill="hold">
                                          <p:stCondLst>
                                            <p:cond delay="0"/>
                                          </p:stCondLst>
                                        </p:cTn>
                                        <p:tgtEl>
                                          <p:spTgt spid="140338"/>
                                        </p:tgtEl>
                                        <p:attrNameLst>
                                          <p:attrName>style.visibility</p:attrName>
                                        </p:attrNameLst>
                                      </p:cBhvr>
                                      <p:to>
                                        <p:strVal val="visible"/>
                                      </p:to>
                                    </p:set>
                                    <p:animEffect transition="in" filter="wipe(down)">
                                      <p:cBhvr>
                                        <p:cTn id="107" dur="500"/>
                                        <p:tgtEl>
                                          <p:spTgt spid="140338"/>
                                        </p:tgtEl>
                                      </p:cBhvr>
                                    </p:animEffect>
                                  </p:childTnLst>
                                </p:cTn>
                              </p:par>
                            </p:childTnLst>
                          </p:cTn>
                        </p:par>
                        <p:par>
                          <p:cTn id="108" fill="hold" nodeType="afterGroup">
                            <p:stCondLst>
                              <p:cond delay="8500"/>
                            </p:stCondLst>
                            <p:childTnLst>
                              <p:par>
                                <p:cTn id="109" presetID="22" presetClass="entr" presetSubtype="8" fill="hold" grpId="0" nodeType="afterEffect">
                                  <p:stCondLst>
                                    <p:cond delay="0"/>
                                  </p:stCondLst>
                                  <p:childTnLst>
                                    <p:set>
                                      <p:cBhvr>
                                        <p:cTn id="110" dur="1" fill="hold">
                                          <p:stCondLst>
                                            <p:cond delay="0"/>
                                          </p:stCondLst>
                                        </p:cTn>
                                        <p:tgtEl>
                                          <p:spTgt spid="140339"/>
                                        </p:tgtEl>
                                        <p:attrNameLst>
                                          <p:attrName>style.visibility</p:attrName>
                                        </p:attrNameLst>
                                      </p:cBhvr>
                                      <p:to>
                                        <p:strVal val="visible"/>
                                      </p:to>
                                    </p:set>
                                    <p:animEffect transition="in" filter="wipe(left)">
                                      <p:cBhvr>
                                        <p:cTn id="111" dur="500"/>
                                        <p:tgtEl>
                                          <p:spTgt spid="14033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140291">
                                            <p:txEl>
                                              <p:pRg st="3" end="3"/>
                                            </p:txEl>
                                          </p:spTgt>
                                        </p:tgtEl>
                                        <p:attrNameLst>
                                          <p:attrName>style.visibility</p:attrName>
                                        </p:attrNameLst>
                                      </p:cBhvr>
                                      <p:to>
                                        <p:strVal val="visible"/>
                                      </p:to>
                                    </p:set>
                                    <p:animEffect transition="in" filter="wipe(left)">
                                      <p:cBhvr>
                                        <p:cTn id="116" dur="1000"/>
                                        <p:tgtEl>
                                          <p:spTgt spid="140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nimBg="1"/>
      <p:bldP spid="140313" grpId="0" animBg="1"/>
      <p:bldP spid="140314" grpId="0" animBg="1"/>
      <p:bldP spid="140315" grpId="0"/>
      <p:bldP spid="140316" grpId="0" animBg="1"/>
      <p:bldP spid="140317" grpId="0" animBg="1"/>
      <p:bldP spid="140318" grpId="0" animBg="1"/>
      <p:bldP spid="140319" grpId="0" animBg="1"/>
      <p:bldP spid="140320" grpId="0" animBg="1"/>
      <p:bldP spid="140321" grpId="0" animBg="1"/>
      <p:bldP spid="140322" grpId="0"/>
      <p:bldP spid="140323" grpId="0"/>
      <p:bldP spid="140324" grpId="0"/>
      <p:bldP spid="140325" grpId="0" animBg="1"/>
      <p:bldP spid="140326" grpId="0" animBg="1"/>
      <p:bldP spid="140327" grpId="0" animBg="1"/>
      <p:bldP spid="140328" grpId="0" animBg="1"/>
      <p:bldP spid="140329" grpId="0"/>
      <p:bldP spid="140330" grpId="0"/>
      <p:bldP spid="140331" grpId="0"/>
      <p:bldP spid="140332" grpId="0"/>
      <p:bldP spid="140335" grpId="0" animBg="1"/>
      <p:bldP spid="140336" grpId="0" animBg="1"/>
      <p:bldP spid="140337" grpId="0" animBg="1"/>
      <p:bldP spid="140338" grpId="0" animBg="1"/>
      <p:bldP spid="140339" grpId="0" animBg="1"/>
      <p:bldP spid="140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数组元素的引用</a:t>
            </a:r>
          </a:p>
        </p:txBody>
      </p:sp>
      <p:sp>
        <p:nvSpPr>
          <p:cNvPr id="15363"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通过数组名和数组索引来引用一个数组中的元素，数组的索引</a:t>
            </a:r>
            <a:r>
              <a:rPr lang="zh-CN" altLang="en-US">
                <a:solidFill>
                  <a:srgbClr val="CC3300"/>
                </a:solidFill>
                <a:latin typeface="Verdana" charset="0"/>
                <a:cs typeface="宋体" charset="0"/>
              </a:rPr>
              <a:t>从</a:t>
            </a:r>
            <a:r>
              <a:rPr lang="en-US" altLang="zh-CN">
                <a:solidFill>
                  <a:srgbClr val="CC3300"/>
                </a:solidFill>
                <a:latin typeface="Verdana" charset="0"/>
                <a:cs typeface="宋体" charset="0"/>
              </a:rPr>
              <a:t>0</a:t>
            </a:r>
            <a:r>
              <a:rPr lang="zh-CN" altLang="en-US">
                <a:solidFill>
                  <a:srgbClr val="CC3300"/>
                </a:solidFill>
                <a:latin typeface="Verdana" charset="0"/>
                <a:cs typeface="宋体" charset="0"/>
              </a:rPr>
              <a:t>开始到数组长度减</a:t>
            </a:r>
            <a:r>
              <a:rPr lang="en-US" altLang="zh-CN">
                <a:solidFill>
                  <a:srgbClr val="CC3300"/>
                </a:solidFill>
                <a:latin typeface="Verdana" charset="0"/>
                <a:cs typeface="宋体" charset="0"/>
              </a:rPr>
              <a:t>1</a:t>
            </a:r>
            <a:r>
              <a:rPr lang="zh-CN" altLang="en-US">
                <a:latin typeface="Verdana" charset="0"/>
                <a:cs typeface="宋体" charset="0"/>
              </a:rPr>
              <a:t>。</a:t>
            </a:r>
          </a:p>
          <a:p>
            <a:pPr eaLnBrk="1" hangingPunct="1"/>
            <a:r>
              <a:rPr lang="zh-CN" altLang="en-US">
                <a:latin typeface="Verdana" charset="0"/>
                <a:cs typeface="宋体" charset="0"/>
              </a:rPr>
              <a:t>可以使用数组的一个属性</a:t>
            </a:r>
            <a:r>
              <a:rPr lang="en-US" altLang="zh-CN">
                <a:latin typeface="Verdana" charset="0"/>
                <a:cs typeface="宋体" charset="0"/>
              </a:rPr>
              <a:t>length</a:t>
            </a:r>
            <a:r>
              <a:rPr lang="zh-CN" altLang="en-US">
                <a:latin typeface="Verdana" charset="0"/>
                <a:cs typeface="宋体" charset="0"/>
              </a:rPr>
              <a:t>来获得数组的长度。</a:t>
            </a:r>
          </a:p>
          <a:p>
            <a:pPr eaLnBrk="1" hangingPunct="1"/>
            <a:r>
              <a:rPr lang="zh-CN" altLang="en-US">
                <a:latin typeface="Verdana" charset="0"/>
                <a:cs typeface="宋体" charset="0"/>
              </a:rPr>
              <a:t>看数组下标超界报什么异常？</a:t>
            </a:r>
          </a:p>
        </p:txBody>
      </p:sp>
      <p:sp>
        <p:nvSpPr>
          <p:cNvPr id="15364" name="AutoShape 6"/>
          <p:cNvSpPr>
            <a:spLocks noChangeArrowheads="1"/>
          </p:cNvSpPr>
          <p:nvPr/>
        </p:nvSpPr>
        <p:spPr bwMode="auto">
          <a:xfrm>
            <a:off x="928688" y="3786188"/>
            <a:ext cx="7345362" cy="2665412"/>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lang="en-US" altLang="zh-CN">
                <a:latin typeface="Lucida Console" charset="0"/>
              </a:rPr>
              <a:t>String[] s = { </a:t>
            </a:r>
            <a:r>
              <a:rPr lang="en-US" altLang="zh-CN">
                <a:solidFill>
                  <a:schemeClr val="accent2"/>
                </a:solidFill>
                <a:latin typeface="Lucida Console" charset="0"/>
              </a:rPr>
              <a:t>new</a:t>
            </a:r>
            <a:r>
              <a:rPr lang="en-US" altLang="zh-CN">
                <a:latin typeface="Lucida Console" charset="0"/>
              </a:rPr>
              <a:t> String(“abc”),</a:t>
            </a:r>
          </a:p>
          <a:p>
            <a:r>
              <a:rPr lang="en-US" altLang="zh-CN">
                <a:latin typeface="Lucida Console" charset="0"/>
              </a:rPr>
              <a:t>               </a:t>
            </a:r>
            <a:r>
              <a:rPr lang="en-US" altLang="zh-CN">
                <a:solidFill>
                  <a:schemeClr val="accent2"/>
                </a:solidFill>
                <a:latin typeface="Lucida Console" charset="0"/>
              </a:rPr>
              <a:t>new</a:t>
            </a:r>
            <a:r>
              <a:rPr lang="en-US" altLang="zh-CN">
                <a:latin typeface="Lucida Console" charset="0"/>
              </a:rPr>
              <a:t> String(“123”),</a:t>
            </a:r>
          </a:p>
          <a:p>
            <a:r>
              <a:rPr lang="en-US" altLang="zh-CN">
                <a:latin typeface="Lucida Console" charset="0"/>
              </a:rPr>
              <a:t>               </a:t>
            </a:r>
            <a:r>
              <a:rPr lang="en-US" altLang="zh-CN">
                <a:solidFill>
                  <a:schemeClr val="accent2"/>
                </a:solidFill>
                <a:latin typeface="Lucida Console" charset="0"/>
              </a:rPr>
              <a:t>new</a:t>
            </a:r>
            <a:r>
              <a:rPr lang="en-US" altLang="zh-CN">
                <a:latin typeface="Lucida Console" charset="0"/>
              </a:rPr>
              <a:t> String(“xyz”)};</a:t>
            </a:r>
          </a:p>
          <a:p>
            <a:r>
              <a:rPr lang="en-US" altLang="zh-CN">
                <a:solidFill>
                  <a:schemeClr val="accent2"/>
                </a:solidFill>
                <a:latin typeface="Lucida Console" charset="0"/>
              </a:rPr>
              <a:t>for</a:t>
            </a:r>
            <a:r>
              <a:rPr lang="en-US" altLang="zh-CN">
                <a:latin typeface="Lucida Console" charset="0"/>
              </a:rPr>
              <a:t>(</a:t>
            </a:r>
            <a:r>
              <a:rPr lang="en-US" altLang="zh-CN">
                <a:solidFill>
                  <a:schemeClr val="accent2"/>
                </a:solidFill>
                <a:latin typeface="Lucida Console" charset="0"/>
              </a:rPr>
              <a:t>int</a:t>
            </a:r>
            <a:r>
              <a:rPr lang="en-US" altLang="zh-CN">
                <a:latin typeface="Lucida Console" charset="0"/>
              </a:rPr>
              <a:t> i = 0; i &lt; s.length; i++){</a:t>
            </a:r>
          </a:p>
          <a:p>
            <a:r>
              <a:rPr lang="en-US" altLang="zh-CN">
                <a:latin typeface="Lucida Console" charset="0"/>
              </a:rPr>
              <a:t>    System.out.println(s[i]);</a:t>
            </a:r>
          </a:p>
          <a:p>
            <a:r>
              <a:rPr lang="en-US" altLang="zh-CN">
                <a:latin typeface="Lucida Console" charset="0"/>
              </a:rPr>
              <a:t>}</a:t>
            </a:r>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AEEB0067-D366-F648-8611-E39915852BA3}" type="slidenum">
              <a:rPr kumimoji="0" lang="en-US" altLang="zh-CN" sz="1000">
                <a:solidFill>
                  <a:srgbClr val="000000"/>
                </a:solidFill>
                <a:latin typeface="Verdana" charset="0"/>
              </a:rPr>
              <a:pPr eaLnBrk="1" hangingPunct="1"/>
              <a:t>8</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267650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effectLst>
                  <a:outerShdw blurRad="38100" dist="38100" dir="2700000" algn="tl">
                    <a:srgbClr val="000000"/>
                  </a:outerShdw>
                </a:effectLst>
                <a:latin typeface="Verdana" charset="0"/>
                <a:cs typeface="宋体" charset="0"/>
              </a:rPr>
              <a:t>数组的遍历</a:t>
            </a:r>
          </a:p>
        </p:txBody>
      </p:sp>
      <p:sp>
        <p:nvSpPr>
          <p:cNvPr id="16387" name="Rectangle 3"/>
          <p:cNvSpPr>
            <a:spLocks noGrp="1" noChangeArrowheads="1"/>
          </p:cNvSpPr>
          <p:nvPr>
            <p:ph type="body" idx="4294967295"/>
          </p:nvPr>
        </p:nvSpPr>
        <p:spPr>
          <a:xfrm>
            <a:off x="990600" y="1249363"/>
            <a:ext cx="8153400" cy="4852987"/>
          </a:xfrm>
        </p:spPr>
        <p:txBody>
          <a:bodyPr/>
          <a:lstStyle/>
          <a:p>
            <a:pPr eaLnBrk="1" hangingPunct="1"/>
            <a:r>
              <a:rPr lang="zh-CN" altLang="en-US">
                <a:latin typeface="Verdana" charset="0"/>
                <a:cs typeface="宋体" charset="0"/>
              </a:rPr>
              <a:t>类似于其他语法的</a:t>
            </a:r>
            <a:r>
              <a:rPr lang="en-US" altLang="zh-CN">
                <a:latin typeface="Verdana" charset="0"/>
                <a:cs typeface="宋体" charset="0"/>
              </a:rPr>
              <a:t>foreach</a:t>
            </a:r>
            <a:r>
              <a:rPr lang="zh-CN" altLang="en-US">
                <a:latin typeface="Verdana" charset="0"/>
                <a:cs typeface="宋体" charset="0"/>
              </a:rPr>
              <a:t>遍历：</a:t>
            </a:r>
          </a:p>
        </p:txBody>
      </p:sp>
      <p:sp>
        <p:nvSpPr>
          <p:cNvPr id="16388" name="AutoShape 4"/>
          <p:cNvSpPr>
            <a:spLocks noChangeArrowheads="1"/>
          </p:cNvSpPr>
          <p:nvPr/>
        </p:nvSpPr>
        <p:spPr bwMode="auto">
          <a:xfrm>
            <a:off x="971550" y="1989138"/>
            <a:ext cx="7345363" cy="2665412"/>
          </a:xfrm>
          <a:prstGeom prst="roundRect">
            <a:avLst>
              <a:gd name="adj" fmla="val 4083"/>
            </a:avLst>
          </a:prstGeom>
          <a:gradFill rotWithShape="1">
            <a:gsLst>
              <a:gs pos="0">
                <a:srgbClr val="CCFFFF"/>
              </a:gs>
              <a:gs pos="100000">
                <a:srgbClr val="FFFFFF"/>
              </a:gs>
            </a:gsLst>
            <a:lin ang="5400000" scaled="1"/>
          </a:gradFill>
          <a:ln w="6350">
            <a:solidFill>
              <a:srgbClr val="008080"/>
            </a:solidFill>
            <a:round/>
            <a:headEnd/>
            <a:tailEnd/>
          </a:ln>
        </p:spPr>
        <p:txBody>
          <a:bodyPr/>
          <a:lstStyle/>
          <a:p>
            <a:r>
              <a:rPr lang="en-US" altLang="zh-CN">
                <a:latin typeface="Lucida Console" charset="0"/>
              </a:rPr>
              <a:t>String[] s = { </a:t>
            </a:r>
            <a:r>
              <a:rPr lang="en-US" altLang="zh-CN">
                <a:solidFill>
                  <a:schemeClr val="accent2"/>
                </a:solidFill>
                <a:latin typeface="Lucida Console" charset="0"/>
              </a:rPr>
              <a:t>new</a:t>
            </a:r>
            <a:r>
              <a:rPr lang="en-US" altLang="zh-CN">
                <a:latin typeface="Lucida Console" charset="0"/>
              </a:rPr>
              <a:t> String(“abc”),</a:t>
            </a:r>
          </a:p>
          <a:p>
            <a:r>
              <a:rPr lang="en-US" altLang="zh-CN">
                <a:latin typeface="Lucida Console" charset="0"/>
              </a:rPr>
              <a:t>               </a:t>
            </a:r>
            <a:r>
              <a:rPr lang="en-US" altLang="zh-CN">
                <a:solidFill>
                  <a:schemeClr val="accent2"/>
                </a:solidFill>
                <a:latin typeface="Lucida Console" charset="0"/>
              </a:rPr>
              <a:t>new</a:t>
            </a:r>
            <a:r>
              <a:rPr lang="en-US" altLang="zh-CN">
                <a:latin typeface="Lucida Console" charset="0"/>
              </a:rPr>
              <a:t> String(“123”),</a:t>
            </a:r>
          </a:p>
          <a:p>
            <a:r>
              <a:rPr lang="en-US" altLang="zh-CN">
                <a:latin typeface="Lucida Console" charset="0"/>
              </a:rPr>
              <a:t>               </a:t>
            </a:r>
            <a:r>
              <a:rPr lang="en-US" altLang="zh-CN">
                <a:solidFill>
                  <a:schemeClr val="accent2"/>
                </a:solidFill>
                <a:latin typeface="Lucida Console" charset="0"/>
              </a:rPr>
              <a:t>new</a:t>
            </a:r>
            <a:r>
              <a:rPr lang="en-US" altLang="zh-CN">
                <a:latin typeface="Lucida Console" charset="0"/>
              </a:rPr>
              <a:t> String(“xyz”)};</a:t>
            </a:r>
          </a:p>
          <a:p>
            <a:r>
              <a:rPr lang="en-US" altLang="zh-CN">
                <a:solidFill>
                  <a:schemeClr val="accent2"/>
                </a:solidFill>
                <a:latin typeface="Lucida Console" charset="0"/>
              </a:rPr>
              <a:t>for</a:t>
            </a:r>
            <a:r>
              <a:rPr lang="en-US" altLang="zh-CN">
                <a:latin typeface="Lucida Console" charset="0"/>
              </a:rPr>
              <a:t>(</a:t>
            </a:r>
            <a:r>
              <a:rPr lang="en-US" altLang="zh-CN">
                <a:solidFill>
                  <a:schemeClr val="accent2"/>
                </a:solidFill>
                <a:latin typeface="Lucida Console" charset="0"/>
              </a:rPr>
              <a:t>String </a:t>
            </a:r>
            <a:r>
              <a:rPr lang="en-US" altLang="zh-CN">
                <a:latin typeface="Lucida Console" charset="0"/>
              </a:rPr>
              <a:t>item</a:t>
            </a:r>
            <a:r>
              <a:rPr lang="en-US" altLang="zh-CN">
                <a:solidFill>
                  <a:schemeClr val="accent2"/>
                </a:solidFill>
                <a:latin typeface="Lucida Console" charset="0"/>
              </a:rPr>
              <a:t> : </a:t>
            </a:r>
            <a:r>
              <a:rPr lang="en-US" altLang="zh-CN">
                <a:latin typeface="Lucida Console" charset="0"/>
              </a:rPr>
              <a:t>s){</a:t>
            </a:r>
          </a:p>
          <a:p>
            <a:r>
              <a:rPr lang="en-US" altLang="zh-CN">
                <a:latin typeface="Lucida Console" charset="0"/>
              </a:rPr>
              <a:t>    System.out.println(item);</a:t>
            </a:r>
          </a:p>
          <a:p>
            <a:r>
              <a:rPr lang="en-US" altLang="zh-CN">
                <a:latin typeface="Lucida Console" charset="0"/>
              </a:rPr>
              <a:t>}</a:t>
            </a:r>
          </a:p>
        </p:txBody>
      </p:sp>
      <p:sp>
        <p:nvSpPr>
          <p:cNvPr id="33" name="灯片编号占位符 5"/>
          <p:cNvSpPr txBox="1">
            <a:spLocks noGrp="1"/>
          </p:cNvSpPr>
          <p:nvPr/>
        </p:nvSpPr>
        <p:spPr bwMode="gray">
          <a:xfrm>
            <a:off x="8382000" y="6477000"/>
            <a:ext cx="304800" cy="336550"/>
          </a:xfrm>
          <a:prstGeom prst="rect">
            <a:avLst/>
          </a:prstGeom>
          <a:noFill/>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3284B50D-1C20-204B-84B0-FA48D1F2C43F}" type="slidenum">
              <a:rPr kumimoji="0" lang="en-US" altLang="zh-CN" sz="1000">
                <a:solidFill>
                  <a:srgbClr val="000000"/>
                </a:solidFill>
                <a:latin typeface="Verdana" charset="0"/>
              </a:rPr>
              <a:pPr eaLnBrk="1" hangingPunct="1"/>
              <a:t>9</a:t>
            </a:fld>
            <a:endParaRPr kumimoji="0" lang="en-US" altLang="zh-CN" sz="1000">
              <a:solidFill>
                <a:srgbClr val="000000"/>
              </a:solidFill>
              <a:latin typeface="Verdana" charset="0"/>
            </a:endParaRPr>
          </a:p>
        </p:txBody>
      </p:sp>
    </p:spTree>
    <p:extLst>
      <p:ext uri="{BB962C8B-B14F-4D97-AF65-F5344CB8AC3E}">
        <p14:creationId xmlns:p14="http://schemas.microsoft.com/office/powerpoint/2010/main" val="1541252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中值.thmx</Template>
  <TotalTime>604</TotalTime>
  <Words>1744</Words>
  <Application>Microsoft Office PowerPoint</Application>
  <PresentationFormat>全屏显示(4:3)</PresentationFormat>
  <Paragraphs>302</Paragraphs>
  <Slides>24</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Lucida Sans</vt:lpstr>
      <vt:lpstr>黑体</vt:lpstr>
      <vt:lpstr>华文细黑</vt:lpstr>
      <vt:lpstr>华文新魏</vt:lpstr>
      <vt:lpstr>宋体</vt:lpstr>
      <vt:lpstr>Arial</vt:lpstr>
      <vt:lpstr>Calibri</vt:lpstr>
      <vt:lpstr>Lucida Console</vt:lpstr>
      <vt:lpstr>Times New Roman</vt:lpstr>
      <vt:lpstr>Verdana</vt:lpstr>
      <vt:lpstr>Wingdings</vt:lpstr>
      <vt:lpstr>Wingdings 2</vt:lpstr>
      <vt:lpstr>Median</vt:lpstr>
      <vt:lpstr>数组</vt:lpstr>
      <vt:lpstr>课程要点</vt:lpstr>
      <vt:lpstr>数组基本概念</vt:lpstr>
      <vt:lpstr>一维数组定义</vt:lpstr>
      <vt:lpstr>数组的初始化</vt:lpstr>
      <vt:lpstr>简单数据类型数组的定义</vt:lpstr>
      <vt:lpstr>引用数据类型数组的定义</vt:lpstr>
      <vt:lpstr>数组元素的引用</vt:lpstr>
      <vt:lpstr>数组的遍历</vt:lpstr>
      <vt:lpstr>一维数组的应用练习</vt:lpstr>
      <vt:lpstr>对数组排序</vt:lpstr>
      <vt:lpstr>数组拷贝</vt:lpstr>
      <vt:lpstr>数组拷贝（con.）</vt:lpstr>
      <vt:lpstr>数组拷贝（con.）</vt:lpstr>
      <vt:lpstr>数组长度变化</vt:lpstr>
      <vt:lpstr>多维数组</vt:lpstr>
      <vt:lpstr>多维数组（con.）</vt:lpstr>
      <vt:lpstr>多维数组（con.）</vt:lpstr>
      <vt:lpstr>数组列表ArrayList</vt:lpstr>
      <vt:lpstr>数组列表ArrayList</vt:lpstr>
      <vt:lpstr>ArrayList示例（ArrayListExample）</vt:lpstr>
      <vt:lpstr>小结</vt:lpstr>
      <vt:lpstr>作业</vt:lpstr>
      <vt:lpstr>作业</vt:lpstr>
    </vt:vector>
  </TitlesOfParts>
  <Company>softeem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涛 杨</dc:creator>
  <cp:lastModifiedBy>Administrator</cp:lastModifiedBy>
  <cp:revision>70</cp:revision>
  <dcterms:created xsi:type="dcterms:W3CDTF">2016-12-05T04:14:00Z</dcterms:created>
  <dcterms:modified xsi:type="dcterms:W3CDTF">2017-01-09T02:12:32Z</dcterms:modified>
</cp:coreProperties>
</file>