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2"/>
  </p:notesMasterIdLst>
  <p:sldIdLst>
    <p:sldId id="256" r:id="rId2"/>
    <p:sldId id="303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9717" autoAdjust="0"/>
  </p:normalViewPr>
  <p:slideViewPr>
    <p:cSldViewPr snapToGrid="0" snapToObjects="1">
      <p:cViewPr varScale="1">
        <p:scale>
          <a:sx n="77" d="100"/>
          <a:sy n="77" d="100"/>
        </p:scale>
        <p:origin x="120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9E4F46C-A853-433C-946B-EA82460878AC}" type="datetimeFigureOut">
              <a:rPr lang="zh-CN" altLang="en-US"/>
              <a:pPr>
                <a:defRPr/>
              </a:pPr>
              <a:t>2017/1/11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48FF703-608D-4A53-8B9E-1A43E16F2F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840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fld id="{CE99FD0C-4330-7645-80FE-4B4A9CE623C1}" type="slidenum">
              <a:rPr lang="en-US" altLang="zh-CN" sz="1200" b="0">
                <a:latin typeface="Arial" charset="0"/>
                <a:ea typeface="宋体" charset="0"/>
                <a:cs typeface="宋体" charset="0"/>
              </a:rPr>
              <a:pPr/>
              <a:t>3</a:t>
            </a:fld>
            <a:endParaRPr lang="en-US" altLang="zh-CN" sz="1200" b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811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fld id="{E2A90D32-F3F7-BB46-BCDD-B3BE0DA9E58D}" type="slidenum">
              <a:rPr lang="en-US" altLang="zh-CN" sz="1200" b="0">
                <a:latin typeface="Arial" charset="0"/>
                <a:ea typeface="宋体" charset="0"/>
                <a:cs typeface="宋体" charset="0"/>
              </a:rPr>
              <a:pPr/>
              <a:t>13</a:t>
            </a:fld>
            <a:endParaRPr lang="en-US" altLang="zh-CN" sz="1200" b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927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fld id="{926C1DC4-087E-304C-8422-B9C55AB1EC66}" type="slidenum">
              <a:rPr lang="en-US" altLang="zh-CN" sz="1200" b="0">
                <a:latin typeface="Arial" charset="0"/>
                <a:ea typeface="宋体" charset="0"/>
                <a:cs typeface="宋体" charset="0"/>
              </a:rPr>
              <a:pPr/>
              <a:t>14</a:t>
            </a:fld>
            <a:endParaRPr lang="en-US" altLang="zh-CN" sz="1200" b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24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fld id="{3AB09E93-30C0-4941-9397-6A7777826161}" type="slidenum">
              <a:rPr lang="en-US" altLang="zh-CN" sz="1200" b="0">
                <a:latin typeface="Arial" charset="0"/>
                <a:ea typeface="宋体" charset="0"/>
                <a:cs typeface="宋体" charset="0"/>
              </a:rPr>
              <a:pPr/>
              <a:t>15</a:t>
            </a:fld>
            <a:endParaRPr lang="en-US" altLang="zh-CN" sz="1200" b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804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fld id="{06134CA1-3FFD-AB45-9A9A-304C171551CC}" type="slidenum">
              <a:rPr lang="en-US" altLang="zh-CN" sz="1200" b="0">
                <a:latin typeface="Arial" charset="0"/>
                <a:ea typeface="宋体" charset="0"/>
                <a:cs typeface="宋体" charset="0"/>
              </a:rPr>
              <a:pPr/>
              <a:t>18</a:t>
            </a:fld>
            <a:endParaRPr lang="en-US" altLang="zh-CN" sz="1200" b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965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fld id="{6BE4015B-E6BE-E24D-8716-93FC7E424BB5}" type="slidenum">
              <a:rPr lang="en-US" altLang="zh-CN" sz="1200" b="0">
                <a:latin typeface="Arial" charset="0"/>
                <a:ea typeface="宋体" charset="0"/>
                <a:cs typeface="宋体" charset="0"/>
              </a:rPr>
              <a:pPr/>
              <a:t>20</a:t>
            </a:fld>
            <a:endParaRPr lang="en-US" altLang="zh-CN" sz="1200" b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755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fld id="{346478B4-F2C7-DB4E-A947-7AF522207C0B}" type="slidenum">
              <a:rPr lang="en-US" altLang="zh-CN" sz="1200" b="0">
                <a:latin typeface="Arial" charset="0"/>
                <a:ea typeface="宋体" charset="0"/>
                <a:cs typeface="宋体" charset="0"/>
              </a:rPr>
              <a:pPr/>
              <a:t>22</a:t>
            </a:fld>
            <a:endParaRPr lang="en-US" altLang="zh-CN" sz="1200" b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980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fld id="{AFF33887-B278-DC46-8078-BFB06731B673}" type="slidenum">
              <a:rPr lang="en-US" altLang="zh-CN" sz="1200" b="0">
                <a:latin typeface="Arial" charset="0"/>
                <a:ea typeface="宋体" charset="0"/>
                <a:cs typeface="宋体" charset="0"/>
              </a:rPr>
              <a:pPr/>
              <a:t>23</a:t>
            </a:fld>
            <a:endParaRPr lang="en-US" altLang="zh-CN" sz="1200" b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614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fld id="{031986B8-2309-3542-9E59-44D956ADAE8A}" type="slidenum">
              <a:rPr lang="en-US" altLang="zh-CN" sz="1200" b="0">
                <a:latin typeface="Arial" charset="0"/>
                <a:ea typeface="宋体" charset="0"/>
                <a:cs typeface="宋体" charset="0"/>
              </a:rPr>
              <a:pPr/>
              <a:t>24</a:t>
            </a:fld>
            <a:endParaRPr lang="en-US" altLang="zh-CN" sz="1200" b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809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fld id="{EC1AC5B9-9610-7B42-ABF7-0F47C861EB4A}" type="slidenum">
              <a:rPr lang="en-US" altLang="zh-CN" sz="1200" b="0">
                <a:latin typeface="Arial" charset="0"/>
                <a:ea typeface="宋体" charset="0"/>
                <a:cs typeface="宋体" charset="0"/>
              </a:rPr>
              <a:pPr/>
              <a:t>27</a:t>
            </a:fld>
            <a:endParaRPr lang="en-US" altLang="zh-CN" sz="1200" b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392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fld id="{CED5D4A5-0F65-0949-967B-9B7C34114CE2}" type="slidenum">
              <a:rPr lang="en-US" altLang="zh-CN" sz="1200" b="0">
                <a:latin typeface="Arial" charset="0"/>
                <a:ea typeface="宋体" charset="0"/>
                <a:cs typeface="宋体" charset="0"/>
              </a:rPr>
              <a:pPr/>
              <a:t>28</a:t>
            </a:fld>
            <a:endParaRPr lang="en-US" altLang="zh-CN" sz="1200" b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fld id="{B3D33643-D498-054D-888A-3B4E95A181AF}" type="slidenum">
              <a:rPr lang="en-US" altLang="zh-CN" sz="1200" b="0">
                <a:latin typeface="Arial" charset="0"/>
                <a:ea typeface="宋体" charset="0"/>
                <a:cs typeface="宋体" charset="0"/>
              </a:rPr>
              <a:pPr/>
              <a:t>4</a:t>
            </a:fld>
            <a:endParaRPr lang="en-US" altLang="zh-CN" sz="1200" b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8263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fld id="{9E4401AC-2D87-2847-A4DE-F1EF66C0AB32}" type="slidenum">
              <a:rPr lang="en-US" altLang="zh-CN" sz="1200" b="0">
                <a:latin typeface="Arial" charset="0"/>
                <a:ea typeface="宋体" charset="0"/>
                <a:cs typeface="宋体" charset="0"/>
              </a:rPr>
              <a:pPr/>
              <a:t>29</a:t>
            </a:fld>
            <a:endParaRPr lang="en-US" altLang="zh-CN" sz="1200" b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36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fld id="{BB18815D-60CA-DD44-8839-D2A80312DBDE}" type="slidenum">
              <a:rPr lang="en-US" altLang="zh-CN" sz="1200" b="0">
                <a:latin typeface="Arial" charset="0"/>
                <a:ea typeface="宋体" charset="0"/>
                <a:cs typeface="宋体" charset="0"/>
              </a:rPr>
              <a:pPr/>
              <a:t>30</a:t>
            </a:fld>
            <a:endParaRPr lang="en-US" altLang="zh-CN" sz="1200" b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8659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fld id="{01F96DD8-29FE-AF49-9663-51053575DD15}" type="slidenum">
              <a:rPr lang="en-US" altLang="zh-CN" sz="1200" b="0">
                <a:latin typeface="Arial" charset="0"/>
                <a:ea typeface="宋体" charset="0"/>
                <a:cs typeface="宋体" charset="0"/>
              </a:rPr>
              <a:pPr/>
              <a:t>32</a:t>
            </a:fld>
            <a:endParaRPr lang="en-US" altLang="zh-CN" sz="1200" b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439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fld id="{33042914-DBB6-4548-B615-1A23556811A4}" type="slidenum">
              <a:rPr lang="en-US" altLang="zh-CN" sz="1200" b="0">
                <a:latin typeface="Arial" charset="0"/>
                <a:ea typeface="宋体" charset="0"/>
                <a:cs typeface="宋体" charset="0"/>
              </a:rPr>
              <a:pPr/>
              <a:t>34</a:t>
            </a:fld>
            <a:endParaRPr lang="en-US" altLang="zh-CN" sz="1200" b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9485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fld id="{3C1B30AA-26A0-1442-A486-5E5EFF719AF0}" type="slidenum">
              <a:rPr lang="en-US" altLang="zh-CN" sz="1200" b="0">
                <a:latin typeface="Arial" charset="0"/>
                <a:ea typeface="宋体" charset="0"/>
                <a:cs typeface="宋体" charset="0"/>
              </a:rPr>
              <a:pPr/>
              <a:t>35</a:t>
            </a:fld>
            <a:endParaRPr lang="en-US" altLang="zh-CN" sz="1200" b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6542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fld id="{544502F5-B5D3-B74B-8CFB-907E750AF8BD}" type="slidenum">
              <a:rPr lang="en-US" altLang="zh-CN" sz="1200" b="0">
                <a:latin typeface="Arial" charset="0"/>
                <a:ea typeface="宋体" charset="0"/>
                <a:cs typeface="宋体" charset="0"/>
              </a:rPr>
              <a:pPr/>
              <a:t>37</a:t>
            </a:fld>
            <a:endParaRPr lang="en-US" altLang="zh-CN" sz="1200" b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sz="800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8767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fld id="{1EEE054D-4D96-DA4A-B7AF-9FBAEC10FFAC}" type="slidenum">
              <a:rPr lang="en-US" altLang="zh-CN" sz="1200" b="0">
                <a:latin typeface="Arial" charset="0"/>
                <a:ea typeface="宋体" charset="0"/>
                <a:cs typeface="宋体" charset="0"/>
              </a:rPr>
              <a:pPr/>
              <a:t>38</a:t>
            </a:fld>
            <a:endParaRPr lang="en-US" altLang="zh-CN" sz="1200" b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4212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fld id="{286E145F-C304-8841-BEA2-CB50D75D6A4E}" type="slidenum">
              <a:rPr lang="en-US" altLang="zh-CN" sz="1200" b="0">
                <a:latin typeface="Arial" charset="0"/>
                <a:ea typeface="宋体" charset="0"/>
                <a:cs typeface="宋体" charset="0"/>
              </a:rPr>
              <a:pPr/>
              <a:t>39</a:t>
            </a:fld>
            <a:endParaRPr lang="en-US" altLang="zh-CN" sz="1200" b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0852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fld id="{2365C781-7670-164E-BEF0-5C773ACC8F6B}" type="slidenum">
              <a:rPr lang="en-US" altLang="zh-CN" sz="1200" b="0">
                <a:latin typeface="Arial" charset="0"/>
                <a:ea typeface="宋体" charset="0"/>
                <a:cs typeface="宋体" charset="0"/>
              </a:rPr>
              <a:pPr/>
              <a:t>40</a:t>
            </a:fld>
            <a:endParaRPr lang="en-US" altLang="zh-CN" sz="1200" b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946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fld id="{30DA429F-19EA-DA4B-8137-BD64A273AD34}" type="slidenum">
              <a:rPr lang="en-US" altLang="zh-CN" sz="1200" b="0">
                <a:latin typeface="Arial" charset="0"/>
                <a:ea typeface="宋体" charset="0"/>
                <a:cs typeface="宋体" charset="0"/>
              </a:rPr>
              <a:pPr/>
              <a:t>5</a:t>
            </a:fld>
            <a:endParaRPr lang="en-US" altLang="zh-CN" sz="1200" b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122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fld id="{9C0137DA-8ECC-6F41-8647-E159AC049E15}" type="slidenum">
              <a:rPr lang="en-US" altLang="zh-CN" sz="1200" b="0">
                <a:latin typeface="Arial" charset="0"/>
                <a:ea typeface="宋体" charset="0"/>
                <a:cs typeface="宋体" charset="0"/>
              </a:rPr>
              <a:pPr/>
              <a:t>6</a:t>
            </a:fld>
            <a:endParaRPr lang="en-US" altLang="zh-CN" sz="1200" b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472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fld id="{CF4E5DEF-26C7-0444-B197-BBF1E869895C}" type="slidenum">
              <a:rPr lang="en-US" altLang="zh-CN" sz="1200" b="0">
                <a:latin typeface="Arial" charset="0"/>
                <a:ea typeface="宋体" charset="0"/>
                <a:cs typeface="宋体" charset="0"/>
              </a:rPr>
              <a:pPr/>
              <a:t>7</a:t>
            </a:fld>
            <a:endParaRPr lang="en-US" altLang="zh-CN" sz="1200" b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757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fld id="{859B266C-FF8A-B640-AF29-8F4A604065CD}" type="slidenum">
              <a:rPr lang="en-US" altLang="zh-CN" sz="1200" b="0">
                <a:latin typeface="Arial" charset="0"/>
                <a:ea typeface="宋体" charset="0"/>
                <a:cs typeface="宋体" charset="0"/>
              </a:rPr>
              <a:pPr/>
              <a:t>9</a:t>
            </a:fld>
            <a:endParaRPr lang="en-US" altLang="zh-CN" sz="1200" b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775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fld id="{CA6E5BD0-EF70-2446-8284-01D608093919}" type="slidenum">
              <a:rPr lang="en-US" altLang="zh-CN" sz="1200" b="0">
                <a:latin typeface="Arial" charset="0"/>
                <a:ea typeface="宋体" charset="0"/>
                <a:cs typeface="宋体" charset="0"/>
              </a:rPr>
              <a:pPr/>
              <a:t>10</a:t>
            </a:fld>
            <a:endParaRPr lang="en-US" altLang="zh-CN" sz="1200" b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505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fld id="{479B038C-F4D3-7542-95C3-713A1C3C3E55}" type="slidenum">
              <a:rPr lang="en-US" altLang="zh-CN" sz="1200" b="0">
                <a:latin typeface="Arial" charset="0"/>
                <a:ea typeface="宋体" charset="0"/>
                <a:cs typeface="宋体" charset="0"/>
              </a:rPr>
              <a:pPr/>
              <a:t>11</a:t>
            </a:fld>
            <a:endParaRPr lang="en-US" altLang="zh-CN" sz="1200" b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953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fld id="{1C799327-B099-D945-AFD2-3091BEEDC48C}" type="slidenum">
              <a:rPr lang="en-US" altLang="zh-CN" sz="1200" b="0">
                <a:latin typeface="Arial" charset="0"/>
                <a:ea typeface="宋体" charset="0"/>
                <a:cs typeface="宋体" charset="0"/>
              </a:rPr>
              <a:pPr/>
              <a:t>12</a:t>
            </a:fld>
            <a:endParaRPr lang="en-US" altLang="zh-CN" sz="1200" b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80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/>
          <a:lstStyle>
            <a:lvl1pPr>
              <a:defRPr sz="4800" cap="all" baseline="0"/>
            </a:lvl1pPr>
          </a:lstStyle>
          <a:p>
            <a:endParaRPr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lang="en-US" dirty="0"/>
          </a:p>
        </p:txBody>
      </p:sp>
      <p:sp>
        <p:nvSpPr>
          <p:cNvPr id="7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DE46625-F871-4D67-B95E-BA9A78B4FBB5}" type="datetime3">
              <a:rPr lang="en-US"/>
              <a:pPr>
                <a:defRPr/>
              </a:pPr>
              <a:t>11 January 2017</a:t>
            </a:fld>
            <a:endParaRPr lang="en-US" altLang="zh-CN"/>
          </a:p>
        </p:txBody>
      </p:sp>
      <p:sp>
        <p:nvSpPr>
          <p:cNvPr id="10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  <p:sp>
        <p:nvSpPr>
          <p:cNvPr id="11" name="幻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479E438-9DE0-4A65-B708-F025646828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8" name="矩形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endParaRPr lang="en-US" noProof="0" dirty="0"/>
          </a:p>
        </p:txBody>
      </p:sp>
      <p:sp>
        <p:nvSpPr>
          <p:cNvPr id="9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D1E8D-E476-45FB-8FAD-193D4CDB8F0C}" type="datetime3">
              <a:rPr lang="en-US"/>
              <a:pPr>
                <a:defRPr/>
              </a:pPr>
              <a:t>11 January 2017</a:t>
            </a:fld>
            <a:endParaRPr lang="en-US" altLang="zh-CN"/>
          </a:p>
        </p:txBody>
      </p:sp>
      <p:sp>
        <p:nvSpPr>
          <p:cNvPr id="10" name="幻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CBC5C25C-1513-43C5-962E-C86C381A99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 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12648" y="5307"/>
            <a:ext cx="8153400" cy="8628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28480-6FB7-48CE-A0D1-CB0431F1E6D1}" type="datetime3">
              <a:rPr lang="en-US"/>
              <a:pPr>
                <a:defRPr/>
              </a:pPr>
              <a:t>11 January 2017</a:t>
            </a:fld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endParaRPr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AE76C-9BC6-4F1B-8F25-703A39919141}" type="datetime3">
              <a:rPr lang="en-US"/>
              <a:pPr>
                <a:defRPr/>
              </a:pPr>
              <a:t>11 January 2017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95500" cy="68580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pic>
        <p:nvPicPr>
          <p:cNvPr id="6" name="图片 9" descr="科匠中国_Logo-1024_1024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89850" y="-144463"/>
            <a:ext cx="1079500" cy="1079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435394" y="609599"/>
            <a:ext cx="563525" cy="5516563"/>
          </a:xfrm>
        </p:spPr>
        <p:txBody>
          <a:bodyPr vert="eaVert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2402958" y="609598"/>
            <a:ext cx="5562600" cy="5516564"/>
          </a:xfrm>
        </p:spPr>
        <p:txBody>
          <a:bodyPr/>
          <a:lstStyle/>
          <a:p>
            <a:pPr lvl="0"/>
            <a:endParaRPr dirty="0"/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0"/>
          </p:nvPr>
        </p:nvSpPr>
        <p:spPr>
          <a:xfrm>
            <a:off x="2763838" y="6248400"/>
            <a:ext cx="6005512" cy="365125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5307"/>
            <a:ext cx="8153400" cy="8628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323742"/>
            <a:ext cx="8153400" cy="4495800"/>
          </a:xfrm>
        </p:spPr>
        <p:txBody>
          <a:bodyPr/>
          <a:lstStyle/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DCEBA-196C-41EE-A65C-7192E09BCD07}" type="datetime3">
              <a:rPr lang="en-US"/>
              <a:pPr>
                <a:defRPr/>
              </a:pPr>
              <a:t>11 January 2017</a:t>
            </a:fld>
            <a:endParaRPr lang="en-US" altLang="zh-CN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pic>
        <p:nvPicPr>
          <p:cNvPr id="7" name="图片 16" descr="科匠中国_Logo-1024_1024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62775" y="5189538"/>
            <a:ext cx="18002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9196" y="1600200"/>
            <a:ext cx="7620000" cy="990600"/>
          </a:xfrm>
        </p:spPr>
        <p:txBody>
          <a:bodyPr/>
          <a:lstStyle>
            <a:lvl1pPr algn="l">
              <a:buNone/>
              <a:defRPr sz="3600" b="0" cap="none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zh-CN" altLang="en-US" sz="12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0C204FFC-A6C4-4B97-879B-534DF782A2C4}" type="datetime3">
              <a:rPr lang="en-US" altLang="zh-CN"/>
              <a:pPr>
                <a:defRPr/>
              </a:pPr>
              <a:t>11 January 2017</a:t>
            </a:fld>
            <a:endParaRPr dirty="0"/>
          </a:p>
        </p:txBody>
      </p:sp>
      <p:sp>
        <p:nvSpPr>
          <p:cNvPr id="9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638" y="1600200"/>
            <a:ext cx="1295400" cy="990600"/>
          </a:xfrm>
          <a:prstGeom prst="rect">
            <a:avLst/>
          </a:prstGeom>
          <a:noFill/>
          <a:ln w="9525" cap="rnd" cmpd="dbl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pic>
        <p:nvPicPr>
          <p:cNvPr id="7" name="图片 16" descr="科匠中国_Logo-1024_1024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850" y="1511300"/>
            <a:ext cx="10795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9196" y="1600200"/>
            <a:ext cx="7620000" cy="990600"/>
          </a:xfrm>
        </p:spPr>
        <p:txBody>
          <a:bodyPr/>
          <a:lstStyle>
            <a:lvl1pPr algn="l">
              <a:buNone/>
              <a:defRPr sz="3600" b="0" cap="none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zh-CN" altLang="en-US" sz="12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788DB3C-69F4-4632-A216-377BEF96D8F5}" type="datetime3">
              <a:rPr lang="en-US" altLang="zh-CN"/>
              <a:pPr>
                <a:defRPr/>
              </a:pPr>
              <a:t>11 January 2017</a:t>
            </a:fld>
            <a:endParaRPr dirty="0"/>
          </a:p>
        </p:txBody>
      </p:sp>
      <p:sp>
        <p:nvSpPr>
          <p:cNvPr id="9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387540"/>
            <a:ext cx="3886200" cy="4572000"/>
          </a:xfrm>
        </p:spPr>
        <p:txBody>
          <a:bodyPr/>
          <a:lstStyle/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387540"/>
            <a:ext cx="3886200" cy="4572000"/>
          </a:xfrm>
        </p:spPr>
        <p:txBody>
          <a:bodyPr/>
          <a:lstStyle/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 lang="en-US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612648" y="5307"/>
            <a:ext cx="8153400" cy="8628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46FCA-A240-49CA-B861-B6214770CCB6}" type="datetime3">
              <a:rPr lang="en-US"/>
              <a:pPr>
                <a:defRPr/>
              </a:pPr>
              <a:t>11 January 2017</a:t>
            </a:fld>
            <a:endParaRPr lang="en-US" altLang="zh-CN" dirty="0"/>
          </a:p>
        </p:txBody>
      </p:sp>
      <p:sp>
        <p:nvSpPr>
          <p:cNvPr id="6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 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612648" y="5307"/>
            <a:ext cx="8153400" cy="8628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E4098-44AB-4623-8031-F3AF17D14DC8}" type="datetime3">
              <a:rPr lang="en-US"/>
              <a:pPr>
                <a:defRPr/>
              </a:pPr>
              <a:t>11 January 2017</a:t>
            </a:fld>
            <a:endParaRPr lang="en-US" altLang="zh-CN"/>
          </a:p>
        </p:txBody>
      </p:sp>
      <p:sp>
        <p:nvSpPr>
          <p:cNvPr id="8" name="幻灯片编号占位符 11"/>
          <p:cNvSpPr>
            <a:spLocks noGrp="1"/>
          </p:cNvSpPr>
          <p:nvPr>
            <p:ph type="sldNum" sz="quarter" idx="11"/>
          </p:nvPr>
        </p:nvSpPr>
        <p:spPr>
          <a:xfrm>
            <a:off x="0" y="868363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BE083-163E-43D1-A61C-5C32E19A19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12648" y="5307"/>
            <a:ext cx="8153400" cy="8628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9CB95-4805-4FF7-8535-12768684BB76}" type="datetime3">
              <a:rPr lang="en-US"/>
              <a:pPr>
                <a:defRPr/>
              </a:pPr>
              <a:t>11 January 2017</a:t>
            </a:fld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  <p:sp>
        <p:nvSpPr>
          <p:cNvPr id="5" name="幻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0" y="868363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75AA9-B377-4BBF-8C58-378CBE0933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3243B-AF42-42C1-ADF9-79878FD4672E}" type="datetime3">
              <a:rPr lang="en-US"/>
              <a:pPr>
                <a:defRPr/>
              </a:pPr>
              <a:t>11 January 2017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B1E6979-6A3B-4BE5-B6AF-9C3D0A8EB5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359178"/>
            <a:ext cx="1600200" cy="4672567"/>
          </a:xfrm>
          <a:ln w="50800" cap="sq" cmpd="dbl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359179"/>
            <a:ext cx="6400800" cy="4754542"/>
          </a:xfrm>
        </p:spPr>
        <p:txBody>
          <a:bodyPr/>
          <a:lstStyle/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 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12648" y="5307"/>
            <a:ext cx="8153400" cy="8628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6D71C4-CF9E-443E-AC82-FE55AEF725E4}" type="datetime3">
              <a:rPr lang="en-US"/>
              <a:pPr>
                <a:defRPr/>
              </a:pPr>
              <a:t>11 January 2017</a:t>
            </a:fld>
            <a:endParaRPr lang="en-US" altLang="zh-CN" dirty="0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  <p:sp>
        <p:nvSpPr>
          <p:cNvPr id="7" name="幻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0" y="868363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BCE97-2468-4BDA-97BB-1C33F8E9B2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 bwMode="auto">
          <a:xfrm>
            <a:off x="609600" y="4763"/>
            <a:ext cx="8153400" cy="81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612775" y="1249363"/>
            <a:ext cx="8153400" cy="485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lang="zh-CN" altLang="en-US" sz="1200" kern="1200" smtClean="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1A8B0460-B8B8-414B-A80C-9AF392D08A82}" type="datetime3">
              <a:rPr lang="en-US"/>
              <a:pPr>
                <a:defRPr/>
              </a:pPr>
              <a:t>11 January 2017</a:t>
            </a:fld>
            <a:endParaRPr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 bwMode="white">
          <a:xfrm>
            <a:off x="0" y="850900"/>
            <a:ext cx="9144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896938"/>
            <a:ext cx="533400" cy="1793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0550" y="896938"/>
            <a:ext cx="8553450" cy="179387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pic>
        <p:nvPicPr>
          <p:cNvPr id="1033" name="图片 9" descr="科匠中国_Logo-1024_1024.png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7689850" y="-144463"/>
            <a:ext cx="1079500" cy="1079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>
          <a:xfrm>
            <a:off x="-6350" y="1092200"/>
            <a:ext cx="533400" cy="1746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595313" y="1092200"/>
            <a:ext cx="8553450" cy="17463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000" kern="1200">
          <a:solidFill>
            <a:srgbClr val="404040"/>
          </a:solidFill>
          <a:latin typeface="华文细黑" pitchFamily="2" charset="-122"/>
          <a:ea typeface="华文细黑" pitchFamily="2" charset="-122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1600" kern="1200" baseline="0">
          <a:solidFill>
            <a:schemeClr val="tx1"/>
          </a:solidFill>
          <a:latin typeface="+mn-lt"/>
          <a:ea typeface="华文细黑" pitchFamily="2" charset="-122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9BBB59"/>
        </a:buClr>
        <a:buSzPct val="75000"/>
        <a:buFont typeface="Wingdings" pitchFamily="2" charset="2"/>
        <a:buChar char=""/>
        <a:defRPr sz="1400" kern="1200" baseline="0">
          <a:solidFill>
            <a:schemeClr val="tx1"/>
          </a:solidFill>
          <a:latin typeface="+mn-lt"/>
          <a:ea typeface="华文细黑" pitchFamily="2" charset="-122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8064A2"/>
        </a:buClr>
        <a:buSzPct val="6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华文细黑" pitchFamily="2" charset="-122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讲  师：杨涛（科匠中国</a:t>
            </a:r>
            <a:r>
              <a:rPr lang="en-US" altLang="zh-CN" dirty="0" smtClean="0"/>
              <a:t>·</a:t>
            </a:r>
            <a:r>
              <a:rPr lang="zh-CN" altLang="en-US" dirty="0" smtClean="0"/>
              <a:t>武汉）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Email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hahaytao@foxmail.com</a:t>
            </a:r>
            <a:endParaRPr lang="zh-CN" altLang="en-US" dirty="0" smtClean="0"/>
          </a:p>
        </p:txBody>
      </p:sp>
      <p:sp>
        <p:nvSpPr>
          <p:cNvPr id="15363" name="标题 9"/>
          <p:cNvSpPr>
            <a:spLocks noGrp="1"/>
          </p:cNvSpPr>
          <p:nvPr>
            <p:ph type="title"/>
          </p:nvPr>
        </p:nvSpPr>
        <p:spPr>
          <a:xfrm>
            <a:off x="1498600" y="1600200"/>
            <a:ext cx="7620000" cy="9906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Verdana" charset="0"/>
                <a:cs typeface="宋体" charset="0"/>
              </a:rPr>
              <a:t>面向对象程序设计初步（上）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abstract</a:t>
            </a: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（示例</a:t>
            </a:r>
            <a:r>
              <a:rPr lang="en-US" altLang="zh-CN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7-6</a:t>
            </a: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）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latin typeface="Verdana" charset="0"/>
                <a:cs typeface="宋体" charset="0"/>
              </a:rPr>
              <a:t>可以使用</a:t>
            </a:r>
            <a:r>
              <a:rPr lang="en-US" altLang="zh-CN" sz="2400" dirty="0">
                <a:latin typeface="Verdana" charset="0"/>
                <a:cs typeface="宋体" charset="0"/>
              </a:rPr>
              <a:t>abstract</a:t>
            </a:r>
            <a:r>
              <a:rPr lang="zh-CN" altLang="en-US" sz="2400" dirty="0">
                <a:latin typeface="Verdana" charset="0"/>
                <a:cs typeface="宋体" charset="0"/>
              </a:rPr>
              <a:t>来修饰一个类或者方法。</a:t>
            </a:r>
          </a:p>
          <a:p>
            <a:pPr eaLnBrk="1" hangingPunct="1"/>
            <a:r>
              <a:rPr lang="zh-CN" altLang="en-US" sz="2400" dirty="0">
                <a:latin typeface="Verdana" charset="0"/>
                <a:cs typeface="宋体" charset="0"/>
              </a:rPr>
              <a:t>用</a:t>
            </a:r>
            <a:r>
              <a:rPr lang="en-US" altLang="zh-CN" sz="2400" dirty="0">
                <a:latin typeface="Verdana" charset="0"/>
                <a:cs typeface="宋体" charset="0"/>
              </a:rPr>
              <a:t>abstract</a:t>
            </a:r>
            <a:r>
              <a:rPr lang="zh-CN" altLang="en-US" sz="2400" dirty="0">
                <a:latin typeface="Verdana" charset="0"/>
                <a:cs typeface="宋体" charset="0"/>
              </a:rPr>
              <a:t>修饰的类表示这个类是一个</a:t>
            </a:r>
            <a:r>
              <a:rPr lang="zh-CN" altLang="en-US" sz="2400" dirty="0">
                <a:solidFill>
                  <a:srgbClr val="FF0000"/>
                </a:solidFill>
                <a:latin typeface="Verdana" charset="0"/>
                <a:cs typeface="宋体" charset="0"/>
              </a:rPr>
              <a:t>抽象类</a:t>
            </a:r>
            <a:r>
              <a:rPr lang="zh-CN" altLang="en-US" sz="2400" dirty="0">
                <a:latin typeface="Verdana" charset="0"/>
                <a:cs typeface="宋体" charset="0"/>
              </a:rPr>
              <a:t>，用</a:t>
            </a:r>
            <a:r>
              <a:rPr lang="en-US" altLang="zh-CN" sz="2400" dirty="0">
                <a:latin typeface="Verdana" charset="0"/>
                <a:cs typeface="宋体" charset="0"/>
              </a:rPr>
              <a:t>abstract</a:t>
            </a:r>
            <a:r>
              <a:rPr lang="zh-CN" altLang="en-US" sz="2400" dirty="0">
                <a:latin typeface="Verdana" charset="0"/>
                <a:cs typeface="宋体" charset="0"/>
              </a:rPr>
              <a:t>修饰的方法表示这个方法是一个</a:t>
            </a:r>
            <a:r>
              <a:rPr lang="zh-CN" altLang="en-US" sz="2400" dirty="0">
                <a:solidFill>
                  <a:srgbClr val="FF0000"/>
                </a:solidFill>
                <a:latin typeface="Verdana" charset="0"/>
                <a:cs typeface="宋体" charset="0"/>
              </a:rPr>
              <a:t>抽象方法</a:t>
            </a:r>
            <a:r>
              <a:rPr lang="zh-CN" altLang="en-US" sz="2400" dirty="0">
                <a:latin typeface="Verdana" charset="0"/>
                <a:cs typeface="宋体" charset="0"/>
              </a:rPr>
              <a:t>。</a:t>
            </a:r>
          </a:p>
          <a:p>
            <a:pPr eaLnBrk="1" hangingPunct="1"/>
            <a:r>
              <a:rPr lang="zh-CN" altLang="en-US" sz="2400" dirty="0">
                <a:latin typeface="Verdana" charset="0"/>
                <a:cs typeface="宋体" charset="0"/>
              </a:rPr>
              <a:t>抽象类不能直接被实例化</a:t>
            </a:r>
            <a:r>
              <a:rPr lang="en-US" altLang="zh-CN" sz="2400" dirty="0">
                <a:latin typeface="Verdana" charset="0"/>
                <a:cs typeface="宋体" charset="0"/>
              </a:rPr>
              <a:t>(</a:t>
            </a:r>
            <a:r>
              <a:rPr lang="zh-CN" altLang="en-US" sz="2400" dirty="0">
                <a:latin typeface="Verdana" charset="0"/>
                <a:cs typeface="宋体" charset="0"/>
              </a:rPr>
              <a:t>不能创建对象</a:t>
            </a:r>
            <a:r>
              <a:rPr lang="en-US" altLang="zh-CN" sz="2400" dirty="0">
                <a:latin typeface="Verdana" charset="0"/>
                <a:cs typeface="宋体" charset="0"/>
              </a:rPr>
              <a:t>)</a:t>
            </a:r>
            <a:r>
              <a:rPr lang="zh-CN" altLang="en-US" sz="2400" dirty="0">
                <a:latin typeface="Verdana" charset="0"/>
                <a:cs typeface="宋体" charset="0"/>
              </a:rPr>
              <a:t>，如果相同通过抽象类的构造器创建对象，必须在构造器后面添加一对“</a:t>
            </a:r>
            <a:r>
              <a:rPr lang="en-US" altLang="zh-CN" sz="2400" dirty="0">
                <a:latin typeface="Verdana" charset="0"/>
                <a:cs typeface="宋体" charset="0"/>
              </a:rPr>
              <a:t>{}</a:t>
            </a:r>
            <a:r>
              <a:rPr lang="zh-CN" altLang="en-US" sz="2400" dirty="0">
                <a:latin typeface="Verdana" charset="0"/>
                <a:cs typeface="宋体" charset="0"/>
              </a:rPr>
              <a:t>”</a:t>
            </a:r>
            <a:r>
              <a:rPr lang="en-US" altLang="zh-CN" sz="2400" dirty="0">
                <a:latin typeface="Verdana" charset="0"/>
                <a:cs typeface="宋体" charset="0"/>
              </a:rPr>
              <a:t>,</a:t>
            </a:r>
            <a:r>
              <a:rPr lang="zh-CN" altLang="en-US" sz="2400" dirty="0">
                <a:latin typeface="Verdana" charset="0"/>
                <a:cs typeface="宋体" charset="0"/>
              </a:rPr>
              <a:t>并且在</a:t>
            </a:r>
            <a:r>
              <a:rPr lang="en-US" altLang="zh-CN" sz="2400" dirty="0">
                <a:latin typeface="Verdana" charset="0"/>
                <a:cs typeface="宋体" charset="0"/>
              </a:rPr>
              <a:t>”{}”</a:t>
            </a:r>
            <a:r>
              <a:rPr lang="zh-CN" altLang="en-US" sz="2400" dirty="0">
                <a:latin typeface="Verdana" charset="0"/>
                <a:cs typeface="宋体" charset="0"/>
              </a:rPr>
              <a:t>中对抽象类中的抽象方法进行实现</a:t>
            </a:r>
          </a:p>
          <a:p>
            <a:pPr eaLnBrk="1" hangingPunct="1"/>
            <a:r>
              <a:rPr lang="zh-CN" altLang="en-US" sz="2400" dirty="0">
                <a:latin typeface="Verdana" charset="0"/>
                <a:cs typeface="宋体" charset="0"/>
              </a:rPr>
              <a:t>抽象方法是只有方法声明，而没有方法的实现的方法。</a:t>
            </a:r>
          </a:p>
        </p:txBody>
      </p:sp>
      <p:sp>
        <p:nvSpPr>
          <p:cNvPr id="17412" name="灯片编号占位符 5"/>
          <p:cNvSpPr txBox="1">
            <a:spLocks/>
          </p:cNvSpPr>
          <p:nvPr/>
        </p:nvSpPr>
        <p:spPr bwMode="gray">
          <a:xfrm>
            <a:off x="8286750" y="6477000"/>
            <a:ext cx="400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6513A90D-972A-B74E-927F-DFA640BF9F3A}" type="slidenum">
              <a:rPr lang="en-US" altLang="zh-CN" sz="1000" b="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rPr>
              <a:pPr eaLnBrk="1" hangingPunct="1"/>
              <a:t>10</a:t>
            </a:fld>
            <a:endParaRPr lang="en-US" altLang="zh-CN" sz="1000" b="0">
              <a:solidFill>
                <a:srgbClr val="000000"/>
              </a:solidFill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1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抽象类（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abstract class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latin typeface="Verdana" charset="0"/>
                <a:cs typeface="宋体" charset="0"/>
              </a:rPr>
              <a:t>抽象类里面并非一定需要抽象方法，但是没有抽象方法，抽象类就没有存在的必要</a:t>
            </a:r>
          </a:p>
          <a:p>
            <a:pPr eaLnBrk="1" hangingPunct="1"/>
            <a:r>
              <a:rPr lang="zh-CN" altLang="en-US" sz="2400" dirty="0">
                <a:latin typeface="Verdana" charset="0"/>
                <a:cs typeface="宋体" charset="0"/>
              </a:rPr>
              <a:t>在以下任一条件成立时，类必须定义成抽象类：</a:t>
            </a:r>
          </a:p>
          <a:p>
            <a:pPr lvl="1" eaLnBrk="1" hangingPunct="1"/>
            <a:r>
              <a:rPr lang="zh-CN" altLang="en-US" sz="2400" dirty="0">
                <a:cs typeface="宋体" charset="0"/>
              </a:rPr>
              <a:t>类中有至少一个抽象方法</a:t>
            </a:r>
          </a:p>
          <a:p>
            <a:pPr lvl="1" eaLnBrk="1" hangingPunct="1"/>
            <a:r>
              <a:rPr lang="zh-CN" altLang="en-US" sz="2400" dirty="0">
                <a:cs typeface="宋体" charset="0"/>
              </a:rPr>
              <a:t>类继承了父类中的抽象方法，但是至少有一个抽象方法没有实现</a:t>
            </a:r>
          </a:p>
          <a:p>
            <a:pPr lvl="1" eaLnBrk="1" hangingPunct="1"/>
            <a:r>
              <a:rPr lang="zh-CN" altLang="en-US" sz="2400" dirty="0">
                <a:cs typeface="宋体" charset="0"/>
              </a:rPr>
              <a:t>类实现了某个接口，但没有全部实现接口中的方法</a:t>
            </a:r>
          </a:p>
        </p:txBody>
      </p:sp>
      <p:sp>
        <p:nvSpPr>
          <p:cNvPr id="18436" name="灯片编号占位符 5"/>
          <p:cNvSpPr txBox="1">
            <a:spLocks/>
          </p:cNvSpPr>
          <p:nvPr/>
        </p:nvSpPr>
        <p:spPr bwMode="gray">
          <a:xfrm>
            <a:off x="8286750" y="6477000"/>
            <a:ext cx="400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54562C1E-EFF7-584B-8AB2-60DA7BB0AD91}" type="slidenum">
              <a:rPr lang="en-US" altLang="zh-CN" sz="1000" b="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rPr>
              <a:pPr eaLnBrk="1" hangingPunct="1"/>
              <a:t>11</a:t>
            </a:fld>
            <a:endParaRPr lang="en-US" altLang="zh-CN" sz="1000" b="0">
              <a:solidFill>
                <a:srgbClr val="000000"/>
              </a:solidFill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40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抽象类的例子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Verdana" charset="0"/>
                <a:cs typeface="宋体" charset="0"/>
              </a:rPr>
              <a:t>public abstract class </a:t>
            </a:r>
            <a:r>
              <a:rPr lang="en-US" altLang="zh-CN" sz="2400" dirty="0" smtClean="0">
                <a:latin typeface="Verdana" charset="0"/>
                <a:cs typeface="宋体" charset="0"/>
              </a:rPr>
              <a:t>Shapes{</a:t>
            </a:r>
            <a:endParaRPr lang="en-US" altLang="zh-CN" sz="2400" dirty="0">
              <a:latin typeface="Verdana" charset="0"/>
              <a:cs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Verdana" charset="0"/>
                <a:cs typeface="宋体" charset="0"/>
              </a:rPr>
              <a:t>	/**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Verdana" charset="0"/>
                <a:cs typeface="宋体" charset="0"/>
              </a:rPr>
              <a:t>	*</a:t>
            </a:r>
            <a:r>
              <a:rPr lang="zh-CN" altLang="en-US" sz="2400" dirty="0">
                <a:latin typeface="Verdana" charset="0"/>
                <a:cs typeface="宋体" charset="0"/>
              </a:rPr>
              <a:t>得出周长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 dirty="0">
                <a:latin typeface="Verdana" charset="0"/>
                <a:cs typeface="宋体" charset="0"/>
              </a:rPr>
              <a:t>	*</a:t>
            </a:r>
            <a:r>
              <a:rPr lang="en-US" altLang="zh-CN" sz="2400" dirty="0">
                <a:latin typeface="Verdana" charset="0"/>
                <a:cs typeface="宋体" charset="0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Verdana" charset="0"/>
                <a:cs typeface="宋体" charset="0"/>
              </a:rPr>
              <a:t>	public abstract double perimeter();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Verdana" charset="0"/>
                <a:cs typeface="宋体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Verdana" charset="0"/>
                <a:cs typeface="宋体" charset="0"/>
              </a:rPr>
              <a:t>	/**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Verdana" charset="0"/>
                <a:cs typeface="宋体" charset="0"/>
              </a:rPr>
              <a:t>	*</a:t>
            </a:r>
            <a:r>
              <a:rPr lang="zh-CN" altLang="en-US" sz="2400" dirty="0">
                <a:latin typeface="Verdana" charset="0"/>
                <a:cs typeface="宋体" charset="0"/>
              </a:rPr>
              <a:t>得到形状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 dirty="0">
                <a:latin typeface="Verdana" charset="0"/>
                <a:cs typeface="宋体" charset="0"/>
              </a:rPr>
              <a:t>	*</a:t>
            </a:r>
            <a:r>
              <a:rPr lang="en-US" altLang="zh-CN" sz="2400" dirty="0">
                <a:latin typeface="Verdana" charset="0"/>
                <a:cs typeface="宋体" charset="0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Verdana" charset="0"/>
                <a:cs typeface="宋体" charset="0"/>
              </a:rPr>
              <a:t>	public abstract String </a:t>
            </a:r>
            <a:r>
              <a:rPr lang="en-US" altLang="zh-CN" sz="2400" dirty="0" err="1">
                <a:latin typeface="Verdana" charset="0"/>
                <a:cs typeface="宋体" charset="0"/>
              </a:rPr>
              <a:t>getType</a:t>
            </a:r>
            <a:r>
              <a:rPr lang="en-US" altLang="zh-CN" sz="2400" dirty="0">
                <a:latin typeface="Verdana" charset="0"/>
                <a:cs typeface="宋体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Verdana" charset="0"/>
                <a:cs typeface="宋体" charset="0"/>
              </a:rPr>
              <a:t>}</a:t>
            </a:r>
          </a:p>
        </p:txBody>
      </p:sp>
      <p:sp>
        <p:nvSpPr>
          <p:cNvPr id="19460" name="灯片编号占位符 5"/>
          <p:cNvSpPr txBox="1">
            <a:spLocks/>
          </p:cNvSpPr>
          <p:nvPr/>
        </p:nvSpPr>
        <p:spPr bwMode="gray">
          <a:xfrm>
            <a:off x="8286750" y="6477000"/>
            <a:ext cx="400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4123A81F-0F55-134A-801B-49D7FCC74747}" type="slidenum">
              <a:rPr lang="en-US" altLang="zh-CN" sz="1000" b="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rPr>
              <a:pPr eaLnBrk="1" hangingPunct="1"/>
              <a:t>12</a:t>
            </a:fld>
            <a:endParaRPr lang="en-US" altLang="zh-CN" sz="1000" b="0">
              <a:solidFill>
                <a:srgbClr val="000000"/>
              </a:solidFill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抽象类的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例子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Verdana" charset="0"/>
              <a:cs typeface="宋体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200" dirty="0">
                <a:latin typeface="Verdana" charset="0"/>
                <a:cs typeface="宋体" charset="0"/>
              </a:rPr>
              <a:t>public class </a:t>
            </a:r>
            <a:r>
              <a:rPr lang="en-US" altLang="zh-CN" sz="2200" dirty="0" err="1">
                <a:latin typeface="Verdana" charset="0"/>
                <a:cs typeface="宋体" charset="0"/>
              </a:rPr>
              <a:t>ShapeTriangle</a:t>
            </a:r>
            <a:r>
              <a:rPr lang="en-US" altLang="zh-CN" sz="2200" dirty="0">
                <a:latin typeface="Verdana" charset="0"/>
                <a:cs typeface="宋体" charset="0"/>
              </a:rPr>
              <a:t> extends Shapes{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200" dirty="0">
                <a:latin typeface="Verdana" charset="0"/>
                <a:cs typeface="宋体" charset="0"/>
              </a:rPr>
              <a:t>	protected double </a:t>
            </a:r>
            <a:r>
              <a:rPr lang="en-US" altLang="zh-CN" sz="2200" dirty="0" err="1">
                <a:latin typeface="Verdana" charset="0"/>
                <a:cs typeface="宋体" charset="0"/>
              </a:rPr>
              <a:t>a,b,c</a:t>
            </a:r>
            <a:r>
              <a:rPr lang="en-US" altLang="zh-CN" sz="2200" dirty="0">
                <a:latin typeface="Verdana" charset="0"/>
                <a:cs typeface="宋体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200" dirty="0">
                <a:latin typeface="Verdana" charset="0"/>
                <a:cs typeface="宋体" charset="0"/>
              </a:rPr>
              <a:t>	… …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200" dirty="0">
                <a:latin typeface="Verdana" charset="0"/>
                <a:cs typeface="宋体" charset="0"/>
              </a:rPr>
              <a:t>	/**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200" dirty="0">
                <a:latin typeface="Verdana" charset="0"/>
                <a:cs typeface="宋体" charset="0"/>
              </a:rPr>
              <a:t>	*</a:t>
            </a:r>
            <a:r>
              <a:rPr lang="zh-CN" altLang="en-US" sz="2200" dirty="0">
                <a:latin typeface="Verdana" charset="0"/>
                <a:cs typeface="宋体" charset="0"/>
              </a:rPr>
              <a:t>实现父类中的抽象方法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200" dirty="0">
                <a:latin typeface="Verdana" charset="0"/>
                <a:cs typeface="宋体" charset="0"/>
              </a:rPr>
              <a:t>	*</a:t>
            </a:r>
            <a:r>
              <a:rPr lang="en-US" altLang="zh-CN" sz="2200" dirty="0">
                <a:latin typeface="Verdana" charset="0"/>
                <a:cs typeface="宋体" charset="0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200" dirty="0">
                <a:latin typeface="Verdana" charset="0"/>
                <a:cs typeface="宋体" charset="0"/>
              </a:rPr>
              <a:t>	public double perimeter(){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200" dirty="0">
                <a:latin typeface="Verdana" charset="0"/>
                <a:cs typeface="宋体" charset="0"/>
              </a:rPr>
              <a:t>		return </a:t>
            </a:r>
            <a:r>
              <a:rPr lang="en-US" altLang="zh-CN" sz="2200" dirty="0" err="1">
                <a:latin typeface="Verdana" charset="0"/>
                <a:cs typeface="宋体" charset="0"/>
              </a:rPr>
              <a:t>a+b+c</a:t>
            </a:r>
            <a:r>
              <a:rPr lang="en-US" altLang="zh-CN" sz="2200" dirty="0">
                <a:latin typeface="Verdana" charset="0"/>
                <a:cs typeface="宋体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200" dirty="0">
                <a:latin typeface="Verdana" charset="0"/>
                <a:cs typeface="宋体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200" dirty="0">
                <a:latin typeface="Verdana" charset="0"/>
                <a:cs typeface="宋体" charset="0"/>
              </a:rPr>
              <a:t>	public String </a:t>
            </a:r>
            <a:r>
              <a:rPr lang="en-US" altLang="zh-CN" sz="2200" dirty="0" err="1">
                <a:latin typeface="Verdana" charset="0"/>
                <a:cs typeface="宋体" charset="0"/>
              </a:rPr>
              <a:t>getType</a:t>
            </a:r>
            <a:r>
              <a:rPr lang="en-US" altLang="zh-CN" sz="2200" dirty="0">
                <a:latin typeface="Verdana" charset="0"/>
                <a:cs typeface="宋体" charset="0"/>
              </a:rPr>
              <a:t>(){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200" dirty="0">
                <a:latin typeface="Verdana" charset="0"/>
                <a:cs typeface="宋体" charset="0"/>
              </a:rPr>
              <a:t>		return "</a:t>
            </a:r>
            <a:r>
              <a:rPr lang="zh-CN" altLang="en-US" sz="2200" dirty="0">
                <a:latin typeface="Verdana" charset="0"/>
                <a:cs typeface="宋体" charset="0"/>
              </a:rPr>
              <a:t>三角形</a:t>
            </a:r>
            <a:r>
              <a:rPr lang="en-US" altLang="zh-CN" sz="2200" dirty="0">
                <a:latin typeface="Verdana" charset="0"/>
                <a:cs typeface="宋体" charset="0"/>
              </a:rPr>
              <a:t>";	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200" dirty="0">
                <a:latin typeface="Verdana" charset="0"/>
                <a:cs typeface="宋体" charset="0"/>
              </a:rPr>
              <a:t>	}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200" dirty="0">
                <a:latin typeface="Verdana" charset="0"/>
                <a:cs typeface="宋体" charset="0"/>
              </a:rPr>
              <a:t>}</a:t>
            </a:r>
          </a:p>
        </p:txBody>
      </p:sp>
      <p:sp>
        <p:nvSpPr>
          <p:cNvPr id="20484" name="灯片编号占位符 5"/>
          <p:cNvSpPr txBox="1">
            <a:spLocks/>
          </p:cNvSpPr>
          <p:nvPr/>
        </p:nvSpPr>
        <p:spPr bwMode="gray">
          <a:xfrm>
            <a:off x="8286750" y="6477000"/>
            <a:ext cx="400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CA04FD63-D016-3142-A266-780C552CB3E4}" type="slidenum">
              <a:rPr lang="en-US" altLang="zh-CN" sz="1000" b="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rPr>
              <a:pPr eaLnBrk="1" hangingPunct="1"/>
              <a:t>13</a:t>
            </a:fld>
            <a:endParaRPr lang="en-US" altLang="zh-CN" sz="1000" b="0">
              <a:solidFill>
                <a:srgbClr val="000000"/>
              </a:solidFill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69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模版设计模式（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Template Pattern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）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Verdana" charset="0"/>
                <a:cs typeface="宋体" charset="0"/>
              </a:rPr>
              <a:t>在类中定义了某个算法的骨架，但不具体实现，而在其子类中实现</a:t>
            </a:r>
          </a:p>
          <a:p>
            <a:pPr eaLnBrk="1" hangingPunct="1"/>
            <a:r>
              <a:rPr lang="zh-CN" altLang="en-US" sz="2400">
                <a:latin typeface="Verdana" charset="0"/>
                <a:cs typeface="宋体" charset="0"/>
              </a:rPr>
              <a:t>例如，银行计算利息，都是利率乘以本金和存款时间，但各种存款方式计算利率的方式不同，所以，在账户这个类的相关方法里，只搭出算法的骨架，但不具体实现。具体实现由各个子类来完成。</a:t>
            </a:r>
          </a:p>
        </p:txBody>
      </p:sp>
      <p:sp>
        <p:nvSpPr>
          <p:cNvPr id="21508" name="灯片编号占位符 5"/>
          <p:cNvSpPr txBox="1">
            <a:spLocks/>
          </p:cNvSpPr>
          <p:nvPr/>
        </p:nvSpPr>
        <p:spPr bwMode="gray">
          <a:xfrm>
            <a:off x="8286750" y="6477000"/>
            <a:ext cx="400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B1208B04-DD56-914C-AA2D-8124D87EEB11}" type="slidenum">
              <a:rPr lang="en-US" altLang="zh-CN" sz="1000" b="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rPr>
              <a:pPr eaLnBrk="1" hangingPunct="1"/>
              <a:t>14</a:t>
            </a:fld>
            <a:endParaRPr lang="en-US" altLang="zh-CN" sz="1000" b="0">
              <a:solidFill>
                <a:srgbClr val="000000"/>
              </a:solidFill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6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模版设计模式例子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 sz="1800" b="0">
                <a:latin typeface="Verdana" charset="0"/>
                <a:cs typeface="宋体" charset="0"/>
              </a:rPr>
              <a:t>abstract class</a:t>
            </a:r>
            <a:r>
              <a:rPr lang="en-US" altLang="zh-CN" sz="1800">
                <a:latin typeface="Verdana" charset="0"/>
                <a:cs typeface="宋体" charset="0"/>
              </a:rPr>
              <a:t> LoanAccount{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1800">
                <a:solidFill>
                  <a:schemeClr val="accent2"/>
                </a:solidFill>
                <a:latin typeface="Verdana" charset="0"/>
                <a:cs typeface="宋体" charset="0"/>
              </a:rPr>
              <a:t>	//</a:t>
            </a:r>
            <a:r>
              <a:rPr lang="zh-CN" altLang="en-US" sz="1800">
                <a:solidFill>
                  <a:schemeClr val="accent2"/>
                </a:solidFill>
                <a:latin typeface="Verdana" charset="0"/>
                <a:cs typeface="宋体" charset="0"/>
              </a:rPr>
              <a:t>利息，本金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1800">
                <a:latin typeface="Verdana" charset="0"/>
                <a:cs typeface="宋体" charset="0"/>
              </a:rPr>
              <a:t>	</a:t>
            </a:r>
            <a:r>
              <a:rPr lang="en-US" altLang="zh-CN" sz="1800" b="0">
                <a:latin typeface="Verdana" charset="0"/>
                <a:cs typeface="宋体" charset="0"/>
              </a:rPr>
              <a:t>private double</a:t>
            </a:r>
            <a:r>
              <a:rPr lang="en-US" altLang="zh-CN" sz="1800">
                <a:latin typeface="Verdana" charset="0"/>
                <a:cs typeface="宋体" charset="0"/>
              </a:rPr>
              <a:t> Interest, Fund;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1800">
                <a:latin typeface="Verdana" charset="0"/>
                <a:cs typeface="宋体" charset="0"/>
              </a:rPr>
              <a:t>	</a:t>
            </a:r>
            <a:r>
              <a:rPr lang="en-US" altLang="zh-CN" sz="1800" b="0">
                <a:latin typeface="Verdana" charset="0"/>
                <a:cs typeface="宋体" charset="0"/>
              </a:rPr>
              <a:t>public double</a:t>
            </a:r>
            <a:r>
              <a:rPr lang="en-US" altLang="zh-CN" sz="1800">
                <a:latin typeface="Verdana" charset="0"/>
                <a:cs typeface="宋体" charset="0"/>
              </a:rPr>
              <a:t> calculateInterest(){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1800">
                <a:latin typeface="Verdana" charset="0"/>
                <a:cs typeface="宋体" charset="0"/>
              </a:rPr>
              <a:t>	    </a:t>
            </a:r>
            <a:r>
              <a:rPr lang="en-US" altLang="zh-CN" sz="1800">
                <a:solidFill>
                  <a:schemeClr val="accent2"/>
                </a:solidFill>
                <a:latin typeface="Verdana" charset="0"/>
                <a:cs typeface="宋体" charset="0"/>
              </a:rPr>
              <a:t>//</a:t>
            </a:r>
            <a:r>
              <a:rPr lang="zh-CN" altLang="en-US" sz="1800">
                <a:solidFill>
                  <a:schemeClr val="accent2"/>
                </a:solidFill>
                <a:latin typeface="Verdana" charset="0"/>
                <a:cs typeface="宋体" charset="0"/>
              </a:rPr>
              <a:t>取得利率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1800">
                <a:latin typeface="Verdana" charset="0"/>
                <a:cs typeface="宋体" charset="0"/>
              </a:rPr>
              <a:t>	    </a:t>
            </a:r>
            <a:r>
              <a:rPr lang="en-US" altLang="zh-CN" sz="1800" b="0">
                <a:latin typeface="Verdana" charset="0"/>
                <a:cs typeface="宋体" charset="0"/>
              </a:rPr>
              <a:t>double</a:t>
            </a:r>
            <a:r>
              <a:rPr lang="en-US" altLang="zh-CN" sz="1800">
                <a:latin typeface="Verdana" charset="0"/>
                <a:cs typeface="宋体" charset="0"/>
              </a:rPr>
              <a:t> interest=getInterestRate();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1800">
                <a:solidFill>
                  <a:schemeClr val="accent2"/>
                </a:solidFill>
                <a:latin typeface="Verdana" charset="0"/>
                <a:cs typeface="宋体" charset="0"/>
              </a:rPr>
              <a:t>	    //</a:t>
            </a:r>
            <a:r>
              <a:rPr lang="zh-CN" altLang="en-US" sz="1800">
                <a:solidFill>
                  <a:schemeClr val="accent2"/>
                </a:solidFill>
                <a:latin typeface="Verdana" charset="0"/>
                <a:cs typeface="宋体" charset="0"/>
              </a:rPr>
              <a:t>计算利息的算法：本金*利率，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1800">
                <a:solidFill>
                  <a:schemeClr val="accent2"/>
                </a:solidFill>
                <a:latin typeface="Verdana" charset="0"/>
                <a:cs typeface="宋体" charset="0"/>
              </a:rPr>
              <a:t>          </a:t>
            </a:r>
            <a:r>
              <a:rPr lang="en-US" altLang="zh-CN" sz="1800">
                <a:solidFill>
                  <a:schemeClr val="accent2"/>
                </a:solidFill>
                <a:latin typeface="Verdana" charset="0"/>
                <a:cs typeface="宋体" charset="0"/>
              </a:rPr>
              <a:t>//</a:t>
            </a:r>
            <a:r>
              <a:rPr lang="zh-CN" altLang="en-US" sz="1800">
                <a:solidFill>
                  <a:schemeClr val="accent2"/>
                </a:solidFill>
                <a:latin typeface="Verdana" charset="0"/>
                <a:cs typeface="宋体" charset="0"/>
              </a:rPr>
              <a:t>但是利率的算法实现并没有在这个类中实现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1800">
                <a:latin typeface="Verdana" charset="0"/>
                <a:cs typeface="宋体" charset="0"/>
              </a:rPr>
              <a:t>	    </a:t>
            </a:r>
            <a:r>
              <a:rPr lang="en-US" altLang="zh-CN" sz="1800">
                <a:latin typeface="Verdana" charset="0"/>
                <a:cs typeface="宋体" charset="0"/>
              </a:rPr>
              <a:t>Interest=getFund()*getInterestRate();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1800">
                <a:latin typeface="Verdana" charset="0"/>
                <a:cs typeface="宋体" charset="0"/>
              </a:rPr>
              <a:t>	    </a:t>
            </a:r>
            <a:r>
              <a:rPr lang="en-US" altLang="zh-CN" sz="1800" b="0">
                <a:latin typeface="Verdana" charset="0"/>
                <a:cs typeface="宋体" charset="0"/>
              </a:rPr>
              <a:t>return </a:t>
            </a:r>
            <a:r>
              <a:rPr lang="en-US" altLang="zh-CN" sz="1800">
                <a:latin typeface="Verdana" charset="0"/>
                <a:cs typeface="宋体" charset="0"/>
              </a:rPr>
              <a:t>Interest;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1800">
                <a:latin typeface="Verdana" charset="0"/>
                <a:cs typeface="宋体" charset="0"/>
              </a:rPr>
              <a:t>	} 	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1800">
                <a:solidFill>
                  <a:schemeClr val="accent2"/>
                </a:solidFill>
                <a:latin typeface="Verdana" charset="0"/>
                <a:cs typeface="宋体" charset="0"/>
              </a:rPr>
              <a:t>     /**</a:t>
            </a:r>
            <a:r>
              <a:rPr lang="zh-CN" altLang="en-US" sz="1800">
                <a:solidFill>
                  <a:schemeClr val="accent2"/>
                </a:solidFill>
                <a:latin typeface="Verdana" charset="0"/>
                <a:cs typeface="宋体" charset="0"/>
              </a:rPr>
              <a:t>不同的存款类型有不同的利率， 因此，不在这个父类中实现利率的计算方法，而将它推迟到子类中实现*</a:t>
            </a:r>
            <a:r>
              <a:rPr lang="en-US" altLang="zh-CN" sz="1800">
                <a:solidFill>
                  <a:schemeClr val="accent2"/>
                </a:solidFill>
                <a:latin typeface="Verdana" charset="0"/>
                <a:cs typeface="宋体" charset="0"/>
              </a:rPr>
              <a:t>/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1800">
                <a:latin typeface="Verdana" charset="0"/>
                <a:cs typeface="宋体" charset="0"/>
              </a:rPr>
              <a:t>	protected abstract double getInterestRate();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1800">
                <a:latin typeface="Verdana" charset="0"/>
                <a:cs typeface="宋体" charset="0"/>
              </a:rPr>
              <a:t>}</a:t>
            </a:r>
          </a:p>
        </p:txBody>
      </p:sp>
      <p:sp>
        <p:nvSpPr>
          <p:cNvPr id="22532" name="灯片编号占位符 5"/>
          <p:cNvSpPr txBox="1">
            <a:spLocks/>
          </p:cNvSpPr>
          <p:nvPr/>
        </p:nvSpPr>
        <p:spPr bwMode="gray">
          <a:xfrm>
            <a:off x="8286750" y="6477000"/>
            <a:ext cx="400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AC78884B-8E11-2B46-95BC-1F3746EE7295}" type="slidenum">
              <a:rPr lang="en-US" altLang="zh-CN" sz="1000" b="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rPr>
              <a:pPr eaLnBrk="1" hangingPunct="1"/>
              <a:t>15</a:t>
            </a:fld>
            <a:endParaRPr lang="en-US" altLang="zh-CN" sz="1000" b="0">
              <a:solidFill>
                <a:srgbClr val="000000"/>
              </a:solidFill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1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作业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Verdana" charset="0"/>
                <a:cs typeface="宋体" charset="0"/>
              </a:rPr>
              <a:t>创建一个工厂</a:t>
            </a:r>
            <a:r>
              <a:rPr lang="en-US" altLang="zh-CN" dirty="0">
                <a:latin typeface="Verdana" charset="0"/>
                <a:cs typeface="宋体" charset="0"/>
              </a:rPr>
              <a:t>,</a:t>
            </a:r>
            <a:r>
              <a:rPr lang="zh-CN" altLang="en-US" dirty="0">
                <a:latin typeface="Verdana" charset="0"/>
                <a:cs typeface="宋体" charset="0"/>
              </a:rPr>
              <a:t>这个工厂只能生产一份</a:t>
            </a:r>
            <a:r>
              <a:rPr lang="en-US" altLang="zh-CN" dirty="0">
                <a:latin typeface="Verdana" charset="0"/>
                <a:cs typeface="宋体" charset="0"/>
              </a:rPr>
              <a:t>Student</a:t>
            </a:r>
            <a:r>
              <a:rPr lang="zh-CN" altLang="en-US" dirty="0">
                <a:latin typeface="Verdana" charset="0"/>
                <a:cs typeface="宋体" charset="0"/>
              </a:rPr>
              <a:t>的实例子</a:t>
            </a:r>
            <a:r>
              <a:rPr lang="en-US" altLang="zh-CN" dirty="0">
                <a:latin typeface="Verdana" charset="0"/>
                <a:cs typeface="宋体" charset="0"/>
              </a:rPr>
              <a:t>(static).</a:t>
            </a:r>
          </a:p>
          <a:p>
            <a:pPr eaLnBrk="1" hangingPunct="1"/>
            <a:r>
              <a:rPr lang="zh-CN" altLang="en-US" dirty="0">
                <a:latin typeface="Verdana" charset="0"/>
                <a:cs typeface="宋体" charset="0"/>
              </a:rPr>
              <a:t>定义一个抽象类</a:t>
            </a:r>
            <a:r>
              <a:rPr lang="en-US" altLang="zh-CN" dirty="0">
                <a:latin typeface="Verdana" charset="0"/>
                <a:cs typeface="宋体" charset="0"/>
              </a:rPr>
              <a:t>,</a:t>
            </a:r>
            <a:r>
              <a:rPr lang="zh-CN" altLang="en-US" dirty="0">
                <a:latin typeface="Verdana" charset="0"/>
                <a:cs typeface="宋体" charset="0"/>
              </a:rPr>
              <a:t>并在子类中实现抽象的方法</a:t>
            </a:r>
            <a:r>
              <a:rPr lang="en-US" altLang="zh-CN" dirty="0">
                <a:latin typeface="Verdana" charset="0"/>
                <a:cs typeface="宋体" charset="0"/>
              </a:rPr>
              <a:t>.</a:t>
            </a:r>
          </a:p>
          <a:p>
            <a:pPr eaLnBrk="1" hangingPunct="1"/>
            <a:r>
              <a:rPr lang="zh-CN" altLang="en-US" dirty="0">
                <a:latin typeface="Verdana" charset="0"/>
                <a:cs typeface="宋体" charset="0"/>
              </a:rPr>
              <a:t>有三角形</a:t>
            </a:r>
            <a:r>
              <a:rPr lang="en-US" altLang="zh-CN" dirty="0">
                <a:latin typeface="Verdana" charset="0"/>
                <a:cs typeface="宋体" charset="0"/>
              </a:rPr>
              <a:t>,</a:t>
            </a:r>
            <a:r>
              <a:rPr lang="zh-CN" altLang="en-US" dirty="0">
                <a:latin typeface="Verdana" charset="0"/>
                <a:cs typeface="宋体" charset="0"/>
              </a:rPr>
              <a:t>矩形</a:t>
            </a:r>
            <a:r>
              <a:rPr lang="en-US" altLang="zh-CN" dirty="0">
                <a:latin typeface="Verdana" charset="0"/>
                <a:cs typeface="宋体" charset="0"/>
              </a:rPr>
              <a:t>,</a:t>
            </a:r>
            <a:r>
              <a:rPr lang="zh-CN" altLang="en-US" dirty="0">
                <a:latin typeface="Verdana" charset="0"/>
                <a:cs typeface="宋体" charset="0"/>
              </a:rPr>
              <a:t>圆</a:t>
            </a:r>
            <a:r>
              <a:rPr lang="en-US" altLang="zh-CN" dirty="0">
                <a:latin typeface="Verdana" charset="0"/>
                <a:cs typeface="宋体" charset="0"/>
              </a:rPr>
              <a:t>,</a:t>
            </a:r>
            <a:r>
              <a:rPr lang="zh-CN" altLang="en-US" dirty="0">
                <a:latin typeface="Verdana" charset="0"/>
                <a:cs typeface="宋体" charset="0"/>
              </a:rPr>
              <a:t>分别求出各自的周长</a:t>
            </a:r>
            <a:r>
              <a:rPr lang="en-US" altLang="zh-CN" dirty="0">
                <a:latin typeface="Verdana" charset="0"/>
                <a:cs typeface="宋体" charset="0"/>
              </a:rPr>
              <a:t>,</a:t>
            </a:r>
            <a:r>
              <a:rPr lang="zh-CN" altLang="en-US" dirty="0">
                <a:latin typeface="Verdana" charset="0"/>
                <a:cs typeface="宋体" charset="0"/>
              </a:rPr>
              <a:t>面积</a:t>
            </a:r>
            <a:r>
              <a:rPr lang="en-US" altLang="zh-CN" dirty="0">
                <a:latin typeface="Verdana" charset="0"/>
                <a:cs typeface="宋体" charset="0"/>
              </a:rPr>
              <a:t>(abstract</a:t>
            </a:r>
            <a:r>
              <a:rPr lang="en-US" altLang="zh-CN" dirty="0" smtClean="0">
                <a:latin typeface="Verdana" charset="0"/>
                <a:cs typeface="宋体" charset="0"/>
              </a:rPr>
              <a:t>).</a:t>
            </a:r>
          </a:p>
          <a:p>
            <a:pPr lvl="1" eaLnBrk="1" hangingPunct="1"/>
            <a:r>
              <a:rPr lang="zh-CN" altLang="en-US" dirty="0" smtClean="0">
                <a:latin typeface="Verdana" charset="0"/>
                <a:cs typeface="宋体" charset="0"/>
              </a:rPr>
              <a:t>创建一个模版类</a:t>
            </a:r>
            <a:r>
              <a:rPr lang="en-US" altLang="zh-CN" dirty="0" smtClean="0">
                <a:latin typeface="Verdana" charset="0"/>
                <a:cs typeface="宋体" charset="0"/>
              </a:rPr>
              <a:t>Shape</a:t>
            </a:r>
            <a:r>
              <a:rPr lang="zh-CN" altLang="en-US" dirty="0" smtClean="0">
                <a:latin typeface="Verdana" charset="0"/>
                <a:cs typeface="宋体" charset="0"/>
              </a:rPr>
              <a:t>（定义计算周长和面积的方法）</a:t>
            </a:r>
            <a:endParaRPr lang="en-US" altLang="zh-CN" dirty="0" smtClean="0">
              <a:latin typeface="Verdana" charset="0"/>
              <a:cs typeface="宋体" charset="0"/>
            </a:endParaRPr>
          </a:p>
          <a:p>
            <a:pPr lvl="1" eaLnBrk="1" hangingPunct="1"/>
            <a:r>
              <a:rPr lang="zh-CN" altLang="en-US" dirty="0" smtClean="0">
                <a:latin typeface="Verdana" charset="0"/>
                <a:cs typeface="宋体" charset="0"/>
              </a:rPr>
              <a:t>创建三角形类继承</a:t>
            </a:r>
            <a:r>
              <a:rPr lang="en-US" altLang="zh-CN" dirty="0" smtClean="0">
                <a:latin typeface="Verdana" charset="0"/>
                <a:cs typeface="宋体" charset="0"/>
              </a:rPr>
              <a:t>Shape</a:t>
            </a:r>
          </a:p>
          <a:p>
            <a:pPr lvl="1" eaLnBrk="1" hangingPunct="1"/>
            <a:r>
              <a:rPr lang="zh-CN" altLang="en-US" dirty="0" smtClean="0">
                <a:latin typeface="Verdana" charset="0"/>
                <a:cs typeface="宋体" charset="0"/>
              </a:rPr>
              <a:t>创建</a:t>
            </a:r>
            <a:r>
              <a:rPr lang="zh-CN" altLang="en-US" dirty="0">
                <a:latin typeface="Verdana" charset="0"/>
                <a:cs typeface="宋体" charset="0"/>
              </a:rPr>
              <a:t>矩形</a:t>
            </a:r>
            <a:r>
              <a:rPr lang="zh-CN" altLang="en-US" dirty="0" smtClean="0">
                <a:latin typeface="Verdana" charset="0"/>
                <a:cs typeface="宋体" charset="0"/>
              </a:rPr>
              <a:t>类</a:t>
            </a:r>
            <a:r>
              <a:rPr lang="zh-CN" altLang="en-US" dirty="0">
                <a:latin typeface="Verdana" charset="0"/>
                <a:cs typeface="宋体" charset="0"/>
              </a:rPr>
              <a:t>继承</a:t>
            </a:r>
            <a:r>
              <a:rPr lang="en-US" altLang="zh-CN" dirty="0">
                <a:latin typeface="Verdana" charset="0"/>
                <a:cs typeface="宋体" charset="0"/>
              </a:rPr>
              <a:t>Shape</a:t>
            </a:r>
            <a:endParaRPr lang="en-US" altLang="zh-CN" dirty="0" smtClean="0">
              <a:latin typeface="Verdana" charset="0"/>
              <a:cs typeface="宋体" charset="0"/>
            </a:endParaRPr>
          </a:p>
          <a:p>
            <a:pPr lvl="1" eaLnBrk="1" hangingPunct="1"/>
            <a:r>
              <a:rPr lang="zh-CN" altLang="en-US" dirty="0" smtClean="0">
                <a:latin typeface="Verdana" charset="0"/>
                <a:cs typeface="宋体" charset="0"/>
              </a:rPr>
              <a:t>创建</a:t>
            </a:r>
            <a:r>
              <a:rPr lang="zh-CN" altLang="en-US" dirty="0">
                <a:latin typeface="Verdana" charset="0"/>
                <a:cs typeface="宋体" charset="0"/>
              </a:rPr>
              <a:t>圆形类继承</a:t>
            </a:r>
            <a:r>
              <a:rPr lang="en-US" altLang="zh-CN" dirty="0">
                <a:latin typeface="Verdana" charset="0"/>
                <a:cs typeface="宋体" charset="0"/>
              </a:rPr>
              <a:t>Shape</a:t>
            </a:r>
            <a:endParaRPr lang="en-US" altLang="zh-CN" dirty="0">
              <a:latin typeface="Verdana" charset="0"/>
              <a:cs typeface="宋体" charset="0"/>
            </a:endParaRPr>
          </a:p>
          <a:p>
            <a:pPr eaLnBrk="1" hangingPunct="1"/>
            <a:endParaRPr lang="en-US" altLang="zh-CN" dirty="0">
              <a:latin typeface="Verdana" charset="0"/>
              <a:cs typeface="宋体" charset="0"/>
            </a:endParaRPr>
          </a:p>
          <a:p>
            <a:pPr eaLnBrk="1" hangingPunct="1"/>
            <a:endParaRPr lang="en-US" altLang="zh-CN" dirty="0">
              <a:latin typeface="Verdana" charset="0"/>
              <a:cs typeface="宋体" charset="0"/>
            </a:endParaRPr>
          </a:p>
        </p:txBody>
      </p:sp>
      <p:sp>
        <p:nvSpPr>
          <p:cNvPr id="23556" name="灯片编号占位符 5"/>
          <p:cNvSpPr txBox="1">
            <a:spLocks/>
          </p:cNvSpPr>
          <p:nvPr/>
        </p:nvSpPr>
        <p:spPr bwMode="gray">
          <a:xfrm>
            <a:off x="8286750" y="6477000"/>
            <a:ext cx="400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7635FEF0-764A-9F4F-9D26-7D1A1E884421}" type="slidenum">
              <a:rPr lang="en-US" altLang="zh-CN" sz="1000" b="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rPr>
              <a:pPr eaLnBrk="1" hangingPunct="1"/>
              <a:t>16</a:t>
            </a:fld>
            <a:endParaRPr lang="en-US" altLang="zh-CN" sz="1000" b="0">
              <a:solidFill>
                <a:srgbClr val="000000"/>
              </a:solidFill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78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高级类特性（中）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latin typeface="Verdana" charset="0"/>
                <a:cs typeface="宋体" charset="0"/>
              </a:rPr>
              <a:t>接口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latin typeface="Verdana" charset="0"/>
                <a:cs typeface="宋体" charset="0"/>
              </a:rPr>
              <a:t>多态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600" dirty="0" err="1">
                <a:latin typeface="Verdana" charset="0"/>
                <a:cs typeface="宋体" charset="0"/>
              </a:rPr>
              <a:t>instanceof</a:t>
            </a:r>
            <a:r>
              <a:rPr lang="zh-CN" altLang="en-US" sz="2600" dirty="0">
                <a:latin typeface="Verdana" charset="0"/>
                <a:cs typeface="宋体" charset="0"/>
              </a:rPr>
              <a:t>运算符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600" dirty="0">
                <a:latin typeface="Verdana" charset="0"/>
                <a:cs typeface="宋体" charset="0"/>
              </a:rPr>
              <a:t>对象的造型（</a:t>
            </a:r>
            <a:r>
              <a:rPr lang="en-US" altLang="zh-CN" sz="2600" dirty="0">
                <a:latin typeface="Verdana" charset="0"/>
                <a:cs typeface="宋体" charset="0"/>
              </a:rPr>
              <a:t>cast</a:t>
            </a:r>
            <a:r>
              <a:rPr lang="zh-CN" altLang="en-US" sz="2600" dirty="0">
                <a:latin typeface="Verdana" charset="0"/>
                <a:cs typeface="宋体" charset="0"/>
              </a:rPr>
              <a:t>）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dirty="0">
              <a:latin typeface="Verdana" charset="0"/>
              <a:cs typeface="宋体" charset="0"/>
            </a:endParaRPr>
          </a:p>
        </p:txBody>
      </p:sp>
      <p:sp>
        <p:nvSpPr>
          <p:cNvPr id="25604" name="灯片编号占位符 5"/>
          <p:cNvSpPr txBox="1">
            <a:spLocks/>
          </p:cNvSpPr>
          <p:nvPr/>
        </p:nvSpPr>
        <p:spPr bwMode="gray">
          <a:xfrm>
            <a:off x="8286750" y="6477000"/>
            <a:ext cx="400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D26542FF-4D03-6C45-A0D8-69A7FE7A1120}" type="slidenum">
              <a:rPr lang="en-US" altLang="zh-CN" sz="1000" b="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rPr>
              <a:pPr eaLnBrk="1" hangingPunct="1"/>
              <a:t>17</a:t>
            </a:fld>
            <a:endParaRPr lang="en-US" altLang="zh-CN" sz="1000" b="0">
              <a:solidFill>
                <a:srgbClr val="000000"/>
              </a:solidFill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69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接口（</a:t>
            </a:r>
            <a:r>
              <a:rPr lang="en-US" altLang="zh-CN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interface</a:t>
            </a: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）（示例</a:t>
            </a:r>
            <a:r>
              <a:rPr lang="en-US" altLang="zh-CN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7-8</a:t>
            </a: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）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 sz="2500" dirty="0">
                <a:solidFill>
                  <a:srgbClr val="A02C5E"/>
                </a:solidFill>
                <a:latin typeface="Verdana" charset="0"/>
                <a:cs typeface="宋体" charset="0"/>
              </a:rPr>
              <a:t>接口</a:t>
            </a:r>
            <a:r>
              <a:rPr lang="en-US" altLang="zh-CN" sz="2500" dirty="0">
                <a:solidFill>
                  <a:srgbClr val="A02C5E"/>
                </a:solidFill>
                <a:latin typeface="Verdana" charset="0"/>
                <a:cs typeface="宋体" charset="0"/>
              </a:rPr>
              <a:t>(interface)</a:t>
            </a:r>
            <a:r>
              <a:rPr lang="zh-CN" altLang="en-US" sz="2500" dirty="0">
                <a:solidFill>
                  <a:srgbClr val="A02C5E"/>
                </a:solidFill>
                <a:latin typeface="Verdana" charset="0"/>
                <a:cs typeface="宋体" charset="0"/>
              </a:rPr>
              <a:t>是方法和常量值的定义的集合。</a:t>
            </a:r>
          </a:p>
          <a:p>
            <a:pPr eaLnBrk="1" hangingPunct="1"/>
            <a:r>
              <a:rPr lang="zh-CN" altLang="en-US" sz="2500" dirty="0">
                <a:solidFill>
                  <a:srgbClr val="A02C5E"/>
                </a:solidFill>
                <a:latin typeface="Verdana" charset="0"/>
                <a:cs typeface="宋体" charset="0"/>
              </a:rPr>
              <a:t>接口是一种特殊的抽象类，这种抽象类中只包含常量和方法的定义，而没有变量和方法的实现。</a:t>
            </a:r>
          </a:p>
          <a:p>
            <a:pPr eaLnBrk="1" hangingPunct="1"/>
            <a:r>
              <a:rPr lang="zh-CN" altLang="en-US" sz="2500" dirty="0">
                <a:solidFill>
                  <a:srgbClr val="A02C5E"/>
                </a:solidFill>
                <a:latin typeface="Verdana" charset="0"/>
                <a:cs typeface="宋体" charset="0"/>
              </a:rPr>
              <a:t>接口定义格式：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500">
                <a:cs typeface="宋体" charset="0"/>
              </a:rPr>
              <a:t>[</a:t>
            </a:r>
            <a:r>
              <a:rPr lang="en-US" altLang="zh-CN" sz="2500" smtClean="0">
                <a:cs typeface="宋体" charset="0"/>
              </a:rPr>
              <a:t>modifier] </a:t>
            </a:r>
            <a:r>
              <a:rPr lang="en-US" altLang="zh-CN" sz="2500" b="1" dirty="0">
                <a:cs typeface="宋体" charset="0"/>
              </a:rPr>
              <a:t>interface</a:t>
            </a:r>
            <a:r>
              <a:rPr lang="en-US" altLang="zh-CN" sz="2500" dirty="0">
                <a:cs typeface="宋体" charset="0"/>
              </a:rPr>
              <a:t> &lt;name&gt;[</a:t>
            </a:r>
            <a:r>
              <a:rPr lang="en-US" altLang="zh-CN" sz="2500" b="1" dirty="0">
                <a:cs typeface="宋体" charset="0"/>
              </a:rPr>
              <a:t>extends</a:t>
            </a:r>
            <a:r>
              <a:rPr lang="en-US" altLang="zh-CN" sz="2500" dirty="0">
                <a:cs typeface="宋体" charset="0"/>
              </a:rPr>
              <a:t> &lt;</a:t>
            </a:r>
            <a:r>
              <a:rPr lang="en-US" altLang="zh-CN" sz="2500" dirty="0" err="1">
                <a:cs typeface="宋体" charset="0"/>
              </a:rPr>
              <a:t>superinterface</a:t>
            </a:r>
            <a:r>
              <a:rPr lang="en-US" altLang="zh-CN" sz="2500" dirty="0">
                <a:cs typeface="宋体" charset="0"/>
              </a:rPr>
              <a:t>&gt;] {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500" dirty="0">
                <a:latin typeface="Verdana" charset="0"/>
                <a:cs typeface="宋体" charset="0"/>
              </a:rPr>
              <a:t>		[&lt;</a:t>
            </a:r>
            <a:r>
              <a:rPr lang="en-US" altLang="zh-CN" sz="2500" dirty="0" err="1">
                <a:latin typeface="Verdana" charset="0"/>
                <a:cs typeface="宋体" charset="0"/>
              </a:rPr>
              <a:t>attribute_declarations</a:t>
            </a:r>
            <a:r>
              <a:rPr lang="en-US" altLang="zh-CN" sz="2500" dirty="0">
                <a:latin typeface="Verdana" charset="0"/>
                <a:cs typeface="宋体" charset="0"/>
              </a:rPr>
              <a:t>&gt;]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500" dirty="0">
                <a:latin typeface="Verdana" charset="0"/>
                <a:cs typeface="宋体" charset="0"/>
              </a:rPr>
              <a:t>		[&lt;</a:t>
            </a:r>
            <a:r>
              <a:rPr lang="en-US" altLang="zh-CN" sz="2500" dirty="0" err="1">
                <a:latin typeface="Verdana" charset="0"/>
                <a:cs typeface="宋体" charset="0"/>
              </a:rPr>
              <a:t>abstrct</a:t>
            </a:r>
            <a:r>
              <a:rPr lang="en-US" altLang="zh-CN" sz="2500" dirty="0">
                <a:latin typeface="Verdana" charset="0"/>
                <a:cs typeface="宋体" charset="0"/>
              </a:rPr>
              <a:t> </a:t>
            </a:r>
            <a:r>
              <a:rPr lang="en-US" altLang="zh-CN" sz="2500" dirty="0" err="1">
                <a:latin typeface="Verdana" charset="0"/>
                <a:cs typeface="宋体" charset="0"/>
              </a:rPr>
              <a:t>method_declarations</a:t>
            </a:r>
            <a:r>
              <a:rPr lang="en-US" altLang="zh-CN" sz="2500" dirty="0">
                <a:latin typeface="Verdana" charset="0"/>
                <a:cs typeface="宋体" charset="0"/>
              </a:rPr>
              <a:t>&gt;]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500" dirty="0">
                <a:latin typeface="Verdana" charset="0"/>
                <a:cs typeface="宋体" charset="0"/>
              </a:rPr>
              <a:t>	}</a:t>
            </a:r>
          </a:p>
        </p:txBody>
      </p:sp>
      <p:sp>
        <p:nvSpPr>
          <p:cNvPr id="121860" name="AutoShape 4"/>
          <p:cNvSpPr>
            <a:spLocks noChangeArrowheads="1"/>
          </p:cNvSpPr>
          <p:nvPr/>
        </p:nvSpPr>
        <p:spPr bwMode="auto">
          <a:xfrm>
            <a:off x="2555875" y="4652963"/>
            <a:ext cx="4103688" cy="1296987"/>
          </a:xfrm>
          <a:prstGeom prst="roundRect">
            <a:avLst>
              <a:gd name="adj" fmla="val 10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altLang="zh-CN" b="0" dirty="0">
                <a:latin typeface="Lucida Console" charset="0"/>
              </a:rPr>
              <a:t>interface </a:t>
            </a:r>
            <a:r>
              <a:rPr lang="en-US" altLang="zh-CN" b="0" dirty="0">
                <a:solidFill>
                  <a:srgbClr val="CC0000"/>
                </a:solidFill>
                <a:latin typeface="Lucida Console" charset="0"/>
              </a:rPr>
              <a:t>Substitution</a:t>
            </a:r>
            <a:r>
              <a:rPr lang="en-US" altLang="zh-CN" b="0" dirty="0">
                <a:latin typeface="Lucida Console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b="0" dirty="0">
                <a:latin typeface="Lucida Console" charset="0"/>
              </a:rPr>
              <a:t>	</a:t>
            </a:r>
            <a:r>
              <a:rPr lang="en-US" altLang="zh-CN" b="0" dirty="0">
                <a:solidFill>
                  <a:srgbClr val="CC0000"/>
                </a:solidFill>
                <a:latin typeface="Lucida Console" charset="0"/>
              </a:rPr>
              <a:t>public void exchange();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b="0" dirty="0">
                <a:latin typeface="Lucida Console" charset="0"/>
              </a:rPr>
              <a:t>}</a:t>
            </a:r>
          </a:p>
        </p:txBody>
      </p:sp>
      <p:sp>
        <p:nvSpPr>
          <p:cNvPr id="26629" name="灯片编号占位符 5"/>
          <p:cNvSpPr txBox="1">
            <a:spLocks/>
          </p:cNvSpPr>
          <p:nvPr/>
        </p:nvSpPr>
        <p:spPr bwMode="gray">
          <a:xfrm>
            <a:off x="8286750" y="6477000"/>
            <a:ext cx="400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D6D2D3AE-2DED-0341-83DA-CAE243FE86A9}" type="slidenum">
              <a:rPr lang="en-US" altLang="zh-CN" sz="1000" b="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rPr>
              <a:pPr eaLnBrk="1" hangingPunct="1"/>
              <a:t>18</a:t>
            </a:fld>
            <a:endParaRPr lang="en-US" altLang="zh-CN" sz="1000" b="0">
              <a:solidFill>
                <a:srgbClr val="000000"/>
              </a:solidFill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20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18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接口的继承（示例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7-9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）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Verdana" charset="0"/>
                <a:cs typeface="宋体" charset="0"/>
              </a:rPr>
              <a:t>接口和类类似，也可以从一个父接口中派生。接口的继承也是使用</a:t>
            </a:r>
            <a:r>
              <a:rPr lang="en-US" altLang="zh-CN" sz="2400">
                <a:latin typeface="Verdana" charset="0"/>
                <a:cs typeface="宋体" charset="0"/>
              </a:rPr>
              <a:t>"extends"</a:t>
            </a:r>
            <a:r>
              <a:rPr lang="zh-CN" altLang="en-US" sz="2400">
                <a:latin typeface="Verdana" charset="0"/>
                <a:cs typeface="宋体" charset="0"/>
              </a:rPr>
              <a:t>关键字来完成。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Verdana" charset="0"/>
                <a:cs typeface="宋体" charset="0"/>
              </a:rPr>
              <a:t>接口继承的基本语法如下：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cs typeface="宋体" charset="0"/>
              </a:rPr>
              <a:t>&lt;modifier&gt;  </a:t>
            </a:r>
            <a:r>
              <a:rPr lang="en-US" altLang="zh-CN" sz="2400" b="1">
                <a:cs typeface="宋体" charset="0"/>
              </a:rPr>
              <a:t>interface</a:t>
            </a:r>
            <a:r>
              <a:rPr lang="en-US" altLang="zh-CN" sz="2400">
                <a:cs typeface="宋体" charset="0"/>
              </a:rPr>
              <a:t>  &lt;name&gt;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cs typeface="宋体" charset="0"/>
              </a:rPr>
              <a:t>[ </a:t>
            </a:r>
            <a:r>
              <a:rPr lang="en-US" altLang="zh-CN" sz="2400" b="1">
                <a:cs typeface="宋体" charset="0"/>
              </a:rPr>
              <a:t>extends</a:t>
            </a:r>
            <a:r>
              <a:rPr lang="en-US" altLang="zh-CN" sz="2400">
                <a:cs typeface="宋体" charset="0"/>
              </a:rPr>
              <a:t> &lt;super_interface&gt; ,&lt;suuper_interface&gt;]{	[&lt;attribute_declarations&gt;]	[&lt;abstract_method_declarations&gt;]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cs typeface="宋体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solidFill>
                  <a:srgbClr val="FF3300"/>
                </a:solidFill>
                <a:latin typeface="Verdana" charset="0"/>
                <a:cs typeface="宋体" charset="0"/>
              </a:rPr>
              <a:t>和类不同的是，一个接口可以继承多个父接口</a:t>
            </a:r>
          </a:p>
        </p:txBody>
      </p:sp>
      <p:sp>
        <p:nvSpPr>
          <p:cNvPr id="27652" name="灯片编号占位符 5"/>
          <p:cNvSpPr txBox="1">
            <a:spLocks/>
          </p:cNvSpPr>
          <p:nvPr/>
        </p:nvSpPr>
        <p:spPr bwMode="gray">
          <a:xfrm>
            <a:off x="8286750" y="6477000"/>
            <a:ext cx="400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0C8224E0-DBD1-424F-B1D4-04B88806050B}" type="slidenum">
              <a:rPr lang="en-US" altLang="zh-CN" sz="1000" b="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rPr>
              <a:pPr eaLnBrk="1" hangingPunct="1"/>
              <a:t>19</a:t>
            </a:fld>
            <a:endParaRPr lang="en-US" altLang="zh-CN" sz="1000" b="0">
              <a:solidFill>
                <a:srgbClr val="000000"/>
              </a:solidFill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49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orient="vert"/>
          </p:nvPr>
        </p:nvSpPr>
        <p:spPr>
          <a:xfrm>
            <a:off x="1435100" y="609600"/>
            <a:ext cx="563563" cy="551656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课程要点</a:t>
            </a:r>
            <a:endParaRPr lang="zh-CN" altLang="en-US" dirty="0"/>
          </a:p>
        </p:txBody>
      </p:sp>
      <p:sp>
        <p:nvSpPr>
          <p:cNvPr id="16387" name="内容占位符 6"/>
          <p:cNvSpPr>
            <a:spLocks noGrp="1"/>
          </p:cNvSpPr>
          <p:nvPr>
            <p:ph type="body" orient="vert" idx="1"/>
          </p:nvPr>
        </p:nvSpPr>
        <p:spPr>
          <a:xfrm>
            <a:off x="2403475" y="609600"/>
            <a:ext cx="5562600" cy="55165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 smtClean="0">
                <a:latin typeface="Verdana" charset="0"/>
                <a:cs typeface="宋体" charset="0"/>
              </a:rPr>
              <a:t>static</a:t>
            </a:r>
            <a:r>
              <a:rPr lang="zh-CN" altLang="en-US" dirty="0">
                <a:latin typeface="Verdana" charset="0"/>
                <a:cs typeface="宋体" charset="0"/>
              </a:rPr>
              <a:t>变量、方法和初始化器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>
                <a:latin typeface="Verdana" charset="0"/>
                <a:cs typeface="宋体" charset="0"/>
              </a:rPr>
              <a:t>final</a:t>
            </a:r>
            <a:r>
              <a:rPr lang="zh-CN" altLang="en-US" dirty="0">
                <a:latin typeface="Verdana" charset="0"/>
                <a:cs typeface="宋体" charset="0"/>
              </a:rPr>
              <a:t>类、方法和变量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>
                <a:latin typeface="Verdana" charset="0"/>
                <a:cs typeface="宋体" charset="0"/>
              </a:rPr>
              <a:t>abstract</a:t>
            </a:r>
            <a:r>
              <a:rPr lang="zh-CN" altLang="en-US" dirty="0">
                <a:latin typeface="Verdana" charset="0"/>
                <a:cs typeface="宋体" charset="0"/>
              </a:rPr>
              <a:t>类和</a:t>
            </a:r>
            <a:r>
              <a:rPr lang="en-US" altLang="zh-CN" dirty="0">
                <a:latin typeface="Verdana" charset="0"/>
                <a:cs typeface="宋体" charset="0"/>
              </a:rPr>
              <a:t>abstract</a:t>
            </a:r>
            <a:r>
              <a:rPr lang="zh-CN" altLang="en-US" dirty="0">
                <a:latin typeface="Verdana" charset="0"/>
                <a:cs typeface="宋体" charset="0"/>
              </a:rPr>
              <a:t>方法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dirty="0">
                <a:latin typeface="Verdana" charset="0"/>
                <a:cs typeface="宋体" charset="0"/>
              </a:rPr>
              <a:t>模板设计模式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科匠</a:t>
            </a:r>
            <a:r>
              <a:rPr lang="en-US" altLang="zh-CN" dirty="0"/>
              <a:t>·</a:t>
            </a:r>
            <a:r>
              <a:rPr lang="zh-CN" altLang="en-US" dirty="0"/>
              <a:t>梦连网  互联网教育第一品牌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01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实现接口（示例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7-10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）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Verdana" charset="0"/>
                <a:cs typeface="宋体" charset="0"/>
              </a:rPr>
              <a:t>多个无关的类可实现同一个接口。</a:t>
            </a:r>
          </a:p>
          <a:p>
            <a:pPr eaLnBrk="1" hangingPunct="1"/>
            <a:r>
              <a:rPr lang="zh-CN" altLang="en-US" sz="2400">
                <a:latin typeface="Verdana" charset="0"/>
                <a:cs typeface="宋体" charset="0"/>
              </a:rPr>
              <a:t>一个类可实现多个无关的接口</a:t>
            </a:r>
          </a:p>
          <a:p>
            <a:pPr lvl="1" eaLnBrk="1" hangingPunct="1"/>
            <a:r>
              <a:rPr lang="zh-CN" altLang="en-US" sz="2400">
                <a:cs typeface="宋体" charset="0"/>
              </a:rPr>
              <a:t>语法如下：</a:t>
            </a:r>
          </a:p>
          <a:p>
            <a:pPr lvl="1" eaLnBrk="1" hangingPunct="1"/>
            <a:r>
              <a:rPr lang="en-US" altLang="zh-CN" sz="2400">
                <a:cs typeface="宋体" charset="0"/>
              </a:rPr>
              <a:t>&lt;class_declaration&gt; ::=</a:t>
            </a:r>
          </a:p>
          <a:p>
            <a:pPr lvl="1" eaLnBrk="1" hangingPunct="1"/>
            <a:r>
              <a:rPr lang="en-US" altLang="zh-CN" sz="2400">
                <a:cs typeface="宋体" charset="0"/>
              </a:rPr>
              <a:t>	&lt;modifier&gt;  class  &lt;name&gt;  [ extends &lt;superclass&gt; ]</a:t>
            </a:r>
          </a:p>
          <a:p>
            <a:pPr lvl="1" eaLnBrk="1" hangingPunct="1"/>
            <a:r>
              <a:rPr lang="en-US" altLang="zh-CN" sz="2400">
                <a:cs typeface="宋体" charset="0"/>
              </a:rPr>
              <a:t>		[implements  &lt;interface&gt;  [</a:t>
            </a:r>
            <a:r>
              <a:rPr lang="en-US" altLang="zh-CN" sz="2400" b="1">
                <a:cs typeface="宋体" charset="0"/>
              </a:rPr>
              <a:t>,</a:t>
            </a:r>
            <a:r>
              <a:rPr lang="en-US" altLang="zh-CN" sz="2400">
                <a:cs typeface="宋体" charset="0"/>
              </a:rPr>
              <a:t>&lt;interface&gt;]* ] {</a:t>
            </a:r>
          </a:p>
          <a:p>
            <a:pPr lvl="1" eaLnBrk="1" hangingPunct="1"/>
            <a:r>
              <a:rPr lang="en-US" altLang="zh-CN" sz="2400">
                <a:cs typeface="宋体" charset="0"/>
              </a:rPr>
              <a:t>	&lt;declarations&gt; *</a:t>
            </a:r>
          </a:p>
          <a:p>
            <a:pPr lvl="1" eaLnBrk="1" hangingPunct="1"/>
            <a:r>
              <a:rPr lang="en-US" altLang="zh-CN" sz="2400">
                <a:cs typeface="宋体" charset="0"/>
              </a:rPr>
              <a:t>}</a:t>
            </a:r>
          </a:p>
          <a:p>
            <a:pPr eaLnBrk="1" hangingPunct="1"/>
            <a:r>
              <a:rPr lang="zh-CN" altLang="en-US" sz="2400">
                <a:latin typeface="Verdana" charset="0"/>
                <a:cs typeface="宋体" charset="0"/>
              </a:rPr>
              <a:t>在</a:t>
            </a:r>
            <a:r>
              <a:rPr lang="en-US" altLang="zh-CN" sz="2400">
                <a:latin typeface="Verdana" charset="0"/>
                <a:cs typeface="宋体" charset="0"/>
              </a:rPr>
              <a:t>Java</a:t>
            </a:r>
            <a:r>
              <a:rPr lang="zh-CN" altLang="en-US" sz="2400">
                <a:latin typeface="Verdana" charset="0"/>
                <a:cs typeface="宋体" charset="0"/>
              </a:rPr>
              <a:t>中，可以通过接口来模拟多继承</a:t>
            </a:r>
          </a:p>
        </p:txBody>
      </p:sp>
      <p:sp>
        <p:nvSpPr>
          <p:cNvPr id="28676" name="灯片编号占位符 5"/>
          <p:cNvSpPr txBox="1">
            <a:spLocks/>
          </p:cNvSpPr>
          <p:nvPr/>
        </p:nvSpPr>
        <p:spPr bwMode="gray">
          <a:xfrm>
            <a:off x="8286750" y="6477000"/>
            <a:ext cx="400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77EDEA10-30BF-5943-B863-08EAC208B2C8}" type="slidenum">
              <a:rPr lang="en-US" altLang="zh-CN" sz="1000" b="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rPr>
              <a:pPr eaLnBrk="1" hangingPunct="1"/>
              <a:t>20</a:t>
            </a:fld>
            <a:endParaRPr lang="en-US" altLang="zh-CN" sz="1000" b="0">
              <a:solidFill>
                <a:srgbClr val="000000"/>
              </a:solidFill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70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实现接口</a:t>
            </a:r>
          </a:p>
        </p:txBody>
      </p:sp>
      <p:sp>
        <p:nvSpPr>
          <p:cNvPr id="167940" name="AutoShape 4"/>
          <p:cNvSpPr>
            <a:spLocks noChangeArrowheads="1"/>
          </p:cNvSpPr>
          <p:nvPr/>
        </p:nvSpPr>
        <p:spPr bwMode="auto">
          <a:xfrm>
            <a:off x="468313" y="1268413"/>
            <a:ext cx="4103687" cy="1296987"/>
          </a:xfrm>
          <a:prstGeom prst="roundRect">
            <a:avLst>
              <a:gd name="adj" fmla="val 10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altLang="zh-CN" b="0">
                <a:latin typeface="Lucida Console" charset="0"/>
              </a:rPr>
              <a:t>interface </a:t>
            </a:r>
            <a:r>
              <a:rPr lang="en-US" altLang="zh-CN" b="0">
                <a:solidFill>
                  <a:srgbClr val="CC0000"/>
                </a:solidFill>
                <a:latin typeface="Lucida Console" charset="0"/>
              </a:rPr>
              <a:t>Car</a:t>
            </a:r>
            <a:r>
              <a:rPr lang="en-US" altLang="zh-CN" b="0">
                <a:latin typeface="Lucida Console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b="0">
                <a:latin typeface="Lucida Console" charset="0"/>
              </a:rPr>
              <a:t>	</a:t>
            </a:r>
            <a:r>
              <a:rPr lang="en-US" altLang="zh-CN" b="0">
                <a:solidFill>
                  <a:srgbClr val="CC0000"/>
                </a:solidFill>
                <a:latin typeface="Lucida Console" charset="0"/>
              </a:rPr>
              <a:t>public void run();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b="0">
                <a:latin typeface="Lucida Console" charset="0"/>
              </a:rPr>
              <a:t>}</a:t>
            </a:r>
          </a:p>
        </p:txBody>
      </p:sp>
      <p:sp>
        <p:nvSpPr>
          <p:cNvPr id="167941" name="AutoShape 5"/>
          <p:cNvSpPr>
            <a:spLocks noChangeArrowheads="1"/>
          </p:cNvSpPr>
          <p:nvPr/>
        </p:nvSpPr>
        <p:spPr bwMode="auto">
          <a:xfrm>
            <a:off x="4643438" y="1268413"/>
            <a:ext cx="4103687" cy="1295400"/>
          </a:xfrm>
          <a:prstGeom prst="roundRect">
            <a:avLst>
              <a:gd name="adj" fmla="val 367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altLang="zh-CN" b="0">
                <a:latin typeface="Lucida Console" charset="0"/>
              </a:rPr>
              <a:t>interface </a:t>
            </a:r>
            <a:r>
              <a:rPr lang="en-US" altLang="zh-CN" b="0">
                <a:solidFill>
                  <a:schemeClr val="accent2"/>
                </a:solidFill>
                <a:latin typeface="Lucida Console" charset="0"/>
              </a:rPr>
              <a:t>Ship</a:t>
            </a:r>
            <a:r>
              <a:rPr lang="en-US" altLang="zh-CN" b="0">
                <a:latin typeface="Lucida Console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b="0">
                <a:latin typeface="Lucida Console" charset="0"/>
              </a:rPr>
              <a:t>	</a:t>
            </a:r>
            <a:r>
              <a:rPr lang="en-US" altLang="zh-CN" b="0">
                <a:solidFill>
                  <a:schemeClr val="accent2"/>
                </a:solidFill>
                <a:latin typeface="Lucida Console" charset="0"/>
              </a:rPr>
              <a:t>public void swing();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b="0">
                <a:latin typeface="Lucida Console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</a:pPr>
            <a:endParaRPr lang="en-US" altLang="zh-CN" b="0">
              <a:latin typeface="Lucida Console" charset="0"/>
            </a:endParaRPr>
          </a:p>
        </p:txBody>
      </p:sp>
      <p:sp>
        <p:nvSpPr>
          <p:cNvPr id="167942" name="AutoShape 6"/>
          <p:cNvSpPr>
            <a:spLocks noChangeArrowheads="1"/>
          </p:cNvSpPr>
          <p:nvPr/>
        </p:nvSpPr>
        <p:spPr bwMode="auto">
          <a:xfrm>
            <a:off x="1187450" y="2492375"/>
            <a:ext cx="6985000" cy="3889375"/>
          </a:xfrm>
          <a:prstGeom prst="roundRect">
            <a:avLst>
              <a:gd name="adj" fmla="val 416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altLang="zh-CN" b="0">
                <a:latin typeface="Lucida Console" charset="0"/>
              </a:rPr>
              <a:t>public class SteamBoat</a:t>
            </a:r>
            <a:r>
              <a:rPr lang="en-US" altLang="zh-CN" sz="2800" b="0"/>
              <a:t> </a:t>
            </a:r>
            <a:r>
              <a:rPr lang="en-US" altLang="zh-CN">
                <a:latin typeface="Lucida Console" charset="0"/>
              </a:rPr>
              <a:t>implements</a:t>
            </a:r>
            <a:r>
              <a:rPr lang="en-US" altLang="zh-CN" b="0">
                <a:latin typeface="Lucida Console" charset="0"/>
              </a:rPr>
              <a:t> </a:t>
            </a:r>
            <a:r>
              <a:rPr lang="en-US" altLang="zh-CN" b="0">
                <a:solidFill>
                  <a:srgbClr val="CC0000"/>
                </a:solidFill>
                <a:latin typeface="Lucida Console" charset="0"/>
              </a:rPr>
              <a:t>Car</a:t>
            </a:r>
            <a:r>
              <a:rPr lang="en-US" altLang="zh-CN" b="0">
                <a:latin typeface="Lucida Console" charset="0"/>
              </a:rPr>
              <a:t>, </a:t>
            </a:r>
            <a:r>
              <a:rPr lang="en-US" altLang="zh-CN" b="0">
                <a:solidFill>
                  <a:schemeClr val="accent2"/>
                </a:solidFill>
                <a:latin typeface="Lucida Console" charset="0"/>
              </a:rPr>
              <a:t>Ship</a:t>
            </a:r>
            <a:r>
              <a:rPr lang="en-US" altLang="zh-CN" b="0">
                <a:latin typeface="Lucida Console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b="0">
                <a:solidFill>
                  <a:srgbClr val="008000"/>
                </a:solidFill>
                <a:latin typeface="Lucida Console" charset="0"/>
              </a:rPr>
              <a:t>	/**	*</a:t>
            </a:r>
            <a:r>
              <a:rPr lang="zh-CN" altLang="en-US" b="0">
                <a:solidFill>
                  <a:srgbClr val="008000"/>
                </a:solidFill>
                <a:latin typeface="Lucida Console" charset="0"/>
              </a:rPr>
              <a:t>从</a:t>
            </a:r>
            <a:r>
              <a:rPr lang="en-US" altLang="zh-CN" b="0">
                <a:solidFill>
                  <a:srgbClr val="CC0000"/>
                </a:solidFill>
                <a:latin typeface="Lucida Console" charset="0"/>
              </a:rPr>
              <a:t>Car</a:t>
            </a:r>
            <a:r>
              <a:rPr lang="zh-CN" altLang="en-US" b="0">
                <a:solidFill>
                  <a:srgbClr val="008000"/>
                </a:solidFill>
                <a:latin typeface="Lucida Console" charset="0"/>
              </a:rPr>
              <a:t>中重载	*</a:t>
            </a:r>
            <a:r>
              <a:rPr lang="en-US" altLang="zh-CN" b="0">
                <a:solidFill>
                  <a:srgbClr val="008000"/>
                </a:solidFill>
                <a:latin typeface="Lucida Console" charset="0"/>
              </a:rPr>
              <a:t>/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b="0">
                <a:solidFill>
                  <a:srgbClr val="CC0000"/>
                </a:solidFill>
                <a:latin typeface="Lucida Console" charset="0"/>
              </a:rPr>
              <a:t>	</a:t>
            </a:r>
            <a:r>
              <a:rPr lang="en-US" altLang="zh-CN">
                <a:solidFill>
                  <a:srgbClr val="CC0000"/>
                </a:solidFill>
                <a:latin typeface="Lucida Console" charset="0"/>
              </a:rPr>
              <a:t>public void</a:t>
            </a:r>
            <a:r>
              <a:rPr lang="en-US" altLang="zh-CN" b="0">
                <a:solidFill>
                  <a:srgbClr val="CC0000"/>
                </a:solidFill>
                <a:latin typeface="Lucida Console" charset="0"/>
              </a:rPr>
              <a:t> run(){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b="0">
                <a:solidFill>
                  <a:srgbClr val="CC0000"/>
                </a:solidFill>
                <a:latin typeface="Lucida Console" charset="0"/>
              </a:rPr>
              <a:t>		System.out.println(" run ");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b="0">
                <a:solidFill>
                  <a:srgbClr val="CC0000"/>
                </a:solidFill>
                <a:latin typeface="Lucida Console" charset="0"/>
              </a:rPr>
              <a:t>	}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b="0">
                <a:solidFill>
                  <a:srgbClr val="008000"/>
                </a:solidFill>
                <a:latin typeface="Lucida Console" charset="0"/>
              </a:rPr>
              <a:t>	/**	*</a:t>
            </a:r>
            <a:r>
              <a:rPr lang="zh-CN" altLang="en-US" b="0">
                <a:solidFill>
                  <a:srgbClr val="008000"/>
                </a:solidFill>
                <a:latin typeface="Lucida Console" charset="0"/>
              </a:rPr>
              <a:t>从</a:t>
            </a:r>
            <a:r>
              <a:rPr lang="en-US" altLang="zh-CN" b="0">
                <a:solidFill>
                  <a:schemeClr val="accent2"/>
                </a:solidFill>
                <a:latin typeface="Lucida Console" charset="0"/>
              </a:rPr>
              <a:t>Ship</a:t>
            </a:r>
            <a:r>
              <a:rPr lang="zh-CN" altLang="en-US" b="0">
                <a:solidFill>
                  <a:srgbClr val="008000"/>
                </a:solidFill>
                <a:latin typeface="Lucida Console" charset="0"/>
              </a:rPr>
              <a:t>中重载	*</a:t>
            </a:r>
            <a:r>
              <a:rPr lang="en-US" altLang="zh-CN" b="0">
                <a:solidFill>
                  <a:srgbClr val="008000"/>
                </a:solidFill>
                <a:latin typeface="Lucida Console" charset="0"/>
              </a:rPr>
              <a:t>/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b="0">
                <a:solidFill>
                  <a:schemeClr val="accent2"/>
                </a:solidFill>
                <a:latin typeface="Lucida Console" charset="0"/>
              </a:rPr>
              <a:t>	</a:t>
            </a:r>
            <a:r>
              <a:rPr lang="en-US" altLang="zh-CN">
                <a:solidFill>
                  <a:schemeClr val="accent2"/>
                </a:solidFill>
                <a:latin typeface="Lucida Console" charset="0"/>
              </a:rPr>
              <a:t>public void</a:t>
            </a:r>
            <a:r>
              <a:rPr lang="en-US" altLang="zh-CN" b="0">
                <a:solidFill>
                  <a:schemeClr val="accent2"/>
                </a:solidFill>
                <a:latin typeface="Lucida Console" charset="0"/>
              </a:rPr>
              <a:t> swing(){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b="0">
                <a:solidFill>
                  <a:schemeClr val="accent2"/>
                </a:solidFill>
                <a:latin typeface="Lucida Console" charset="0"/>
              </a:rPr>
              <a:t>		System.out.println(" swing ");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b="0">
                <a:solidFill>
                  <a:schemeClr val="accent2"/>
                </a:solidFill>
                <a:latin typeface="Lucida Console" charset="0"/>
              </a:rPr>
              <a:t>	}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b="0">
                <a:latin typeface="Lucida Console" charset="0"/>
              </a:rPr>
              <a:t>}</a:t>
            </a:r>
          </a:p>
        </p:txBody>
      </p:sp>
      <p:sp>
        <p:nvSpPr>
          <p:cNvPr id="29703" name="灯片编号占位符 5"/>
          <p:cNvSpPr txBox="1">
            <a:spLocks/>
          </p:cNvSpPr>
          <p:nvPr/>
        </p:nvSpPr>
        <p:spPr bwMode="gray">
          <a:xfrm>
            <a:off x="8286750" y="6477000"/>
            <a:ext cx="400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FC8ECB91-3A6F-C14B-A859-1F9BC9F09386}" type="slidenum">
              <a:rPr lang="en-US" altLang="zh-CN" sz="1000" b="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rPr>
              <a:pPr eaLnBrk="1" hangingPunct="1"/>
              <a:t>21</a:t>
            </a:fld>
            <a:endParaRPr lang="en-US" altLang="zh-CN" sz="1000" b="0">
              <a:solidFill>
                <a:srgbClr val="000000"/>
              </a:solidFill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0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79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0" grpId="0" build="p" animBg="1"/>
      <p:bldP spid="167941" grpId="0" animBg="1"/>
      <p:bldP spid="1679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多态（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Polymorphism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）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648" y="1249363"/>
            <a:ext cx="8531352" cy="4852987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Verdana" charset="0"/>
                <a:cs typeface="宋体" charset="0"/>
              </a:rPr>
              <a:t>在</a:t>
            </a:r>
            <a:r>
              <a:rPr lang="en-US" altLang="zh-CN" dirty="0">
                <a:latin typeface="Verdana" charset="0"/>
                <a:cs typeface="宋体" charset="0"/>
              </a:rPr>
              <a:t>Java</a:t>
            </a:r>
            <a:r>
              <a:rPr lang="zh-CN" altLang="en-US" dirty="0">
                <a:latin typeface="Verdana" charset="0"/>
                <a:cs typeface="宋体" charset="0"/>
              </a:rPr>
              <a:t>中，对象变量是多态的。一个类型为</a:t>
            </a:r>
            <a:r>
              <a:rPr lang="en-US" altLang="zh-CN" dirty="0" err="1">
                <a:latin typeface="Verdana" charset="0"/>
                <a:cs typeface="宋体" charset="0"/>
              </a:rPr>
              <a:t>Aclass</a:t>
            </a:r>
            <a:r>
              <a:rPr lang="zh-CN" altLang="en-US" dirty="0">
                <a:latin typeface="Verdana" charset="0"/>
                <a:cs typeface="宋体" charset="0"/>
              </a:rPr>
              <a:t>的变量既可以指向类型为</a:t>
            </a:r>
            <a:r>
              <a:rPr lang="en-US" altLang="zh-CN" dirty="0" err="1">
                <a:latin typeface="Verdana" charset="0"/>
                <a:cs typeface="宋体" charset="0"/>
              </a:rPr>
              <a:t>Aclass</a:t>
            </a:r>
            <a:r>
              <a:rPr lang="zh-CN" altLang="en-US" dirty="0">
                <a:latin typeface="Verdana" charset="0"/>
                <a:cs typeface="宋体" charset="0"/>
              </a:rPr>
              <a:t>的对象，又可以指向</a:t>
            </a:r>
            <a:r>
              <a:rPr lang="en-US" altLang="zh-CN" dirty="0" err="1">
                <a:latin typeface="Verdana" charset="0"/>
                <a:cs typeface="宋体" charset="0"/>
              </a:rPr>
              <a:t>Aclass</a:t>
            </a:r>
            <a:r>
              <a:rPr lang="zh-CN" altLang="en-US" dirty="0">
                <a:latin typeface="Verdana" charset="0"/>
                <a:cs typeface="宋体" charset="0"/>
              </a:rPr>
              <a:t>的任何子类的对象</a:t>
            </a:r>
          </a:p>
          <a:p>
            <a:pPr eaLnBrk="1" hangingPunct="1"/>
            <a:r>
              <a:rPr lang="zh-CN" altLang="en-US" dirty="0">
                <a:latin typeface="Verdana" charset="0"/>
                <a:cs typeface="宋体" charset="0"/>
              </a:rPr>
              <a:t>以多态的形式来传递参数，增强了参数类型的灵活性</a:t>
            </a:r>
          </a:p>
        </p:txBody>
      </p:sp>
      <p:sp>
        <p:nvSpPr>
          <p:cNvPr id="133126" name="AutoShape 6"/>
          <p:cNvSpPr>
            <a:spLocks noChangeArrowheads="1"/>
          </p:cNvSpPr>
          <p:nvPr/>
        </p:nvSpPr>
        <p:spPr bwMode="auto">
          <a:xfrm>
            <a:off x="4427538" y="4076700"/>
            <a:ext cx="4103687" cy="1296988"/>
          </a:xfrm>
          <a:prstGeom prst="roundRect">
            <a:avLst>
              <a:gd name="adj" fmla="val 10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kumimoji="1" lang="en-US" altLang="zh-CN">
                <a:latin typeface="Lucida Console" charset="0"/>
              </a:rPr>
              <a:t>public interface</a:t>
            </a:r>
            <a:r>
              <a:rPr kumimoji="1" lang="en-US" altLang="zh-CN" b="0">
                <a:latin typeface="Lucida Console" charset="0"/>
              </a:rPr>
              <a:t> Animal {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kumimoji="1" lang="en-US" altLang="zh-CN" b="0">
                <a:latin typeface="Lucida Console" charset="0"/>
              </a:rPr>
              <a:t>    </a:t>
            </a:r>
            <a:r>
              <a:rPr kumimoji="1" lang="en-US" altLang="zh-CN">
                <a:latin typeface="Lucida Console" charset="0"/>
              </a:rPr>
              <a:t>public void</a:t>
            </a:r>
            <a:r>
              <a:rPr kumimoji="1" lang="en-US" altLang="zh-CN" b="0">
                <a:latin typeface="Lucida Console" charset="0"/>
              </a:rPr>
              <a:t> bark();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kumimoji="1" lang="en-US" altLang="zh-CN" b="0">
                <a:latin typeface="Lucida Console" charset="0"/>
              </a:rPr>
              <a:t>}</a:t>
            </a:r>
          </a:p>
        </p:txBody>
      </p:sp>
      <p:sp>
        <p:nvSpPr>
          <p:cNvPr id="133127" name="AutoShape 7"/>
          <p:cNvSpPr>
            <a:spLocks noChangeArrowheads="1"/>
          </p:cNvSpPr>
          <p:nvPr/>
        </p:nvSpPr>
        <p:spPr bwMode="auto">
          <a:xfrm>
            <a:off x="571500" y="3429000"/>
            <a:ext cx="6985000" cy="2447925"/>
          </a:xfrm>
          <a:prstGeom prst="roundRect">
            <a:avLst>
              <a:gd name="adj" fmla="val 683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kumimoji="1" lang="en-US" altLang="zh-CN">
                <a:latin typeface="Lucida Console" charset="0"/>
              </a:rPr>
              <a:t>public class</a:t>
            </a:r>
            <a:r>
              <a:rPr kumimoji="1" lang="en-US" altLang="zh-CN" b="0">
                <a:latin typeface="Lucida Console" charset="0"/>
              </a:rPr>
              <a:t> Cat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kumimoji="1" lang="en-US" altLang="zh-CN" b="0">
                <a:latin typeface="Lucida Console" charset="0"/>
              </a:rPr>
              <a:t>    </a:t>
            </a:r>
            <a:r>
              <a:rPr kumimoji="1" lang="en-US" altLang="zh-CN">
                <a:latin typeface="Lucida Console" charset="0"/>
              </a:rPr>
              <a:t>implements</a:t>
            </a:r>
            <a:r>
              <a:rPr kumimoji="1" lang="en-US" altLang="zh-CN" b="0">
                <a:latin typeface="Lucida Console" charset="0"/>
              </a:rPr>
              <a:t> Animal {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kumimoji="1" lang="en-US" altLang="zh-CN" b="0">
                <a:latin typeface="Lucida Console" charset="0"/>
              </a:rPr>
              <a:t>    </a:t>
            </a:r>
            <a:r>
              <a:rPr kumimoji="1" lang="en-US" altLang="zh-CN">
                <a:latin typeface="Lucida Console" charset="0"/>
              </a:rPr>
              <a:t>public void</a:t>
            </a:r>
            <a:r>
              <a:rPr kumimoji="1" lang="en-US" altLang="zh-CN" b="0">
                <a:latin typeface="Lucida Console" charset="0"/>
              </a:rPr>
              <a:t> bark() {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kumimoji="1" lang="en-US" altLang="zh-CN" b="0">
                <a:latin typeface="Lucida Console" charset="0"/>
              </a:rPr>
              <a:t>        System.out.println("miao miao...");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kumimoji="1" lang="en-US" altLang="zh-CN" b="0">
                <a:latin typeface="Lucida Console" charset="0"/>
              </a:rPr>
              <a:t>    }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kumimoji="1" lang="en-US" altLang="zh-CN" b="0">
                <a:latin typeface="Lucida Console" charset="0"/>
              </a:rPr>
              <a:t>}</a:t>
            </a:r>
          </a:p>
        </p:txBody>
      </p:sp>
      <p:sp>
        <p:nvSpPr>
          <p:cNvPr id="133128" name="AutoShape 8"/>
          <p:cNvSpPr>
            <a:spLocks noChangeArrowheads="1"/>
          </p:cNvSpPr>
          <p:nvPr/>
        </p:nvSpPr>
        <p:spPr bwMode="auto">
          <a:xfrm>
            <a:off x="539750" y="4437063"/>
            <a:ext cx="3671888" cy="1296987"/>
          </a:xfrm>
          <a:prstGeom prst="roundRect">
            <a:avLst>
              <a:gd name="adj" fmla="val 10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800"/>
              <a:t>Animal a = new Cat() ;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800"/>
              <a:t>a.bark();</a:t>
            </a:r>
          </a:p>
        </p:txBody>
      </p:sp>
      <p:sp>
        <p:nvSpPr>
          <p:cNvPr id="30727" name="灯片编号占位符 5"/>
          <p:cNvSpPr txBox="1">
            <a:spLocks/>
          </p:cNvSpPr>
          <p:nvPr/>
        </p:nvSpPr>
        <p:spPr bwMode="gray">
          <a:xfrm>
            <a:off x="8286750" y="6477000"/>
            <a:ext cx="400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D0A3FC3B-1DE6-8C4F-AFC5-99D40A2E273A}" type="slidenum">
              <a:rPr lang="en-US" altLang="zh-CN" sz="1000" b="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rPr>
              <a:pPr eaLnBrk="1" hangingPunct="1"/>
              <a:t>22</a:t>
            </a:fld>
            <a:endParaRPr lang="en-US" altLang="zh-CN" sz="1000" b="0">
              <a:solidFill>
                <a:srgbClr val="000000"/>
              </a:solidFill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56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31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31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 build="p" animBg="1"/>
      <p:bldP spid="133127" grpId="0" build="p" animBg="1"/>
      <p:bldP spid="133128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多态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(Polymorphism)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charset="0"/>
              <a:cs typeface="宋体" charset="0"/>
            </a:endParaRP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>
                <a:latin typeface="Verdana" charset="0"/>
                <a:cs typeface="宋体" charset="0"/>
              </a:rPr>
              <a:t>一个对象只能有一种确切的数据类型</a:t>
            </a:r>
          </a:p>
          <a:p>
            <a:pPr eaLnBrk="1" hangingPunct="1"/>
            <a:r>
              <a:rPr lang="zh-CN" altLang="en-US" sz="2900">
                <a:solidFill>
                  <a:srgbClr val="A02C5E"/>
                </a:solidFill>
                <a:latin typeface="华文新魏" charset="0"/>
                <a:ea typeface="华文新魏" charset="0"/>
                <a:cs typeface="华文新魏" charset="0"/>
              </a:rPr>
              <a:t>一个引用类型变量如果声明为父类的类型，但实际引用的是子类对象，那么该变量就不能再访问子类中添加的属性和方法</a:t>
            </a:r>
          </a:p>
          <a:p>
            <a:pPr eaLnBrk="1" hangingPunct="1"/>
            <a:endParaRPr lang="en-US" altLang="zh-CN" sz="2900">
              <a:solidFill>
                <a:srgbClr val="A02C5E"/>
              </a:solidFill>
              <a:latin typeface="华文新魏" charset="0"/>
              <a:ea typeface="华文新魏" charset="0"/>
              <a:cs typeface="华文新魏" charset="0"/>
            </a:endParaRPr>
          </a:p>
        </p:txBody>
      </p:sp>
      <p:sp>
        <p:nvSpPr>
          <p:cNvPr id="31748" name="灯片编号占位符 5"/>
          <p:cNvSpPr txBox="1">
            <a:spLocks/>
          </p:cNvSpPr>
          <p:nvPr/>
        </p:nvSpPr>
        <p:spPr bwMode="gray">
          <a:xfrm>
            <a:off x="8286750" y="6477000"/>
            <a:ext cx="400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BCC13D56-723C-3D4E-942D-CB05A8E60DD9}" type="slidenum">
              <a:rPr lang="en-US" altLang="zh-CN" sz="1000" b="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rPr>
              <a:pPr eaLnBrk="1" hangingPunct="1"/>
              <a:t>23</a:t>
            </a:fld>
            <a:endParaRPr lang="en-US" altLang="zh-CN" sz="1000" b="0">
              <a:solidFill>
                <a:srgbClr val="000000"/>
              </a:solidFill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0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4"/>
          <p:cNvSpPr txBox="1">
            <a:spLocks noChangeArrowheads="1"/>
          </p:cNvSpPr>
          <p:nvPr/>
        </p:nvSpPr>
        <p:spPr bwMode="auto">
          <a:xfrm>
            <a:off x="5500688" y="2000250"/>
            <a:ext cx="3455987" cy="792163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>
                <a:solidFill>
                  <a:schemeClr val="tx2"/>
                </a:solidFill>
                <a:latin typeface="Lucida Console" charset="0"/>
              </a:rPr>
              <a:t>Parent p = </a:t>
            </a:r>
            <a:r>
              <a:rPr lang="en-US" altLang="zh-CN">
                <a:solidFill>
                  <a:srgbClr val="FF0000"/>
                </a:solidFill>
                <a:latin typeface="Lucida Console" charset="0"/>
              </a:rPr>
              <a:t>new Sub();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>
                <a:solidFill>
                  <a:schemeClr val="tx2"/>
                </a:solidFill>
                <a:latin typeface="Lucida Console" charset="0"/>
              </a:rPr>
              <a:t>p.add();</a:t>
            </a:r>
          </a:p>
        </p:txBody>
      </p:sp>
      <p:sp>
        <p:nvSpPr>
          <p:cNvPr id="32771" name="Text Box 22"/>
          <p:cNvSpPr txBox="1">
            <a:spLocks noChangeArrowheads="1"/>
          </p:cNvSpPr>
          <p:nvPr/>
        </p:nvSpPr>
        <p:spPr bwMode="auto">
          <a:xfrm>
            <a:off x="5500688" y="4000500"/>
            <a:ext cx="3357562" cy="792163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800">
                <a:solidFill>
                  <a:schemeClr val="tx2"/>
                </a:solidFill>
                <a:latin typeface="Lucida Console" charset="0"/>
              </a:rPr>
              <a:t>Sub s = new Sub();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1800">
                <a:solidFill>
                  <a:schemeClr val="tx2"/>
                </a:solidFill>
                <a:latin typeface="Lucida Console" charset="0"/>
              </a:rPr>
              <a:t>s.add();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多态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(Polymorphism)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charset="0"/>
              <a:cs typeface="宋体" charset="0"/>
            </a:endParaRP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1931988" y="2173288"/>
            <a:ext cx="2735262" cy="4318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latin typeface="Lucida Console" charset="0"/>
              </a:rPr>
              <a:t>name: String</a:t>
            </a: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1939925" y="4044950"/>
            <a:ext cx="2735263" cy="43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latin typeface="Lucida Console" charset="0"/>
              </a:rPr>
              <a:t>name: String</a:t>
            </a:r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1939925" y="5043488"/>
            <a:ext cx="2735263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latin typeface="Lucida Console" charset="0"/>
              </a:rPr>
              <a:t>add1:0x8888888888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1931988" y="2605088"/>
            <a:ext cx="2735262" cy="1008062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latin typeface="Lucida Console" charset="0"/>
              </a:rPr>
              <a:t>add: 0xff76567820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latin typeface="Lucida Console" charset="0"/>
              </a:rPr>
              <a:t>sub: 0xff76567821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latin typeface="Lucida Console" charset="0"/>
              </a:rPr>
              <a:t>add2:0xff76567822</a:t>
            </a:r>
          </a:p>
        </p:txBody>
      </p:sp>
      <p:sp>
        <p:nvSpPr>
          <p:cNvPr id="32777" name="Text Box 10"/>
          <p:cNvSpPr txBox="1">
            <a:spLocks noChangeArrowheads="1"/>
          </p:cNvSpPr>
          <p:nvPr/>
        </p:nvSpPr>
        <p:spPr bwMode="auto">
          <a:xfrm>
            <a:off x="473075" y="2678113"/>
            <a:ext cx="1098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latin typeface="Lucida Console" charset="0"/>
              </a:rPr>
              <a:t>Parent</a:t>
            </a:r>
          </a:p>
        </p:txBody>
      </p:sp>
      <p:sp>
        <p:nvSpPr>
          <p:cNvPr id="32778" name="Text Box 11"/>
          <p:cNvSpPr txBox="1">
            <a:spLocks noChangeArrowheads="1"/>
          </p:cNvSpPr>
          <p:nvPr/>
        </p:nvSpPr>
        <p:spPr bwMode="auto">
          <a:xfrm>
            <a:off x="531813" y="4044950"/>
            <a:ext cx="641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latin typeface="Lucida Console" charset="0"/>
              </a:rPr>
              <a:t>Sub</a:t>
            </a:r>
          </a:p>
        </p:txBody>
      </p:sp>
      <p:sp>
        <p:nvSpPr>
          <p:cNvPr id="32779" name="Rectangle 16"/>
          <p:cNvSpPr>
            <a:spLocks noChangeArrowheads="1"/>
          </p:cNvSpPr>
          <p:nvPr/>
        </p:nvSpPr>
        <p:spPr bwMode="auto">
          <a:xfrm>
            <a:off x="1701800" y="1973263"/>
            <a:ext cx="3168650" cy="3679825"/>
          </a:xfrm>
          <a:prstGeom prst="rect">
            <a:avLst/>
          </a:prstGeom>
          <a:noFill/>
          <a:ln w="7620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zh-CN" altLang="en-US" b="0"/>
          </a:p>
        </p:txBody>
      </p:sp>
      <p:cxnSp>
        <p:nvCxnSpPr>
          <p:cNvPr id="32780" name="直接箭头连接符 23"/>
          <p:cNvCxnSpPr>
            <a:cxnSpLocks noChangeShapeType="1"/>
          </p:cNvCxnSpPr>
          <p:nvPr/>
        </p:nvCxnSpPr>
        <p:spPr bwMode="auto">
          <a:xfrm rot="10800000">
            <a:off x="4773613" y="2401888"/>
            <a:ext cx="714375" cy="1587"/>
          </a:xfrm>
          <a:prstGeom prst="straightConnector1">
            <a:avLst/>
          </a:prstGeom>
          <a:noFill/>
          <a:ln w="5715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2781" name="Rectangle 6"/>
          <p:cNvSpPr>
            <a:spLocks noChangeArrowheads="1"/>
          </p:cNvSpPr>
          <p:nvPr/>
        </p:nvSpPr>
        <p:spPr bwMode="auto">
          <a:xfrm>
            <a:off x="1943100" y="4471988"/>
            <a:ext cx="2759075" cy="5730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latin typeface="Lucida Console" charset="0"/>
              </a:rPr>
              <a:t>add: 0xff76567810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latin typeface="Lucida Console" charset="0"/>
              </a:rPr>
              <a:t>sub: 0xff76567811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1943100" y="4357688"/>
            <a:ext cx="2759075" cy="68897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dirty="0">
                <a:solidFill>
                  <a:schemeClr val="lt1"/>
                </a:solidFill>
                <a:latin typeface="Lucida Console" pitchFamily="49" charset="0"/>
                <a:ea typeface="+mn-ea"/>
                <a:cs typeface="+mn-cs"/>
              </a:rPr>
              <a:t>add: 0xff76567810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dirty="0">
                <a:solidFill>
                  <a:schemeClr val="lt1"/>
                </a:solidFill>
                <a:latin typeface="Lucida Console" pitchFamily="49" charset="0"/>
                <a:ea typeface="+mn-ea"/>
                <a:cs typeface="+mn-cs"/>
              </a:rPr>
              <a:t>sub: 0xff76567811</a:t>
            </a:r>
          </a:p>
        </p:txBody>
      </p:sp>
      <p:cxnSp>
        <p:nvCxnSpPr>
          <p:cNvPr id="32783" name="直接箭头连接符 29"/>
          <p:cNvCxnSpPr>
            <a:cxnSpLocks noChangeShapeType="1"/>
          </p:cNvCxnSpPr>
          <p:nvPr/>
        </p:nvCxnSpPr>
        <p:spPr bwMode="auto">
          <a:xfrm rot="10800000">
            <a:off x="4714875" y="4357688"/>
            <a:ext cx="714375" cy="1587"/>
          </a:xfrm>
          <a:prstGeom prst="straightConnector1">
            <a:avLst/>
          </a:prstGeom>
          <a:noFill/>
          <a:ln w="5715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1" name="AutoShape 15"/>
          <p:cNvSpPr>
            <a:spLocks noChangeArrowheads="1"/>
          </p:cNvSpPr>
          <p:nvPr/>
        </p:nvSpPr>
        <p:spPr bwMode="auto">
          <a:xfrm>
            <a:off x="6215063" y="3071813"/>
            <a:ext cx="1928812" cy="490537"/>
          </a:xfrm>
          <a:prstGeom prst="wedgeRoundRectCallout">
            <a:avLst>
              <a:gd name="adj1" fmla="val -67935"/>
              <a:gd name="adj2" fmla="val -11349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45791" dir="3378596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 eaLnBrk="1" hangingPunct="1"/>
            <a:r>
              <a:rPr lang="en-US" altLang="zh-CN">
                <a:latin typeface="Lucida Console" charset="0"/>
                <a:ea typeface="宋体" charset="0"/>
                <a:cs typeface="宋体" charset="0"/>
              </a:rPr>
              <a:t>add1</a:t>
            </a:r>
            <a:r>
              <a:rPr lang="zh-CN" altLang="en-US">
                <a:latin typeface="Lucida Console" charset="0"/>
                <a:ea typeface="宋体" charset="0"/>
                <a:cs typeface="宋体" charset="0"/>
              </a:rPr>
              <a:t>不可见</a:t>
            </a:r>
            <a:endParaRPr lang="en-US" altLang="zh-CN">
              <a:latin typeface="Lucida Console" charset="0"/>
              <a:ea typeface="宋体" charset="0"/>
              <a:cs typeface="宋体" charset="0"/>
            </a:endParaRPr>
          </a:p>
        </p:txBody>
      </p:sp>
      <p:sp>
        <p:nvSpPr>
          <p:cNvPr id="32785" name="灯片编号占位符 5"/>
          <p:cNvSpPr txBox="1">
            <a:spLocks/>
          </p:cNvSpPr>
          <p:nvPr/>
        </p:nvSpPr>
        <p:spPr bwMode="gray">
          <a:xfrm>
            <a:off x="8286750" y="6477000"/>
            <a:ext cx="400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202CE511-123D-E843-B053-48B7C08A55F3}" type="slidenum">
              <a:rPr lang="en-US" altLang="zh-CN" sz="1000" b="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rPr>
              <a:pPr eaLnBrk="1" hangingPunct="1"/>
              <a:t>24</a:t>
            </a:fld>
            <a:endParaRPr lang="en-US" altLang="zh-CN" sz="1000" b="0">
              <a:solidFill>
                <a:srgbClr val="000000"/>
              </a:solidFill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63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33333E-6 L 0.00157 -0.260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1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私有方法屏蔽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—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回答打印结果？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 sz="1800" b="0">
                <a:latin typeface="Lucida Sans" charset="0"/>
                <a:cs typeface="宋体" charset="0"/>
              </a:rPr>
              <a:t>public class </a:t>
            </a:r>
            <a:r>
              <a:rPr lang="en-US" altLang="zh-CN" sz="1800">
                <a:latin typeface="Lucida Sans" charset="0"/>
                <a:cs typeface="宋体" charset="0"/>
              </a:rPr>
              <a:t>PrivateOverride {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1800">
                <a:solidFill>
                  <a:srgbClr val="FF0000"/>
                </a:solidFill>
                <a:latin typeface="Lucida Sans" charset="0"/>
                <a:cs typeface="宋体" charset="0"/>
              </a:rPr>
              <a:t>  </a:t>
            </a:r>
            <a:r>
              <a:rPr lang="en-US" altLang="zh-CN" sz="1800" b="0">
                <a:solidFill>
                  <a:srgbClr val="FF0000"/>
                </a:solidFill>
                <a:latin typeface="Lucida Sans" charset="0"/>
                <a:cs typeface="宋体" charset="0"/>
              </a:rPr>
              <a:t>private void </a:t>
            </a:r>
            <a:r>
              <a:rPr lang="en-US" altLang="zh-CN" sz="1800">
                <a:solidFill>
                  <a:srgbClr val="FF0000"/>
                </a:solidFill>
                <a:latin typeface="Lucida Sans" charset="0"/>
                <a:cs typeface="宋体" charset="0"/>
              </a:rPr>
              <a:t>f(){            </a:t>
            </a:r>
            <a:r>
              <a:rPr lang="en-US" altLang="zh-CN" sz="1800">
                <a:solidFill>
                  <a:srgbClr val="009900"/>
                </a:solidFill>
                <a:latin typeface="Lucida Sans" charset="0"/>
                <a:cs typeface="宋体" charset="0"/>
              </a:rPr>
              <a:t>//</a:t>
            </a:r>
            <a:r>
              <a:rPr lang="zh-CN" altLang="en-US" sz="1800">
                <a:solidFill>
                  <a:srgbClr val="009900"/>
                </a:solidFill>
                <a:latin typeface="Lucida Sans" charset="0"/>
                <a:cs typeface="宋体" charset="0"/>
              </a:rPr>
              <a:t>此处改为</a:t>
            </a:r>
            <a:r>
              <a:rPr lang="en-US" altLang="zh-CN" sz="1800">
                <a:solidFill>
                  <a:srgbClr val="009900"/>
                </a:solidFill>
                <a:latin typeface="Lucida Sans" charset="0"/>
                <a:cs typeface="宋体" charset="0"/>
              </a:rPr>
              <a:t>public </a:t>
            </a:r>
            <a:r>
              <a:rPr lang="zh-CN" altLang="en-US" sz="1800">
                <a:solidFill>
                  <a:srgbClr val="009900"/>
                </a:solidFill>
                <a:latin typeface="Lucida Sans" charset="0"/>
                <a:cs typeface="宋体" charset="0"/>
              </a:rPr>
              <a:t>打印</a:t>
            </a:r>
            <a:r>
              <a:rPr lang="en-US" altLang="zh-CN" sz="1800">
                <a:solidFill>
                  <a:srgbClr val="009900"/>
                </a:solidFill>
                <a:latin typeface="Lucida Sans" charset="0"/>
                <a:cs typeface="宋体" charset="0"/>
              </a:rPr>
              <a:t>"public f ";</a:t>
            </a:r>
            <a:r>
              <a:rPr lang="en-US" altLang="zh-CN" sz="1800">
                <a:latin typeface="Lucida Sans" charset="0"/>
                <a:cs typeface="宋体" charset="0"/>
              </a:rPr>
              <a:t/>
            </a:r>
            <a:br>
              <a:rPr lang="en-US" altLang="zh-CN" sz="1800">
                <a:latin typeface="Lucida Sans" charset="0"/>
                <a:cs typeface="宋体" charset="0"/>
              </a:rPr>
            </a:br>
            <a:r>
              <a:rPr lang="en-US" altLang="zh-CN" sz="1800">
                <a:latin typeface="Lucida Sans" charset="0"/>
                <a:cs typeface="宋体" charset="0"/>
              </a:rPr>
              <a:t>   System.out.println(</a:t>
            </a:r>
            <a:r>
              <a:rPr lang="en-US" altLang="zh-CN" sz="1800">
                <a:solidFill>
                  <a:srgbClr val="191966"/>
                </a:solidFill>
                <a:latin typeface="Lucida Sans" charset="0"/>
                <a:cs typeface="宋体" charset="0"/>
              </a:rPr>
              <a:t>"private f"</a:t>
            </a:r>
            <a:r>
              <a:rPr lang="en-US" altLang="zh-CN" sz="1800">
                <a:latin typeface="Lucida Sans" charset="0"/>
                <a:cs typeface="宋体" charset="0"/>
              </a:rPr>
              <a:t>);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1800">
                <a:latin typeface="Lucida Sans" charset="0"/>
                <a:cs typeface="宋体" charset="0"/>
              </a:rPr>
              <a:t>  </a:t>
            </a:r>
            <a:r>
              <a:rPr lang="en-US" altLang="zh-CN" sz="1800">
                <a:solidFill>
                  <a:srgbClr val="FF0000"/>
                </a:solidFill>
                <a:latin typeface="Lucida Sans" charset="0"/>
                <a:cs typeface="宋体" charset="0"/>
              </a:rPr>
              <a:t>}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1800">
                <a:latin typeface="Lucida Sans" charset="0"/>
                <a:cs typeface="宋体" charset="0"/>
              </a:rPr>
              <a:t>  </a:t>
            </a:r>
            <a:r>
              <a:rPr lang="en-US" altLang="zh-CN" sz="1800" b="0">
                <a:latin typeface="Lucida Sans" charset="0"/>
                <a:cs typeface="宋体" charset="0"/>
              </a:rPr>
              <a:t>public static void </a:t>
            </a:r>
            <a:r>
              <a:rPr lang="en-US" altLang="zh-CN" sz="1800">
                <a:latin typeface="Lucida Sans" charset="0"/>
                <a:cs typeface="宋体" charset="0"/>
              </a:rPr>
              <a:t>main(String[] args) {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1800">
                <a:latin typeface="Lucida Sans" charset="0"/>
                <a:cs typeface="宋体" charset="0"/>
              </a:rPr>
              <a:t>      PrivateOverride p = </a:t>
            </a:r>
            <a:r>
              <a:rPr lang="en-US" altLang="zh-CN" sz="1800" b="0">
                <a:latin typeface="Lucida Sans" charset="0"/>
                <a:cs typeface="宋体" charset="0"/>
              </a:rPr>
              <a:t>new</a:t>
            </a:r>
            <a:r>
              <a:rPr lang="en-US" altLang="zh-CN" sz="1800">
                <a:latin typeface="Lucida Sans" charset="0"/>
                <a:cs typeface="宋体" charset="0"/>
              </a:rPr>
              <a:t> Derivate ();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1800">
                <a:latin typeface="Lucida Sans" charset="0"/>
                <a:cs typeface="宋体" charset="0"/>
              </a:rPr>
              <a:t>      p.f();	</a:t>
            </a:r>
            <a:r>
              <a:rPr lang="en-US" altLang="zh-CN" sz="1800">
                <a:solidFill>
                  <a:srgbClr val="009900"/>
                </a:solidFill>
                <a:latin typeface="Lucida Sans" charset="0"/>
                <a:cs typeface="宋体" charset="0"/>
              </a:rPr>
              <a:t>//private f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1800">
                <a:latin typeface="Lucida Sans" charset="0"/>
                <a:cs typeface="宋体" charset="0"/>
              </a:rPr>
              <a:t>  }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1800">
                <a:latin typeface="Lucida Sans" charset="0"/>
                <a:cs typeface="宋体" charset="0"/>
              </a:rPr>
              <a:t>}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1800" b="0">
                <a:latin typeface="Lucida Sans" charset="0"/>
                <a:cs typeface="宋体" charset="0"/>
              </a:rPr>
              <a:t>class</a:t>
            </a:r>
            <a:r>
              <a:rPr lang="en-US" altLang="zh-CN" sz="1800">
                <a:latin typeface="Lucida Sans" charset="0"/>
                <a:cs typeface="宋体" charset="0"/>
              </a:rPr>
              <a:t> Derivate </a:t>
            </a:r>
            <a:r>
              <a:rPr lang="en-US" altLang="zh-CN" sz="1800" b="0">
                <a:latin typeface="Lucida Sans" charset="0"/>
                <a:cs typeface="宋体" charset="0"/>
              </a:rPr>
              <a:t>extends</a:t>
            </a:r>
            <a:r>
              <a:rPr lang="en-US" altLang="zh-CN" sz="1800">
                <a:latin typeface="Lucida Sans" charset="0"/>
                <a:cs typeface="宋体" charset="0"/>
              </a:rPr>
              <a:t> PrivateOverride{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1800">
                <a:latin typeface="Lucida Sans" charset="0"/>
                <a:cs typeface="宋体" charset="0"/>
              </a:rPr>
              <a:t>  </a:t>
            </a:r>
            <a:r>
              <a:rPr lang="en-US" altLang="zh-CN" sz="1800" b="0">
                <a:solidFill>
                  <a:srgbClr val="FF0000"/>
                </a:solidFill>
                <a:latin typeface="Lucida Sans" charset="0"/>
                <a:cs typeface="宋体" charset="0"/>
              </a:rPr>
              <a:t>public void </a:t>
            </a:r>
            <a:r>
              <a:rPr lang="en-US" altLang="zh-CN" sz="1800">
                <a:solidFill>
                  <a:srgbClr val="FF0000"/>
                </a:solidFill>
                <a:latin typeface="Lucida Sans" charset="0"/>
                <a:cs typeface="宋体" charset="0"/>
              </a:rPr>
              <a:t>f(){</a:t>
            </a:r>
            <a:r>
              <a:rPr lang="en-US" altLang="zh-CN" sz="1800">
                <a:latin typeface="Lucida Sans" charset="0"/>
                <a:cs typeface="宋体" charset="0"/>
              </a:rPr>
              <a:t/>
            </a:r>
            <a:br>
              <a:rPr lang="en-US" altLang="zh-CN" sz="1800">
                <a:latin typeface="Lucida Sans" charset="0"/>
                <a:cs typeface="宋体" charset="0"/>
              </a:rPr>
            </a:br>
            <a:r>
              <a:rPr lang="en-US" altLang="zh-CN" sz="1800">
                <a:latin typeface="Lucida Sans" charset="0"/>
                <a:cs typeface="宋体" charset="0"/>
              </a:rPr>
              <a:t>   System.out.println(</a:t>
            </a:r>
            <a:r>
              <a:rPr lang="en-US" altLang="zh-CN" sz="1800">
                <a:solidFill>
                  <a:srgbClr val="191966"/>
                </a:solidFill>
                <a:latin typeface="Lucida Sans" charset="0"/>
                <a:cs typeface="宋体" charset="0"/>
              </a:rPr>
              <a:t>“public f”</a:t>
            </a:r>
            <a:r>
              <a:rPr lang="en-US" altLang="zh-CN" sz="1800">
                <a:latin typeface="Lucida Sans" charset="0"/>
                <a:cs typeface="宋体" charset="0"/>
              </a:rPr>
              <a:t>);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1800">
                <a:latin typeface="Lucida Sans" charset="0"/>
                <a:cs typeface="宋体" charset="0"/>
              </a:rPr>
              <a:t>  </a:t>
            </a:r>
            <a:r>
              <a:rPr lang="en-US" altLang="zh-CN" sz="1800">
                <a:solidFill>
                  <a:srgbClr val="FF0000"/>
                </a:solidFill>
                <a:latin typeface="Lucida Sans" charset="0"/>
                <a:cs typeface="宋体" charset="0"/>
              </a:rPr>
              <a:t>}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1800">
                <a:latin typeface="Lucida Sans" charset="0"/>
                <a:cs typeface="宋体" charset="0"/>
              </a:rPr>
              <a:t>}</a:t>
            </a:r>
            <a:endParaRPr lang="zh-CN" altLang="en-US" sz="1800">
              <a:latin typeface="Lucida Sans" charset="0"/>
              <a:cs typeface="宋体" charset="0"/>
            </a:endParaRPr>
          </a:p>
        </p:txBody>
      </p:sp>
      <p:sp>
        <p:nvSpPr>
          <p:cNvPr id="33796" name="灯片编号占位符 5"/>
          <p:cNvSpPr txBox="1">
            <a:spLocks/>
          </p:cNvSpPr>
          <p:nvPr/>
        </p:nvSpPr>
        <p:spPr bwMode="gray">
          <a:xfrm>
            <a:off x="8286750" y="6477000"/>
            <a:ext cx="400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892D20AE-DC21-EF45-9C4F-5CFF302AC86D}" type="slidenum">
              <a:rPr lang="en-US" altLang="zh-CN" sz="1000" b="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rPr>
              <a:pPr eaLnBrk="1" hangingPunct="1"/>
              <a:t>25</a:t>
            </a:fld>
            <a:endParaRPr lang="en-US" altLang="zh-CN" sz="1000" b="0">
              <a:solidFill>
                <a:srgbClr val="000000"/>
              </a:solidFill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6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多态情况下私有方法屏蔽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 sz="2000">
                <a:solidFill>
                  <a:srgbClr val="C00000"/>
                </a:solidFill>
                <a:latin typeface="Lucida Sans" charset="0"/>
                <a:cs typeface="宋体" charset="0"/>
              </a:rPr>
              <a:t>PrivateOverride p = </a:t>
            </a:r>
            <a:r>
              <a:rPr lang="en-US" altLang="zh-CN" sz="2000" b="0">
                <a:solidFill>
                  <a:srgbClr val="C00000"/>
                </a:solidFill>
                <a:latin typeface="Lucida Sans" charset="0"/>
                <a:cs typeface="宋体" charset="0"/>
              </a:rPr>
              <a:t>new</a:t>
            </a:r>
            <a:r>
              <a:rPr lang="en-US" altLang="zh-CN" sz="2000">
                <a:solidFill>
                  <a:srgbClr val="C00000"/>
                </a:solidFill>
                <a:latin typeface="Lucida Sans" charset="0"/>
                <a:cs typeface="宋体" charset="0"/>
              </a:rPr>
              <a:t> Derivate ();</a:t>
            </a:r>
            <a:endParaRPr lang="zh-CN" altLang="en-US" sz="2000">
              <a:solidFill>
                <a:srgbClr val="C00000"/>
              </a:solidFill>
              <a:latin typeface="Lucida Sans" charset="0"/>
              <a:cs typeface="宋体" charset="0"/>
            </a:endParaRPr>
          </a:p>
        </p:txBody>
      </p:sp>
      <p:sp>
        <p:nvSpPr>
          <p:cNvPr id="6" name="流程图: 过程 5"/>
          <p:cNvSpPr/>
          <p:nvPr/>
        </p:nvSpPr>
        <p:spPr bwMode="auto">
          <a:xfrm>
            <a:off x="571500" y="1857375"/>
            <a:ext cx="4357688" cy="714375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b="0">
                <a:solidFill>
                  <a:schemeClr val="bg1"/>
                </a:solidFill>
                <a:latin typeface="Lucida Sans" charset="0"/>
              </a:rPr>
              <a:t>PrivateOverride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b="0">
                <a:solidFill>
                  <a:schemeClr val="bg1"/>
                </a:solidFill>
                <a:latin typeface="Lucida Sans" charset="0"/>
              </a:rPr>
              <a:t>private f():0x898987665;</a:t>
            </a:r>
            <a:endParaRPr lang="zh-CN" altLang="en-US" b="0">
              <a:solidFill>
                <a:schemeClr val="bg1"/>
              </a:solidFill>
            </a:endParaRPr>
          </a:p>
        </p:txBody>
      </p:sp>
      <p:sp>
        <p:nvSpPr>
          <p:cNvPr id="7" name="流程图: 过程 6"/>
          <p:cNvSpPr/>
          <p:nvPr/>
        </p:nvSpPr>
        <p:spPr bwMode="auto">
          <a:xfrm>
            <a:off x="571500" y="3000375"/>
            <a:ext cx="4357688" cy="642938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b="0">
                <a:solidFill>
                  <a:schemeClr val="bg1"/>
                </a:solidFill>
                <a:latin typeface="Lucida Sans" charset="0"/>
              </a:rPr>
              <a:t>Derivate extends PrivateOverride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b="0">
                <a:solidFill>
                  <a:schemeClr val="bg1"/>
                </a:solidFill>
                <a:latin typeface="Lucida Sans" charset="0"/>
              </a:rPr>
              <a:t> public f():0x121121765;</a:t>
            </a:r>
            <a:endParaRPr lang="zh-CN" altLang="en-US" b="0">
              <a:solidFill>
                <a:schemeClr val="bg1"/>
              </a:solidFill>
            </a:endParaRPr>
          </a:p>
        </p:txBody>
      </p:sp>
      <p:cxnSp>
        <p:nvCxnSpPr>
          <p:cNvPr id="34822" name="直接箭头连接符 10"/>
          <p:cNvCxnSpPr>
            <a:cxnSpLocks noChangeShapeType="1"/>
            <a:stCxn id="7" idx="0"/>
            <a:endCxn id="6" idx="2"/>
          </p:cNvCxnSpPr>
          <p:nvPr/>
        </p:nvCxnSpPr>
        <p:spPr bwMode="auto">
          <a:xfrm rot="5400000" flipH="1" flipV="1">
            <a:off x="2536031" y="2785269"/>
            <a:ext cx="428625" cy="1588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4823" name="TextBox 12"/>
          <p:cNvSpPr txBox="1">
            <a:spLocks noChangeArrowheads="1"/>
          </p:cNvSpPr>
          <p:nvPr/>
        </p:nvSpPr>
        <p:spPr bwMode="auto">
          <a:xfrm>
            <a:off x="2857500" y="2643188"/>
            <a:ext cx="9540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b="0"/>
              <a:t>不覆盖</a:t>
            </a:r>
          </a:p>
        </p:txBody>
      </p:sp>
      <p:sp>
        <p:nvSpPr>
          <p:cNvPr id="34824" name="流程图: 过程 13"/>
          <p:cNvSpPr>
            <a:spLocks noChangeArrowheads="1"/>
          </p:cNvSpPr>
          <p:nvPr/>
        </p:nvSpPr>
        <p:spPr bwMode="auto">
          <a:xfrm>
            <a:off x="500063" y="4143375"/>
            <a:ext cx="4357687" cy="642938"/>
          </a:xfrm>
          <a:prstGeom prst="flowChartProcess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b="0">
                <a:latin typeface="Lucida Sans" charset="0"/>
              </a:rPr>
              <a:t>PrivateOverride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b="0">
                <a:solidFill>
                  <a:schemeClr val="accent2"/>
                </a:solidFill>
                <a:latin typeface="Lucida Sans" charset="0"/>
              </a:rPr>
              <a:t>public</a:t>
            </a:r>
            <a:r>
              <a:rPr lang="en-US" altLang="zh-CN" b="0">
                <a:latin typeface="Lucida Sans" charset="0"/>
              </a:rPr>
              <a:t> f():</a:t>
            </a:r>
            <a:r>
              <a:rPr lang="en-US" altLang="zh-CN" b="0">
                <a:solidFill>
                  <a:srgbClr val="FF0000"/>
                </a:solidFill>
                <a:latin typeface="Lucida Sans" charset="0"/>
              </a:rPr>
              <a:t>0x898987665;</a:t>
            </a:r>
            <a:endParaRPr lang="zh-CN" altLang="en-US" b="0">
              <a:solidFill>
                <a:srgbClr val="FF0000"/>
              </a:solidFill>
            </a:endParaRPr>
          </a:p>
        </p:txBody>
      </p:sp>
      <p:sp>
        <p:nvSpPr>
          <p:cNvPr id="34825" name="流程图: 过程 14"/>
          <p:cNvSpPr>
            <a:spLocks noChangeArrowheads="1"/>
          </p:cNvSpPr>
          <p:nvPr/>
        </p:nvSpPr>
        <p:spPr bwMode="auto">
          <a:xfrm>
            <a:off x="500063" y="5214938"/>
            <a:ext cx="4357687" cy="571500"/>
          </a:xfrm>
          <a:prstGeom prst="flowChartProcess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b="0">
                <a:latin typeface="Lucida Sans" charset="0"/>
              </a:rPr>
              <a:t>Derivate extends PrivateOverride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b="0">
                <a:latin typeface="Lucida Sans" charset="0"/>
              </a:rPr>
              <a:t> </a:t>
            </a:r>
            <a:r>
              <a:rPr lang="en-US" altLang="zh-CN" b="0">
                <a:solidFill>
                  <a:schemeClr val="accent2"/>
                </a:solidFill>
                <a:latin typeface="Lucida Sans" charset="0"/>
              </a:rPr>
              <a:t>public</a:t>
            </a:r>
            <a:r>
              <a:rPr lang="en-US" altLang="zh-CN" b="0">
                <a:latin typeface="Lucida Sans" charset="0"/>
              </a:rPr>
              <a:t> f():0x121121765;</a:t>
            </a:r>
            <a:endParaRPr lang="zh-CN" altLang="en-US" b="0"/>
          </a:p>
        </p:txBody>
      </p:sp>
      <p:cxnSp>
        <p:nvCxnSpPr>
          <p:cNvPr id="34826" name="直接箭头连接符 15"/>
          <p:cNvCxnSpPr>
            <a:cxnSpLocks noChangeShapeType="1"/>
            <a:stCxn id="34825" idx="0"/>
            <a:endCxn id="34824" idx="2"/>
          </p:cNvCxnSpPr>
          <p:nvPr/>
        </p:nvCxnSpPr>
        <p:spPr bwMode="auto">
          <a:xfrm rot="5400000" flipH="1" flipV="1">
            <a:off x="2464594" y="5001419"/>
            <a:ext cx="428625" cy="1587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4827" name="TextBox 16"/>
          <p:cNvSpPr txBox="1">
            <a:spLocks noChangeArrowheads="1"/>
          </p:cNvSpPr>
          <p:nvPr/>
        </p:nvSpPr>
        <p:spPr bwMode="auto">
          <a:xfrm>
            <a:off x="2714625" y="4857750"/>
            <a:ext cx="6969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b="0"/>
              <a:t>覆盖</a:t>
            </a:r>
          </a:p>
        </p:txBody>
      </p:sp>
      <p:sp>
        <p:nvSpPr>
          <p:cNvPr id="34828" name="流程图: 过程 23"/>
          <p:cNvSpPr>
            <a:spLocks noChangeArrowheads="1"/>
          </p:cNvSpPr>
          <p:nvPr/>
        </p:nvSpPr>
        <p:spPr bwMode="auto">
          <a:xfrm>
            <a:off x="5143500" y="4143375"/>
            <a:ext cx="3786188" cy="642938"/>
          </a:xfrm>
          <a:prstGeom prst="flowChartProcess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b="0">
                <a:latin typeface="Lucida Sans" charset="0"/>
              </a:rPr>
              <a:t>PrivateOverride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b="0">
                <a:solidFill>
                  <a:schemeClr val="accent2"/>
                </a:solidFill>
                <a:latin typeface="Lucida Sans" charset="0"/>
              </a:rPr>
              <a:t>public</a:t>
            </a:r>
            <a:r>
              <a:rPr lang="en-US" altLang="zh-CN" b="0">
                <a:latin typeface="Lucida Sans" charset="0"/>
              </a:rPr>
              <a:t> f(): </a:t>
            </a:r>
            <a:r>
              <a:rPr lang="en-US" altLang="zh-CN" b="0">
                <a:solidFill>
                  <a:srgbClr val="FF0000"/>
                </a:solidFill>
                <a:latin typeface="Lucida Sans" charset="0"/>
              </a:rPr>
              <a:t>0x121121765;</a:t>
            </a:r>
            <a:endParaRPr lang="zh-CN" altLang="en-US" b="0">
              <a:solidFill>
                <a:srgbClr val="FF0000"/>
              </a:solidFill>
            </a:endParaRPr>
          </a:p>
        </p:txBody>
      </p:sp>
      <p:cxnSp>
        <p:nvCxnSpPr>
          <p:cNvPr id="34829" name="直接箭头连接符 25"/>
          <p:cNvCxnSpPr>
            <a:cxnSpLocks noChangeShapeType="1"/>
            <a:stCxn id="34824" idx="3"/>
            <a:endCxn id="34828" idx="1"/>
          </p:cNvCxnSpPr>
          <p:nvPr/>
        </p:nvCxnSpPr>
        <p:spPr bwMode="auto">
          <a:xfrm>
            <a:off x="4857750" y="4465638"/>
            <a:ext cx="28575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接连接符 27"/>
          <p:cNvCxnSpPr>
            <a:cxnSpLocks noChangeShapeType="1"/>
          </p:cNvCxnSpPr>
          <p:nvPr/>
        </p:nvCxnSpPr>
        <p:spPr bwMode="auto">
          <a:xfrm>
            <a:off x="500063" y="3929063"/>
            <a:ext cx="8358187" cy="1587"/>
          </a:xfrm>
          <a:prstGeom prst="line">
            <a:avLst/>
          </a:prstGeom>
          <a:noFill/>
          <a:ln w="25400">
            <a:solidFill>
              <a:srgbClr val="B0C4E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5000625" y="3143250"/>
            <a:ext cx="3786188" cy="714375"/>
          </a:xfrm>
          <a:prstGeom prst="wedgeRoundRectCallout">
            <a:avLst>
              <a:gd name="adj1" fmla="val -59222"/>
              <a:gd name="adj2" fmla="val 8313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45791" dir="3378596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 eaLnBrk="1" hangingPunct="1"/>
            <a:r>
              <a:rPr lang="en-US" altLang="zh-CN">
                <a:latin typeface="Lucida Console" charset="0"/>
                <a:ea typeface="宋体" charset="0"/>
                <a:cs typeface="宋体" charset="0"/>
              </a:rPr>
              <a:t>protected</a:t>
            </a:r>
            <a:r>
              <a:rPr lang="zh-CN" altLang="en-US">
                <a:latin typeface="Lucida Console" charset="0"/>
                <a:ea typeface="宋体" charset="0"/>
                <a:cs typeface="宋体" charset="0"/>
              </a:rPr>
              <a:t>方法呢？能否覆盖？</a:t>
            </a:r>
            <a:endParaRPr lang="en-US" altLang="zh-CN">
              <a:latin typeface="Lucida Console" charset="0"/>
              <a:ea typeface="宋体" charset="0"/>
              <a:cs typeface="宋体" charset="0"/>
            </a:endParaRPr>
          </a:p>
        </p:txBody>
      </p:sp>
      <p:sp>
        <p:nvSpPr>
          <p:cNvPr id="34832" name="灯片编号占位符 5"/>
          <p:cNvSpPr txBox="1">
            <a:spLocks/>
          </p:cNvSpPr>
          <p:nvPr/>
        </p:nvSpPr>
        <p:spPr bwMode="gray">
          <a:xfrm>
            <a:off x="8286750" y="6477000"/>
            <a:ext cx="400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C3DD1D17-68DF-AF40-8D67-A8ED5CECF0B2}" type="slidenum">
              <a:rPr lang="en-US" altLang="zh-CN" sz="1000" b="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rPr>
              <a:pPr eaLnBrk="1" hangingPunct="1"/>
              <a:t>26</a:t>
            </a:fld>
            <a:endParaRPr lang="en-US" altLang="zh-CN" sz="1000" b="0">
              <a:solidFill>
                <a:srgbClr val="000000"/>
              </a:solidFill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29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多态（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A sample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）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68313" y="3052763"/>
            <a:ext cx="8207375" cy="3113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kumimoji="1" lang="en-US" altLang="zh-CN" sz="1800">
                <a:latin typeface="Times New Roman" charset="0"/>
                <a:ea typeface="宋体" charset="0"/>
                <a:cs typeface="宋体" charset="0"/>
              </a:rPr>
              <a:t>public class</a:t>
            </a:r>
            <a:r>
              <a:rPr kumimoji="1" lang="en-US" altLang="zh-CN" sz="1800" b="0">
                <a:latin typeface="Times New Roman" charset="0"/>
                <a:ea typeface="宋体" charset="0"/>
                <a:cs typeface="宋体" charset="0"/>
              </a:rPr>
              <a:t> Enigeer  implements People {</a:t>
            </a:r>
          </a:p>
          <a:p>
            <a:pPr eaLnBrk="1" hangingPunct="1"/>
            <a:r>
              <a:rPr kumimoji="1" lang="en-US" altLang="zh-CN" sz="1800" b="0">
                <a:latin typeface="Times New Roman" charset="0"/>
                <a:ea typeface="宋体" charset="0"/>
                <a:cs typeface="宋体" charset="0"/>
              </a:rPr>
              <a:t>    </a:t>
            </a:r>
            <a:r>
              <a:rPr kumimoji="1" lang="en-US" altLang="zh-CN" sz="1800">
                <a:latin typeface="Times New Roman" charset="0"/>
                <a:ea typeface="宋体" charset="0"/>
                <a:cs typeface="宋体" charset="0"/>
              </a:rPr>
              <a:t>private int</a:t>
            </a:r>
            <a:r>
              <a:rPr kumimoji="1" lang="en-US" altLang="zh-CN" sz="1800" b="0">
                <a:latin typeface="Times New Roman" charset="0"/>
                <a:ea typeface="宋体" charset="0"/>
                <a:cs typeface="宋体" charset="0"/>
              </a:rPr>
              <a:t> monthSalary ;</a:t>
            </a:r>
          </a:p>
          <a:p>
            <a:pPr eaLnBrk="1" hangingPunct="1"/>
            <a:r>
              <a:rPr kumimoji="1" lang="en-US" altLang="zh-CN" sz="1800" b="0">
                <a:latin typeface="Times New Roman" charset="0"/>
                <a:ea typeface="宋体" charset="0"/>
                <a:cs typeface="宋体" charset="0"/>
              </a:rPr>
              <a:t>    </a:t>
            </a:r>
            <a:r>
              <a:rPr kumimoji="1" lang="en-US" altLang="zh-CN" sz="1800">
                <a:latin typeface="Times New Roman" charset="0"/>
                <a:ea typeface="宋体" charset="0"/>
                <a:cs typeface="宋体" charset="0"/>
              </a:rPr>
              <a:t>private int</a:t>
            </a:r>
            <a:r>
              <a:rPr kumimoji="1" lang="en-US" altLang="zh-CN" sz="1800" b="0">
                <a:latin typeface="Times New Roman" charset="0"/>
                <a:ea typeface="宋体" charset="0"/>
                <a:cs typeface="宋体" charset="0"/>
              </a:rPr>
              <a:t> projectSalary ;</a:t>
            </a:r>
          </a:p>
          <a:p>
            <a:pPr eaLnBrk="1" hangingPunct="1"/>
            <a:r>
              <a:rPr kumimoji="1" lang="en-US" altLang="zh-CN" sz="1800" b="0">
                <a:latin typeface="Times New Roman" charset="0"/>
                <a:ea typeface="宋体" charset="0"/>
                <a:cs typeface="宋体" charset="0"/>
              </a:rPr>
              <a:t>    </a:t>
            </a:r>
            <a:r>
              <a:rPr kumimoji="1" lang="en-US" altLang="zh-CN" sz="1800">
                <a:latin typeface="Times New Roman" charset="0"/>
                <a:ea typeface="宋体" charset="0"/>
                <a:cs typeface="宋体" charset="0"/>
              </a:rPr>
              <a:t>public</a:t>
            </a:r>
            <a:r>
              <a:rPr kumimoji="1" lang="en-US" altLang="zh-CN" sz="1800" b="0">
                <a:latin typeface="Times New Roman" charset="0"/>
                <a:ea typeface="宋体" charset="0"/>
                <a:cs typeface="宋体" charset="0"/>
              </a:rPr>
              <a:t> Enigeer (</a:t>
            </a:r>
            <a:r>
              <a:rPr kumimoji="1" lang="en-US" altLang="zh-CN" sz="1800">
                <a:latin typeface="Times New Roman" charset="0"/>
                <a:ea typeface="宋体" charset="0"/>
                <a:cs typeface="宋体" charset="0"/>
              </a:rPr>
              <a:t>int </a:t>
            </a:r>
            <a:r>
              <a:rPr kumimoji="1" lang="en-US" altLang="zh-CN" sz="1800" b="0">
                <a:latin typeface="Times New Roman" charset="0"/>
                <a:ea typeface="宋体" charset="0"/>
                <a:cs typeface="宋体" charset="0"/>
              </a:rPr>
              <a:t>monthSalary, </a:t>
            </a:r>
            <a:r>
              <a:rPr kumimoji="1" lang="en-US" altLang="zh-CN" sz="1800">
                <a:latin typeface="Times New Roman" charset="0"/>
                <a:ea typeface="宋体" charset="0"/>
                <a:cs typeface="宋体" charset="0"/>
              </a:rPr>
              <a:t>int </a:t>
            </a:r>
            <a:r>
              <a:rPr kumimoji="1" lang="en-US" altLang="zh-CN" sz="1800" b="0">
                <a:latin typeface="Times New Roman" charset="0"/>
                <a:ea typeface="宋体" charset="0"/>
                <a:cs typeface="宋体" charset="0"/>
              </a:rPr>
              <a:t>projectSalary){</a:t>
            </a:r>
          </a:p>
          <a:p>
            <a:pPr eaLnBrk="1" hangingPunct="1"/>
            <a:r>
              <a:rPr kumimoji="1" lang="en-US" altLang="zh-CN" sz="1800" b="0">
                <a:latin typeface="Times New Roman" charset="0"/>
                <a:ea typeface="宋体" charset="0"/>
                <a:cs typeface="宋体" charset="0"/>
              </a:rPr>
              <a:t>        </a:t>
            </a:r>
            <a:r>
              <a:rPr kumimoji="1" lang="en-US" altLang="zh-CN" sz="1800">
                <a:latin typeface="Times New Roman" charset="0"/>
                <a:ea typeface="宋体" charset="0"/>
                <a:cs typeface="宋体" charset="0"/>
              </a:rPr>
              <a:t>this</a:t>
            </a:r>
            <a:r>
              <a:rPr kumimoji="1" lang="en-US" altLang="zh-CN" sz="1800" b="0">
                <a:latin typeface="Times New Roman" charset="0"/>
                <a:ea typeface="宋体" charset="0"/>
                <a:cs typeface="宋体" charset="0"/>
              </a:rPr>
              <a:t>.monthSalary = monthSalary;</a:t>
            </a:r>
          </a:p>
          <a:p>
            <a:pPr eaLnBrk="1" hangingPunct="1"/>
            <a:r>
              <a:rPr kumimoji="1" lang="en-US" altLang="zh-CN" sz="1800" b="0">
                <a:latin typeface="Times New Roman" charset="0"/>
                <a:ea typeface="宋体" charset="0"/>
                <a:cs typeface="宋体" charset="0"/>
              </a:rPr>
              <a:t>        </a:t>
            </a:r>
            <a:r>
              <a:rPr kumimoji="1" lang="en-US" altLang="zh-CN" sz="1800">
                <a:latin typeface="Times New Roman" charset="0"/>
                <a:ea typeface="宋体" charset="0"/>
                <a:cs typeface="宋体" charset="0"/>
              </a:rPr>
              <a:t>this</a:t>
            </a:r>
            <a:r>
              <a:rPr kumimoji="1" lang="en-US" altLang="zh-CN" sz="1800" b="0">
                <a:latin typeface="Times New Roman" charset="0"/>
                <a:ea typeface="宋体" charset="0"/>
                <a:cs typeface="宋体" charset="0"/>
              </a:rPr>
              <a:t>. projectSalary = projectSalary;</a:t>
            </a:r>
          </a:p>
          <a:p>
            <a:pPr eaLnBrk="1" hangingPunct="1"/>
            <a:r>
              <a:rPr kumimoji="1" lang="en-US" altLang="zh-CN" sz="1800" b="0">
                <a:latin typeface="Times New Roman" charset="0"/>
                <a:ea typeface="宋体" charset="0"/>
                <a:cs typeface="宋体" charset="0"/>
              </a:rPr>
              <a:t>    }</a:t>
            </a:r>
          </a:p>
          <a:p>
            <a:pPr eaLnBrk="1" hangingPunct="1"/>
            <a:r>
              <a:rPr kumimoji="1" lang="en-US" altLang="zh-CN" sz="1800" b="0">
                <a:latin typeface="Times New Roman" charset="0"/>
                <a:ea typeface="宋体" charset="0"/>
                <a:cs typeface="宋体" charset="0"/>
              </a:rPr>
              <a:t>    </a:t>
            </a:r>
            <a:r>
              <a:rPr kumimoji="1" lang="en-US" altLang="zh-CN" sz="1800">
                <a:latin typeface="Times New Roman" charset="0"/>
                <a:ea typeface="宋体" charset="0"/>
                <a:cs typeface="宋体" charset="0"/>
              </a:rPr>
              <a:t>public int</a:t>
            </a:r>
            <a:r>
              <a:rPr kumimoji="1" lang="en-US" altLang="zh-CN" sz="1800" b="0">
                <a:latin typeface="Times New Roman" charset="0"/>
                <a:ea typeface="宋体" charset="0"/>
                <a:cs typeface="宋体" charset="0"/>
              </a:rPr>
              <a:t> yearSalary(){</a:t>
            </a:r>
          </a:p>
          <a:p>
            <a:pPr eaLnBrk="1" hangingPunct="1"/>
            <a:r>
              <a:rPr kumimoji="1" lang="en-US" altLang="zh-CN" sz="1800" b="0">
                <a:latin typeface="Times New Roman" charset="0"/>
                <a:ea typeface="宋体" charset="0"/>
                <a:cs typeface="宋体" charset="0"/>
              </a:rPr>
              <a:t>        </a:t>
            </a:r>
            <a:r>
              <a:rPr kumimoji="1" lang="en-US" altLang="zh-CN" sz="1800">
                <a:latin typeface="Times New Roman" charset="0"/>
                <a:ea typeface="宋体" charset="0"/>
                <a:cs typeface="宋体" charset="0"/>
              </a:rPr>
              <a:t>return</a:t>
            </a:r>
            <a:r>
              <a:rPr kumimoji="1" lang="en-US" altLang="zh-CN" sz="1800" b="0">
                <a:latin typeface="Times New Roman" charset="0"/>
                <a:ea typeface="宋体" charset="0"/>
                <a:cs typeface="宋体" charset="0"/>
              </a:rPr>
              <a:t> monthSalary * 12 + projectSalary;</a:t>
            </a:r>
          </a:p>
          <a:p>
            <a:pPr eaLnBrk="1" hangingPunct="1"/>
            <a:r>
              <a:rPr kumimoji="1" lang="en-US" altLang="zh-CN" sz="1800" b="0">
                <a:latin typeface="Times New Roman" charset="0"/>
                <a:ea typeface="宋体" charset="0"/>
                <a:cs typeface="宋体" charset="0"/>
              </a:rPr>
              <a:t>    }</a:t>
            </a:r>
          </a:p>
          <a:p>
            <a:pPr eaLnBrk="1" hangingPunct="1"/>
            <a:r>
              <a:rPr kumimoji="1" lang="en-US" altLang="zh-CN" sz="1800" b="0">
                <a:latin typeface="Times New Roman" charset="0"/>
                <a:ea typeface="宋体" charset="0"/>
                <a:cs typeface="宋体" charset="0"/>
              </a:rPr>
              <a:t>}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468313" y="1282700"/>
            <a:ext cx="4032250" cy="161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kumimoji="1" lang="en-US" altLang="zh-CN" sz="2500">
                <a:ea typeface="宋体" charset="0"/>
                <a:cs typeface="宋体" charset="0"/>
              </a:rPr>
              <a:t>public interface</a:t>
            </a:r>
            <a:r>
              <a:rPr kumimoji="1" lang="en-US" altLang="zh-CN" sz="2500" b="0">
                <a:ea typeface="宋体" charset="0"/>
                <a:cs typeface="宋体" charset="0"/>
              </a:rPr>
              <a:t> People{</a:t>
            </a:r>
          </a:p>
          <a:p>
            <a:pPr eaLnBrk="1" hangingPunct="1"/>
            <a:r>
              <a:rPr kumimoji="1" lang="en-US" altLang="zh-CN" sz="2500" b="0">
                <a:ea typeface="宋体" charset="0"/>
                <a:cs typeface="宋体" charset="0"/>
              </a:rPr>
              <a:t>   </a:t>
            </a:r>
            <a:r>
              <a:rPr kumimoji="1" lang="en-US" altLang="zh-CN" sz="2500">
                <a:ea typeface="宋体" charset="0"/>
                <a:cs typeface="宋体" charset="0"/>
              </a:rPr>
              <a:t>public int</a:t>
            </a:r>
            <a:r>
              <a:rPr kumimoji="1" lang="en-US" altLang="zh-CN" sz="2500" b="0">
                <a:ea typeface="宋体" charset="0"/>
                <a:cs typeface="宋体" charset="0"/>
              </a:rPr>
              <a:t> yearSalary();</a:t>
            </a:r>
          </a:p>
          <a:p>
            <a:pPr eaLnBrk="1" hangingPunct="1"/>
            <a:r>
              <a:rPr kumimoji="1" lang="en-US" altLang="zh-CN" sz="2500" b="0">
                <a:ea typeface="宋体" charset="0"/>
                <a:cs typeface="宋体" charset="0"/>
              </a:rPr>
              <a:t>}</a:t>
            </a:r>
          </a:p>
          <a:p>
            <a:pPr eaLnBrk="1" hangingPunct="1"/>
            <a:endParaRPr kumimoji="1" lang="en-US" altLang="zh-CN" sz="2500" b="0">
              <a:ea typeface="宋体" charset="0"/>
              <a:cs typeface="宋体" charset="0"/>
            </a:endParaRP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4572000" y="1268413"/>
            <a:ext cx="4246563" cy="2586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kumimoji="1" lang="en-US" altLang="zh-CN" sz="1800">
                <a:ea typeface="宋体" charset="0"/>
                <a:cs typeface="宋体" charset="0"/>
              </a:rPr>
              <a:t>public class</a:t>
            </a:r>
            <a:r>
              <a:rPr kumimoji="1" lang="en-US" altLang="zh-CN" sz="1800" b="0">
                <a:ea typeface="宋体" charset="0"/>
                <a:cs typeface="宋体" charset="0"/>
              </a:rPr>
              <a:t> Worker  </a:t>
            </a:r>
            <a:r>
              <a:rPr kumimoji="1" lang="en-US" altLang="zh-CN" sz="1800">
                <a:ea typeface="宋体" charset="0"/>
                <a:cs typeface="宋体" charset="0"/>
              </a:rPr>
              <a:t>implements</a:t>
            </a:r>
            <a:r>
              <a:rPr kumimoji="1" lang="en-US" altLang="zh-CN" sz="1800" b="0">
                <a:ea typeface="宋体" charset="0"/>
                <a:cs typeface="宋体" charset="0"/>
              </a:rPr>
              <a:t> People {</a:t>
            </a:r>
          </a:p>
          <a:p>
            <a:pPr eaLnBrk="1" hangingPunct="1"/>
            <a:r>
              <a:rPr kumimoji="1" lang="en-US" altLang="zh-CN" sz="1800" b="0">
                <a:ea typeface="宋体" charset="0"/>
                <a:cs typeface="宋体" charset="0"/>
              </a:rPr>
              <a:t>    </a:t>
            </a:r>
            <a:r>
              <a:rPr kumimoji="1" lang="en-US" altLang="zh-CN" sz="1800">
                <a:ea typeface="宋体" charset="0"/>
                <a:cs typeface="宋体" charset="0"/>
              </a:rPr>
              <a:t>private int </a:t>
            </a:r>
            <a:r>
              <a:rPr kumimoji="1" lang="en-US" altLang="zh-CN" sz="1800" b="0">
                <a:ea typeface="宋体" charset="0"/>
                <a:cs typeface="宋体" charset="0"/>
              </a:rPr>
              <a:t>monthSalary ;</a:t>
            </a:r>
          </a:p>
          <a:p>
            <a:pPr eaLnBrk="1" hangingPunct="1"/>
            <a:r>
              <a:rPr kumimoji="1" lang="en-US" altLang="zh-CN" sz="1800" b="0">
                <a:ea typeface="宋体" charset="0"/>
                <a:cs typeface="宋体" charset="0"/>
              </a:rPr>
              <a:t>    </a:t>
            </a:r>
            <a:r>
              <a:rPr kumimoji="1" lang="en-US" altLang="zh-CN" sz="1800">
                <a:ea typeface="宋体" charset="0"/>
                <a:cs typeface="宋体" charset="0"/>
              </a:rPr>
              <a:t>public</a:t>
            </a:r>
            <a:r>
              <a:rPr kumimoji="1" lang="en-US" altLang="zh-CN" sz="1800" b="0">
                <a:ea typeface="宋体" charset="0"/>
                <a:cs typeface="宋体" charset="0"/>
              </a:rPr>
              <a:t> Worker(int monthSalary){</a:t>
            </a:r>
          </a:p>
          <a:p>
            <a:pPr eaLnBrk="1" hangingPunct="1"/>
            <a:r>
              <a:rPr kumimoji="1" lang="en-US" altLang="zh-CN" sz="1800" b="0">
                <a:ea typeface="宋体" charset="0"/>
                <a:cs typeface="宋体" charset="0"/>
              </a:rPr>
              <a:t>        </a:t>
            </a:r>
            <a:r>
              <a:rPr kumimoji="1" lang="en-US" altLang="zh-CN" sz="1800">
                <a:ea typeface="宋体" charset="0"/>
                <a:cs typeface="宋体" charset="0"/>
              </a:rPr>
              <a:t>this</a:t>
            </a:r>
            <a:r>
              <a:rPr kumimoji="1" lang="en-US" altLang="zh-CN" sz="1800" b="0">
                <a:ea typeface="宋体" charset="0"/>
                <a:cs typeface="宋体" charset="0"/>
              </a:rPr>
              <a:t>.monthSalary = monthSalary</a:t>
            </a:r>
          </a:p>
          <a:p>
            <a:pPr eaLnBrk="1" hangingPunct="1"/>
            <a:r>
              <a:rPr kumimoji="1" lang="en-US" altLang="zh-CN" sz="1800" b="0">
                <a:ea typeface="宋体" charset="0"/>
                <a:cs typeface="宋体" charset="0"/>
              </a:rPr>
              <a:t>    }</a:t>
            </a:r>
          </a:p>
          <a:p>
            <a:pPr eaLnBrk="1" hangingPunct="1"/>
            <a:r>
              <a:rPr kumimoji="1" lang="en-US" altLang="zh-CN" sz="1800" b="0">
                <a:ea typeface="宋体" charset="0"/>
                <a:cs typeface="宋体" charset="0"/>
              </a:rPr>
              <a:t>    </a:t>
            </a:r>
            <a:r>
              <a:rPr kumimoji="1" lang="en-US" altLang="zh-CN" sz="1800">
                <a:ea typeface="宋体" charset="0"/>
                <a:cs typeface="宋体" charset="0"/>
              </a:rPr>
              <a:t>public</a:t>
            </a:r>
            <a:r>
              <a:rPr kumimoji="1" lang="en-US" altLang="zh-CN" sz="1800" b="0">
                <a:ea typeface="宋体" charset="0"/>
                <a:cs typeface="宋体" charset="0"/>
              </a:rPr>
              <a:t> </a:t>
            </a:r>
            <a:r>
              <a:rPr kumimoji="1" lang="en-US" altLang="zh-CN" sz="1800">
                <a:ea typeface="宋体" charset="0"/>
                <a:cs typeface="宋体" charset="0"/>
              </a:rPr>
              <a:t>int</a:t>
            </a:r>
            <a:r>
              <a:rPr kumimoji="1" lang="en-US" altLang="zh-CN" sz="1800" b="0">
                <a:ea typeface="宋体" charset="0"/>
                <a:cs typeface="宋体" charset="0"/>
              </a:rPr>
              <a:t> yearSalary(){</a:t>
            </a:r>
          </a:p>
          <a:p>
            <a:pPr eaLnBrk="1" hangingPunct="1"/>
            <a:r>
              <a:rPr kumimoji="1" lang="en-US" altLang="zh-CN" sz="1800" b="0">
                <a:ea typeface="宋体" charset="0"/>
                <a:cs typeface="宋体" charset="0"/>
              </a:rPr>
              <a:t>        </a:t>
            </a:r>
            <a:r>
              <a:rPr kumimoji="1" lang="en-US" altLang="zh-CN" sz="1800">
                <a:ea typeface="宋体" charset="0"/>
                <a:cs typeface="宋体" charset="0"/>
              </a:rPr>
              <a:t>return</a:t>
            </a:r>
            <a:r>
              <a:rPr kumimoji="1" lang="en-US" altLang="zh-CN" sz="1800" b="0">
                <a:ea typeface="宋体" charset="0"/>
                <a:cs typeface="宋体" charset="0"/>
              </a:rPr>
              <a:t> monthSalary * 12</a:t>
            </a:r>
          </a:p>
          <a:p>
            <a:pPr eaLnBrk="1" hangingPunct="1"/>
            <a:r>
              <a:rPr kumimoji="1" lang="en-US" altLang="zh-CN" sz="1800" b="0">
                <a:ea typeface="宋体" charset="0"/>
                <a:cs typeface="宋体" charset="0"/>
              </a:rPr>
              <a:t>    }</a:t>
            </a:r>
          </a:p>
          <a:p>
            <a:pPr eaLnBrk="1" hangingPunct="1"/>
            <a:r>
              <a:rPr kumimoji="1" lang="en-US" altLang="zh-CN" sz="1800" b="0">
                <a:ea typeface="宋体" charset="0"/>
                <a:cs typeface="宋体" charset="0"/>
              </a:rPr>
              <a:t>}</a:t>
            </a:r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612775" y="2781300"/>
            <a:ext cx="3959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4572000" y="1268413"/>
            <a:ext cx="0" cy="2592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4572000" y="3860800"/>
            <a:ext cx="403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0" name="灯片编号占位符 5"/>
          <p:cNvSpPr txBox="1">
            <a:spLocks/>
          </p:cNvSpPr>
          <p:nvPr/>
        </p:nvSpPr>
        <p:spPr bwMode="gray">
          <a:xfrm>
            <a:off x="8286750" y="6477000"/>
            <a:ext cx="400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8DA83997-0E4A-504B-8CB9-8B2574335C35}" type="slidenum">
              <a:rPr lang="en-US" altLang="zh-CN" sz="1000" b="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rPr>
              <a:pPr eaLnBrk="1" hangingPunct="1"/>
              <a:t>27</a:t>
            </a:fld>
            <a:endParaRPr lang="en-US" altLang="zh-CN" sz="1000" b="0">
              <a:solidFill>
                <a:srgbClr val="000000"/>
              </a:solidFill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14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多态（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A sample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）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468313" y="1317625"/>
            <a:ext cx="8207375" cy="4968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A02C5E"/>
                </a:solidFill>
                <a:latin typeface="Times New Roman" charset="0"/>
                <a:ea typeface="宋体" charset="0"/>
                <a:cs typeface="宋体" charset="0"/>
              </a:rPr>
              <a:t>public class</a:t>
            </a:r>
            <a:r>
              <a:rPr lang="en-US" altLang="zh-CN" b="0">
                <a:solidFill>
                  <a:srgbClr val="A02C5E"/>
                </a:solidFill>
                <a:latin typeface="Times New Roman" charset="0"/>
                <a:ea typeface="宋体" charset="0"/>
                <a:cs typeface="宋体" charset="0"/>
              </a:rPr>
              <a:t> Calculation{</a:t>
            </a:r>
          </a:p>
          <a:p>
            <a:pPr lvl="1" eaLnBrk="1" hangingPunct="1"/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  private int</a:t>
            </a:r>
            <a:r>
              <a:rPr lang="en-US" altLang="zh-CN" b="0">
                <a:latin typeface="Times New Roman" charset="0"/>
                <a:ea typeface="宋体" charset="0"/>
                <a:cs typeface="宋体" charset="0"/>
              </a:rPr>
              <a:t> totalSalary ;</a:t>
            </a:r>
          </a:p>
          <a:p>
            <a:pPr lvl="1" eaLnBrk="1" hangingPunct="1"/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  public int</a:t>
            </a:r>
            <a:r>
              <a:rPr lang="en-US" altLang="zh-CN" b="0">
                <a:latin typeface="Times New Roman" charset="0"/>
                <a:ea typeface="宋体" charset="0"/>
                <a:cs typeface="宋体" charset="0"/>
              </a:rPr>
              <a:t> getTotalSalary() {</a:t>
            </a:r>
          </a:p>
          <a:p>
            <a:pPr lvl="1" eaLnBrk="1" hangingPunct="1"/>
            <a:r>
              <a:rPr lang="en-US" altLang="zh-CN" b="0">
                <a:latin typeface="Times New Roman" charset="0"/>
                <a:ea typeface="宋体" charset="0"/>
                <a:cs typeface="宋体" charset="0"/>
              </a:rPr>
              <a:t>      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return</a:t>
            </a:r>
            <a:r>
              <a:rPr lang="en-US" altLang="zh-CN" b="0">
                <a:latin typeface="Times New Roman" charset="0"/>
                <a:ea typeface="宋体" charset="0"/>
                <a:cs typeface="宋体" charset="0"/>
              </a:rPr>
              <a:t> totalSalary;</a:t>
            </a:r>
          </a:p>
          <a:p>
            <a:pPr lvl="1" eaLnBrk="1" hangingPunct="1"/>
            <a:r>
              <a:rPr lang="en-US" altLang="zh-CN" b="0">
                <a:latin typeface="Times New Roman" charset="0"/>
                <a:ea typeface="宋体" charset="0"/>
                <a:cs typeface="宋体" charset="0"/>
              </a:rPr>
              <a:t>  }</a:t>
            </a:r>
          </a:p>
          <a:p>
            <a:pPr lvl="1" eaLnBrk="1" hangingPunct="1"/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  public void</a:t>
            </a:r>
            <a:r>
              <a:rPr lang="en-US" altLang="zh-CN" b="0">
                <a:latin typeface="Times New Roman" charset="0"/>
                <a:ea typeface="宋体" charset="0"/>
                <a:cs typeface="宋体" charset="0"/>
              </a:rPr>
              <a:t> add(People s){	</a:t>
            </a:r>
          </a:p>
          <a:p>
            <a:pPr lvl="1" eaLnBrk="1" hangingPunct="1"/>
            <a:r>
              <a:rPr lang="en-US" altLang="zh-CN" b="0">
                <a:latin typeface="Times New Roman" charset="0"/>
                <a:ea typeface="宋体" charset="0"/>
                <a:cs typeface="宋体" charset="0"/>
              </a:rPr>
              <a:t>      totalSalary += s.yearSalray();</a:t>
            </a:r>
          </a:p>
          <a:p>
            <a:pPr lvl="1" eaLnBrk="1" hangingPunct="1"/>
            <a:r>
              <a:rPr lang="en-US" altLang="zh-CN" b="0">
                <a:latin typeface="Times New Roman" charset="0"/>
                <a:ea typeface="宋体" charset="0"/>
                <a:cs typeface="宋体" charset="0"/>
              </a:rPr>
              <a:t>  }</a:t>
            </a:r>
            <a:endParaRPr lang="en-US" altLang="zh-CN" b="0">
              <a:solidFill>
                <a:srgbClr val="A02C5E"/>
              </a:solidFill>
              <a:latin typeface="Times New Roman" charset="0"/>
              <a:ea typeface="宋体" charset="0"/>
              <a:cs typeface="宋体" charset="0"/>
            </a:endParaRPr>
          </a:p>
          <a:p>
            <a:pPr eaLnBrk="1" hangingPunct="1"/>
            <a:r>
              <a:rPr lang="en-US" altLang="zh-CN" b="0">
                <a:solidFill>
                  <a:srgbClr val="A02C5E"/>
                </a:solidFill>
                <a:latin typeface="Times New Roman" charset="0"/>
                <a:ea typeface="宋体" charset="0"/>
                <a:cs typeface="宋体" charset="0"/>
              </a:rPr>
              <a:t>}</a:t>
            </a:r>
          </a:p>
          <a:p>
            <a:pPr eaLnBrk="1" hangingPunct="1"/>
            <a:endParaRPr lang="en-US" altLang="zh-CN" b="0">
              <a:solidFill>
                <a:srgbClr val="A02C5E"/>
              </a:solidFill>
              <a:latin typeface="Times New Roman" charset="0"/>
              <a:ea typeface="宋体" charset="0"/>
              <a:cs typeface="宋体" charset="0"/>
            </a:endParaRPr>
          </a:p>
          <a:p>
            <a:pPr eaLnBrk="1" hangingPunct="1"/>
            <a:endParaRPr lang="en-US" altLang="zh-CN" b="0">
              <a:solidFill>
                <a:srgbClr val="A02C5E"/>
              </a:solidFill>
              <a:latin typeface="Times New Roman" charset="0"/>
              <a:ea typeface="宋体" charset="0"/>
              <a:cs typeface="宋体" charset="0"/>
            </a:endParaRPr>
          </a:p>
          <a:p>
            <a:pPr eaLnBrk="1" hangingPunct="1"/>
            <a:endParaRPr lang="en-US" altLang="zh-CN" b="0">
              <a:solidFill>
                <a:srgbClr val="A02C5E"/>
              </a:solidFill>
              <a:latin typeface="Times New Roman" charset="0"/>
              <a:ea typeface="宋体" charset="0"/>
              <a:cs typeface="宋体" charset="0"/>
            </a:endParaRPr>
          </a:p>
          <a:p>
            <a:pPr eaLnBrk="1" hangingPunct="1"/>
            <a:endParaRPr lang="en-US" altLang="zh-CN" b="0">
              <a:solidFill>
                <a:srgbClr val="A02C5E"/>
              </a:solidFill>
              <a:latin typeface="Times New Roman" charset="0"/>
              <a:ea typeface="宋体" charset="0"/>
              <a:cs typeface="宋体" charset="0"/>
            </a:endParaRPr>
          </a:p>
          <a:p>
            <a:pPr eaLnBrk="1" hangingPunct="1"/>
            <a:endParaRPr lang="en-US" altLang="zh-CN" b="0">
              <a:solidFill>
                <a:srgbClr val="A02C5E"/>
              </a:solidFill>
              <a:latin typeface="Times New Roman" charset="0"/>
              <a:ea typeface="宋体" charset="0"/>
              <a:cs typeface="宋体" charset="0"/>
            </a:endParaRPr>
          </a:p>
          <a:p>
            <a:pPr eaLnBrk="1" hangingPunct="1"/>
            <a:endParaRPr lang="en-US" altLang="zh-CN" b="0">
              <a:solidFill>
                <a:srgbClr val="A02C5E"/>
              </a:solidFill>
              <a:latin typeface="Times New Roman" charset="0"/>
              <a:ea typeface="宋体" charset="0"/>
              <a:cs typeface="宋体" charset="0"/>
            </a:endParaRPr>
          </a:p>
          <a:p>
            <a:pPr eaLnBrk="1" hangingPunct="1"/>
            <a:endParaRPr kumimoji="1" lang="en-US" altLang="zh-CN" b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427538" y="3429000"/>
            <a:ext cx="4248150" cy="284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kumimoji="1" lang="en-US" altLang="zh-CN" sz="1800">
                <a:latin typeface="Times New Roman" charset="0"/>
                <a:ea typeface="宋体" charset="0"/>
                <a:cs typeface="宋体" charset="0"/>
              </a:rPr>
              <a:t>public class</a:t>
            </a:r>
            <a:r>
              <a:rPr kumimoji="1" lang="en-US" altLang="zh-CN" sz="1800" b="0">
                <a:latin typeface="Times New Roman" charset="0"/>
                <a:ea typeface="宋体" charset="0"/>
                <a:cs typeface="宋体" charset="0"/>
              </a:rPr>
              <a:t> Test {</a:t>
            </a:r>
          </a:p>
          <a:p>
            <a:pPr eaLnBrk="1" hangingPunct="1"/>
            <a:r>
              <a:rPr kumimoji="1" lang="en-US" altLang="zh-CN" sz="1800" b="0">
                <a:latin typeface="Times New Roman" charset="0"/>
                <a:ea typeface="宋体" charset="0"/>
                <a:cs typeface="宋体" charset="0"/>
              </a:rPr>
              <a:t>  </a:t>
            </a:r>
            <a:r>
              <a:rPr kumimoji="1" lang="en-US" altLang="zh-CN" sz="1800">
                <a:latin typeface="Times New Roman" charset="0"/>
                <a:ea typeface="宋体" charset="0"/>
                <a:cs typeface="宋体" charset="0"/>
              </a:rPr>
              <a:t>public static void</a:t>
            </a:r>
            <a:r>
              <a:rPr kumimoji="1" lang="en-US" altLang="zh-CN" sz="1800" b="0">
                <a:latin typeface="Times New Roman" charset="0"/>
                <a:ea typeface="宋体" charset="0"/>
                <a:cs typeface="宋体" charset="0"/>
              </a:rPr>
              <a:t> main(String[] args) {</a:t>
            </a:r>
          </a:p>
          <a:p>
            <a:pPr eaLnBrk="1" hangingPunct="1"/>
            <a:r>
              <a:rPr kumimoji="1" lang="en-US" altLang="zh-CN" sz="1800" b="0">
                <a:latin typeface="Times New Roman" charset="0"/>
                <a:ea typeface="宋体" charset="0"/>
                <a:cs typeface="宋体" charset="0"/>
              </a:rPr>
              <a:t>      Worker  w =</a:t>
            </a:r>
            <a:r>
              <a:rPr kumimoji="1" lang="en-US" altLang="zh-CN" sz="1800">
                <a:latin typeface="Times New Roman" charset="0"/>
                <a:ea typeface="宋体" charset="0"/>
                <a:cs typeface="宋体" charset="0"/>
              </a:rPr>
              <a:t> new</a:t>
            </a:r>
            <a:r>
              <a:rPr kumimoji="1" lang="en-US" altLang="zh-CN" sz="1800" b="0">
                <a:latin typeface="Times New Roman" charset="0"/>
                <a:ea typeface="宋体" charset="0"/>
                <a:cs typeface="宋体" charset="0"/>
              </a:rPr>
              <a:t> Worker(1000);</a:t>
            </a:r>
          </a:p>
          <a:p>
            <a:pPr eaLnBrk="1" hangingPunct="1"/>
            <a:r>
              <a:rPr kumimoji="1" lang="en-US" altLang="zh-CN" sz="1800" b="0">
                <a:latin typeface="Times New Roman" charset="0"/>
                <a:ea typeface="宋体" charset="0"/>
                <a:cs typeface="宋体" charset="0"/>
              </a:rPr>
              <a:t>      Engineer e = </a:t>
            </a:r>
            <a:r>
              <a:rPr kumimoji="1" lang="en-US" altLang="zh-CN" sz="1800">
                <a:latin typeface="Times New Roman" charset="0"/>
                <a:ea typeface="宋体" charset="0"/>
                <a:cs typeface="宋体" charset="0"/>
              </a:rPr>
              <a:t>new</a:t>
            </a:r>
            <a:r>
              <a:rPr kumimoji="1" lang="en-US" altLang="zh-CN" sz="1800" b="0">
                <a:latin typeface="Times New Roman" charset="0"/>
                <a:ea typeface="宋体" charset="0"/>
                <a:cs typeface="宋体" charset="0"/>
              </a:rPr>
              <a:t> Engineer(2000, 5000);</a:t>
            </a:r>
          </a:p>
          <a:p>
            <a:pPr eaLnBrk="1" hangingPunct="1"/>
            <a:r>
              <a:rPr lang="en-US" altLang="zh-CN" sz="1800" b="0">
                <a:solidFill>
                  <a:srgbClr val="A02C5E"/>
                </a:solidFill>
                <a:latin typeface="Times New Roman" charset="0"/>
                <a:ea typeface="宋体" charset="0"/>
                <a:cs typeface="宋体" charset="0"/>
              </a:rPr>
              <a:t>      Calculation</a:t>
            </a:r>
            <a:r>
              <a:rPr kumimoji="1" lang="en-US" altLang="zh-CN" sz="1800" b="0">
                <a:latin typeface="Times New Roman" charset="0"/>
                <a:ea typeface="宋体" charset="0"/>
                <a:cs typeface="宋体" charset="0"/>
              </a:rPr>
              <a:t> c = </a:t>
            </a:r>
            <a:r>
              <a:rPr kumimoji="1" lang="en-US" altLang="zh-CN" sz="1800">
                <a:latin typeface="Times New Roman" charset="0"/>
                <a:ea typeface="宋体" charset="0"/>
                <a:cs typeface="宋体" charset="0"/>
              </a:rPr>
              <a:t>new</a:t>
            </a:r>
            <a:r>
              <a:rPr kumimoji="1" lang="en-US" altLang="zh-CN" sz="1800" b="0"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lang="en-US" altLang="zh-CN" sz="1800" b="0">
                <a:solidFill>
                  <a:srgbClr val="A02C5E"/>
                </a:solidFill>
                <a:latin typeface="Times New Roman" charset="0"/>
                <a:ea typeface="宋体" charset="0"/>
                <a:cs typeface="宋体" charset="0"/>
              </a:rPr>
              <a:t>Calculation</a:t>
            </a:r>
            <a:r>
              <a:rPr kumimoji="1" lang="en-US" altLang="zh-CN" sz="1800" b="0">
                <a:latin typeface="Times New Roman" charset="0"/>
                <a:ea typeface="宋体" charset="0"/>
                <a:cs typeface="宋体" charset="0"/>
              </a:rPr>
              <a:t>() ;</a:t>
            </a:r>
          </a:p>
          <a:p>
            <a:pPr eaLnBrk="1" hangingPunct="1"/>
            <a:r>
              <a:rPr kumimoji="1" lang="en-US" altLang="zh-CN" sz="1800" b="0">
                <a:latin typeface="Times New Roman" charset="0"/>
                <a:ea typeface="宋体" charset="0"/>
                <a:cs typeface="宋体" charset="0"/>
              </a:rPr>
              <a:t>      c.add(w);</a:t>
            </a:r>
          </a:p>
          <a:p>
            <a:pPr eaLnBrk="1" hangingPunct="1"/>
            <a:r>
              <a:rPr kumimoji="1" lang="en-US" altLang="zh-CN" sz="1800" b="0">
                <a:latin typeface="Times New Roman" charset="0"/>
                <a:ea typeface="宋体" charset="0"/>
                <a:cs typeface="宋体" charset="0"/>
              </a:rPr>
              <a:t>      c.add(e);</a:t>
            </a:r>
          </a:p>
          <a:p>
            <a:pPr eaLnBrk="1" hangingPunct="1"/>
            <a:r>
              <a:rPr kumimoji="1" lang="en-US" altLang="zh-CN" sz="1800" b="0">
                <a:latin typeface="Times New Roman" charset="0"/>
                <a:ea typeface="宋体" charset="0"/>
                <a:cs typeface="宋体" charset="0"/>
              </a:rPr>
              <a:t>      System.out.println(c.getTotalSalary());</a:t>
            </a:r>
          </a:p>
          <a:p>
            <a:pPr eaLnBrk="1" hangingPunct="1"/>
            <a:r>
              <a:rPr kumimoji="1" lang="en-US" altLang="zh-CN" sz="1800" b="0">
                <a:latin typeface="Times New Roman" charset="0"/>
                <a:ea typeface="宋体" charset="0"/>
                <a:cs typeface="宋体" charset="0"/>
              </a:rPr>
              <a:t>  }</a:t>
            </a:r>
          </a:p>
          <a:p>
            <a:pPr eaLnBrk="1" hangingPunct="1"/>
            <a:r>
              <a:rPr kumimoji="1" lang="en-US" altLang="zh-CN" sz="1800" b="0">
                <a:latin typeface="Times New Roman" charset="0"/>
                <a:ea typeface="宋体" charset="0"/>
                <a:cs typeface="宋体" charset="0"/>
              </a:rPr>
              <a:t>}</a:t>
            </a:r>
          </a:p>
        </p:txBody>
      </p:sp>
      <p:sp>
        <p:nvSpPr>
          <p:cNvPr id="36870" name="灯片编号占位符 5"/>
          <p:cNvSpPr txBox="1">
            <a:spLocks/>
          </p:cNvSpPr>
          <p:nvPr/>
        </p:nvSpPr>
        <p:spPr bwMode="gray">
          <a:xfrm>
            <a:off x="8286750" y="6477000"/>
            <a:ext cx="400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BF85F4D0-D5E5-664C-8539-4F702AA52B33}" type="slidenum">
              <a:rPr lang="en-US" altLang="zh-CN" sz="1000" b="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rPr>
              <a:pPr eaLnBrk="1" hangingPunct="1"/>
              <a:t>28</a:t>
            </a:fld>
            <a:endParaRPr lang="en-US" altLang="zh-CN" sz="1000" b="0">
              <a:solidFill>
                <a:srgbClr val="000000"/>
              </a:solidFill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26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instanceof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运算符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Verdana" charset="0"/>
                <a:cs typeface="宋体" charset="0"/>
              </a:rPr>
              <a:t>使用运算符</a:t>
            </a:r>
            <a:r>
              <a:rPr lang="en-US" altLang="zh-CN">
                <a:latin typeface="Verdana" charset="0"/>
                <a:cs typeface="宋体" charset="0"/>
              </a:rPr>
              <a:t>instanceof</a:t>
            </a:r>
            <a:r>
              <a:rPr lang="zh-CN" altLang="en-US">
                <a:latin typeface="Verdana" charset="0"/>
                <a:cs typeface="宋体" charset="0"/>
              </a:rPr>
              <a:t>可以得到对象的类型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b="0">
                <a:latin typeface="Verdana" charset="0"/>
                <a:cs typeface="宋体" charset="0"/>
              </a:rPr>
              <a:t>if</a:t>
            </a:r>
            <a:r>
              <a:rPr lang="en-US" altLang="zh-CN">
                <a:latin typeface="Verdana" charset="0"/>
                <a:cs typeface="宋体" charset="0"/>
              </a:rPr>
              <a:t>(a </a:t>
            </a:r>
            <a:r>
              <a:rPr lang="en-US" altLang="zh-CN" b="0">
                <a:latin typeface="Verdana" charset="0"/>
                <a:cs typeface="宋体" charset="0"/>
              </a:rPr>
              <a:t>instanceof</a:t>
            </a:r>
            <a:r>
              <a:rPr lang="en-US" altLang="zh-CN">
                <a:latin typeface="Verdana" charset="0"/>
                <a:cs typeface="宋体" charset="0"/>
              </a:rPr>
              <a:t> ClassB){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Verdana" charset="0"/>
                <a:cs typeface="宋体" charset="0"/>
              </a:rPr>
              <a:t>    ClassB b = (ClassB)a;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Verdana" charset="0"/>
                <a:cs typeface="宋体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b="0">
                <a:latin typeface="Verdana" charset="0"/>
                <a:cs typeface="宋体" charset="0"/>
              </a:rPr>
              <a:t>else if</a:t>
            </a:r>
            <a:r>
              <a:rPr lang="en-US" altLang="zh-CN">
                <a:latin typeface="Verdana" charset="0"/>
                <a:cs typeface="宋体" charset="0"/>
              </a:rPr>
              <a:t>(a </a:t>
            </a:r>
            <a:r>
              <a:rPr lang="en-US" altLang="zh-CN" b="0">
                <a:latin typeface="Verdana" charset="0"/>
                <a:cs typeface="宋体" charset="0"/>
              </a:rPr>
              <a:t>instanceof</a:t>
            </a:r>
            <a:r>
              <a:rPr lang="en-US" altLang="zh-CN">
                <a:latin typeface="Verdana" charset="0"/>
                <a:cs typeface="宋体" charset="0"/>
              </a:rPr>
              <a:t> ClassC){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Verdana" charset="0"/>
                <a:cs typeface="宋体" charset="0"/>
              </a:rPr>
              <a:t>	ClassC c = (ClassC)a;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Verdana" charset="0"/>
                <a:cs typeface="宋体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b="0">
                <a:latin typeface="Verdana" charset="0"/>
                <a:cs typeface="宋体" charset="0"/>
              </a:rPr>
              <a:t>else</a:t>
            </a:r>
            <a:r>
              <a:rPr lang="en-US" altLang="zh-CN">
                <a:latin typeface="Verdana" charset="0"/>
                <a:cs typeface="宋体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Verdana" charset="0"/>
                <a:cs typeface="宋体" charset="0"/>
              </a:rPr>
              <a:t>	ClassD d = (ClassD)a;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Verdana" charset="0"/>
                <a:cs typeface="宋体" charset="0"/>
              </a:rPr>
              <a:t>}</a:t>
            </a:r>
          </a:p>
        </p:txBody>
      </p:sp>
      <p:sp>
        <p:nvSpPr>
          <p:cNvPr id="37892" name="灯片编号占位符 5"/>
          <p:cNvSpPr txBox="1">
            <a:spLocks/>
          </p:cNvSpPr>
          <p:nvPr/>
        </p:nvSpPr>
        <p:spPr bwMode="gray">
          <a:xfrm>
            <a:off x="8286750" y="6477000"/>
            <a:ext cx="400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31AED689-74BA-0147-88C6-B3EE0B7A55C0}" type="slidenum">
              <a:rPr lang="en-US" altLang="zh-CN" sz="1000" b="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rPr>
              <a:pPr eaLnBrk="1" hangingPunct="1"/>
              <a:t>29</a:t>
            </a:fld>
            <a:endParaRPr lang="en-US" altLang="zh-CN" sz="1000" b="0">
              <a:solidFill>
                <a:srgbClr val="000000"/>
              </a:solidFill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45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static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关键字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>
                <a:latin typeface="Verdana" charset="0"/>
                <a:cs typeface="宋体" charset="0"/>
              </a:rPr>
              <a:t>static</a:t>
            </a:r>
            <a:r>
              <a:rPr lang="zh-CN" altLang="en-US" sz="2400">
                <a:latin typeface="Verdana" charset="0"/>
                <a:cs typeface="宋体" charset="0"/>
              </a:rPr>
              <a:t>关键字用来修饰变量、方法和内部类，称这些变量、方法和内部类为静态变量、静态方法和静态内部类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latin typeface="Verdana" charset="0"/>
                <a:cs typeface="宋体" charset="0"/>
              </a:rPr>
              <a:t>static</a:t>
            </a:r>
            <a:r>
              <a:rPr lang="zh-CN" altLang="en-US" sz="2400">
                <a:latin typeface="Verdana" charset="0"/>
                <a:cs typeface="宋体" charset="0"/>
              </a:rPr>
              <a:t>关键字声明一个属性或方法是和类相关的，而不是和类的某个特定的实例相关，因此，这类属性或方法也称为“类属性”或“类方法”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500">
                <a:solidFill>
                  <a:srgbClr val="A02C5E"/>
                </a:solidFill>
                <a:latin typeface="Verdana" charset="0"/>
                <a:cs typeface="宋体" charset="0"/>
              </a:rPr>
              <a:t>如果访问控制权限允许，可不必创建该类对象而直接使用类名加“</a:t>
            </a:r>
            <a:r>
              <a:rPr lang="en-US" altLang="zh-CN" sz="2500">
                <a:solidFill>
                  <a:srgbClr val="A02C5E"/>
                </a:solidFill>
                <a:latin typeface="Verdana" charset="0"/>
                <a:cs typeface="宋体" charset="0"/>
              </a:rPr>
              <a:t>.”</a:t>
            </a:r>
            <a:r>
              <a:rPr lang="zh-CN" altLang="en-US" sz="2500">
                <a:solidFill>
                  <a:srgbClr val="A02C5E"/>
                </a:solidFill>
                <a:latin typeface="Verdana" charset="0"/>
                <a:cs typeface="宋体" charset="0"/>
              </a:rPr>
              <a:t>调用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500">
                <a:solidFill>
                  <a:srgbClr val="A02C5E"/>
                </a:solidFill>
                <a:latin typeface="Verdana" charset="0"/>
                <a:cs typeface="宋体" charset="0"/>
              </a:rPr>
              <a:t>static </a:t>
            </a:r>
            <a:r>
              <a:rPr lang="zh-CN" altLang="en-US" sz="2500">
                <a:solidFill>
                  <a:srgbClr val="A02C5E"/>
                </a:solidFill>
                <a:latin typeface="Verdana" charset="0"/>
                <a:cs typeface="宋体" charset="0"/>
              </a:rPr>
              <a:t>不可用于修饰构造器</a:t>
            </a:r>
          </a:p>
        </p:txBody>
      </p:sp>
      <p:sp>
        <p:nvSpPr>
          <p:cNvPr id="10244" name="灯片编号占位符 5"/>
          <p:cNvSpPr txBox="1">
            <a:spLocks/>
          </p:cNvSpPr>
          <p:nvPr/>
        </p:nvSpPr>
        <p:spPr bwMode="gray">
          <a:xfrm>
            <a:off x="8382000" y="64770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EF459F1D-040F-9C4F-84BE-478111095940}" type="slidenum">
              <a:rPr lang="en-US" altLang="zh-CN" sz="1000" b="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rPr>
              <a:pPr eaLnBrk="1" hangingPunct="1"/>
              <a:t>3</a:t>
            </a:fld>
            <a:endParaRPr lang="en-US" altLang="zh-CN" sz="1000" b="0">
              <a:solidFill>
                <a:srgbClr val="000000"/>
              </a:solidFill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34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对象造型（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Casting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）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600">
                <a:latin typeface="Verdana" charset="0"/>
                <a:cs typeface="宋体" charset="0"/>
              </a:rPr>
              <a:t>所谓造型就是</a:t>
            </a:r>
            <a:r>
              <a:rPr lang="en-US" altLang="zh-CN" sz="2600">
                <a:latin typeface="Verdana" charset="0"/>
                <a:cs typeface="宋体" charset="0"/>
              </a:rPr>
              <a:t>Java</a:t>
            </a:r>
            <a:r>
              <a:rPr lang="zh-CN" altLang="en-US" sz="2600">
                <a:latin typeface="Verdana" charset="0"/>
                <a:cs typeface="宋体" charset="0"/>
              </a:rPr>
              <a:t>对象间的类型转换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>
                <a:latin typeface="Verdana" charset="0"/>
                <a:cs typeface="宋体" charset="0"/>
              </a:rPr>
              <a:t>Java</a:t>
            </a:r>
            <a:r>
              <a:rPr lang="zh-CN" altLang="en-US" sz="2600">
                <a:latin typeface="Verdana" charset="0"/>
                <a:cs typeface="宋体" charset="0"/>
              </a:rPr>
              <a:t>的对象造型可以分为两种情况：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600">
                <a:cs typeface="宋体" charset="0"/>
              </a:rPr>
              <a:t>自动造型</a:t>
            </a:r>
            <a:r>
              <a:rPr lang="en-US" altLang="zh-CN" sz="2600">
                <a:cs typeface="宋体" charset="0"/>
              </a:rPr>
              <a:t>/</a:t>
            </a:r>
            <a:r>
              <a:rPr lang="zh-CN" altLang="en-US" sz="2600">
                <a:cs typeface="宋体" charset="0"/>
              </a:rPr>
              <a:t>隐式转换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600">
                <a:cs typeface="宋体" charset="0"/>
              </a:rPr>
              <a:t>强制造型</a:t>
            </a:r>
            <a:r>
              <a:rPr lang="en-US" altLang="zh-CN" sz="2600">
                <a:cs typeface="宋体" charset="0"/>
              </a:rPr>
              <a:t>/</a:t>
            </a:r>
            <a:r>
              <a:rPr lang="zh-CN" altLang="en-US" sz="2600">
                <a:cs typeface="宋体" charset="0"/>
              </a:rPr>
              <a:t>强制转化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600">
                <a:latin typeface="Verdana" charset="0"/>
                <a:cs typeface="宋体" charset="0"/>
              </a:rPr>
              <a:t>在造型前可以使用</a:t>
            </a:r>
            <a:r>
              <a:rPr lang="en-US" altLang="zh-CN" sz="2600">
                <a:latin typeface="Verdana" charset="0"/>
                <a:cs typeface="宋体" charset="0"/>
              </a:rPr>
              <a:t>instanceof</a:t>
            </a:r>
            <a:r>
              <a:rPr lang="zh-CN" altLang="en-US" sz="2600">
                <a:latin typeface="Verdana" charset="0"/>
                <a:cs typeface="宋体" charset="0"/>
              </a:rPr>
              <a:t>运算符测试一个对象的类型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600">
                <a:latin typeface="Verdana" charset="0"/>
                <a:cs typeface="宋体" charset="0"/>
              </a:rPr>
              <a:t>对象的造型只用在有继承关系的对象之间</a:t>
            </a:r>
          </a:p>
        </p:txBody>
      </p:sp>
      <p:sp>
        <p:nvSpPr>
          <p:cNvPr id="38916" name="灯片编号占位符 5"/>
          <p:cNvSpPr txBox="1">
            <a:spLocks/>
          </p:cNvSpPr>
          <p:nvPr/>
        </p:nvSpPr>
        <p:spPr bwMode="gray">
          <a:xfrm>
            <a:off x="8286750" y="6477000"/>
            <a:ext cx="400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1DAFFA3D-5C4A-F747-8B41-0C8718A1D753}" type="slidenum">
              <a:rPr lang="en-US" altLang="zh-CN" sz="1000" b="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rPr>
              <a:pPr eaLnBrk="1" hangingPunct="1"/>
              <a:t>30</a:t>
            </a:fld>
            <a:endParaRPr lang="en-US" altLang="zh-CN" sz="1000" b="0">
              <a:solidFill>
                <a:srgbClr val="000000"/>
              </a:solidFill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8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作业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>
                <a:latin typeface="Verdana" charset="0"/>
                <a:cs typeface="宋体" charset="0"/>
              </a:rPr>
              <a:t>定义一个接口</a:t>
            </a:r>
            <a:r>
              <a:rPr lang="en-US" altLang="zh-CN">
                <a:latin typeface="Verdana" charset="0"/>
                <a:cs typeface="宋体" charset="0"/>
              </a:rPr>
              <a:t>,</a:t>
            </a:r>
            <a:r>
              <a:rPr lang="zh-CN" altLang="en-US">
                <a:latin typeface="Verdana" charset="0"/>
                <a:cs typeface="宋体" charset="0"/>
              </a:rPr>
              <a:t>接口必须含有一个方法</a:t>
            </a:r>
            <a:r>
              <a:rPr lang="en-US" altLang="zh-CN">
                <a:latin typeface="Verdana" charset="0"/>
                <a:cs typeface="宋体" charset="0"/>
              </a:rPr>
              <a:t>, </a:t>
            </a:r>
            <a:r>
              <a:rPr lang="zh-CN" altLang="en-US">
                <a:latin typeface="Verdana" charset="0"/>
                <a:cs typeface="宋体" charset="0"/>
              </a:rPr>
              <a:t>用一个实现类去实现他</a:t>
            </a:r>
            <a:r>
              <a:rPr lang="en-US" altLang="zh-CN">
                <a:latin typeface="Verdana" charset="0"/>
                <a:cs typeface="宋体" charset="0"/>
              </a:rPr>
              <a:t>.</a:t>
            </a:r>
          </a:p>
          <a:p>
            <a:pPr eaLnBrk="1" hangingPunct="1"/>
            <a:r>
              <a:rPr lang="zh-CN" altLang="en-US">
                <a:latin typeface="Verdana" charset="0"/>
                <a:cs typeface="宋体" charset="0"/>
              </a:rPr>
              <a:t>深入了解</a:t>
            </a:r>
            <a:r>
              <a:rPr lang="en-US" altLang="zh-CN">
                <a:latin typeface="Verdana" charset="0"/>
                <a:cs typeface="宋体" charset="0"/>
              </a:rPr>
              <a:t>javax.swing.Timer</a:t>
            </a:r>
            <a:r>
              <a:rPr lang="zh-CN" altLang="en-US">
                <a:latin typeface="Verdana" charset="0"/>
                <a:cs typeface="宋体" charset="0"/>
              </a:rPr>
              <a:t>定时器实现的原理</a:t>
            </a:r>
            <a:r>
              <a:rPr lang="en-US" altLang="zh-CN">
                <a:latin typeface="Verdana" charset="0"/>
                <a:cs typeface="宋体" charset="0"/>
              </a:rPr>
              <a:t>.</a:t>
            </a:r>
          </a:p>
          <a:p>
            <a:pPr eaLnBrk="1" hangingPunct="1"/>
            <a:endParaRPr lang="en-US" altLang="zh-CN">
              <a:latin typeface="Verdana" charset="0"/>
              <a:cs typeface="宋体" charset="0"/>
            </a:endParaRPr>
          </a:p>
          <a:p>
            <a:pPr eaLnBrk="1" hangingPunct="1"/>
            <a:r>
              <a:rPr lang="zh-CN" altLang="en-US">
                <a:latin typeface="Verdana" charset="0"/>
                <a:cs typeface="宋体" charset="0"/>
              </a:rPr>
              <a:t>继续完成工资统计系统</a:t>
            </a:r>
            <a:r>
              <a:rPr lang="en-US" altLang="zh-CN">
                <a:latin typeface="Verdana" charset="0"/>
                <a:cs typeface="宋体" charset="0"/>
              </a:rPr>
              <a:t>, </a:t>
            </a:r>
            <a:r>
              <a:rPr lang="zh-CN" altLang="en-US">
                <a:latin typeface="Verdana" charset="0"/>
                <a:cs typeface="宋体" charset="0"/>
              </a:rPr>
              <a:t>增加业务员类型</a:t>
            </a:r>
            <a:r>
              <a:rPr lang="en-US" altLang="zh-CN">
                <a:latin typeface="Verdana" charset="0"/>
                <a:cs typeface="宋体" charset="0"/>
              </a:rPr>
              <a:t>, </a:t>
            </a:r>
            <a:r>
              <a:rPr lang="zh-CN" altLang="en-US">
                <a:latin typeface="Verdana" charset="0"/>
                <a:cs typeface="宋体" charset="0"/>
              </a:rPr>
              <a:t>年薪方式为月薪*</a:t>
            </a:r>
            <a:r>
              <a:rPr lang="en-US" altLang="zh-CN">
                <a:latin typeface="Verdana" charset="0"/>
                <a:cs typeface="宋体" charset="0"/>
              </a:rPr>
              <a:t>12 + </a:t>
            </a:r>
            <a:r>
              <a:rPr lang="zh-CN" altLang="en-US">
                <a:latin typeface="Verdana" charset="0"/>
                <a:cs typeface="宋体" charset="0"/>
              </a:rPr>
              <a:t>全年销售额*</a:t>
            </a:r>
            <a:r>
              <a:rPr lang="en-US" altLang="zh-CN">
                <a:latin typeface="Verdana" charset="0"/>
                <a:cs typeface="宋体" charset="0"/>
              </a:rPr>
              <a:t>2%</a:t>
            </a:r>
          </a:p>
          <a:p>
            <a:pPr eaLnBrk="1" hangingPunct="1"/>
            <a:r>
              <a:rPr lang="zh-CN" altLang="en-US">
                <a:latin typeface="Verdana" charset="0"/>
                <a:cs typeface="宋体" charset="0"/>
              </a:rPr>
              <a:t>公司共有工人</a:t>
            </a:r>
            <a:r>
              <a:rPr lang="en-US" altLang="zh-CN">
                <a:latin typeface="Verdana" charset="0"/>
                <a:cs typeface="宋体" charset="0"/>
              </a:rPr>
              <a:t>10</a:t>
            </a:r>
            <a:r>
              <a:rPr lang="zh-CN" altLang="en-US">
                <a:latin typeface="Verdana" charset="0"/>
                <a:cs typeface="宋体" charset="0"/>
              </a:rPr>
              <a:t>名</a:t>
            </a:r>
            <a:r>
              <a:rPr lang="en-US" altLang="zh-CN">
                <a:latin typeface="Verdana" charset="0"/>
                <a:cs typeface="宋体" charset="0"/>
              </a:rPr>
              <a:t>, </a:t>
            </a:r>
            <a:r>
              <a:rPr lang="zh-CN" altLang="en-US">
                <a:latin typeface="Verdana" charset="0"/>
                <a:cs typeface="宋体" charset="0"/>
              </a:rPr>
              <a:t>工程师</a:t>
            </a:r>
            <a:r>
              <a:rPr lang="en-US" altLang="zh-CN">
                <a:latin typeface="Verdana" charset="0"/>
                <a:cs typeface="宋体" charset="0"/>
              </a:rPr>
              <a:t>20</a:t>
            </a:r>
            <a:r>
              <a:rPr lang="zh-CN" altLang="en-US">
                <a:latin typeface="Verdana" charset="0"/>
                <a:cs typeface="宋体" charset="0"/>
              </a:rPr>
              <a:t>名</a:t>
            </a:r>
            <a:r>
              <a:rPr lang="en-US" altLang="zh-CN">
                <a:latin typeface="Verdana" charset="0"/>
                <a:cs typeface="宋体" charset="0"/>
              </a:rPr>
              <a:t>,</a:t>
            </a:r>
            <a:r>
              <a:rPr lang="zh-CN" altLang="en-US">
                <a:latin typeface="Verdana" charset="0"/>
                <a:cs typeface="宋体" charset="0"/>
              </a:rPr>
              <a:t>业务员</a:t>
            </a:r>
            <a:r>
              <a:rPr lang="en-US" altLang="zh-CN">
                <a:latin typeface="Verdana" charset="0"/>
                <a:cs typeface="宋体" charset="0"/>
              </a:rPr>
              <a:t>5</a:t>
            </a:r>
            <a:r>
              <a:rPr lang="zh-CN" altLang="en-US">
                <a:latin typeface="Verdana" charset="0"/>
                <a:cs typeface="宋体" charset="0"/>
              </a:rPr>
              <a:t>名</a:t>
            </a:r>
            <a:r>
              <a:rPr lang="en-US" altLang="zh-CN">
                <a:latin typeface="Verdana" charset="0"/>
                <a:cs typeface="宋体" charset="0"/>
              </a:rPr>
              <a:t>, </a:t>
            </a:r>
            <a:r>
              <a:rPr lang="zh-CN" altLang="en-US">
                <a:latin typeface="Verdana" charset="0"/>
                <a:cs typeface="宋体" charset="0"/>
              </a:rPr>
              <a:t>统计公司全年的工资发放额</a:t>
            </a:r>
            <a:r>
              <a:rPr lang="en-US" altLang="zh-CN">
                <a:latin typeface="Verdana" charset="0"/>
                <a:cs typeface="宋体" charset="0"/>
              </a:rPr>
              <a:t>.</a:t>
            </a:r>
          </a:p>
          <a:p>
            <a:pPr eaLnBrk="1" hangingPunct="1"/>
            <a:endParaRPr lang="en-US" altLang="zh-CN">
              <a:latin typeface="Verdana" charset="0"/>
              <a:cs typeface="宋体" charset="0"/>
            </a:endParaRPr>
          </a:p>
        </p:txBody>
      </p:sp>
      <p:sp>
        <p:nvSpPr>
          <p:cNvPr id="39940" name="灯片编号占位符 5"/>
          <p:cNvSpPr txBox="1">
            <a:spLocks/>
          </p:cNvSpPr>
          <p:nvPr/>
        </p:nvSpPr>
        <p:spPr bwMode="gray">
          <a:xfrm>
            <a:off x="8286750" y="6477000"/>
            <a:ext cx="400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B45AB72C-AF8D-E446-A754-78A6C60E6CFB}" type="slidenum">
              <a:rPr lang="en-US" altLang="zh-CN" sz="1000" b="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rPr>
              <a:pPr eaLnBrk="1" hangingPunct="1"/>
              <a:t>31</a:t>
            </a:fld>
            <a:endParaRPr lang="en-US" altLang="zh-CN" sz="1000" b="0">
              <a:solidFill>
                <a:srgbClr val="000000"/>
              </a:solidFill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56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作业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295400"/>
            <a:ext cx="4038600" cy="4933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200">
                <a:latin typeface="Verdana" charset="0"/>
                <a:cs typeface="宋体" charset="0"/>
              </a:rPr>
              <a:t>分析下面程序</a:t>
            </a:r>
            <a:r>
              <a:rPr lang="en-US" altLang="zh-CN" sz="2200">
                <a:latin typeface="Verdana" charset="0"/>
                <a:cs typeface="宋体" charset="0"/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b="0">
                <a:latin typeface="Verdana" charset="0"/>
                <a:cs typeface="宋体" charset="0"/>
              </a:rPr>
              <a:t>class</a:t>
            </a:r>
            <a:r>
              <a:rPr lang="en-US" altLang="zh-CN" sz="2000">
                <a:latin typeface="Verdana" charset="0"/>
                <a:cs typeface="宋体" charset="0"/>
              </a:rPr>
              <a:t> Base{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Verdana" charset="0"/>
                <a:cs typeface="宋体" charset="0"/>
              </a:rPr>
              <a:t>String s = “class:Super”;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b="0">
                <a:latin typeface="Verdana" charset="0"/>
                <a:cs typeface="宋体" charset="0"/>
              </a:rPr>
              <a:t>public int</a:t>
            </a:r>
            <a:r>
              <a:rPr lang="en-US" altLang="zh-CN" sz="2000">
                <a:latin typeface="Verdana" charset="0"/>
                <a:cs typeface="宋体" charset="0"/>
              </a:rPr>
              <a:t> add(</a:t>
            </a:r>
            <a:r>
              <a:rPr lang="en-US" altLang="zh-CN" sz="2000" b="0">
                <a:latin typeface="Verdana" charset="0"/>
                <a:cs typeface="宋体" charset="0"/>
              </a:rPr>
              <a:t>int</a:t>
            </a:r>
            <a:r>
              <a:rPr lang="en-US" altLang="zh-CN" sz="2000">
                <a:latin typeface="Verdana" charset="0"/>
                <a:cs typeface="宋体" charset="0"/>
              </a:rPr>
              <a:t> a, </a:t>
            </a:r>
            <a:r>
              <a:rPr lang="en-US" altLang="zh-CN" sz="2000" b="0">
                <a:latin typeface="Verdana" charset="0"/>
                <a:cs typeface="宋体" charset="0"/>
              </a:rPr>
              <a:t>int </a:t>
            </a:r>
            <a:r>
              <a:rPr lang="en-US" altLang="zh-CN" sz="2000">
                <a:latin typeface="Verdana" charset="0"/>
                <a:cs typeface="宋体" charset="0"/>
              </a:rPr>
              <a:t>b){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Verdana" charset="0"/>
                <a:cs typeface="宋体" charset="0"/>
              </a:rPr>
              <a:t>    </a:t>
            </a:r>
            <a:r>
              <a:rPr lang="en-US" altLang="zh-CN" sz="2000" b="0">
                <a:latin typeface="Verdana" charset="0"/>
                <a:cs typeface="宋体" charset="0"/>
              </a:rPr>
              <a:t>return</a:t>
            </a:r>
            <a:r>
              <a:rPr lang="en-US" altLang="zh-CN" sz="2000">
                <a:latin typeface="Verdana" charset="0"/>
                <a:cs typeface="宋体" charset="0"/>
              </a:rPr>
              <a:t> a+b;}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b="0">
                <a:latin typeface="Verdana" charset="0"/>
                <a:cs typeface="宋体" charset="0"/>
              </a:rPr>
              <a:t>static public int</a:t>
            </a:r>
            <a:r>
              <a:rPr lang="en-US" altLang="zh-CN" sz="2000">
                <a:latin typeface="Verdana" charset="0"/>
                <a:cs typeface="宋体" charset="0"/>
              </a:rPr>
              <a:t> minus(</a:t>
            </a:r>
            <a:r>
              <a:rPr lang="en-US" altLang="zh-CN" sz="2000" b="0">
                <a:latin typeface="Verdana" charset="0"/>
                <a:cs typeface="宋体" charset="0"/>
              </a:rPr>
              <a:t>int</a:t>
            </a:r>
            <a:r>
              <a:rPr lang="en-US" altLang="zh-CN" sz="2000">
                <a:latin typeface="Verdana" charset="0"/>
                <a:cs typeface="宋体" charset="0"/>
              </a:rPr>
              <a:t> a, </a:t>
            </a:r>
            <a:r>
              <a:rPr lang="en-US" altLang="zh-CN" sz="2000" b="0">
                <a:latin typeface="Verdana" charset="0"/>
                <a:cs typeface="宋体" charset="0"/>
              </a:rPr>
              <a:t>int </a:t>
            </a:r>
            <a:r>
              <a:rPr lang="en-US" altLang="zh-CN" sz="2000">
                <a:latin typeface="Verdana" charset="0"/>
                <a:cs typeface="宋体" charset="0"/>
              </a:rPr>
              <a:t>b){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Verdana" charset="0"/>
                <a:cs typeface="宋体" charset="0"/>
              </a:rPr>
              <a:t>    </a:t>
            </a:r>
            <a:r>
              <a:rPr lang="en-US" altLang="zh-CN" sz="2000" b="0">
                <a:latin typeface="Verdana" charset="0"/>
                <a:cs typeface="宋体" charset="0"/>
              </a:rPr>
              <a:t>return</a:t>
            </a:r>
            <a:r>
              <a:rPr lang="en-US" altLang="zh-CN" sz="2000">
                <a:latin typeface="Verdana" charset="0"/>
                <a:cs typeface="宋体" charset="0"/>
              </a:rPr>
              <a:t> a-b;}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Verdana" charset="0"/>
                <a:cs typeface="宋体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b="0">
                <a:latin typeface="Verdana" charset="0"/>
                <a:cs typeface="宋体" charset="0"/>
              </a:rPr>
              <a:t>class</a:t>
            </a:r>
            <a:r>
              <a:rPr lang="en-US" altLang="zh-CN" sz="2000">
                <a:latin typeface="Verdana" charset="0"/>
                <a:cs typeface="宋体" charset="0"/>
              </a:rPr>
              <a:t> Sub </a:t>
            </a:r>
            <a:r>
              <a:rPr lang="en-US" altLang="zh-CN" sz="2000" b="0">
                <a:latin typeface="Verdana" charset="0"/>
                <a:cs typeface="宋体" charset="0"/>
              </a:rPr>
              <a:t>extends</a:t>
            </a:r>
            <a:r>
              <a:rPr lang="en-US" altLang="zh-CN" sz="2000">
                <a:latin typeface="Verdana" charset="0"/>
                <a:cs typeface="宋体" charset="0"/>
              </a:rPr>
              <a:t> Base{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Verdana" charset="0"/>
                <a:cs typeface="宋体" charset="0"/>
              </a:rPr>
              <a:t>String s = “class:Sub”;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b="0">
                <a:latin typeface="Verdana" charset="0"/>
                <a:cs typeface="宋体" charset="0"/>
              </a:rPr>
              <a:t>public float</a:t>
            </a:r>
            <a:r>
              <a:rPr lang="en-US" altLang="zh-CN" sz="2000">
                <a:latin typeface="Verdana" charset="0"/>
                <a:cs typeface="宋体" charset="0"/>
              </a:rPr>
              <a:t> add(</a:t>
            </a:r>
            <a:r>
              <a:rPr lang="en-US" altLang="zh-CN" sz="2000" b="0">
                <a:latin typeface="Verdana" charset="0"/>
                <a:cs typeface="宋体" charset="0"/>
              </a:rPr>
              <a:t>float</a:t>
            </a:r>
            <a:r>
              <a:rPr lang="en-US" altLang="zh-CN" sz="2000">
                <a:latin typeface="Verdana" charset="0"/>
                <a:cs typeface="宋体" charset="0"/>
              </a:rPr>
              <a:t> a, </a:t>
            </a:r>
            <a:r>
              <a:rPr lang="en-US" altLang="zh-CN" sz="2000" b="0">
                <a:latin typeface="Verdana" charset="0"/>
                <a:cs typeface="宋体" charset="0"/>
              </a:rPr>
              <a:t>float</a:t>
            </a:r>
            <a:r>
              <a:rPr lang="en-US" altLang="zh-CN" sz="2000">
                <a:latin typeface="Verdana" charset="0"/>
                <a:cs typeface="宋体" charset="0"/>
              </a:rPr>
              <a:t> b){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Verdana" charset="0"/>
                <a:cs typeface="宋体" charset="0"/>
              </a:rPr>
              <a:t>    </a:t>
            </a:r>
            <a:r>
              <a:rPr lang="en-US" altLang="zh-CN" sz="2000" b="0">
                <a:latin typeface="Verdana" charset="0"/>
                <a:cs typeface="宋体" charset="0"/>
              </a:rPr>
              <a:t>return</a:t>
            </a:r>
            <a:r>
              <a:rPr lang="en-US" altLang="zh-CN" sz="2000">
                <a:latin typeface="Verdana" charset="0"/>
                <a:cs typeface="宋体" charset="0"/>
              </a:rPr>
              <a:t> a+b;}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b="0">
                <a:latin typeface="Verdana" charset="0"/>
                <a:cs typeface="宋体" charset="0"/>
              </a:rPr>
              <a:t>public int</a:t>
            </a:r>
            <a:r>
              <a:rPr lang="en-US" altLang="zh-CN" sz="2000">
                <a:latin typeface="Verdana" charset="0"/>
                <a:cs typeface="宋体" charset="0"/>
              </a:rPr>
              <a:t> add(</a:t>
            </a:r>
            <a:r>
              <a:rPr lang="en-US" altLang="zh-CN" sz="2000" b="0">
                <a:latin typeface="Verdana" charset="0"/>
                <a:cs typeface="宋体" charset="0"/>
              </a:rPr>
              <a:t>int </a:t>
            </a:r>
            <a:r>
              <a:rPr lang="en-US" altLang="zh-CN" sz="2000">
                <a:latin typeface="Verdana" charset="0"/>
                <a:cs typeface="宋体" charset="0"/>
              </a:rPr>
              <a:t>a, </a:t>
            </a:r>
            <a:r>
              <a:rPr lang="en-US" altLang="zh-CN" sz="2000" b="0">
                <a:latin typeface="Verdana" charset="0"/>
                <a:cs typeface="宋体" charset="0"/>
              </a:rPr>
              <a:t>int </a:t>
            </a:r>
            <a:r>
              <a:rPr lang="en-US" altLang="zh-CN" sz="2000">
                <a:latin typeface="Verdana" charset="0"/>
                <a:cs typeface="宋体" charset="0"/>
              </a:rPr>
              <a:t>b){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Verdana" charset="0"/>
                <a:cs typeface="宋体" charset="0"/>
              </a:rPr>
              <a:t>    </a:t>
            </a:r>
            <a:r>
              <a:rPr lang="en-US" altLang="zh-CN" sz="2000" b="0">
                <a:latin typeface="Verdana" charset="0"/>
                <a:cs typeface="宋体" charset="0"/>
              </a:rPr>
              <a:t>return</a:t>
            </a:r>
            <a:r>
              <a:rPr lang="en-US" altLang="zh-CN" sz="2000">
                <a:latin typeface="Verdana" charset="0"/>
                <a:cs typeface="宋体" charset="0"/>
              </a:rPr>
              <a:t> 2*a + b;}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Verdana" charset="0"/>
                <a:cs typeface="宋体" charset="0"/>
              </a:rPr>
              <a:t>}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05400" y="1295400"/>
            <a:ext cx="4038600" cy="4933950"/>
          </a:xfrm>
          <a:solidFill>
            <a:srgbClr val="FFFFCC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kumimoji="1" lang="en-US" altLang="zh-CN" sz="2000" b="0">
                <a:latin typeface="Verdana" charset="0"/>
                <a:cs typeface="宋体" charset="0"/>
              </a:rPr>
              <a:t>public class</a:t>
            </a:r>
            <a:r>
              <a:rPr kumimoji="1" lang="en-US" altLang="zh-CN" sz="2000">
                <a:latin typeface="Verdana" charset="0"/>
                <a:cs typeface="宋体" charset="0"/>
              </a:rPr>
              <a:t> TestClass{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kumimoji="1" lang="en-US" altLang="zh-CN" sz="2000" b="0">
                <a:latin typeface="Verdana" charset="0"/>
                <a:cs typeface="宋体" charset="0"/>
              </a:rPr>
              <a:t>public static void</a:t>
            </a:r>
            <a:r>
              <a:rPr kumimoji="1" lang="en-US" altLang="zh-CN" sz="2000">
                <a:latin typeface="Verdana" charset="0"/>
                <a:cs typeface="宋体" charset="0"/>
              </a:rPr>
              <a:t> main(String[] args)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kumimoji="1" lang="en-US" altLang="zh-CN" sz="2000">
                <a:latin typeface="Verdana" charset="0"/>
                <a:cs typeface="宋体" charset="0"/>
              </a:rPr>
              <a:t>Base parent = </a:t>
            </a:r>
            <a:r>
              <a:rPr kumimoji="1" lang="en-US" altLang="zh-CN" sz="2000" b="0">
                <a:latin typeface="Verdana" charset="0"/>
                <a:cs typeface="宋体" charset="0"/>
              </a:rPr>
              <a:t>new</a:t>
            </a:r>
            <a:r>
              <a:rPr kumimoji="1" lang="en-US" altLang="zh-CN" sz="2000">
                <a:latin typeface="Verdana" charset="0"/>
                <a:cs typeface="宋体" charset="0"/>
              </a:rPr>
              <a:t> Sub();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kumimoji="1" lang="en-US" altLang="zh-CN" sz="2000">
                <a:latin typeface="Verdana" charset="0"/>
                <a:cs typeface="宋体" charset="0"/>
              </a:rPr>
              <a:t>System.out.println(parent.s + ‘\n’ + parent.add(1,2) + ‘\n’ + parent.minus(1,2));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kumimoji="1" lang="en-US" altLang="zh-CN" sz="2000">
                <a:solidFill>
                  <a:srgbClr val="FF0000"/>
                </a:solidFill>
                <a:latin typeface="Verdana" charset="0"/>
                <a:cs typeface="宋体" charset="0"/>
              </a:rPr>
              <a:t>Sub son = (Sub)parent;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kumimoji="1" lang="en-US" altLang="zh-CN" sz="2000">
                <a:solidFill>
                  <a:srgbClr val="FF0000"/>
                </a:solidFill>
                <a:latin typeface="Verdana" charset="0"/>
                <a:cs typeface="宋体" charset="0"/>
              </a:rPr>
              <a:t>System.out.println(son.s + ‘\n’ + son.add(1,2) + ‘\n’ + son.minus(1,2) + ‘\n’ + son.add(1.0f, 2.0f));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kumimoji="1" lang="en-US" altLang="zh-CN" sz="2000">
                <a:latin typeface="Verdana" charset="0"/>
                <a:cs typeface="宋体" charset="0"/>
              </a:rPr>
              <a:t>}</a:t>
            </a:r>
            <a:endParaRPr lang="en-US" altLang="zh-CN" sz="2000">
              <a:latin typeface="Verdana" charset="0"/>
              <a:cs typeface="宋体" charset="0"/>
            </a:endParaRPr>
          </a:p>
        </p:txBody>
      </p:sp>
      <p:sp>
        <p:nvSpPr>
          <p:cNvPr id="40965" name="灯片编号占位符 5"/>
          <p:cNvSpPr txBox="1">
            <a:spLocks/>
          </p:cNvSpPr>
          <p:nvPr/>
        </p:nvSpPr>
        <p:spPr bwMode="gray">
          <a:xfrm>
            <a:off x="8286750" y="6477000"/>
            <a:ext cx="400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DAFB8128-C5D3-1B48-B929-8AFE59EE5F15}" type="slidenum">
              <a:rPr lang="en-US" altLang="zh-CN" sz="1000" b="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rPr>
              <a:pPr eaLnBrk="1" hangingPunct="1"/>
              <a:t>32</a:t>
            </a:fld>
            <a:endParaRPr lang="en-US" altLang="zh-CN" sz="1000" b="0">
              <a:solidFill>
                <a:srgbClr val="000000"/>
              </a:solidFill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80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高级类特性（下）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 sz="2600">
                <a:latin typeface="Verdana" charset="0"/>
                <a:cs typeface="宋体" charset="0"/>
              </a:rPr>
              <a:t>内部类</a:t>
            </a:r>
          </a:p>
          <a:p>
            <a:pPr eaLnBrk="1" hangingPunct="1"/>
            <a:r>
              <a:rPr lang="zh-CN" altLang="en-US" sz="2600">
                <a:latin typeface="Verdana" charset="0"/>
                <a:cs typeface="宋体" charset="0"/>
              </a:rPr>
              <a:t>修饰符的适用范围</a:t>
            </a:r>
          </a:p>
          <a:p>
            <a:pPr eaLnBrk="1" hangingPunct="1"/>
            <a:endParaRPr lang="en-US" altLang="zh-CN" sz="2600">
              <a:latin typeface="Verdana" charset="0"/>
              <a:cs typeface="宋体" charset="0"/>
            </a:endParaRPr>
          </a:p>
        </p:txBody>
      </p:sp>
      <p:sp>
        <p:nvSpPr>
          <p:cNvPr id="43012" name="灯片编号占位符 5"/>
          <p:cNvSpPr txBox="1">
            <a:spLocks/>
          </p:cNvSpPr>
          <p:nvPr/>
        </p:nvSpPr>
        <p:spPr bwMode="gray">
          <a:xfrm>
            <a:off x="8286750" y="6477000"/>
            <a:ext cx="400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2226D067-0861-4F45-A7BE-A9B64B4EBFB7}" type="slidenum">
              <a:rPr lang="en-US" altLang="zh-CN" sz="1000" b="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rPr>
              <a:pPr eaLnBrk="1" hangingPunct="1"/>
              <a:t>33</a:t>
            </a:fld>
            <a:endParaRPr lang="en-US" altLang="zh-CN" sz="1000" b="0">
              <a:solidFill>
                <a:srgbClr val="000000"/>
              </a:solidFill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66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内部类（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inner class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）（示例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7-11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）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Verdana" charset="0"/>
                <a:cs typeface="宋体" charset="0"/>
              </a:rPr>
              <a:t>允许一个类的定义出现在另一个类中，将处于另一个类中的“寄生类”称为“内部类”（</a:t>
            </a:r>
            <a:r>
              <a:rPr lang="en-US" altLang="zh-CN" sz="2400">
                <a:latin typeface="Verdana" charset="0"/>
                <a:cs typeface="宋体" charset="0"/>
              </a:rPr>
              <a:t>inner class</a:t>
            </a:r>
            <a:r>
              <a:rPr lang="zh-CN" altLang="en-US" sz="2400">
                <a:latin typeface="Verdana" charset="0"/>
                <a:cs typeface="宋体" charset="0"/>
              </a:rPr>
              <a:t>），也称为“类属类”</a:t>
            </a:r>
          </a:p>
          <a:p>
            <a:pPr eaLnBrk="1" hangingPunct="1"/>
            <a:r>
              <a:rPr lang="zh-CN" altLang="en-US" sz="2400">
                <a:latin typeface="Verdana" charset="0"/>
                <a:cs typeface="宋体" charset="0"/>
              </a:rPr>
              <a:t>这样的一组类在逻辑上是一个整体，内部类和外层封装它的类之间存在逻辑上的从属关系</a:t>
            </a:r>
          </a:p>
          <a:p>
            <a:pPr eaLnBrk="1" hangingPunct="1"/>
            <a:r>
              <a:rPr lang="zh-CN" altLang="en-US" sz="2400">
                <a:latin typeface="Verdana" charset="0"/>
                <a:cs typeface="宋体" charset="0"/>
              </a:rPr>
              <a:t>内部类对其封装类的内部成员有访问权限</a:t>
            </a:r>
          </a:p>
        </p:txBody>
      </p:sp>
      <p:sp>
        <p:nvSpPr>
          <p:cNvPr id="44036" name="灯片编号占位符 5"/>
          <p:cNvSpPr txBox="1">
            <a:spLocks/>
          </p:cNvSpPr>
          <p:nvPr/>
        </p:nvSpPr>
        <p:spPr bwMode="gray">
          <a:xfrm>
            <a:off x="8286750" y="6477000"/>
            <a:ext cx="400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D8653BDA-643A-EC44-8EC5-44F50CFB9CBC}" type="slidenum">
              <a:rPr lang="en-US" altLang="zh-CN" sz="1000" b="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rPr>
              <a:pPr eaLnBrk="1" hangingPunct="1"/>
              <a:t>34</a:t>
            </a:fld>
            <a:endParaRPr lang="en-US" altLang="zh-CN" sz="1000" b="0">
              <a:solidFill>
                <a:srgbClr val="000000"/>
              </a:solidFill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78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内部类的例子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100" b="0">
                <a:latin typeface="Verdana" charset="0"/>
                <a:cs typeface="宋体" charset="0"/>
              </a:rPr>
              <a:t>public class</a:t>
            </a:r>
            <a:r>
              <a:rPr lang="en-US" altLang="zh-CN" sz="2100">
                <a:latin typeface="Verdana" charset="0"/>
                <a:cs typeface="宋体" charset="0"/>
              </a:rPr>
              <a:t> Outer1 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100" b="0">
                <a:latin typeface="Verdana" charset="0"/>
                <a:cs typeface="宋体" charset="0"/>
              </a:rPr>
              <a:t>  private int</a:t>
            </a:r>
            <a:r>
              <a:rPr lang="en-US" altLang="zh-CN" sz="2100">
                <a:latin typeface="Verdana" charset="0"/>
                <a:cs typeface="宋体" charset="0"/>
              </a:rPr>
              <a:t> size;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100">
                <a:solidFill>
                  <a:srgbClr val="0033CC"/>
                </a:solidFill>
                <a:latin typeface="Verdana" charset="0"/>
                <a:cs typeface="宋体" charset="0"/>
              </a:rPr>
              <a:t>  /* </a:t>
            </a:r>
            <a:r>
              <a:rPr lang="zh-CN" altLang="en-US" sz="2100">
                <a:solidFill>
                  <a:srgbClr val="0033CC"/>
                </a:solidFill>
                <a:latin typeface="Verdana" charset="0"/>
                <a:cs typeface="宋体" charset="0"/>
              </a:rPr>
              <a:t>定义一个内部类，名为 </a:t>
            </a:r>
            <a:r>
              <a:rPr lang="en-US" altLang="zh-CN" sz="2100">
                <a:solidFill>
                  <a:srgbClr val="0033CC"/>
                </a:solidFill>
                <a:latin typeface="Verdana" charset="0"/>
                <a:cs typeface="宋体" charset="0"/>
              </a:rPr>
              <a:t>"Inner" */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100" b="0">
                <a:solidFill>
                  <a:srgbClr val="0033CC"/>
                </a:solidFill>
                <a:latin typeface="Verdana" charset="0"/>
                <a:cs typeface="宋体" charset="0"/>
              </a:rPr>
              <a:t>  public class</a:t>
            </a:r>
            <a:r>
              <a:rPr lang="en-US" altLang="zh-CN" sz="2100">
                <a:solidFill>
                  <a:srgbClr val="0033CC"/>
                </a:solidFill>
                <a:latin typeface="Verdana" charset="0"/>
                <a:cs typeface="宋体" charset="0"/>
              </a:rPr>
              <a:t> Inner 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100">
                <a:solidFill>
                  <a:srgbClr val="0033CC"/>
                </a:solidFill>
                <a:latin typeface="Verdana" charset="0"/>
                <a:cs typeface="宋体" charset="0"/>
              </a:rPr>
              <a:t>    </a:t>
            </a:r>
            <a:r>
              <a:rPr lang="en-US" altLang="zh-CN" sz="2100" b="0">
                <a:solidFill>
                  <a:srgbClr val="0033CC"/>
                </a:solidFill>
                <a:latin typeface="Verdana" charset="0"/>
                <a:cs typeface="宋体" charset="0"/>
              </a:rPr>
              <a:t>public void</a:t>
            </a:r>
            <a:r>
              <a:rPr lang="en-US" altLang="zh-CN" sz="2100">
                <a:solidFill>
                  <a:srgbClr val="0033CC"/>
                </a:solidFill>
                <a:latin typeface="Verdana" charset="0"/>
                <a:cs typeface="宋体" charset="0"/>
              </a:rPr>
              <a:t> doStuff() 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100">
                <a:solidFill>
                  <a:srgbClr val="0033CC"/>
                </a:solidFill>
                <a:latin typeface="Verdana" charset="0"/>
                <a:cs typeface="宋体" charset="0"/>
              </a:rPr>
              <a:t>      // </a:t>
            </a:r>
            <a:r>
              <a:rPr lang="zh-CN" altLang="en-US" sz="2100">
                <a:solidFill>
                  <a:srgbClr val="0033CC"/>
                </a:solidFill>
                <a:latin typeface="Verdana" charset="0"/>
                <a:cs typeface="宋体" charset="0"/>
              </a:rPr>
              <a:t>内部类可以访问外部类的私有属性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100">
                <a:solidFill>
                  <a:srgbClr val="0033CC"/>
                </a:solidFill>
                <a:latin typeface="Verdana" charset="0"/>
                <a:cs typeface="宋体" charset="0"/>
              </a:rPr>
              <a:t>      </a:t>
            </a:r>
            <a:r>
              <a:rPr lang="en-US" altLang="zh-CN" sz="2100">
                <a:solidFill>
                  <a:srgbClr val="0033CC"/>
                </a:solidFill>
                <a:latin typeface="Verdana" charset="0"/>
                <a:cs typeface="宋体" charset="0"/>
              </a:rPr>
              <a:t>size++;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1800">
                <a:solidFill>
                  <a:srgbClr val="0033CC"/>
                </a:solidFill>
                <a:latin typeface="Verdana" charset="0"/>
                <a:cs typeface="宋体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1800">
                <a:solidFill>
                  <a:srgbClr val="0033CC"/>
                </a:solidFill>
                <a:latin typeface="Verdana" charset="0"/>
                <a:cs typeface="宋体" charset="0"/>
              </a:rPr>
              <a:t>  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100">
                <a:latin typeface="Verdana" charset="0"/>
                <a:cs typeface="宋体" charset="0"/>
              </a:rPr>
              <a:t>  </a:t>
            </a:r>
            <a:r>
              <a:rPr lang="en-US" altLang="zh-CN" sz="2100" b="0">
                <a:latin typeface="Verdana" charset="0"/>
                <a:cs typeface="宋体" charset="0"/>
              </a:rPr>
              <a:t>public void</a:t>
            </a:r>
            <a:r>
              <a:rPr lang="en-US" altLang="zh-CN" sz="2100">
                <a:latin typeface="Verdana" charset="0"/>
                <a:cs typeface="宋体" charset="0"/>
              </a:rPr>
              <a:t> testTheInner() 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100">
                <a:latin typeface="Verdana" charset="0"/>
                <a:cs typeface="宋体" charset="0"/>
              </a:rPr>
              <a:t>    Inner i = </a:t>
            </a:r>
            <a:r>
              <a:rPr lang="en-US" altLang="zh-CN" sz="2100" b="0">
                <a:latin typeface="Verdana" charset="0"/>
                <a:cs typeface="宋体" charset="0"/>
              </a:rPr>
              <a:t>new</a:t>
            </a:r>
            <a:r>
              <a:rPr lang="en-US" altLang="zh-CN" sz="2100">
                <a:latin typeface="Verdana" charset="0"/>
                <a:cs typeface="宋体" charset="0"/>
              </a:rPr>
              <a:t> Inner();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100">
                <a:latin typeface="Verdana" charset="0"/>
                <a:cs typeface="宋体" charset="0"/>
              </a:rPr>
              <a:t>    i.doStuff();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1800">
                <a:latin typeface="Verdana" charset="0"/>
                <a:cs typeface="宋体" charset="0"/>
              </a:rPr>
              <a:t>  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1800">
                <a:latin typeface="Verdana" charset="0"/>
                <a:cs typeface="宋体" charset="0"/>
              </a:rPr>
              <a:t>}</a:t>
            </a:r>
          </a:p>
        </p:txBody>
      </p:sp>
      <p:sp>
        <p:nvSpPr>
          <p:cNvPr id="45060" name="灯片编号占位符 5"/>
          <p:cNvSpPr txBox="1">
            <a:spLocks/>
          </p:cNvSpPr>
          <p:nvPr/>
        </p:nvSpPr>
        <p:spPr bwMode="gray">
          <a:xfrm>
            <a:off x="8286750" y="6477000"/>
            <a:ext cx="400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DFC10E91-3950-424D-91BE-11898705657A}" type="slidenum">
              <a:rPr lang="en-US" altLang="zh-CN" sz="1000" b="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rPr>
              <a:pPr eaLnBrk="1" hangingPunct="1"/>
              <a:t>35</a:t>
            </a:fld>
            <a:endParaRPr lang="en-US" altLang="zh-CN" sz="1000" b="0">
              <a:solidFill>
                <a:srgbClr val="000000"/>
              </a:solidFill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06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实例化内部类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>
                <a:latin typeface="Verdana" charset="0"/>
                <a:cs typeface="宋体" charset="0"/>
              </a:rPr>
              <a:t>实例化内部类的两种方法：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500">
                <a:latin typeface="Verdana" charset="0"/>
                <a:cs typeface="宋体" charset="0"/>
              </a:rPr>
              <a:t>	</a:t>
            </a:r>
            <a:r>
              <a:rPr lang="en-US" altLang="zh-CN" sz="2500">
                <a:latin typeface="Verdana" charset="0"/>
                <a:cs typeface="宋体" charset="0"/>
              </a:rPr>
              <a:t>---</a:t>
            </a:r>
            <a:r>
              <a:rPr lang="zh-CN" altLang="en-US" sz="2500">
                <a:latin typeface="Verdana" charset="0"/>
                <a:cs typeface="宋体" charset="0"/>
              </a:rPr>
              <a:t>法一：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500">
                <a:latin typeface="Verdana" charset="0"/>
                <a:cs typeface="宋体" charset="0"/>
              </a:rPr>
              <a:t>	</a:t>
            </a:r>
            <a:r>
              <a:rPr lang="en-US" altLang="zh-CN" sz="2500">
                <a:latin typeface="Verdana" charset="0"/>
                <a:cs typeface="宋体" charset="0"/>
              </a:rPr>
              <a:t>Outer.Inner in=new Outer().new Inner();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500">
                <a:latin typeface="Verdana" charset="0"/>
                <a:cs typeface="宋体" charset="0"/>
              </a:rPr>
              <a:t>	---</a:t>
            </a:r>
            <a:r>
              <a:rPr lang="zh-CN" altLang="en-US" sz="2500">
                <a:latin typeface="Verdana" charset="0"/>
                <a:cs typeface="宋体" charset="0"/>
              </a:rPr>
              <a:t>法二：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500">
                <a:latin typeface="Verdana" charset="0"/>
                <a:cs typeface="宋体" charset="0"/>
              </a:rPr>
              <a:t>	</a:t>
            </a:r>
            <a:r>
              <a:rPr lang="en-US" altLang="zh-CN" sz="2500">
                <a:latin typeface="Verdana" charset="0"/>
                <a:cs typeface="宋体" charset="0"/>
              </a:rPr>
              <a:t>Outer o=new Outer();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500">
                <a:latin typeface="Verdana" charset="0"/>
                <a:cs typeface="宋体" charset="0"/>
              </a:rPr>
              <a:t>	Outer.Inner I=o.new Inner();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500">
                <a:latin typeface="Verdana" charset="0"/>
                <a:cs typeface="宋体" charset="0"/>
              </a:rPr>
              <a:t>	</a:t>
            </a:r>
            <a:r>
              <a:rPr lang="zh-CN" altLang="en-US" sz="2500">
                <a:latin typeface="Verdana" charset="0"/>
                <a:cs typeface="宋体" charset="0"/>
              </a:rPr>
              <a:t>如果内部类是</a:t>
            </a:r>
            <a:r>
              <a:rPr lang="en-US" altLang="zh-CN" sz="2500">
                <a:latin typeface="Verdana" charset="0"/>
                <a:cs typeface="宋体" charset="0"/>
              </a:rPr>
              <a:t>static</a:t>
            </a:r>
            <a:r>
              <a:rPr lang="zh-CN" altLang="en-US" sz="2500">
                <a:latin typeface="Verdana" charset="0"/>
                <a:cs typeface="宋体" charset="0"/>
              </a:rPr>
              <a:t>的，也可以用下面方法：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500">
                <a:latin typeface="Verdana" charset="0"/>
                <a:cs typeface="宋体" charset="0"/>
              </a:rPr>
              <a:t>	</a:t>
            </a:r>
            <a:r>
              <a:rPr lang="en-US" altLang="zh-CN" sz="2500">
                <a:latin typeface="Verdana" charset="0"/>
                <a:cs typeface="宋体" charset="0"/>
              </a:rPr>
              <a:t>Outer.Inner in=new Outer.Inner();</a:t>
            </a:r>
          </a:p>
          <a:p>
            <a:pPr eaLnBrk="1" hangingPunct="1"/>
            <a:endParaRPr lang="en-US" altLang="zh-CN" sz="2500">
              <a:latin typeface="Verdana" charset="0"/>
              <a:cs typeface="宋体" charset="0"/>
            </a:endParaRPr>
          </a:p>
        </p:txBody>
      </p:sp>
      <p:sp>
        <p:nvSpPr>
          <p:cNvPr id="46084" name="灯片编号占位符 5"/>
          <p:cNvSpPr txBox="1">
            <a:spLocks/>
          </p:cNvSpPr>
          <p:nvPr/>
        </p:nvSpPr>
        <p:spPr bwMode="gray">
          <a:xfrm>
            <a:off x="8286750" y="6477000"/>
            <a:ext cx="400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DBEF05B0-020B-724A-9449-8F57DFB5CD98}" type="slidenum">
              <a:rPr lang="en-US" altLang="zh-CN" sz="1000" b="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rPr>
              <a:pPr eaLnBrk="1" hangingPunct="1"/>
              <a:t>36</a:t>
            </a:fld>
            <a:endParaRPr lang="en-US" altLang="zh-CN" sz="1000" b="0">
              <a:solidFill>
                <a:srgbClr val="000000"/>
              </a:solidFill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55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内部类（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con.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）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>
                <a:latin typeface="Verdana" charset="0"/>
                <a:cs typeface="宋体" charset="0"/>
              </a:rPr>
              <a:t>类的名字只能在定义的范围内使用，除非使用有效的全名</a:t>
            </a:r>
          </a:p>
          <a:p>
            <a:pPr eaLnBrk="1" hangingPunct="1"/>
            <a:r>
              <a:rPr lang="en-US" altLang="zh-CN">
                <a:latin typeface="Verdana" charset="0"/>
                <a:cs typeface="宋体" charset="0"/>
              </a:rPr>
              <a:t>Inner</a:t>
            </a:r>
            <a:r>
              <a:rPr lang="zh-CN" altLang="en-US">
                <a:latin typeface="Verdana" charset="0"/>
                <a:cs typeface="宋体" charset="0"/>
              </a:rPr>
              <a:t>类也可以定义在方法的内部。方法中</a:t>
            </a:r>
            <a:r>
              <a:rPr lang="en-US" altLang="zh-CN">
                <a:latin typeface="Verdana" charset="0"/>
                <a:cs typeface="宋体" charset="0"/>
              </a:rPr>
              <a:t>final</a:t>
            </a:r>
            <a:r>
              <a:rPr lang="zh-CN" altLang="en-US">
                <a:latin typeface="Verdana" charset="0"/>
                <a:cs typeface="宋体" charset="0"/>
              </a:rPr>
              <a:t>类型的局部变量，都可以被</a:t>
            </a:r>
            <a:r>
              <a:rPr lang="en-US" altLang="zh-CN">
                <a:latin typeface="Verdana" charset="0"/>
                <a:cs typeface="宋体" charset="0"/>
              </a:rPr>
              <a:t>Inner</a:t>
            </a:r>
            <a:r>
              <a:rPr lang="zh-CN" altLang="en-US">
                <a:latin typeface="Verdana" charset="0"/>
                <a:cs typeface="宋体" charset="0"/>
              </a:rPr>
              <a:t>类的方法访问。</a:t>
            </a:r>
          </a:p>
        </p:txBody>
      </p:sp>
      <p:sp>
        <p:nvSpPr>
          <p:cNvPr id="47108" name="灯片编号占位符 5"/>
          <p:cNvSpPr txBox="1">
            <a:spLocks/>
          </p:cNvSpPr>
          <p:nvPr/>
        </p:nvSpPr>
        <p:spPr bwMode="gray">
          <a:xfrm>
            <a:off x="8286750" y="6477000"/>
            <a:ext cx="400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295BE347-75D6-A144-9DCD-0300239C2E9C}" type="slidenum">
              <a:rPr lang="en-US" altLang="zh-CN" sz="1000" b="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rPr>
              <a:pPr eaLnBrk="1" hangingPunct="1"/>
              <a:t>37</a:t>
            </a:fld>
            <a:endParaRPr lang="en-US" altLang="zh-CN" sz="1000" b="0">
              <a:solidFill>
                <a:srgbClr val="000000"/>
              </a:solidFill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43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内部类特性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600">
                <a:latin typeface="Verdana" charset="0"/>
                <a:cs typeface="宋体" charset="0"/>
              </a:rPr>
              <a:t>Inner class</a:t>
            </a:r>
            <a:r>
              <a:rPr lang="zh-CN" altLang="en-US" sz="2600">
                <a:latin typeface="Verdana" charset="0"/>
                <a:cs typeface="宋体" charset="0"/>
              </a:rPr>
              <a:t>可以声明为抽象类 ，因此可以被其它的内部类继承。也可以声明为</a:t>
            </a:r>
            <a:r>
              <a:rPr lang="en-US" altLang="zh-CN" sz="2600">
                <a:latin typeface="Verdana" charset="0"/>
                <a:cs typeface="宋体" charset="0"/>
              </a:rPr>
              <a:t>final</a:t>
            </a:r>
            <a:r>
              <a:rPr lang="zh-CN" altLang="en-US" sz="2600">
                <a:latin typeface="Verdana" charset="0"/>
                <a:cs typeface="宋体" charset="0"/>
              </a:rPr>
              <a:t>的。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600">
                <a:latin typeface="Verdana" charset="0"/>
                <a:cs typeface="宋体" charset="0"/>
              </a:rPr>
              <a:t>和外层类不同，</a:t>
            </a:r>
            <a:r>
              <a:rPr lang="en-US" altLang="zh-CN" sz="2600">
                <a:latin typeface="Verdana" charset="0"/>
                <a:cs typeface="宋体" charset="0"/>
              </a:rPr>
              <a:t>Inner class</a:t>
            </a:r>
            <a:r>
              <a:rPr lang="zh-CN" altLang="en-US" sz="2600">
                <a:latin typeface="Verdana" charset="0"/>
                <a:cs typeface="宋体" charset="0"/>
              </a:rPr>
              <a:t>可以声明为</a:t>
            </a:r>
            <a:r>
              <a:rPr lang="en-US" altLang="zh-CN" sz="2600">
                <a:latin typeface="Verdana" charset="0"/>
                <a:cs typeface="宋体" charset="0"/>
              </a:rPr>
              <a:t>private</a:t>
            </a:r>
            <a:r>
              <a:rPr lang="zh-CN" altLang="en-US" sz="2600">
                <a:latin typeface="Verdana" charset="0"/>
                <a:cs typeface="宋体" charset="0"/>
              </a:rPr>
              <a:t>或</a:t>
            </a:r>
            <a:r>
              <a:rPr lang="en-US" altLang="zh-CN" sz="2600">
                <a:latin typeface="Verdana" charset="0"/>
                <a:cs typeface="宋体" charset="0"/>
              </a:rPr>
              <a:t>protected</a:t>
            </a:r>
            <a:r>
              <a:rPr lang="zh-CN" altLang="en-US" sz="2600">
                <a:latin typeface="Verdana" charset="0"/>
                <a:cs typeface="宋体" charset="0"/>
              </a:rPr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>
                <a:latin typeface="Verdana" charset="0"/>
                <a:cs typeface="宋体" charset="0"/>
              </a:rPr>
              <a:t>Inner class </a:t>
            </a:r>
            <a:r>
              <a:rPr lang="zh-CN" altLang="en-US" sz="2600">
                <a:latin typeface="Verdana" charset="0"/>
                <a:cs typeface="宋体" charset="0"/>
              </a:rPr>
              <a:t>可以声明为</a:t>
            </a:r>
            <a:r>
              <a:rPr lang="en-US" altLang="zh-CN" sz="2600">
                <a:latin typeface="Verdana" charset="0"/>
                <a:cs typeface="宋体" charset="0"/>
              </a:rPr>
              <a:t>static</a:t>
            </a:r>
            <a:r>
              <a:rPr lang="zh-CN" altLang="en-US" sz="2600">
                <a:latin typeface="Verdana" charset="0"/>
                <a:cs typeface="宋体" charset="0"/>
              </a:rPr>
              <a:t>的，但此时就不能再使用外层封装类的非</a:t>
            </a:r>
            <a:r>
              <a:rPr lang="en-US" altLang="zh-CN" sz="2600">
                <a:latin typeface="Verdana" charset="0"/>
                <a:cs typeface="宋体" charset="0"/>
              </a:rPr>
              <a:t>static</a:t>
            </a:r>
            <a:r>
              <a:rPr lang="zh-CN" altLang="en-US" sz="2600">
                <a:latin typeface="Verdana" charset="0"/>
                <a:cs typeface="宋体" charset="0"/>
              </a:rPr>
              <a:t>的成员变量；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600">
                <a:latin typeface="Verdana" charset="0"/>
                <a:cs typeface="宋体" charset="0"/>
              </a:rPr>
              <a:t>非</a:t>
            </a:r>
            <a:r>
              <a:rPr lang="en-US" altLang="zh-CN" sz="2600">
                <a:latin typeface="Verdana" charset="0"/>
                <a:cs typeface="宋体" charset="0"/>
              </a:rPr>
              <a:t>static</a:t>
            </a:r>
            <a:r>
              <a:rPr lang="zh-CN" altLang="en-US" sz="2600">
                <a:latin typeface="Verdana" charset="0"/>
                <a:cs typeface="宋体" charset="0"/>
              </a:rPr>
              <a:t>的内部类中的成员不能声明为</a:t>
            </a:r>
            <a:r>
              <a:rPr lang="en-US" altLang="zh-CN" sz="2600">
                <a:latin typeface="Verdana" charset="0"/>
                <a:cs typeface="宋体" charset="0"/>
              </a:rPr>
              <a:t>static</a:t>
            </a:r>
            <a:r>
              <a:rPr lang="zh-CN" altLang="en-US" sz="2600">
                <a:latin typeface="Verdana" charset="0"/>
                <a:cs typeface="宋体" charset="0"/>
              </a:rPr>
              <a:t>的，只有在顶层类或</a:t>
            </a:r>
            <a:r>
              <a:rPr lang="en-US" altLang="zh-CN" sz="2600">
                <a:latin typeface="Verdana" charset="0"/>
                <a:cs typeface="宋体" charset="0"/>
              </a:rPr>
              <a:t>static</a:t>
            </a:r>
            <a:r>
              <a:rPr lang="zh-CN" altLang="en-US" sz="2600">
                <a:latin typeface="Verdana" charset="0"/>
                <a:cs typeface="宋体" charset="0"/>
              </a:rPr>
              <a:t>的内部类中才可声明</a:t>
            </a:r>
            <a:r>
              <a:rPr lang="en-US" altLang="zh-CN" sz="2600">
                <a:latin typeface="Verdana" charset="0"/>
                <a:cs typeface="宋体" charset="0"/>
              </a:rPr>
              <a:t>static</a:t>
            </a:r>
            <a:r>
              <a:rPr lang="zh-CN" altLang="en-US" sz="2600">
                <a:latin typeface="Verdana" charset="0"/>
                <a:cs typeface="宋体" charset="0"/>
              </a:rPr>
              <a:t>成员</a:t>
            </a:r>
          </a:p>
        </p:txBody>
      </p:sp>
      <p:sp>
        <p:nvSpPr>
          <p:cNvPr id="48132" name="灯片编号占位符 5"/>
          <p:cNvSpPr txBox="1">
            <a:spLocks/>
          </p:cNvSpPr>
          <p:nvPr/>
        </p:nvSpPr>
        <p:spPr bwMode="gray">
          <a:xfrm>
            <a:off x="8286750" y="6477000"/>
            <a:ext cx="400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1C22AF8E-2DC4-114F-9A71-3172D655CB16}" type="slidenum">
              <a:rPr lang="en-US" altLang="zh-CN" sz="1000" b="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rPr>
              <a:pPr eaLnBrk="1" hangingPunct="1"/>
              <a:t>38</a:t>
            </a:fld>
            <a:endParaRPr lang="en-US" altLang="zh-CN" sz="1000" b="0">
              <a:solidFill>
                <a:srgbClr val="000000"/>
              </a:solidFill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73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修饰符适用范围</a:t>
            </a:r>
          </a:p>
        </p:txBody>
      </p:sp>
      <p:graphicFrame>
        <p:nvGraphicFramePr>
          <p:cNvPr id="44112" name="Group 80"/>
          <p:cNvGraphicFramePr>
            <a:graphicFrameLocks noGrp="1"/>
          </p:cNvGraphicFramePr>
          <p:nvPr>
            <p:ph idx="4294967295"/>
          </p:nvPr>
        </p:nvGraphicFramePr>
        <p:xfrm>
          <a:off x="936625" y="1076325"/>
          <a:ext cx="8207375" cy="5209542"/>
        </p:xfrm>
        <a:graphic>
          <a:graphicData uri="http://schemas.openxmlformats.org/drawingml/2006/table">
            <a:tbl>
              <a:tblPr/>
              <a:tblGrid>
                <a:gridCol w="1824038"/>
                <a:gridCol w="981075"/>
                <a:gridCol w="957262"/>
                <a:gridCol w="889000"/>
                <a:gridCol w="1162050"/>
                <a:gridCol w="1163638"/>
                <a:gridCol w="123031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charset="0"/>
                          <a:ea typeface="宋体" charset="0"/>
                          <a:cs typeface="宋体" charset="0"/>
                        </a:rPr>
                        <a:t>class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charset="0"/>
                          <a:ea typeface="宋体" charset="0"/>
                          <a:cs typeface="宋体" charset="0"/>
                        </a:rPr>
                        <a:t>属性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charset="0"/>
                          <a:ea typeface="宋体" charset="0"/>
                          <a:cs typeface="宋体" charset="0"/>
                        </a:rPr>
                        <a:t>方法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charset="0"/>
                          <a:ea typeface="宋体" charset="0"/>
                          <a:cs typeface="宋体" charset="0"/>
                        </a:rPr>
                        <a:t>构建器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charset="0"/>
                          <a:ea typeface="宋体" charset="0"/>
                          <a:cs typeface="宋体" charset="0"/>
                        </a:rPr>
                        <a:t>自由块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charset="0"/>
                          <a:ea typeface="宋体" charset="0"/>
                          <a:cs typeface="宋体" charset="0"/>
                        </a:rPr>
                        <a:t>内部类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public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Y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protected 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(Default)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Y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private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final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Y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abstract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Y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static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charset="0"/>
                          <a:ea typeface="宋体" charset="0"/>
                          <a:cs typeface="宋体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229" name="灯片编号占位符 5"/>
          <p:cNvSpPr txBox="1">
            <a:spLocks/>
          </p:cNvSpPr>
          <p:nvPr/>
        </p:nvSpPr>
        <p:spPr bwMode="gray">
          <a:xfrm>
            <a:off x="8286750" y="6477000"/>
            <a:ext cx="400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846024F8-145F-2B46-B899-ECB1B1A32416}" type="slidenum">
              <a:rPr lang="en-US" altLang="zh-CN" sz="1000" b="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rPr>
              <a:pPr eaLnBrk="1" hangingPunct="1"/>
              <a:t>39</a:t>
            </a:fld>
            <a:endParaRPr lang="en-US" altLang="zh-CN" sz="1000" b="0">
              <a:solidFill>
                <a:srgbClr val="000000"/>
              </a:solidFill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35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static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自由块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>
                <a:latin typeface="Verdana" charset="0"/>
                <a:cs typeface="宋体" charset="0"/>
              </a:rPr>
              <a:t>除了用于修饰变量和方法外，还可以用于修饰类中的自由块</a:t>
            </a:r>
          </a:p>
          <a:p>
            <a:pPr eaLnBrk="1" hangingPunct="1"/>
            <a:r>
              <a:rPr lang="zh-CN" altLang="en-US">
                <a:latin typeface="Verdana" charset="0"/>
                <a:cs typeface="宋体" charset="0"/>
              </a:rPr>
              <a:t>所谓类的“自由块”，就是在类中用“</a:t>
            </a:r>
            <a:r>
              <a:rPr lang="en-US" altLang="zh-CN">
                <a:latin typeface="Verdana" charset="0"/>
                <a:cs typeface="宋体" charset="0"/>
              </a:rPr>
              <a:t>{}”</a:t>
            </a:r>
            <a:r>
              <a:rPr lang="zh-CN" altLang="en-US">
                <a:latin typeface="Verdana" charset="0"/>
                <a:cs typeface="宋体" charset="0"/>
              </a:rPr>
              <a:t>包含起来的不属于任何方法或构造器的代码段</a:t>
            </a:r>
          </a:p>
          <a:p>
            <a:pPr eaLnBrk="1" hangingPunct="1"/>
            <a:r>
              <a:rPr lang="zh-CN" altLang="en-US">
                <a:latin typeface="Verdana" charset="0"/>
                <a:cs typeface="宋体" charset="0"/>
              </a:rPr>
              <a:t>使用</a:t>
            </a:r>
            <a:r>
              <a:rPr lang="en-US" altLang="zh-CN">
                <a:latin typeface="Verdana" charset="0"/>
                <a:cs typeface="宋体" charset="0"/>
              </a:rPr>
              <a:t>static</a:t>
            </a:r>
            <a:r>
              <a:rPr lang="zh-CN" altLang="en-US">
                <a:latin typeface="Verdana" charset="0"/>
                <a:cs typeface="宋体" charset="0"/>
              </a:rPr>
              <a:t>来修饰的自由块只在类加载的时候执行一次，通常用于初始化静态变量</a:t>
            </a:r>
          </a:p>
        </p:txBody>
      </p:sp>
      <p:sp>
        <p:nvSpPr>
          <p:cNvPr id="11268" name="灯片编号占位符 5"/>
          <p:cNvSpPr txBox="1">
            <a:spLocks/>
          </p:cNvSpPr>
          <p:nvPr/>
        </p:nvSpPr>
        <p:spPr bwMode="gray">
          <a:xfrm>
            <a:off x="8382000" y="64770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DBDAA45E-576A-6241-BBFF-0C401D06347B}" type="slidenum">
              <a:rPr lang="en-US" altLang="zh-CN" sz="1000" b="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rPr>
              <a:pPr eaLnBrk="1" hangingPunct="1"/>
              <a:t>4</a:t>
            </a:fld>
            <a:endParaRPr lang="en-US" altLang="zh-CN" sz="1000" b="0">
              <a:solidFill>
                <a:srgbClr val="000000"/>
              </a:solidFill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91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小结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600">
                <a:latin typeface="Verdana" charset="0"/>
                <a:cs typeface="宋体" charset="0"/>
              </a:rPr>
              <a:t>描述</a:t>
            </a:r>
            <a:r>
              <a:rPr lang="en-US" altLang="zh-CN" sz="2600">
                <a:latin typeface="Verdana" charset="0"/>
                <a:cs typeface="宋体" charset="0"/>
              </a:rPr>
              <a:t>static</a:t>
            </a:r>
            <a:r>
              <a:rPr lang="zh-CN" altLang="en-US" sz="2600">
                <a:latin typeface="Verdana" charset="0"/>
                <a:cs typeface="宋体" charset="0"/>
              </a:rPr>
              <a:t>变量、方法和初始化器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600">
                <a:latin typeface="Verdana" charset="0"/>
                <a:cs typeface="宋体" charset="0"/>
              </a:rPr>
              <a:t>描述</a:t>
            </a:r>
            <a:r>
              <a:rPr lang="en-US" altLang="zh-CN" sz="2600">
                <a:latin typeface="Verdana" charset="0"/>
                <a:cs typeface="宋体" charset="0"/>
              </a:rPr>
              <a:t>final</a:t>
            </a:r>
            <a:r>
              <a:rPr lang="zh-CN" altLang="en-US" sz="2600">
                <a:latin typeface="Verdana" charset="0"/>
                <a:cs typeface="宋体" charset="0"/>
              </a:rPr>
              <a:t>类、方法和变量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600">
                <a:latin typeface="Verdana" charset="0"/>
                <a:cs typeface="宋体" charset="0"/>
              </a:rPr>
              <a:t>解释如何以及何时使用</a:t>
            </a:r>
            <a:r>
              <a:rPr lang="en-US" altLang="zh-CN" sz="2600">
                <a:latin typeface="Verdana" charset="0"/>
                <a:cs typeface="宋体" charset="0"/>
              </a:rPr>
              <a:t>abstract</a:t>
            </a:r>
            <a:r>
              <a:rPr lang="zh-CN" altLang="en-US" sz="2600">
                <a:latin typeface="Verdana" charset="0"/>
                <a:cs typeface="宋体" charset="0"/>
              </a:rPr>
              <a:t>类和方法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600">
                <a:latin typeface="Verdana" charset="0"/>
                <a:cs typeface="宋体" charset="0"/>
              </a:rPr>
              <a:t>解释如何以及何时使用内部类（</a:t>
            </a:r>
            <a:r>
              <a:rPr lang="en-US" altLang="zh-CN" sz="2600">
                <a:latin typeface="Verdana" charset="0"/>
                <a:cs typeface="宋体" charset="0"/>
              </a:rPr>
              <a:t>inner class</a:t>
            </a:r>
            <a:r>
              <a:rPr lang="zh-CN" altLang="en-US" sz="2600">
                <a:latin typeface="Verdana" charset="0"/>
                <a:cs typeface="宋体" charset="0"/>
              </a:rPr>
              <a:t>）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600">
                <a:latin typeface="Verdana" charset="0"/>
                <a:cs typeface="宋体" charset="0"/>
              </a:rPr>
              <a:t>解释如何以及何时使用接口（</a:t>
            </a:r>
            <a:r>
              <a:rPr lang="en-US" altLang="zh-CN" sz="2600">
                <a:latin typeface="Verdana" charset="0"/>
                <a:cs typeface="宋体" charset="0"/>
              </a:rPr>
              <a:t>interface</a:t>
            </a:r>
            <a:r>
              <a:rPr lang="zh-CN" altLang="en-US" sz="2600">
                <a:latin typeface="Verdana" charset="0"/>
                <a:cs typeface="宋体" charset="0"/>
              </a:rPr>
              <a:t>）</a:t>
            </a:r>
          </a:p>
        </p:txBody>
      </p:sp>
      <p:sp>
        <p:nvSpPr>
          <p:cNvPr id="50180" name="灯片编号占位符 5"/>
          <p:cNvSpPr txBox="1">
            <a:spLocks/>
          </p:cNvSpPr>
          <p:nvPr/>
        </p:nvSpPr>
        <p:spPr bwMode="gray">
          <a:xfrm>
            <a:off x="8286750" y="6477000"/>
            <a:ext cx="400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282525E8-A19F-B14A-8A00-6F130ABE503D}" type="slidenum">
              <a:rPr lang="en-US" altLang="zh-CN" sz="1000" b="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rPr>
              <a:pPr eaLnBrk="1" hangingPunct="1"/>
              <a:t>40</a:t>
            </a:fld>
            <a:endParaRPr lang="en-US" altLang="zh-CN" sz="1000" b="0">
              <a:solidFill>
                <a:srgbClr val="000000"/>
              </a:solidFill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16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 static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自由块例子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295400"/>
            <a:ext cx="4038600" cy="49339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500" b="0">
                <a:latin typeface="Verdana" charset="0"/>
                <a:cs typeface="宋体" charset="0"/>
              </a:rPr>
              <a:t>public class</a:t>
            </a:r>
            <a:r>
              <a:rPr lang="en-US" altLang="zh-CN" sz="2500">
                <a:latin typeface="Verdana" charset="0"/>
                <a:cs typeface="宋体" charset="0"/>
              </a:rPr>
              <a:t> Count 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500">
                <a:latin typeface="Verdana" charset="0"/>
                <a:cs typeface="宋体" charset="0"/>
              </a:rPr>
              <a:t>  </a:t>
            </a:r>
            <a:r>
              <a:rPr lang="en-US" altLang="zh-CN" sz="2500" b="0">
                <a:latin typeface="Verdana" charset="0"/>
                <a:cs typeface="宋体" charset="0"/>
              </a:rPr>
              <a:t>private int</a:t>
            </a:r>
            <a:r>
              <a:rPr lang="en-US" altLang="zh-CN" sz="2500">
                <a:latin typeface="Verdana" charset="0"/>
                <a:cs typeface="宋体" charset="0"/>
              </a:rPr>
              <a:t> serialNumber;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500">
                <a:latin typeface="Verdana" charset="0"/>
                <a:cs typeface="宋体" charset="0"/>
              </a:rPr>
              <a:t>  </a:t>
            </a:r>
            <a:r>
              <a:rPr lang="en-US" altLang="zh-CN" sz="2500" b="0">
                <a:latin typeface="Verdana" charset="0"/>
                <a:cs typeface="宋体" charset="0"/>
              </a:rPr>
              <a:t>public static int</a:t>
            </a:r>
            <a:r>
              <a:rPr lang="en-US" altLang="zh-CN" sz="2500">
                <a:latin typeface="Verdana" charset="0"/>
                <a:cs typeface="宋体" charset="0"/>
              </a:rPr>
              <a:t> counter;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 sz="2500">
              <a:latin typeface="Verdana" charset="0"/>
              <a:cs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500" b="0">
                <a:latin typeface="Verdana" charset="0"/>
                <a:cs typeface="宋体" charset="0"/>
              </a:rPr>
              <a:t>  static</a:t>
            </a:r>
            <a:r>
              <a:rPr lang="en-US" altLang="zh-CN" sz="2500">
                <a:latin typeface="Verdana" charset="0"/>
                <a:cs typeface="宋体" charset="0"/>
              </a:rPr>
              <a:t> 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500">
                <a:latin typeface="Verdana" charset="0"/>
                <a:cs typeface="宋体" charset="0"/>
              </a:rPr>
              <a:t>    counter = 1;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500">
                <a:latin typeface="Verdana" charset="0"/>
                <a:cs typeface="宋体" charset="0"/>
              </a:rPr>
              <a:t>  }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05400" y="1295400"/>
            <a:ext cx="4038600" cy="493395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 sz="2500" b="0">
                <a:latin typeface="Verdana" charset="0"/>
                <a:cs typeface="宋体" charset="0"/>
              </a:rPr>
              <a:t>public static int</a:t>
            </a:r>
            <a:r>
              <a:rPr lang="en-US" altLang="zh-CN" sz="2500">
                <a:latin typeface="Verdana" charset="0"/>
                <a:cs typeface="宋体" charset="0"/>
              </a:rPr>
              <a:t> getTotalCount() {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500">
                <a:latin typeface="Verdana" charset="0"/>
                <a:cs typeface="宋体" charset="0"/>
              </a:rPr>
              <a:t>   </a:t>
            </a:r>
            <a:r>
              <a:rPr lang="en-US" altLang="zh-CN" sz="2500" b="0">
                <a:latin typeface="Verdana" charset="0"/>
                <a:cs typeface="宋体" charset="0"/>
              </a:rPr>
              <a:t> return </a:t>
            </a:r>
            <a:r>
              <a:rPr lang="en-US" altLang="zh-CN" sz="2500">
                <a:latin typeface="Verdana" charset="0"/>
                <a:cs typeface="宋体" charset="0"/>
              </a:rPr>
              <a:t>counter;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500">
                <a:latin typeface="Verdana" charset="0"/>
                <a:cs typeface="宋体" charset="0"/>
              </a:rPr>
              <a:t>  }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500" b="0">
                <a:latin typeface="Verdana" charset="0"/>
                <a:cs typeface="宋体" charset="0"/>
              </a:rPr>
              <a:t>public</a:t>
            </a:r>
            <a:r>
              <a:rPr lang="en-US" altLang="zh-CN" sz="2500">
                <a:latin typeface="Verdana" charset="0"/>
                <a:cs typeface="宋体" charset="0"/>
              </a:rPr>
              <a:t> Count() {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500">
                <a:latin typeface="Verdana" charset="0"/>
                <a:cs typeface="宋体" charset="0"/>
              </a:rPr>
              <a:t>    counter++;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500">
                <a:latin typeface="Verdana" charset="0"/>
                <a:cs typeface="宋体" charset="0"/>
              </a:rPr>
              <a:t>    serialNumber = counter;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500">
                <a:latin typeface="Verdana" charset="0"/>
                <a:cs typeface="宋体" charset="0"/>
              </a:rPr>
              <a:t>  }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500">
                <a:latin typeface="Verdana" charset="0"/>
                <a:cs typeface="宋体" charset="0"/>
              </a:rPr>
              <a:t>}</a:t>
            </a:r>
          </a:p>
        </p:txBody>
      </p:sp>
      <p:sp>
        <p:nvSpPr>
          <p:cNvPr id="12293" name="灯片编号占位符 5"/>
          <p:cNvSpPr txBox="1">
            <a:spLocks/>
          </p:cNvSpPr>
          <p:nvPr/>
        </p:nvSpPr>
        <p:spPr bwMode="gray">
          <a:xfrm>
            <a:off x="8382000" y="64770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3B48A7E0-415C-E243-B8DA-F28668625501}" type="slidenum">
              <a:rPr lang="en-US" altLang="zh-CN" sz="1000" b="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rPr>
              <a:pPr eaLnBrk="1" hangingPunct="1"/>
              <a:t>5</a:t>
            </a:fld>
            <a:endParaRPr lang="en-US" altLang="zh-CN" sz="1000" b="0">
              <a:solidFill>
                <a:srgbClr val="000000"/>
              </a:solidFill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27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单子（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Singleton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）设计模式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Verdana" charset="0"/>
                <a:cs typeface="宋体" charset="0"/>
              </a:rPr>
              <a:t>有时候，我们需要实现这样的功能：那就是在整个应用中，只有一个实例存在。比如，在</a:t>
            </a:r>
            <a:r>
              <a:rPr lang="en-US" altLang="zh-CN" sz="2400">
                <a:latin typeface="Verdana" charset="0"/>
                <a:cs typeface="宋体" charset="0"/>
              </a:rPr>
              <a:t>PowerPoint</a:t>
            </a:r>
            <a:r>
              <a:rPr lang="zh-CN" altLang="en-US" sz="2400">
                <a:latin typeface="Verdana" charset="0"/>
                <a:cs typeface="宋体" charset="0"/>
              </a:rPr>
              <a:t>中，只能出现一个帮助窗口。如果将这个帮助窗口当作一个类，这就意味着它只能有一个实例。</a:t>
            </a:r>
          </a:p>
          <a:p>
            <a:pPr eaLnBrk="1" hangingPunct="1"/>
            <a:r>
              <a:rPr lang="zh-CN" altLang="en-US" sz="2400">
                <a:latin typeface="Verdana" charset="0"/>
                <a:cs typeface="宋体" charset="0"/>
              </a:rPr>
              <a:t>利用单子（</a:t>
            </a:r>
            <a:r>
              <a:rPr lang="en-US" altLang="zh-CN" sz="2400">
                <a:latin typeface="Verdana" charset="0"/>
                <a:cs typeface="宋体" charset="0"/>
              </a:rPr>
              <a:t>Singleton</a:t>
            </a:r>
            <a:r>
              <a:rPr lang="zh-CN" altLang="en-US" sz="2400">
                <a:latin typeface="Verdana" charset="0"/>
                <a:cs typeface="宋体" charset="0"/>
              </a:rPr>
              <a:t>）设计模式，可以实现这种需求。</a:t>
            </a:r>
          </a:p>
        </p:txBody>
      </p:sp>
      <p:sp>
        <p:nvSpPr>
          <p:cNvPr id="13316" name="灯片编号占位符 5"/>
          <p:cNvSpPr txBox="1">
            <a:spLocks/>
          </p:cNvSpPr>
          <p:nvPr/>
        </p:nvSpPr>
        <p:spPr bwMode="gray">
          <a:xfrm>
            <a:off x="8382000" y="64770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0628560E-41B7-F84E-B578-2F5F5F9643B6}" type="slidenum">
              <a:rPr lang="en-US" altLang="zh-CN" sz="1000" b="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rPr>
              <a:pPr eaLnBrk="1" hangingPunct="1"/>
              <a:t>6</a:t>
            </a:fld>
            <a:endParaRPr lang="en-US" altLang="zh-CN" sz="1000" b="0">
              <a:solidFill>
                <a:srgbClr val="000000"/>
              </a:solidFill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33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单子（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Singleton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）设计模式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295400"/>
            <a:ext cx="4038600" cy="49339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 b="0">
                <a:latin typeface="Verdana" charset="0"/>
                <a:cs typeface="宋体" charset="0"/>
              </a:rPr>
              <a:t>public class</a:t>
            </a:r>
            <a:r>
              <a:rPr lang="en-US" altLang="zh-CN" sz="2000">
                <a:latin typeface="Verdana" charset="0"/>
                <a:cs typeface="宋体" charset="0"/>
              </a:rPr>
              <a:t> Single 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Verdana" charset="0"/>
                <a:cs typeface="宋体" charset="0"/>
              </a:rPr>
              <a:t>	</a:t>
            </a:r>
            <a:r>
              <a:rPr lang="en-US" altLang="zh-CN" sz="2000" b="0">
                <a:latin typeface="Verdana" charset="0"/>
                <a:cs typeface="宋体" charset="0"/>
              </a:rPr>
              <a:t>private</a:t>
            </a:r>
            <a:r>
              <a:rPr lang="en-US" altLang="zh-CN" sz="2000">
                <a:latin typeface="Verdana" charset="0"/>
                <a:cs typeface="宋体" charset="0"/>
              </a:rPr>
              <a:t> </a:t>
            </a:r>
            <a:r>
              <a:rPr lang="en-US" altLang="zh-CN" sz="2000" b="0">
                <a:latin typeface="Verdana" charset="0"/>
                <a:cs typeface="宋体" charset="0"/>
              </a:rPr>
              <a:t>double</a:t>
            </a:r>
            <a:r>
              <a:rPr lang="en-US" altLang="zh-CN" sz="2000">
                <a:latin typeface="Verdana" charset="0"/>
                <a:cs typeface="宋体" charset="0"/>
              </a:rPr>
              <a:t> r;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Verdana" charset="0"/>
                <a:cs typeface="宋体" charset="0"/>
              </a:rPr>
              <a:t>	</a:t>
            </a:r>
            <a:r>
              <a:rPr lang="en-US" altLang="zh-CN" sz="2000" b="0">
                <a:latin typeface="Verdana" charset="0"/>
                <a:cs typeface="宋体" charset="0"/>
              </a:rPr>
              <a:t>private</a:t>
            </a:r>
            <a:r>
              <a:rPr lang="en-US" altLang="zh-CN" sz="2000">
                <a:latin typeface="Verdana" charset="0"/>
                <a:cs typeface="宋体" charset="0"/>
              </a:rPr>
              <a:t> </a:t>
            </a:r>
            <a:r>
              <a:rPr lang="en-US" altLang="zh-CN" sz="2000" b="0">
                <a:latin typeface="Verdana" charset="0"/>
                <a:cs typeface="宋体" charset="0"/>
              </a:rPr>
              <a:t>static</a:t>
            </a:r>
            <a:r>
              <a:rPr lang="en-US" altLang="zh-CN" sz="2000">
                <a:latin typeface="Verdana" charset="0"/>
                <a:cs typeface="宋体" charset="0"/>
              </a:rPr>
              <a:t> Single sp;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Verdana" charset="0"/>
                <a:cs typeface="宋体" charset="0"/>
              </a:rPr>
              <a:t>	</a:t>
            </a:r>
            <a:r>
              <a:rPr lang="en-US" altLang="zh-CN" sz="2000" b="0">
                <a:latin typeface="Verdana" charset="0"/>
                <a:cs typeface="宋体" charset="0"/>
              </a:rPr>
              <a:t>private</a:t>
            </a:r>
            <a:r>
              <a:rPr lang="en-US" altLang="zh-CN" sz="2000">
                <a:latin typeface="Verdana" charset="0"/>
                <a:cs typeface="宋体" charset="0"/>
              </a:rPr>
              <a:t> Single(){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Verdana" charset="0"/>
                <a:cs typeface="宋体" charset="0"/>
              </a:rPr>
              <a:t>	    r = Math.random();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Verdana" charset="0"/>
                <a:cs typeface="宋体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Verdana" charset="0"/>
                <a:cs typeface="宋体" charset="0"/>
              </a:rPr>
              <a:t>	</a:t>
            </a:r>
            <a:r>
              <a:rPr lang="en-US" altLang="zh-CN" sz="2000" b="0">
                <a:latin typeface="Verdana" charset="0"/>
                <a:cs typeface="宋体" charset="0"/>
              </a:rPr>
              <a:t>public</a:t>
            </a:r>
            <a:r>
              <a:rPr lang="en-US" altLang="zh-CN" sz="2000">
                <a:latin typeface="Verdana" charset="0"/>
                <a:cs typeface="宋体" charset="0"/>
              </a:rPr>
              <a:t> </a:t>
            </a:r>
            <a:r>
              <a:rPr lang="en-US" altLang="zh-CN" sz="2000" b="0">
                <a:latin typeface="Verdana" charset="0"/>
                <a:cs typeface="宋体" charset="0"/>
              </a:rPr>
              <a:t>static</a:t>
            </a:r>
            <a:r>
              <a:rPr lang="en-US" altLang="zh-CN" sz="2000">
                <a:latin typeface="Verdana" charset="0"/>
                <a:cs typeface="宋体" charset="0"/>
              </a:rPr>
              <a:t> Single getInstance(){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Verdana" charset="0"/>
                <a:cs typeface="宋体" charset="0"/>
              </a:rPr>
              <a:t>	    </a:t>
            </a:r>
            <a:r>
              <a:rPr lang="en-US" altLang="zh-CN" sz="2000" b="0">
                <a:latin typeface="Verdana" charset="0"/>
                <a:cs typeface="宋体" charset="0"/>
              </a:rPr>
              <a:t>if</a:t>
            </a:r>
            <a:r>
              <a:rPr lang="en-US" altLang="zh-CN" sz="2000">
                <a:latin typeface="Verdana" charset="0"/>
                <a:cs typeface="宋体" charset="0"/>
              </a:rPr>
              <a:t> (sp==</a:t>
            </a:r>
            <a:r>
              <a:rPr lang="en-US" altLang="zh-CN" sz="2000" b="0">
                <a:latin typeface="Verdana" charset="0"/>
                <a:cs typeface="宋体" charset="0"/>
              </a:rPr>
              <a:t>null</a:t>
            </a:r>
            <a:r>
              <a:rPr lang="en-US" altLang="zh-CN" sz="2000">
                <a:latin typeface="Verdana" charset="0"/>
                <a:cs typeface="宋体" charset="0"/>
              </a:rPr>
              <a:t>){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Verdana" charset="0"/>
                <a:cs typeface="宋体" charset="0"/>
              </a:rPr>
              <a:t>	        sp = </a:t>
            </a:r>
            <a:r>
              <a:rPr lang="en-US" altLang="zh-CN" sz="2000" b="0">
                <a:latin typeface="Verdana" charset="0"/>
                <a:cs typeface="宋体" charset="0"/>
              </a:rPr>
              <a:t>new</a:t>
            </a:r>
            <a:r>
              <a:rPr lang="en-US" altLang="zh-CN" sz="2000">
                <a:latin typeface="Verdana" charset="0"/>
                <a:cs typeface="宋体" charset="0"/>
              </a:rPr>
              <a:t> Single ();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Verdana" charset="0"/>
                <a:cs typeface="宋体" charset="0"/>
              </a:rPr>
              <a:t>	    }	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Verdana" charset="0"/>
                <a:cs typeface="宋体" charset="0"/>
              </a:rPr>
              <a:t>	    </a:t>
            </a:r>
            <a:r>
              <a:rPr lang="en-US" altLang="zh-CN" sz="2000" b="0">
                <a:latin typeface="Verdana" charset="0"/>
                <a:cs typeface="宋体" charset="0"/>
              </a:rPr>
              <a:t>return</a:t>
            </a:r>
            <a:r>
              <a:rPr lang="en-US" altLang="zh-CN" sz="2000">
                <a:latin typeface="Verdana" charset="0"/>
                <a:cs typeface="宋体" charset="0"/>
              </a:rPr>
              <a:t> sp;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Verdana" charset="0"/>
                <a:cs typeface="宋体" charset="0"/>
              </a:rPr>
              <a:t>	}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05400" y="1295400"/>
            <a:ext cx="4038600" cy="49339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 b="0">
                <a:latin typeface="Verdana" charset="0"/>
                <a:cs typeface="宋体" charset="0"/>
              </a:rPr>
              <a:t>    public</a:t>
            </a:r>
            <a:r>
              <a:rPr lang="en-US" altLang="zh-CN" sz="2000">
                <a:latin typeface="Verdana" charset="0"/>
                <a:cs typeface="宋体" charset="0"/>
              </a:rPr>
              <a:t> </a:t>
            </a:r>
            <a:r>
              <a:rPr lang="en-US" altLang="zh-CN" sz="2000" b="0">
                <a:latin typeface="Verdana" charset="0"/>
                <a:cs typeface="宋体" charset="0"/>
              </a:rPr>
              <a:t>double</a:t>
            </a:r>
            <a:r>
              <a:rPr lang="en-US" altLang="zh-CN" sz="2000">
                <a:latin typeface="Verdana" charset="0"/>
                <a:cs typeface="宋体" charset="0"/>
              </a:rPr>
              <a:t> getR(){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Verdana" charset="0"/>
                <a:cs typeface="宋体" charset="0"/>
              </a:rPr>
              <a:t>	   </a:t>
            </a:r>
            <a:r>
              <a:rPr lang="en-US" altLang="zh-CN" sz="2000" b="0">
                <a:latin typeface="Verdana" charset="0"/>
                <a:cs typeface="宋体" charset="0"/>
              </a:rPr>
              <a:t>return</a:t>
            </a:r>
            <a:r>
              <a:rPr lang="en-US" altLang="zh-CN" sz="2000">
                <a:latin typeface="Verdana" charset="0"/>
                <a:cs typeface="宋体" charset="0"/>
              </a:rPr>
              <a:t> r;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Verdana" charset="0"/>
                <a:cs typeface="宋体" charset="0"/>
              </a:rPr>
              <a:t>    }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Verdana" charset="0"/>
                <a:cs typeface="宋体" charset="0"/>
              </a:rPr>
              <a:t>    </a:t>
            </a:r>
            <a:r>
              <a:rPr lang="en-US" altLang="zh-CN" sz="2000" b="0">
                <a:latin typeface="Verdana" charset="0"/>
                <a:cs typeface="宋体" charset="0"/>
              </a:rPr>
              <a:t>public</a:t>
            </a:r>
            <a:r>
              <a:rPr lang="en-US" altLang="zh-CN" sz="2000">
                <a:latin typeface="Verdana" charset="0"/>
                <a:cs typeface="宋体" charset="0"/>
              </a:rPr>
              <a:t> </a:t>
            </a:r>
            <a:r>
              <a:rPr lang="en-US" altLang="zh-CN" sz="2000" b="0">
                <a:latin typeface="Verdana" charset="0"/>
                <a:cs typeface="宋体" charset="0"/>
              </a:rPr>
              <a:t>static</a:t>
            </a:r>
            <a:r>
              <a:rPr lang="en-US" altLang="zh-CN" sz="2000">
                <a:latin typeface="Verdana" charset="0"/>
                <a:cs typeface="宋体" charset="0"/>
              </a:rPr>
              <a:t> </a:t>
            </a:r>
            <a:r>
              <a:rPr lang="en-US" altLang="zh-CN" sz="2000" b="0">
                <a:latin typeface="Verdana" charset="0"/>
                <a:cs typeface="宋体" charset="0"/>
              </a:rPr>
              <a:t>void</a:t>
            </a:r>
            <a:r>
              <a:rPr lang="en-US" altLang="zh-CN" sz="2000">
                <a:latin typeface="Verdana" charset="0"/>
                <a:cs typeface="宋体" charset="0"/>
              </a:rPr>
              <a:t> main(String args[]){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Verdana" charset="0"/>
                <a:cs typeface="宋体" charset="0"/>
              </a:rPr>
              <a:t>	   Single sp1 = Single.getInstance();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Verdana" charset="0"/>
                <a:cs typeface="宋体" charset="0"/>
              </a:rPr>
              <a:t>	   Single sp2 = Single.getInstance();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Verdana" charset="0"/>
                <a:cs typeface="宋体" charset="0"/>
              </a:rPr>
              <a:t>	   System.out.println(sp1.getR());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Verdana" charset="0"/>
                <a:cs typeface="宋体" charset="0"/>
              </a:rPr>
              <a:t>	   System.out.println(sp2.getR());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Verdana" charset="0"/>
                <a:cs typeface="宋体" charset="0"/>
              </a:rPr>
              <a:t>	}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Verdana" charset="0"/>
                <a:cs typeface="宋体" charset="0"/>
              </a:rPr>
              <a:t>}</a:t>
            </a:r>
          </a:p>
        </p:txBody>
      </p:sp>
      <p:sp>
        <p:nvSpPr>
          <p:cNvPr id="14341" name="灯片编号占位符 5"/>
          <p:cNvSpPr txBox="1">
            <a:spLocks/>
          </p:cNvSpPr>
          <p:nvPr/>
        </p:nvSpPr>
        <p:spPr bwMode="gray">
          <a:xfrm>
            <a:off x="8382000" y="64770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7D2C1D00-BA05-A147-823B-32334CEAE3AF}" type="slidenum">
              <a:rPr lang="en-US" altLang="zh-CN" sz="1000" b="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rPr>
              <a:pPr eaLnBrk="1" hangingPunct="1"/>
              <a:t>7</a:t>
            </a:fld>
            <a:endParaRPr lang="en-US" altLang="zh-CN" sz="1000" b="0">
              <a:solidFill>
                <a:srgbClr val="000000"/>
              </a:solidFill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83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单子（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Singleton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）设计模式</a:t>
            </a: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250825" y="1341438"/>
            <a:ext cx="6119813" cy="3382962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b="0">
                <a:latin typeface="Lucida Console" charset="0"/>
              </a:rPr>
              <a:t>public class </a:t>
            </a:r>
            <a:r>
              <a:rPr lang="en-US" altLang="zh-CN">
                <a:latin typeface="Lucida Console" charset="0"/>
              </a:rPr>
              <a:t>TeacherFactory</a:t>
            </a:r>
            <a:r>
              <a:rPr lang="en-US" altLang="zh-CN" b="0">
                <a:latin typeface="Lucida Console" charset="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b="0">
                <a:latin typeface="Lucida Console" charset="0"/>
              </a:rPr>
              <a:t>  static Teacher </a:t>
            </a:r>
            <a:r>
              <a:rPr lang="en-US" altLang="zh-CN" i="1">
                <a:latin typeface="Lucida Console" charset="0"/>
              </a:rPr>
              <a:t>teacher</a:t>
            </a:r>
            <a:r>
              <a:rPr lang="en-US" altLang="zh-CN" b="0">
                <a:latin typeface="Lucida Console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b="0">
              <a:latin typeface="Lucida Console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b="0">
                <a:latin typeface="Lucida Console" charset="0"/>
              </a:rPr>
              <a:t>  public static Teacher newInstance(){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b="0">
                <a:latin typeface="Lucida Console" charset="0"/>
              </a:rPr>
              <a:t>    if(</a:t>
            </a:r>
            <a:r>
              <a:rPr lang="en-US" altLang="zh-CN" i="1">
                <a:latin typeface="Lucida Console" charset="0"/>
              </a:rPr>
              <a:t>teacher</a:t>
            </a:r>
            <a:r>
              <a:rPr lang="en-US" altLang="zh-CN" b="0">
                <a:latin typeface="Lucida Console" charset="0"/>
              </a:rPr>
              <a:t> == null){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b="0" i="1">
                <a:latin typeface="Lucida Console" charset="0"/>
              </a:rPr>
              <a:t>      </a:t>
            </a:r>
            <a:r>
              <a:rPr lang="en-US" altLang="zh-CN" i="1">
                <a:solidFill>
                  <a:srgbClr val="CC0000"/>
                </a:solidFill>
                <a:latin typeface="Lucida Console" charset="0"/>
              </a:rPr>
              <a:t>teacher</a:t>
            </a:r>
            <a:r>
              <a:rPr lang="en-US" altLang="zh-CN" b="0">
                <a:solidFill>
                  <a:srgbClr val="CC0000"/>
                </a:solidFill>
                <a:latin typeface="Lucida Console" charset="0"/>
              </a:rPr>
              <a:t> = new Teacher();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b="0" i="1">
                <a:solidFill>
                  <a:srgbClr val="CC0000"/>
                </a:solidFill>
                <a:latin typeface="Lucida Console" charset="0"/>
              </a:rPr>
              <a:t>      </a:t>
            </a:r>
            <a:r>
              <a:rPr lang="en-US" altLang="zh-CN" i="1">
                <a:solidFill>
                  <a:srgbClr val="CC0000"/>
                </a:solidFill>
                <a:latin typeface="Lucida Console" charset="0"/>
              </a:rPr>
              <a:t>teacher</a:t>
            </a:r>
            <a:r>
              <a:rPr lang="en-US" altLang="zh-CN" b="0">
                <a:solidFill>
                  <a:srgbClr val="CC0000"/>
                </a:solidFill>
                <a:latin typeface="Lucida Console" charset="0"/>
              </a:rPr>
              <a:t>.setName("zhangsan");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b="0">
                <a:latin typeface="Lucida Console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b="0">
                <a:latin typeface="Lucida Console" charset="0"/>
              </a:rPr>
              <a:t>    return </a:t>
            </a:r>
            <a:r>
              <a:rPr lang="en-US" altLang="zh-CN" i="1">
                <a:latin typeface="Lucida Console" charset="0"/>
              </a:rPr>
              <a:t>teacher</a:t>
            </a:r>
            <a:r>
              <a:rPr lang="en-US" altLang="zh-CN" b="0">
                <a:latin typeface="Lucida Console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b="0">
                <a:latin typeface="Lucida Console" charset="0"/>
              </a:rPr>
              <a:t> 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b="0">
                <a:latin typeface="Lucida Console" charset="0"/>
              </a:rPr>
              <a:t>}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867400" y="1628775"/>
            <a:ext cx="2808288" cy="2508250"/>
          </a:xfrm>
          <a:prstGeom prst="rect">
            <a:avLst/>
          </a:prstGeom>
          <a:solidFill>
            <a:schemeClr val="bg1"/>
          </a:solidFill>
          <a:ln w="38100">
            <a:solidFill>
              <a:srgbClr val="00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TeacherFactory</a:t>
            </a:r>
            <a:r>
              <a:rPr lang="zh-CN" altLang="en-US"/>
              <a:t>类空间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zh-CN" altLang="en-US"/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zh-CN" altLang="en-US"/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zh-CN" altLang="en-US"/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zh-CN" altLang="en-US"/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zh-CN" altLang="en-US"/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zh-CN" altLang="en-US"/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/>
          </a:p>
        </p:txBody>
      </p:sp>
      <p:sp>
        <p:nvSpPr>
          <p:cNvPr id="168966" name="Rectangle 6"/>
          <p:cNvSpPr>
            <a:spLocks noChangeArrowheads="1"/>
          </p:cNvSpPr>
          <p:nvPr/>
        </p:nvSpPr>
        <p:spPr bwMode="auto">
          <a:xfrm>
            <a:off x="6011863" y="2132013"/>
            <a:ext cx="1081087" cy="3603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b="0"/>
              <a:t>0xff0044</a:t>
            </a:r>
          </a:p>
        </p:txBody>
      </p:sp>
      <p:sp>
        <p:nvSpPr>
          <p:cNvPr id="168967" name="Rectangle 7"/>
          <p:cNvSpPr>
            <a:spLocks noChangeArrowheads="1"/>
          </p:cNvSpPr>
          <p:nvPr/>
        </p:nvSpPr>
        <p:spPr bwMode="auto">
          <a:xfrm>
            <a:off x="7451725" y="2132013"/>
            <a:ext cx="1081088" cy="12969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b="0"/>
              <a:t>Name;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b="0"/>
              <a:t>Age;</a:t>
            </a:r>
          </a:p>
        </p:txBody>
      </p:sp>
      <p:sp>
        <p:nvSpPr>
          <p:cNvPr id="168968" name="Line 8"/>
          <p:cNvSpPr>
            <a:spLocks noChangeShapeType="1"/>
          </p:cNvSpPr>
          <p:nvPr/>
        </p:nvSpPr>
        <p:spPr bwMode="auto">
          <a:xfrm>
            <a:off x="7092950" y="2276475"/>
            <a:ext cx="3587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3059113" y="4365625"/>
            <a:ext cx="5616575" cy="1473200"/>
          </a:xfrm>
          <a:prstGeom prst="rect">
            <a:avLst/>
          </a:prstGeom>
          <a:solidFill>
            <a:schemeClr val="bg1"/>
          </a:solidFill>
          <a:ln w="38100">
            <a:solidFill>
              <a:srgbClr val="00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latin typeface="Lucida Console" charset="0"/>
              </a:rPr>
              <a:t>Teacher t1 = TeacherFactory.newInstance();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latin typeface="Lucida Console" charset="0"/>
              </a:rPr>
              <a:t>Teacher t2 = TeacherFactory.newInstance();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>
              <a:latin typeface="Lucida Console" charset="0"/>
            </a:endParaRPr>
          </a:p>
        </p:txBody>
      </p:sp>
      <p:sp>
        <p:nvSpPr>
          <p:cNvPr id="168970" name="Line 10"/>
          <p:cNvSpPr>
            <a:spLocks noChangeShapeType="1"/>
          </p:cNvSpPr>
          <p:nvPr/>
        </p:nvSpPr>
        <p:spPr bwMode="auto">
          <a:xfrm>
            <a:off x="3563938" y="4941888"/>
            <a:ext cx="424815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8971" name="Rectangle 11"/>
          <p:cNvSpPr>
            <a:spLocks noChangeArrowheads="1"/>
          </p:cNvSpPr>
          <p:nvPr/>
        </p:nvSpPr>
        <p:spPr bwMode="auto">
          <a:xfrm>
            <a:off x="6011863" y="2133600"/>
            <a:ext cx="1081087" cy="3603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b="0"/>
              <a:t>null</a:t>
            </a:r>
          </a:p>
        </p:txBody>
      </p:sp>
      <p:sp>
        <p:nvSpPr>
          <p:cNvPr id="168972" name="Line 12"/>
          <p:cNvSpPr>
            <a:spLocks noChangeShapeType="1"/>
          </p:cNvSpPr>
          <p:nvPr/>
        </p:nvSpPr>
        <p:spPr bwMode="auto">
          <a:xfrm>
            <a:off x="684213" y="2565400"/>
            <a:ext cx="511175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8973" name="Line 13"/>
          <p:cNvSpPr>
            <a:spLocks noChangeShapeType="1"/>
          </p:cNvSpPr>
          <p:nvPr/>
        </p:nvSpPr>
        <p:spPr bwMode="auto">
          <a:xfrm>
            <a:off x="3563938" y="5516563"/>
            <a:ext cx="424815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6011863" y="2492375"/>
            <a:ext cx="10652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Teacher</a:t>
            </a:r>
          </a:p>
        </p:txBody>
      </p:sp>
      <p:sp>
        <p:nvSpPr>
          <p:cNvPr id="168975" name="AutoShape 15"/>
          <p:cNvSpPr>
            <a:spLocks noChangeArrowheads="1"/>
          </p:cNvSpPr>
          <p:nvPr/>
        </p:nvSpPr>
        <p:spPr bwMode="auto">
          <a:xfrm>
            <a:off x="0" y="4724400"/>
            <a:ext cx="3816350" cy="1511300"/>
          </a:xfrm>
          <a:prstGeom prst="wedgeRoundRectCallout">
            <a:avLst>
              <a:gd name="adj1" fmla="val 17264"/>
              <a:gd name="adj2" fmla="val -8918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45791" dir="3378596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 eaLnBrk="1" hangingPunct="1"/>
            <a:r>
              <a:rPr lang="zh-CN" altLang="en-US">
                <a:latin typeface="Lucida Console" charset="0"/>
                <a:ea typeface="宋体" charset="0"/>
                <a:cs typeface="宋体" charset="0"/>
              </a:rPr>
              <a:t>在</a:t>
            </a:r>
            <a:r>
              <a:rPr lang="en-US" altLang="zh-CN">
                <a:latin typeface="Lucida Console" charset="0"/>
                <a:ea typeface="宋体" charset="0"/>
                <a:cs typeface="宋体" charset="0"/>
              </a:rPr>
              <a:t>TeacherFactory</a:t>
            </a:r>
            <a:r>
              <a:rPr lang="zh-CN" altLang="en-US">
                <a:latin typeface="Lucida Console" charset="0"/>
                <a:ea typeface="宋体" charset="0"/>
                <a:cs typeface="宋体" charset="0"/>
              </a:rPr>
              <a:t>类空间里，</a:t>
            </a:r>
            <a:r>
              <a:rPr lang="en-US" altLang="zh-CN">
                <a:latin typeface="Lucida Console" charset="0"/>
                <a:ea typeface="宋体" charset="0"/>
                <a:cs typeface="宋体" charset="0"/>
              </a:rPr>
              <a:t>Teacher</a:t>
            </a:r>
            <a:r>
              <a:rPr lang="zh-CN" altLang="en-US">
                <a:latin typeface="Lucida Console" charset="0"/>
                <a:ea typeface="宋体" charset="0"/>
                <a:cs typeface="宋体" charset="0"/>
              </a:rPr>
              <a:t>已经不为空，直接返回第一次创建的</a:t>
            </a:r>
            <a:r>
              <a:rPr lang="en-US" altLang="zh-CN">
                <a:latin typeface="Lucida Console" charset="0"/>
                <a:ea typeface="宋体" charset="0"/>
                <a:cs typeface="宋体" charset="0"/>
              </a:rPr>
              <a:t>Teacher.</a:t>
            </a:r>
          </a:p>
        </p:txBody>
      </p:sp>
      <p:sp>
        <p:nvSpPr>
          <p:cNvPr id="15376" name="灯片编号占位符 5"/>
          <p:cNvSpPr txBox="1">
            <a:spLocks/>
          </p:cNvSpPr>
          <p:nvPr/>
        </p:nvSpPr>
        <p:spPr bwMode="gray">
          <a:xfrm>
            <a:off x="8382000" y="64770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BADA11EB-DD70-D347-B4AC-C5DE6F680149}" type="slidenum">
              <a:rPr lang="en-US" altLang="zh-CN" sz="1000" b="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rPr>
              <a:pPr eaLnBrk="1" hangingPunct="1"/>
              <a:t>8</a:t>
            </a:fld>
            <a:endParaRPr lang="en-US" altLang="zh-CN" sz="1000" b="0">
              <a:solidFill>
                <a:srgbClr val="000000"/>
              </a:solidFill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56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8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8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 animBg="1"/>
      <p:bldP spid="168967" grpId="0" animBg="1"/>
      <p:bldP spid="168968" grpId="0" animBg="1"/>
      <p:bldP spid="168970" grpId="0" animBg="1"/>
      <p:bldP spid="168971" grpId="0" animBg="1"/>
      <p:bldP spid="168971" grpId="1" animBg="1"/>
      <p:bldP spid="168972" grpId="0" animBg="1"/>
      <p:bldP spid="168973" grpId="0" animBg="1"/>
      <p:bldP spid="16897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final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宋体" charset="0"/>
              </a:rPr>
              <a:t>关键字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>
                <a:latin typeface="Verdana" charset="0"/>
                <a:cs typeface="宋体" charset="0"/>
              </a:rPr>
              <a:t>final---</a:t>
            </a:r>
            <a:r>
              <a:rPr lang="zh-CN" altLang="en-US" sz="2400">
                <a:latin typeface="Verdana" charset="0"/>
                <a:cs typeface="宋体" charset="0"/>
              </a:rPr>
              <a:t>用于类、方法、变量前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latin typeface="Verdana" charset="0"/>
                <a:cs typeface="宋体" charset="0"/>
              </a:rPr>
              <a:t>final</a:t>
            </a:r>
            <a:r>
              <a:rPr lang="zh-CN" altLang="en-US" sz="2400">
                <a:latin typeface="Verdana" charset="0"/>
                <a:cs typeface="宋体" charset="0"/>
              </a:rPr>
              <a:t>类</a:t>
            </a:r>
            <a:r>
              <a:rPr lang="en-US" altLang="zh-CN" sz="2400">
                <a:latin typeface="Verdana" charset="0"/>
                <a:cs typeface="宋体" charset="0"/>
              </a:rPr>
              <a:t>---</a:t>
            </a:r>
            <a:r>
              <a:rPr lang="zh-CN" altLang="en-US" sz="2400">
                <a:latin typeface="Verdana" charset="0"/>
                <a:cs typeface="宋体" charset="0"/>
              </a:rPr>
              <a:t>不可被继承，如</a:t>
            </a:r>
            <a:r>
              <a:rPr lang="en-US" altLang="zh-CN" sz="2400">
                <a:latin typeface="Verdana" charset="0"/>
                <a:cs typeface="宋体" charset="0"/>
              </a:rPr>
              <a:t>java.lang.Math</a:t>
            </a:r>
            <a:r>
              <a:rPr lang="zh-CN" altLang="en-US" sz="2400">
                <a:latin typeface="Verdana" charset="0"/>
                <a:cs typeface="宋体" charset="0"/>
              </a:rPr>
              <a:t>就是一个 </a:t>
            </a:r>
            <a:r>
              <a:rPr lang="en-US" altLang="zh-CN" sz="2400">
                <a:latin typeface="Verdana" charset="0"/>
                <a:cs typeface="宋体" charset="0"/>
              </a:rPr>
              <a:t>final</a:t>
            </a:r>
            <a:r>
              <a:rPr lang="zh-CN" altLang="en-US" sz="2400">
                <a:latin typeface="Verdana" charset="0"/>
                <a:cs typeface="宋体" charset="0"/>
              </a:rPr>
              <a:t>类，不可被继承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latin typeface="Verdana" charset="0"/>
                <a:cs typeface="宋体" charset="0"/>
              </a:rPr>
              <a:t>final</a:t>
            </a:r>
            <a:r>
              <a:rPr lang="zh-CN" altLang="en-US" sz="2400">
                <a:latin typeface="Verdana" charset="0"/>
                <a:cs typeface="宋体" charset="0"/>
              </a:rPr>
              <a:t>变量</a:t>
            </a:r>
            <a:r>
              <a:rPr lang="en-US" altLang="zh-CN" sz="2400">
                <a:latin typeface="Verdana" charset="0"/>
                <a:cs typeface="宋体" charset="0"/>
              </a:rPr>
              <a:t>---</a:t>
            </a:r>
            <a:r>
              <a:rPr lang="zh-CN" altLang="en-US" sz="2400">
                <a:latin typeface="Verdana" charset="0"/>
                <a:cs typeface="宋体" charset="0"/>
              </a:rPr>
              <a:t>在初始化后不可改变变量值，用于常量定义。如果</a:t>
            </a:r>
            <a:r>
              <a:rPr lang="en-US" altLang="zh-CN" sz="2400">
                <a:latin typeface="Verdana" charset="0"/>
                <a:cs typeface="宋体" charset="0"/>
              </a:rPr>
              <a:t>final</a:t>
            </a:r>
            <a:r>
              <a:rPr lang="zh-CN" altLang="en-US" sz="2400">
                <a:latin typeface="Verdana" charset="0"/>
                <a:cs typeface="宋体" charset="0"/>
              </a:rPr>
              <a:t>变量是引用变量，则不可以改变它的引用对象，但可以改变对象的数据（属性</a:t>
            </a:r>
            <a:r>
              <a:rPr lang="en-US" altLang="zh-CN" sz="2400">
                <a:latin typeface="Verdana" charset="0"/>
                <a:cs typeface="宋体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latin typeface="Verdana" charset="0"/>
                <a:cs typeface="宋体" charset="0"/>
              </a:rPr>
              <a:t>final</a:t>
            </a:r>
            <a:r>
              <a:rPr lang="zh-CN" altLang="en-US" sz="2400">
                <a:latin typeface="Verdana" charset="0"/>
                <a:cs typeface="宋体" charset="0"/>
              </a:rPr>
              <a:t>方法</a:t>
            </a:r>
            <a:r>
              <a:rPr lang="en-US" altLang="zh-CN" sz="2400">
                <a:latin typeface="Verdana" charset="0"/>
                <a:cs typeface="宋体" charset="0"/>
              </a:rPr>
              <a:t>---</a:t>
            </a:r>
            <a:r>
              <a:rPr lang="zh-CN" altLang="en-US" sz="2400">
                <a:latin typeface="Verdana" charset="0"/>
                <a:cs typeface="宋体" charset="0"/>
              </a:rPr>
              <a:t>不可被覆盖</a:t>
            </a:r>
          </a:p>
        </p:txBody>
      </p:sp>
      <p:sp>
        <p:nvSpPr>
          <p:cNvPr id="16388" name="灯片编号占位符 5"/>
          <p:cNvSpPr txBox="1">
            <a:spLocks/>
          </p:cNvSpPr>
          <p:nvPr/>
        </p:nvSpPr>
        <p:spPr bwMode="gray">
          <a:xfrm>
            <a:off x="8382000" y="64770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aramond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DC0BD088-1F2B-604D-92FA-D54B532AAAEC}" type="slidenum">
              <a:rPr lang="en-US" altLang="zh-CN" sz="1000" b="0">
                <a:solidFill>
                  <a:srgbClr val="000000"/>
                </a:solidFill>
                <a:latin typeface="Verdana" charset="0"/>
                <a:ea typeface="宋体" charset="0"/>
                <a:cs typeface="宋体" charset="0"/>
              </a:rPr>
              <a:pPr eaLnBrk="1" hangingPunct="1"/>
              <a:t>9</a:t>
            </a:fld>
            <a:endParaRPr lang="en-US" altLang="zh-CN" sz="1000" b="0">
              <a:solidFill>
                <a:srgbClr val="000000"/>
              </a:solidFill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15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办公室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中值.thmx</Template>
  <TotalTime>578</TotalTime>
  <Words>2347</Words>
  <Application>Microsoft Office PowerPoint</Application>
  <PresentationFormat>全屏显示(4:3)</PresentationFormat>
  <Paragraphs>519</Paragraphs>
  <Slides>40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4" baseType="lpstr">
      <vt:lpstr>Lucida Sans</vt:lpstr>
      <vt:lpstr>黑体</vt:lpstr>
      <vt:lpstr>华文细黑</vt:lpstr>
      <vt:lpstr>华文新魏</vt:lpstr>
      <vt:lpstr>宋体</vt:lpstr>
      <vt:lpstr>Arial</vt:lpstr>
      <vt:lpstr>Calibri</vt:lpstr>
      <vt:lpstr>Garamond</vt:lpstr>
      <vt:lpstr>Lucida Console</vt:lpstr>
      <vt:lpstr>Times New Roman</vt:lpstr>
      <vt:lpstr>Verdana</vt:lpstr>
      <vt:lpstr>Wingdings</vt:lpstr>
      <vt:lpstr>Wingdings 2</vt:lpstr>
      <vt:lpstr>Median</vt:lpstr>
      <vt:lpstr>面向对象程序设计初步（上）</vt:lpstr>
      <vt:lpstr>课程要点</vt:lpstr>
      <vt:lpstr>static关键字</vt:lpstr>
      <vt:lpstr>static自由块</vt:lpstr>
      <vt:lpstr> static 自由块例子</vt:lpstr>
      <vt:lpstr>单子（Singleton）设计模式</vt:lpstr>
      <vt:lpstr>单子（Singleton）设计模式</vt:lpstr>
      <vt:lpstr>单子（Singleton）设计模式</vt:lpstr>
      <vt:lpstr>final关键字</vt:lpstr>
      <vt:lpstr>abstract（示例7-6）</vt:lpstr>
      <vt:lpstr>抽象类（abstract class）</vt:lpstr>
      <vt:lpstr>抽象类的例子</vt:lpstr>
      <vt:lpstr>抽象类的例子</vt:lpstr>
      <vt:lpstr>模版设计模式（Template Pattern）</vt:lpstr>
      <vt:lpstr>模版设计模式例子</vt:lpstr>
      <vt:lpstr>作业</vt:lpstr>
      <vt:lpstr>高级类特性（中）</vt:lpstr>
      <vt:lpstr>接口（interface）（示例7-8）</vt:lpstr>
      <vt:lpstr>接口的继承（示例7-9）</vt:lpstr>
      <vt:lpstr>实现接口（示例7-10）</vt:lpstr>
      <vt:lpstr>实现接口</vt:lpstr>
      <vt:lpstr>多态（Polymorphism）</vt:lpstr>
      <vt:lpstr>多态(Polymorphism)</vt:lpstr>
      <vt:lpstr>多态(Polymorphism)</vt:lpstr>
      <vt:lpstr>私有方法屏蔽—回答打印结果？</vt:lpstr>
      <vt:lpstr>多态情况下私有方法屏蔽</vt:lpstr>
      <vt:lpstr>多态（A sample）</vt:lpstr>
      <vt:lpstr>多态（A sample）</vt:lpstr>
      <vt:lpstr>instanceof运算符</vt:lpstr>
      <vt:lpstr>对象造型（Casting）</vt:lpstr>
      <vt:lpstr>作业</vt:lpstr>
      <vt:lpstr>作业</vt:lpstr>
      <vt:lpstr>高级类特性（下）</vt:lpstr>
      <vt:lpstr>内部类（inner class）（示例7-11）</vt:lpstr>
      <vt:lpstr>内部类的例子</vt:lpstr>
      <vt:lpstr>实例化内部类</vt:lpstr>
      <vt:lpstr>内部类（con.）</vt:lpstr>
      <vt:lpstr>内部类特性</vt:lpstr>
      <vt:lpstr>修饰符适用范围</vt:lpstr>
      <vt:lpstr>小结</vt:lpstr>
    </vt:vector>
  </TitlesOfParts>
  <Company>softeem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涛 杨</dc:creator>
  <cp:lastModifiedBy>Administrator</cp:lastModifiedBy>
  <cp:revision>70</cp:revision>
  <dcterms:created xsi:type="dcterms:W3CDTF">2016-12-05T04:14:00Z</dcterms:created>
  <dcterms:modified xsi:type="dcterms:W3CDTF">2017-01-11T07:27:47Z</dcterms:modified>
</cp:coreProperties>
</file>