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56" r:id="rId3"/>
    <p:sldId id="305" r:id="rId4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9717" autoAdjust="0"/>
  </p:normalViewPr>
  <p:slideViewPr>
    <p:cSldViewPr snapToGrid="0" snapToObjects="1">
      <p:cViewPr varScale="1">
        <p:scale>
          <a:sx n="77" d="100"/>
          <a:sy n="77" d="100"/>
        </p:scale>
        <p:origin x="12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9E4F46C-A853-433C-946B-EA82460878A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8FF703-608D-4A53-8B9E-1A43E16F2FC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FCB04F-9F31-5A4C-9518-520E3B8A1434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62626F-C158-AF47-84E2-1AA7A7AFCB56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4684AC-AC82-9647-A41B-E7CF87B044B7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3E83B1-8AEC-C940-832B-80FFD27AF780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E018B0-E006-7840-AF8C-C8942006B27E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ADFCE4-999C-0A4D-A484-8A75CE84990D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60A8E4-42A7-C04C-8F16-70051B3EF805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65CA2F-E0C7-B944-938B-8651A11B8E6F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A5B738-B42A-8E44-8289-F3CD6D66163D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BE7909-D68D-A24B-AB4E-A136C8E8B47C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00A7A1-2B89-DD4B-A624-3E08EF8EB1C4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F63260-3E68-8443-98C2-8B94565957AB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A96330-96E8-C44A-BAE4-48CDEE4142E2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B6E5FB-91B6-4A48-A67F-A66108574722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9D93DB-5FC9-B24B-8C70-236E8FF8506D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4E596B-E036-9F4C-844E-25732A561A98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A647FA-5970-8544-A5C2-17B43DF9041F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DB7ECF-659D-F240-A7E5-EF77C394ED94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BCD1B8-3130-7145-BF5C-A4EAC3B536A0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C294C9-D58B-9543-87EC-0AE544BAC148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C6F175-3E9B-004C-AAE7-8ADB6033F838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DFE467-5D17-EE42-AB50-FFB749324E14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B40BB6-9E3D-3C42-B911-F0EF297C4E8B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12731E-8384-9948-869B-48DAA51A0FAD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759BB1-F6C6-0643-AC8D-D84BE542C668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DD4DC7-9D40-A645-9807-92AEA6D5F775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435F18-02B1-0541-8EA1-376E52F80CF0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A1D714-8561-3B4B-87B2-5D7A8900EBDE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CF5E84-4B92-2E47-8075-7ACC084CF881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AECBC7-6017-264D-91EA-191FA3A41EAA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/>
          <a:lstStyle>
            <a:lvl1pPr>
              <a:defRPr sz="4800" cap="all" baseline="0"/>
            </a:lvl1pPr>
          </a:lstStyle>
          <a:p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lang="en-US" dirty="0"/>
          </a:p>
        </p:txBody>
      </p:sp>
      <p:sp>
        <p:nvSpPr>
          <p:cNvPr id="7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E46625-F871-4D67-B95E-BA9A78B4FBB5}" type="datetime3">
              <a:rPr lang="en-US"/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11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479E438-9DE0-4A65-B708-F025646828CA}" type="slidenum">
              <a:rPr lang="en-US" altLang="zh-CN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1E8D-E476-45FB-8FAD-193D4CDB8F0C}" type="datetime3">
              <a:rPr lang="en-US"/>
            </a:fld>
            <a:endParaRPr lang="en-US" altLang="zh-CN"/>
          </a:p>
        </p:txBody>
      </p:sp>
      <p:sp>
        <p:nvSpPr>
          <p:cNvPr id="10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BC5C25C-1513-43C5-962E-C86C381A9972}" type="slidenum">
              <a:rPr lang="en-US" altLang="zh-CN"/>
            </a:fld>
            <a:endParaRPr lang="en-US" altLang="zh-CN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8480-6FB7-48CE-A0D1-CB0431F1E6D1}" type="datetime3">
              <a:rPr lang="en-US"/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AE76C-9BC6-4F1B-8F25-703A39919141}" type="datetime3">
              <a:rPr lang="en-US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95500" cy="68580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9" descr="科匠中国_Logo-1024_1024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89850" y="-144463"/>
            <a:ext cx="1079500" cy="107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35394" y="609599"/>
            <a:ext cx="563525" cy="5516563"/>
          </a:xfrm>
        </p:spPr>
        <p:txBody>
          <a:bodyPr vert="eaVert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2402958" y="609598"/>
            <a:ext cx="5562600" cy="5516564"/>
          </a:xfrm>
        </p:spPr>
        <p:txBody>
          <a:bodyPr/>
          <a:lstStyle/>
          <a:p>
            <a:pPr lvl="0"/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763838" y="6248400"/>
            <a:ext cx="6005512" cy="365125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323742"/>
            <a:ext cx="8153400" cy="4495800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DCEBA-196C-41EE-A65C-7192E09BCD07}" type="datetime3">
              <a:rPr lang="en-US"/>
            </a:fld>
            <a:endParaRPr lang="en-US" altLang="zh-CN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16" descr="科匠中国_Logo-1024_1024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62775" y="5189538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9196" y="1600200"/>
            <a:ext cx="7620000" cy="990600"/>
          </a:xfrm>
        </p:spPr>
        <p:txBody>
          <a:bodyPr/>
          <a:lstStyle>
            <a:lvl1pPr algn="l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zh-CN" altLang="en-US" sz="12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0C204FFC-A6C4-4B97-879B-534DF782A2C4}" type="datetime3">
              <a:rPr lang="en-US" altLang="zh-CN"/>
            </a:fld>
            <a:endParaRPr dirty="0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38" y="1600200"/>
            <a:ext cx="1295400" cy="990600"/>
          </a:xfrm>
          <a:prstGeom prst="rect">
            <a:avLst/>
          </a:prstGeom>
          <a:noFill/>
          <a:ln w="9525" cap="rnd" cmpd="dbl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16" descr="科匠中国_Logo-1024_1024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850" y="15113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9196" y="1600200"/>
            <a:ext cx="7620000" cy="990600"/>
          </a:xfrm>
        </p:spPr>
        <p:txBody>
          <a:bodyPr/>
          <a:lstStyle>
            <a:lvl1pPr algn="l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zh-CN" altLang="en-US" sz="12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788DB3C-69F4-4632-A216-377BEF96D8F5}" type="datetime3">
              <a:rPr lang="en-US" altLang="zh-CN"/>
            </a:fld>
            <a:endParaRPr dirty="0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387540"/>
            <a:ext cx="3886200" cy="4572000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387540"/>
            <a:ext cx="3886200" cy="4572000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46FCA-A240-49CA-B861-B6214770CCB6}" type="datetime3">
              <a:rPr lang="en-US"/>
            </a:fld>
            <a:endParaRPr lang="en-US" altLang="zh-CN" dirty="0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4098-44AB-4623-8031-F3AF17D14DC8}" type="datetime3">
              <a:rPr lang="en-US"/>
            </a:fld>
            <a:endParaRPr lang="en-US" altLang="zh-CN"/>
          </a:p>
        </p:txBody>
      </p:sp>
      <p:sp>
        <p:nvSpPr>
          <p:cNvPr id="8" name="幻灯片编号占位符 11"/>
          <p:cNvSpPr>
            <a:spLocks noGrp="1"/>
          </p:cNvSpPr>
          <p:nvPr>
            <p:ph type="sldNum" sz="quarter" idx="11"/>
          </p:nvPr>
        </p:nvSpPr>
        <p:spPr>
          <a:xfrm>
            <a:off x="0" y="868363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BE083-163E-43D1-A61C-5C32E19A192A}" type="slidenum">
              <a:rPr lang="en-US" altLang="zh-CN"/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9CB95-4805-4FF7-8535-12768684BB76}" type="datetime3">
              <a:rPr lang="en-US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5" name="幻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0" y="868363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75AA9-B377-4BBF-8C58-378CBE0933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243B-AF42-42C1-ADF9-79878FD4672E}" type="datetime3">
              <a:rPr 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1E6979-6A3B-4BE5-B6AF-9C3D0A8EB5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359178"/>
            <a:ext cx="1600200" cy="4672567"/>
          </a:xfrm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359179"/>
            <a:ext cx="6400800" cy="4754542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6D71C4-CF9E-443E-AC82-FE55AEF725E4}" type="datetime3">
              <a:rPr lang="en-US"/>
            </a:fld>
            <a:endParaRPr lang="en-US" altLang="zh-CN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7" name="幻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0" y="868363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BCE97-2468-4BDA-97BB-1C33F8E9B2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4763"/>
            <a:ext cx="8153400" cy="814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12775" y="1249363"/>
            <a:ext cx="8153400" cy="4852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en-US" altLang="zh-CN" dirty="0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lang="zh-CN" altLang="en-US" sz="1200" kern="120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1A8B0460-B8B8-414B-A80C-9AF392D08A82}" type="datetime3">
              <a:rPr lang="en-US"/>
            </a:fld>
            <a:endParaRPr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z="1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850900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96938"/>
            <a:ext cx="533400" cy="1793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896938"/>
            <a:ext cx="8553450" cy="1793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1033" name="图片 9" descr="科匠中国_Logo-1024_1024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89850" y="-144463"/>
            <a:ext cx="1079500" cy="107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-6350" y="1092200"/>
            <a:ext cx="533400" cy="174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95313" y="1092200"/>
            <a:ext cx="8553450" cy="1746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000" kern="1200">
          <a:solidFill>
            <a:srgbClr val="404040"/>
          </a:solidFill>
          <a:latin typeface="华文细黑" pitchFamily="2" charset="-122"/>
          <a:ea typeface="华文细黑" pitchFamily="2" charset="-122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+mn-lt"/>
          <a:ea typeface="华文细黑" pitchFamily="2" charset="-122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anose="05000000000000000000" pitchFamily="2" charset="2"/>
        <a:buChar char=""/>
        <a:defRPr sz="1400" kern="1200" baseline="0">
          <a:solidFill>
            <a:schemeClr val="tx1"/>
          </a:solidFill>
          <a:latin typeface="+mn-lt"/>
          <a:ea typeface="华文细黑" pitchFamily="2" charset="-122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anose="05000000000000000000" pitchFamily="2" charset="2"/>
        <a:buChar char=""/>
        <a:defRPr sz="1200" kern="1200" baseline="0">
          <a:solidFill>
            <a:schemeClr val="tx1"/>
          </a:solidFill>
          <a:latin typeface="+mn-lt"/>
          <a:ea typeface="华文细黑" pitchFamily="2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讲  师：杨涛（科匠中国</a:t>
            </a:r>
            <a:r>
              <a:rPr lang="en-US" altLang="zh-CN" dirty="0" smtClean="0"/>
              <a:t>·</a:t>
            </a:r>
            <a:r>
              <a:rPr lang="zh-CN" altLang="en-US" dirty="0" smtClean="0"/>
              <a:t>武汉）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hahaytao@foxmail.com</a:t>
            </a:r>
            <a:endParaRPr lang="zh-CN" altLang="en-US" dirty="0" smtClean="0"/>
          </a:p>
        </p:txBody>
      </p:sp>
      <p:sp>
        <p:nvSpPr>
          <p:cNvPr id="15363" name="标题 9"/>
          <p:cNvSpPr>
            <a:spLocks noGrp="1"/>
          </p:cNvSpPr>
          <p:nvPr>
            <p:ph type="title"/>
          </p:nvPr>
        </p:nvSpPr>
        <p:spPr>
          <a:xfrm>
            <a:off x="1498600" y="1600200"/>
            <a:ext cx="7620000" cy="990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Verdana" panose="020B0604030504040204" charset="0"/>
                <a:cs typeface="宋体" panose="02010600030101010101" pitchFamily="2" charset="-122"/>
              </a:rPr>
              <a:t>面向对象程序设计（二）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访问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控制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访问控制的限制程度从高到低如下图所示。注意，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Default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不是一个修饰符，它只是用来表示一种不加任何修饰符时的状态。</a:t>
            </a:r>
            <a:endParaRPr lang="zh-CN" altLang="en-US" sz="2400">
              <a:latin typeface="Verdana" panose="020B0604030504040204" charset="0"/>
              <a:cs typeface="宋体" panose="02010600030101010101" pitchFamily="2" charset="-122"/>
            </a:endParaRPr>
          </a:p>
        </p:txBody>
      </p:sp>
      <p:grpSp>
        <p:nvGrpSpPr>
          <p:cNvPr id="2053" name="Group 12"/>
          <p:cNvGrpSpPr/>
          <p:nvPr/>
        </p:nvGrpSpPr>
        <p:grpSpPr bwMode="auto">
          <a:xfrm>
            <a:off x="1476375" y="3500438"/>
            <a:ext cx="6400800" cy="685800"/>
            <a:chOff x="720" y="2880"/>
            <a:chExt cx="4032" cy="432"/>
          </a:xfrm>
        </p:grpSpPr>
        <p:sp>
          <p:nvSpPr>
            <p:cNvPr id="2055" name="Oval 4"/>
            <p:cNvSpPr>
              <a:spLocks noChangeArrowheads="1"/>
            </p:cNvSpPr>
            <p:nvPr/>
          </p:nvSpPr>
          <p:spPr bwMode="auto">
            <a:xfrm>
              <a:off x="720" y="2880"/>
              <a:ext cx="816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private</a:t>
              </a:r>
              <a:endParaRPr lang="en-US" altLang="zh-CN" sz="2400"/>
            </a:p>
          </p:txBody>
        </p:sp>
        <p:sp>
          <p:nvSpPr>
            <p:cNvPr id="2056" name="Oval 5"/>
            <p:cNvSpPr>
              <a:spLocks noChangeArrowheads="1"/>
            </p:cNvSpPr>
            <p:nvPr/>
          </p:nvSpPr>
          <p:spPr bwMode="auto">
            <a:xfrm>
              <a:off x="1776" y="2880"/>
              <a:ext cx="86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 i="1"/>
                <a:t>Default</a:t>
              </a:r>
              <a:endParaRPr lang="en-US" altLang="zh-CN" sz="2400" i="1"/>
            </a:p>
          </p:txBody>
        </p:sp>
        <p:sp>
          <p:nvSpPr>
            <p:cNvPr id="2057" name="Oval 6"/>
            <p:cNvSpPr>
              <a:spLocks noChangeArrowheads="1"/>
            </p:cNvSpPr>
            <p:nvPr/>
          </p:nvSpPr>
          <p:spPr bwMode="auto">
            <a:xfrm>
              <a:off x="2928" y="2880"/>
              <a:ext cx="86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protected</a:t>
              </a:r>
              <a:endParaRPr lang="en-US" altLang="zh-CN" sz="2400"/>
            </a:p>
          </p:txBody>
        </p:sp>
        <p:sp>
          <p:nvSpPr>
            <p:cNvPr id="2058" name="Oval 7"/>
            <p:cNvSpPr>
              <a:spLocks noChangeArrowheads="1"/>
            </p:cNvSpPr>
            <p:nvPr/>
          </p:nvSpPr>
          <p:spPr bwMode="auto">
            <a:xfrm>
              <a:off x="3984" y="2880"/>
              <a:ext cx="768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public</a:t>
              </a:r>
              <a:endParaRPr lang="en-US" altLang="zh-CN" sz="2400"/>
            </a:p>
          </p:txBody>
        </p:sp>
        <p:sp>
          <p:nvSpPr>
            <p:cNvPr id="2059" name="Line 8"/>
            <p:cNvSpPr>
              <a:spLocks noChangeShapeType="1"/>
            </p:cNvSpPr>
            <p:nvPr/>
          </p:nvSpPr>
          <p:spPr bwMode="auto">
            <a:xfrm>
              <a:off x="1536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Line 9"/>
            <p:cNvSpPr>
              <a:spLocks noChangeShapeType="1"/>
            </p:cNvSpPr>
            <p:nvPr/>
          </p:nvSpPr>
          <p:spPr bwMode="auto">
            <a:xfrm>
              <a:off x="2640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Line 10"/>
            <p:cNvSpPr>
              <a:spLocks noChangeShapeType="1"/>
            </p:cNvSpPr>
            <p:nvPr/>
          </p:nvSpPr>
          <p:spPr bwMode="auto">
            <a:xfrm>
              <a:off x="3792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86E31D-A228-3741-9D8D-06379DDCC1CB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  <p:sp>
        <p:nvSpPr>
          <p:cNvPr id="2050" name="Ink 1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963988" y="4295775"/>
            <a:ext cx="1587" cy="1588"/>
          </a:xfrm>
          <a:custGeom>
            <a:avLst/>
            <a:gdLst>
              <a:gd name="T0" fmla="+- 0 11013 11013"/>
              <a:gd name="T1" fmla="*/ T0 w 1"/>
              <a:gd name="T2" fmla="+- 0 11931 11931"/>
              <a:gd name="T3" fmla="*/ 11931 h 1"/>
              <a:gd name="T4" fmla="+- 0 11013 11013"/>
              <a:gd name="T5" fmla="*/ T4 w 1"/>
              <a:gd name="T6" fmla="+- 0 11931 11931"/>
              <a:gd name="T7" fmla="*/ 11931 h 1"/>
            </a:gdLst>
            <a:ahLst/>
            <a:cxnLst>
              <a:cxn ang="0">
                <a:pos x="T1" y="T3"/>
              </a:cxn>
              <a:cxn ang="0">
                <a:pos x="T5" y="T7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方法的覆盖（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override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）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5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当子类继承父类时，可以从父类继承它的属性和方法。</a:t>
            </a:r>
            <a:endParaRPr lang="zh-CN" altLang="en-US" sz="25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5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如果从父类继承的方法不能满足子类的需求，可以对其进行改写，这个过程叫方法的覆盖（</a:t>
            </a:r>
            <a:r>
              <a:rPr lang="en-US" altLang="zh-CN" sz="25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override</a:t>
            </a:r>
            <a:r>
              <a:rPr lang="zh-CN" altLang="en-US" sz="25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），也称为方法的重写。</a:t>
            </a:r>
            <a:endParaRPr lang="zh-CN" altLang="en-US" sz="25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5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当对父类的方法进行覆盖时，子类中的方法必须和父类中对应的方法具有相同的</a:t>
            </a:r>
            <a:r>
              <a:rPr lang="zh-CN" altLang="en-US" sz="2500" dirty="0">
                <a:solidFill>
                  <a:srgbClr val="C000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方法名称</a:t>
            </a:r>
            <a:r>
              <a:rPr lang="zh-CN" altLang="en-US" sz="25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zh-CN" altLang="en-US" sz="2500" dirty="0">
                <a:solidFill>
                  <a:srgbClr val="C000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输入参数</a:t>
            </a:r>
            <a:r>
              <a:rPr lang="zh-CN" altLang="en-US" sz="25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zh-CN" altLang="en-US" sz="2500" dirty="0">
                <a:solidFill>
                  <a:srgbClr val="C000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返回值</a:t>
            </a:r>
            <a:r>
              <a:rPr lang="zh-CN" altLang="en-US" sz="25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25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5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子类中的覆盖方法</a:t>
            </a:r>
            <a:r>
              <a:rPr lang="zh-CN" altLang="en-US" sz="2500" dirty="0">
                <a:solidFill>
                  <a:srgbClr val="C000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不能使用比父类中被覆盖方法更严格的访问权限</a:t>
            </a:r>
            <a:r>
              <a:rPr lang="zh-CN" altLang="en-US" sz="25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25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C775D6-14E2-3142-BABD-12BFEBEAE674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方法的覆盖例子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public class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Person{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String name;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</a:t>
            </a: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int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age;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String sex;	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</a:t>
            </a: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public 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 showName(){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return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name;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}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}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CFDB52-9823-A14F-9619-800C9AD43116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方法的覆盖例子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public class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Teacher extends Person{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</a:t>
            </a: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private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String department;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</a:t>
            </a: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public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</a:t>
            </a: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void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setDepartment(String dept){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	department = dept;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}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</a:t>
            </a: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public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String getDepartment(){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return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department;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}	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//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方法覆盖</a:t>
            </a:r>
            <a:endParaRPr lang="zh-CN" altLang="en-US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	</a:t>
            </a: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public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String showName(){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return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name+"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老师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";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}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}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DB1476-C995-3E4B-88B3-18CC1DD1E709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方法的重载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75568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当类中的方法名相同时，称为方法的重载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(overload)</a:t>
            </a:r>
            <a:endParaRPr lang="en-US" altLang="zh-CN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例如：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cs typeface="宋体" panose="02010600030101010101" pitchFamily="2" charset="-122"/>
              </a:rPr>
              <a:t>public void </a:t>
            </a:r>
            <a:r>
              <a:rPr lang="en-US" altLang="zh-CN" dirty="0" err="1">
                <a:cs typeface="宋体" panose="02010600030101010101" pitchFamily="2" charset="-122"/>
              </a:rPr>
              <a:t>println</a:t>
            </a:r>
            <a:r>
              <a:rPr lang="en-US" altLang="zh-CN" dirty="0">
                <a:cs typeface="宋体" panose="02010600030101010101" pitchFamily="2" charset="-122"/>
              </a:rPr>
              <a:t>(</a:t>
            </a:r>
            <a:r>
              <a:rPr lang="en-US" altLang="zh-CN" dirty="0" err="1">
                <a:cs typeface="宋体" panose="02010600030101010101" pitchFamily="2" charset="-122"/>
              </a:rPr>
              <a:t>int</a:t>
            </a:r>
            <a:r>
              <a:rPr lang="en-US" altLang="zh-CN" dirty="0">
                <a:cs typeface="宋体" panose="02010600030101010101" pitchFamily="2" charset="-122"/>
              </a:rPr>
              <a:t>  i);</a:t>
            </a:r>
            <a:endParaRPr lang="en-US" altLang="zh-CN" dirty="0"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cs typeface="宋体" panose="02010600030101010101" pitchFamily="2" charset="-122"/>
              </a:rPr>
              <a:t>public void </a:t>
            </a:r>
            <a:r>
              <a:rPr lang="en-US" altLang="zh-CN" dirty="0" err="1">
                <a:cs typeface="宋体" panose="02010600030101010101" pitchFamily="2" charset="-122"/>
              </a:rPr>
              <a:t>println</a:t>
            </a:r>
            <a:r>
              <a:rPr lang="en-US" altLang="zh-CN" dirty="0">
                <a:cs typeface="宋体" panose="02010600030101010101" pitchFamily="2" charset="-122"/>
              </a:rPr>
              <a:t>(char c);</a:t>
            </a:r>
            <a:endParaRPr lang="en-US" altLang="zh-CN" dirty="0"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cs typeface="宋体" panose="02010600030101010101" pitchFamily="2" charset="-122"/>
              </a:rPr>
              <a:t>public void </a:t>
            </a:r>
            <a:r>
              <a:rPr lang="en-US" altLang="zh-CN" dirty="0" err="1">
                <a:cs typeface="宋体" panose="02010600030101010101" pitchFamily="2" charset="-122"/>
              </a:rPr>
              <a:t>println</a:t>
            </a:r>
            <a:r>
              <a:rPr lang="en-US" altLang="zh-CN" dirty="0">
                <a:cs typeface="宋体" panose="02010600030101010101" pitchFamily="2" charset="-122"/>
              </a:rPr>
              <a:t>(String s);</a:t>
            </a:r>
            <a:endParaRPr lang="en-US" altLang="zh-CN" dirty="0">
              <a:cs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F20C70-1EFF-584A-B6F2-F40E8E4BF0B1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构造器的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重载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28066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除了方法外，类的构造器也可以实现重载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类的构造器可以相互调用，调用方式是使用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this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关键字来实现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0EA67C-402E-7847-91EB-1ADF242677A5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作业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37488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有工人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农民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教师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科学家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服务生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其中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工人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农民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服务生只有基本工资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.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教师除基本工资外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还有课酬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(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元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/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天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),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科学家除基本工资外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还有年终奖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请你写出相关类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将各种类型的员工的全年工资打印出来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;</a:t>
            </a:r>
            <a:endParaRPr lang="en-US" altLang="zh-CN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完成一个打印类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要求能用同名方法打印不同的类型的输入参数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;</a:t>
            </a:r>
            <a:endParaRPr lang="en-US" altLang="zh-CN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cs typeface="宋体" panose="02010600030101010101" pitchFamily="2" charset="-122"/>
              </a:rPr>
              <a:t>write(</a:t>
            </a:r>
            <a:r>
              <a:rPr lang="en-US" altLang="zh-CN" dirty="0" err="1">
                <a:cs typeface="宋体" panose="02010600030101010101" pitchFamily="2" charset="-122"/>
              </a:rPr>
              <a:t>int</a:t>
            </a:r>
            <a:r>
              <a:rPr lang="en-US" altLang="zh-CN" dirty="0">
                <a:cs typeface="宋体" panose="02010600030101010101" pitchFamily="2" charset="-122"/>
              </a:rPr>
              <a:t> s);</a:t>
            </a:r>
            <a:endParaRPr lang="en-US" altLang="zh-CN" dirty="0"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cs typeface="宋体" panose="02010600030101010101" pitchFamily="2" charset="-122"/>
              </a:rPr>
              <a:t>write(float s);</a:t>
            </a:r>
            <a:endParaRPr lang="en-US" altLang="zh-CN" dirty="0"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cs typeface="宋体" panose="02010600030101010101" pitchFamily="2" charset="-122"/>
              </a:rPr>
              <a:t>write(String s);</a:t>
            </a:r>
            <a:endParaRPr lang="en-US" altLang="zh-CN" dirty="0"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36218C-7C9A-5746-A888-4A1D3CD5F02B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面向对象程序设计进阶（中）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super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关键字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this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关键字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封装类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==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和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equals()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toString()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963693-97D5-CD40-ACDD-AA4FE76357B0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super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关键字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在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类中使用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super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来引用父类的成分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cs typeface="宋体" panose="02010600030101010101" pitchFamily="2" charset="-122"/>
              </a:rPr>
              <a:t>super</a:t>
            </a:r>
            <a:r>
              <a:rPr lang="zh-CN" altLang="en-US">
                <a:cs typeface="宋体" panose="02010600030101010101" pitchFamily="2" charset="-122"/>
              </a:rPr>
              <a:t>可用于访问父类中定义的属性</a:t>
            </a:r>
            <a:endParaRPr lang="zh-CN" altLang="en-US"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cs typeface="宋体" panose="02010600030101010101" pitchFamily="2" charset="-122"/>
              </a:rPr>
              <a:t>super</a:t>
            </a:r>
            <a:r>
              <a:rPr lang="zh-CN" altLang="en-US">
                <a:cs typeface="宋体" panose="02010600030101010101" pitchFamily="2" charset="-122"/>
              </a:rPr>
              <a:t>可用于调用父类中定义的成员方法</a:t>
            </a:r>
            <a:endParaRPr lang="zh-CN" altLang="en-US"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cs typeface="宋体" panose="02010600030101010101" pitchFamily="2" charset="-122"/>
              </a:rPr>
              <a:t>super</a:t>
            </a:r>
            <a:r>
              <a:rPr lang="zh-CN" altLang="en-US">
                <a:cs typeface="宋体" panose="02010600030101010101" pitchFamily="2" charset="-122"/>
              </a:rPr>
              <a:t>可用于在子类构造器中调用父类的构造器</a:t>
            </a:r>
            <a:endParaRPr lang="zh-CN" altLang="en-US"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cs typeface="宋体" panose="02010600030101010101" pitchFamily="2" charset="-122"/>
              </a:rPr>
              <a:t>super</a:t>
            </a:r>
            <a:r>
              <a:rPr lang="zh-CN" altLang="en-US">
                <a:cs typeface="宋体" panose="02010600030101010101" pitchFamily="2" charset="-122"/>
              </a:rPr>
              <a:t>的追溯不仅于直接父类</a:t>
            </a:r>
            <a:endParaRPr lang="zh-CN" altLang="en-US"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913986-10B5-E042-8B33-60C9FD00C79C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Courier" charset="0"/>
                <a:cs typeface="宋体" panose="02010600030101010101" pitchFamily="2" charset="-122"/>
              </a:rPr>
              <a:t>调用父类构造器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Courier" charset="0"/>
              <a:cs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51817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在子类的构造器中可使用语句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super(</a:t>
            </a:r>
            <a:r>
              <a:rPr lang="en-US" altLang="zh-CN" sz="2400" dirty="0" err="1">
                <a:latin typeface="Verdana" panose="020B0604030504040204" charset="0"/>
                <a:cs typeface="宋体" panose="02010600030101010101" pitchFamily="2" charset="-122"/>
              </a:rPr>
              <a:t>argument_list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) 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调用父类的构造器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如果子类的构造器中没有显式地调用父类构造器，也没有使用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this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关键字调用重载的其它构造器，则系统默认调用父类无参数的构造器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如果子类构造器中既未显式调用父类构造器，而父类中又没有无参的构造器，则编译出错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DFF66A-5382-5349-9CE9-A2A2B8A6D297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面向对象程序设计（上）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14438"/>
            <a:ext cx="8207375" cy="489743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类的继承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访问控制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(public/protected/private)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方法覆盖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重载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FC0B6F-471C-4E4F-A4A7-911815E35FCB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super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关键字例子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Lucida Console" panose="020B0609040504020204" charset="0"/>
                <a:cs typeface="宋体" panose="02010600030101010101" pitchFamily="2" charset="-122"/>
              </a:rPr>
              <a:t>public class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Person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{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accent2"/>
                </a:solidFill>
                <a:latin typeface="Lucida Console" panose="020B0609040504020204" charset="0"/>
                <a:cs typeface="宋体" panose="02010600030101010101" pitchFamily="2" charset="-122"/>
              </a:rPr>
              <a:t>private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String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name;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accent2"/>
                </a:solidFill>
                <a:latin typeface="Lucida Console" panose="020B0609040504020204" charset="0"/>
                <a:cs typeface="宋体" panose="02010600030101010101" pitchFamily="2" charset="-122"/>
              </a:rPr>
              <a:t>private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Lucida Console" panose="020B0609040504020204" charset="0"/>
                <a:cs typeface="宋体" panose="02010600030101010101" pitchFamily="2" charset="-122"/>
              </a:rPr>
              <a:t>int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age;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accent2"/>
                </a:solidFill>
                <a:latin typeface="Lucida Console" panose="020B0609040504020204" charset="0"/>
                <a:cs typeface="宋体" panose="02010600030101010101" pitchFamily="2" charset="-122"/>
              </a:rPr>
              <a:t>private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String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sex;	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accent2"/>
                </a:solidFill>
                <a:latin typeface="Lucida Console" panose="020B0609040504020204" charset="0"/>
                <a:cs typeface="宋体" panose="02010600030101010101" pitchFamily="2" charset="-122"/>
              </a:rPr>
              <a:t>public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String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showName() {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		</a:t>
            </a:r>
            <a:r>
              <a:rPr lang="en-US" altLang="zh-CN" sz="2400">
                <a:solidFill>
                  <a:schemeClr val="accent2"/>
                </a:solidFill>
                <a:latin typeface="Lucida Console" panose="020B0609040504020204" charset="0"/>
                <a:cs typeface="宋体" panose="02010600030101010101" pitchFamily="2" charset="-122"/>
              </a:rPr>
              <a:t>return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name;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	}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}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1476375" y="3789363"/>
            <a:ext cx="7312025" cy="2298700"/>
          </a:xfrm>
          <a:prstGeom prst="flowChartAlternateProcess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rgbClr val="0066CC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kumimoji="0" lang="en-US" altLang="zh-CN" sz="2200">
                <a:solidFill>
                  <a:schemeClr val="accent2"/>
                </a:solidFill>
                <a:latin typeface="Lucida Console" panose="020B0609040504020204" charset="0"/>
              </a:rPr>
              <a:t>public class</a:t>
            </a:r>
            <a:r>
              <a:rPr kumimoji="0" lang="en-US" altLang="zh-CN" sz="2200">
                <a:latin typeface="Lucida Console" panose="020B0609040504020204" charset="0"/>
              </a:rPr>
              <a:t> </a:t>
            </a:r>
            <a:r>
              <a:rPr kumimoji="0" lang="en-US" altLang="zh-CN" sz="2200">
                <a:solidFill>
                  <a:srgbClr val="800000"/>
                </a:solidFill>
                <a:latin typeface="Lucida Console" panose="020B0609040504020204" charset="0"/>
              </a:rPr>
              <a:t>Teacher</a:t>
            </a:r>
            <a:r>
              <a:rPr kumimoji="0" lang="en-US" altLang="zh-CN" sz="2200">
                <a:latin typeface="Lucida Console" panose="020B0609040504020204" charset="0"/>
              </a:rPr>
              <a:t> </a:t>
            </a:r>
            <a:r>
              <a:rPr kumimoji="0" lang="en-US" altLang="zh-CN" sz="2200">
                <a:solidFill>
                  <a:schemeClr val="accent2"/>
                </a:solidFill>
                <a:latin typeface="Lucida Console" panose="020B0609040504020204" charset="0"/>
              </a:rPr>
              <a:t>extends</a:t>
            </a:r>
            <a:r>
              <a:rPr kumimoji="0" lang="en-US" altLang="zh-CN" sz="2200">
                <a:latin typeface="Lucida Console" panose="020B0609040504020204" charset="0"/>
              </a:rPr>
              <a:t> </a:t>
            </a:r>
            <a:r>
              <a:rPr kumimoji="0" lang="en-US" altLang="zh-CN" sz="2200">
                <a:solidFill>
                  <a:srgbClr val="800000"/>
                </a:solidFill>
                <a:latin typeface="Lucida Console" panose="020B0609040504020204" charset="0"/>
              </a:rPr>
              <a:t>Person</a:t>
            </a:r>
            <a:r>
              <a:rPr kumimoji="0" lang="en-US" altLang="zh-CN" sz="2200">
                <a:latin typeface="Lucida Console" panose="020B0609040504020204" charset="0"/>
              </a:rPr>
              <a:t>{</a:t>
            </a:r>
            <a:endParaRPr kumimoji="0" lang="en-US" altLang="zh-CN" sz="2200">
              <a:latin typeface="Lucida Console" panose="020B0609040504020204" charset="0"/>
            </a:endParaRPr>
          </a:p>
          <a:p>
            <a:r>
              <a:rPr kumimoji="0" lang="en-US" altLang="zh-CN" sz="2200">
                <a:latin typeface="Lucida Console" panose="020B0609040504020204" charset="0"/>
              </a:rPr>
              <a:t>	</a:t>
            </a:r>
            <a:r>
              <a:rPr kumimoji="0" lang="en-US" altLang="zh-CN" sz="2200">
                <a:solidFill>
                  <a:srgbClr val="006600"/>
                </a:solidFill>
                <a:latin typeface="Lucida Console" panose="020B0609040504020204" charset="0"/>
              </a:rPr>
              <a:t>//</a:t>
            </a:r>
            <a:r>
              <a:rPr kumimoji="0" lang="zh-CN" altLang="en-US" sz="2200">
                <a:solidFill>
                  <a:srgbClr val="006600"/>
                </a:solidFill>
                <a:latin typeface="Lucida Console" panose="020B0609040504020204" charset="0"/>
              </a:rPr>
              <a:t>方法覆盖</a:t>
            </a:r>
            <a:endParaRPr kumimoji="0" lang="zh-CN" altLang="en-US" sz="2200">
              <a:solidFill>
                <a:srgbClr val="006600"/>
              </a:solidFill>
              <a:latin typeface="Lucida Console" panose="020B0609040504020204" charset="0"/>
            </a:endParaRPr>
          </a:p>
          <a:p>
            <a:r>
              <a:rPr kumimoji="0" lang="zh-CN" altLang="en-US" sz="2200">
                <a:latin typeface="Lucida Console" panose="020B0609040504020204" charset="0"/>
              </a:rPr>
              <a:t>	</a:t>
            </a:r>
            <a:r>
              <a:rPr kumimoji="0" lang="en-US" altLang="zh-CN" sz="2200">
                <a:solidFill>
                  <a:schemeClr val="accent2"/>
                </a:solidFill>
                <a:latin typeface="Lucida Console" panose="020B0609040504020204" charset="0"/>
              </a:rPr>
              <a:t>public</a:t>
            </a:r>
            <a:r>
              <a:rPr kumimoji="0" lang="en-US" altLang="zh-CN" sz="2200">
                <a:latin typeface="Lucida Console" panose="020B0609040504020204" charset="0"/>
              </a:rPr>
              <a:t> </a:t>
            </a:r>
            <a:r>
              <a:rPr kumimoji="0" lang="en-US" altLang="zh-CN" sz="2200">
                <a:solidFill>
                  <a:srgbClr val="800000"/>
                </a:solidFill>
                <a:latin typeface="Lucida Console" panose="020B0609040504020204" charset="0"/>
              </a:rPr>
              <a:t>String</a:t>
            </a:r>
            <a:r>
              <a:rPr kumimoji="0" lang="en-US" altLang="zh-CN" sz="2200">
                <a:latin typeface="Lucida Console" panose="020B0609040504020204" charset="0"/>
              </a:rPr>
              <a:t> showName(){		</a:t>
            </a:r>
            <a:endParaRPr kumimoji="0" lang="en-US" altLang="zh-CN" sz="2200">
              <a:solidFill>
                <a:srgbClr val="006600"/>
              </a:solidFill>
              <a:latin typeface="Lucida Console" panose="020B0609040504020204" charset="0"/>
            </a:endParaRPr>
          </a:p>
          <a:p>
            <a:r>
              <a:rPr kumimoji="0" lang="en-US" altLang="zh-CN" sz="2200">
                <a:latin typeface="Lucida Console" panose="020B0609040504020204" charset="0"/>
              </a:rPr>
              <a:t>		</a:t>
            </a:r>
            <a:r>
              <a:rPr kumimoji="0" lang="en-US" altLang="zh-CN" sz="2200">
                <a:solidFill>
                  <a:schemeClr val="accent2"/>
                </a:solidFill>
                <a:latin typeface="Lucida Console" panose="020B0609040504020204" charset="0"/>
              </a:rPr>
              <a:t>return</a:t>
            </a:r>
            <a:r>
              <a:rPr kumimoji="0" lang="en-US" altLang="zh-CN" sz="2200">
                <a:latin typeface="Lucida Console" panose="020B0609040504020204" charset="0"/>
              </a:rPr>
              <a:t> </a:t>
            </a:r>
            <a:r>
              <a:rPr kumimoji="0" lang="en-US" altLang="zh-CN" sz="2200">
                <a:solidFill>
                  <a:schemeClr val="accent2"/>
                </a:solidFill>
                <a:latin typeface="Lucida Console" panose="020B0609040504020204" charset="0"/>
              </a:rPr>
              <a:t>super</a:t>
            </a:r>
            <a:r>
              <a:rPr kumimoji="0" lang="en-US" altLang="zh-CN" sz="2200">
                <a:latin typeface="Lucida Console" panose="020B0609040504020204" charset="0"/>
              </a:rPr>
              <a:t>.showName()+"</a:t>
            </a:r>
            <a:r>
              <a:rPr kumimoji="0" lang="zh-CN" altLang="en-US" sz="2200">
                <a:solidFill>
                  <a:srgbClr val="800000"/>
                </a:solidFill>
                <a:latin typeface="Lucida Console" panose="020B0609040504020204" charset="0"/>
              </a:rPr>
              <a:t>老师</a:t>
            </a:r>
            <a:r>
              <a:rPr kumimoji="0" lang="en-US" altLang="zh-CN" sz="2200">
                <a:latin typeface="Lucida Console" panose="020B0609040504020204" charset="0"/>
              </a:rPr>
              <a:t>";</a:t>
            </a:r>
            <a:endParaRPr kumimoji="0" lang="en-US" altLang="zh-CN" sz="2200">
              <a:latin typeface="Lucida Console" panose="020B0609040504020204" charset="0"/>
            </a:endParaRPr>
          </a:p>
          <a:p>
            <a:r>
              <a:rPr kumimoji="0" lang="en-US" altLang="zh-CN" sz="2200">
                <a:latin typeface="Lucida Console" panose="020B0609040504020204" charset="0"/>
              </a:rPr>
              <a:t>	}</a:t>
            </a:r>
            <a:endParaRPr kumimoji="0" lang="en-US" altLang="zh-CN" sz="2200">
              <a:latin typeface="Lucida Console" panose="020B0609040504020204" charset="0"/>
            </a:endParaRPr>
          </a:p>
          <a:p>
            <a:r>
              <a:rPr kumimoji="0" lang="en-US" altLang="zh-CN" sz="2200">
                <a:latin typeface="Lucida Console" panose="020B0609040504020204" charset="0"/>
              </a:rPr>
              <a:t>}</a:t>
            </a:r>
            <a:endParaRPr lang="en-US" altLang="zh-CN" sz="2200">
              <a:latin typeface="Lucida Console" panose="020B0609040504020204" charset="0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066CC5-F8A3-9D4C-9C03-133B6388C1D6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this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153400" cy="48529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400" dirty="0">
                <a:solidFill>
                  <a:srgbClr val="A02C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中为解决变量的命名冲突和不确定性问题，引入关键字</a:t>
            </a:r>
            <a:r>
              <a:rPr lang="zh-CN" altLang="en-US" sz="24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“</a:t>
            </a:r>
            <a:r>
              <a:rPr lang="en-US" altLang="zh-CN" sz="24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this”</a:t>
            </a:r>
            <a:r>
              <a:rPr lang="zh-CN" altLang="en-US" sz="2400" dirty="0">
                <a:solidFill>
                  <a:srgbClr val="A02C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代表其所在方法的当前对象。</a:t>
            </a:r>
            <a:endParaRPr lang="zh-CN" altLang="en-US" sz="2400" dirty="0">
              <a:solidFill>
                <a:srgbClr val="A02C5E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A02C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构造器中指该构造器所创建的新对象 </a:t>
            </a:r>
            <a:endParaRPr lang="zh-CN" altLang="en-US" sz="2400" dirty="0">
              <a:solidFill>
                <a:srgbClr val="A02C5E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A02C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方法中指调用该方法的对象</a:t>
            </a:r>
            <a:endParaRPr lang="zh-CN" altLang="en-US" sz="2400" dirty="0">
              <a:solidFill>
                <a:srgbClr val="A02C5E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this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关键字的用法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cs typeface="宋体" panose="02010600030101010101" pitchFamily="2" charset="-122"/>
              </a:rPr>
              <a:t>在类本身的方法或构造器中引用该类的实例变量和方法（案例</a:t>
            </a:r>
            <a:r>
              <a:rPr lang="en-US" altLang="zh-CN" sz="2400" dirty="0">
                <a:cs typeface="宋体" panose="02010600030101010101" pitchFamily="2" charset="-122"/>
              </a:rPr>
              <a:t>6-6</a:t>
            </a:r>
            <a:r>
              <a:rPr lang="zh-CN" altLang="en-US" sz="2400" dirty="0">
                <a:cs typeface="宋体" panose="02010600030101010101" pitchFamily="2" charset="-122"/>
              </a:rPr>
              <a:t>）</a:t>
            </a:r>
            <a:endParaRPr lang="zh-CN" altLang="en-US" sz="2400" dirty="0"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cs typeface="宋体" panose="02010600030101010101" pitchFamily="2" charset="-122"/>
              </a:rPr>
              <a:t>将当前对象作为参数传递给其它方法或构造器（案例</a:t>
            </a:r>
            <a:r>
              <a:rPr lang="en-US" altLang="zh-CN" sz="2400" dirty="0">
                <a:cs typeface="宋体" panose="02010600030101010101" pitchFamily="2" charset="-122"/>
              </a:rPr>
              <a:t>6-7</a:t>
            </a:r>
            <a:r>
              <a:rPr lang="zh-CN" altLang="en-US" sz="2400" dirty="0">
                <a:cs typeface="宋体" panose="02010600030101010101" pitchFamily="2" charset="-122"/>
              </a:rPr>
              <a:t>）</a:t>
            </a:r>
            <a:endParaRPr lang="zh-CN" altLang="en-US" sz="2400" dirty="0"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cs typeface="宋体" panose="02010600030101010101" pitchFamily="2" charset="-122"/>
              </a:rPr>
              <a:t>用来调用其他的重载的构造器（案例</a:t>
            </a:r>
            <a:r>
              <a:rPr lang="en-US" altLang="zh-CN" sz="2400" dirty="0">
                <a:cs typeface="宋体" panose="02010600030101010101" pitchFamily="2" charset="-122"/>
              </a:rPr>
              <a:t>6-8</a:t>
            </a:r>
            <a:r>
              <a:rPr lang="zh-CN" altLang="en-US" sz="2400" dirty="0">
                <a:cs typeface="宋体" panose="02010600030101010101" pitchFamily="2" charset="-122"/>
              </a:rPr>
              <a:t>）</a:t>
            </a:r>
            <a:endParaRPr lang="zh-CN" altLang="en-US" sz="2400" dirty="0">
              <a:solidFill>
                <a:srgbClr val="A02C5E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595C71-2DCE-2349-A7FE-2F38540BC2FF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对象的构造和初始化分析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66236"/>
            <a:ext cx="8153400" cy="48529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内存分配，缺省的初始化进行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实例变量的初始化如下递归的进行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marL="179705" lvl="1" indent="0" eaLnBrk="1" hangingPunct="1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设置实例变量的值为缺省的初始值 </a:t>
            </a:r>
            <a:endParaRPr lang="zh-CN" altLang="en-US" sz="24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marL="179705" lvl="1" indent="0" eaLnBrk="1" hangingPunct="1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2. 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调用对象的构造器 ，绑定构造器参数。</a:t>
            </a:r>
            <a:endParaRPr lang="zh-CN" altLang="en-US" sz="24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marL="179705" lvl="1" indent="0" eaLnBrk="1" hangingPunct="1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3. 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如果构造器中有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this()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调用，则根据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this()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调用的参数调用相应的重载构造器，然后，转到步骤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；否则转到步骤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24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marL="179705" lvl="1" indent="0" eaLnBrk="1" hangingPunct="1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4. 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除</a:t>
            </a:r>
            <a:r>
              <a:rPr lang="en-US" altLang="zh-CN" sz="2400" dirty="0" err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java.lang.Object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类外，调用父类的中的初始化块初始化父类的属性，然后调用父类构造器，如果在构造器中有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super()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调用，则根据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super()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中的参数调用父类中相应的构造器。</a:t>
            </a:r>
            <a:endParaRPr lang="zh-CN" altLang="en-US" sz="24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marL="179705" lvl="1" indent="0" eaLnBrk="1" hangingPunct="1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5. 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使用初始化程序和初始化块初始化成员。</a:t>
            </a:r>
            <a:endParaRPr lang="zh-CN" altLang="en-US" sz="24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marL="179705" lvl="1" indent="0" eaLnBrk="1" hangingPunct="1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6. 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执行构造器方法体中其他语句。</a:t>
            </a:r>
            <a:endParaRPr lang="zh-CN" altLang="en-US" sz="24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5D0E1B-7B67-3A46-BAED-BBBE9D7D8567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初始化块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它指的是前面章节所属的“游离块”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(1)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不管使用哪个构造器创建对象，它都会被首先运行，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(2)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然后才是构造器的主体部分被执行 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401253-C008-9B44-9E2B-A9E58D02E76B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对象初始化示例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父类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Person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，子类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Teacher</a:t>
            </a:r>
            <a:endParaRPr lang="en-US" altLang="zh-CN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初始化的三种情形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cs typeface="宋体" panose="02010600030101010101" pitchFamily="2" charset="-122"/>
              </a:rPr>
              <a:t>调用父类的默认构造器</a:t>
            </a:r>
            <a:endParaRPr lang="zh-CN" altLang="en-US" dirty="0"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cs typeface="宋体" panose="02010600030101010101" pitchFamily="2" charset="-122"/>
              </a:rPr>
              <a:t>构造器中使用了</a:t>
            </a:r>
            <a:r>
              <a:rPr lang="en-US" altLang="zh-CN" dirty="0">
                <a:cs typeface="宋体" panose="02010600030101010101" pitchFamily="2" charset="-122"/>
              </a:rPr>
              <a:t>this()</a:t>
            </a:r>
            <a:r>
              <a:rPr lang="zh-CN" altLang="en-US" dirty="0">
                <a:cs typeface="宋体" panose="02010600030101010101" pitchFamily="2" charset="-122"/>
              </a:rPr>
              <a:t>调用本类中重载的构造器</a:t>
            </a:r>
            <a:endParaRPr lang="zh-CN" altLang="en-US" dirty="0"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cs typeface="宋体" panose="02010600030101010101" pitchFamily="2" charset="-122"/>
              </a:rPr>
              <a:t>构造器中使用了</a:t>
            </a:r>
            <a:r>
              <a:rPr lang="en-US" altLang="zh-CN" dirty="0">
                <a:cs typeface="宋体" panose="02010600030101010101" pitchFamily="2" charset="-122"/>
              </a:rPr>
              <a:t>super()</a:t>
            </a:r>
            <a:r>
              <a:rPr lang="zh-CN" altLang="en-US" dirty="0">
                <a:cs typeface="宋体" panose="02010600030101010101" pitchFamily="2" charset="-122"/>
              </a:rPr>
              <a:t>调用父类的构造器</a:t>
            </a:r>
            <a:endParaRPr lang="zh-CN" altLang="en-US" dirty="0"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59D834-163F-614E-802D-52F0EB783D04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封装类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5538"/>
            <a:ext cx="8229600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对于简单类型数据，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对它们进行了封装，使它们都有相应的封装类</a:t>
            </a:r>
            <a:endParaRPr lang="zh-CN" altLang="en-US" sz="2400">
              <a:latin typeface="Verdana" panose="020B0604030504040204" charset="0"/>
              <a:cs typeface="宋体" panose="02010600030101010101" pitchFamily="2" charset="-122"/>
            </a:endParaRPr>
          </a:p>
        </p:txBody>
      </p:sp>
      <p:graphicFrame>
        <p:nvGraphicFramePr>
          <p:cNvPr id="144388" name="Group 4"/>
          <p:cNvGraphicFramePr>
            <a:graphicFrameLocks noGrp="1"/>
          </p:cNvGraphicFramePr>
          <p:nvPr/>
        </p:nvGraphicFramePr>
        <p:xfrm>
          <a:off x="468313" y="2208213"/>
          <a:ext cx="8207375" cy="4114710"/>
        </p:xfrm>
        <a:graphic>
          <a:graphicData uri="http://schemas.openxmlformats.org/drawingml/2006/table">
            <a:tbl>
              <a:tblPr/>
              <a:tblGrid>
                <a:gridCol w="4105275"/>
                <a:gridCol w="410210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简单数据类型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封装类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boolean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Boolean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byte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Byte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short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Short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int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Integer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long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Long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char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Character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float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Float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double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Double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CC0599-A0CB-9041-BFDE-2976050015AC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Integer</a:t>
            </a:r>
            <a:r>
              <a:rPr lang="zh-CN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的方法</a:t>
            </a:r>
            <a:endParaRPr lang="zh-CN" altLang="en-US" sz="2400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b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byte byteValue()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以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byte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类型返回该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Integer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的值。 </a:t>
            </a:r>
            <a:endParaRPr lang="zh-CN" altLang="en-US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b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double doubleValue()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以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double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类型返回该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Integer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的值。 </a:t>
            </a:r>
            <a:endParaRPr lang="zh-CN" altLang="en-US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b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float floatValue()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以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float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类型返回该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Integer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的值。 </a:t>
            </a:r>
            <a:endParaRPr lang="zh-CN" altLang="en-US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b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int intValue()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 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以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int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类型返回该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Integer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的值。 </a:t>
            </a:r>
            <a:endParaRPr lang="zh-CN" altLang="en-US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b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long longValue()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以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long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类型返回该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Integer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的值。  </a:t>
            </a:r>
            <a:endParaRPr lang="zh-CN" altLang="en-US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b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short shortValue()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以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short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类型返回该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Integer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的值。</a:t>
            </a:r>
            <a:endParaRPr lang="zh-CN" altLang="en-US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b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String toString()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返回一个表示该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Integer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值的 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String 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对象。 </a:t>
            </a:r>
            <a:endParaRPr lang="zh-CN" altLang="en-US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b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static int bitCount(int i)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altLang="zh-CN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66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返回指定 </a:t>
            </a:r>
            <a:r>
              <a:rPr lang="en-US" altLang="zh-CN" sz="2000">
                <a:solidFill>
                  <a:srgbClr val="0066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int </a:t>
            </a:r>
            <a:r>
              <a:rPr lang="zh-CN" altLang="en-US" sz="2000">
                <a:solidFill>
                  <a:srgbClr val="0066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值的二进制补码表示形式的 </a:t>
            </a:r>
            <a:r>
              <a:rPr lang="en-US" altLang="zh-CN" sz="2000">
                <a:solidFill>
                  <a:srgbClr val="0066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1 </a:t>
            </a:r>
            <a:r>
              <a:rPr lang="zh-CN" altLang="en-US" sz="2000">
                <a:solidFill>
                  <a:srgbClr val="0066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位的数量。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</a:t>
            </a:r>
            <a:endParaRPr lang="zh-CN" altLang="en-US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b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static int parseInt(String s)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altLang="zh-CN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66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将字符串参数作为有符号的十进制整数进行解析。</a:t>
            </a: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</a:t>
            </a:r>
            <a:endParaRPr lang="zh-CN" altLang="en-US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b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static int parseInt(String s, int radix)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altLang="zh-CN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66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使用第二个参数指定的基数，将字符串参数解析为有符号的整数。</a:t>
            </a:r>
            <a:endParaRPr lang="zh-CN" altLang="en-US" sz="2000">
              <a:solidFill>
                <a:srgbClr val="006600"/>
              </a:solidFill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46FDEC-5C1D-C747-A590-63F4C035DE68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Integer</a:t>
            </a:r>
            <a:r>
              <a:rPr lang="zh-CN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的方法</a:t>
            </a:r>
            <a:endParaRPr lang="zh-CN" altLang="en-US" sz="2400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0">
                <a:latin typeface="Lucida Console" panose="020B0609040504020204" charset="0"/>
                <a:cs typeface="宋体" panose="02010600030101010101" pitchFamily="2" charset="-122"/>
              </a:rPr>
              <a:t>static String </a:t>
            </a:r>
            <a:r>
              <a:rPr lang="en-US" altLang="zh-CN" sz="1800" b="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toBinaryString(int i)</a:t>
            </a:r>
            <a:r>
              <a:rPr lang="en-US" altLang="zh-CN" sz="1800">
                <a:latin typeface="Lucida Console" panose="020B0609040504020204" charset="0"/>
                <a:cs typeface="宋体" panose="02010600030101010101" pitchFamily="2" charset="-122"/>
              </a:rPr>
              <a:t> 	</a:t>
            </a:r>
            <a:endParaRPr lang="en-US" altLang="zh-CN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以二进制（基数 </a:t>
            </a:r>
            <a:r>
              <a:rPr lang="en-US" altLang="zh-CN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2</a:t>
            </a: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）无符号整数形式返回一个整数参数的字符串表示形式。</a:t>
            </a:r>
            <a:r>
              <a:rPr lang="zh-CN" altLang="en-US" sz="18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endParaRPr lang="zh-CN" altLang="en-US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0">
                <a:latin typeface="Lucida Console" panose="020B0609040504020204" charset="0"/>
                <a:cs typeface="宋体" panose="02010600030101010101" pitchFamily="2" charset="-122"/>
              </a:rPr>
              <a:t>static String </a:t>
            </a:r>
            <a:r>
              <a:rPr lang="en-US" altLang="zh-CN" sz="1800" b="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toHexString(int i)</a:t>
            </a:r>
            <a:r>
              <a:rPr lang="en-US" altLang="zh-CN" sz="1800">
                <a:latin typeface="Lucida Console" panose="020B0609040504020204" charset="0"/>
                <a:cs typeface="宋体" panose="02010600030101010101" pitchFamily="2" charset="-122"/>
              </a:rPr>
              <a:t>         	</a:t>
            </a:r>
            <a:endParaRPr lang="en-US" altLang="zh-CN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以十六进制（基数 </a:t>
            </a:r>
            <a:r>
              <a:rPr lang="en-US" altLang="zh-CN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16</a:t>
            </a: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）无符号整数形式返回一个整数参数的字符串表示形式。</a:t>
            </a:r>
            <a:r>
              <a:rPr lang="zh-CN" altLang="en-US" sz="18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endParaRPr lang="zh-CN" altLang="en-US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0">
                <a:latin typeface="Lucida Console" panose="020B0609040504020204" charset="0"/>
                <a:cs typeface="宋体" panose="02010600030101010101" pitchFamily="2" charset="-122"/>
              </a:rPr>
              <a:t>static String </a:t>
            </a:r>
            <a:r>
              <a:rPr lang="en-US" altLang="zh-CN" sz="1800" b="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toOctalString(int i)</a:t>
            </a:r>
            <a:r>
              <a:rPr lang="en-US" altLang="zh-CN" sz="1800">
                <a:latin typeface="Lucida Console" panose="020B0609040504020204" charset="0"/>
                <a:cs typeface="宋体" panose="02010600030101010101" pitchFamily="2" charset="-122"/>
              </a:rPr>
              <a:t> 	</a:t>
            </a:r>
            <a:endParaRPr lang="en-US" altLang="zh-CN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以八进制（基数 </a:t>
            </a:r>
            <a:r>
              <a:rPr lang="en-US" altLang="zh-CN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8</a:t>
            </a: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）无符号整数形式返回一个整数参数的字符串表示形式。</a:t>
            </a:r>
            <a:r>
              <a:rPr lang="zh-CN" altLang="en-US" sz="18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endParaRPr lang="zh-CN" altLang="en-US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0">
                <a:latin typeface="Lucida Console" panose="020B0609040504020204" charset="0"/>
                <a:cs typeface="宋体" panose="02010600030101010101" pitchFamily="2" charset="-122"/>
              </a:rPr>
              <a:t>static String toString(int i) 	</a:t>
            </a:r>
            <a:r>
              <a:rPr lang="en-US" altLang="zh-CN" sz="1800">
                <a:latin typeface="Lucida Console" panose="020B0609040504020204" charset="0"/>
                <a:cs typeface="宋体" panose="02010600030101010101" pitchFamily="2" charset="-122"/>
              </a:rPr>
              <a:t>	</a:t>
            </a:r>
            <a:endParaRPr lang="en-US" altLang="zh-CN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返回一个表示指定整数的 </a:t>
            </a:r>
            <a:r>
              <a:rPr lang="en-US" altLang="zh-CN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String </a:t>
            </a: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对象。 </a:t>
            </a:r>
            <a:endParaRPr lang="zh-CN" altLang="en-US" sz="1800">
              <a:solidFill>
                <a:srgbClr val="006600"/>
              </a:solidFill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0">
                <a:latin typeface="Lucida Console" panose="020B0609040504020204" charset="0"/>
                <a:cs typeface="宋体" panose="02010600030101010101" pitchFamily="2" charset="-122"/>
              </a:rPr>
              <a:t>static String toString(int i, int radix)</a:t>
            </a:r>
            <a:r>
              <a:rPr lang="en-US" altLang="zh-CN" sz="1800">
                <a:latin typeface="Lucida Console" panose="020B0609040504020204" charset="0"/>
                <a:cs typeface="宋体" panose="02010600030101010101" pitchFamily="2" charset="-122"/>
              </a:rPr>
              <a:t> 	</a:t>
            </a:r>
            <a:endParaRPr lang="en-US" altLang="zh-CN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返回用第二个参数指定基数表示的第一个参数的字符串表示形式。</a:t>
            </a:r>
            <a:r>
              <a:rPr lang="zh-CN" altLang="en-US" sz="18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endParaRPr lang="zh-CN" altLang="en-US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0">
                <a:latin typeface="Lucida Console" panose="020B0609040504020204" charset="0"/>
                <a:cs typeface="宋体" panose="02010600030101010101" pitchFamily="2" charset="-122"/>
              </a:rPr>
              <a:t>static Integer valueOf(int i)	</a:t>
            </a:r>
            <a:r>
              <a:rPr lang="en-US" altLang="zh-CN" sz="1800">
                <a:latin typeface="Lucida Console" panose="020B0609040504020204" charset="0"/>
                <a:cs typeface="宋体" panose="02010600030101010101" pitchFamily="2" charset="-122"/>
              </a:rPr>
              <a:t>	</a:t>
            </a:r>
            <a:endParaRPr lang="en-US" altLang="zh-CN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返回一个表示指定的 </a:t>
            </a:r>
            <a:r>
              <a:rPr lang="en-US" altLang="zh-CN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int </a:t>
            </a: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值的 </a:t>
            </a:r>
            <a:r>
              <a:rPr lang="en-US" altLang="zh-CN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Integer </a:t>
            </a: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实例。</a:t>
            </a:r>
            <a:r>
              <a:rPr lang="zh-CN" altLang="en-US" sz="18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endParaRPr lang="zh-CN" altLang="en-US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0">
                <a:latin typeface="Lucida Console" panose="020B0609040504020204" charset="0"/>
                <a:cs typeface="宋体" panose="02010600030101010101" pitchFamily="2" charset="-122"/>
              </a:rPr>
              <a:t>static Integer valueOf(String s)</a:t>
            </a:r>
            <a:r>
              <a:rPr lang="en-US" altLang="zh-CN" sz="1800">
                <a:latin typeface="Lucida Console" panose="020B0609040504020204" charset="0"/>
                <a:cs typeface="宋体" panose="02010600030101010101" pitchFamily="2" charset="-122"/>
              </a:rPr>
              <a:t>	</a:t>
            </a:r>
            <a:endParaRPr lang="en-US" altLang="zh-CN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返回保存指定的 </a:t>
            </a:r>
            <a:r>
              <a:rPr lang="en-US" altLang="zh-CN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String </a:t>
            </a: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的值的 </a:t>
            </a:r>
            <a:r>
              <a:rPr lang="en-US" altLang="zh-CN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Integer </a:t>
            </a: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对象</a:t>
            </a:r>
            <a:r>
              <a:rPr lang="zh-CN" altLang="en-US" sz="1800">
                <a:latin typeface="Lucida Console" panose="020B0609040504020204" charset="0"/>
                <a:cs typeface="宋体" panose="02010600030101010101" pitchFamily="2" charset="-122"/>
              </a:rPr>
              <a:t>。 </a:t>
            </a:r>
            <a:endParaRPr lang="zh-CN" altLang="en-US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0">
                <a:latin typeface="Lucida Console" panose="020B0609040504020204" charset="0"/>
                <a:cs typeface="宋体" panose="02010600030101010101" pitchFamily="2" charset="-122"/>
              </a:rPr>
              <a:t>static Integer valueOf(String s, int radix)</a:t>
            </a:r>
            <a:r>
              <a:rPr lang="en-US" altLang="zh-CN" sz="18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endParaRPr lang="en-US" altLang="zh-CN" sz="18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返回一个 </a:t>
            </a:r>
            <a:r>
              <a:rPr lang="en-US" altLang="zh-CN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Integer </a:t>
            </a: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对象，该对象中保存了用第二个参数提供的基数进行解析时从指定的 </a:t>
            </a:r>
            <a:r>
              <a:rPr lang="en-US" altLang="zh-CN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String </a:t>
            </a:r>
            <a:r>
              <a:rPr lang="zh-CN" altLang="en-US" sz="18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中提取的值。</a:t>
            </a:r>
            <a:r>
              <a:rPr lang="zh-CN" altLang="en-US" sz="18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endParaRPr lang="zh-CN" altLang="en-US" sz="1800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03808F-968E-D743-AD23-CFD3B04CEEBA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封装类的例子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Lucida Console" panose="020B0609040504020204" charset="0"/>
                <a:cs typeface="宋体" panose="02010600030101010101" pitchFamily="2" charset="-122"/>
              </a:rPr>
              <a:t>public class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WrapperClass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{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accent2"/>
                </a:solidFill>
                <a:latin typeface="Lucida Console" panose="020B0609040504020204" charset="0"/>
                <a:cs typeface="宋体" panose="02010600030101010101" pitchFamily="2" charset="-122"/>
              </a:rPr>
              <a:t>public static void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main(</a:t>
            </a:r>
            <a:r>
              <a:rPr lang="en-US" altLang="zh-CN" sz="24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String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[] args){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		</a:t>
            </a:r>
            <a:r>
              <a:rPr lang="en-US" altLang="zh-CN" sz="24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Integer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i = </a:t>
            </a:r>
            <a:r>
              <a:rPr lang="en-US" altLang="zh-CN" sz="2400">
                <a:solidFill>
                  <a:schemeClr val="accent2"/>
                </a:solidFill>
                <a:latin typeface="Lucida Console" panose="020B0609040504020204" charset="0"/>
                <a:cs typeface="宋体" panose="02010600030101010101" pitchFamily="2" charset="-122"/>
              </a:rPr>
              <a:t>new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Integer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(10);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		</a:t>
            </a:r>
            <a:r>
              <a:rPr lang="en-US" altLang="zh-CN" sz="24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Integer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j = </a:t>
            </a:r>
            <a:r>
              <a:rPr lang="en-US" altLang="zh-CN" sz="2400">
                <a:solidFill>
                  <a:schemeClr val="accent2"/>
                </a:solidFill>
                <a:latin typeface="Lucida Console" panose="020B0609040504020204" charset="0"/>
                <a:cs typeface="宋体" panose="02010600030101010101" pitchFamily="2" charset="-122"/>
              </a:rPr>
              <a:t>new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Integer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(10);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		</a:t>
            </a:r>
            <a:r>
              <a:rPr lang="en-US" altLang="zh-CN" sz="24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System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.out.println(i==j);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    </a:t>
            </a:r>
            <a:r>
              <a:rPr lang="en-US" altLang="zh-CN" sz="24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//</a:t>
            </a:r>
            <a:r>
              <a:rPr lang="zh-CN" altLang="en-US" sz="2400">
                <a:solidFill>
                  <a:srgbClr val="006600"/>
                </a:solidFill>
                <a:latin typeface="Lucida Console" panose="020B0609040504020204" charset="0"/>
                <a:cs typeface="宋体" panose="02010600030101010101" pitchFamily="2" charset="-122"/>
              </a:rPr>
              <a:t>封装类转化简单类型。</a:t>
            </a:r>
            <a:endParaRPr lang="zh-CN" altLang="en-US" sz="2400">
              <a:solidFill>
                <a:srgbClr val="006600"/>
              </a:solidFill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>
                <a:latin typeface="Lucida Console" panose="020B0609040504020204" charset="0"/>
                <a:cs typeface="宋体" panose="02010600030101010101" pitchFamily="2" charset="-122"/>
              </a:rPr>
              <a:t>		</a:t>
            </a:r>
            <a:r>
              <a:rPr lang="en-US" altLang="zh-CN" sz="2400">
                <a:solidFill>
                  <a:schemeClr val="accent2"/>
                </a:solidFill>
                <a:latin typeface="Lucida Console" panose="020B0609040504020204" charset="0"/>
                <a:cs typeface="宋体" panose="02010600030101010101" pitchFamily="2" charset="-122"/>
              </a:rPr>
              <a:t>int</a:t>
            </a: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k = i.intValue();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     int l = i;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	}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}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66E4B3-C080-9B46-B70E-E4E235A989F6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封装类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例子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9939" name="Oval 4"/>
          <p:cNvSpPr>
            <a:spLocks noChangeArrowheads="1"/>
          </p:cNvSpPr>
          <p:nvPr/>
        </p:nvSpPr>
        <p:spPr bwMode="auto">
          <a:xfrm>
            <a:off x="2987675" y="2133600"/>
            <a:ext cx="4419600" cy="3352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4359275" y="2743200"/>
            <a:ext cx="1676400" cy="533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0" lang="en-US" altLang="zh-CN" sz="2400">
                <a:latin typeface="Arial" panose="020B0604020202020204" pitchFamily="34" charset="0"/>
              </a:rPr>
              <a:t>10</a:t>
            </a:r>
            <a:endParaRPr kumimoji="0" lang="en-US" altLang="zh-CN" sz="2400">
              <a:latin typeface="Arial" panose="020B0604020202020204" pitchFamily="34" charset="0"/>
            </a:endParaRP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4359275" y="3429000"/>
            <a:ext cx="1676400" cy="533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0" lang="en-US" altLang="zh-CN" sz="2400">
                <a:latin typeface="Arial" panose="020B0604020202020204" pitchFamily="34" charset="0"/>
              </a:rPr>
              <a:t>10</a:t>
            </a:r>
            <a:endParaRPr kumimoji="0" lang="en-US" altLang="zh-CN" sz="2400">
              <a:latin typeface="Arial" panose="020B0604020202020204" pitchFamily="34" charset="0"/>
            </a:endParaRPr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1311275" y="27432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>
                <a:latin typeface="Arial" panose="020B0604020202020204" pitchFamily="34" charset="0"/>
              </a:rPr>
              <a:t>i</a:t>
            </a:r>
            <a:endParaRPr kumimoji="0" lang="en-US" altLang="zh-CN" sz="3200">
              <a:latin typeface="Arial" panose="020B0604020202020204" pitchFamily="34" charset="0"/>
            </a:endParaRPr>
          </a:p>
        </p:txBody>
      </p:sp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1311275" y="33528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>
                <a:latin typeface="Arial" panose="020B0604020202020204" pitchFamily="34" charset="0"/>
              </a:rPr>
              <a:t>j</a:t>
            </a:r>
            <a:endParaRPr kumimoji="0" lang="en-US" altLang="zh-CN" sz="3200">
              <a:latin typeface="Arial" panose="020B0604020202020204" pitchFamily="34" charset="0"/>
            </a:endParaRPr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>
            <a:off x="1692275" y="3657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Line 10"/>
          <p:cNvSpPr>
            <a:spLocks noChangeShapeType="1"/>
          </p:cNvSpPr>
          <p:nvPr/>
        </p:nvSpPr>
        <p:spPr bwMode="auto">
          <a:xfrm>
            <a:off x="1692275" y="30480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7009BA-1366-2149-9715-1ABE7F297151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类的继承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4"/>
            <a:ext cx="8153400" cy="1553214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latin typeface="Verdana" panose="020B0604030504040204" charset="0"/>
                <a:cs typeface="宋体" panose="02010600030101010101" pitchFamily="2" charset="-122"/>
              </a:rPr>
              <a:t>面向对象最重要的特点之一，就是可以实现对类的复用</a:t>
            </a:r>
            <a:endParaRPr lang="zh-CN" altLang="en-US" sz="20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Verdana" panose="020B0604030504040204" charset="0"/>
                <a:cs typeface="宋体" panose="02010600030101010101" pitchFamily="2" charset="-122"/>
              </a:rPr>
              <a:t>通过“继承”一个现有的类，可以使用已经定义的类中的方法和变量。</a:t>
            </a:r>
            <a:endParaRPr lang="zh-CN" altLang="en-US" sz="20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Verdana" panose="020B0604030504040204" charset="0"/>
                <a:cs typeface="宋体" panose="02010600030101010101" pitchFamily="2" charset="-122"/>
              </a:rPr>
              <a:t>类的方法可以被继承，但是类的构造器不能被继承。</a:t>
            </a:r>
            <a:endParaRPr lang="zh-CN" altLang="en-US" sz="2000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E3FE36-1BC2-CF49-A377-A44BF8B15F99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==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和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equals()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==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和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equals()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都是用于相等型判断的操作符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== 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操作符用来判断两个引用是否指的同一个对象，或者两个简单类型的值是否相等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equals()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方法用来判断对象的内容是否相等，相等的条件在该类中定义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Object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类的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equals()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方法直接用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==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实现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4EB41F-F68C-BD47-9BA2-3B9258997E48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覆盖默认的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equals()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在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Object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类中的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equals()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方法直接使用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==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实现，不实用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覆盖默认的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equals()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方法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按照自己的需要，在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equals()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方法中定义对象相等的含义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2CDB2-D13C-4245-96FE-E95C3860B468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String</a:t>
            </a:r>
            <a:r>
              <a:rPr lang="zh-CN" altLang="en-US" sz="36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类</a:t>
            </a:r>
            <a:endParaRPr lang="zh-CN" altLang="en-US" sz="360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26864B-7090-7442-884D-4E72F305E9BB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String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类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String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对象代表一组不可改变的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Unicode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字符序列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它的方法可用来创造新的字符串：</a:t>
            </a:r>
            <a:r>
              <a:rPr lang="en-US" altLang="zh-CN" sz="2400" dirty="0" err="1">
                <a:latin typeface="Verdana" panose="020B0604030504040204" charset="0"/>
                <a:cs typeface="宋体" panose="02010600030101010101" pitchFamily="2" charset="-122"/>
              </a:rPr>
              <a:t>concat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replace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substring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Verdana" panose="020B0604030504040204" charset="0"/>
                <a:cs typeface="宋体" panose="02010600030101010101" pitchFamily="2" charset="-122"/>
              </a:rPr>
              <a:t>toLowerCase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Verdana" panose="020B0604030504040204" charset="0"/>
                <a:cs typeface="宋体" panose="02010600030101010101" pitchFamily="2" charset="-122"/>
              </a:rPr>
              <a:t>toUpperCase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和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trim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。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查找字符的方法：</a:t>
            </a:r>
            <a:r>
              <a:rPr lang="en-US" altLang="zh-CN" sz="2400" dirty="0" err="1">
                <a:latin typeface="Verdana" panose="020B0604030504040204" charset="0"/>
                <a:cs typeface="宋体" panose="02010600030101010101" pitchFamily="2" charset="-122"/>
              </a:rPr>
              <a:t>endWith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Verdana" panose="020B0604030504040204" charset="0"/>
                <a:cs typeface="宋体" panose="02010600030101010101" pitchFamily="2" charset="-122"/>
              </a:rPr>
              <a:t>startWith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、 </a:t>
            </a:r>
            <a:r>
              <a:rPr lang="en-US" altLang="zh-CN" sz="2400" dirty="0" err="1">
                <a:latin typeface="Verdana" panose="020B0604030504040204" charset="0"/>
                <a:cs typeface="宋体" panose="02010600030101010101" pitchFamily="2" charset="-122"/>
              </a:rPr>
              <a:t>indexOf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、 </a:t>
            </a:r>
            <a:r>
              <a:rPr lang="en-US" altLang="zh-CN" sz="2400" dirty="0" err="1">
                <a:latin typeface="Verdana" panose="020B0604030504040204" charset="0"/>
                <a:cs typeface="宋体" panose="02010600030101010101" pitchFamily="2" charset="-122"/>
              </a:rPr>
              <a:t>lastIndexOf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。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比较字符的方法：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equals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Verdana" panose="020B0604030504040204" charset="0"/>
                <a:cs typeface="宋体" panose="02010600030101010101" pitchFamily="2" charset="-122"/>
              </a:rPr>
              <a:t>equalsIgnoreCase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Verdana" panose="020B0604030504040204" charset="0"/>
                <a:cs typeface="宋体" panose="02010600030101010101" pitchFamily="2" charset="-122"/>
              </a:rPr>
              <a:t>compareTo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。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其它：</a:t>
            </a:r>
            <a:r>
              <a:rPr lang="en-US" altLang="zh-CN" sz="2400" dirty="0" err="1">
                <a:latin typeface="Verdana" panose="020B0604030504040204" charset="0"/>
                <a:cs typeface="宋体" panose="02010600030101010101" pitchFamily="2" charset="-122"/>
              </a:rPr>
              <a:t>charAt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length, format, </a:t>
            </a:r>
            <a:r>
              <a:rPr lang="en-US" altLang="zh-CN" sz="2400" dirty="0" err="1">
                <a:latin typeface="Verdana" panose="020B0604030504040204" charset="0"/>
                <a:cs typeface="宋体" panose="02010600030101010101" pitchFamily="2" charset="-122"/>
              </a:rPr>
              <a:t>getBytes</a:t>
            </a:r>
            <a:endParaRPr lang="en-US" altLang="zh-CN" sz="2400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706505-8833-1644-9E75-0FEABAB979C7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String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对象的创建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法一：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cs typeface="宋体" panose="02010600030101010101" pitchFamily="2" charset="-122"/>
              </a:rPr>
              <a:t>String s = new String(“This is a string”);</a:t>
            </a:r>
            <a:endParaRPr lang="en-US" altLang="zh-CN"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法二：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cs typeface="宋体" panose="02010600030101010101" pitchFamily="2" charset="-122"/>
              </a:rPr>
              <a:t>String s = “This is a string”;</a:t>
            </a:r>
            <a:endParaRPr lang="en-US" altLang="zh-CN"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76F722-42B2-3844-825B-25235B67706B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String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对象创建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String s1 = “abc”;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String s2 = new String(s1);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String s3 = new String(“abc”);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Lucida Console" panose="020B0609040504020204" charset="0"/>
                <a:cs typeface="宋体" panose="02010600030101010101" pitchFamily="2" charset="-122"/>
              </a:rPr>
              <a:t>String s4 = “abc”;</a:t>
            </a:r>
            <a:endParaRPr lang="en-US" altLang="zh-CN" sz="24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s1==s4  : true</a:t>
            </a:r>
            <a:endParaRPr lang="en-US" altLang="zh-CN" sz="20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s2==s3  : false</a:t>
            </a:r>
            <a:endParaRPr lang="en-US" altLang="zh-CN" sz="20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s1==s2  : false</a:t>
            </a:r>
            <a:endParaRPr lang="en-US" altLang="zh-CN" sz="20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s3==s4  : false</a:t>
            </a:r>
            <a:endParaRPr lang="en-US" altLang="zh-CN" sz="2000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46084" name="AutoShape 12"/>
          <p:cNvSpPr>
            <a:spLocks noChangeArrowheads="1"/>
          </p:cNvSpPr>
          <p:nvPr/>
        </p:nvSpPr>
        <p:spPr bwMode="auto">
          <a:xfrm>
            <a:off x="3132138" y="3357563"/>
            <a:ext cx="5543550" cy="2808287"/>
          </a:xfrm>
          <a:prstGeom prst="roundRect">
            <a:avLst>
              <a:gd name="adj" fmla="val 5537"/>
            </a:avLst>
          </a:prstGeom>
          <a:solidFill>
            <a:srgbClr val="CCFF99"/>
          </a:solidFill>
          <a:ln w="57150">
            <a:solidFill>
              <a:srgbClr val="003366"/>
            </a:solidFill>
            <a:rou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6085" name="AutoShape 13"/>
          <p:cNvSpPr>
            <a:spLocks noChangeArrowheads="1"/>
          </p:cNvSpPr>
          <p:nvPr/>
        </p:nvSpPr>
        <p:spPr bwMode="auto">
          <a:xfrm>
            <a:off x="3708400" y="3646488"/>
            <a:ext cx="2951163" cy="2303462"/>
          </a:xfrm>
          <a:prstGeom prst="roundRect">
            <a:avLst>
              <a:gd name="adj" fmla="val 7046"/>
            </a:avLst>
          </a:prstGeom>
          <a:solidFill>
            <a:srgbClr val="CCFF99"/>
          </a:solidFill>
          <a:ln w="57150">
            <a:solidFill>
              <a:srgbClr val="003366"/>
            </a:solidFill>
            <a:round/>
          </a:ln>
        </p:spPr>
        <p:txBody>
          <a:bodyPr wrap="none" anchor="ctr"/>
          <a:lstStyle/>
          <a:p>
            <a:pPr algn="ctr"/>
            <a:endParaRPr lang="zh-CN" sz="2400"/>
          </a:p>
        </p:txBody>
      </p:sp>
      <p:sp>
        <p:nvSpPr>
          <p:cNvPr id="46086" name="AutoShape 14"/>
          <p:cNvSpPr>
            <a:spLocks noChangeArrowheads="1"/>
          </p:cNvSpPr>
          <p:nvPr/>
        </p:nvSpPr>
        <p:spPr bwMode="auto">
          <a:xfrm>
            <a:off x="5219700" y="3862388"/>
            <a:ext cx="1304925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Lucida Console" panose="020B0609040504020204" charset="0"/>
              </a:rPr>
              <a:t>“abc”</a:t>
            </a:r>
            <a:endParaRPr kumimoji="0" lang="en-US" altLang="zh-CN" sz="2000" b="1">
              <a:latin typeface="Lucida Console" panose="020B0609040504020204" charset="0"/>
            </a:endParaRPr>
          </a:p>
        </p:txBody>
      </p:sp>
      <p:sp>
        <p:nvSpPr>
          <p:cNvPr id="46087" name="AutoShape 15"/>
          <p:cNvSpPr>
            <a:spLocks noChangeArrowheads="1"/>
          </p:cNvSpPr>
          <p:nvPr/>
        </p:nvSpPr>
        <p:spPr bwMode="auto">
          <a:xfrm>
            <a:off x="3995738" y="3862388"/>
            <a:ext cx="946150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Lucida Console" panose="020B0609040504020204" charset="0"/>
              </a:rPr>
              <a:t>s1</a:t>
            </a:r>
            <a:endParaRPr kumimoji="0" lang="en-US" altLang="zh-CN" sz="2000" b="1">
              <a:latin typeface="Lucida Console" panose="020B0609040504020204" charset="0"/>
            </a:endParaRPr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>
            <a:off x="3995738" y="4870450"/>
            <a:ext cx="946150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Lucida Console" panose="020B0609040504020204" charset="0"/>
              </a:rPr>
              <a:t>s3</a:t>
            </a:r>
            <a:endParaRPr kumimoji="0" lang="en-US" altLang="zh-CN" sz="2000" b="1">
              <a:latin typeface="Lucida Console" panose="020B0609040504020204" charset="0"/>
            </a:endParaRPr>
          </a:p>
        </p:txBody>
      </p:sp>
      <p:sp>
        <p:nvSpPr>
          <p:cNvPr id="46089" name="AutoShape 17"/>
          <p:cNvSpPr>
            <a:spLocks noChangeArrowheads="1"/>
          </p:cNvSpPr>
          <p:nvPr/>
        </p:nvSpPr>
        <p:spPr bwMode="auto">
          <a:xfrm>
            <a:off x="3995738" y="5373688"/>
            <a:ext cx="946150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Lucida Console" panose="020B0609040504020204" charset="0"/>
              </a:rPr>
              <a:t>s4</a:t>
            </a:r>
            <a:endParaRPr kumimoji="0" lang="en-US" altLang="zh-CN" sz="2000" b="1">
              <a:latin typeface="Lucida Console" panose="020B0609040504020204" charset="0"/>
            </a:endParaRPr>
          </a:p>
        </p:txBody>
      </p:sp>
      <p:sp>
        <p:nvSpPr>
          <p:cNvPr id="46090" name="AutoShape 18"/>
          <p:cNvSpPr>
            <a:spLocks noChangeArrowheads="1"/>
          </p:cNvSpPr>
          <p:nvPr/>
        </p:nvSpPr>
        <p:spPr bwMode="auto">
          <a:xfrm>
            <a:off x="3995738" y="4365625"/>
            <a:ext cx="946150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Lucida Console" panose="020B0609040504020204" charset="0"/>
              </a:rPr>
              <a:t>s2</a:t>
            </a:r>
            <a:endParaRPr kumimoji="0" lang="en-US" altLang="zh-CN" sz="2000" b="1">
              <a:latin typeface="Lucida Console" panose="020B0609040504020204" charset="0"/>
            </a:endParaRPr>
          </a:p>
        </p:txBody>
      </p:sp>
      <p:sp>
        <p:nvSpPr>
          <p:cNvPr id="46091" name="AutoShape 19"/>
          <p:cNvSpPr>
            <a:spLocks noChangeArrowheads="1"/>
          </p:cNvSpPr>
          <p:nvPr/>
        </p:nvSpPr>
        <p:spPr bwMode="auto">
          <a:xfrm>
            <a:off x="7019925" y="4294188"/>
            <a:ext cx="1304925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Lucida Console" panose="020B0609040504020204" charset="0"/>
              </a:rPr>
              <a:t>“abc”</a:t>
            </a:r>
            <a:endParaRPr kumimoji="0" lang="en-US" altLang="zh-CN" sz="2000" b="1">
              <a:latin typeface="Lucida Console" panose="020B0609040504020204" charset="0"/>
            </a:endParaRPr>
          </a:p>
        </p:txBody>
      </p:sp>
      <p:sp>
        <p:nvSpPr>
          <p:cNvPr id="46092" name="AutoShape 20"/>
          <p:cNvSpPr>
            <a:spLocks noChangeArrowheads="1"/>
          </p:cNvSpPr>
          <p:nvPr/>
        </p:nvSpPr>
        <p:spPr bwMode="auto">
          <a:xfrm>
            <a:off x="7019925" y="4870450"/>
            <a:ext cx="1304925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Lucida Console" panose="020B0609040504020204" charset="0"/>
              </a:rPr>
              <a:t>“abc”</a:t>
            </a:r>
            <a:endParaRPr kumimoji="0" lang="en-US" altLang="zh-CN" sz="2000" b="1">
              <a:latin typeface="Lucida Console" panose="020B0609040504020204" charset="0"/>
            </a:endParaRPr>
          </a:p>
        </p:txBody>
      </p:sp>
      <p:sp>
        <p:nvSpPr>
          <p:cNvPr id="46093" name="Line 21"/>
          <p:cNvSpPr>
            <a:spLocks noChangeShapeType="1"/>
          </p:cNvSpPr>
          <p:nvPr/>
        </p:nvSpPr>
        <p:spPr bwMode="auto">
          <a:xfrm>
            <a:off x="5003800" y="4078288"/>
            <a:ext cx="144463" cy="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22"/>
          <p:cNvSpPr>
            <a:spLocks noChangeShapeType="1"/>
          </p:cNvSpPr>
          <p:nvPr/>
        </p:nvSpPr>
        <p:spPr bwMode="auto">
          <a:xfrm>
            <a:off x="4932363" y="4581525"/>
            <a:ext cx="2016125" cy="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23"/>
          <p:cNvSpPr>
            <a:spLocks noChangeShapeType="1"/>
          </p:cNvSpPr>
          <p:nvPr/>
        </p:nvSpPr>
        <p:spPr bwMode="auto">
          <a:xfrm>
            <a:off x="4932363" y="5086350"/>
            <a:ext cx="2016125" cy="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25"/>
          <p:cNvSpPr>
            <a:spLocks noChangeShapeType="1"/>
          </p:cNvSpPr>
          <p:nvPr/>
        </p:nvSpPr>
        <p:spPr bwMode="auto">
          <a:xfrm>
            <a:off x="4932363" y="5589588"/>
            <a:ext cx="215900" cy="0"/>
          </a:xfrm>
          <a:prstGeom prst="line">
            <a:avLst/>
          </a:prstGeom>
          <a:noFill/>
          <a:ln w="28575">
            <a:solidFill>
              <a:srgbClr val="0066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26"/>
          <p:cNvSpPr>
            <a:spLocks noChangeShapeType="1"/>
          </p:cNvSpPr>
          <p:nvPr/>
        </p:nvSpPr>
        <p:spPr bwMode="auto">
          <a:xfrm flipV="1">
            <a:off x="5148263" y="4076700"/>
            <a:ext cx="0" cy="1512888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8" name="Text Box 27"/>
          <p:cNvSpPr txBox="1">
            <a:spLocks noChangeArrowheads="1"/>
          </p:cNvSpPr>
          <p:nvPr/>
        </p:nvSpPr>
        <p:spPr bwMode="auto">
          <a:xfrm>
            <a:off x="5343525" y="52292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charset="-122"/>
                <a:cs typeface="黑体" panose="02010609060101010101" charset="-122"/>
              </a:rPr>
              <a:t>栈</a:t>
            </a:r>
            <a:endParaRPr lang="zh-CN" altLang="en-US" sz="2400"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6099" name="Text Box 28"/>
          <p:cNvSpPr txBox="1">
            <a:spLocks noChangeArrowheads="1"/>
          </p:cNvSpPr>
          <p:nvPr/>
        </p:nvSpPr>
        <p:spPr bwMode="auto">
          <a:xfrm>
            <a:off x="7812088" y="35004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charset="-122"/>
                <a:cs typeface="黑体" panose="02010609060101010101" charset="-122"/>
              </a:rPr>
              <a:t>堆</a:t>
            </a:r>
            <a:endParaRPr lang="zh-CN" altLang="en-US" sz="2400"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63DEA7-18E6-2043-A4A6-54B9BBFD19B8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内存地址的变化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marL="457200" indent="-45720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cs typeface="宋体" panose="02010600030101010101" pitchFamily="2" charset="-122"/>
              </a:rPr>
              <a:t>String a = </a:t>
            </a:r>
            <a:r>
              <a:rPr lang="en-US" altLang="zh-CN" sz="2000" b="0">
                <a:latin typeface="Lucida Sans" charset="0"/>
                <a:cs typeface="宋体" panose="02010600030101010101" pitchFamily="2" charset="-122"/>
              </a:rPr>
              <a:t>new</a:t>
            </a:r>
            <a:r>
              <a:rPr lang="en-US" altLang="zh-CN" sz="2000">
                <a:latin typeface="Lucida Sans" charset="0"/>
                <a:cs typeface="宋体" panose="02010600030101010101" pitchFamily="2" charset="-122"/>
              </a:rPr>
              <a:t> String("abc");</a:t>
            </a:r>
            <a:endParaRPr lang="en-US" altLang="zh-CN" sz="2000">
              <a:latin typeface="Lucida Sans" charset="0"/>
              <a:cs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cs typeface="宋体" panose="02010600030101010101" pitchFamily="2" charset="-122"/>
              </a:rPr>
              <a:t>String b = a;</a:t>
            </a:r>
            <a:endParaRPr lang="en-US" altLang="zh-CN" sz="2000">
              <a:latin typeface="Lucida Sans" charset="0"/>
              <a:cs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cs typeface="宋体" panose="02010600030101010101" pitchFamily="2" charset="-122"/>
              </a:rPr>
              <a:t>a = </a:t>
            </a:r>
            <a:r>
              <a:rPr lang="en-US" altLang="zh-CN" sz="2000" b="0">
                <a:latin typeface="Lucida Sans" charset="0"/>
                <a:cs typeface="宋体" panose="02010600030101010101" pitchFamily="2" charset="-122"/>
              </a:rPr>
              <a:t>new</a:t>
            </a:r>
            <a:r>
              <a:rPr lang="en-US" altLang="zh-CN" sz="2000">
                <a:latin typeface="Lucida Sans" charset="0"/>
                <a:cs typeface="宋体" panose="02010600030101010101" pitchFamily="2" charset="-122"/>
              </a:rPr>
              <a:t> String("123");</a:t>
            </a:r>
            <a:endParaRPr lang="en-US" altLang="zh-CN" sz="2000">
              <a:latin typeface="Lucida Sans" charset="0"/>
              <a:cs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cs typeface="宋体" panose="02010600030101010101" pitchFamily="2" charset="-122"/>
              </a:rPr>
              <a:t>System.</a:t>
            </a:r>
            <a:r>
              <a:rPr lang="en-US" altLang="zh-CN" sz="2000" i="1">
                <a:latin typeface="Lucida Sans" charset="0"/>
                <a:cs typeface="宋体" panose="02010600030101010101" pitchFamily="2" charset="-122"/>
              </a:rPr>
              <a:t>out.println(b);		</a:t>
            </a:r>
            <a:endParaRPr lang="en-US" altLang="zh-CN" sz="2000" i="1">
              <a:latin typeface="Lucida Sans" charset="0"/>
              <a:cs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charset="0"/>
              <a:buNone/>
            </a:pPr>
            <a:r>
              <a:rPr lang="en-US" altLang="zh-CN" sz="2000" i="1">
                <a:solidFill>
                  <a:srgbClr val="006600"/>
                </a:solidFill>
                <a:latin typeface="Lucida Sans" charset="0"/>
                <a:cs typeface="宋体" panose="02010600030101010101" pitchFamily="2" charset="-122"/>
              </a:rPr>
              <a:t>//results:abc , why?</a:t>
            </a:r>
            <a:endParaRPr lang="zh-CN" altLang="en-US" sz="2000">
              <a:solidFill>
                <a:srgbClr val="006600"/>
              </a:solidFill>
              <a:latin typeface="Lucida Sans" charset="0"/>
              <a:cs typeface="宋体" panose="02010600030101010101" pitchFamily="2" charset="-122"/>
            </a:endParaRPr>
          </a:p>
        </p:txBody>
      </p:sp>
      <p:sp>
        <p:nvSpPr>
          <p:cNvPr id="47108" name="AutoShape 12"/>
          <p:cNvSpPr>
            <a:spLocks noChangeArrowheads="1"/>
          </p:cNvSpPr>
          <p:nvPr/>
        </p:nvSpPr>
        <p:spPr bwMode="auto">
          <a:xfrm>
            <a:off x="428625" y="3286125"/>
            <a:ext cx="5543550" cy="2808288"/>
          </a:xfrm>
          <a:prstGeom prst="roundRect">
            <a:avLst>
              <a:gd name="adj" fmla="val 5537"/>
            </a:avLst>
          </a:prstGeom>
          <a:solidFill>
            <a:srgbClr val="CCFF99"/>
          </a:solidFill>
          <a:ln w="57150">
            <a:solidFill>
              <a:srgbClr val="003366"/>
            </a:solidFill>
            <a:rou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7109" name="AutoShape 13"/>
          <p:cNvSpPr>
            <a:spLocks noChangeArrowheads="1"/>
          </p:cNvSpPr>
          <p:nvPr/>
        </p:nvSpPr>
        <p:spPr bwMode="auto">
          <a:xfrm>
            <a:off x="1004888" y="3575050"/>
            <a:ext cx="1852612" cy="2303463"/>
          </a:xfrm>
          <a:prstGeom prst="roundRect">
            <a:avLst>
              <a:gd name="adj" fmla="val 7046"/>
            </a:avLst>
          </a:prstGeom>
          <a:solidFill>
            <a:srgbClr val="CCFF99"/>
          </a:solidFill>
          <a:ln w="57150">
            <a:solidFill>
              <a:srgbClr val="003366"/>
            </a:solidFill>
            <a:round/>
          </a:ln>
        </p:spPr>
        <p:txBody>
          <a:bodyPr wrap="none" anchor="ctr"/>
          <a:lstStyle/>
          <a:p>
            <a:pPr algn="ctr"/>
            <a:endParaRPr lang="zh-CN" sz="2400"/>
          </a:p>
        </p:txBody>
      </p:sp>
      <p:sp>
        <p:nvSpPr>
          <p:cNvPr id="39944" name="AutoShape 16"/>
          <p:cNvSpPr>
            <a:spLocks noChangeArrowheads="1"/>
          </p:cNvSpPr>
          <p:nvPr/>
        </p:nvSpPr>
        <p:spPr bwMode="auto">
          <a:xfrm>
            <a:off x="1143000" y="4799013"/>
            <a:ext cx="1500188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kumimoji="0" lang="en-US" altLang="zh-CN" sz="1400" b="1">
                <a:latin typeface="Lucida Console" panose="020B0609040504020204" charset="0"/>
              </a:rPr>
              <a:t>b:0x34877654</a:t>
            </a:r>
            <a:endParaRPr kumimoji="0" lang="en-US" altLang="zh-CN" sz="1400" b="1">
              <a:latin typeface="Lucida Console" panose="020B0609040504020204" charset="0"/>
            </a:endParaRPr>
          </a:p>
        </p:txBody>
      </p:sp>
      <p:sp>
        <p:nvSpPr>
          <p:cNvPr id="39945" name="AutoShape 18"/>
          <p:cNvSpPr>
            <a:spLocks noChangeArrowheads="1"/>
          </p:cNvSpPr>
          <p:nvPr/>
        </p:nvSpPr>
        <p:spPr bwMode="auto">
          <a:xfrm>
            <a:off x="1143000" y="4256088"/>
            <a:ext cx="1500188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prstDash val="lgDashDotDot"/>
            <a:round/>
          </a:ln>
        </p:spPr>
        <p:txBody>
          <a:bodyPr/>
          <a:lstStyle/>
          <a:p>
            <a:pPr algn="ctr"/>
            <a:r>
              <a:rPr kumimoji="0" lang="en-US" altLang="zh-CN" sz="1400" b="1">
                <a:latin typeface="Lucida Console" panose="020B0609040504020204" charset="0"/>
              </a:rPr>
              <a:t>a:0x34877654</a:t>
            </a:r>
            <a:endParaRPr kumimoji="0" lang="en-US" altLang="zh-CN" sz="1400" b="1">
              <a:latin typeface="Lucida Console" panose="020B0609040504020204" charset="0"/>
            </a:endParaRPr>
          </a:p>
        </p:txBody>
      </p:sp>
      <p:sp>
        <p:nvSpPr>
          <p:cNvPr id="39946" name="AutoShape 19"/>
          <p:cNvSpPr>
            <a:spLocks noChangeArrowheads="1"/>
          </p:cNvSpPr>
          <p:nvPr/>
        </p:nvSpPr>
        <p:spPr bwMode="auto">
          <a:xfrm>
            <a:off x="4316413" y="4254500"/>
            <a:ext cx="1304925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Lucida Console" panose="020B0609040504020204" charset="0"/>
              </a:rPr>
              <a:t>“abc”</a:t>
            </a:r>
            <a:endParaRPr kumimoji="0" lang="en-US" altLang="zh-CN" sz="2000" b="1">
              <a:latin typeface="Lucida Console" panose="020B0609040504020204" charset="0"/>
            </a:endParaRPr>
          </a:p>
        </p:txBody>
      </p:sp>
      <p:sp>
        <p:nvSpPr>
          <p:cNvPr id="39947" name="AutoShape 20"/>
          <p:cNvSpPr>
            <a:spLocks noChangeArrowheads="1"/>
          </p:cNvSpPr>
          <p:nvPr/>
        </p:nvSpPr>
        <p:spPr bwMode="auto">
          <a:xfrm>
            <a:off x="4338638" y="5214938"/>
            <a:ext cx="1304925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kumimoji="0" lang="en-US" altLang="zh-CN" sz="2000" b="1">
                <a:latin typeface="Lucida Console" panose="020B0609040504020204" charset="0"/>
              </a:rPr>
              <a:t>“123”</a:t>
            </a:r>
            <a:endParaRPr kumimoji="0" lang="en-US" altLang="zh-CN" sz="2000" b="1">
              <a:latin typeface="Lucida Console" panose="020B0609040504020204" charset="0"/>
            </a:endParaRPr>
          </a:p>
        </p:txBody>
      </p:sp>
      <p:sp>
        <p:nvSpPr>
          <p:cNvPr id="47114" name="Text Box 27"/>
          <p:cNvSpPr txBox="1">
            <a:spLocks noChangeArrowheads="1"/>
          </p:cNvSpPr>
          <p:nvPr/>
        </p:nvSpPr>
        <p:spPr bwMode="auto">
          <a:xfrm>
            <a:off x="2071688" y="5286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charset="-122"/>
                <a:cs typeface="黑体" panose="02010609060101010101" charset="-122"/>
              </a:rPr>
              <a:t>栈</a:t>
            </a:r>
            <a:endParaRPr lang="zh-CN" altLang="en-US" sz="2400"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7115" name="Text Box 28"/>
          <p:cNvSpPr txBox="1">
            <a:spLocks noChangeArrowheads="1"/>
          </p:cNvSpPr>
          <p:nvPr/>
        </p:nvSpPr>
        <p:spPr bwMode="auto">
          <a:xfrm>
            <a:off x="5108575" y="3429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charset="-122"/>
                <a:cs typeface="黑体" panose="02010609060101010101" charset="-122"/>
              </a:rPr>
              <a:t>堆</a:t>
            </a:r>
            <a:endParaRPr lang="zh-CN" altLang="en-US" sz="2400"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9950" name="AutoShape 18"/>
          <p:cNvSpPr>
            <a:spLocks noChangeArrowheads="1"/>
          </p:cNvSpPr>
          <p:nvPr/>
        </p:nvSpPr>
        <p:spPr bwMode="auto">
          <a:xfrm>
            <a:off x="1143000" y="3714750"/>
            <a:ext cx="1500188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kumimoji="0" lang="en-US" altLang="zh-CN" sz="1400" b="1">
                <a:latin typeface="Lucida Console" panose="020B0609040504020204" charset="0"/>
              </a:rPr>
              <a:t>a:0xff877654</a:t>
            </a:r>
            <a:endParaRPr kumimoji="0" lang="en-US" altLang="zh-CN" sz="1400" b="1">
              <a:latin typeface="Lucida Console" panose="020B0609040504020204" charset="0"/>
            </a:endParaRPr>
          </a:p>
        </p:txBody>
      </p:sp>
      <p:sp>
        <p:nvSpPr>
          <p:cNvPr id="39951" name="AutoShape 19"/>
          <p:cNvSpPr>
            <a:spLocks noChangeArrowheads="1"/>
          </p:cNvSpPr>
          <p:nvPr/>
        </p:nvSpPr>
        <p:spPr bwMode="auto">
          <a:xfrm>
            <a:off x="4311650" y="3786188"/>
            <a:ext cx="1304925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CN" sz="1400" b="1">
                <a:latin typeface="Lucida Console" panose="020B0609040504020204" charset="0"/>
              </a:rPr>
              <a:t>0x34877654</a:t>
            </a:r>
            <a:endParaRPr kumimoji="0" lang="en-US" altLang="zh-CN" sz="1400" b="1">
              <a:latin typeface="Lucida Console" panose="020B0609040504020204" charset="0"/>
            </a:endParaRPr>
          </a:p>
        </p:txBody>
      </p:sp>
      <p:sp>
        <p:nvSpPr>
          <p:cNvPr id="39952" name="AutoShape 19"/>
          <p:cNvSpPr>
            <a:spLocks noChangeArrowheads="1"/>
          </p:cNvSpPr>
          <p:nvPr/>
        </p:nvSpPr>
        <p:spPr bwMode="auto">
          <a:xfrm>
            <a:off x="4357688" y="4786313"/>
            <a:ext cx="1304925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/>
            <a:r>
              <a:rPr kumimoji="0" lang="en-US" altLang="zh-CN" sz="1400" b="1">
                <a:latin typeface="Lucida Console" panose="020B0609040504020204" charset="0"/>
              </a:rPr>
              <a:t>0xff877654</a:t>
            </a:r>
            <a:endParaRPr kumimoji="0" lang="en-US" altLang="zh-CN" sz="1400" b="1">
              <a:latin typeface="Lucida Console" panose="020B0609040504020204" charset="0"/>
            </a:endParaRPr>
          </a:p>
        </p:txBody>
      </p:sp>
      <p:cxnSp>
        <p:nvCxnSpPr>
          <p:cNvPr id="39953" name="直接箭头连接符 25"/>
          <p:cNvCxnSpPr>
            <a:cxnSpLocks noChangeShapeType="1"/>
            <a:stCxn id="39945" idx="3"/>
            <a:endCxn id="39946" idx="1"/>
          </p:cNvCxnSpPr>
          <p:nvPr/>
        </p:nvCxnSpPr>
        <p:spPr bwMode="auto">
          <a:xfrm flipV="1">
            <a:off x="2643188" y="4470400"/>
            <a:ext cx="16732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直接箭头连接符 27"/>
          <p:cNvCxnSpPr>
            <a:cxnSpLocks noChangeShapeType="1"/>
            <a:stCxn id="39944" idx="3"/>
            <a:endCxn id="39946" idx="1"/>
          </p:cNvCxnSpPr>
          <p:nvPr/>
        </p:nvCxnSpPr>
        <p:spPr bwMode="auto">
          <a:xfrm flipV="1">
            <a:off x="2643188" y="4470400"/>
            <a:ext cx="1673225" cy="544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直接箭头连接符 29"/>
          <p:cNvCxnSpPr>
            <a:cxnSpLocks noChangeShapeType="1"/>
            <a:stCxn id="39950" idx="3"/>
            <a:endCxn id="39947" idx="1"/>
          </p:cNvCxnSpPr>
          <p:nvPr/>
        </p:nvCxnSpPr>
        <p:spPr bwMode="auto">
          <a:xfrm>
            <a:off x="2643188" y="3930650"/>
            <a:ext cx="1695450" cy="1500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188643-34E8-4F44-BED4-4CF8F062BFC2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9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9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39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/>
      <p:bldP spid="39945" grpId="0" animBg="1" build="allAtOnce"/>
      <p:bldP spid="39946" grpId="0" animBg="1"/>
      <p:bldP spid="39947" grpId="0" animBg="1"/>
      <p:bldP spid="39950" grpId="0" animBg="1"/>
      <p:bldP spid="39951" grpId="0" animBg="1" build="allAtOnce"/>
      <p:bldP spid="399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StringBuffer/StringBuilder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类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9318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8000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StringBuffer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对象代表一组可改变的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Unicode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字符序列</a:t>
            </a:r>
            <a:endParaRPr lang="zh-CN" altLang="en-US" sz="24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构建器：</a:t>
            </a:r>
            <a:endParaRPr lang="zh-CN" altLang="en-US" sz="24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8000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StringBuffer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()  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创建一个空的字符缓冲，长度为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16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个字符容量；</a:t>
            </a:r>
            <a:endParaRPr lang="zh-CN" altLang="en-US" sz="24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8000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StringBuffer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en-US" altLang="zh-CN" sz="2400" dirty="0" err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int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capacity) 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用指定的初始容量创建一个空的字符缓冲；</a:t>
            </a:r>
            <a:endParaRPr lang="zh-CN" altLang="en-US" sz="24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8000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StringBuffer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(String  </a:t>
            </a:r>
            <a:r>
              <a:rPr lang="en-US" altLang="zh-CN" sz="2400" dirty="0" err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initString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) 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创建包含</a:t>
            </a:r>
            <a:r>
              <a:rPr lang="en-US" altLang="zh-CN" sz="2400" dirty="0" err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initString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的字符缓冲，并加上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16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个字符的备用空间。</a:t>
            </a:r>
            <a:endParaRPr lang="zh-CN" altLang="en-US" sz="24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缓冲的修改操作：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append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insert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reverse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400" dirty="0" err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setCharAt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400" dirty="0" err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setLength</a:t>
            </a:r>
            <a:r>
              <a:rPr lang="zh-CN" altLang="en-US" sz="2400" dirty="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2400" dirty="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6A75FF-6DCF-B541-A5AB-622A1F9CC933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分析字符串相加的速度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>
                <a:solidFill>
                  <a:srgbClr val="006600"/>
                </a:solidFill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//</a:t>
            </a:r>
            <a:r>
              <a:rPr lang="zh-CN" altLang="en-US" sz="1800">
                <a:solidFill>
                  <a:srgbClr val="006600"/>
                </a:solidFill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字符串相加方法一：</a:t>
            </a:r>
            <a:endParaRPr lang="en-US" altLang="zh-CN" sz="1800">
              <a:solidFill>
                <a:srgbClr val="006600"/>
              </a:solidFill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long start = System.</a:t>
            </a:r>
            <a:r>
              <a:rPr lang="en-US" altLang="zh-CN" sz="1800" i="1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currentTimeMillis();</a:t>
            </a:r>
            <a:endParaRPr lang="en-US" altLang="zh-CN" sz="1800" i="1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String s = "";</a:t>
            </a:r>
            <a:endParaRPr lang="en-US" altLang="zh-CN" sz="18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nn-NO" altLang="zh-CN" sz="18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for(int i = 0; i &lt; 10000; i++){</a:t>
            </a:r>
            <a:endParaRPr lang="nn-NO" altLang="zh-CN" sz="18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s = s + i;</a:t>
            </a:r>
            <a:endParaRPr lang="en-US" altLang="zh-CN" sz="18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}</a:t>
            </a:r>
            <a:endParaRPr lang="en-US" altLang="zh-CN" sz="18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System.</a:t>
            </a:r>
            <a:r>
              <a:rPr lang="en-US" altLang="zh-CN" sz="1800" i="1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out.println(System.currentTimeMillis() - start);</a:t>
            </a:r>
            <a:endParaRPr lang="en-US" altLang="zh-CN" sz="1800" i="1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>
                <a:solidFill>
                  <a:srgbClr val="006600"/>
                </a:solidFill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//</a:t>
            </a:r>
            <a:r>
              <a:rPr lang="zh-CN" altLang="en-US" sz="1800">
                <a:solidFill>
                  <a:srgbClr val="006600"/>
                </a:solidFill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字符串相加方法二：</a:t>
            </a:r>
            <a:endParaRPr lang="en-US" altLang="zh-CN" sz="1800">
              <a:solidFill>
                <a:srgbClr val="006600"/>
              </a:solidFill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long start = System.</a:t>
            </a:r>
            <a:r>
              <a:rPr lang="en-US" altLang="zh-CN" sz="1800" i="1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currentTimeMillis();</a:t>
            </a:r>
            <a:endParaRPr lang="en-US" altLang="zh-CN" sz="1800" i="1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StringBuilder sb = new StringBuilder();</a:t>
            </a:r>
            <a:endParaRPr lang="en-US" altLang="zh-CN" sz="18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nn-NO" altLang="zh-CN" sz="18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for(int i = 0; i &lt; 10000; i++){</a:t>
            </a:r>
            <a:endParaRPr lang="nn-NO" altLang="zh-CN" sz="18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sb.append(i);</a:t>
            </a:r>
            <a:endParaRPr lang="en-US" altLang="zh-CN" sz="18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}</a:t>
            </a:r>
            <a:endParaRPr lang="en-US" altLang="zh-CN" sz="18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System.</a:t>
            </a:r>
            <a:r>
              <a:rPr lang="en-US" altLang="zh-CN" sz="1800" i="1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out.println(System.currentTimeMillis() - start);</a:t>
            </a:r>
            <a:endParaRPr lang="zh-CN" altLang="en-US" sz="18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1575D7-2AD6-9147-ADBE-E6D15BDA81D1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StringUtils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类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(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开源类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选学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)</a:t>
            </a:r>
            <a:endParaRPr lang="en-US" altLang="zh-CN" sz="240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63692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Apache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项目下的开源项目，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commons-lang-x.x.jar</a:t>
            </a:r>
            <a:endParaRPr lang="en-US" altLang="zh-CN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latin typeface="Verdana" panose="020B0604030504040204" charset="0"/>
                <a:cs typeface="宋体" panose="02010600030101010101" pitchFamily="2" charset="-122"/>
              </a:rPr>
              <a:t>StringUtils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中方法的操作对象是</a:t>
            </a:r>
            <a:r>
              <a:rPr lang="en-US" altLang="zh-CN" dirty="0" err="1">
                <a:latin typeface="Verdana" panose="020B0604030504040204" charset="0"/>
                <a:cs typeface="宋体" panose="02010600030101010101" pitchFamily="2" charset="-122"/>
              </a:rPr>
              <a:t>java.lang.String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类型的对象，是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JDK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提供的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String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类型操作方法的补充 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除了构造器，</a:t>
            </a:r>
            <a:r>
              <a:rPr lang="en-US" altLang="zh-CN" dirty="0" err="1">
                <a:latin typeface="Verdana" panose="020B0604030504040204" charset="0"/>
                <a:cs typeface="宋体" panose="02010600030101010101" pitchFamily="2" charset="-122"/>
              </a:rPr>
              <a:t>StringUtils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中一共有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130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多个方法，并且都是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static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的 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.</a:t>
            </a:r>
            <a:endParaRPr lang="en-US" altLang="zh-CN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DB4FAF-83BA-8A45-A929-33A979146C77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类的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继承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latin typeface="Verdana" panose="020B0604030504040204" charset="0"/>
                <a:cs typeface="宋体" panose="02010600030101010101" pitchFamily="2" charset="-122"/>
              </a:rPr>
              <a:t>类继承的基本语法：</a:t>
            </a:r>
            <a:endParaRPr lang="zh-CN" altLang="en-US" sz="20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 dirty="0">
                <a:cs typeface="宋体" panose="02010600030101010101" pitchFamily="2" charset="-122"/>
              </a:rPr>
              <a:t>&lt;modifier&gt;  class  &lt;name&gt;  [</a:t>
            </a:r>
            <a:r>
              <a:rPr lang="en-US" altLang="zh-CN" sz="2000" b="1" dirty="0">
                <a:solidFill>
                  <a:srgbClr val="C00000"/>
                </a:solidFill>
                <a:cs typeface="宋体" panose="02010600030101010101" pitchFamily="2" charset="-122"/>
              </a:rPr>
              <a:t>extends</a:t>
            </a:r>
            <a:r>
              <a:rPr lang="en-US" altLang="zh-CN" sz="2000" b="1" dirty="0">
                <a:cs typeface="宋体" panose="02010600030101010101" pitchFamily="2" charset="-122"/>
              </a:rPr>
              <a:t> &lt;superclass&gt; ]{</a:t>
            </a:r>
            <a:endParaRPr lang="en-US" altLang="zh-CN" sz="2000" b="1" dirty="0"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 dirty="0">
                <a:cs typeface="宋体" panose="02010600030101010101" pitchFamily="2" charset="-122"/>
              </a:rPr>
              <a:t>	&lt;declaration&gt; *</a:t>
            </a:r>
            <a:endParaRPr lang="en-US" altLang="zh-CN" sz="2000" b="1" dirty="0"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 dirty="0">
                <a:cs typeface="宋体" panose="02010600030101010101" pitchFamily="2" charset="-122"/>
              </a:rPr>
              <a:t>}</a:t>
            </a:r>
            <a:endParaRPr lang="en-US" altLang="zh-CN" sz="2000" b="1" dirty="0"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Verdana" panose="020B0604030504040204" charset="0"/>
                <a:cs typeface="宋体" panose="02010600030101010101" pitchFamily="2" charset="-122"/>
              </a:rPr>
              <a:t>在</a:t>
            </a:r>
            <a:r>
              <a:rPr lang="en-US" altLang="zh-CN" sz="2000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000" dirty="0">
                <a:latin typeface="Verdana" panose="020B0604030504040204" charset="0"/>
                <a:cs typeface="宋体" panose="02010600030101010101" pitchFamily="2" charset="-122"/>
              </a:rPr>
              <a:t>中，一个类只能继承一个父类，这种方式叫做单继承。这一点和</a:t>
            </a:r>
            <a:r>
              <a:rPr lang="en-US" altLang="zh-CN" sz="2000" dirty="0">
                <a:latin typeface="Verdana" panose="020B0604030504040204" charset="0"/>
                <a:cs typeface="宋体" panose="02010600030101010101" pitchFamily="2" charset="-122"/>
              </a:rPr>
              <a:t>C++</a:t>
            </a:r>
            <a:r>
              <a:rPr lang="zh-CN" altLang="en-US" sz="2000" dirty="0">
                <a:latin typeface="Verdana" panose="020B0604030504040204" charset="0"/>
                <a:cs typeface="宋体" panose="02010600030101010101" pitchFamily="2" charset="-122"/>
              </a:rPr>
              <a:t>不一样。</a:t>
            </a:r>
            <a:endParaRPr lang="zh-CN" altLang="en-US" sz="2000" b="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/>
            <a:endParaRPr lang="en-US" altLang="zh-CN" sz="2000" dirty="0">
              <a:cs typeface="宋体" panose="02010600030101010101" pitchFamily="2" charset="-122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EA9E5A-4B60-6341-9D24-B3774B37E647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StringUtils.isEmpty</a:t>
            </a:r>
            <a:endParaRPr lang="en-US" altLang="zh-CN" sz="240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public static boolean isEmpty(String str) 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判断某字符串是否为空，为空的标准是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str == null 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或 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str.length() == 0 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下面是示例： 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StringUtils.isEmpty(null)          = true 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StringUtils.isEmpty("")       = true 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StringUtils.isEmpty(" ")      = false 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StringUtils.isEmpty("        ")     = false 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StringUtils.isEmpty("bob")       = false 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StringUtils.isEmpty(" bob ") = false 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2C516C-D704-6D49-AB2B-BB43AFDBDF60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StringUtils.isNotEmpty</a:t>
            </a:r>
            <a:endParaRPr lang="en-US" altLang="zh-CN" sz="240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8229600" cy="493395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public static boolean isNotEmpty(String str)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判断某字符串是否非空，等于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!isEmpty(String str),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下面是示例： </a:t>
            </a:r>
            <a:endParaRPr lang="zh-CN" altLang="en-US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StringUtils.isNotEmpty(null)        = false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StringUtils.isNotEmpty("")           = false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StringUtils.isNotEmpty(" ")      = true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StringUtils.isNotEmpty("         ")    = true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StringUtils.isNotEmpty("bob")   = true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StringUtils.isNotEmpty(" bob ")   = true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 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632D00-B16C-D044-A4F0-8267FDF02041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StringUtils.isBlank/isNotBlank</a:t>
            </a:r>
            <a:endParaRPr lang="en-US" altLang="zh-CN" sz="240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public static boolean isBlank(String str)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判断某字符串是否为空或长度为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0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或由空白符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(whitespace)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构成 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下面是示例： </a:t>
            </a:r>
            <a:endParaRPr lang="zh-CN" altLang="en-US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StringUtils.isBlank(null)         = true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StringUtils.isBlank("")            = true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StringUtils.isBlank(" ")                 = true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StringUtils.isBlank("        ")          = true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StringUtils.isBlank("\t \n \f \r")    = true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StringUtils.isBlank("\b")               = false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StringUtils.isBlank("bob")            = false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StringUtils.isBlank(" bob ")        = false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8BEE25-74AB-2B42-A9CC-0C46FEA1BAC9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StringUtils.trim</a:t>
            </a:r>
            <a:endParaRPr lang="en-US" altLang="zh-CN" sz="240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public static String trim(String str)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去掉字符串两端的控制符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(control characters, char &lt;= 32)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如果输入为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null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则返回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null ,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下面是示例： </a:t>
            </a:r>
            <a:endParaRPr lang="zh-CN" altLang="en-US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StringUtils.trim(null)                = null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StringUtils.trim("")                 = ""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StringUtils.trim(" ")                          = ""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StringUtils.trim("     \b \t \n \f \r    ") = ""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StringUtils.trim("     \n\tss   \b")        = "ss"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StringUtils.trim(" d   d dd     ")     = "d   d dd"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StringUtils.trim("dd     ")            = "dd"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StringUtils.trim("     dd       ")           = "dd" 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B597D6-6871-2D41-B8F3-F21E8CBB4295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StringUtils.trimToNull(String str) </a:t>
            </a:r>
            <a:endParaRPr lang="en-US" altLang="zh-CN" sz="240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public static String trimToNull(String str) </a:t>
            </a:r>
            <a:endParaRPr lang="en-US" altLang="zh-CN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去掉字符串两端的控制符</a:t>
            </a: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(control characters, char &lt;= 32) </a:t>
            </a:r>
            <a:endParaRPr lang="en-US" altLang="zh-CN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如果变为</a:t>
            </a: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null</a:t>
            </a: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或</a:t>
            </a: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""</a:t>
            </a: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，则返回</a:t>
            </a: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null ,</a:t>
            </a: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下面是示例： </a:t>
            </a:r>
            <a:endParaRPr lang="zh-CN" altLang="en-US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StringUtils.trimToNull(null)                = null </a:t>
            </a:r>
            <a:endParaRPr lang="en-US" altLang="zh-CN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StringUtils.trimToNull("")                           = null </a:t>
            </a:r>
            <a:endParaRPr lang="en-US" altLang="zh-CN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StringUtils.trimToNull(" ")                          = null </a:t>
            </a:r>
            <a:endParaRPr lang="en-US" altLang="zh-CN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StringUtils.trimToNull("     \b \t \n \f \r    ") = null </a:t>
            </a:r>
            <a:endParaRPr lang="en-US" altLang="zh-CN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StringUtils.trimToNull("     \n\tss   \b")     = "ss" </a:t>
            </a:r>
            <a:endParaRPr lang="en-US" altLang="zh-CN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StringUtils.trimToNull(" d   d dd     ")        = "d   d dd" </a:t>
            </a:r>
            <a:endParaRPr lang="en-US" altLang="zh-CN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StringUtils.trimToNull("dd     ")           = "dd" </a:t>
            </a:r>
            <a:endParaRPr lang="en-US" altLang="zh-CN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StringUtils.trimToNull("     dd       ")          = "dd" </a:t>
            </a:r>
            <a:endParaRPr lang="en-US" altLang="zh-CN" sz="200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E06DD3-0A2D-524B-8F75-A083013A9F81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作业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将如下字符串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”1234”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转化为整数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;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将整数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345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转化成字符串”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345”;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将整数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252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以二进制字符串形式打印到控制台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;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一个整数能表示的最大值是多少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?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	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73F058-7936-824A-82B0-062DD88966B4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作业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将一个字符串以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16</a:t>
            </a: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进制方式显示出来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. (Integer.toHexString())</a:t>
            </a:r>
            <a:endParaRPr lang="en-US" altLang="zh-CN" sz="22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转换前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:"ABCDEFGHIJKLMN“</a:t>
            </a:r>
            <a:endParaRPr lang="en-US" altLang="zh-CN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转换后</a:t>
            </a: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: “0X41 0X42 0X43 0X44 0X45 0X46 0X47 0X48 </a:t>
            </a:r>
            <a:endParaRPr lang="en-US" altLang="zh-CN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    0X49 0X4A 0X4B 0X4C 0X4D 0X4E”</a:t>
            </a:r>
            <a:endParaRPr lang="en-US" altLang="zh-CN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将如下字符串拆分到三个字符串中</a:t>
            </a:r>
            <a:endParaRPr lang="zh-CN" altLang="en-US" sz="22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GET /~minift/epretty/pretty.zip HTTP/1.1”, </a:t>
            </a: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拆分后的结果为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:</a:t>
            </a:r>
            <a:endParaRPr lang="en-US" altLang="zh-CN" sz="22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S1 = “GET”</a:t>
            </a:r>
            <a:endParaRPr lang="en-US" altLang="zh-CN" sz="22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S2 = “/~minift/epretty/pretty.zip”</a:t>
            </a:r>
            <a:endParaRPr lang="en-US" altLang="zh-CN" sz="22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S3 = “HTTP/1.1”</a:t>
            </a:r>
            <a:endParaRPr lang="en-US" altLang="zh-CN" sz="22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截取如下字符串” 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java</a:t>
            </a: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程序教程”的前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个字符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,</a:t>
            </a: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字符串应该为” 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java</a:t>
            </a: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程”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,</a:t>
            </a: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截取前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个字符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,</a:t>
            </a: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字符串也应该为” 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java</a:t>
            </a: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程”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,</a:t>
            </a:r>
            <a:r>
              <a:rPr lang="zh-CN" altLang="en-US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程序实现之</a:t>
            </a:r>
            <a:r>
              <a:rPr lang="en-US" altLang="zh-CN" sz="22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22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0F749F-1E2C-DD48-8704-7CA87461446E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类的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继承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 sz="2400" dirty="0" err="1">
                <a:latin typeface="Verdana" panose="020B0604030504040204" charset="0"/>
                <a:cs typeface="宋体" panose="02010600030101010101" pitchFamily="2" charset="-122"/>
              </a:rPr>
              <a:t>java.lang.Object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类是所有类的父类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虽然一个类只可以继承一个父类，但是一个父类却可以被多个子类所继承。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从子类的角度看，它是“继承（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extends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）”父类；而从父类的角度看，它是“派生（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derive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）”子类。它们指的都是同一个动作，只是角度不同而已。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D93D82-B391-3C4B-AB4F-FA5918EB9284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类的继承例子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7411" name="AutoShape 6"/>
          <p:cNvSpPr>
            <a:spLocks noChangeArrowheads="1"/>
          </p:cNvSpPr>
          <p:nvPr/>
        </p:nvSpPr>
        <p:spPr bwMode="auto">
          <a:xfrm>
            <a:off x="468313" y="1341438"/>
            <a:ext cx="6264275" cy="2879725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r>
              <a:rPr kumimoji="0" lang="en-US" altLang="zh-CN" sz="2000">
                <a:solidFill>
                  <a:schemeClr val="accent2"/>
                </a:solidFill>
                <a:latin typeface="Lucida Console" panose="020B0609040504020204" charset="0"/>
              </a:rPr>
              <a:t>public class</a:t>
            </a:r>
            <a:r>
              <a:rPr kumimoji="0" lang="en-US" altLang="zh-CN" sz="2000">
                <a:latin typeface="Lucida Console" panose="020B0609040504020204" charset="0"/>
              </a:rPr>
              <a:t> </a:t>
            </a:r>
            <a:r>
              <a:rPr kumimoji="0" lang="en-US" altLang="zh-CN" sz="2000">
                <a:solidFill>
                  <a:srgbClr val="800000"/>
                </a:solidFill>
                <a:latin typeface="Lucida Console" panose="020B0609040504020204" charset="0"/>
              </a:rPr>
              <a:t>Animal</a:t>
            </a:r>
            <a:r>
              <a:rPr kumimoji="0" lang="en-US" altLang="zh-CN" sz="2000">
                <a:latin typeface="Lucida Console" panose="020B0609040504020204" charset="0"/>
              </a:rPr>
              <a:t>{</a:t>
            </a:r>
            <a:endParaRPr kumimoji="0" lang="en-US" altLang="zh-CN" sz="2000">
              <a:latin typeface="Lucida Console" panose="020B0609040504020204" charset="0"/>
            </a:endParaRPr>
          </a:p>
          <a:p>
            <a:r>
              <a:rPr kumimoji="0" lang="en-US" altLang="zh-CN" sz="2000">
                <a:latin typeface="Lucida Console" panose="020B0609040504020204" charset="0"/>
              </a:rPr>
              <a:t>	</a:t>
            </a:r>
            <a:r>
              <a:rPr kumimoji="0" lang="en-US" altLang="zh-CN" sz="2000">
                <a:solidFill>
                  <a:schemeClr val="accent2"/>
                </a:solidFill>
                <a:latin typeface="Lucida Console" panose="020B0609040504020204" charset="0"/>
              </a:rPr>
              <a:t>protected int</a:t>
            </a:r>
            <a:r>
              <a:rPr kumimoji="0" lang="en-US" altLang="zh-CN" sz="2000">
                <a:latin typeface="Lucida Console" panose="020B0609040504020204" charset="0"/>
              </a:rPr>
              <a:t> weight;		</a:t>
            </a:r>
            <a:endParaRPr kumimoji="0" lang="en-US" altLang="zh-CN" sz="2000">
              <a:latin typeface="Lucida Console" panose="020B0609040504020204" charset="0"/>
            </a:endParaRPr>
          </a:p>
          <a:p>
            <a:r>
              <a:rPr kumimoji="0" lang="en-US" altLang="zh-CN" sz="2000">
                <a:latin typeface="Lucida Console" panose="020B0609040504020204" charset="0"/>
              </a:rPr>
              <a:t>	</a:t>
            </a:r>
            <a:r>
              <a:rPr kumimoji="0" lang="en-US" altLang="zh-CN" sz="2000">
                <a:solidFill>
                  <a:schemeClr val="accent2"/>
                </a:solidFill>
                <a:latin typeface="Lucida Console" panose="020B0609040504020204" charset="0"/>
              </a:rPr>
              <a:t>public int</a:t>
            </a:r>
            <a:r>
              <a:rPr kumimoji="0" lang="en-US" altLang="zh-CN" sz="2000">
                <a:latin typeface="Lucida Console" panose="020B0609040504020204" charset="0"/>
              </a:rPr>
              <a:t> getWeight(){</a:t>
            </a:r>
            <a:endParaRPr kumimoji="0" lang="en-US" altLang="zh-CN" sz="2000">
              <a:latin typeface="Lucida Console" panose="020B0609040504020204" charset="0"/>
            </a:endParaRPr>
          </a:p>
          <a:p>
            <a:r>
              <a:rPr kumimoji="0" lang="en-US" altLang="zh-CN" sz="2000">
                <a:latin typeface="Lucida Console" panose="020B0609040504020204" charset="0"/>
              </a:rPr>
              <a:t>		</a:t>
            </a:r>
            <a:r>
              <a:rPr kumimoji="0" lang="en-US" altLang="zh-CN" sz="2000">
                <a:solidFill>
                  <a:schemeClr val="accent2"/>
                </a:solidFill>
                <a:latin typeface="Lucida Console" panose="020B0609040504020204" charset="0"/>
              </a:rPr>
              <a:t>return</a:t>
            </a:r>
            <a:r>
              <a:rPr kumimoji="0" lang="en-US" altLang="zh-CN" sz="2000">
                <a:latin typeface="Lucida Console" panose="020B0609040504020204" charset="0"/>
              </a:rPr>
              <a:t> weight;</a:t>
            </a:r>
            <a:endParaRPr kumimoji="0" lang="en-US" altLang="zh-CN" sz="2000">
              <a:latin typeface="Lucida Console" panose="020B0609040504020204" charset="0"/>
            </a:endParaRPr>
          </a:p>
          <a:p>
            <a:r>
              <a:rPr kumimoji="0" lang="en-US" altLang="zh-CN" sz="2000">
                <a:latin typeface="Lucida Console" panose="020B0609040504020204" charset="0"/>
              </a:rPr>
              <a:t>	}	</a:t>
            </a:r>
            <a:endParaRPr kumimoji="0" lang="en-US" altLang="zh-CN" sz="2000">
              <a:latin typeface="Lucida Console" panose="020B0609040504020204" charset="0"/>
            </a:endParaRPr>
          </a:p>
          <a:p>
            <a:r>
              <a:rPr kumimoji="0" lang="en-US" altLang="zh-CN" sz="2000">
                <a:latin typeface="Lucida Console" panose="020B0609040504020204" charset="0"/>
              </a:rPr>
              <a:t>	</a:t>
            </a:r>
            <a:r>
              <a:rPr kumimoji="0" lang="en-US" altLang="zh-CN" sz="2000">
                <a:solidFill>
                  <a:schemeClr val="accent2"/>
                </a:solidFill>
                <a:latin typeface="Lucida Console" panose="020B0609040504020204" charset="0"/>
              </a:rPr>
              <a:t>public void</a:t>
            </a:r>
            <a:r>
              <a:rPr kumimoji="0" lang="en-US" altLang="zh-CN" sz="2000">
                <a:latin typeface="Lucida Console" panose="020B0609040504020204" charset="0"/>
              </a:rPr>
              <a:t> setWeight(</a:t>
            </a:r>
            <a:r>
              <a:rPr kumimoji="0" lang="en-US" altLang="zh-CN" sz="2000">
                <a:solidFill>
                  <a:schemeClr val="accent2"/>
                </a:solidFill>
                <a:latin typeface="Lucida Console" panose="020B0609040504020204" charset="0"/>
              </a:rPr>
              <a:t>int</a:t>
            </a:r>
            <a:r>
              <a:rPr kumimoji="0" lang="en-US" altLang="zh-CN" sz="2000">
                <a:latin typeface="Lucida Console" panose="020B0609040504020204" charset="0"/>
              </a:rPr>
              <a:t> w){</a:t>
            </a:r>
            <a:endParaRPr kumimoji="0" lang="en-US" altLang="zh-CN" sz="2000">
              <a:latin typeface="Lucida Console" panose="020B0609040504020204" charset="0"/>
            </a:endParaRPr>
          </a:p>
          <a:p>
            <a:r>
              <a:rPr kumimoji="0" lang="en-US" altLang="zh-CN" sz="2000">
                <a:latin typeface="Lucida Console" panose="020B0609040504020204" charset="0"/>
              </a:rPr>
              <a:t>		weight=w;</a:t>
            </a:r>
            <a:endParaRPr kumimoji="0" lang="en-US" altLang="zh-CN" sz="2000">
              <a:latin typeface="Lucida Console" panose="020B0609040504020204" charset="0"/>
            </a:endParaRPr>
          </a:p>
          <a:p>
            <a:r>
              <a:rPr kumimoji="0" lang="en-US" altLang="zh-CN" sz="2000">
                <a:latin typeface="Lucida Console" panose="020B0609040504020204" charset="0"/>
              </a:rPr>
              <a:t>	}</a:t>
            </a:r>
            <a:endParaRPr kumimoji="0" lang="en-US" altLang="zh-CN" sz="2000">
              <a:latin typeface="Lucida Console" panose="020B0609040504020204" charset="0"/>
            </a:endParaRPr>
          </a:p>
          <a:p>
            <a:r>
              <a:rPr kumimoji="0" lang="en-US" altLang="zh-CN" sz="2000">
                <a:latin typeface="Lucida Console" panose="020B0609040504020204" charset="0"/>
              </a:rPr>
              <a:t>}</a:t>
            </a:r>
            <a:endParaRPr kumimoji="0" lang="en-US" altLang="zh-CN" sz="2000">
              <a:latin typeface="Lucida Console" panose="020B0609040504020204" charset="0"/>
            </a:endParaRP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2627313" y="3573463"/>
            <a:ext cx="6264275" cy="2592387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r>
              <a:rPr kumimoji="0" lang="en-US" altLang="zh-CN" sz="2000">
                <a:solidFill>
                  <a:schemeClr val="accent2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public class</a:t>
            </a:r>
            <a:r>
              <a:rPr kumimoji="0"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kumimoji="0" lang="en-US" altLang="zh-CN" sz="2000">
                <a:solidFill>
                  <a:srgbClr val="8000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Dog</a:t>
            </a:r>
            <a:r>
              <a:rPr kumimoji="0"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kumimoji="0" lang="en-US" altLang="zh-CN" sz="2000">
                <a:solidFill>
                  <a:schemeClr val="accent2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extends</a:t>
            </a:r>
            <a:r>
              <a:rPr kumimoji="0"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kumimoji="0" lang="en-US" altLang="zh-CN" sz="2000">
                <a:solidFill>
                  <a:srgbClr val="8000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Animal</a:t>
            </a:r>
            <a:r>
              <a:rPr kumimoji="0"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{</a:t>
            </a:r>
            <a:endParaRPr kumimoji="0" lang="en-US" altLang="zh-CN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r>
              <a:rPr kumimoji="0" lang="en-US" altLang="zh-CN" sz="2000">
                <a:solidFill>
                  <a:srgbClr val="0066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/**</a:t>
            </a:r>
            <a:endParaRPr kumimoji="0" lang="en-US" altLang="zh-CN" sz="2000">
              <a:solidFill>
                <a:srgbClr val="006600"/>
              </a:solidFill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r>
              <a:rPr kumimoji="0" lang="en-US" altLang="zh-CN" sz="2000">
                <a:solidFill>
                  <a:srgbClr val="0066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*</a:t>
            </a:r>
            <a:r>
              <a:rPr kumimoji="0" lang="zh-CN" altLang="en-US" sz="2000">
                <a:solidFill>
                  <a:srgbClr val="0066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子类新增方法</a:t>
            </a:r>
            <a:endParaRPr kumimoji="0" lang="zh-CN" altLang="en-US" sz="2000">
              <a:solidFill>
                <a:srgbClr val="006600"/>
              </a:solidFill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r>
              <a:rPr kumimoji="0" lang="zh-CN" altLang="en-US" sz="2000">
                <a:solidFill>
                  <a:srgbClr val="0066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*</a:t>
            </a:r>
            <a:r>
              <a:rPr kumimoji="0" lang="en-US" altLang="zh-CN" sz="2000">
                <a:solidFill>
                  <a:srgbClr val="0066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/</a:t>
            </a:r>
            <a:endParaRPr kumimoji="0" lang="en-US" altLang="zh-CN" sz="2000">
              <a:solidFill>
                <a:srgbClr val="006600"/>
              </a:solidFill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r>
              <a:rPr kumimoji="0" lang="en-US" altLang="zh-CN" sz="2000">
                <a:solidFill>
                  <a:schemeClr val="accent2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public void</a:t>
            </a:r>
            <a:r>
              <a:rPr kumimoji="0"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bark(){</a:t>
            </a:r>
            <a:endParaRPr kumimoji="0" lang="en-US" altLang="zh-CN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r>
              <a:rPr kumimoji="0"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kumimoji="0" lang="en-US" altLang="zh-CN" sz="2000">
                <a:solidFill>
                  <a:srgbClr val="8000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System</a:t>
            </a:r>
            <a:r>
              <a:rPr kumimoji="0"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.out.println("</a:t>
            </a:r>
            <a:r>
              <a:rPr kumimoji="0" lang="en-US" altLang="zh-CN" sz="2000">
                <a:solidFill>
                  <a:srgbClr val="800000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Wang~~Wang~~~</a:t>
            </a:r>
            <a:r>
              <a:rPr kumimoji="0"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");</a:t>
            </a:r>
            <a:endParaRPr kumimoji="0" lang="en-US" altLang="zh-CN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r>
              <a:rPr kumimoji="0"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}</a:t>
            </a:r>
            <a:endParaRPr kumimoji="0" lang="en-US" altLang="zh-CN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r>
              <a:rPr kumimoji="0" lang="en-US" altLang="zh-CN" sz="2000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}</a:t>
            </a:r>
            <a:endParaRPr kumimoji="0" lang="en-US" altLang="zh-CN" sz="2000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16C35D-7E00-F64D-A9EA-92F2B3B69A7C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继承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例子（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con.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b="0">
                <a:latin typeface="Lucida Console" panose="020B0609040504020204" charset="0"/>
                <a:cs typeface="宋体" panose="02010600030101010101" pitchFamily="2" charset="-122"/>
              </a:rPr>
              <a:t>public class</a:t>
            </a: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MyDog</a:t>
            </a: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{</a:t>
            </a:r>
            <a:endParaRPr lang="en-US" altLang="zh-CN" sz="20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	</a:t>
            </a:r>
            <a:r>
              <a:rPr lang="en-US" altLang="zh-CN" sz="2000" b="0">
                <a:latin typeface="Lucida Console" panose="020B0609040504020204" charset="0"/>
                <a:cs typeface="宋体" panose="02010600030101010101" pitchFamily="2" charset="-122"/>
              </a:rPr>
              <a:t>public static void</a:t>
            </a: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 main(String args[]){</a:t>
            </a:r>
            <a:endParaRPr lang="en-US" altLang="zh-CN" sz="20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		</a:t>
            </a:r>
            <a:r>
              <a:rPr lang="en-US" altLang="zh-CN" sz="20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Dog</a:t>
            </a: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 myDog = </a:t>
            </a:r>
            <a:r>
              <a:rPr lang="en-US" altLang="zh-CN" sz="2000" b="0">
                <a:latin typeface="Lucida Console" panose="020B0609040504020204" charset="0"/>
                <a:cs typeface="宋体" panose="02010600030101010101" pitchFamily="2" charset="-122"/>
              </a:rPr>
              <a:t>new</a:t>
            </a: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Dog</a:t>
            </a: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();</a:t>
            </a:r>
            <a:endParaRPr lang="en-US" altLang="zh-CN" sz="20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		myDog.setWeight(50);</a:t>
            </a:r>
            <a:endParaRPr lang="en-US" altLang="zh-CN" sz="20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		</a:t>
            </a:r>
            <a:r>
              <a:rPr lang="en-US" altLang="zh-CN" sz="20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System</a:t>
            </a: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.out.printf("</a:t>
            </a:r>
            <a:r>
              <a:rPr lang="en-US" altLang="zh-CN" sz="2000">
                <a:solidFill>
                  <a:srgbClr val="800000"/>
                </a:solidFill>
                <a:latin typeface="Lucida Console" panose="020B0609040504020204" charset="0"/>
                <a:cs typeface="宋体" panose="02010600030101010101" pitchFamily="2" charset="-122"/>
              </a:rPr>
              <a:t>My Dog's Weight is %f</a:t>
            </a: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“,</a:t>
            </a:r>
            <a:endParaRPr lang="en-US" altLang="zh-CN" sz="20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                         myDog.getWeight());</a:t>
            </a:r>
            <a:endParaRPr lang="en-US" altLang="zh-CN" sz="20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		myDog.bark();</a:t>
            </a:r>
            <a:endParaRPr lang="en-US" altLang="zh-CN" sz="20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	}</a:t>
            </a:r>
            <a:endParaRPr lang="en-US" altLang="zh-CN" sz="2000">
              <a:latin typeface="Lucida Console" panose="020B060904050402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Lucida Console" panose="020B0609040504020204" charset="0"/>
                <a:cs typeface="宋体" panose="02010600030101010101" pitchFamily="2" charset="-122"/>
              </a:rPr>
              <a:t>}</a:t>
            </a:r>
            <a:endParaRPr lang="en-US" altLang="zh-CN" sz="2000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0F1BD1-3546-3447-8D8A-E05B64B0EABB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toString()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方法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4"/>
            <a:ext cx="8153400" cy="1933224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在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Object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类中，定义了一个</a:t>
            </a:r>
            <a:r>
              <a:rPr lang="en-US" altLang="zh-CN" dirty="0" err="1">
                <a:latin typeface="Verdana" panose="020B0604030504040204" charset="0"/>
                <a:cs typeface="宋体" panose="02010600030101010101" pitchFamily="2" charset="-122"/>
              </a:rPr>
              <a:t>toString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()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方法，用于返回一个表示这个对象的字符串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覆盖该方法能用来提供某对象的自定义信息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简单类型使用它们的封装类，可转换成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String</a:t>
            </a:r>
            <a:endParaRPr lang="en-US" altLang="zh-CN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0284F7-C688-6D42-BFA9-9D48A20D0B2F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  <p:sp>
        <p:nvSpPr>
          <p:cNvPr id="1026" name="Ink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536950" y="5045075"/>
            <a:ext cx="1588" cy="1588"/>
          </a:xfrm>
          <a:custGeom>
            <a:avLst/>
            <a:gdLst>
              <a:gd name="T0" fmla="+- 0 9823 9823"/>
              <a:gd name="T1" fmla="*/ T0 w 1"/>
              <a:gd name="T2" fmla="+- 0 14015 14015"/>
              <a:gd name="T3" fmla="*/ 14015 h 1"/>
              <a:gd name="T4" fmla="+- 0 9823 9823"/>
              <a:gd name="T5" fmla="*/ T4 w 1"/>
              <a:gd name="T6" fmla="+- 0 14015 14015"/>
              <a:gd name="T7" fmla="*/ 14015 h 1"/>
            </a:gdLst>
            <a:ahLst/>
            <a:cxnLst>
              <a:cxn ang="0">
                <a:pos x="T1" y="T3"/>
              </a:cxn>
              <a:cxn ang="0">
                <a:pos x="T5" y="T7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访问控制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350612"/>
            <a:ext cx="8229600" cy="8851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在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中，可以在类、类的属性以及类的方法前面加上一个修饰符（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modifier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），来对类进行一些访问上的控制。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graphicFrame>
        <p:nvGraphicFramePr>
          <p:cNvPr id="11310" name="Group 46"/>
          <p:cNvGraphicFramePr>
            <a:graphicFrameLocks noGrp="1"/>
          </p:cNvGraphicFramePr>
          <p:nvPr>
            <p:ph idx="4294967295"/>
          </p:nvPr>
        </p:nvGraphicFramePr>
        <p:xfrm>
          <a:off x="612648" y="2710378"/>
          <a:ext cx="8229600" cy="3475039"/>
        </p:xfrm>
        <a:graphic>
          <a:graphicData uri="http://schemas.openxmlformats.org/drawingml/2006/table">
            <a:tbl>
              <a:tblPr/>
              <a:tblGrid>
                <a:gridCol w="1757363"/>
                <a:gridCol w="1864611"/>
                <a:gridCol w="1921576"/>
                <a:gridCol w="1423988"/>
                <a:gridCol w="1262062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修饰符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华文新魏" charset="0"/>
                        <a:ea typeface="华文新魏" charset="0"/>
                        <a:cs typeface="华文新魏" charset="0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同一个类中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华文新魏" charset="0"/>
                        <a:ea typeface="华文新魏" charset="0"/>
                        <a:cs typeface="华文新魏" charset="0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同一个包中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华文新魏" charset="0"/>
                        <a:ea typeface="华文新魏" charset="0"/>
                        <a:cs typeface="华文新魏" charset="0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子类中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华文新魏" charset="0"/>
                        <a:ea typeface="华文新魏" charset="0"/>
                        <a:cs typeface="华文新魏" charset="0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全局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华文新魏" charset="0"/>
                        <a:ea typeface="华文新魏" charset="0"/>
                        <a:cs typeface="华文新魏" charset="0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private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friendly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protected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404269-57D7-F446-9BFF-C95C109D9688}" type="slidenum">
              <a:rPr kumimoji="0" lang="en-US" altLang="zh-CN" sz="1000">
                <a:solidFill>
                  <a:srgbClr val="000000"/>
                </a:solidFill>
                <a:latin typeface="Verdana" panose="020B0604030504040204" charset="0"/>
              </a:rPr>
            </a:fld>
            <a:endParaRPr kumimoji="0" lang="en-US" altLang="zh-CN" sz="1000">
              <a:solidFill>
                <a:srgbClr val="000000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中值.thmx</Template>
  <TotalTime>0</TotalTime>
  <Words>9385</Words>
  <Application>WPS 演示</Application>
  <PresentationFormat>全屏显示(4:3)</PresentationFormat>
  <Paragraphs>650</Paragraphs>
  <Slides>46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6" baseType="lpstr">
      <vt:lpstr>Arial</vt:lpstr>
      <vt:lpstr>宋体</vt:lpstr>
      <vt:lpstr>Wingdings</vt:lpstr>
      <vt:lpstr>Wingdings 2</vt:lpstr>
      <vt:lpstr>华文细黑</vt:lpstr>
      <vt:lpstr>Wingdings</vt:lpstr>
      <vt:lpstr>Verdana</vt:lpstr>
      <vt:lpstr>Times New Roman</vt:lpstr>
      <vt:lpstr>Lucida Console</vt:lpstr>
      <vt:lpstr>黑体</vt:lpstr>
      <vt:lpstr>Wingdings</vt:lpstr>
      <vt:lpstr>华文新魏</vt:lpstr>
      <vt:lpstr>微软雅黑</vt:lpstr>
      <vt:lpstr>Calibri</vt:lpstr>
      <vt:lpstr>Courier</vt:lpstr>
      <vt:lpstr>Lucida Sans</vt:lpstr>
      <vt:lpstr>Segoe Print</vt:lpstr>
      <vt:lpstr>Courier New</vt:lpstr>
      <vt:lpstr>Lucida Sans Unicode</vt:lpstr>
      <vt:lpstr>Median</vt:lpstr>
      <vt:lpstr>面向对象程序设计（二）</vt:lpstr>
      <vt:lpstr>面向对象程序设计（上）</vt:lpstr>
      <vt:lpstr>类的继承</vt:lpstr>
      <vt:lpstr>类的继承</vt:lpstr>
      <vt:lpstr>类的继承</vt:lpstr>
      <vt:lpstr>类的继承例子</vt:lpstr>
      <vt:lpstr>类的继承例子（con.）</vt:lpstr>
      <vt:lpstr>toString()方法</vt:lpstr>
      <vt:lpstr>访问控制</vt:lpstr>
      <vt:lpstr>访问控制</vt:lpstr>
      <vt:lpstr>方法的覆盖（override）</vt:lpstr>
      <vt:lpstr>方法的覆盖例子</vt:lpstr>
      <vt:lpstr>方法的覆盖例子</vt:lpstr>
      <vt:lpstr>方法的重载</vt:lpstr>
      <vt:lpstr>构造器的重载</vt:lpstr>
      <vt:lpstr>作业</vt:lpstr>
      <vt:lpstr>面向对象程序设计进阶（中）</vt:lpstr>
      <vt:lpstr>super 关键字</vt:lpstr>
      <vt:lpstr>调用父类构造器</vt:lpstr>
      <vt:lpstr>super关键字例子</vt:lpstr>
      <vt:lpstr>this</vt:lpstr>
      <vt:lpstr>对象的构造和初始化分析</vt:lpstr>
      <vt:lpstr>初始化块</vt:lpstr>
      <vt:lpstr>对象初始化示例</vt:lpstr>
      <vt:lpstr>封装类</vt:lpstr>
      <vt:lpstr>Integer的方法</vt:lpstr>
      <vt:lpstr>Integer的方法</vt:lpstr>
      <vt:lpstr>封装类的例子</vt:lpstr>
      <vt:lpstr>封装类例子</vt:lpstr>
      <vt:lpstr>== 和 equals()</vt:lpstr>
      <vt:lpstr>覆盖默认的equals()</vt:lpstr>
      <vt:lpstr>String类</vt:lpstr>
      <vt:lpstr> String类</vt:lpstr>
      <vt:lpstr>String对象的创建</vt:lpstr>
      <vt:lpstr>String对象创建</vt:lpstr>
      <vt:lpstr>内存地址的变化</vt:lpstr>
      <vt:lpstr>StringBuffer/StringBuilder类</vt:lpstr>
      <vt:lpstr>分析字符串相加的速度</vt:lpstr>
      <vt:lpstr>StringUtils类(开源类,选学)</vt:lpstr>
      <vt:lpstr>StringUtils.isEmpty</vt:lpstr>
      <vt:lpstr>StringUtils.isNotEmpty</vt:lpstr>
      <vt:lpstr>StringUtils.isBlank/isNotBlank</vt:lpstr>
      <vt:lpstr>StringUtils.trim</vt:lpstr>
      <vt:lpstr>StringUtils.trimToNull(String str) </vt:lpstr>
      <vt:lpstr>作业</vt:lpstr>
      <vt:lpstr>作业</vt:lpstr>
    </vt:vector>
  </TitlesOfParts>
  <Company>softeem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涛 杨</dc:creator>
  <cp:lastModifiedBy>Administrator</cp:lastModifiedBy>
  <cp:revision>70</cp:revision>
  <dcterms:created xsi:type="dcterms:W3CDTF">2016-12-05T04:14:00Z</dcterms:created>
  <dcterms:modified xsi:type="dcterms:W3CDTF">2017-05-27T02:58:42Z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