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1" r:id="rId3"/>
    <p:sldId id="257" r:id="rId4"/>
    <p:sldId id="263" r:id="rId5"/>
    <p:sldId id="258" r:id="rId6"/>
    <p:sldId id="262" r:id="rId7"/>
    <p:sldId id="264" r:id="rId8"/>
    <p:sldId id="265"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D1C6B-11F8-4851-AEE4-1CECA40813DA}">
          <p14:sldIdLst>
            <p14:sldId id="256"/>
            <p14:sldId id="261"/>
            <p14:sldId id="257"/>
            <p14:sldId id="263"/>
            <p14:sldId id="258"/>
            <p14:sldId id="262"/>
            <p14:sldId id="264"/>
            <p14:sldId id="265"/>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114" d="100"/>
          <a:sy n="114" d="100"/>
        </p:scale>
        <p:origin x="6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11/27/2019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11/27/2019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11/27/2019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DF3F-C9E0-403C-8D10-97991875E5A1}"/>
              </a:ext>
            </a:extLst>
          </p:cNvPr>
          <p:cNvSpPr>
            <a:spLocks noGrp="1"/>
          </p:cNvSpPr>
          <p:nvPr>
            <p:ph type="ctrTitle"/>
          </p:nvPr>
        </p:nvSpPr>
        <p:spPr/>
        <p:txBody>
          <a:bodyPr/>
          <a:lstStyle/>
          <a:p>
            <a:r>
              <a:rPr lang="en-GB" dirty="0"/>
              <a:t>Team 5 – Recruitment and Training System </a:t>
            </a:r>
          </a:p>
        </p:txBody>
      </p:sp>
      <p:sp>
        <p:nvSpPr>
          <p:cNvPr id="3" name="Subtitle 2">
            <a:extLst>
              <a:ext uri="{FF2B5EF4-FFF2-40B4-BE49-F238E27FC236}">
                <a16:creationId xmlns:a16="http://schemas.microsoft.com/office/drawing/2014/main" id="{327F6471-9E7A-4375-9EAE-638B24608CAB}"/>
              </a:ext>
            </a:extLst>
          </p:cNvPr>
          <p:cNvSpPr>
            <a:spLocks noGrp="1"/>
          </p:cNvSpPr>
          <p:nvPr>
            <p:ph type="subTitle" idx="1"/>
          </p:nvPr>
        </p:nvSpPr>
        <p:spPr/>
        <p:txBody>
          <a:bodyPr>
            <a:normAutofit lnSpcReduction="10000"/>
          </a:bodyPr>
          <a:lstStyle/>
          <a:p>
            <a:r>
              <a:rPr lang="en-GB" dirty="0"/>
              <a:t>By Michael Young – 18050174</a:t>
            </a:r>
            <a:br>
              <a:rPr lang="en-GB" dirty="0"/>
            </a:br>
            <a:r>
              <a:rPr lang="en-GB" dirty="0"/>
              <a:t>Josh Williams – 18034055</a:t>
            </a:r>
            <a:br>
              <a:rPr lang="en-GB" dirty="0"/>
            </a:br>
            <a:r>
              <a:rPr lang="en-GB" dirty="0"/>
              <a:t>Ben Phillips – 18034012</a:t>
            </a:r>
            <a:br>
              <a:rPr lang="en-GB" dirty="0"/>
            </a:br>
            <a:r>
              <a:rPr lang="en-GB" dirty="0"/>
              <a:t>Josh Medhurst - 17131049</a:t>
            </a:r>
          </a:p>
        </p:txBody>
      </p:sp>
    </p:spTree>
    <p:extLst>
      <p:ext uri="{BB962C8B-B14F-4D97-AF65-F5344CB8AC3E}">
        <p14:creationId xmlns:p14="http://schemas.microsoft.com/office/powerpoint/2010/main" val="67293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4EE2-64D6-4454-A347-656840D0F221}"/>
              </a:ext>
            </a:extLst>
          </p:cNvPr>
          <p:cNvSpPr>
            <a:spLocks noGrp="1"/>
          </p:cNvSpPr>
          <p:nvPr>
            <p:ph type="title"/>
          </p:nvPr>
        </p:nvSpPr>
        <p:spPr>
          <a:xfrm>
            <a:off x="2231136" y="2240280"/>
            <a:ext cx="7729728" cy="1188720"/>
          </a:xfrm>
        </p:spPr>
        <p:txBody>
          <a:bodyPr/>
          <a:lstStyle/>
          <a:p>
            <a:r>
              <a:rPr lang="en-GB" dirty="0"/>
              <a:t>Thank you for listening</a:t>
            </a:r>
          </a:p>
        </p:txBody>
      </p:sp>
    </p:spTree>
    <p:extLst>
      <p:ext uri="{BB962C8B-B14F-4D97-AF65-F5344CB8AC3E}">
        <p14:creationId xmlns:p14="http://schemas.microsoft.com/office/powerpoint/2010/main" val="282069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8C9B-94DE-47F2-B9DC-BFA99F44D594}"/>
              </a:ext>
            </a:extLst>
          </p:cNvPr>
          <p:cNvSpPr>
            <a:spLocks noGrp="1"/>
          </p:cNvSpPr>
          <p:nvPr>
            <p:ph type="title"/>
          </p:nvPr>
        </p:nvSpPr>
        <p:spPr/>
        <p:txBody>
          <a:bodyPr/>
          <a:lstStyle/>
          <a:p>
            <a:r>
              <a:rPr lang="en-GB" dirty="0"/>
              <a:t>Group roles </a:t>
            </a:r>
          </a:p>
        </p:txBody>
      </p:sp>
      <p:sp>
        <p:nvSpPr>
          <p:cNvPr id="3" name="Content Placeholder 2">
            <a:extLst>
              <a:ext uri="{FF2B5EF4-FFF2-40B4-BE49-F238E27FC236}">
                <a16:creationId xmlns:a16="http://schemas.microsoft.com/office/drawing/2014/main" id="{4C23BEF5-4184-4DBD-BDE2-88984CDE1B0C}"/>
              </a:ext>
            </a:extLst>
          </p:cNvPr>
          <p:cNvSpPr>
            <a:spLocks noGrp="1"/>
          </p:cNvSpPr>
          <p:nvPr>
            <p:ph idx="1"/>
          </p:nvPr>
        </p:nvSpPr>
        <p:spPr/>
        <p:txBody>
          <a:bodyPr/>
          <a:lstStyle/>
          <a:p>
            <a:pPr marL="0" indent="0">
              <a:buNone/>
            </a:pPr>
            <a:r>
              <a:rPr lang="en-GB" dirty="0"/>
              <a:t>Josh Medhurst – First Phase Leader/ Scrum Master</a:t>
            </a:r>
          </a:p>
          <a:p>
            <a:pPr marL="0" indent="0">
              <a:buNone/>
            </a:pPr>
            <a:r>
              <a:rPr lang="en-GB" dirty="0"/>
              <a:t>Josh Williams – Product Owner/ In charge of the QA and Issue Tracking</a:t>
            </a:r>
          </a:p>
          <a:p>
            <a:pPr marL="0" indent="0">
              <a:buNone/>
            </a:pPr>
            <a:r>
              <a:rPr lang="en-GB" dirty="0"/>
              <a:t>Ben Phillips – Policies</a:t>
            </a:r>
          </a:p>
          <a:p>
            <a:pPr marL="0" indent="0">
              <a:buNone/>
            </a:pPr>
            <a:r>
              <a:rPr lang="en-GB" dirty="0"/>
              <a:t>Michael Young – Communications Manager </a:t>
            </a:r>
          </a:p>
        </p:txBody>
      </p:sp>
    </p:spTree>
    <p:extLst>
      <p:ext uri="{BB962C8B-B14F-4D97-AF65-F5344CB8AC3E}">
        <p14:creationId xmlns:p14="http://schemas.microsoft.com/office/powerpoint/2010/main" val="20845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DA6E-EF80-4F92-94E6-7CB3BAAC6C34}"/>
              </a:ext>
            </a:extLst>
          </p:cNvPr>
          <p:cNvSpPr>
            <a:spLocks noGrp="1"/>
          </p:cNvSpPr>
          <p:nvPr>
            <p:ph type="title"/>
          </p:nvPr>
        </p:nvSpPr>
        <p:spPr/>
        <p:txBody>
          <a:bodyPr/>
          <a:lstStyle/>
          <a:p>
            <a:r>
              <a:rPr lang="en-GB" dirty="0" err="1"/>
              <a:t>GantT</a:t>
            </a:r>
            <a:r>
              <a:rPr lang="en-GB" dirty="0"/>
              <a:t> Chart</a:t>
            </a:r>
          </a:p>
        </p:txBody>
      </p:sp>
      <p:pic>
        <p:nvPicPr>
          <p:cNvPr id="4" name="Picture 3">
            <a:extLst>
              <a:ext uri="{FF2B5EF4-FFF2-40B4-BE49-F238E27FC236}">
                <a16:creationId xmlns:a16="http://schemas.microsoft.com/office/drawing/2014/main" id="{BC6A94E3-B20E-435D-944D-2617EC0FEB77}"/>
              </a:ext>
            </a:extLst>
          </p:cNvPr>
          <p:cNvPicPr>
            <a:picLocks noChangeAspect="1"/>
          </p:cNvPicPr>
          <p:nvPr/>
        </p:nvPicPr>
        <p:blipFill>
          <a:blip r:embed="rId2"/>
          <a:stretch>
            <a:fillRect/>
          </a:stretch>
        </p:blipFill>
        <p:spPr>
          <a:xfrm>
            <a:off x="1495714" y="2486734"/>
            <a:ext cx="9791700" cy="3707099"/>
          </a:xfrm>
          <a:prstGeom prst="rect">
            <a:avLst/>
          </a:prstGeom>
        </p:spPr>
      </p:pic>
    </p:spTree>
    <p:extLst>
      <p:ext uri="{BB962C8B-B14F-4D97-AF65-F5344CB8AC3E}">
        <p14:creationId xmlns:p14="http://schemas.microsoft.com/office/powerpoint/2010/main" val="398291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D938-8D11-404D-8B6B-53D94F966BE0}"/>
              </a:ext>
            </a:extLst>
          </p:cNvPr>
          <p:cNvSpPr>
            <a:spLocks noGrp="1"/>
          </p:cNvSpPr>
          <p:nvPr>
            <p:ph type="title"/>
          </p:nvPr>
        </p:nvSpPr>
        <p:spPr/>
        <p:txBody>
          <a:bodyPr/>
          <a:lstStyle/>
          <a:p>
            <a:r>
              <a:rPr lang="en-GB" dirty="0"/>
              <a:t>Communications</a:t>
            </a:r>
          </a:p>
        </p:txBody>
      </p:sp>
      <p:pic>
        <p:nvPicPr>
          <p:cNvPr id="4" name="Picture 3">
            <a:extLst>
              <a:ext uri="{FF2B5EF4-FFF2-40B4-BE49-F238E27FC236}">
                <a16:creationId xmlns:a16="http://schemas.microsoft.com/office/drawing/2014/main" id="{94AAA49D-E313-4E34-B87D-57A149438FC4}"/>
              </a:ext>
            </a:extLst>
          </p:cNvPr>
          <p:cNvPicPr>
            <a:picLocks noChangeAspect="1"/>
          </p:cNvPicPr>
          <p:nvPr/>
        </p:nvPicPr>
        <p:blipFill>
          <a:blip r:embed="rId2"/>
          <a:stretch>
            <a:fillRect/>
          </a:stretch>
        </p:blipFill>
        <p:spPr>
          <a:xfrm>
            <a:off x="6650182" y="2512001"/>
            <a:ext cx="4783744" cy="3795404"/>
          </a:xfrm>
          <a:prstGeom prst="rect">
            <a:avLst/>
          </a:prstGeom>
        </p:spPr>
      </p:pic>
      <p:pic>
        <p:nvPicPr>
          <p:cNvPr id="5" name="Picture 4">
            <a:extLst>
              <a:ext uri="{FF2B5EF4-FFF2-40B4-BE49-F238E27FC236}">
                <a16:creationId xmlns:a16="http://schemas.microsoft.com/office/drawing/2014/main" id="{36944FC2-7BE6-46BE-A681-EEB77416DA38}"/>
              </a:ext>
            </a:extLst>
          </p:cNvPr>
          <p:cNvPicPr>
            <a:picLocks noChangeAspect="1"/>
          </p:cNvPicPr>
          <p:nvPr/>
        </p:nvPicPr>
        <p:blipFill>
          <a:blip r:embed="rId3"/>
          <a:stretch>
            <a:fillRect/>
          </a:stretch>
        </p:blipFill>
        <p:spPr>
          <a:xfrm>
            <a:off x="295564" y="3096702"/>
            <a:ext cx="6096000" cy="2412654"/>
          </a:xfrm>
          <a:prstGeom prst="rect">
            <a:avLst/>
          </a:prstGeom>
        </p:spPr>
      </p:pic>
    </p:spTree>
    <p:extLst>
      <p:ext uri="{BB962C8B-B14F-4D97-AF65-F5344CB8AC3E}">
        <p14:creationId xmlns:p14="http://schemas.microsoft.com/office/powerpoint/2010/main" val="59790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0B2B-242E-49D9-832F-C97B02492CAF}"/>
              </a:ext>
            </a:extLst>
          </p:cNvPr>
          <p:cNvSpPr>
            <a:spLocks noGrp="1"/>
          </p:cNvSpPr>
          <p:nvPr>
            <p:ph type="title"/>
          </p:nvPr>
        </p:nvSpPr>
        <p:spPr/>
        <p:txBody>
          <a:bodyPr/>
          <a:lstStyle/>
          <a:p>
            <a:r>
              <a:rPr lang="en-GB" dirty="0" err="1"/>
              <a:t>Lsepi</a:t>
            </a:r>
            <a:r>
              <a:rPr lang="en-GB" dirty="0"/>
              <a:t> - Policies</a:t>
            </a:r>
          </a:p>
        </p:txBody>
      </p:sp>
      <p:sp>
        <p:nvSpPr>
          <p:cNvPr id="3" name="Content Placeholder 2">
            <a:extLst>
              <a:ext uri="{FF2B5EF4-FFF2-40B4-BE49-F238E27FC236}">
                <a16:creationId xmlns:a16="http://schemas.microsoft.com/office/drawing/2014/main" id="{315D87B5-00EF-46EF-B7F6-F32621A89159}"/>
              </a:ext>
            </a:extLst>
          </p:cNvPr>
          <p:cNvSpPr>
            <a:spLocks noGrp="1"/>
          </p:cNvSpPr>
          <p:nvPr>
            <p:ph idx="1"/>
          </p:nvPr>
        </p:nvSpPr>
        <p:spPr>
          <a:xfrm>
            <a:off x="2595372" y="2330839"/>
            <a:ext cx="7729728" cy="3101983"/>
          </a:xfrm>
        </p:spPr>
        <p:txBody>
          <a:bodyPr/>
          <a:lstStyle/>
          <a:p>
            <a:pPr marL="0" indent="0">
              <a:buNone/>
            </a:pPr>
            <a:r>
              <a:rPr lang="en-GB" sz="1400" dirty="0"/>
              <a:t>We realise that staff are fundamental to the company’s success. Therefore the company needs to attain and attract employees of high quality.</a:t>
            </a:r>
          </a:p>
          <a:p>
            <a:pPr marL="0" indent="0">
              <a:buNone/>
            </a:pPr>
            <a:r>
              <a:rPr lang="en-GB" sz="1400" dirty="0"/>
              <a:t>The purpose of the policy is to lay out sound framework for recruitment and selection purposes. The principles included coincide with the Equal Opportunities Employment Policy,  The Equality Act 2010 and other employment legislation that is relevant.  </a:t>
            </a:r>
          </a:p>
          <a:p>
            <a:pPr marL="0" indent="0">
              <a:buNone/>
            </a:pPr>
            <a:endParaRPr lang="en-GB" dirty="0"/>
          </a:p>
        </p:txBody>
      </p:sp>
      <p:pic>
        <p:nvPicPr>
          <p:cNvPr id="4" name="Picture 3">
            <a:extLst>
              <a:ext uri="{FF2B5EF4-FFF2-40B4-BE49-F238E27FC236}">
                <a16:creationId xmlns:a16="http://schemas.microsoft.com/office/drawing/2014/main" id="{5BBFE4A7-AE13-4E3E-8E11-280A79EE492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8570" y="3504763"/>
            <a:ext cx="8458200" cy="3286125"/>
          </a:xfrm>
          <a:prstGeom prst="rect">
            <a:avLst/>
          </a:prstGeom>
        </p:spPr>
      </p:pic>
    </p:spTree>
    <p:extLst>
      <p:ext uri="{BB962C8B-B14F-4D97-AF65-F5344CB8AC3E}">
        <p14:creationId xmlns:p14="http://schemas.microsoft.com/office/powerpoint/2010/main" val="187957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475C-405E-4FEA-96B5-33EAB7816944}"/>
              </a:ext>
            </a:extLst>
          </p:cNvPr>
          <p:cNvSpPr>
            <a:spLocks noGrp="1"/>
          </p:cNvSpPr>
          <p:nvPr>
            <p:ph type="title"/>
          </p:nvPr>
        </p:nvSpPr>
        <p:spPr/>
        <p:txBody>
          <a:bodyPr/>
          <a:lstStyle/>
          <a:p>
            <a:r>
              <a:rPr lang="en-GB" dirty="0"/>
              <a:t>Design</a:t>
            </a:r>
          </a:p>
        </p:txBody>
      </p:sp>
      <p:pic>
        <p:nvPicPr>
          <p:cNvPr id="4" name="Picture 3">
            <a:extLst>
              <a:ext uri="{FF2B5EF4-FFF2-40B4-BE49-F238E27FC236}">
                <a16:creationId xmlns:a16="http://schemas.microsoft.com/office/drawing/2014/main" id="{71A817C4-9868-4A30-BC34-F6847A637739}"/>
              </a:ext>
            </a:extLst>
          </p:cNvPr>
          <p:cNvPicPr>
            <a:picLocks noChangeAspect="1"/>
          </p:cNvPicPr>
          <p:nvPr/>
        </p:nvPicPr>
        <p:blipFill rotWithShape="1">
          <a:blip r:embed="rId2">
            <a:clrChange>
              <a:clrFrom>
                <a:srgbClr val="FFFFFF"/>
              </a:clrFrom>
              <a:clrTo>
                <a:srgbClr val="FFFFFF">
                  <a:alpha val="0"/>
                </a:srgbClr>
              </a:clrTo>
            </a:clrChange>
          </a:blip>
          <a:srcRect l="5468" t="13478" r="9719" b="7708"/>
          <a:stretch/>
        </p:blipFill>
        <p:spPr>
          <a:xfrm>
            <a:off x="3889769" y="4478785"/>
            <a:ext cx="4412461" cy="2379215"/>
          </a:xfrm>
          <a:prstGeom prst="rect">
            <a:avLst/>
          </a:prstGeom>
        </p:spPr>
      </p:pic>
      <p:pic>
        <p:nvPicPr>
          <p:cNvPr id="6" name="Picture 5">
            <a:extLst>
              <a:ext uri="{FF2B5EF4-FFF2-40B4-BE49-F238E27FC236}">
                <a16:creationId xmlns:a16="http://schemas.microsoft.com/office/drawing/2014/main" id="{96B9011F-76AE-49E8-AB72-AF446EE670A3}"/>
              </a:ext>
            </a:extLst>
          </p:cNvPr>
          <p:cNvPicPr>
            <a:picLocks noChangeAspect="1"/>
          </p:cNvPicPr>
          <p:nvPr/>
        </p:nvPicPr>
        <p:blipFill>
          <a:blip r:embed="rId3"/>
          <a:stretch>
            <a:fillRect/>
          </a:stretch>
        </p:blipFill>
        <p:spPr>
          <a:xfrm>
            <a:off x="212437" y="2337061"/>
            <a:ext cx="3509802" cy="2183877"/>
          </a:xfrm>
          <a:prstGeom prst="rect">
            <a:avLst/>
          </a:prstGeom>
        </p:spPr>
      </p:pic>
      <p:pic>
        <p:nvPicPr>
          <p:cNvPr id="7" name="Picture 6">
            <a:extLst>
              <a:ext uri="{FF2B5EF4-FFF2-40B4-BE49-F238E27FC236}">
                <a16:creationId xmlns:a16="http://schemas.microsoft.com/office/drawing/2014/main" id="{19CCE222-ACCB-4A91-820F-4D5A74FFEB66}"/>
              </a:ext>
            </a:extLst>
          </p:cNvPr>
          <p:cNvPicPr>
            <a:picLocks noChangeAspect="1"/>
          </p:cNvPicPr>
          <p:nvPr/>
        </p:nvPicPr>
        <p:blipFill>
          <a:blip r:embed="rId4"/>
          <a:stretch>
            <a:fillRect/>
          </a:stretch>
        </p:blipFill>
        <p:spPr>
          <a:xfrm>
            <a:off x="4341099" y="2320141"/>
            <a:ext cx="3509802" cy="2200797"/>
          </a:xfrm>
          <a:prstGeom prst="rect">
            <a:avLst/>
          </a:prstGeom>
        </p:spPr>
      </p:pic>
      <p:pic>
        <p:nvPicPr>
          <p:cNvPr id="8" name="Picture 7">
            <a:extLst>
              <a:ext uri="{FF2B5EF4-FFF2-40B4-BE49-F238E27FC236}">
                <a16:creationId xmlns:a16="http://schemas.microsoft.com/office/drawing/2014/main" id="{341C1561-34E7-47AE-9873-DC3FFBEBC298}"/>
              </a:ext>
            </a:extLst>
          </p:cNvPr>
          <p:cNvPicPr>
            <a:picLocks noChangeAspect="1"/>
          </p:cNvPicPr>
          <p:nvPr/>
        </p:nvPicPr>
        <p:blipFill>
          <a:blip r:embed="rId5"/>
          <a:stretch>
            <a:fillRect/>
          </a:stretch>
        </p:blipFill>
        <p:spPr>
          <a:xfrm>
            <a:off x="8469762" y="2337061"/>
            <a:ext cx="3509802" cy="2187117"/>
          </a:xfrm>
          <a:prstGeom prst="rect">
            <a:avLst/>
          </a:prstGeom>
        </p:spPr>
      </p:pic>
      <p:sp>
        <p:nvSpPr>
          <p:cNvPr id="9" name="Rectangle 8">
            <a:extLst>
              <a:ext uri="{FF2B5EF4-FFF2-40B4-BE49-F238E27FC236}">
                <a16:creationId xmlns:a16="http://schemas.microsoft.com/office/drawing/2014/main" id="{D4C5F71B-0344-4914-BFC6-716D4AA04027}"/>
              </a:ext>
            </a:extLst>
          </p:cNvPr>
          <p:cNvSpPr/>
          <p:nvPr/>
        </p:nvSpPr>
        <p:spPr>
          <a:xfrm>
            <a:off x="212436" y="3198154"/>
            <a:ext cx="6832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8F5EA1AA-56DD-44D3-B400-B7A6D982F0A9}"/>
              </a:ext>
            </a:extLst>
          </p:cNvPr>
          <p:cNvSpPr/>
          <p:nvPr/>
        </p:nvSpPr>
        <p:spPr>
          <a:xfrm>
            <a:off x="4439686" y="3198154"/>
            <a:ext cx="6832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7B985941-00E2-4E96-B6B6-C153F38F37D8}"/>
              </a:ext>
            </a:extLst>
          </p:cNvPr>
          <p:cNvSpPr/>
          <p:nvPr/>
        </p:nvSpPr>
        <p:spPr>
          <a:xfrm>
            <a:off x="8531708" y="3198154"/>
            <a:ext cx="6832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053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9F71-69FF-47B2-A9CE-6A5AF706829F}"/>
              </a:ext>
            </a:extLst>
          </p:cNvPr>
          <p:cNvSpPr>
            <a:spLocks noGrp="1"/>
          </p:cNvSpPr>
          <p:nvPr>
            <p:ph type="title"/>
          </p:nvPr>
        </p:nvSpPr>
        <p:spPr/>
        <p:txBody>
          <a:bodyPr/>
          <a:lstStyle/>
          <a:p>
            <a:r>
              <a:rPr lang="en-GB" dirty="0"/>
              <a:t>Quality Assurance</a:t>
            </a:r>
          </a:p>
        </p:txBody>
      </p:sp>
      <p:sp>
        <p:nvSpPr>
          <p:cNvPr id="3" name="Content Placeholder 2">
            <a:extLst>
              <a:ext uri="{FF2B5EF4-FFF2-40B4-BE49-F238E27FC236}">
                <a16:creationId xmlns:a16="http://schemas.microsoft.com/office/drawing/2014/main" id="{D84B632C-8750-4AE3-8E97-3E16A06E0971}"/>
              </a:ext>
            </a:extLst>
          </p:cNvPr>
          <p:cNvSpPr>
            <a:spLocks noGrp="1"/>
          </p:cNvSpPr>
          <p:nvPr>
            <p:ph idx="1"/>
          </p:nvPr>
        </p:nvSpPr>
        <p:spPr>
          <a:xfrm>
            <a:off x="2231136" y="2956610"/>
            <a:ext cx="7729728" cy="2405904"/>
          </a:xfrm>
        </p:spPr>
        <p:txBody>
          <a:bodyPr/>
          <a:lstStyle/>
          <a:p>
            <a:r>
              <a:rPr lang="en-GB" dirty="0"/>
              <a:t>Updating the team’s QA portfolio document for the first six weeks.</a:t>
            </a:r>
          </a:p>
          <a:p>
            <a:r>
              <a:rPr lang="en-GB" dirty="0"/>
              <a:t>Ensuring that all tasks are completed within the time they are set.</a:t>
            </a:r>
          </a:p>
          <a:p>
            <a:r>
              <a:rPr lang="en-GB" dirty="0"/>
              <a:t>Meeting every week to discuss our progress.</a:t>
            </a:r>
          </a:p>
          <a:p>
            <a:r>
              <a:rPr lang="en-GB" dirty="0"/>
              <a:t>As a group, we look at each piece of completed work to ensure it is up to standard.</a:t>
            </a:r>
          </a:p>
          <a:p>
            <a:r>
              <a:rPr lang="en-GB" dirty="0"/>
              <a:t>We made changes to any piece of work that we felt could be improved.</a:t>
            </a:r>
          </a:p>
          <a:p>
            <a:pPr marL="0" indent="0">
              <a:buNone/>
            </a:pPr>
            <a:endParaRPr lang="en-GB" dirty="0"/>
          </a:p>
          <a:p>
            <a:endParaRPr lang="en-GB" dirty="0"/>
          </a:p>
        </p:txBody>
      </p:sp>
    </p:spTree>
    <p:extLst>
      <p:ext uri="{BB962C8B-B14F-4D97-AF65-F5344CB8AC3E}">
        <p14:creationId xmlns:p14="http://schemas.microsoft.com/office/powerpoint/2010/main" val="383519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3D6F-8BC8-4D33-8FA8-8A17BBCC5834}"/>
              </a:ext>
            </a:extLst>
          </p:cNvPr>
          <p:cNvSpPr>
            <a:spLocks noGrp="1"/>
          </p:cNvSpPr>
          <p:nvPr>
            <p:ph type="title"/>
          </p:nvPr>
        </p:nvSpPr>
        <p:spPr/>
        <p:txBody>
          <a:bodyPr/>
          <a:lstStyle/>
          <a:p>
            <a:r>
              <a:rPr lang="en-GB" dirty="0"/>
              <a:t>Issue tracking</a:t>
            </a:r>
          </a:p>
        </p:txBody>
      </p:sp>
      <p:sp>
        <p:nvSpPr>
          <p:cNvPr id="3" name="Content Placeholder 2">
            <a:extLst>
              <a:ext uri="{FF2B5EF4-FFF2-40B4-BE49-F238E27FC236}">
                <a16:creationId xmlns:a16="http://schemas.microsoft.com/office/drawing/2014/main" id="{9DC157BB-08CB-4246-846D-7805C9903047}"/>
              </a:ext>
            </a:extLst>
          </p:cNvPr>
          <p:cNvSpPr>
            <a:spLocks noGrp="1"/>
          </p:cNvSpPr>
          <p:nvPr>
            <p:ph idx="1"/>
          </p:nvPr>
        </p:nvSpPr>
        <p:spPr/>
        <p:txBody>
          <a:bodyPr>
            <a:normAutofit lnSpcReduction="10000"/>
          </a:bodyPr>
          <a:lstStyle/>
          <a:p>
            <a:r>
              <a:rPr lang="en-GB" dirty="0"/>
              <a:t>Overseeing the team’s Issue Tracking portfolio document for the first six weeks.</a:t>
            </a:r>
          </a:p>
          <a:p>
            <a:r>
              <a:rPr lang="en-GB" dirty="0"/>
              <a:t>Documenting any issues that may arise within the team’s project management phase.</a:t>
            </a:r>
          </a:p>
          <a:p>
            <a:r>
              <a:rPr lang="en-GB" dirty="0"/>
              <a:t>We have had an issue of absence within the team, however we have used the communication platforms effectively and have done every task within the time set.</a:t>
            </a:r>
          </a:p>
          <a:p>
            <a:r>
              <a:rPr lang="en-GB" dirty="0"/>
              <a:t>Another issue we had was with </a:t>
            </a:r>
            <a:r>
              <a:rPr lang="en-GB" dirty="0" err="1"/>
              <a:t>Pycharm</a:t>
            </a:r>
            <a:r>
              <a:rPr lang="en-GB" dirty="0"/>
              <a:t> where we had no interpreter, however this is down to inexperience with the IDE and have resolved the issue. </a:t>
            </a:r>
          </a:p>
        </p:txBody>
      </p:sp>
    </p:spTree>
    <p:extLst>
      <p:ext uri="{BB962C8B-B14F-4D97-AF65-F5344CB8AC3E}">
        <p14:creationId xmlns:p14="http://schemas.microsoft.com/office/powerpoint/2010/main" val="340973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FFC-2542-40B2-B5CB-45BD17667AC4}"/>
              </a:ext>
            </a:extLst>
          </p:cNvPr>
          <p:cNvSpPr>
            <a:spLocks noGrp="1"/>
          </p:cNvSpPr>
          <p:nvPr>
            <p:ph type="title"/>
          </p:nvPr>
        </p:nvSpPr>
        <p:spPr>
          <a:xfrm>
            <a:off x="2231136" y="2834640"/>
            <a:ext cx="7729728" cy="1188720"/>
          </a:xfrm>
        </p:spPr>
        <p:txBody>
          <a:bodyPr/>
          <a:lstStyle/>
          <a:p>
            <a:r>
              <a:rPr lang="en-GB" dirty="0"/>
              <a:t>Any questions?</a:t>
            </a:r>
          </a:p>
        </p:txBody>
      </p:sp>
    </p:spTree>
    <p:extLst>
      <p:ext uri="{BB962C8B-B14F-4D97-AF65-F5344CB8AC3E}">
        <p14:creationId xmlns:p14="http://schemas.microsoft.com/office/powerpoint/2010/main" val="12848297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78</TotalTime>
  <Words>285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Team 5 – Recruitment and Training System </vt:lpstr>
      <vt:lpstr>Group roles </vt:lpstr>
      <vt:lpstr>GantT Chart</vt:lpstr>
      <vt:lpstr>Communications</vt:lpstr>
      <vt:lpstr>Lsepi - Policies</vt:lpstr>
      <vt:lpstr>Design</vt:lpstr>
      <vt:lpstr>Quality Assurance</vt:lpstr>
      <vt:lpstr>Issue tracking</vt:lpstr>
      <vt:lpstr>Any questions?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 Recruitment and Training System</dc:title>
  <dc:creator>Mike Young</dc:creator>
  <cp:lastModifiedBy>Ben P</cp:lastModifiedBy>
  <cp:revision>10</cp:revision>
  <dcterms:created xsi:type="dcterms:W3CDTF">2019-10-07T13:22:47Z</dcterms:created>
  <dcterms:modified xsi:type="dcterms:W3CDTF">2019-11-27T16:20:38Z</dcterms:modified>
</cp:coreProperties>
</file>