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ivng3SPPlEQZD6Vf84MacxApWK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043066a2c_0_1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7043066a2c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043066a2c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g7043066a2c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d6acd1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5d6acd1c3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5d6acd1c3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043066a2c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g7043066a2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043066a2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g7043066a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043066a2c_0_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7043066a2c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a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AA5C681-B61A-4DE0-AE2C-C9E23BB24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4" b="42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8218DBD-ACE2-4F83-A372-3CEC81C21EFB}"/>
              </a:ext>
            </a:extLst>
          </p:cNvPr>
          <p:cNvSpPr/>
          <p:nvPr userDrawn="1"/>
        </p:nvSpPr>
        <p:spPr>
          <a:xfrm rot="5400000">
            <a:off x="2662567" y="-2662568"/>
            <a:ext cx="6866864" cy="12192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92000">
                <a:srgbClr val="652C80">
                  <a:alpha val="97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8">
            <a:extLst>
              <a:ext uri="{FF2B5EF4-FFF2-40B4-BE49-F238E27FC236}">
                <a16:creationId xmlns:a16="http://schemas.microsoft.com/office/drawing/2014/main" id="{B4CC483A-D848-4A05-9251-DB072AE828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29800" y="365806"/>
            <a:ext cx="1826305" cy="551472"/>
          </a:xfrm>
          <a:prstGeom prst="rect">
            <a:avLst/>
          </a:prstGeom>
        </p:spPr>
      </p:pic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ED561B0C-B490-4B90-8CC2-0F1A08BB01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471" y="1646819"/>
            <a:ext cx="7007225" cy="1313353"/>
          </a:xfrm>
          <a:prstGeom prst="rect">
            <a:avLst/>
          </a:prstGeom>
        </p:spPr>
        <p:txBody>
          <a:bodyPr/>
          <a:lstStyle>
            <a:lvl1pPr indent="0" algn="l" defTabSz="720000">
              <a:lnSpc>
                <a:spcPts val="6000"/>
              </a:lnSpc>
              <a:spcBef>
                <a:spcPts val="0"/>
              </a:spcBef>
              <a:defRPr sz="5000" b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2pPr>
            <a:lvl3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3pPr>
            <a:lvl4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4pPr>
            <a:lvl5pPr>
              <a:defRPr sz="6000">
                <a:solidFill>
                  <a:srgbClr val="652C80"/>
                </a:solidFill>
                <a:latin typeface="Neutra Text" panose="02000000000000000000" pitchFamily="50" charset="0"/>
              </a:defRPr>
            </a:lvl5pPr>
          </a:lstStyle>
          <a:p>
            <a:pPr lvl="0"/>
            <a:r>
              <a:rPr lang="es-ES" dirty="0"/>
              <a:t>TITULO PARA LA PRESENTACIÓN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9D39CCCC-6B6E-414A-A113-1276AC263B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9854" y="3307450"/>
            <a:ext cx="4673600" cy="529143"/>
          </a:xfrm>
          <a:prstGeom prst="rect">
            <a:avLst/>
          </a:prstGeom>
          <a:solidFill>
            <a:srgbClr val="E05206"/>
          </a:solidFill>
        </p:spPr>
        <p:txBody>
          <a:bodyPr anchor="ctr"/>
          <a:lstStyle>
            <a:lvl1pPr algn="l">
              <a:defRPr sz="2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Haga clic para escribir</a:t>
            </a:r>
          </a:p>
        </p:txBody>
      </p:sp>
      <p:sp>
        <p:nvSpPr>
          <p:cNvPr id="15" name="Marcador de texto 18">
            <a:extLst>
              <a:ext uri="{FF2B5EF4-FFF2-40B4-BE49-F238E27FC236}">
                <a16:creationId xmlns:a16="http://schemas.microsoft.com/office/drawing/2014/main" id="{2AA5C621-7AEA-47EA-BF33-FD0C6BD064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9854" y="4006727"/>
            <a:ext cx="4673600" cy="354287"/>
          </a:xfrm>
          <a:prstGeom prst="rect">
            <a:avLst/>
          </a:prstGeom>
          <a:noFill/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s-ES" dirty="0"/>
              <a:t>FECHA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97A6DA33-CFB0-2648-B921-235A5747C5EC}"/>
              </a:ext>
            </a:extLst>
          </p:cNvPr>
          <p:cNvGrpSpPr/>
          <p:nvPr userDrawn="1"/>
        </p:nvGrpSpPr>
        <p:grpSpPr>
          <a:xfrm>
            <a:off x="599854" y="6028242"/>
            <a:ext cx="4877844" cy="455961"/>
            <a:chOff x="600163" y="6337462"/>
            <a:chExt cx="3326665" cy="310964"/>
          </a:xfrm>
        </p:grpSpPr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0E0E922-AA45-C644-97C3-99C01948B69A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00163" y="6337462"/>
              <a:ext cx="2297276" cy="31096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8" name="Imagen 5">
              <a:extLst>
                <a:ext uri="{FF2B5EF4-FFF2-40B4-BE49-F238E27FC236}">
                  <a16:creationId xmlns:a16="http://schemas.microsoft.com/office/drawing/2014/main" id="{FBD17B44-598F-654E-95A8-E9088BBC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083039" y="6406383"/>
              <a:ext cx="843789" cy="2420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733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7.jp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9.jpg"/><Relationship Id="rId10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7.jp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g"/><Relationship Id="rId5" Type="http://schemas.openxmlformats.org/officeDocument/2006/relationships/image" Target="../media/image9.jp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g"/><Relationship Id="rId7" Type="http://schemas.openxmlformats.org/officeDocument/2006/relationships/hyperlink" Target="https://www.cnbc.com/2018/10/09/robots-handle-dull-dangerous-work-creating-new-jobs-for-human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9.jp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Ajedrez" TargetMode="External"/><Relationship Id="rId13" Type="http://schemas.openxmlformats.org/officeDocument/2006/relationships/hyperlink" Target="https://es.wikipedia.org/wiki/Go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es.wikipedia.org/wiki/Gari_Kasp%C3%A1rov" TargetMode="External"/><Relationship Id="rId12" Type="http://schemas.openxmlformats.org/officeDocument/2006/relationships/hyperlink" Target="https://es.wikipedia.org/wiki/Jeopardy!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hyperlink" Target="https://es.wikipedia.org/wiki/Watson_(inteligencia_artificial)" TargetMode="External"/><Relationship Id="rId5" Type="http://schemas.openxmlformats.org/officeDocument/2006/relationships/image" Target="../media/image9.jpg"/><Relationship Id="rId15" Type="http://schemas.openxmlformats.org/officeDocument/2006/relationships/image" Target="../media/image12.png"/><Relationship Id="rId10" Type="http://schemas.openxmlformats.org/officeDocument/2006/relationships/hyperlink" Target="https://es.wikipedia.org/wiki/IBM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es.wikipedia.org/wiki/Deep_Blue_(computadora)" TargetMode="External"/><Relationship Id="rId14" Type="http://schemas.openxmlformats.org/officeDocument/2006/relationships/hyperlink" Target="https://es.wikipedia.org/wiki/Inteligencia_artificial#cite_note-1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55967775-157F-4114-8C85-813715511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665" y="1909030"/>
            <a:ext cx="5609031" cy="1313353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4000"/>
              </a:lnSpc>
              <a:buNone/>
            </a:pPr>
            <a:r>
              <a:rPr lang="es-ES" sz="11200" b="1" dirty="0">
                <a:latin typeface="Open Sans"/>
                <a:ea typeface="Open Sans"/>
                <a:cs typeface="Open Sans"/>
                <a:sym typeface="Open Sans"/>
              </a:rPr>
              <a:t>TECNOLOGÍAS EMERGENTES Y DATOS ABIERTOS:</a:t>
            </a:r>
          </a:p>
          <a:p>
            <a:pPr>
              <a:buNone/>
            </a:pPr>
            <a:r>
              <a:rPr lang="es-ES" sz="9600" dirty="0"/>
              <a:t> </a:t>
            </a:r>
            <a:br>
              <a:rPr lang="es-ES" sz="9600" dirty="0"/>
            </a:b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5F7440-BE44-496D-ABF2-C17EF769B9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s-ES" dirty="0"/>
              <a:t>Inteligencia Artificial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B135BAB-AA5B-4350-8A05-3F1D7E1F3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86666" y="4514285"/>
            <a:ext cx="4673600" cy="354287"/>
          </a:xfrm>
        </p:spPr>
        <p:txBody>
          <a:bodyPr>
            <a:normAutofit fontScale="92500" lnSpcReduction="10000"/>
          </a:bodyPr>
          <a:lstStyle/>
          <a:p>
            <a:pPr marL="50800" indent="0">
              <a:buNone/>
            </a:pPr>
            <a:r>
              <a:rPr lang="es-ES" sz="1200" dirty="0"/>
              <a:t>Marzo 2020</a:t>
            </a:r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F3E01CDC-273C-42D1-901F-B351E3F6EA66}"/>
              </a:ext>
            </a:extLst>
          </p:cNvPr>
          <p:cNvSpPr txBox="1"/>
          <p:nvPr/>
        </p:nvSpPr>
        <p:spPr>
          <a:xfrm>
            <a:off x="599854" y="4079361"/>
            <a:ext cx="288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Alejandro Alija. PhD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245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043066a2c_0_90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g7043066a2c_0_90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g7043066a2c_0_90"/>
          <p:cNvSpPr txBox="1"/>
          <p:nvPr/>
        </p:nvSpPr>
        <p:spPr>
          <a:xfrm>
            <a:off x="10182233" y="6431150"/>
            <a:ext cx="1407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g7043066a2c_0_90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7043066a2c_0_90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Inspire</a:t>
            </a:r>
            <a:endParaRPr sz="24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g7043066a2c_0_90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Aplicaciones comunes de la Inteligencia Artificial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53" name="Google Shape;253;g7043066a2c_0_90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54" name="Google Shape;254;g7043066a2c_0_90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g7043066a2c_0_90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g7043066a2c_0_90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7" name="Google Shape;257;g7043066a2c_0_90" descr="Cerebro en cabeza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5378" y="996776"/>
            <a:ext cx="737800" cy="7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7043066a2c_0_90"/>
          <p:cNvSpPr txBox="1"/>
          <p:nvPr/>
        </p:nvSpPr>
        <p:spPr>
          <a:xfrm>
            <a:off x="3023075" y="1866900"/>
            <a:ext cx="2282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inteligencia artificial como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extensión de la visión humana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/>
          </a:p>
        </p:txBody>
      </p:sp>
      <p:pic>
        <p:nvPicPr>
          <p:cNvPr id="259" name="Google Shape;259;g7043066a2c_0_90" descr="Cabeza con engranajes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3203" y="996787"/>
            <a:ext cx="737800" cy="7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7043066a2c_0_90"/>
          <p:cNvSpPr txBox="1"/>
          <p:nvPr/>
        </p:nvSpPr>
        <p:spPr>
          <a:xfrm>
            <a:off x="7537500" y="1802850"/>
            <a:ext cx="27492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La inteligencia artificial como </a:t>
            </a:r>
            <a:r>
              <a:rPr lang="en-US" sz="1200" b="1">
                <a:latin typeface="Open Sans"/>
                <a:ea typeface="Open Sans"/>
                <a:cs typeface="Open Sans"/>
                <a:sym typeface="Open Sans"/>
              </a:rPr>
              <a:t>amplificador del lenguaje humano.</a:t>
            </a:r>
            <a:endParaRPr/>
          </a:p>
        </p:txBody>
      </p:sp>
      <p:pic>
        <p:nvPicPr>
          <p:cNvPr id="261" name="Google Shape;261;g7043066a2c_0_9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34325" y="2933700"/>
            <a:ext cx="4394351" cy="260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7043066a2c_0_90" descr="Granjero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023069" y="2933700"/>
            <a:ext cx="5238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7043066a2c_0_90"/>
          <p:cNvSpPr txBox="1"/>
          <p:nvPr/>
        </p:nvSpPr>
        <p:spPr>
          <a:xfrm>
            <a:off x="3605675" y="2665050"/>
            <a:ext cx="328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Clasificación automática de imágenes en sector agro-ganadero.</a:t>
            </a:r>
            <a:endParaRPr/>
          </a:p>
        </p:txBody>
      </p:sp>
      <p:pic>
        <p:nvPicPr>
          <p:cNvPr id="264" name="Google Shape;264;g7043066a2c_0_90" descr="Valla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56406" y="3541113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7043066a2c_0_90"/>
          <p:cNvSpPr txBox="1"/>
          <p:nvPr/>
        </p:nvSpPr>
        <p:spPr>
          <a:xfrm>
            <a:off x="3605675" y="3406825"/>
            <a:ext cx="3287700" cy="4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Ordenación del territorio</a:t>
            </a:r>
            <a:endParaRPr/>
          </a:p>
        </p:txBody>
      </p:sp>
      <p:pic>
        <p:nvPicPr>
          <p:cNvPr id="266" name="Google Shape;266;g7043066a2c_0_90" descr="Escena de colina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065931" y="4081850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7043066a2c_0_90"/>
          <p:cNvSpPr txBox="1"/>
          <p:nvPr/>
        </p:nvSpPr>
        <p:spPr>
          <a:xfrm>
            <a:off x="3605675" y="3823700"/>
            <a:ext cx="328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Conservación de la naturaleza y lucha contra el cambio climático</a:t>
            </a:r>
            <a:endParaRPr/>
          </a:p>
        </p:txBody>
      </p:sp>
      <p:pic>
        <p:nvPicPr>
          <p:cNvPr id="268" name="Google Shape;268;g7043066a2c_0_90" descr="Cámara de seguridad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1169" y="4603538"/>
            <a:ext cx="447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7043066a2c_0_90"/>
          <p:cNvSpPr txBox="1"/>
          <p:nvPr/>
        </p:nvSpPr>
        <p:spPr>
          <a:xfrm>
            <a:off x="3605675" y="4517325"/>
            <a:ext cx="328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Sector de seguridad y defensa</a:t>
            </a:r>
            <a:endParaRPr/>
          </a:p>
        </p:txBody>
      </p:sp>
      <p:pic>
        <p:nvPicPr>
          <p:cNvPr id="270" name="Google Shape;270;g7043066a2c_0_90" descr="Medicina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061169" y="5134750"/>
            <a:ext cx="447675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7043066a2c_0_90"/>
          <p:cNvSpPr txBox="1"/>
          <p:nvPr/>
        </p:nvSpPr>
        <p:spPr>
          <a:xfrm>
            <a:off x="3605675" y="4975025"/>
            <a:ext cx="32877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Sector sanitario e imágen médica</a:t>
            </a:r>
            <a:endParaRPr/>
          </a:p>
        </p:txBody>
      </p:sp>
      <p:sp>
        <p:nvSpPr>
          <p:cNvPr id="272" name="Google Shape;272;g7043066a2c_0_90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g7043066a2c_0_9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4460" y="3541132"/>
            <a:ext cx="428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7043066a2c_0_145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g7043066a2c_0_145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0" name="Google Shape;280;g7043066a2c_0_145"/>
          <p:cNvSpPr txBox="1"/>
          <p:nvPr/>
        </p:nvSpPr>
        <p:spPr>
          <a:xfrm>
            <a:off x="10029835" y="6431150"/>
            <a:ext cx="15594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g7043066a2c_0_145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g7043066a2c_0_145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Action</a:t>
            </a:r>
            <a:endParaRPr sz="24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g7043066a2c_0_145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 caso práctico de clasificación automática de imágenes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4" name="Google Shape;284;g7043066a2c_0_145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85" name="Google Shape;285;g7043066a2c_0_145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6" name="Google Shape;286;g7043066a2c_0_145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g7043066a2c_0_145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8" name="Google Shape;288;g7043066a2c_0_1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8544" y="996775"/>
            <a:ext cx="5753100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7043066a2c_0_145"/>
          <p:cNvSpPr txBox="1"/>
          <p:nvPr/>
        </p:nvSpPr>
        <p:spPr>
          <a:xfrm>
            <a:off x="3009900" y="1009650"/>
            <a:ext cx="2572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 objetivo de este ejercicio práctico es demostrar al lector la capacidad que tiene un algoritmo de inteligencia artificial para clasificar de forma automática el contenido de una imagen.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Para ello se sigue el flujo de trabajo de la figura.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7043066a2c_0_1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86500" y="4328612"/>
            <a:ext cx="1056075" cy="16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7043066a2c_0_1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34225" y="4681538"/>
            <a:ext cx="2477431" cy="9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7043066a2c_0_145"/>
          <p:cNvSpPr txBox="1"/>
          <p:nvPr/>
        </p:nvSpPr>
        <p:spPr>
          <a:xfrm>
            <a:off x="7688250" y="4823725"/>
            <a:ext cx="703800" cy="6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&lt;/&gt;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g7043066a2c_0_145"/>
          <p:cNvCxnSpPr/>
          <p:nvPr/>
        </p:nvCxnSpPr>
        <p:spPr>
          <a:xfrm>
            <a:off x="6781800" y="3476625"/>
            <a:ext cx="0" cy="1247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" name="Google Shape;294;g7043066a2c_0_145"/>
          <p:cNvCxnSpPr/>
          <p:nvPr/>
        </p:nvCxnSpPr>
        <p:spPr>
          <a:xfrm>
            <a:off x="10887075" y="3228975"/>
            <a:ext cx="0" cy="12477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5" name="Google Shape;295;g7043066a2c_0_145"/>
          <p:cNvSpPr/>
          <p:nvPr/>
        </p:nvSpPr>
        <p:spPr>
          <a:xfrm>
            <a:off x="9353550" y="5057775"/>
            <a:ext cx="2235600" cy="230700"/>
          </a:xfrm>
          <a:prstGeom prst="rect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6" name="Google Shape;296;g7043066a2c_0_145"/>
          <p:cNvCxnSpPr>
            <a:endCxn id="292" idx="0"/>
          </p:cNvCxnSpPr>
          <p:nvPr/>
        </p:nvCxnSpPr>
        <p:spPr>
          <a:xfrm>
            <a:off x="8040150" y="3591025"/>
            <a:ext cx="0" cy="1232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" name="Google Shape;297;g7043066a2c_0_145"/>
          <p:cNvCxnSpPr>
            <a:endCxn id="292" idx="3"/>
          </p:cNvCxnSpPr>
          <p:nvPr/>
        </p:nvCxnSpPr>
        <p:spPr>
          <a:xfrm rot="5400000">
            <a:off x="7693950" y="3812875"/>
            <a:ext cx="2042100" cy="645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98" name="Google Shape;298;g7043066a2c_0_145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g7043066a2c_0_1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4935" y="3776632"/>
            <a:ext cx="3714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643" y="3193725"/>
            <a:ext cx="1570463" cy="4705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0"/>
          <p:cNvSpPr/>
          <p:nvPr/>
        </p:nvSpPr>
        <p:spPr>
          <a:xfrm>
            <a:off x="3300153" y="0"/>
            <a:ext cx="8891847" cy="68580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9455163" y="367150"/>
            <a:ext cx="2432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8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3699600" y="2690800"/>
            <a:ext cx="4792800" cy="2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Tecnologías emergentes y datos abiertos:</a:t>
            </a:r>
            <a:endParaRPr sz="44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3699600" y="4953000"/>
            <a:ext cx="10501800" cy="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Inteligencia Artificial</a:t>
            </a:r>
            <a:endParaRPr sz="4400" b="1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 txBox="1"/>
          <p:nvPr/>
        </p:nvSpPr>
        <p:spPr>
          <a:xfrm>
            <a:off x="10787290" y="6431154"/>
            <a:ext cx="801823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143951" y="323675"/>
            <a:ext cx="162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sz="1600" b="1" i="0" u="none" strike="noStrike" cap="none">
              <a:solidFill>
                <a:srgbClr val="752F6E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05" name="Google Shape;105;p3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06" name="Google Shape;106;p3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3"/>
            <p:cNvPicPr preferRelativeResize="0"/>
            <p:nvPr/>
          </p:nvPicPr>
          <p:blipFill rotWithShape="1">
            <a:blip r:embed="rId4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3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4626256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3000" b="1" i="0" u="none" strike="noStrike" cap="none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¿Por qué este informe?</a:t>
            </a:r>
            <a:endParaRPr sz="30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420750" y="2179925"/>
            <a:ext cx="10463100" cy="3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inteligencia artificial es una de las tecnológicas con mayor evolución en los últimos años. El nuevo ciclo de expansión y crecimiento de este campo no parece tener un fin cercano. Existen </a:t>
            </a: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dos factores fundamentales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impulsan este crecimiento. Por un lado, el </a:t>
            </a: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desarrollo de las tecnologías basadas en silicio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por otro l</a:t>
            </a:r>
            <a:r>
              <a:rPr lang="en-US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abundancia de grandes conjuntos de datos accesibles gracias a Internet</a:t>
            </a: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Por este motivo, a lo largo de este informe se analiza el impacto actual de la Inteligencia Artificial en nuestras vidas y su fuerte relación con la disponibilidad de conjuntos de datos abiertos.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043066a2c_0_201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g7043066a2c_0_201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g7043066a2c_0_201"/>
          <p:cNvSpPr txBox="1"/>
          <p:nvPr/>
        </p:nvSpPr>
        <p:spPr>
          <a:xfrm>
            <a:off x="9836312" y="6431150"/>
            <a:ext cx="17529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g7043066a2c_0_201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7043066a2c_0_201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3000" b="1" i="0" u="none" strike="noStrike" cap="none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Resumen ejecutivo</a:t>
            </a:r>
            <a:endParaRPr sz="30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g7043066a2c_0_201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178" name="Google Shape;178;g7043066a2c_0_201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g7043066a2c_0_201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g7043066a2c_0_201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1" name="Google Shape;181;g7043066a2c_0_201"/>
          <p:cNvSpPr txBox="1"/>
          <p:nvPr/>
        </p:nvSpPr>
        <p:spPr>
          <a:xfrm>
            <a:off x="2950700" y="996775"/>
            <a:ext cx="7836600" cy="42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inteligencia artificial es la capacidad de una máquina para imitar la inteligencia humana.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este informe aprenderemos: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comprender los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conceptos clave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 Inteligencia Artificial.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estrecha relación entre los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conjuntos de datos abiertos y el desarrollo de la Inteligencia Artificial.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Cómo la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Inteligencia Artificial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está cambiando nuestras vidas y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sus principales focos de impacto social, económico y cultural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Además, analizaremos la nueva ola de la IA en las que nos hayamos inmersos.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Entender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evolución histórica de la Inteligencia Artificial 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desde sus orígenes hasta nuestros días.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Analizaremos en detalle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algunos casos de uso donde la Inteligencia Artificial amplifica nuestro capacidad de ver o de entender el lenguaje humano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Mediante un </a:t>
            </a:r>
            <a:r>
              <a:rPr lang="en-US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 práctico,</a:t>
            </a:r>
            <a:r>
              <a:rPr lang="en-US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demostramos la capacidad de la Inteligencia Artificial, para ayudarnos a los humanos en tareas tediosas y mecánicas.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g7043066a2c_0_201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944" y="6421182"/>
            <a:ext cx="825738" cy="2474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4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" name="Google Shape;118;p4"/>
          <p:cNvSpPr txBox="1"/>
          <p:nvPr/>
        </p:nvSpPr>
        <p:spPr>
          <a:xfrm>
            <a:off x="10423330" y="6431150"/>
            <a:ext cx="11658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43952" y="323675"/>
            <a:ext cx="116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945" y="910751"/>
            <a:ext cx="4005962" cy="5058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4934673" y="899668"/>
            <a:ext cx="3014422" cy="449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800"/>
              <a:buFont typeface="Open Sans"/>
              <a:buNone/>
            </a:pPr>
            <a:r>
              <a:rPr lang="en-US" sz="3200" b="1" i="0" u="none" strike="noStrike" cap="none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Índice</a:t>
            </a:r>
            <a:endParaRPr/>
          </a:p>
        </p:txBody>
      </p:sp>
      <p:grpSp>
        <p:nvGrpSpPr>
          <p:cNvPr id="123" name="Google Shape;123;p4"/>
          <p:cNvGrpSpPr/>
          <p:nvPr/>
        </p:nvGrpSpPr>
        <p:grpSpPr>
          <a:xfrm>
            <a:off x="5437847" y="1596850"/>
            <a:ext cx="6305949" cy="3256732"/>
            <a:chOff x="5437847" y="1596850"/>
            <a:chExt cx="6305949" cy="3256732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362696" y="2426238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Awarenes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6362696" y="3405235"/>
              <a:ext cx="5381100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Inspire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6362696" y="4296332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Action</a:t>
              </a: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 txBox="1"/>
            <p:nvPr/>
          </p:nvSpPr>
          <p:spPr>
            <a:xfrm>
              <a:off x="6249271" y="1599640"/>
              <a:ext cx="5381100" cy="42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1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28" name="Google Shape;128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514610" y="2326525"/>
              <a:ext cx="523875" cy="67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562235" y="3326557"/>
              <a:ext cx="428625" cy="6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590810" y="4205882"/>
              <a:ext cx="371475" cy="6477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" name="Google Shape;131;p4"/>
            <p:cNvGrpSpPr/>
            <p:nvPr/>
          </p:nvGrpSpPr>
          <p:grpSpPr>
            <a:xfrm>
              <a:off x="5437847" y="1596850"/>
              <a:ext cx="677400" cy="367275"/>
              <a:chOff x="5188025" y="1596850"/>
              <a:chExt cx="677400" cy="367275"/>
            </a:xfrm>
          </p:grpSpPr>
          <p:sp>
            <p:nvSpPr>
              <p:cNvPr id="132" name="Google Shape;132;p4"/>
              <p:cNvSpPr txBox="1"/>
              <p:nvPr/>
            </p:nvSpPr>
            <p:spPr>
              <a:xfrm>
                <a:off x="5188025" y="1596850"/>
                <a:ext cx="6774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i="1">
                    <a:solidFill>
                      <a:srgbClr val="9900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start</a:t>
                </a:r>
                <a:endParaRPr sz="1200" b="1" i="1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5188025" y="1625425"/>
                <a:ext cx="677400" cy="338700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noFill/>
              <a:ln w="19050" cap="flat" cmpd="sng">
                <a:solidFill>
                  <a:srgbClr val="E6913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" name="Google Shape;134;p4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d6acd1c3f_0_0"/>
          <p:cNvSpPr txBox="1">
            <a:spLocks noGrp="1"/>
          </p:cNvSpPr>
          <p:nvPr>
            <p:ph type="title"/>
          </p:nvPr>
        </p:nvSpPr>
        <p:spPr>
          <a:xfrm>
            <a:off x="838200" y="-30050"/>
            <a:ext cx="121092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RED.ES Open Data </a:t>
            </a:r>
            <a:r>
              <a:rPr lang="en-US" sz="3600" b="1">
                <a:solidFill>
                  <a:srgbClr val="BF9000"/>
                </a:solidFill>
                <a:latin typeface="Open Sans"/>
                <a:ea typeface="Open Sans"/>
                <a:cs typeface="Open Sans"/>
                <a:sym typeface="Open Sans"/>
              </a:rPr>
              <a:t>Collections</a:t>
            </a:r>
            <a:endParaRPr sz="3600">
              <a:solidFill>
                <a:srgbClr val="BF9000"/>
              </a:solidFill>
            </a:endParaRPr>
          </a:p>
        </p:txBody>
      </p:sp>
      <p:pic>
        <p:nvPicPr>
          <p:cNvPr id="141" name="Google Shape;141;g5d6acd1c3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564" y="1793787"/>
            <a:ext cx="6352001" cy="3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5d6acd1c3f_0_0"/>
          <p:cNvSpPr txBox="1"/>
          <p:nvPr/>
        </p:nvSpPr>
        <p:spPr>
          <a:xfrm>
            <a:off x="720200" y="1469375"/>
            <a:ext cx="4557000" cy="40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enmarca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dentro de una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colección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amplia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recursos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tecnologías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emergentes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abiertos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cuyo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objetivo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es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introducir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materia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 lector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mediante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empleo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casos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prácticos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sencillos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reconocibles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Al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mismo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se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pretende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facilitar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guía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aprendizaje</a:t>
            </a:r>
            <a:r>
              <a:rPr lang="en-US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práctica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aquellos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lectores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conocimientos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avanzados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que,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mediante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un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práctico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puedan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experimentar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forma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autodidacta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herramientas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reales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el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análisis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explotación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abiertos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/>
          </a:p>
        </p:txBody>
      </p:sp>
      <p:sp>
        <p:nvSpPr>
          <p:cNvPr id="143" name="Google Shape;143;g5d6acd1c3f_0_0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5d6acd1c3f_0_0"/>
          <p:cNvSpPr txBox="1"/>
          <p:nvPr/>
        </p:nvSpPr>
        <p:spPr>
          <a:xfrm>
            <a:off x="10477505" y="6431150"/>
            <a:ext cx="1111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g5d6acd1c3f_0_0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g5d6acd1c3f_0_0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147" name="Google Shape;147;g5d6acd1c3f_0_0" descr="logo-aporta.jp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g5d6acd1c3f_0_0"/>
            <p:cNvPicPr preferRelativeResize="0"/>
            <p:nvPr/>
          </p:nvPicPr>
          <p:blipFill rotWithShape="1">
            <a:blip r:embed="rId5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g5d6acd1c3f_0_0" descr="logo-red.jpg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236944" y="996778"/>
            <a:ext cx="2572159" cy="48438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5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5"/>
          <p:cNvSpPr txBox="1"/>
          <p:nvPr/>
        </p:nvSpPr>
        <p:spPr>
          <a:xfrm>
            <a:off x="10477505" y="6431150"/>
            <a:ext cx="1111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21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endParaRPr sz="1800" b="1">
              <a:solidFill>
                <a:srgbClr val="752F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18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Introducción</a:t>
            </a:r>
            <a:endParaRPr sz="18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9" name="Google Shape;159;p5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60" name="Google Shape;160;p5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5"/>
            <p:cNvPicPr preferRelativeResize="0"/>
            <p:nvPr/>
          </p:nvPicPr>
          <p:blipFill rotWithShape="1">
            <a:blip r:embed="rId4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5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5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3066900" y="3884300"/>
            <a:ext cx="86082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duda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abiertos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juegan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papel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muy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relevante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nuevos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negocio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construidos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nuevos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productos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servicios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utilizan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Inteligencia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Artificial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habilitador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del valor para el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informe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veremos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distintos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aspectos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relación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través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uso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6740975" y="996763"/>
            <a:ext cx="4934100" cy="1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muy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encierran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un valor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enorme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la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sociedad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generan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ámbito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público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Por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los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sobre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condiciones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climáticas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del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planeta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pueden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potencialmente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aumentar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competitividad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y el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rendimiento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los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cultivos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Otro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ejemplo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son los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procedentes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las redes de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telecomunicaciones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públicas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los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satélites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tienen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potencial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mejorar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profundamente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gestión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catástrofes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naturales o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situaciones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excepción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/>
          </a:p>
        </p:txBody>
      </p:sp>
      <p:pic>
        <p:nvPicPr>
          <p:cNvPr id="166" name="Google Shape;166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0177" y="1481138"/>
            <a:ext cx="3629724" cy="206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/>
          <p:nvPr/>
        </p:nvSpPr>
        <p:spPr>
          <a:xfrm>
            <a:off x="1246847" y="1427400"/>
            <a:ext cx="677400" cy="338700"/>
          </a:xfrm>
          <a:prstGeom prst="right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236944" y="14539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>
            <a:off x="236944" y="6268995"/>
            <a:ext cx="1163378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6"/>
          <p:cNvSpPr txBox="1"/>
          <p:nvPr/>
        </p:nvSpPr>
        <p:spPr>
          <a:xfrm>
            <a:off x="10534654" y="6431150"/>
            <a:ext cx="1054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1616808" y="6414678"/>
            <a:ext cx="253916" cy="253916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21" cy="9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Awareness</a:t>
            </a:r>
            <a:endParaRPr sz="24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6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Conceptos 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Clave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6"/>
          <p:cNvGrpSpPr/>
          <p:nvPr/>
        </p:nvGrpSpPr>
        <p:grpSpPr>
          <a:xfrm>
            <a:off x="236944" y="6367785"/>
            <a:ext cx="3149786" cy="356543"/>
            <a:chOff x="2841197" y="6042763"/>
            <a:chExt cx="6146035" cy="695706"/>
          </a:xfrm>
        </p:grpSpPr>
        <p:pic>
          <p:nvPicPr>
            <p:cNvPr id="194" name="Google Shape;194;p6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6"/>
            <p:cNvPicPr preferRelativeResize="0"/>
            <p:nvPr/>
          </p:nvPicPr>
          <p:blipFill rotWithShape="1">
            <a:blip r:embed="rId4">
              <a:alphaModFix/>
            </a:blip>
            <a:srcRect t="1" r="21646" b="-15133"/>
            <a:stretch/>
          </p:blipFill>
          <p:spPr>
            <a:xfrm>
              <a:off x="4751501" y="6164956"/>
              <a:ext cx="2841835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7" name="Google Shape;197;p6" descr="Robo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6347" y="2558873"/>
            <a:ext cx="950825" cy="95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"/>
          <p:cNvSpPr txBox="1"/>
          <p:nvPr/>
        </p:nvSpPr>
        <p:spPr>
          <a:xfrm>
            <a:off x="2990075" y="3615725"/>
            <a:ext cx="2572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corto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-medio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plazo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 IA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tomará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el control de las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conocidas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1" u="sng" dirty="0" err="1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tareas</a:t>
            </a:r>
            <a:r>
              <a:rPr lang="en-US" sz="1200" b="1" u="sng" dirty="0">
                <a:solidFill>
                  <a:srgbClr val="1155CC"/>
                </a:solidFill>
                <a:latin typeface="Open Sans"/>
                <a:ea typeface="Open Sans"/>
                <a:cs typeface="Open Sans"/>
                <a:sym typeface="Open Sans"/>
                <a:hlinkClick r:id="rId7"/>
              </a:rPr>
              <a:t> DDD (Dull, Dirty and Dangerous)</a:t>
            </a:r>
            <a:r>
              <a:rPr lang="en-US" sz="12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liberando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muchos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trabajadores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para el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desarrollo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actividades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n-US" sz="1200" i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i="1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humanas</a:t>
            </a:r>
            <a:r>
              <a:rPr lang="en-US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99" name="Google Shape;199;p6" descr="Brazo musculoso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8425" y="2633374"/>
            <a:ext cx="801825" cy="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6"/>
          <p:cNvSpPr txBox="1"/>
          <p:nvPr/>
        </p:nvSpPr>
        <p:spPr>
          <a:xfrm>
            <a:off x="5990500" y="3521225"/>
            <a:ext cx="2400300" cy="2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La capacidad de </a:t>
            </a:r>
            <a:r>
              <a:rPr lang="en-US" sz="1200" b="1">
                <a:latin typeface="Open Sans"/>
                <a:ea typeface="Open Sans"/>
                <a:cs typeface="Open Sans"/>
                <a:sym typeface="Open Sans"/>
              </a:rPr>
              <a:t>aumentar y potenciar a la fuerza del trabajo del futuro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(altamente especializada) para que éstos ejerzan tareas genuinamente humanas como el diseño, la creación y la innovación.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1" name="Google Shape;201;p6" descr="Cohet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04475" y="2633374"/>
            <a:ext cx="801825" cy="8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 txBox="1"/>
          <p:nvPr/>
        </p:nvSpPr>
        <p:spPr>
          <a:xfrm>
            <a:off x="8705850" y="3494263"/>
            <a:ext cx="2400300" cy="2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1200" b="1">
                <a:latin typeface="Open Sans"/>
                <a:ea typeface="Open Sans"/>
                <a:cs typeface="Open Sans"/>
                <a:sym typeface="Open Sans"/>
              </a:rPr>
              <a:t>desarrollo de la innovación</a:t>
            </a:r>
            <a:r>
              <a:rPr lang="en-US" sz="1200">
                <a:latin typeface="Open Sans"/>
                <a:ea typeface="Open Sans"/>
                <a:cs typeface="Open Sans"/>
                <a:sym typeface="Open Sans"/>
              </a:rPr>
              <a:t> en un campo tan novedoso como la IA desencadenará </a:t>
            </a:r>
            <a:r>
              <a:rPr lang="en-US" sz="1200" b="1">
                <a:latin typeface="Open Sans"/>
                <a:ea typeface="Open Sans"/>
                <a:cs typeface="Open Sans"/>
                <a:sym typeface="Open Sans"/>
              </a:rPr>
              <a:t>enormes progresos tecnológicos y humanos difícilmente valorables hoy en día. </a:t>
            </a:r>
            <a:endParaRPr sz="12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6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"/>
          <p:cNvSpPr txBox="1"/>
          <p:nvPr/>
        </p:nvSpPr>
        <p:spPr>
          <a:xfrm>
            <a:off x="3000375" y="1485900"/>
            <a:ext cx="85887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Inteligencia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Artificial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provocando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, y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provocará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aun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, un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fuerte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impacto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4460" y="2939450"/>
            <a:ext cx="52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043066a2c_0_59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g7043066a2c_0_59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g7043066a2c_0_59"/>
          <p:cNvSpPr txBox="1"/>
          <p:nvPr/>
        </p:nvSpPr>
        <p:spPr>
          <a:xfrm>
            <a:off x="9963160" y="6431150"/>
            <a:ext cx="16260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g7043066a2c_0_59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7043066a2c_0_59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Awareness</a:t>
            </a:r>
            <a:endParaRPr sz="24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g7043066a2c_0_59"/>
          <p:cNvSpPr txBox="1"/>
          <p:nvPr/>
        </p:nvSpPr>
        <p:spPr>
          <a:xfrm>
            <a:off x="420749" y="2244125"/>
            <a:ext cx="21891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Breve historia de la Inteligencia Artificial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16" name="Google Shape;216;g7043066a2c_0_59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17" name="Google Shape;217;g7043066a2c_0_59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g7043066a2c_0_59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g7043066a2c_0_59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g7043066a2c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23475" y="996775"/>
            <a:ext cx="6172925" cy="292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7043066a2c_0_59"/>
          <p:cNvSpPr txBox="1"/>
          <p:nvPr/>
        </p:nvSpPr>
        <p:spPr>
          <a:xfrm>
            <a:off x="3123475" y="3919175"/>
            <a:ext cx="2248500" cy="19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 primeros pasos prácticos hacia la inteligencia artificial comenzaron en la 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década de 1940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Desde el siglo pasado hasta nuestros días, el desarrollo de la inteligencia artificial se ha encontrado con no pocas dificultades. </a:t>
            </a:r>
            <a:endParaRPr sz="1000"/>
          </a:p>
        </p:txBody>
      </p:sp>
      <p:sp>
        <p:nvSpPr>
          <p:cNvPr id="222" name="Google Shape;222;g7043066a2c_0_59"/>
          <p:cNvSpPr txBox="1"/>
          <p:nvPr/>
        </p:nvSpPr>
        <p:spPr>
          <a:xfrm>
            <a:off x="5591175" y="3895725"/>
            <a:ext cx="2592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 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1980 y 1985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generaron enormes expectativas sobre la capacidad de los conocidos como sistemas expertos para crear una inteligencia artificial. A principios de la 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década de los 90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constató la ineficacia de los sistemas expertos debido a su alto coste de mantenimiento y su baja escalabilidad.</a:t>
            </a:r>
            <a:endParaRPr sz="1000"/>
          </a:p>
        </p:txBody>
      </p:sp>
      <p:sp>
        <p:nvSpPr>
          <p:cNvPr id="223" name="Google Shape;223;g7043066a2c_0_59"/>
          <p:cNvSpPr txBox="1"/>
          <p:nvPr/>
        </p:nvSpPr>
        <p:spPr>
          <a:xfrm>
            <a:off x="8353425" y="3919175"/>
            <a:ext cx="3517200" cy="22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1997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/>
              </a:rPr>
              <a:t>Gari Kaspárov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campeón mundial de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8"/>
              </a:rPr>
              <a:t> ajedrez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pierde ante la 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computadora autónoma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9"/>
              </a:rPr>
              <a:t> Deep Blue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2011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0"/>
              </a:rPr>
              <a:t> 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0"/>
              </a:rPr>
              <a:t>IBM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desarrolló una supercomputadora llamada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1"/>
              </a:rPr>
              <a:t> 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1"/>
              </a:rPr>
              <a:t>Watson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la cual ganó una ronda de tres juegos seguidos de</a:t>
            </a:r>
            <a:r>
              <a:rPr lang="en-US" sz="10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2"/>
              </a:rPr>
              <a:t> Jeopardy!</a:t>
            </a:r>
            <a:r>
              <a:rPr lang="en-US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 2016, un programa informático ganó cinco a cero al triple campeón de Europa de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3"/>
              </a:rPr>
              <a:t> Go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r>
              <a:rPr lang="en-US" sz="10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14"/>
              </a:rPr>
              <a:t>15</a:t>
            </a:r>
            <a:r>
              <a:rPr lang="en-US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​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g7043066a2c_0_59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g7043066a2c_0_5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5410" y="3488575"/>
            <a:ext cx="523875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7043066a2c_0_26"/>
          <p:cNvSpPr/>
          <p:nvPr/>
        </p:nvSpPr>
        <p:spPr>
          <a:xfrm>
            <a:off x="236944" y="996778"/>
            <a:ext cx="2572200" cy="4843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g7043066a2c_0_26"/>
          <p:cNvCxnSpPr/>
          <p:nvPr/>
        </p:nvCxnSpPr>
        <p:spPr>
          <a:xfrm>
            <a:off x="236944" y="6268995"/>
            <a:ext cx="11633700" cy="0"/>
          </a:xfrm>
          <a:prstGeom prst="straightConnector1">
            <a:avLst/>
          </a:prstGeom>
          <a:noFill/>
          <a:ln w="952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" name="Google Shape;232;g7043066a2c_0_26"/>
          <p:cNvSpPr txBox="1"/>
          <p:nvPr/>
        </p:nvSpPr>
        <p:spPr>
          <a:xfrm>
            <a:off x="10306056" y="6431150"/>
            <a:ext cx="1283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datos.gob.es</a:t>
            </a:r>
            <a:endParaRPr sz="9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g7043066a2c_0_26"/>
          <p:cNvSpPr/>
          <p:nvPr/>
        </p:nvSpPr>
        <p:spPr>
          <a:xfrm>
            <a:off x="11616808" y="6414678"/>
            <a:ext cx="253800" cy="253800"/>
          </a:xfrm>
          <a:prstGeom prst="rect">
            <a:avLst/>
          </a:prstGeom>
          <a:solidFill>
            <a:srgbClr val="752F6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0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7043066a2c_0_26"/>
          <p:cNvSpPr txBox="1">
            <a:spLocks noGrp="1"/>
          </p:cNvSpPr>
          <p:nvPr>
            <p:ph type="title"/>
          </p:nvPr>
        </p:nvSpPr>
        <p:spPr>
          <a:xfrm>
            <a:off x="420757" y="1427390"/>
            <a:ext cx="2100000" cy="9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2F6E"/>
              </a:buClr>
              <a:buSzPts val="750"/>
              <a:buFont typeface="Open Sans"/>
              <a:buNone/>
            </a:pPr>
            <a:r>
              <a:rPr lang="en-US" sz="2400" b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Inspire</a:t>
            </a:r>
            <a:endParaRPr sz="240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g7043066a2c_0_26"/>
          <p:cNvSpPr txBox="1"/>
          <p:nvPr/>
        </p:nvSpPr>
        <p:spPr>
          <a:xfrm>
            <a:off x="420757" y="2244127"/>
            <a:ext cx="1836300" cy="15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Mapa de interacción humano - IA</a:t>
            </a:r>
            <a:endParaRPr sz="1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6" name="Google Shape;236;g7043066a2c_0_26"/>
          <p:cNvGrpSpPr/>
          <p:nvPr/>
        </p:nvGrpSpPr>
        <p:grpSpPr>
          <a:xfrm>
            <a:off x="236970" y="6367840"/>
            <a:ext cx="3149843" cy="356549"/>
            <a:chOff x="2841197" y="6042763"/>
            <a:chExt cx="6146035" cy="695706"/>
          </a:xfrm>
        </p:grpSpPr>
        <p:pic>
          <p:nvPicPr>
            <p:cNvPr id="237" name="Google Shape;237;g7043066a2c_0_26" descr="logo-aporta.jp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41197" y="6042763"/>
              <a:ext cx="1561975" cy="66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g7043066a2c_0_26"/>
            <p:cNvPicPr preferRelativeResize="0"/>
            <p:nvPr/>
          </p:nvPicPr>
          <p:blipFill rotWithShape="1">
            <a:blip r:embed="rId4">
              <a:alphaModFix/>
            </a:blip>
            <a:srcRect r="21648" b="-15127"/>
            <a:stretch/>
          </p:blipFill>
          <p:spPr>
            <a:xfrm>
              <a:off x="4751501" y="6164956"/>
              <a:ext cx="2841837" cy="57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g7043066a2c_0_26" descr="logo-red.jp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917620" y="6067693"/>
              <a:ext cx="1069612" cy="64176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0" name="Google Shape;240;g7043066a2c_0_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6764" y="996775"/>
            <a:ext cx="6788137" cy="484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043066a2c_0_26"/>
          <p:cNvSpPr txBox="1"/>
          <p:nvPr/>
        </p:nvSpPr>
        <p:spPr>
          <a:xfrm>
            <a:off x="9877427" y="323675"/>
            <a:ext cx="1752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dirty="0" err="1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Enero</a:t>
            </a:r>
            <a:r>
              <a:rPr lang="en-US" sz="1600" b="1" i="0" u="none" strike="noStrike" cap="none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  <a:r>
              <a:rPr lang="en-US" sz="1600" b="1" dirty="0">
                <a:solidFill>
                  <a:srgbClr val="752F6E"/>
                </a:solidFill>
                <a:latin typeface="Open Sans"/>
                <a:ea typeface="Open Sans"/>
                <a:cs typeface="Open Sans"/>
                <a:sym typeface="Open Sans"/>
              </a:rPr>
              <a:t>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7043066a2c_0_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0760" y="3307507"/>
            <a:ext cx="4286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988</Words>
  <Application>Microsoft Office PowerPoint</Application>
  <PresentationFormat>Panorámica</PresentationFormat>
  <Paragraphs>95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Neutra Text</vt:lpstr>
      <vt:lpstr>Calibri</vt:lpstr>
      <vt:lpstr>Arial</vt:lpstr>
      <vt:lpstr>Open Sans</vt:lpstr>
      <vt:lpstr>Tema de Office</vt:lpstr>
      <vt:lpstr>Presentación de PowerPoint</vt:lpstr>
      <vt:lpstr>¿Por qué este informe?</vt:lpstr>
      <vt:lpstr>Resumen ejecutivo</vt:lpstr>
      <vt:lpstr>Índice</vt:lpstr>
      <vt:lpstr>RED.ES Open Data Collections</vt:lpstr>
      <vt:lpstr> Introducción</vt:lpstr>
      <vt:lpstr>Awareness</vt:lpstr>
      <vt:lpstr>Awareness</vt:lpstr>
      <vt:lpstr>Inspire</vt:lpstr>
      <vt:lpstr>Inspire</vt:lpstr>
      <vt:lpstr>Action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Laura Castillo Martinez</cp:lastModifiedBy>
  <cp:revision>2</cp:revision>
  <dcterms:created xsi:type="dcterms:W3CDTF">2018-04-21T16:07:55Z</dcterms:created>
  <dcterms:modified xsi:type="dcterms:W3CDTF">2021-03-15T13:02:52Z</dcterms:modified>
</cp:coreProperties>
</file>