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vng3SPPlEQZD6Vf84MacxApWK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0000"/>
    <a:srgbClr val="E9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6acd1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5d6acd1c3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8" name="Google Shape;138;g5d6acd1c3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43066a2c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0" name="Google Shape;170;g7043066a2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43066a2c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8" name="Google Shape;208;g7043066a2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43066a2c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8" name="Google Shape;228;g7043066a2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43066a2c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76" name="Google Shape;276;g7043066a2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AA5C681-B61A-4DE0-AE2C-C9E23BB24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4" b="42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8218DBD-ACE2-4F83-A372-3CEC81C21EFB}"/>
              </a:ext>
            </a:extLst>
          </p:cNvPr>
          <p:cNvSpPr/>
          <p:nvPr userDrawn="1"/>
        </p:nvSpPr>
        <p:spPr>
          <a:xfrm rot="5400000">
            <a:off x="2662567" y="-2662568"/>
            <a:ext cx="6866864" cy="1219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2000">
                <a:srgbClr val="652C80">
                  <a:alpha val="97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8">
            <a:extLst>
              <a:ext uri="{FF2B5EF4-FFF2-40B4-BE49-F238E27FC236}">
                <a16:creationId xmlns:a16="http://schemas.microsoft.com/office/drawing/2014/main" id="{B4CC483A-D848-4A05-9251-DB072AE828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29800" y="365806"/>
            <a:ext cx="1826305" cy="551472"/>
          </a:xfrm>
          <a:prstGeom prst="rect">
            <a:avLst/>
          </a:prstGeom>
        </p:spPr>
      </p:pic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ED561B0C-B490-4B90-8CC2-0F1A08BB01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471" y="1646819"/>
            <a:ext cx="7007225" cy="1313353"/>
          </a:xfrm>
          <a:prstGeom prst="rect">
            <a:avLst/>
          </a:prstGeom>
        </p:spPr>
        <p:txBody>
          <a:bodyPr/>
          <a:lstStyle>
            <a:lvl1pPr indent="0" algn="l" defTabSz="720000">
              <a:lnSpc>
                <a:spcPts val="6000"/>
              </a:lnSpc>
              <a:spcBef>
                <a:spcPts val="0"/>
              </a:spcBef>
              <a:defRPr sz="5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000">
                <a:solidFill>
                  <a:srgbClr val="652C80"/>
                </a:solidFill>
                <a:latin typeface="Neutra Text" panose="02000000000000000000" pitchFamily="50" charset="0"/>
              </a:defRPr>
            </a:lvl2pPr>
            <a:lvl3pPr>
              <a:defRPr sz="6000">
                <a:solidFill>
                  <a:srgbClr val="652C80"/>
                </a:solidFill>
                <a:latin typeface="Neutra Text" panose="02000000000000000000" pitchFamily="50" charset="0"/>
              </a:defRPr>
            </a:lvl3pPr>
            <a:lvl4pPr>
              <a:defRPr sz="6000">
                <a:solidFill>
                  <a:srgbClr val="652C80"/>
                </a:solidFill>
                <a:latin typeface="Neutra Text" panose="02000000000000000000" pitchFamily="50" charset="0"/>
              </a:defRPr>
            </a:lvl4pPr>
            <a:lvl5pPr>
              <a:defRPr sz="6000">
                <a:solidFill>
                  <a:srgbClr val="652C80"/>
                </a:solidFill>
                <a:latin typeface="Neutra Text" panose="02000000000000000000" pitchFamily="50" charset="0"/>
              </a:defRPr>
            </a:lvl5pPr>
          </a:lstStyle>
          <a:p>
            <a:pPr lvl="0"/>
            <a:r>
              <a:rPr lang="es-ES" dirty="0"/>
              <a:t>TITULO PARA LA PRESENTACIÓN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9D39CCCC-6B6E-414A-A113-1276AC263B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9854" y="3307450"/>
            <a:ext cx="4673600" cy="529143"/>
          </a:xfrm>
          <a:prstGeom prst="rect">
            <a:avLst/>
          </a:prstGeom>
          <a:solidFill>
            <a:srgbClr val="E05206"/>
          </a:solidFill>
        </p:spPr>
        <p:txBody>
          <a:bodyPr anchor="ctr"/>
          <a:lstStyle>
            <a:lvl1pPr algn="l">
              <a:defRPr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/>
              <a:t>Haga clic para escribir</a:t>
            </a:r>
          </a:p>
        </p:txBody>
      </p:sp>
      <p:sp>
        <p:nvSpPr>
          <p:cNvPr id="15" name="Marcador de texto 18">
            <a:extLst>
              <a:ext uri="{FF2B5EF4-FFF2-40B4-BE49-F238E27FC236}">
                <a16:creationId xmlns:a16="http://schemas.microsoft.com/office/drawing/2014/main" id="{2AA5C621-7AEA-47EA-BF33-FD0C6BD064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9854" y="4006727"/>
            <a:ext cx="4673600" cy="354287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/>
              <a:t>FECHA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6DA33-CFB0-2648-B921-235A5747C5EC}"/>
              </a:ext>
            </a:extLst>
          </p:cNvPr>
          <p:cNvGrpSpPr/>
          <p:nvPr userDrawn="1"/>
        </p:nvGrpSpPr>
        <p:grpSpPr>
          <a:xfrm>
            <a:off x="599854" y="6028242"/>
            <a:ext cx="4877844" cy="455961"/>
            <a:chOff x="600163" y="6337462"/>
            <a:chExt cx="3326665" cy="310964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0E0E922-AA45-C644-97C3-99C01948B69A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0163" y="6337462"/>
              <a:ext cx="2297276" cy="31096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" name="Imagen 5">
              <a:extLst>
                <a:ext uri="{FF2B5EF4-FFF2-40B4-BE49-F238E27FC236}">
                  <a16:creationId xmlns:a16="http://schemas.microsoft.com/office/drawing/2014/main" id="{FBD17B44-598F-654E-95A8-E9088BBC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083039" y="6406383"/>
              <a:ext cx="843789" cy="242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06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g"/><Relationship Id="rId7" Type="http://schemas.openxmlformats.org/officeDocument/2006/relationships/hyperlink" Target="https://datos.gob.es/es/catalogo/l01280796-participacion-ciudadana-debates-y-propuestas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os.gob.es/" TargetMode="External"/><Relationship Id="rId11" Type="http://schemas.openxmlformats.org/officeDocument/2006/relationships/image" Target="../media/image23.png"/><Relationship Id="rId5" Type="http://schemas.openxmlformats.org/officeDocument/2006/relationships/image" Target="../media/image9.jpg"/><Relationship Id="rId10" Type="http://schemas.openxmlformats.org/officeDocument/2006/relationships/hyperlink" Target="http://decide.madrid.es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lantl.gob.es/Paginas/index.aspx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https://www.plantl.gob.es/tecnologias-lenguaje/catalogo-TL/PublishingImages/grafico-clasificacion.p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jpg"/><Relationship Id="rId10" Type="http://schemas.openxmlformats.org/officeDocument/2006/relationships/image" Target="../media/image20.sv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5967775-157F-4114-8C85-8137155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665" y="1909030"/>
            <a:ext cx="5609031" cy="131335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4000"/>
              </a:lnSpc>
              <a:buNone/>
            </a:pPr>
            <a:r>
              <a:rPr lang="es-ES" sz="11200" b="1" dirty="0">
                <a:latin typeface="Open Sans"/>
                <a:ea typeface="Open Sans"/>
                <a:cs typeface="Open Sans"/>
                <a:sym typeface="Open Sans"/>
              </a:rPr>
              <a:t>TECNOLOGÍAS EMERGENTES Y DATOS ABIERTOS:</a:t>
            </a:r>
          </a:p>
          <a:p>
            <a:pPr>
              <a:buNone/>
            </a:pPr>
            <a:r>
              <a:rPr lang="es-ES" sz="9600" dirty="0"/>
              <a:t> </a:t>
            </a:r>
            <a:br>
              <a:rPr lang="es-ES" sz="9600" dirty="0"/>
            </a:b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5F7440-BE44-496D-ABF2-C17EF769B9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s-ES" dirty="0"/>
              <a:t>Procesamiento del lenguaje natural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B135BAB-AA5B-4350-8A05-3F1D7E1F3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6666" y="4514285"/>
            <a:ext cx="4673600" cy="354287"/>
          </a:xfrm>
        </p:spPr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s-ES" sz="1200" dirty="0"/>
              <a:t>Abril 2020</a:t>
            </a:r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F3E01CDC-273C-42D1-901F-B351E3F6EA66}"/>
              </a:ext>
            </a:extLst>
          </p:cNvPr>
          <p:cNvSpPr txBox="1"/>
          <p:nvPr/>
        </p:nvSpPr>
        <p:spPr>
          <a:xfrm>
            <a:off x="599854" y="4079361"/>
            <a:ext cx="288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Alejandro Alija. PhD</a:t>
            </a:r>
            <a:endParaRPr sz="1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24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043066a2c_0_145"/>
          <p:cNvSpPr/>
          <p:nvPr/>
        </p:nvSpPr>
        <p:spPr>
          <a:xfrm>
            <a:off x="236944" y="9967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g7043066a2c_0_145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g7043066a2c_0_145"/>
          <p:cNvSpPr txBox="1"/>
          <p:nvPr/>
        </p:nvSpPr>
        <p:spPr>
          <a:xfrm>
            <a:off x="10029835" y="6431150"/>
            <a:ext cx="1559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g7043066a2c_0_145"/>
          <p:cNvSpPr/>
          <p:nvPr/>
        </p:nvSpPr>
        <p:spPr>
          <a:xfrm>
            <a:off x="11616808" y="6437778"/>
            <a:ext cx="338222" cy="2307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7043066a2c_0_145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Action</a:t>
            </a:r>
            <a:endParaRPr sz="2400" i="0" u="none" strike="noStrike" cap="none" dirty="0">
              <a:solidFill>
                <a:srgbClr val="7F7F7F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g7043066a2c_0_145"/>
          <p:cNvSpPr txBox="1"/>
          <p:nvPr/>
        </p:nvSpPr>
        <p:spPr>
          <a:xfrm>
            <a:off x="420757" y="2244127"/>
            <a:ext cx="18363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Un caso práctico: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lang="en-US"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análisis de contenidos y sentimiento en debates ciudadanos</a:t>
            </a:r>
            <a:endParaRPr sz="1800" b="0" i="0" u="none" strike="noStrike" cap="none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284" name="Google Shape;284;g7043066a2c_0_145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285" name="Google Shape;285;g7043066a2c_0_145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g7043066a2c_0_145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g7043066a2c_0_145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9" name="Google Shape;289;g7043066a2c_0_145"/>
          <p:cNvSpPr txBox="1"/>
          <p:nvPr/>
        </p:nvSpPr>
        <p:spPr>
          <a:xfrm>
            <a:off x="3009899" y="1009649"/>
            <a:ext cx="3070719" cy="4168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latin typeface="+mn-lt"/>
                <a:ea typeface="Calibri"/>
                <a:cs typeface="Calibri"/>
                <a:sym typeface="Calibri"/>
              </a:rPr>
              <a:t>El objetivo de este ejercicio práctico es demostrar al lector la capacidad que tiene un Sistema de procesamiento del lenguaje natural para “entender” el contenido de los debates y analizar aquellos debates que generan un sentimiento más positivo y aquellos que generan reacciones más negativas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  <a:ea typeface="Calibri"/>
              <a:cs typeface="Calibri"/>
              <a:sym typeface="Calibri"/>
            </a:endParaRPr>
          </a:p>
          <a:p>
            <a:r>
              <a:rPr lang="es-ES_tradnl" sz="1200" dirty="0">
                <a:latin typeface="+mn-lt"/>
              </a:rPr>
              <a:t>En este caso de uso utilizaremos un conjunto de datos disponible en el catálogo de datos de </a:t>
            </a:r>
            <a:r>
              <a:rPr lang="es-ES_tradnl" sz="1200" u="sng" dirty="0">
                <a:latin typeface="+mn-lt"/>
                <a:hlinkClick r:id="rId6"/>
              </a:rPr>
              <a:t>datos.gob.es</a:t>
            </a:r>
            <a:r>
              <a:rPr lang="es-ES_tradnl" sz="1200" dirty="0">
                <a:latin typeface="+mn-lt"/>
              </a:rPr>
              <a:t>. </a:t>
            </a:r>
          </a:p>
          <a:p>
            <a:endParaRPr lang="es-ES_tradnl" sz="1200" dirty="0">
              <a:latin typeface="+mn-lt"/>
            </a:endParaRPr>
          </a:p>
          <a:p>
            <a:r>
              <a:rPr lang="es-ES_tradnl" sz="1200" dirty="0">
                <a:latin typeface="+mn-lt"/>
              </a:rPr>
              <a:t>En particular utilizaremos la distribución de </a:t>
            </a:r>
            <a:r>
              <a:rPr lang="es-ES_tradnl" sz="1200" b="1" dirty="0">
                <a:latin typeface="+mn-lt"/>
              </a:rPr>
              <a:t>Participación ciudadana. Debates y propuestas </a:t>
            </a:r>
            <a:r>
              <a:rPr lang="es-ES_tradnl" sz="1200" dirty="0">
                <a:latin typeface="+mn-lt"/>
              </a:rPr>
              <a:t>accesibles desde el </a:t>
            </a:r>
            <a:r>
              <a:rPr lang="es-ES_tradnl" sz="1200" dirty="0">
                <a:latin typeface="+mn-lt"/>
                <a:hlinkClick r:id="rId7"/>
              </a:rPr>
              <a:t>siguiente enlace</a:t>
            </a:r>
            <a:r>
              <a:rPr lang="es-ES_tradnl" sz="1200" dirty="0">
                <a:latin typeface="+mn-lt"/>
              </a:rPr>
              <a:t>:</a:t>
            </a:r>
            <a:endParaRPr dirty="0"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g7043066a2c_0_1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0344" y="4640775"/>
            <a:ext cx="371475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163;p5">
            <a:extLst>
              <a:ext uri="{FF2B5EF4-FFF2-40B4-BE49-F238E27FC236}">
                <a16:creationId xmlns:a16="http://schemas.microsoft.com/office/drawing/2014/main" id="{65078FA8-0460-4146-9CD6-4E50EF160166}"/>
              </a:ext>
            </a:extLst>
          </p:cNvPr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25" name="Imagen 66">
            <a:extLst>
              <a:ext uri="{FF2B5EF4-FFF2-40B4-BE49-F238E27FC236}">
                <a16:creationId xmlns:a16="http://schemas.microsoft.com/office/drawing/2014/main" id="{8EE853A2-9F28-E64A-B85F-C03E54721DD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06" y="996778"/>
            <a:ext cx="5111002" cy="21069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565B06-F690-E74B-A8FA-A99AD124274B}"/>
              </a:ext>
            </a:extLst>
          </p:cNvPr>
          <p:cNvSpPr/>
          <p:nvPr/>
        </p:nvSpPr>
        <p:spPr>
          <a:xfrm>
            <a:off x="6518910" y="694299"/>
            <a:ext cx="2044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u="sng" dirty="0">
                <a:solidFill>
                  <a:srgbClr val="1155CC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http://decide.madrid.es</a:t>
            </a:r>
            <a:r>
              <a:rPr lang="en-ES">
                <a:latin typeface="+mn-lt"/>
              </a:rPr>
              <a:t> </a:t>
            </a:r>
            <a:endParaRPr lang="es-ES_tradnl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17F69-B5A5-6047-8428-A233CC8A0160}"/>
              </a:ext>
            </a:extLst>
          </p:cNvPr>
          <p:cNvSpPr/>
          <p:nvPr/>
        </p:nvSpPr>
        <p:spPr>
          <a:xfrm>
            <a:off x="6775390" y="3236774"/>
            <a:ext cx="17056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200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100</a:t>
            </a:r>
            <a:r>
              <a:rPr lang="es-ES_tradnl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debates </a:t>
            </a:r>
            <a:endParaRPr lang="es-ES_tradnl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CEE93-252E-5540-BB78-01BB6498C602}"/>
              </a:ext>
            </a:extLst>
          </p:cNvPr>
          <p:cNvSpPr/>
          <p:nvPr/>
        </p:nvSpPr>
        <p:spPr>
          <a:xfrm>
            <a:off x="9182100" y="3267551"/>
            <a:ext cx="24482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3.170 </a:t>
            </a:r>
            <a:r>
              <a:rPr lang="es-ES_tradnl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comentarios</a:t>
            </a:r>
            <a:endParaRPr lang="es-ES_tradnl" dirty="0">
              <a:latin typeface="+mn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AA79CB-3C57-5245-B7F4-BCA525D13A0B}"/>
              </a:ext>
            </a:extLst>
          </p:cNvPr>
          <p:cNvSpPr/>
          <p:nvPr/>
        </p:nvSpPr>
        <p:spPr>
          <a:xfrm>
            <a:off x="6775390" y="3174823"/>
            <a:ext cx="1625660" cy="70867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7BEBDB-63A2-3845-9902-13571D3616C5}"/>
              </a:ext>
            </a:extLst>
          </p:cNvPr>
          <p:cNvSpPr/>
          <p:nvPr/>
        </p:nvSpPr>
        <p:spPr>
          <a:xfrm>
            <a:off x="9042340" y="3174823"/>
            <a:ext cx="2296220" cy="7086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33" name="Imagen 53">
            <a:extLst>
              <a:ext uri="{FF2B5EF4-FFF2-40B4-BE49-F238E27FC236}">
                <a16:creationId xmlns:a16="http://schemas.microsoft.com/office/drawing/2014/main" id="{D8E123DF-023C-2D48-BC92-27AC6F98DA3B}"/>
              </a:ext>
            </a:extLst>
          </p:cNvPr>
          <p:cNvPicPr/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t="60751" r="37161" b="9572"/>
          <a:stretch/>
        </p:blipFill>
        <p:spPr bwMode="auto">
          <a:xfrm>
            <a:off x="8881683" y="4913939"/>
            <a:ext cx="3073373" cy="1091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Imagen 53">
            <a:extLst>
              <a:ext uri="{FF2B5EF4-FFF2-40B4-BE49-F238E27FC236}">
                <a16:creationId xmlns:a16="http://schemas.microsoft.com/office/drawing/2014/main" id="{D861C206-4C9C-2642-BAC9-37BD4175D11A}"/>
              </a:ext>
            </a:extLst>
          </p:cNvPr>
          <p:cNvPicPr/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586" r="61574" b="35317"/>
          <a:stretch/>
        </p:blipFill>
        <p:spPr bwMode="auto">
          <a:xfrm>
            <a:off x="6499404" y="4851990"/>
            <a:ext cx="2382279" cy="12169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D5D393A-A7E8-8E41-A6FB-C6F09DC56A81}"/>
              </a:ext>
            </a:extLst>
          </p:cNvPr>
          <p:cNvSpPr/>
          <p:nvPr/>
        </p:nvSpPr>
        <p:spPr>
          <a:xfrm rot="16200000">
            <a:off x="9099245" y="1796259"/>
            <a:ext cx="207751" cy="4772232"/>
          </a:xfrm>
          <a:prstGeom prst="leftBrace">
            <a:avLst>
              <a:gd name="adj1" fmla="val 42737"/>
              <a:gd name="adj2" fmla="val 4783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91EDBFB-75C7-B243-8354-41B6CE917023}"/>
              </a:ext>
            </a:extLst>
          </p:cNvPr>
          <p:cNvSpPr/>
          <p:nvPr/>
        </p:nvSpPr>
        <p:spPr>
          <a:xfrm>
            <a:off x="8977570" y="4194086"/>
            <a:ext cx="261680" cy="354524"/>
          </a:xfrm>
          <a:prstGeom prst="down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643" y="3193725"/>
            <a:ext cx="1570463" cy="4705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0"/>
          <p:cNvSpPr/>
          <p:nvPr/>
        </p:nvSpPr>
        <p:spPr>
          <a:xfrm>
            <a:off x="3300153" y="0"/>
            <a:ext cx="8891847" cy="68580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3699600" y="2690800"/>
            <a:ext cx="4792800" cy="2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Tecnologías emergentes y datos abiertos:</a:t>
            </a:r>
            <a:endParaRPr sz="4400" b="1" i="0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3699600" y="4953000"/>
            <a:ext cx="7816897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Procesamiento del Lenguaje Natural</a:t>
            </a:r>
          </a:p>
        </p:txBody>
      </p:sp>
      <p:sp>
        <p:nvSpPr>
          <p:cNvPr id="7" name="Google Shape;163;p5">
            <a:extLst>
              <a:ext uri="{FF2B5EF4-FFF2-40B4-BE49-F238E27FC236}">
                <a16:creationId xmlns:a16="http://schemas.microsoft.com/office/drawing/2014/main" id="{FD2A6883-BA01-8945-A2D2-290E5AD2677E}"/>
              </a:ext>
            </a:extLst>
          </p:cNvPr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3"/>
          <p:cNvCxnSpPr/>
          <p:nvPr/>
        </p:nvCxnSpPr>
        <p:spPr>
          <a:xfrm>
            <a:off x="236944" y="6268995"/>
            <a:ext cx="1163378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 txBox="1"/>
          <p:nvPr/>
        </p:nvSpPr>
        <p:spPr>
          <a:xfrm>
            <a:off x="10330250" y="6431153"/>
            <a:ext cx="1258864" cy="23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1616808" y="6414678"/>
            <a:ext cx="253916" cy="253916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43951" y="323675"/>
            <a:ext cx="162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endParaRPr sz="1600" b="1" i="0" u="none" strike="noStrike" cap="none" dirty="0">
              <a:solidFill>
                <a:srgbClr val="752F6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236944" y="6367785"/>
            <a:ext cx="3149786" cy="356543"/>
            <a:chOff x="2841197" y="6042763"/>
            <a:chExt cx="6146035" cy="695706"/>
          </a:xfrm>
        </p:grpSpPr>
        <p:pic>
          <p:nvPicPr>
            <p:cNvPr id="106" name="Google Shape;106;p3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4">
              <a:alphaModFix/>
            </a:blip>
            <a:srcRect t="1" r="21646" b="-15133"/>
            <a:stretch/>
          </p:blipFill>
          <p:spPr>
            <a:xfrm>
              <a:off x="4751501" y="6164956"/>
              <a:ext cx="2841835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20750" y="1083418"/>
            <a:ext cx="4626256" cy="9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30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¿Por qué este informe?</a:t>
            </a:r>
            <a:endParaRPr sz="3000" i="0" u="none" strike="noStrike" cap="none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20750" y="2034243"/>
            <a:ext cx="10463100" cy="359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s-ES_tradnl" sz="1600" dirty="0">
                <a:latin typeface="+mn-lt"/>
              </a:rPr>
              <a:t>Aplicaciones como la </a:t>
            </a:r>
            <a:r>
              <a:rPr lang="es-ES_tradnl" sz="1600" b="1" dirty="0">
                <a:latin typeface="+mn-lt"/>
              </a:rPr>
              <a:t>traducción automática </a:t>
            </a:r>
            <a:r>
              <a:rPr lang="es-ES_tradnl" sz="1600" dirty="0">
                <a:latin typeface="+mn-lt"/>
              </a:rPr>
              <a:t>de textos, el </a:t>
            </a:r>
            <a:r>
              <a:rPr lang="es-ES_tradnl" sz="1600" b="1" dirty="0">
                <a:latin typeface="+mn-lt"/>
              </a:rPr>
              <a:t>análisis de sentimiento </a:t>
            </a:r>
            <a:r>
              <a:rPr lang="es-ES_tradnl" sz="1600" dirty="0">
                <a:latin typeface="+mn-lt"/>
              </a:rPr>
              <a:t>en redes sociales, las </a:t>
            </a:r>
            <a:r>
              <a:rPr lang="es-ES_tradnl" sz="1600" b="1" dirty="0">
                <a:latin typeface="+mn-lt"/>
              </a:rPr>
              <a:t>búsquedas</a:t>
            </a:r>
            <a:r>
              <a:rPr lang="es-ES_tradnl" sz="1600" dirty="0">
                <a:latin typeface="+mn-lt"/>
              </a:rPr>
              <a:t> que realizamos </a:t>
            </a:r>
            <a:r>
              <a:rPr lang="es-ES_tradnl" sz="1600" b="1" dirty="0">
                <a:latin typeface="+mn-lt"/>
              </a:rPr>
              <a:t>en Internet</a:t>
            </a:r>
            <a:r>
              <a:rPr lang="es-ES_tradnl" sz="1600" dirty="0">
                <a:latin typeface="+mn-lt"/>
              </a:rPr>
              <a:t>, la generación de </a:t>
            </a:r>
            <a:r>
              <a:rPr lang="es-ES_tradnl" sz="1600" b="1" dirty="0">
                <a:latin typeface="+mn-lt"/>
              </a:rPr>
              <a:t>resúmenes meteorológicos</a:t>
            </a:r>
            <a:r>
              <a:rPr lang="es-ES_tradnl" sz="1600" dirty="0">
                <a:latin typeface="+mn-lt"/>
              </a:rPr>
              <a:t> o las sencillas peticiones que hacemos a nuestro </a:t>
            </a:r>
            <a:r>
              <a:rPr lang="es-ES_tradnl" sz="1600" b="1" dirty="0">
                <a:latin typeface="+mn-lt"/>
              </a:rPr>
              <a:t>altavoz inteligente</a:t>
            </a:r>
            <a:r>
              <a:rPr lang="es-ES_tradnl" sz="1600" dirty="0">
                <a:latin typeface="+mn-lt"/>
              </a:rPr>
              <a:t>, se apoyan en </a:t>
            </a:r>
            <a:r>
              <a:rPr lang="es-ES_tradnl" sz="1600" b="1" dirty="0">
                <a:latin typeface="+mn-lt"/>
              </a:rPr>
              <a:t>la tecnología de procesamiento del lenguaje natural</a:t>
            </a:r>
            <a:r>
              <a:rPr lang="es-ES_tradnl" sz="1600" dirty="0">
                <a:latin typeface="+mn-lt"/>
              </a:rPr>
              <a:t> para ofrecernos los resultados que esperamos. El Procesamiento del Lenguaje Natural es hacer que </a:t>
            </a:r>
            <a:r>
              <a:rPr lang="es-ES_tradnl" sz="1600" b="1" dirty="0">
                <a:latin typeface="+mn-lt"/>
              </a:rPr>
              <a:t>los ordenadores entiendan el lenguaje humano </a:t>
            </a:r>
            <a:r>
              <a:rPr lang="es-ES_tradnl" sz="1600" dirty="0">
                <a:latin typeface="+mn-lt"/>
              </a:rPr>
              <a:t>tanto hablado o en forma de texto. A lo largo de este informe </a:t>
            </a:r>
            <a:r>
              <a:rPr lang="es-ES_tradnl" sz="1600" b="1" dirty="0">
                <a:latin typeface="+mn-lt"/>
              </a:rPr>
              <a:t>explicaremos en detalle </a:t>
            </a:r>
            <a:r>
              <a:rPr lang="es-ES_tradnl" sz="1600" dirty="0">
                <a:latin typeface="+mn-lt"/>
              </a:rPr>
              <a:t>la tecnología que consigue que las máquinas entiendan nuestro lenguaje. Profundizaremos en </a:t>
            </a:r>
            <a:r>
              <a:rPr lang="es-ES_tradnl" sz="1600" b="1" dirty="0">
                <a:latin typeface="+mn-lt"/>
              </a:rPr>
              <a:t>casos de uso cotidianos </a:t>
            </a:r>
            <a:r>
              <a:rPr lang="es-ES_tradnl" sz="1600" dirty="0">
                <a:latin typeface="+mn-lt"/>
              </a:rPr>
              <a:t>y realizaremos </a:t>
            </a:r>
            <a:r>
              <a:rPr lang="es-ES_tradnl" sz="1600" b="1" dirty="0">
                <a:latin typeface="+mn-lt"/>
              </a:rPr>
              <a:t>un ejemplo </a:t>
            </a:r>
            <a:r>
              <a:rPr lang="es-ES_tradnl" sz="1600" dirty="0">
                <a:latin typeface="+mn-lt"/>
              </a:rPr>
              <a:t>práctico sobre un </a:t>
            </a:r>
            <a:r>
              <a:rPr lang="es-ES_tradnl" sz="1600" b="1" dirty="0">
                <a:latin typeface="+mn-lt"/>
              </a:rPr>
              <a:t>conjunto de datos abiertos</a:t>
            </a:r>
            <a:r>
              <a:rPr lang="es-ES_tradnl" sz="1600" dirty="0">
                <a:latin typeface="+mn-lt"/>
              </a:rPr>
              <a:t>.</a:t>
            </a:r>
          </a:p>
        </p:txBody>
      </p:sp>
      <p:sp>
        <p:nvSpPr>
          <p:cNvPr id="111" name="Google Shape;111;p3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44" y="6421182"/>
            <a:ext cx="825738" cy="247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4"/>
          <p:cNvCxnSpPr/>
          <p:nvPr/>
        </p:nvCxnSpPr>
        <p:spPr>
          <a:xfrm>
            <a:off x="236944" y="6268995"/>
            <a:ext cx="1163378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4"/>
          <p:cNvSpPr txBox="1"/>
          <p:nvPr/>
        </p:nvSpPr>
        <p:spPr>
          <a:xfrm>
            <a:off x="10423330" y="6431150"/>
            <a:ext cx="116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1616808" y="6414678"/>
            <a:ext cx="253916" cy="253916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43952" y="323675"/>
            <a:ext cx="116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945" y="910751"/>
            <a:ext cx="4005962" cy="5058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934673" y="899668"/>
            <a:ext cx="3014422" cy="44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800"/>
              <a:buFont typeface="Open Sans"/>
              <a:buNone/>
            </a:pPr>
            <a:r>
              <a:rPr lang="en-US" sz="32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endParaRPr dirty="0"/>
          </a:p>
        </p:txBody>
      </p:sp>
      <p:grpSp>
        <p:nvGrpSpPr>
          <p:cNvPr id="123" name="Google Shape;123;p4"/>
          <p:cNvGrpSpPr/>
          <p:nvPr/>
        </p:nvGrpSpPr>
        <p:grpSpPr>
          <a:xfrm>
            <a:off x="5437847" y="1596850"/>
            <a:ext cx="6305949" cy="3256732"/>
            <a:chOff x="5437847" y="1596850"/>
            <a:chExt cx="6305949" cy="3256732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6362696" y="2426238"/>
              <a:ext cx="5381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Awarenes</a:t>
              </a:r>
              <a:endParaRPr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6362696" y="3405235"/>
              <a:ext cx="53811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Inspire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6362696" y="4296332"/>
              <a:ext cx="5381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6249271" y="1599640"/>
              <a:ext cx="5381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28" name="Google Shape;128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14610" y="2326525"/>
              <a:ext cx="523875" cy="676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2235" y="3326557"/>
              <a:ext cx="428625" cy="6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90810" y="4205882"/>
              <a:ext cx="371475" cy="647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" name="Google Shape;131;p4"/>
            <p:cNvGrpSpPr/>
            <p:nvPr/>
          </p:nvGrpSpPr>
          <p:grpSpPr>
            <a:xfrm>
              <a:off x="5437847" y="1596850"/>
              <a:ext cx="677400" cy="367275"/>
              <a:chOff x="5188025" y="1596850"/>
              <a:chExt cx="677400" cy="367275"/>
            </a:xfrm>
          </p:grpSpPr>
          <p:sp>
            <p:nvSpPr>
              <p:cNvPr id="132" name="Google Shape;132;p4"/>
              <p:cNvSpPr txBox="1"/>
              <p:nvPr/>
            </p:nvSpPr>
            <p:spPr>
              <a:xfrm>
                <a:off x="5188025" y="1596850"/>
                <a:ext cx="677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i="1" dirty="0">
                    <a:solidFill>
                      <a:srgbClr val="99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start</a:t>
                </a:r>
                <a:endParaRPr sz="1200" b="1" i="1" dirty="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5188025" y="1625425"/>
                <a:ext cx="677400" cy="3387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1" name="Google Shape;111;p3">
            <a:extLst>
              <a:ext uri="{FF2B5EF4-FFF2-40B4-BE49-F238E27FC236}">
                <a16:creationId xmlns:a16="http://schemas.microsoft.com/office/drawing/2014/main" id="{5424F0D4-BA8B-E041-B0B3-A48597B52834}"/>
              </a:ext>
            </a:extLst>
          </p:cNvPr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6acd1c3f_0_0"/>
          <p:cNvSpPr txBox="1">
            <a:spLocks noGrp="1"/>
          </p:cNvSpPr>
          <p:nvPr>
            <p:ph type="title"/>
          </p:nvPr>
        </p:nvSpPr>
        <p:spPr>
          <a:xfrm>
            <a:off x="838200" y="-30050"/>
            <a:ext cx="12109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RED.ES Open Data </a:t>
            </a:r>
            <a:r>
              <a:rPr lang="en-US" sz="3600" b="1" dirty="0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Collections</a:t>
            </a:r>
            <a:endParaRPr sz="3600" dirty="0">
              <a:solidFill>
                <a:srgbClr val="BF9000"/>
              </a:solidFill>
            </a:endParaRPr>
          </a:p>
        </p:txBody>
      </p:sp>
      <p:pic>
        <p:nvPicPr>
          <p:cNvPr id="141" name="Google Shape;141;g5d6acd1c3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225" y="1607175"/>
            <a:ext cx="6352001" cy="3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5d6acd1c3f_0_0"/>
          <p:cNvSpPr txBox="1"/>
          <p:nvPr/>
        </p:nvSpPr>
        <p:spPr>
          <a:xfrm>
            <a:off x="720200" y="1469375"/>
            <a:ext cx="4557000" cy="4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Este informe se enmarca dentro de una colección más amplia de recursos sobre tecnologías emergentes y datos abiertos, cuyo objetivo es </a:t>
            </a:r>
            <a:r>
              <a:rPr lang="es-ES_tradnl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introducir en la materia al lector mediante el empleo de casos de uso prácticos, sencillos y reconocibles</a:t>
            </a:r>
            <a:r>
              <a:rPr lang="es-ES_tradnl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. Al mismo tiempo, se pretende facilitar </a:t>
            </a:r>
            <a:r>
              <a:rPr lang="es-ES_tradnl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una guía de aprendizaje práctica</a:t>
            </a:r>
            <a:r>
              <a:rPr lang="es-ES_tradnl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 para aquellos lectores con conocimientos más avanzados, que, mediante el desarrollo de un caso práctico, puedan experimentar de forma autodidacta con herramientas reales para el análisis y explotación de datos abiertos. </a:t>
            </a:r>
            <a:endParaRPr lang="es-ES_tradnl" dirty="0">
              <a:latin typeface="+mn-lt"/>
            </a:endParaRPr>
          </a:p>
        </p:txBody>
      </p:sp>
      <p:sp>
        <p:nvSpPr>
          <p:cNvPr id="144" name="Google Shape;144;g5d6acd1c3f_0_0"/>
          <p:cNvSpPr txBox="1"/>
          <p:nvPr/>
        </p:nvSpPr>
        <p:spPr>
          <a:xfrm>
            <a:off x="10477505" y="6431150"/>
            <a:ext cx="1111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5d6acd1c3f_0_0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g5d6acd1c3f_0_0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147" name="Google Shape;147;g5d6acd1c3f_0_0" descr="logo-aporta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g5d6acd1c3f_0_0"/>
            <p:cNvPicPr preferRelativeResize="0"/>
            <p:nvPr/>
          </p:nvPicPr>
          <p:blipFill rotWithShape="1">
            <a:blip r:embed="rId5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g5d6acd1c3f_0_0" descr="logo-red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11;p3">
            <a:extLst>
              <a:ext uri="{FF2B5EF4-FFF2-40B4-BE49-F238E27FC236}">
                <a16:creationId xmlns:a16="http://schemas.microsoft.com/office/drawing/2014/main" id="{5D7E50E5-CD57-4340-92DA-A081CBD0F120}"/>
              </a:ext>
            </a:extLst>
          </p:cNvPr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DF9E9C1-CB33-5548-8990-E7B1C9142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0" y="1982765"/>
            <a:ext cx="6360338" cy="36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7155CFD-10E0-7341-8BF3-491E055D5F7E}"/>
              </a:ext>
            </a:extLst>
          </p:cNvPr>
          <p:cNvSpPr/>
          <p:nvPr/>
        </p:nvSpPr>
        <p:spPr>
          <a:xfrm>
            <a:off x="7606411" y="3092474"/>
            <a:ext cx="1547820" cy="1507525"/>
          </a:xfrm>
          <a:prstGeom prst="ellipse">
            <a:avLst/>
          </a:prstGeom>
          <a:noFill/>
          <a:ln w="38100">
            <a:solidFill>
              <a:srgbClr val="7030A0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547820"/>
                      <a:gd name="connsiteY0" fmla="*/ 753763 h 1507525"/>
                      <a:gd name="connsiteX1" fmla="*/ 773910 w 1547820"/>
                      <a:gd name="connsiteY1" fmla="*/ 0 h 1507525"/>
                      <a:gd name="connsiteX2" fmla="*/ 1547820 w 1547820"/>
                      <a:gd name="connsiteY2" fmla="*/ 753763 h 1507525"/>
                      <a:gd name="connsiteX3" fmla="*/ 773910 w 1547820"/>
                      <a:gd name="connsiteY3" fmla="*/ 1507526 h 1507525"/>
                      <a:gd name="connsiteX4" fmla="*/ 0 w 1547820"/>
                      <a:gd name="connsiteY4" fmla="*/ 753763 h 1507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7820" h="1507525" extrusionOk="0">
                        <a:moveTo>
                          <a:pt x="0" y="753763"/>
                        </a:moveTo>
                        <a:cubicBezTo>
                          <a:pt x="-69699" y="294479"/>
                          <a:pt x="339195" y="2738"/>
                          <a:pt x="773910" y="0"/>
                        </a:cubicBezTo>
                        <a:cubicBezTo>
                          <a:pt x="1238799" y="7888"/>
                          <a:pt x="1513663" y="338557"/>
                          <a:pt x="1547820" y="753763"/>
                        </a:cubicBezTo>
                        <a:cubicBezTo>
                          <a:pt x="1498866" y="1217861"/>
                          <a:pt x="1198289" y="1524327"/>
                          <a:pt x="773910" y="1507526"/>
                        </a:cubicBezTo>
                        <a:cubicBezTo>
                          <a:pt x="332289" y="1499756"/>
                          <a:pt x="63663" y="1200474"/>
                          <a:pt x="0" y="7537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154" name="Google Shape;154;p5"/>
          <p:cNvSpPr/>
          <p:nvPr/>
        </p:nvSpPr>
        <p:spPr>
          <a:xfrm>
            <a:off x="236944" y="996778"/>
            <a:ext cx="2572159" cy="48438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236944" y="6268995"/>
            <a:ext cx="1163378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10477505" y="6431150"/>
            <a:ext cx="1111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1616808" y="6414678"/>
            <a:ext cx="253916" cy="253916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21" cy="9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endParaRPr sz="1800" b="1" dirty="0">
              <a:solidFill>
                <a:srgbClr val="752F6E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18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Introducción</a:t>
            </a:r>
            <a:endParaRPr sz="1800" i="0" u="none" strike="noStrike" cap="none" dirty="0">
              <a:solidFill>
                <a:srgbClr val="7F7F7F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236944" y="6367785"/>
            <a:ext cx="3149786" cy="356543"/>
            <a:chOff x="2841197" y="6042763"/>
            <a:chExt cx="6146035" cy="695706"/>
          </a:xfrm>
        </p:grpSpPr>
        <p:pic>
          <p:nvPicPr>
            <p:cNvPr id="160" name="Google Shape;160;p5" descr="logo-aporta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5"/>
            <p:cNvPicPr preferRelativeResize="0"/>
            <p:nvPr/>
          </p:nvPicPr>
          <p:blipFill rotWithShape="1">
            <a:blip r:embed="rId6">
              <a:alphaModFix/>
            </a:blip>
            <a:srcRect t="1" r="21646" b="-15133"/>
            <a:stretch/>
          </p:blipFill>
          <p:spPr>
            <a:xfrm>
              <a:off x="4751501" y="6164956"/>
              <a:ext cx="2841835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5" descr="logo-red.jp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5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416664" y="2239390"/>
            <a:ext cx="2100021" cy="404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1200" dirty="0">
                <a:latin typeface="+mn-lt"/>
              </a:rPr>
              <a:t>Las </a:t>
            </a:r>
            <a:r>
              <a:rPr lang="es-ES_tradnl" sz="1200" b="1" dirty="0">
                <a:latin typeface="+mn-lt"/>
              </a:rPr>
              <a:t>tecnologías digitales del lenguaje</a:t>
            </a:r>
            <a:r>
              <a:rPr lang="es-ES_tradnl" sz="1200" dirty="0">
                <a:latin typeface="+mn-lt"/>
              </a:rPr>
              <a:t> son aquellas capacidades, herramientas informáticas y algoritmos que hacen posible que las</a:t>
            </a:r>
            <a:r>
              <a:rPr lang="es-ES_tradnl" sz="1200" b="1" dirty="0">
                <a:latin typeface="+mn-lt"/>
              </a:rPr>
              <a:t> máquinas puedan entender y generar expresiones en lenguaje humano</a:t>
            </a:r>
            <a:r>
              <a:rPr lang="es-ES_tradnl" sz="1200" dirty="0">
                <a:latin typeface="+mn-lt"/>
              </a:rPr>
              <a:t> (escrito y hablado) en </a:t>
            </a:r>
            <a:r>
              <a:rPr lang="es-ES_tradnl" sz="1200" b="1" dirty="0">
                <a:latin typeface="+mn-lt"/>
              </a:rPr>
              <a:t>múltiples idiomas</a:t>
            </a:r>
            <a:r>
              <a:rPr lang="es-ES_tradnl" sz="1200" dirty="0">
                <a:latin typeface="+mn-lt"/>
              </a:rPr>
              <a:t>.</a:t>
            </a:r>
            <a:endParaRPr sz="1100" dirty="0">
              <a:latin typeface="+mn-lt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246847" y="1427400"/>
            <a:ext cx="677400" cy="338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046F6B5-9529-CA46-94F7-35D7F69F4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442" y="6856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DC25B5-2034-C240-8536-B817BF133711}"/>
              </a:ext>
            </a:extLst>
          </p:cNvPr>
          <p:cNvSpPr/>
          <p:nvPr/>
        </p:nvSpPr>
        <p:spPr>
          <a:xfrm>
            <a:off x="5091382" y="5732693"/>
            <a:ext cx="49808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i="1" u="sng" dirty="0">
                <a:solidFill>
                  <a:srgbClr val="1155CC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Fuente: Plan de impulso a las Tecnologías del Lenguaje</a:t>
            </a:r>
            <a:r>
              <a:rPr lang="en-ES" i="1">
                <a:latin typeface="+mn-lt"/>
              </a:rPr>
              <a:t> </a:t>
            </a:r>
            <a:endParaRPr lang="es-ES_tradnl" i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4F774-3102-6F43-9124-9139DD541227}"/>
              </a:ext>
            </a:extLst>
          </p:cNvPr>
          <p:cNvSpPr/>
          <p:nvPr/>
        </p:nvSpPr>
        <p:spPr>
          <a:xfrm>
            <a:off x="3047999" y="996778"/>
            <a:ext cx="83943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latin typeface="+mn-lt"/>
              </a:rPr>
              <a:t>El procesamiento del lenguaje natural es un </a:t>
            </a:r>
            <a:r>
              <a:rPr lang="es-ES_tradnl" b="1" dirty="0">
                <a:latin typeface="+mn-lt"/>
              </a:rPr>
              <a:t>campo híbrido entre la informática y la lingüística</a:t>
            </a:r>
            <a:r>
              <a:rPr lang="es-ES_tradnl" dirty="0">
                <a:latin typeface="+mn-lt"/>
              </a:rPr>
              <a:t>, que utiliza diferentes técnicas, algunas de ellas basadas en </a:t>
            </a:r>
            <a:r>
              <a:rPr lang="es-ES_tradnl" b="1" dirty="0">
                <a:latin typeface="+mn-lt"/>
              </a:rPr>
              <a:t>Inteligencia Artificial</a:t>
            </a:r>
            <a:r>
              <a:rPr lang="es-ES_tradnl" dirty="0">
                <a:latin typeface="+mn-lt"/>
              </a:rPr>
              <a:t>, para interpretar el lenguaje humano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674B90-7CCE-6540-B3D6-843BBB8B1533}"/>
              </a:ext>
            </a:extLst>
          </p:cNvPr>
          <p:cNvSpPr/>
          <p:nvPr/>
        </p:nvSpPr>
        <p:spPr>
          <a:xfrm>
            <a:off x="6543676" y="3246120"/>
            <a:ext cx="1268730" cy="1200150"/>
          </a:xfrm>
          <a:prstGeom prst="ellipse">
            <a:avLst/>
          </a:prstGeom>
          <a:noFill/>
          <a:ln w="38100">
            <a:solidFill>
              <a:srgbClr val="FFC000"/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1547820"/>
                      <a:gd name="connsiteY0" fmla="*/ 753763 h 1507525"/>
                      <a:gd name="connsiteX1" fmla="*/ 773910 w 1547820"/>
                      <a:gd name="connsiteY1" fmla="*/ 0 h 1507525"/>
                      <a:gd name="connsiteX2" fmla="*/ 1547820 w 1547820"/>
                      <a:gd name="connsiteY2" fmla="*/ 753763 h 1507525"/>
                      <a:gd name="connsiteX3" fmla="*/ 773910 w 1547820"/>
                      <a:gd name="connsiteY3" fmla="*/ 1507526 h 1507525"/>
                      <a:gd name="connsiteX4" fmla="*/ 0 w 1547820"/>
                      <a:gd name="connsiteY4" fmla="*/ 753763 h 1507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47820" h="1507525" extrusionOk="0">
                        <a:moveTo>
                          <a:pt x="0" y="753763"/>
                        </a:moveTo>
                        <a:cubicBezTo>
                          <a:pt x="-69699" y="294479"/>
                          <a:pt x="339195" y="2738"/>
                          <a:pt x="773910" y="0"/>
                        </a:cubicBezTo>
                        <a:cubicBezTo>
                          <a:pt x="1238799" y="7888"/>
                          <a:pt x="1513663" y="338557"/>
                          <a:pt x="1547820" y="753763"/>
                        </a:cubicBezTo>
                        <a:cubicBezTo>
                          <a:pt x="1498866" y="1217861"/>
                          <a:pt x="1198289" y="1524327"/>
                          <a:pt x="773910" y="1507526"/>
                        </a:cubicBezTo>
                        <a:cubicBezTo>
                          <a:pt x="332289" y="1499756"/>
                          <a:pt x="63663" y="1200474"/>
                          <a:pt x="0" y="7537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70FA98-3900-AA46-A5E9-B8F4D65F29C2}"/>
              </a:ext>
            </a:extLst>
          </p:cNvPr>
          <p:cNvSpPr/>
          <p:nvPr/>
        </p:nvSpPr>
        <p:spPr>
          <a:xfrm>
            <a:off x="324091" y="2378215"/>
            <a:ext cx="2348280" cy="310818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AA7E1-3887-3646-8A33-46DCACD1BCCC}"/>
              </a:ext>
            </a:extLst>
          </p:cNvPr>
          <p:cNvSpPr/>
          <p:nvPr/>
        </p:nvSpPr>
        <p:spPr>
          <a:xfrm>
            <a:off x="2986982" y="975081"/>
            <a:ext cx="8455374" cy="8203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43066a2c_0_201"/>
          <p:cNvSpPr/>
          <p:nvPr/>
        </p:nvSpPr>
        <p:spPr>
          <a:xfrm>
            <a:off x="236944" y="9967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7043066a2c_0_201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g7043066a2c_0_201"/>
          <p:cNvSpPr txBox="1"/>
          <p:nvPr/>
        </p:nvSpPr>
        <p:spPr>
          <a:xfrm>
            <a:off x="9836312" y="6431150"/>
            <a:ext cx="1752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g7043066a2c_0_201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7043066a2c_0_201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s-ES_tradnl" sz="3000" b="1" i="0" u="none" strike="noStrike" cap="none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Resumen</a:t>
            </a:r>
            <a:r>
              <a:rPr lang="en-US" sz="3000" b="1" i="0" u="none" strike="noStrike" cap="none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 ejecutivo</a:t>
            </a:r>
            <a:endParaRPr sz="3000" i="0" u="none" strike="noStrike" cap="none" dirty="0">
              <a:solidFill>
                <a:srgbClr val="7F7F7F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177" name="Google Shape;177;g7043066a2c_0_201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178" name="Google Shape;178;g7043066a2c_0_201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7043066a2c_0_201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7043066a2c_0_201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g7043066a2c_0_201"/>
          <p:cNvSpPr txBox="1"/>
          <p:nvPr/>
        </p:nvSpPr>
        <p:spPr>
          <a:xfrm>
            <a:off x="2950700" y="996775"/>
            <a:ext cx="8496662" cy="4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1200"/>
              </a:spcBef>
            </a:pPr>
            <a:r>
              <a:rPr lang="es-ES_tradnl" dirty="0">
                <a:latin typeface="+mn-lt"/>
              </a:rPr>
              <a:t>El </a:t>
            </a:r>
            <a:r>
              <a:rPr lang="es-ES_tradnl" b="1" dirty="0">
                <a:latin typeface="+mn-lt"/>
              </a:rPr>
              <a:t>Procesamiento del Lenguaje Natural</a:t>
            </a:r>
            <a:r>
              <a:rPr lang="es-ES_tradnl" dirty="0">
                <a:latin typeface="+mn-lt"/>
              </a:rPr>
              <a:t> es hacer que las máquinas </a:t>
            </a:r>
            <a:r>
              <a:rPr lang="es-ES_tradnl" b="1" dirty="0">
                <a:latin typeface="+mn-lt"/>
              </a:rPr>
              <a:t>entiendan el lenguaje humano</a:t>
            </a:r>
            <a:r>
              <a:rPr lang="es-ES_tradnl" dirty="0">
                <a:latin typeface="+mn-lt"/>
              </a:rPr>
              <a:t>:</a:t>
            </a:r>
          </a:p>
          <a:p>
            <a:pPr lvl="0" algn="just">
              <a:lnSpc>
                <a:spcPct val="150000"/>
              </a:lnSpc>
              <a:spcBef>
                <a:spcPts val="1200"/>
              </a:spcBef>
            </a:pP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En este informe aprenderemos.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A comprender los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conceptos clave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 de las tecnologías que componen el Procesamiento del Lenguaje Natural (en adelante NLP, por sus siglas en inglés)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La estrecha relación entre los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conjuntos de datos abiertos y el NLP.</a:t>
            </a:r>
          </a:p>
          <a:p>
            <a:pPr marL="457200" lvl="0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Cómo el Procesamiento del Lenguaje Natural está presente en nuestro día a día en tareas que consideramos rutinarias y cotidianas. Veremos un ejemplo de total actualidad con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aplicaciones del NLP en aplicaciones de lucha contra la pandemia de la Covid-19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.</a:t>
            </a: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Entender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la evolución histórica del NLP 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desde sus orígenes hasta nuestros días y su estrecha relación con la Inteligencia Artificial.</a:t>
            </a:r>
          </a:p>
          <a:p>
            <a:pPr marL="457200" lvl="0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Analizaremos en detalle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algunos casos de uso donde el NLP simplifica nuestras vidas. 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La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predicción de texto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 al escribir un nuevo email, la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clasificación de textos en categorías 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o la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generación de noticias falsas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, son solo algunos de los casos que se repasan en este informe.</a:t>
            </a:r>
            <a:endParaRPr lang="es-ES_tradnl" sz="12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457200" lvl="0" indent="-304800" algn="just">
              <a:lnSpc>
                <a:spcPct val="150000"/>
              </a:lnSpc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Mediante un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caso práctico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, demostramos la capacidad del NLP, para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ayudarnos a entender los sentimientos y reacciones 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de la gente </a:t>
            </a:r>
            <a:r>
              <a:rPr lang="es-ES_tradnl" sz="120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durante las conversaciones mantenidas en </a:t>
            </a:r>
            <a:r>
              <a:rPr lang="es-ES_tradnl" sz="120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debates (on-line) públicos ciudadanos.</a:t>
            </a:r>
            <a:endParaRPr lang="es-ES_tradnl" sz="1200" b="1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63;p5">
            <a:extLst>
              <a:ext uri="{FF2B5EF4-FFF2-40B4-BE49-F238E27FC236}">
                <a16:creationId xmlns:a16="http://schemas.microsoft.com/office/drawing/2014/main" id="{90B3E2DE-0B37-E94A-917A-67A09E3EB9DC}"/>
              </a:ext>
            </a:extLst>
          </p:cNvPr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236944" y="14539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6"/>
          <p:cNvCxnSpPr/>
          <p:nvPr/>
        </p:nvCxnSpPr>
        <p:spPr>
          <a:xfrm>
            <a:off x="236944" y="6268995"/>
            <a:ext cx="1163378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6"/>
          <p:cNvSpPr txBox="1"/>
          <p:nvPr/>
        </p:nvSpPr>
        <p:spPr>
          <a:xfrm>
            <a:off x="10534654" y="6431150"/>
            <a:ext cx="1054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1616808" y="6414678"/>
            <a:ext cx="253916" cy="253916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21" cy="9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Awareness</a:t>
            </a:r>
            <a:endParaRPr sz="2400" i="0" u="none" strike="noStrike" cap="none" dirty="0">
              <a:solidFill>
                <a:srgbClr val="7F7F7F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420757" y="2244127"/>
            <a:ext cx="18363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Conceptos 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Clave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6"/>
          <p:cNvGrpSpPr/>
          <p:nvPr/>
        </p:nvGrpSpPr>
        <p:grpSpPr>
          <a:xfrm>
            <a:off x="236944" y="6367785"/>
            <a:ext cx="3149786" cy="356543"/>
            <a:chOff x="2841197" y="6042763"/>
            <a:chExt cx="6146035" cy="695706"/>
          </a:xfrm>
        </p:grpSpPr>
        <p:pic>
          <p:nvPicPr>
            <p:cNvPr id="194" name="Google Shape;194;p6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/>
            <p:cNvPicPr preferRelativeResize="0"/>
            <p:nvPr/>
          </p:nvPicPr>
          <p:blipFill rotWithShape="1">
            <a:blip r:embed="rId4">
              <a:alphaModFix/>
            </a:blip>
            <a:srcRect t="1" r="21646" b="-15133"/>
            <a:stretch/>
          </p:blipFill>
          <p:spPr>
            <a:xfrm>
              <a:off x="4751501" y="6164956"/>
              <a:ext cx="2841835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6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" name="Google Shape;198;p6"/>
          <p:cNvSpPr txBox="1"/>
          <p:nvPr/>
        </p:nvSpPr>
        <p:spPr>
          <a:xfrm>
            <a:off x="3291840" y="3277587"/>
            <a:ext cx="3360420" cy="3125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  <a:defRPr sz="1200">
                <a:latin typeface="Open Sans"/>
                <a:ea typeface="Open Sans"/>
                <a:cs typeface="Open Sans"/>
              </a:defRPr>
            </a:lvl1pPr>
          </a:lstStyle>
          <a:p>
            <a:r>
              <a:rPr lang="es-ES_tradnl" dirty="0"/>
              <a:t>Un ordenador convencional basa su forma de ”aprender” en codificar y decodificar información digital binaria basada en ceros y unos</a:t>
            </a:r>
            <a:r>
              <a:rPr lang="en-ES" dirty="0"/>
              <a:t>.</a:t>
            </a:r>
            <a:r>
              <a:rPr lang="es-ES_tradnl" dirty="0"/>
              <a:t>Para que una máquina “entienda” nuestro lenguaje, debemos de convertir el texto en códigos binarios. Esto se conoce como </a:t>
            </a:r>
            <a:r>
              <a:rPr lang="es-ES_tradnl" b="1" dirty="0"/>
              <a:t>Text </a:t>
            </a:r>
            <a:r>
              <a:rPr lang="es-ES_tradnl" b="1" dirty="0" err="1"/>
              <a:t>Encoding</a:t>
            </a:r>
            <a:r>
              <a:rPr lang="es-ES_tradnl" b="1" dirty="0"/>
              <a:t>.</a:t>
            </a:r>
            <a:r>
              <a:rPr lang="en-ES" b="1" dirty="0"/>
              <a:t> </a:t>
            </a:r>
            <a:endParaRPr b="1" dirty="0">
              <a:sym typeface="Open Sans"/>
            </a:endParaRPr>
          </a:p>
          <a:p>
            <a:endParaRPr dirty="0"/>
          </a:p>
        </p:txBody>
      </p:sp>
      <p:sp>
        <p:nvSpPr>
          <p:cNvPr id="200" name="Google Shape;200;p6"/>
          <p:cNvSpPr txBox="1"/>
          <p:nvPr/>
        </p:nvSpPr>
        <p:spPr>
          <a:xfrm>
            <a:off x="7349876" y="3261669"/>
            <a:ext cx="3691503" cy="25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ES_tradnl" sz="1200" dirty="0">
                <a:latin typeface="+mn-lt"/>
                <a:ea typeface="Open Sans"/>
                <a:cs typeface="Open Sans"/>
                <a:sym typeface="Open Sans"/>
              </a:rPr>
              <a:t>Métodos de convertir texto en códigos binarios:</a:t>
            </a:r>
          </a:p>
          <a:p>
            <a:pPr marL="228600" lvl="0" indent="-22860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_tradnl" sz="1200" dirty="0">
                <a:latin typeface="+mn-lt"/>
                <a:ea typeface="Open Sans"/>
                <a:cs typeface="Open Sans"/>
                <a:sym typeface="Open Sans"/>
              </a:rPr>
              <a:t>Métodos sencillos – </a:t>
            </a:r>
            <a:r>
              <a:rPr lang="es-ES_tradnl" sz="1200" b="1" dirty="0">
                <a:latin typeface="+mn-lt"/>
                <a:ea typeface="Open Sans"/>
                <a:cs typeface="Open Sans"/>
                <a:sym typeface="Open Sans"/>
              </a:rPr>
              <a:t>One Hot encodings</a:t>
            </a:r>
          </a:p>
          <a:p>
            <a:pPr marL="228600" lvl="0" indent="-22860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s-ES_tradnl" sz="1200" dirty="0">
                <a:latin typeface="+mn-lt"/>
                <a:ea typeface="Open Sans"/>
                <a:cs typeface="Open Sans"/>
                <a:sym typeface="Open Sans"/>
              </a:rPr>
              <a:t>Métodos complejos y modernos basados en IA – </a:t>
            </a:r>
            <a:r>
              <a:rPr lang="es-ES_tradnl" sz="1200" b="1" dirty="0">
                <a:latin typeface="+mn-lt"/>
                <a:ea typeface="Open Sans"/>
                <a:cs typeface="Open Sans"/>
                <a:sym typeface="Open Sans"/>
              </a:rPr>
              <a:t>Word Embebddings</a:t>
            </a:r>
          </a:p>
        </p:txBody>
      </p:sp>
      <p:sp>
        <p:nvSpPr>
          <p:cNvPr id="204" name="Google Shape;204;p6"/>
          <p:cNvSpPr txBox="1"/>
          <p:nvPr/>
        </p:nvSpPr>
        <p:spPr>
          <a:xfrm>
            <a:off x="3000375" y="1485900"/>
            <a:ext cx="85887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_tradnl" sz="1800" b="1" dirty="0">
                <a:latin typeface="+mn-lt"/>
              </a:rPr>
              <a:t>¿Cómo hacemos que las máquinas entiendan el lenguaje humano?</a:t>
            </a:r>
            <a:r>
              <a:rPr lang="es-ES_tradnl" sz="1800" dirty="0">
                <a:latin typeface="+mn-lt"/>
              </a:rPr>
              <a:t>  </a:t>
            </a:r>
            <a:endParaRPr lang="en-ES" sz="1800" b="1">
              <a:latin typeface="+mn-lt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460" y="2939450"/>
            <a:ext cx="5238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63;p5">
            <a:extLst>
              <a:ext uri="{FF2B5EF4-FFF2-40B4-BE49-F238E27FC236}">
                <a16:creationId xmlns:a16="http://schemas.microsoft.com/office/drawing/2014/main" id="{E33B6976-1C52-8C48-B8FF-73D58AE57672}"/>
              </a:ext>
            </a:extLst>
          </p:cNvPr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Brain in head">
            <a:extLst>
              <a:ext uri="{FF2B5EF4-FFF2-40B4-BE49-F238E27FC236}">
                <a16:creationId xmlns:a16="http://schemas.microsoft.com/office/drawing/2014/main" id="{274BCF4B-1BCF-5E4F-AE0F-E3562D3113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2827" y="2153125"/>
            <a:ext cx="914400" cy="914400"/>
          </a:xfrm>
          <a:prstGeom prst="rect">
            <a:avLst/>
          </a:prstGeom>
        </p:spPr>
      </p:pic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0D4D0A99-B91D-FF45-B3AF-43B63156DC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44919" y="22440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43066a2c_0_59"/>
          <p:cNvSpPr/>
          <p:nvPr/>
        </p:nvSpPr>
        <p:spPr>
          <a:xfrm>
            <a:off x="236944" y="9967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g7043066a2c_0_59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g7043066a2c_0_59"/>
          <p:cNvSpPr txBox="1"/>
          <p:nvPr/>
        </p:nvSpPr>
        <p:spPr>
          <a:xfrm>
            <a:off x="9963160" y="6431150"/>
            <a:ext cx="162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g7043066a2c_0_59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7043066a2c_0_59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Awareness</a:t>
            </a:r>
            <a:endParaRPr sz="2400" i="0" u="none" strike="noStrike" cap="none" dirty="0">
              <a:solidFill>
                <a:srgbClr val="7F7F7F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g7043066a2c_0_59"/>
          <p:cNvSpPr txBox="1"/>
          <p:nvPr/>
        </p:nvSpPr>
        <p:spPr>
          <a:xfrm>
            <a:off x="420749" y="2244125"/>
            <a:ext cx="21891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+mn-lt"/>
                <a:ea typeface="Open Sans"/>
                <a:cs typeface="Open Sans"/>
                <a:sym typeface="Open Sans"/>
              </a:rPr>
              <a:t>Breve historia del Procesamiento del Lenguaje Natural</a:t>
            </a:r>
            <a:endParaRPr sz="1800" dirty="0">
              <a:solidFill>
                <a:schemeClr val="dk1"/>
              </a:solidFill>
              <a:latin typeface="+mn-lt"/>
              <a:ea typeface="Open Sans"/>
              <a:cs typeface="Open Sans"/>
              <a:sym typeface="Open Sans"/>
            </a:endParaRPr>
          </a:p>
        </p:txBody>
      </p:sp>
      <p:grpSp>
        <p:nvGrpSpPr>
          <p:cNvPr id="216" name="Google Shape;216;g7043066a2c_0_59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217" name="Google Shape;217;g7043066a2c_0_59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g7043066a2c_0_59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g7043066a2c_0_59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g7043066a2c_0_59"/>
          <p:cNvSpPr txBox="1"/>
          <p:nvPr/>
        </p:nvSpPr>
        <p:spPr>
          <a:xfrm>
            <a:off x="7223104" y="1986316"/>
            <a:ext cx="4083383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 sz="10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s-ES_tradnl" sz="1050" b="1" dirty="0">
                <a:latin typeface="+mn-lt"/>
              </a:rPr>
              <a:t>A finales de los años 80 comienzan a introducirse los primeros algoritmos de machine learning</a:t>
            </a:r>
            <a:r>
              <a:rPr lang="es-ES_tradnl" sz="1050" dirty="0">
                <a:latin typeface="+mn-lt"/>
              </a:rPr>
              <a:t>. Los árboles de decisión, por ejemplo, producían sistemas de reglas estrictas similares a las diseñadas manualmente en la década anterior.</a:t>
            </a:r>
            <a:endParaRPr sz="1050" dirty="0">
              <a:latin typeface="+mn-lt"/>
            </a:endParaRPr>
          </a:p>
        </p:txBody>
      </p:sp>
      <p:pic>
        <p:nvPicPr>
          <p:cNvPr id="225" name="Google Shape;225;g7043066a2c_0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410" y="3488575"/>
            <a:ext cx="523875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63;p5">
            <a:extLst>
              <a:ext uri="{FF2B5EF4-FFF2-40B4-BE49-F238E27FC236}">
                <a16:creationId xmlns:a16="http://schemas.microsoft.com/office/drawing/2014/main" id="{A234027A-5559-C94F-B32D-905AFF086396}"/>
              </a:ext>
            </a:extLst>
          </p:cNvPr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+mn-lt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19" name="Imagen 42">
            <a:extLst>
              <a:ext uri="{FF2B5EF4-FFF2-40B4-BE49-F238E27FC236}">
                <a16:creationId xmlns:a16="http://schemas.microsoft.com/office/drawing/2014/main" id="{09F9BE93-0EE3-254D-B49E-3A18C7C6A05B}"/>
              </a:ext>
            </a:extLst>
          </p:cNvPr>
          <p:cNvPicPr/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5" t="4957" r="16152"/>
          <a:stretch/>
        </p:blipFill>
        <p:spPr bwMode="auto">
          <a:xfrm>
            <a:off x="2254540" y="1197496"/>
            <a:ext cx="5204460" cy="41802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94C1A9-F594-8748-AF81-893894E85D91}"/>
              </a:ext>
            </a:extLst>
          </p:cNvPr>
          <p:cNvSpPr/>
          <p:nvPr/>
        </p:nvSpPr>
        <p:spPr>
          <a:xfrm>
            <a:off x="2838637" y="395532"/>
            <a:ext cx="46410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3200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70</a:t>
            </a:r>
            <a:r>
              <a:rPr lang="es-ES_tradnl" sz="2000" b="1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años de largo y arduo recorrido</a:t>
            </a:r>
            <a:r>
              <a:rPr lang="es-ES_tradnl" sz="2000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s-ES_tradnl" sz="2000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04E9A7-3009-414A-BB7D-488F833C8471}"/>
              </a:ext>
            </a:extLst>
          </p:cNvPr>
          <p:cNvSpPr/>
          <p:nvPr/>
        </p:nvSpPr>
        <p:spPr>
          <a:xfrm>
            <a:off x="7213206" y="1035342"/>
            <a:ext cx="4022497" cy="111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105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Hasta 1980, la mayoría de los </a:t>
            </a:r>
            <a:r>
              <a:rPr lang="es-ES_tradnl" sz="105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sistemas de procesamiento de lenguaje natural</a:t>
            </a:r>
            <a:r>
              <a:rPr lang="es-ES_tradnl" sz="105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 se basan en </a:t>
            </a:r>
            <a:r>
              <a:rPr lang="es-ES_tradnl" sz="105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conjuntos complejos de reglas pre-definidas.</a:t>
            </a:r>
            <a:endParaRPr lang="es-ES_tradnl" sz="1050" dirty="0">
              <a:solidFill>
                <a:schemeClr val="dk1"/>
              </a:solidFill>
              <a:latin typeface="+mn-lt"/>
              <a:ea typeface="Open Sans"/>
              <a:cs typeface="Open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C45AF-1492-DC44-8AF9-6C95572EB3E6}"/>
              </a:ext>
            </a:extLst>
          </p:cNvPr>
          <p:cNvSpPr/>
          <p:nvPr/>
        </p:nvSpPr>
        <p:spPr>
          <a:xfrm>
            <a:off x="7213206" y="3160801"/>
            <a:ext cx="4089725" cy="133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105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Con la progresiva democratización de los ordenadores personales, </a:t>
            </a:r>
            <a:r>
              <a:rPr lang="es-ES_tradnl" sz="105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se generaron más y más datos digitales de entrada para entrenar a estos algoritmos</a:t>
            </a:r>
            <a:r>
              <a:rPr lang="es-ES_tradnl" sz="105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, mejorando la </a:t>
            </a:r>
            <a:r>
              <a:rPr lang="es-ES_tradnl" sz="105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clasificación de textos</a:t>
            </a:r>
            <a:r>
              <a:rPr lang="es-ES_tradnl" sz="1050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, dando como resultado los </a:t>
            </a:r>
            <a:r>
              <a:rPr lang="es-ES_tradnl" sz="1050" b="1" dirty="0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filtros anti-spam</a:t>
            </a:r>
            <a:r>
              <a:rPr lang="en-ES" sz="1050" b="1">
                <a:solidFill>
                  <a:schemeClr val="dk1"/>
                </a:solidFill>
                <a:latin typeface="+mn-lt"/>
                <a:ea typeface="Open Sans"/>
                <a:cs typeface="Open Sans"/>
              </a:rPr>
              <a:t> </a:t>
            </a:r>
            <a:endParaRPr lang="es-ES_tradnl" sz="1050" b="1" dirty="0">
              <a:solidFill>
                <a:schemeClr val="dk1"/>
              </a:solidFill>
              <a:latin typeface="+mn-lt"/>
              <a:ea typeface="Open Sans"/>
              <a:cs typeface="Open San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FC22D8-BA19-3D40-9A80-DD0095A21F92}"/>
              </a:ext>
            </a:extLst>
          </p:cNvPr>
          <p:cNvSpPr/>
          <p:nvPr/>
        </p:nvSpPr>
        <p:spPr>
          <a:xfrm>
            <a:off x="2904163" y="5069248"/>
            <a:ext cx="8618086" cy="133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ES_tradnl" sz="1050" dirty="0">
                <a:solidFill>
                  <a:schemeClr val="dk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A comienzos de la segunda década de los años 2000, </a:t>
            </a:r>
            <a:r>
              <a:rPr lang="es-ES_tradnl" sz="1050" b="1" dirty="0">
                <a:solidFill>
                  <a:schemeClr val="dk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se generaron más y más datos digitales </a:t>
            </a:r>
            <a:r>
              <a:rPr lang="es-ES_tradnl" sz="1050" dirty="0">
                <a:solidFill>
                  <a:schemeClr val="dk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de entrada para entrenar algoritmos. </a:t>
            </a:r>
            <a:r>
              <a:rPr lang="es-ES_tradnl" sz="1050" b="1" dirty="0">
                <a:solidFill>
                  <a:schemeClr val="dk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La inteligencia artificial</a:t>
            </a:r>
            <a:r>
              <a:rPr lang="es-ES_tradnl" sz="1050" dirty="0">
                <a:solidFill>
                  <a:schemeClr val="dk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se impone como tecnología y conjunto de algoritmos para entender y generar lenguaje humano en texto y voz.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E18525B-8A74-6141-AAD2-4078B9B47F07}"/>
              </a:ext>
            </a:extLst>
          </p:cNvPr>
          <p:cNvSpPr/>
          <p:nvPr/>
        </p:nvSpPr>
        <p:spPr>
          <a:xfrm>
            <a:off x="6792533" y="921498"/>
            <a:ext cx="4814933" cy="465709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AE6471-B92A-A34D-9965-2E2E6F8F1971}"/>
              </a:ext>
            </a:extLst>
          </p:cNvPr>
          <p:cNvSpPr/>
          <p:nvPr/>
        </p:nvSpPr>
        <p:spPr>
          <a:xfrm>
            <a:off x="8550678" y="489711"/>
            <a:ext cx="868102" cy="807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87EB2-71DB-5447-861A-E3488EC193AC}"/>
              </a:ext>
            </a:extLst>
          </p:cNvPr>
          <p:cNvSpPr/>
          <p:nvPr/>
        </p:nvSpPr>
        <p:spPr>
          <a:xfrm>
            <a:off x="2455486" y="1320556"/>
            <a:ext cx="3744713" cy="27942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230" name="Google Shape;230;g7043066a2c_0_26"/>
          <p:cNvSpPr/>
          <p:nvPr/>
        </p:nvSpPr>
        <p:spPr>
          <a:xfrm>
            <a:off x="236944" y="996778"/>
            <a:ext cx="2020113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g7043066a2c_0_26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g7043066a2c_0_26"/>
          <p:cNvSpPr txBox="1"/>
          <p:nvPr/>
        </p:nvSpPr>
        <p:spPr>
          <a:xfrm>
            <a:off x="10306056" y="6431150"/>
            <a:ext cx="1283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g7043066a2c_0_26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7043066a2c_0_26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Inspire</a:t>
            </a:r>
            <a:endParaRPr sz="2400" i="0" u="none" strike="noStrike" cap="none" dirty="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g7043066a2c_0_26"/>
          <p:cNvSpPr txBox="1"/>
          <p:nvPr/>
        </p:nvSpPr>
        <p:spPr>
          <a:xfrm>
            <a:off x="420757" y="2244127"/>
            <a:ext cx="18363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Casos cotidianos de NLP</a:t>
            </a:r>
            <a:endParaRPr sz="1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6" name="Google Shape;236;g7043066a2c_0_26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237" name="Google Shape;237;g7043066a2c_0_26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g7043066a2c_0_26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g7043066a2c_0_26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g7043066a2c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0760" y="3307507"/>
            <a:ext cx="428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63;p5">
            <a:extLst>
              <a:ext uri="{FF2B5EF4-FFF2-40B4-BE49-F238E27FC236}">
                <a16:creationId xmlns:a16="http://schemas.microsoft.com/office/drawing/2014/main" id="{BC65BFBF-FE9C-E748-9638-B921F1B9B21B}"/>
              </a:ext>
            </a:extLst>
          </p:cNvPr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752F6E"/>
                </a:solidFill>
                <a:latin typeface="+mj-lt"/>
                <a:ea typeface="Open Sans"/>
                <a:cs typeface="Open Sans"/>
                <a:sym typeface="Open Sans"/>
              </a:rPr>
              <a:t>Mayo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+mj-lt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+mj-lt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354D16-6EEC-0849-B9A2-AA1940938827}"/>
              </a:ext>
            </a:extLst>
          </p:cNvPr>
          <p:cNvSpPr/>
          <p:nvPr/>
        </p:nvSpPr>
        <p:spPr>
          <a:xfrm>
            <a:off x="2514014" y="1699382"/>
            <a:ext cx="3684373" cy="2274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 algn="just">
              <a:lnSpc>
                <a:spcPct val="150000"/>
              </a:lnSpc>
              <a:spcBef>
                <a:spcPts val="120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 traducción de idiomas</a:t>
            </a:r>
            <a:endParaRPr lang="en-ES" sz="1100">
              <a:solidFill>
                <a:srgbClr val="00000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Clasificación de textos</a:t>
            </a:r>
            <a:endParaRPr lang="en-ES" sz="1100">
              <a:solidFill>
                <a:srgbClr val="00000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 conversión del lenguaje escrito al hablado</a:t>
            </a:r>
            <a:endParaRPr lang="en-ES" sz="1100">
              <a:solidFill>
                <a:srgbClr val="00000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La conversión del lenguaje hablado al escrito</a:t>
            </a:r>
            <a:endParaRPr lang="en-ES" sz="1100">
              <a:solidFill>
                <a:srgbClr val="00000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Detección de errores de escritura en textos</a:t>
            </a:r>
            <a:endParaRPr lang="en-ES" sz="1100">
              <a:solidFill>
                <a:srgbClr val="00000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Buscadores de información relacionada</a:t>
            </a:r>
            <a:endParaRPr lang="en-ES" sz="1100">
              <a:solidFill>
                <a:srgbClr val="00000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Predicción de texto</a:t>
            </a:r>
            <a:endParaRPr lang="en-ES" sz="1100">
              <a:solidFill>
                <a:srgbClr val="00000A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lnSpc>
                <a:spcPct val="150000"/>
              </a:lnSpc>
              <a:spcAft>
                <a:spcPts val="12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Detectores de spam</a:t>
            </a:r>
            <a:endParaRPr lang="en-ES" sz="1100">
              <a:solidFill>
                <a:srgbClr val="00000A"/>
              </a:solidFill>
              <a:effectLst/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EB389B-BE87-DF49-8294-A1809C7834C3}"/>
              </a:ext>
            </a:extLst>
          </p:cNvPr>
          <p:cNvGrpSpPr/>
          <p:nvPr/>
        </p:nvGrpSpPr>
        <p:grpSpPr>
          <a:xfrm>
            <a:off x="2992807" y="888183"/>
            <a:ext cx="868102" cy="807239"/>
            <a:chOff x="3530278" y="882665"/>
            <a:chExt cx="868102" cy="8072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5C086E-499D-C74E-B8B9-744205DD9F15}"/>
                </a:ext>
              </a:extLst>
            </p:cNvPr>
            <p:cNvSpPr/>
            <p:nvPr/>
          </p:nvSpPr>
          <p:spPr>
            <a:xfrm>
              <a:off x="3530278" y="882665"/>
              <a:ext cx="868102" cy="807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/>
            </a:p>
          </p:txBody>
        </p:sp>
        <p:pic>
          <p:nvPicPr>
            <p:cNvPr id="17" name="Google Shape;205;p6">
              <a:extLst>
                <a:ext uri="{FF2B5EF4-FFF2-40B4-BE49-F238E27FC236}">
                  <a16:creationId xmlns:a16="http://schemas.microsoft.com/office/drawing/2014/main" id="{AC3A8F6E-C407-4F4B-B864-AD78317EC538}"/>
                </a:ext>
              </a:extLst>
            </p:cNvPr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75923" y="882665"/>
              <a:ext cx="523875" cy="6762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42;g7043066a2c_0_26">
            <a:extLst>
              <a:ext uri="{FF2B5EF4-FFF2-40B4-BE49-F238E27FC236}">
                <a16:creationId xmlns:a16="http://schemas.microsoft.com/office/drawing/2014/main" id="{C07B72E6-3B63-E747-893D-50652609D3A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70417" y="546275"/>
            <a:ext cx="4286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C3EF7-C558-5E4C-8A36-9103BDE70DFE}"/>
              </a:ext>
            </a:extLst>
          </p:cNvPr>
          <p:cNvSpPr/>
          <p:nvPr/>
        </p:nvSpPr>
        <p:spPr>
          <a:xfrm>
            <a:off x="6952030" y="1320556"/>
            <a:ext cx="1818387" cy="1771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dirty="0"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Predicción de texto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ES" sz="1200">
                <a:solidFill>
                  <a:srgbClr val="00000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Motores de búsqueda en Internet que anticipan la búsqueda con tan solo unas pocas leras</a:t>
            </a:r>
            <a:endParaRPr lang="es-ES" sz="1200" dirty="0">
              <a:solidFill>
                <a:srgbClr val="00000A"/>
              </a:solidFill>
              <a:latin typeface="+mj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83ADE99-DF5D-5F4B-A391-370CECBEF330}"/>
              </a:ext>
            </a:extLst>
          </p:cNvPr>
          <p:cNvSpPr/>
          <p:nvPr/>
        </p:nvSpPr>
        <p:spPr>
          <a:xfrm>
            <a:off x="6198387" y="922473"/>
            <a:ext cx="592666" cy="4656666"/>
          </a:xfrm>
          <a:custGeom>
            <a:avLst/>
            <a:gdLst>
              <a:gd name="connsiteX0" fmla="*/ 0 w 592666"/>
              <a:gd name="connsiteY0" fmla="*/ 389466 h 4656666"/>
              <a:gd name="connsiteX1" fmla="*/ 592666 w 592666"/>
              <a:gd name="connsiteY1" fmla="*/ 0 h 4656666"/>
              <a:gd name="connsiteX2" fmla="*/ 584200 w 592666"/>
              <a:gd name="connsiteY2" fmla="*/ 4656666 h 4656666"/>
              <a:gd name="connsiteX3" fmla="*/ 8466 w 592666"/>
              <a:gd name="connsiteY3" fmla="*/ 3200400 h 4656666"/>
              <a:gd name="connsiteX4" fmla="*/ 0 w 592666"/>
              <a:gd name="connsiteY4" fmla="*/ 389466 h 4656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666" h="4656666">
                <a:moveTo>
                  <a:pt x="0" y="389466"/>
                </a:moveTo>
                <a:lnTo>
                  <a:pt x="592666" y="0"/>
                </a:lnTo>
                <a:lnTo>
                  <a:pt x="584200" y="4656666"/>
                </a:lnTo>
                <a:lnTo>
                  <a:pt x="8466" y="3200400"/>
                </a:lnTo>
                <a:lnTo>
                  <a:pt x="0" y="389466"/>
                </a:lnTo>
                <a:close/>
              </a:path>
            </a:pathLst>
          </a:custGeom>
          <a:solidFill>
            <a:srgbClr val="7030A0">
              <a:alpha val="25098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591C33-8530-8F4D-A23F-8BCF03CC9395}"/>
              </a:ext>
            </a:extLst>
          </p:cNvPr>
          <p:cNvSpPr/>
          <p:nvPr/>
        </p:nvSpPr>
        <p:spPr>
          <a:xfrm>
            <a:off x="9233829" y="1278664"/>
            <a:ext cx="2221429" cy="1766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dirty="0"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Clasificación de textos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ES" sz="1200">
                <a:solidFill>
                  <a:srgbClr val="00000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Detección de spam (más del 95% de precisión)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ES" sz="1200">
                <a:solidFill>
                  <a:srgbClr val="00000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Valoraciones de comentarios de clientes en productos o servicios on-line</a:t>
            </a:r>
            <a:endParaRPr lang="es-ES" sz="1200" dirty="0">
              <a:solidFill>
                <a:srgbClr val="00000A"/>
              </a:solidFill>
              <a:latin typeface="+mj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0F433-7E17-5B47-9EC3-4AA104E8BF16}"/>
              </a:ext>
            </a:extLst>
          </p:cNvPr>
          <p:cNvSpPr/>
          <p:nvPr/>
        </p:nvSpPr>
        <p:spPr>
          <a:xfrm>
            <a:off x="9227945" y="3156295"/>
            <a:ext cx="2252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_tradnl" sz="12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Son rápidos y sencillos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200" b="1" dirty="0">
                <a:latin typeface="+mj-lt"/>
                <a:cs typeface="Arial" panose="020B0604020202020204" pitchFamily="34" charset="0"/>
              </a:rPr>
              <a:t>Independientes Idioma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200" b="1" dirty="0">
                <a:latin typeface="+mj-lt"/>
                <a:cs typeface="Arial" panose="020B0604020202020204" pitchFamily="34" charset="0"/>
              </a:rPr>
              <a:t>Muy precisos</a:t>
            </a:r>
            <a:r>
              <a:rPr lang="en-ES" sz="1200">
                <a:latin typeface="+mj-lt"/>
              </a:rPr>
              <a:t> </a:t>
            </a:r>
            <a:endParaRPr lang="es-ES_tradnl" sz="1200" dirty="0"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8D11A6-AA56-5B44-B488-9B2706146B4B}"/>
              </a:ext>
            </a:extLst>
          </p:cNvPr>
          <p:cNvSpPr/>
          <p:nvPr/>
        </p:nvSpPr>
        <p:spPr>
          <a:xfrm>
            <a:off x="6952030" y="3239150"/>
            <a:ext cx="1818387" cy="1494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dirty="0">
                <a:latin typeface="+mj-lt"/>
                <a:ea typeface="Open Sans" panose="020B0606030504020204" pitchFamily="34" charset="0"/>
                <a:cs typeface="Arial" panose="020B0604020202020204" pitchFamily="34" charset="0"/>
              </a:rPr>
              <a:t>Fake News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ES" sz="1200" dirty="0">
                <a:solidFill>
                  <a:srgbClr val="00000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Noticias masivas falsas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ES" sz="1200" dirty="0">
                <a:solidFill>
                  <a:srgbClr val="00000A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Vídeos de personajes públicos falsos o deep-fakes</a:t>
            </a:r>
            <a:endParaRPr lang="es-ES" sz="1200" dirty="0">
              <a:solidFill>
                <a:srgbClr val="00000A"/>
              </a:solidFill>
              <a:latin typeface="+mj-lt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70A3E-D36B-E648-B5B7-5B9EB2535003}"/>
              </a:ext>
            </a:extLst>
          </p:cNvPr>
          <p:cNvSpPr/>
          <p:nvPr/>
        </p:nvSpPr>
        <p:spPr>
          <a:xfrm>
            <a:off x="6952030" y="4739746"/>
            <a:ext cx="4637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2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Open AI publica GPT-2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200" b="1" dirty="0">
                <a:latin typeface="+mj-lt"/>
                <a:cs typeface="Arial" panose="020B0604020202020204" pitchFamily="34" charset="0"/>
              </a:rPr>
              <a:t>Capacidad de generar textos como un humano completamente falsos e indetectables por no expertos</a:t>
            </a:r>
            <a:endParaRPr lang="es-ES_tradnl" sz="1200" dirty="0">
              <a:latin typeface="+mj-lt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69E57E7-608D-2D48-993C-FD392FB686F9}"/>
              </a:ext>
            </a:extLst>
          </p:cNvPr>
          <p:cNvSpPr/>
          <p:nvPr/>
        </p:nvSpPr>
        <p:spPr>
          <a:xfrm>
            <a:off x="7886700" y="3463290"/>
            <a:ext cx="3634740" cy="2114550"/>
          </a:xfrm>
          <a:custGeom>
            <a:avLst/>
            <a:gdLst>
              <a:gd name="connsiteX0" fmla="*/ 0 w 3634740"/>
              <a:gd name="connsiteY0" fmla="*/ 0 h 2114550"/>
              <a:gd name="connsiteX1" fmla="*/ 1005840 w 3634740"/>
              <a:gd name="connsiteY1" fmla="*/ 0 h 2114550"/>
              <a:gd name="connsiteX2" fmla="*/ 1005840 w 3634740"/>
              <a:gd name="connsiteY2" fmla="*/ 1085850 h 2114550"/>
              <a:gd name="connsiteX3" fmla="*/ 3634740 w 3634740"/>
              <a:gd name="connsiteY3" fmla="*/ 1085850 h 2114550"/>
              <a:gd name="connsiteX4" fmla="*/ 3634740 w 3634740"/>
              <a:gd name="connsiteY4" fmla="*/ 211455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0" h="2114550">
                <a:moveTo>
                  <a:pt x="0" y="0"/>
                </a:moveTo>
                <a:lnTo>
                  <a:pt x="1005840" y="0"/>
                </a:lnTo>
                <a:lnTo>
                  <a:pt x="1005840" y="1085850"/>
                </a:lnTo>
                <a:lnTo>
                  <a:pt x="3634740" y="1085850"/>
                </a:lnTo>
                <a:lnTo>
                  <a:pt x="3634740" y="2114550"/>
                </a:lnTo>
              </a:path>
            </a:pathLst>
          </a:cu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latin typeface="+mj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F40721-A40D-CC4D-9E30-8108C6773422}"/>
              </a:ext>
            </a:extLst>
          </p:cNvPr>
          <p:cNvCxnSpPr/>
          <p:nvPr/>
        </p:nvCxnSpPr>
        <p:spPr>
          <a:xfrm flipH="1">
            <a:off x="6791053" y="3463290"/>
            <a:ext cx="160977" cy="0"/>
          </a:xfrm>
          <a:prstGeom prst="line">
            <a:avLst/>
          </a:pr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73BBEC4C-564D-B745-A744-B08A61F2C19E}"/>
              </a:ext>
            </a:extLst>
          </p:cNvPr>
          <p:cNvSpPr/>
          <p:nvPr/>
        </p:nvSpPr>
        <p:spPr>
          <a:xfrm>
            <a:off x="8264298" y="1567162"/>
            <a:ext cx="868103" cy="1565910"/>
          </a:xfrm>
          <a:custGeom>
            <a:avLst/>
            <a:gdLst>
              <a:gd name="connsiteX0" fmla="*/ 571500 w 1188720"/>
              <a:gd name="connsiteY0" fmla="*/ 0 h 1565910"/>
              <a:gd name="connsiteX1" fmla="*/ 1188720 w 1188720"/>
              <a:gd name="connsiteY1" fmla="*/ 0 h 1565910"/>
              <a:gd name="connsiteX2" fmla="*/ 1188720 w 1188720"/>
              <a:gd name="connsiteY2" fmla="*/ 1565910 h 1565910"/>
              <a:gd name="connsiteX3" fmla="*/ 0 w 1188720"/>
              <a:gd name="connsiteY3" fmla="*/ 1565910 h 1565910"/>
              <a:gd name="connsiteX4" fmla="*/ 0 w 1188720"/>
              <a:gd name="connsiteY4" fmla="*/ 1565910 h 156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565910">
                <a:moveTo>
                  <a:pt x="571500" y="0"/>
                </a:moveTo>
                <a:lnTo>
                  <a:pt x="1188720" y="0"/>
                </a:lnTo>
                <a:lnTo>
                  <a:pt x="1188720" y="1565910"/>
                </a:lnTo>
                <a:lnTo>
                  <a:pt x="0" y="1565910"/>
                </a:lnTo>
                <a:lnTo>
                  <a:pt x="0" y="1565910"/>
                </a:lnTo>
              </a:path>
            </a:pathLst>
          </a:cu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BAFF44-F5AD-884D-97D1-C21D28213805}"/>
              </a:ext>
            </a:extLst>
          </p:cNvPr>
          <p:cNvSpPr/>
          <p:nvPr/>
        </p:nvSpPr>
        <p:spPr>
          <a:xfrm>
            <a:off x="3695737" y="1378942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Awareness</a:t>
            </a:r>
            <a:endParaRPr lang="es-ES_tradnl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79FA93-3721-7B43-8E4C-22104CD5E835}"/>
              </a:ext>
            </a:extLst>
          </p:cNvPr>
          <p:cNvSpPr/>
          <p:nvPr/>
        </p:nvSpPr>
        <p:spPr>
          <a:xfrm>
            <a:off x="10780921" y="946193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752F6E"/>
                </a:solidFill>
                <a:latin typeface="+mj-lt"/>
                <a:ea typeface="Open Sans"/>
                <a:cs typeface="Open Sans"/>
                <a:sym typeface="Open Sans"/>
              </a:rPr>
              <a:t>Inspire</a:t>
            </a:r>
            <a:endParaRPr lang="es-ES_tradnl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1101</Words>
  <Application>Microsoft Office PowerPoint</Application>
  <PresentationFormat>Panorámica</PresentationFormat>
  <Paragraphs>115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Neutra Text</vt:lpstr>
      <vt:lpstr>Calibri</vt:lpstr>
      <vt:lpstr>Arial</vt:lpstr>
      <vt:lpstr>Open Sans</vt:lpstr>
      <vt:lpstr>Tema de Office</vt:lpstr>
      <vt:lpstr>Presentación de PowerPoint</vt:lpstr>
      <vt:lpstr>¿Por qué este informe?</vt:lpstr>
      <vt:lpstr>Índice</vt:lpstr>
      <vt:lpstr>RED.ES Open Data Collections</vt:lpstr>
      <vt:lpstr> Introducción</vt:lpstr>
      <vt:lpstr>Resumen ejecutivo</vt:lpstr>
      <vt:lpstr>Awareness</vt:lpstr>
      <vt:lpstr>Awareness</vt:lpstr>
      <vt:lpstr>Inspire</vt:lpstr>
      <vt:lpstr>Action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Usuario de Microsoft Office</dc:creator>
  <cp:keywords/>
  <dc:description/>
  <cp:lastModifiedBy>Laura Castillo Martinez</cp:lastModifiedBy>
  <cp:revision>19</cp:revision>
  <dcterms:created xsi:type="dcterms:W3CDTF">2018-04-21T16:07:55Z</dcterms:created>
  <dcterms:modified xsi:type="dcterms:W3CDTF">2021-03-15T12:48:00Z</dcterms:modified>
  <cp:category/>
</cp:coreProperties>
</file>