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" charset="1" panose="020B0604020202020204"/>
      <p:regular r:id="rId20"/>
    </p:embeddedFont>
    <p:embeddedFont>
      <p:font typeface="Comfortaa" charset="1" panose="00000500000000000000"/>
      <p:regular r:id="rId21"/>
    </p:embeddedFont>
    <p:embeddedFont>
      <p:font typeface="Fira Code" charset="1" panose="020B0809050000020004"/>
      <p:regular r:id="rId22"/>
    </p:embeddedFont>
    <p:embeddedFont>
      <p:font typeface="Arimo Bold" charset="1" panose="020B0704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fonts/font32.fntdata" Type="http://schemas.openxmlformats.org/officeDocument/2006/relationships/font"/><Relationship Id="rId33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https://bit.ly/3A1uf1Q" TargetMode="External" Type="http://schemas.openxmlformats.org/officeDocument/2006/relationships/hyperlink"/><Relationship Id="rId4" Target="http://bit.ly/2TyoMsr" TargetMode="External" Type="http://schemas.openxmlformats.org/officeDocument/2006/relationships/hyperlink"/><Relationship Id="rId5" Target="http://bit.ly/2TtBDfr" TargetMode="External" Type="http://schemas.openxmlformats.org/officeDocument/2006/relationships/hyperlink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jpe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2425" y="4248355"/>
            <a:ext cx="11412150" cy="225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>
                <a:solidFill>
                  <a:srgbClr val="E7E7E7"/>
                </a:solidFill>
                <a:latin typeface="Arimo"/>
              </a:rPr>
              <a:t>Learn the Difference between </a:t>
            </a:r>
            <a:r>
              <a:rPr lang="en-US" sz="8000">
                <a:solidFill>
                  <a:srgbClr val="E81A81"/>
                </a:solidFill>
                <a:latin typeface="Arimo"/>
              </a:rPr>
              <a:t>C </a:t>
            </a:r>
            <a:r>
              <a:rPr lang="en-US" sz="8000">
                <a:solidFill>
                  <a:srgbClr val="E7E7E7"/>
                </a:solidFill>
                <a:latin typeface="Arimo"/>
              </a:rPr>
              <a:t>and </a:t>
            </a:r>
            <a:r>
              <a:rPr lang="en-US" sz="8000">
                <a:solidFill>
                  <a:srgbClr val="E81A81"/>
                </a:solidFill>
                <a:latin typeface="Arimo"/>
              </a:rPr>
              <a:t>Java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471000" y="6595300"/>
            <a:ext cx="11595000" cy="881400"/>
            <a:chOff x="0" y="0"/>
            <a:chExt cx="15460000" cy="117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59963" cy="1175258"/>
            </a:xfrm>
            <a:custGeom>
              <a:avLst/>
              <a:gdLst/>
              <a:ahLst/>
              <a:cxnLst/>
              <a:rect r="r" b="b" t="t" l="l"/>
              <a:pathLst>
                <a:path h="1175258" w="15459963">
                  <a:moveTo>
                    <a:pt x="0" y="0"/>
                  </a:moveTo>
                  <a:lnTo>
                    <a:pt x="15459963" y="0"/>
                  </a:lnTo>
                  <a:lnTo>
                    <a:pt x="15459963" y="1175258"/>
                  </a:lnTo>
                  <a:lnTo>
                    <a:pt x="0" y="1175258"/>
                  </a:lnTo>
                  <a:close/>
                </a:path>
              </a:pathLst>
            </a:custGeom>
            <a:solidFill>
              <a:srgbClr val="2C293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60000" cy="126092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4416"/>
                </a:lnSpc>
              </a:pPr>
              <a:r>
                <a:rPr lang="en-US" sz="3200">
                  <a:solidFill>
                    <a:srgbClr val="E7E7E7"/>
                  </a:solidFill>
                  <a:latin typeface="Arimo"/>
                </a:rPr>
                <a:t>Object-oriented programming (OOP)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86025" y="1233425"/>
            <a:ext cx="1226550" cy="15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67425" y="809527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86175" y="8308255"/>
            <a:ext cx="27121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94EE6B"/>
                </a:solidFill>
                <a:latin typeface="Fira Code"/>
              </a:rPr>
              <a:t>...</a:t>
            </a:r>
          </a:p>
        </p:txBody>
      </p:sp>
      <p:sp>
        <p:nvSpPr>
          <p:cNvPr name="AutoShape 9" id="9"/>
          <p:cNvSpPr/>
          <p:nvPr/>
        </p:nvSpPr>
        <p:spPr>
          <a:xfrm rot="10575726">
            <a:off x="16090156" y="8871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10575726">
            <a:off x="16090156" y="10694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10575726">
            <a:off x="16090156" y="12517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10260" y="1392876"/>
            <a:ext cx="4755812" cy="7815124"/>
          </a:xfrm>
          <a:custGeom>
            <a:avLst/>
            <a:gdLst/>
            <a:ahLst/>
            <a:cxnLst/>
            <a:rect r="r" b="b" t="t" l="l"/>
            <a:pathLst>
              <a:path h="7815124" w="4755812">
                <a:moveTo>
                  <a:pt x="0" y="0"/>
                </a:moveTo>
                <a:lnTo>
                  <a:pt x="4755812" y="0"/>
                </a:lnTo>
                <a:lnTo>
                  <a:pt x="4755812" y="7815124"/>
                </a:lnTo>
                <a:lnTo>
                  <a:pt x="0" y="7815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2275" y="7227200"/>
            <a:ext cx="970875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E7E7E7"/>
                </a:solidFill>
                <a:latin typeface="Arimo"/>
              </a:rPr>
              <a:t>CREDITS: This presentation template was created by </a:t>
            </a:r>
            <a:r>
              <a:rPr lang="en-US" sz="2400" u="sng">
                <a:solidFill>
                  <a:srgbClr val="E7E7E7"/>
                </a:solidFill>
                <a:latin typeface="Arimo Bold"/>
                <a:hlinkClick r:id="rId3" tooltip="https://bit.ly/3A1uf1Q"/>
              </a:rPr>
              <a:t>Slidesgo</a:t>
            </a:r>
            <a:r>
              <a:rPr lang="en-US" sz="2400">
                <a:solidFill>
                  <a:srgbClr val="E7E7E7"/>
                </a:solidFill>
                <a:latin typeface="Arimo"/>
              </a:rPr>
              <a:t>, and includes icons by </a:t>
            </a:r>
            <a:r>
              <a:rPr lang="en-US" sz="2400" u="sng">
                <a:solidFill>
                  <a:srgbClr val="E7E7E7"/>
                </a:solidFill>
                <a:latin typeface="Arimo Bold"/>
                <a:hlinkClick r:id="rId4" tooltip="http://bit.ly/2TyoMsr"/>
              </a:rPr>
              <a:t>Flaticon</a:t>
            </a:r>
            <a:r>
              <a:rPr lang="en-US" sz="2400">
                <a:solidFill>
                  <a:srgbClr val="E7E7E7"/>
                </a:solidFill>
                <a:latin typeface="Arimo"/>
              </a:rPr>
              <a:t>, and infographics &amp; images by </a:t>
            </a:r>
            <a:r>
              <a:rPr lang="en-US" sz="2400" u="sng">
                <a:solidFill>
                  <a:srgbClr val="E7E7E7"/>
                </a:solidFill>
                <a:latin typeface="Arimo Bold"/>
                <a:hlinkClick r:id="rId5" tooltip="http://bit.ly/2TtBDfr"/>
              </a:rPr>
              <a:t>Freepik</a:t>
            </a:r>
            <a:r>
              <a:rPr lang="en-US" sz="2400">
                <a:solidFill>
                  <a:srgbClr val="E7E7E7"/>
                </a:solidFill>
                <a:latin typeface="Arimo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69451" y="1436700"/>
            <a:ext cx="8713350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0"/>
              </a:lnSpc>
            </a:pPr>
            <a:r>
              <a:rPr lang="en-US" sz="14400">
                <a:solidFill>
                  <a:srgbClr val="BD64B5"/>
                </a:solidFill>
                <a:latin typeface="Arimo"/>
              </a:rPr>
              <a:t>Thanks!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62175" y="4045274"/>
            <a:ext cx="9708150" cy="16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000">
                <a:solidFill>
                  <a:srgbClr val="EC7955"/>
                </a:solidFill>
                <a:latin typeface="Arimo Medium"/>
              </a:rPr>
              <a:t>&lt; Do you have any questions? &gt;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Arimo Medium"/>
              </a:rPr>
              <a:t>Ricardo Robles Abad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 Medium"/>
              </a:rPr>
              <a:t>Paola de Jesus Rebollar cruz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10260" y="1392876"/>
            <a:ext cx="4755812" cy="7815124"/>
          </a:xfrm>
          <a:custGeom>
            <a:avLst/>
            <a:gdLst/>
            <a:ahLst/>
            <a:cxnLst/>
            <a:rect r="r" b="b" t="t" l="l"/>
            <a:pathLst>
              <a:path h="7815124" w="4755812">
                <a:moveTo>
                  <a:pt x="0" y="0"/>
                </a:moveTo>
                <a:lnTo>
                  <a:pt x="4755812" y="0"/>
                </a:lnTo>
                <a:lnTo>
                  <a:pt x="4755812" y="7815124"/>
                </a:lnTo>
                <a:lnTo>
                  <a:pt x="0" y="7815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10575726">
            <a:off x="16090156" y="8871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10575726">
            <a:off x="16090156" y="10694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10575726">
            <a:off x="16090156" y="1251775"/>
            <a:ext cx="1005489" cy="0"/>
          </a:xfrm>
          <a:prstGeom prst="line">
            <a:avLst/>
          </a:prstGeom>
          <a:ln cap="rnd" w="19050">
            <a:solidFill>
              <a:srgbClr val="E7E7E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27000" y="-3600"/>
            <a:ext cx="10761000" cy="10287000"/>
            <a:chOff x="0" y="0"/>
            <a:chExt cx="14348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79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4347952">
                  <a:moveTo>
                    <a:pt x="0" y="0"/>
                  </a:moveTo>
                  <a:lnTo>
                    <a:pt x="14347952" y="0"/>
                  </a:lnTo>
                  <a:lnTo>
                    <a:pt x="143479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858200" y="349146"/>
            <a:ext cx="1004592" cy="449159"/>
            <a:chOff x="0" y="0"/>
            <a:chExt cx="1339456" cy="598879"/>
          </a:xfrm>
        </p:grpSpPr>
        <p:sp>
          <p:nvSpPr>
            <p:cNvPr name="AutoShape 5" id="5"/>
            <p:cNvSpPr/>
            <p:nvPr/>
          </p:nvSpPr>
          <p:spPr>
            <a:xfrm flipH="true">
              <a:off x="828" y="12673"/>
              <a:ext cx="1337800" cy="87400"/>
            </a:xfrm>
            <a:prstGeom prst="line">
              <a:avLst/>
            </a:prstGeom>
            <a:ln cap="rnd" w="25400">
              <a:solidFill>
                <a:srgbClr val="E7E7E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>
              <a:off x="828" y="255740"/>
              <a:ext cx="1337800" cy="87400"/>
            </a:xfrm>
            <a:prstGeom prst="line">
              <a:avLst/>
            </a:prstGeom>
            <a:ln cap="rnd" w="25400">
              <a:solidFill>
                <a:srgbClr val="E7E7E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828" y="498806"/>
              <a:ext cx="1337800" cy="87400"/>
            </a:xfrm>
            <a:prstGeom prst="line">
              <a:avLst/>
            </a:prstGeom>
            <a:ln cap="rnd" w="25400">
              <a:solidFill>
                <a:srgbClr val="E7E7E7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7806532" y="526101"/>
            <a:ext cx="822915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62"/>
              </a:lnSpc>
            </a:pPr>
            <a:r>
              <a:rPr lang="en-US" sz="10802">
                <a:solidFill>
                  <a:srgbClr val="E7E7E7"/>
                </a:solidFill>
                <a:latin typeface="Arimo"/>
              </a:rPr>
              <a:t>Referencias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051557" y="2510629"/>
            <a:ext cx="8412000" cy="6998369"/>
            <a:chOff x="0" y="0"/>
            <a:chExt cx="11216000" cy="93311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6005" cy="9330992"/>
            </a:xfrm>
            <a:custGeom>
              <a:avLst/>
              <a:gdLst/>
              <a:ahLst/>
              <a:cxnLst/>
              <a:rect r="r" b="b" t="t" l="l"/>
              <a:pathLst>
                <a:path h="9330992" w="11216005">
                  <a:moveTo>
                    <a:pt x="0" y="0"/>
                  </a:moveTo>
                  <a:lnTo>
                    <a:pt x="11216005" y="0"/>
                  </a:lnTo>
                  <a:lnTo>
                    <a:pt x="11216005" y="9330992"/>
                  </a:lnTo>
                  <a:lnTo>
                    <a:pt x="0" y="9330992"/>
                  </a:lnTo>
                  <a:close/>
                </a:path>
              </a:pathLst>
            </a:custGeom>
            <a:solidFill>
              <a:srgbClr val="2C293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216000" cy="938830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035"/>
                </a:lnSpc>
              </a:pPr>
              <a:r>
                <a:rPr lang="en-US" sz="2199">
                  <a:solidFill>
                    <a:srgbClr val="E7E7E7"/>
                  </a:solidFill>
                  <a:latin typeface="Arimo"/>
                </a:rPr>
                <a:t>Saavedra, J. A. (2023, June 1). Qué es lenguaje C: las ventajas, las características y la sintaxis. Ebac. https://ebac.mx/blog/que-es-lenguaje-c</a:t>
              </a:r>
            </a:p>
            <a:p>
              <a:pPr algn="l">
                <a:lnSpc>
                  <a:spcPts val="3035"/>
                </a:lnSpc>
              </a:pPr>
            </a:p>
            <a:p>
              <a:pPr algn="l">
                <a:lnSpc>
                  <a:spcPts val="3035"/>
                </a:lnSpc>
              </a:pPr>
              <a:r>
                <a:rPr lang="en-US" sz="2199">
                  <a:solidFill>
                    <a:srgbClr val="E7E7E7"/>
                  </a:solidFill>
                  <a:latin typeface="Arimo"/>
                </a:rPr>
                <a:t>¿Qué es Java? - Explicación del lenguaje de programación Java - AWS. (n.d.). Amazon Web Services, Inc. https://aws.amazon.com/es/what-is/java/</a:t>
              </a:r>
            </a:p>
            <a:p>
              <a:pPr algn="l">
                <a:lnSpc>
                  <a:spcPts val="3035"/>
                </a:lnSpc>
              </a:pPr>
            </a:p>
            <a:p>
              <a:pPr algn="l">
                <a:lnSpc>
                  <a:spcPts val="3035"/>
                </a:lnSpc>
              </a:pPr>
              <a:r>
                <a:rPr lang="en-US" sz="2199">
                  <a:solidFill>
                    <a:srgbClr val="E7E7E7"/>
                  </a:solidFill>
                  <a:latin typeface="Arimo"/>
                </a:rPr>
                <a:t>GfG. (2023, February 21). Difference between Java and C language. GeeksforGeeks. https://www.geeksforgeeks.org/difference-between-java-and-c-language/</a:t>
              </a:r>
            </a:p>
            <a:p>
              <a:pPr algn="l">
                <a:lnSpc>
                  <a:spcPts val="3035"/>
                </a:lnSpc>
              </a:pPr>
            </a:p>
            <a:p>
              <a:pPr algn="l">
                <a:lnSpc>
                  <a:spcPts val="3035"/>
                </a:lnSpc>
              </a:pPr>
              <a:r>
                <a:rPr lang="en-US" sz="2199">
                  <a:solidFill>
                    <a:srgbClr val="E7E7E7"/>
                  </a:solidFill>
                  <a:latin typeface="Arimo"/>
                </a:rPr>
                <a:t>GfG. (2023, February 21). Difference between Java and C language. GeeksforGeeks. https://www.geeksforgeeks.org/difference-between-java-and-c-language/</a:t>
              </a:r>
            </a:p>
            <a:p>
              <a:pPr algn="l">
                <a:lnSpc>
                  <a:spcPts val="303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751225" y="8038550"/>
            <a:ext cx="855750" cy="141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39"/>
              </a:lnSpc>
            </a:pPr>
            <a:r>
              <a:rPr lang="en-US" sz="19200">
                <a:solidFill>
                  <a:srgbClr val="E81A81"/>
                </a:solidFill>
                <a:latin typeface="Comfortaa"/>
              </a:rPr>
              <a:t>*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71284" y="1392876"/>
            <a:ext cx="5864088" cy="7815124"/>
          </a:xfrm>
          <a:custGeom>
            <a:avLst/>
            <a:gdLst/>
            <a:ahLst/>
            <a:cxnLst/>
            <a:rect r="r" b="b" t="t" l="l"/>
            <a:pathLst>
              <a:path h="7815124" w="5864088">
                <a:moveTo>
                  <a:pt x="0" y="0"/>
                </a:moveTo>
                <a:lnTo>
                  <a:pt x="5864088" y="0"/>
                </a:lnTo>
                <a:lnTo>
                  <a:pt x="5864088" y="7815124"/>
                </a:lnTo>
                <a:lnTo>
                  <a:pt x="0" y="7815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07807" y="573726"/>
            <a:ext cx="855750" cy="155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1425" y="952900"/>
            <a:ext cx="1522515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E7E7E7"/>
                </a:solidFill>
                <a:latin typeface="Arimo"/>
              </a:rPr>
              <a:t>Purp</a:t>
            </a:r>
            <a:r>
              <a:rPr lang="en-US" sz="6999">
                <a:solidFill>
                  <a:srgbClr val="E7E7E7"/>
                </a:solidFill>
                <a:latin typeface="Arimo"/>
              </a:rPr>
              <a:t>ose and Paradigm: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34362" y="4273965"/>
            <a:ext cx="5395950" cy="437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C is a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low-level procedural programming language designed for programming, such as operating systems, embedded systems, and device drivers.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It provides direct access to memory and hardware resources, making it suitable for performance-critical applications.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8050" y="4273965"/>
            <a:ext cx="5395950" cy="3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is a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high-level, object-oriented programming language primarily used for developing 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platform-independent software applications, including web, mobile, and enterprise applications. It follows the principles of WORA.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6701" y="3567428"/>
            <a:ext cx="53959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D4A4A"/>
                </a:solidFill>
                <a:latin typeface="Arimo Medium"/>
              </a:rPr>
              <a:t>Java: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13375" y="3567428"/>
            <a:ext cx="53959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94EE6B"/>
                </a:solidFill>
                <a:latin typeface="Arimo Medium"/>
              </a:rPr>
              <a:t>C: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2175" y="2843525"/>
            <a:ext cx="1226550" cy="15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20675" y="593852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00078" y="7888000"/>
            <a:ext cx="5072294" cy="1774650"/>
          </a:xfrm>
          <a:custGeom>
            <a:avLst/>
            <a:gdLst/>
            <a:ahLst/>
            <a:cxnLst/>
            <a:rect r="r" b="b" t="t" l="l"/>
            <a:pathLst>
              <a:path h="1774650" w="5072294">
                <a:moveTo>
                  <a:pt x="0" y="0"/>
                </a:moveTo>
                <a:lnTo>
                  <a:pt x="5072294" y="0"/>
                </a:lnTo>
                <a:lnTo>
                  <a:pt x="5072294" y="1774650"/>
                </a:lnTo>
                <a:lnTo>
                  <a:pt x="0" y="177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9325" y="8308100"/>
            <a:ext cx="855750" cy="141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39"/>
              </a:lnSpc>
            </a:pPr>
            <a:r>
              <a:rPr lang="en-US" sz="19200">
                <a:solidFill>
                  <a:srgbClr val="FFFF99"/>
                </a:solidFill>
                <a:latin typeface="Comfortaa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1425" y="943375"/>
            <a:ext cx="152389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7E7E7"/>
                </a:solidFill>
                <a:latin typeface="Arimo"/>
              </a:rPr>
              <a:t>Syntax and Readability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21875" y="3082750"/>
            <a:ext cx="9748350" cy="631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syntax is relatively simpler and more readable compared to C. It enforces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object-oriented programming principles 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and provides features like automatic memory management which contributes to cleaner code.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public class HelloWorld {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   public static void main(String[] args) {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       System.out.println("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Hello, world!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");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   }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}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C7955"/>
                </a:solidFill>
                <a:latin typeface="Arimo"/>
              </a:rPr>
              <a:t>Expected output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: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Hello, world!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83260" y="3012706"/>
            <a:ext cx="4351502" cy="6149716"/>
          </a:xfrm>
          <a:custGeom>
            <a:avLst/>
            <a:gdLst/>
            <a:ahLst/>
            <a:cxnLst/>
            <a:rect r="r" b="b" t="t" l="l"/>
            <a:pathLst>
              <a:path h="6149716" w="4351502">
                <a:moveTo>
                  <a:pt x="0" y="0"/>
                </a:moveTo>
                <a:lnTo>
                  <a:pt x="4351502" y="0"/>
                </a:lnTo>
                <a:lnTo>
                  <a:pt x="4351502" y="6149716"/>
                </a:lnTo>
                <a:lnTo>
                  <a:pt x="0" y="61497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0275" y="810747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05575" y="8533475"/>
            <a:ext cx="17695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94EE6B"/>
                </a:solidFill>
                <a:latin typeface="Fira Code"/>
              </a:rPr>
              <a:t>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1425" y="943375"/>
            <a:ext cx="152389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7E7E7"/>
                </a:solidFill>
                <a:latin typeface="Arimo"/>
              </a:rPr>
              <a:t>Syntax and Readability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21875" y="3082750"/>
            <a:ext cx="9748350" cy="631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syntax is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more complex and may appear less readable compared to Java, especially for beginners.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Memory management in C is manual, requiring explicit allocation and deallocation of memory using functions like malloc() and free(), which can lead to potential memory leaks and errors if not handled properly.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int main() {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   printf("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Hello, world!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\n");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    return 0;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}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C7955"/>
                </a:solidFill>
                <a:latin typeface="Arimo"/>
              </a:rPr>
              <a:t>Expected output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: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Hello, world!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83260" y="3012706"/>
            <a:ext cx="4351502" cy="6149716"/>
          </a:xfrm>
          <a:custGeom>
            <a:avLst/>
            <a:gdLst/>
            <a:ahLst/>
            <a:cxnLst/>
            <a:rect r="r" b="b" t="t" l="l"/>
            <a:pathLst>
              <a:path h="6149716" w="4351502">
                <a:moveTo>
                  <a:pt x="0" y="0"/>
                </a:moveTo>
                <a:lnTo>
                  <a:pt x="4351502" y="0"/>
                </a:lnTo>
                <a:lnTo>
                  <a:pt x="4351502" y="6149716"/>
                </a:lnTo>
                <a:lnTo>
                  <a:pt x="0" y="61497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20275" y="810747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05575" y="8533475"/>
            <a:ext cx="17695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94EE6B"/>
                </a:solidFill>
                <a:latin typeface="Fira Code"/>
              </a:rPr>
              <a:t>..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1425" y="943375"/>
            <a:ext cx="152251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E7E7E7"/>
                </a:solidFill>
                <a:latin typeface="Arimo"/>
              </a:rPr>
              <a:t>Performance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07047" y="3999133"/>
            <a:ext cx="6149528" cy="3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</a:t>
            </a:r>
            <a:r>
              <a:rPr lang="en-US" sz="2799">
                <a:solidFill>
                  <a:srgbClr val="E81A81"/>
                </a:solidFill>
                <a:latin typeface="Arimo"/>
                <a:ea typeface="Arimo"/>
              </a:rPr>
              <a:t>typically has slowe﻿r performance compared to C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due to its platform independence and runtime environment overhead. However, advancements in JIT (Just-In-Time) compilation and optimization techniques have narrowed the performance gap in many cases.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56436" y="2892831"/>
            <a:ext cx="46507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FD4A4A"/>
                </a:solidFill>
                <a:latin typeface="Arimo Medium"/>
              </a:rPr>
              <a:t>Java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3999133"/>
            <a:ext cx="5891612" cy="2917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is known for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its high performance as it allows for direct manipulation of hardware resources and memory.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It's often the language of choice for performance-critical applications where speed is paramount.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5242" y="2892830"/>
            <a:ext cx="46507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4CAE97"/>
                </a:solidFill>
                <a:latin typeface="Arimo Medium"/>
              </a:rPr>
              <a:t>C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00078" y="7888000"/>
            <a:ext cx="5072294" cy="1774650"/>
          </a:xfrm>
          <a:custGeom>
            <a:avLst/>
            <a:gdLst/>
            <a:ahLst/>
            <a:cxnLst/>
            <a:rect r="r" b="b" t="t" l="l"/>
            <a:pathLst>
              <a:path h="1774650" w="5072294">
                <a:moveTo>
                  <a:pt x="0" y="0"/>
                </a:moveTo>
                <a:lnTo>
                  <a:pt x="5072294" y="0"/>
                </a:lnTo>
                <a:lnTo>
                  <a:pt x="5072294" y="1774650"/>
                </a:lnTo>
                <a:lnTo>
                  <a:pt x="0" y="177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44425" y="8661700"/>
            <a:ext cx="27121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94EE6B"/>
                </a:solidFill>
                <a:latin typeface="Fira Code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6000" y="-3600"/>
            <a:ext cx="9802200" cy="10287000"/>
            <a:chOff x="0" y="0"/>
            <a:chExt cx="13069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6957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069570">
                  <a:moveTo>
                    <a:pt x="0" y="0"/>
                  </a:moveTo>
                  <a:lnTo>
                    <a:pt x="13069570" y="0"/>
                  </a:lnTo>
                  <a:lnTo>
                    <a:pt x="1306957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96510" y="2520864"/>
            <a:ext cx="6865968" cy="4992590"/>
          </a:xfrm>
          <a:custGeom>
            <a:avLst/>
            <a:gdLst/>
            <a:ahLst/>
            <a:cxnLst/>
            <a:rect r="r" b="b" t="t" l="l"/>
            <a:pathLst>
              <a:path h="4992590" w="6865968">
                <a:moveTo>
                  <a:pt x="0" y="0"/>
                </a:moveTo>
                <a:lnTo>
                  <a:pt x="6865968" y="0"/>
                </a:lnTo>
                <a:lnTo>
                  <a:pt x="6865968" y="4992590"/>
                </a:lnTo>
                <a:lnTo>
                  <a:pt x="0" y="49925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0078" y="7888000"/>
            <a:ext cx="5072294" cy="1774650"/>
          </a:xfrm>
          <a:custGeom>
            <a:avLst/>
            <a:gdLst/>
            <a:ahLst/>
            <a:cxnLst/>
            <a:rect r="r" b="b" t="t" l="l"/>
            <a:pathLst>
              <a:path h="1774650" w="5072294">
                <a:moveTo>
                  <a:pt x="0" y="0"/>
                </a:moveTo>
                <a:lnTo>
                  <a:pt x="5072294" y="0"/>
                </a:lnTo>
                <a:lnTo>
                  <a:pt x="5072294" y="1774650"/>
                </a:lnTo>
                <a:lnTo>
                  <a:pt x="0" y="17746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00942" y="2732719"/>
            <a:ext cx="6457104" cy="3956609"/>
          </a:xfrm>
          <a:custGeom>
            <a:avLst/>
            <a:gdLst/>
            <a:ahLst/>
            <a:cxnLst/>
            <a:rect r="r" b="b" t="t" l="l"/>
            <a:pathLst>
              <a:path h="3956609" w="6457104">
                <a:moveTo>
                  <a:pt x="0" y="0"/>
                </a:moveTo>
                <a:lnTo>
                  <a:pt x="6457104" y="0"/>
                </a:lnTo>
                <a:lnTo>
                  <a:pt x="6457104" y="3956609"/>
                </a:lnTo>
                <a:lnTo>
                  <a:pt x="0" y="39566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710" t="0" r="-471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5686" y="2482764"/>
            <a:ext cx="63151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E7E7E7"/>
                </a:solidFill>
                <a:latin typeface="Arimo"/>
              </a:rPr>
              <a:t>Portability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5686" y="3694314"/>
            <a:ext cx="6315150" cy="3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programs are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highly portable due to the JVM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, which provides a layer of abstraction between the application code and the underlying hardware and operating system. Once compiled to bytecode,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Java applications can run on any platform with a compatible JVM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implementation.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9675" y="2294775"/>
            <a:ext cx="1226550" cy="15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67425" y="809527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86175" y="8308255"/>
            <a:ext cx="27121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94EE6B"/>
                </a:solidFill>
                <a:latin typeface="Fira Code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6000" y="-3600"/>
            <a:ext cx="9802200" cy="10287000"/>
            <a:chOff x="0" y="0"/>
            <a:chExt cx="130696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6957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069570">
                  <a:moveTo>
                    <a:pt x="0" y="0"/>
                  </a:moveTo>
                  <a:lnTo>
                    <a:pt x="13069570" y="0"/>
                  </a:lnTo>
                  <a:lnTo>
                    <a:pt x="1306957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86000" y="-3600"/>
            <a:ext cx="9802200" cy="10287000"/>
            <a:chOff x="0" y="0"/>
            <a:chExt cx="130696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6957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069570">
                  <a:moveTo>
                    <a:pt x="0" y="0"/>
                  </a:moveTo>
                  <a:lnTo>
                    <a:pt x="13069570" y="0"/>
                  </a:lnTo>
                  <a:lnTo>
                    <a:pt x="1306957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543158" y="1783862"/>
            <a:ext cx="3329236" cy="6352408"/>
            <a:chOff x="0" y="0"/>
            <a:chExt cx="4438981" cy="84698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38904" cy="8469884"/>
            </a:xfrm>
            <a:custGeom>
              <a:avLst/>
              <a:gdLst/>
              <a:ahLst/>
              <a:cxnLst/>
              <a:rect r="r" b="b" t="t" l="l"/>
              <a:pathLst>
                <a:path h="8469884" w="4438904">
                  <a:moveTo>
                    <a:pt x="0" y="0"/>
                  </a:moveTo>
                  <a:lnTo>
                    <a:pt x="0" y="8469884"/>
                  </a:lnTo>
                  <a:lnTo>
                    <a:pt x="4438904" y="8469884"/>
                  </a:lnTo>
                  <a:lnTo>
                    <a:pt x="4438904" y="0"/>
                  </a:lnTo>
                  <a:close/>
                </a:path>
              </a:pathLst>
            </a:custGeom>
            <a:solidFill>
              <a:srgbClr val="4CAE97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372802" y="1418822"/>
            <a:ext cx="3669946" cy="7449356"/>
          </a:xfrm>
          <a:custGeom>
            <a:avLst/>
            <a:gdLst/>
            <a:ahLst/>
            <a:cxnLst/>
            <a:rect r="r" b="b" t="t" l="l"/>
            <a:pathLst>
              <a:path h="7449356" w="3669946">
                <a:moveTo>
                  <a:pt x="0" y="0"/>
                </a:moveTo>
                <a:lnTo>
                  <a:pt x="3669946" y="0"/>
                </a:lnTo>
                <a:lnTo>
                  <a:pt x="3669946" y="7449356"/>
                </a:lnTo>
                <a:lnTo>
                  <a:pt x="0" y="7449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3176" y="1783870"/>
            <a:ext cx="3329198" cy="6352394"/>
          </a:xfrm>
          <a:custGeom>
            <a:avLst/>
            <a:gdLst/>
            <a:ahLst/>
            <a:cxnLst/>
            <a:rect r="r" b="b" t="t" l="l"/>
            <a:pathLst>
              <a:path h="6352394" w="3329198">
                <a:moveTo>
                  <a:pt x="0" y="0"/>
                </a:moveTo>
                <a:lnTo>
                  <a:pt x="3329198" y="0"/>
                </a:lnTo>
                <a:lnTo>
                  <a:pt x="3329198" y="6352394"/>
                </a:lnTo>
                <a:lnTo>
                  <a:pt x="0" y="6352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679" t="0" r="-1368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0078" y="7888000"/>
            <a:ext cx="5072294" cy="1774650"/>
          </a:xfrm>
          <a:custGeom>
            <a:avLst/>
            <a:gdLst/>
            <a:ahLst/>
            <a:cxnLst/>
            <a:rect r="r" b="b" t="t" l="l"/>
            <a:pathLst>
              <a:path h="1774650" w="5072294">
                <a:moveTo>
                  <a:pt x="0" y="0"/>
                </a:moveTo>
                <a:lnTo>
                  <a:pt x="5072294" y="0"/>
                </a:lnTo>
                <a:lnTo>
                  <a:pt x="5072294" y="1774650"/>
                </a:lnTo>
                <a:lnTo>
                  <a:pt x="0" y="17746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43176" y="1783862"/>
            <a:ext cx="3329218" cy="6352408"/>
          </a:xfrm>
          <a:custGeom>
            <a:avLst/>
            <a:gdLst/>
            <a:ahLst/>
            <a:cxnLst/>
            <a:rect r="r" b="b" t="t" l="l"/>
            <a:pathLst>
              <a:path h="6352408" w="3329218">
                <a:moveTo>
                  <a:pt x="0" y="0"/>
                </a:moveTo>
                <a:lnTo>
                  <a:pt x="3329218" y="0"/>
                </a:lnTo>
                <a:lnTo>
                  <a:pt x="3329218" y="6352408"/>
                </a:lnTo>
                <a:lnTo>
                  <a:pt x="0" y="6352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98438" t="0" r="-898438" b="-270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57045" y="3441611"/>
            <a:ext cx="2701479" cy="3036913"/>
          </a:xfrm>
          <a:custGeom>
            <a:avLst/>
            <a:gdLst/>
            <a:ahLst/>
            <a:cxnLst/>
            <a:rect r="r" b="b" t="t" l="l"/>
            <a:pathLst>
              <a:path h="3036913" w="2701479">
                <a:moveTo>
                  <a:pt x="0" y="0"/>
                </a:moveTo>
                <a:lnTo>
                  <a:pt x="2701480" y="0"/>
                </a:lnTo>
                <a:lnTo>
                  <a:pt x="2701480" y="3036912"/>
                </a:lnTo>
                <a:lnTo>
                  <a:pt x="0" y="30369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32475" y="2570583"/>
            <a:ext cx="63151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FFFF"/>
                </a:solidFill>
                <a:latin typeface="Arimo"/>
              </a:rPr>
              <a:t>Portability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47075" y="3789450"/>
            <a:ext cx="6315150" cy="388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programs are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less portable compared to Java because they are compiled directly to machine code,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 which is specific to the target platform's architecture and operating system. </a:t>
            </a:r>
            <a:r>
              <a:rPr lang="en-US" sz="2799">
                <a:solidFill>
                  <a:srgbClr val="E81A81"/>
                </a:solidFill>
                <a:latin typeface="Arimo"/>
              </a:rPr>
              <a:t>Porting C programs to different platforms often requires modification 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and recompilation.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5925" y="2417225"/>
            <a:ext cx="1226550" cy="155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81A81"/>
                </a:solidFill>
                <a:latin typeface="Comfortaa"/>
              </a:rPr>
              <a:t>{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67425" y="8095275"/>
            <a:ext cx="855750" cy="133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4CAE97"/>
                </a:solidFill>
                <a:latin typeface="Comfortaa"/>
              </a:rPr>
              <a:t>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86175" y="8308255"/>
            <a:ext cx="2712150" cy="9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99"/>
              </a:lnSpc>
            </a:pPr>
            <a:r>
              <a:rPr lang="en-US" sz="9999">
                <a:solidFill>
                  <a:srgbClr val="E81A81"/>
                </a:solidFill>
                <a:latin typeface="Fira Code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875" y="962425"/>
            <a:ext cx="1523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Usage and Domains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45576" y="3710658"/>
            <a:ext cx="12406784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Enterprise Editi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on is commonly used for 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developing enterprise web applications.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83884" y="5604916"/>
            <a:ext cx="7351316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is the primary pr</a:t>
            </a:r>
            <a:r>
              <a:rPr lang="en-US" sz="2799">
                <a:solidFill>
                  <a:srgbClr val="E7E7E7"/>
                </a:solidFill>
                <a:latin typeface="Arimo"/>
              </a:rPr>
              <a:t>ogramming language for 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Android app development.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35119" y="7800150"/>
            <a:ext cx="10652881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Java is widely used for developing enterprise-level software solutions.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1225" y="3013425"/>
            <a:ext cx="1021350" cy="6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8225" y="5037225"/>
            <a:ext cx="1021350" cy="6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73975" y="7061025"/>
            <a:ext cx="1021350" cy="49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5425" y="2985978"/>
            <a:ext cx="82363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E81A81"/>
                </a:solidFill>
                <a:latin typeface="Arimo"/>
              </a:rPr>
              <a:t>Web Dev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42425" y="5009778"/>
            <a:ext cx="82363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94EE6B"/>
                </a:solidFill>
                <a:latin typeface="Arimo"/>
              </a:rPr>
              <a:t>Mobile App Dev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99475" y="7033578"/>
            <a:ext cx="82363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4CAE97"/>
                </a:solidFill>
                <a:latin typeface="Arimo"/>
              </a:rPr>
              <a:t>Enterprise Software Dev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68225" y="3819225"/>
            <a:ext cx="4284350" cy="5472650"/>
          </a:xfrm>
          <a:custGeom>
            <a:avLst/>
            <a:gdLst/>
            <a:ahLst/>
            <a:cxnLst/>
            <a:rect r="r" b="b" t="t" l="l"/>
            <a:pathLst>
              <a:path h="5472650" w="4284350">
                <a:moveTo>
                  <a:pt x="0" y="0"/>
                </a:moveTo>
                <a:lnTo>
                  <a:pt x="4284350" y="0"/>
                </a:lnTo>
                <a:lnTo>
                  <a:pt x="4284350" y="5472650"/>
                </a:lnTo>
                <a:lnTo>
                  <a:pt x="0" y="5472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11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0" y="-3600"/>
            <a:ext cx="18288000" cy="2320800"/>
            <a:chOff x="0" y="0"/>
            <a:chExt cx="24384000" cy="309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094355"/>
            </a:xfrm>
            <a:custGeom>
              <a:avLst/>
              <a:gdLst/>
              <a:ahLst/>
              <a:cxnLst/>
              <a:rect r="r" b="b" t="t" l="l"/>
              <a:pathLst>
                <a:path h="309435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094355"/>
                  </a:lnTo>
                  <a:lnTo>
                    <a:pt x="0" y="3094355"/>
                  </a:lnTo>
                  <a:close/>
                </a:path>
              </a:pathLst>
            </a:custGeom>
            <a:solidFill>
              <a:srgbClr val="2C293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79574" y="359862"/>
            <a:ext cx="972786" cy="251380"/>
          </a:xfrm>
          <a:custGeom>
            <a:avLst/>
            <a:gdLst/>
            <a:ahLst/>
            <a:cxnLst/>
            <a:rect r="r" b="b" t="t" l="l"/>
            <a:pathLst>
              <a:path h="251380" w="972786">
                <a:moveTo>
                  <a:pt x="0" y="0"/>
                </a:moveTo>
                <a:lnTo>
                  <a:pt x="972786" y="0"/>
                </a:lnTo>
                <a:lnTo>
                  <a:pt x="972786" y="251380"/>
                </a:lnTo>
                <a:lnTo>
                  <a:pt x="0" y="251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875" y="962425"/>
            <a:ext cx="1523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  <a:ea typeface="Arimo"/>
              </a:rPr>
              <a:t>Usage an﻿d Domains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8225" y="3662958"/>
            <a:ext cx="12230542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is extensively used for system programming tasks such as developing operating systems, kernels, device drivers, and firmware.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26020" y="5678102"/>
            <a:ext cx="1102634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is widely used in the gaming industry for developing game engines, graphics libraries, and game logic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6043" y="7748008"/>
            <a:ext cx="10652881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E7E7E7"/>
                </a:solidFill>
                <a:latin typeface="Arimo"/>
              </a:rPr>
              <a:t>C is chosen for applications where performance is critical, such as real-time systems, high-frequency trading platforms, and computational-intensive applications, etc.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1225" y="3013425"/>
            <a:ext cx="1021350" cy="6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8225" y="5037225"/>
            <a:ext cx="1021350" cy="6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73975" y="7061025"/>
            <a:ext cx="1021350" cy="49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D4A4A"/>
                </a:solidFill>
                <a:latin typeface="Arimo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5425" y="2985978"/>
            <a:ext cx="82363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E81A81"/>
                </a:solidFill>
                <a:latin typeface="Arimo"/>
              </a:rPr>
              <a:t>System Programming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42425" y="5009778"/>
            <a:ext cx="8236350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94EE6B"/>
                </a:solidFill>
                <a:latin typeface="Arimo"/>
              </a:rPr>
              <a:t>Game Dev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99475" y="7033578"/>
            <a:ext cx="9224181" cy="83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3"/>
              </a:lnSpc>
            </a:pPr>
            <a:r>
              <a:rPr lang="en-US" sz="4800">
                <a:solidFill>
                  <a:srgbClr val="4CAE97"/>
                </a:solidFill>
                <a:latin typeface="Arimo"/>
              </a:rPr>
              <a:t>Performance-Critical Applications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17850" y="3735350"/>
            <a:ext cx="4284350" cy="5472650"/>
          </a:xfrm>
          <a:custGeom>
            <a:avLst/>
            <a:gdLst/>
            <a:ahLst/>
            <a:cxnLst/>
            <a:rect r="r" b="b" t="t" l="l"/>
            <a:pathLst>
              <a:path h="5472650" w="4284350">
                <a:moveTo>
                  <a:pt x="0" y="0"/>
                </a:moveTo>
                <a:lnTo>
                  <a:pt x="4284350" y="0"/>
                </a:lnTo>
                <a:lnTo>
                  <a:pt x="4284350" y="5472650"/>
                </a:lnTo>
                <a:lnTo>
                  <a:pt x="0" y="5472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DAGBsobBR60</dc:identifier>
  <dcterms:modified xsi:type="dcterms:W3CDTF">2011-08-01T06:04:30Z</dcterms:modified>
  <cp:revision>1</cp:revision>
  <dc:title>Copia de Introduction to Java Programming for High School by Slidesgo.pptx</dc:title>
</cp:coreProperties>
</file>