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18"/>
  </p:notesMasterIdLst>
  <p:handoutMasterIdLst>
    <p:handoutMasterId r:id="rId19"/>
  </p:handoutMasterIdLst>
  <p:sldIdLst>
    <p:sldId id="257" r:id="rId4"/>
    <p:sldId id="304" r:id="rId5"/>
    <p:sldId id="305" r:id="rId6"/>
    <p:sldId id="306" r:id="rId7"/>
    <p:sldId id="307" r:id="rId8"/>
    <p:sldId id="308" r:id="rId9"/>
    <p:sldId id="309" r:id="rId10"/>
    <p:sldId id="310" r:id="rId11"/>
    <p:sldId id="311" r:id="rId12"/>
    <p:sldId id="312" r:id="rId13"/>
    <p:sldId id="313" r:id="rId14"/>
    <p:sldId id="314" r:id="rId15"/>
    <p:sldId id="315" r:id="rId16"/>
    <p:sldId id="316" r:id="rId17"/>
  </p:sldIdLst>
  <p:sldSz cx="9144000" cy="6858000" type="screen4x3"/>
  <p:notesSz cx="6858000" cy="92154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59">
          <p15:clr>
            <a:srgbClr val="A4A3A4"/>
          </p15:clr>
        </p15:guide>
        <p15:guide id="2" orient="horz" pos="2182">
          <p15:clr>
            <a:srgbClr val="A4A3A4"/>
          </p15:clr>
        </p15:guide>
        <p15:guide id="3" orient="horz" pos="605">
          <p15:clr>
            <a:srgbClr val="A4A3A4"/>
          </p15:clr>
        </p15:guide>
        <p15:guide id="4" orient="horz" pos="655">
          <p15:clr>
            <a:srgbClr val="A4A3A4"/>
          </p15:clr>
        </p15:guide>
        <p15:guide id="5" orient="horz" pos="4239">
          <p15:clr>
            <a:srgbClr val="A4A3A4"/>
          </p15:clr>
        </p15:guide>
        <p15:guide id="6" orient="horz" pos="4055">
          <p15:clr>
            <a:srgbClr val="A4A3A4"/>
          </p15:clr>
        </p15:guide>
        <p15:guide id="7" orient="horz" pos="1386">
          <p15:clr>
            <a:srgbClr val="A4A3A4"/>
          </p15:clr>
        </p15:guide>
        <p15:guide id="8" orient="horz" pos="2503">
          <p15:clr>
            <a:srgbClr val="A4A3A4"/>
          </p15:clr>
        </p15:guide>
        <p15:guide id="9" pos="2880">
          <p15:clr>
            <a:srgbClr val="A4A3A4"/>
          </p15:clr>
        </p15:guide>
        <p15:guide id="10" pos="5609">
          <p15:clr>
            <a:srgbClr val="A4A3A4"/>
          </p15:clr>
        </p15:guide>
        <p15:guide id="11" pos="3238">
          <p15:clr>
            <a:srgbClr val="A4A3A4"/>
          </p15:clr>
        </p15:guide>
        <p15:guide id="12" pos="149">
          <p15:clr>
            <a:srgbClr val="A4A3A4"/>
          </p15:clr>
        </p15:guide>
        <p15:guide id="13" pos="4698">
          <p15:clr>
            <a:srgbClr val="A4A3A4"/>
          </p15:clr>
        </p15:guide>
        <p15:guide id="14" pos="5544">
          <p15:clr>
            <a:srgbClr val="A4A3A4"/>
          </p15:clr>
        </p15:guide>
        <p15:guide id="15" pos="211">
          <p15:clr>
            <a:srgbClr val="A4A3A4"/>
          </p15:clr>
        </p15:guide>
      </p15:sldGuideLst>
    </p:ext>
    <p:ext uri="{2D200454-40CA-4A62-9FC3-DE9A4176ACB9}">
      <p15:notesGuideLst xmlns:p15="http://schemas.microsoft.com/office/powerpoint/2012/main">
        <p15:guide id="1" orient="horz" pos="290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92D050"/>
    <a:srgbClr val="00B0F0"/>
    <a:srgbClr val="B5B5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73" d="100"/>
          <a:sy n="73" d="100"/>
        </p:scale>
        <p:origin x="989" y="67"/>
      </p:cViewPr>
      <p:guideLst>
        <p:guide orient="horz" pos="1259"/>
        <p:guide orient="horz" pos="2182"/>
        <p:guide orient="horz" pos="605"/>
        <p:guide orient="horz" pos="655"/>
        <p:guide orient="horz" pos="4239"/>
        <p:guide orient="horz" pos="4055"/>
        <p:guide orient="horz" pos="1386"/>
        <p:guide orient="horz" pos="2503"/>
        <p:guide pos="2880"/>
        <p:guide pos="5609"/>
        <p:guide pos="3238"/>
        <p:guide pos="149"/>
        <p:guide pos="4698"/>
        <p:guide pos="5544"/>
        <p:guide pos="211"/>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howGuides="1">
      <p:cViewPr varScale="1">
        <p:scale>
          <a:sx n="80" d="100"/>
          <a:sy n="80" d="100"/>
        </p:scale>
        <p:origin x="-3222" y="-102"/>
      </p:cViewPr>
      <p:guideLst>
        <p:guide orient="horz" pos="2903"/>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0772"/>
          </a:xfrm>
          <a:prstGeom prst="rect">
            <a:avLst/>
          </a:prstGeom>
        </p:spPr>
        <p:txBody>
          <a:bodyPr vert="horz" lIns="91440" tIns="45720" rIns="91440" bIns="45720" rtlCol="0"/>
          <a:lstStyle>
            <a:lvl1pPr algn="l">
              <a:defRPr sz="1200"/>
            </a:lvl1pPr>
          </a:lstStyle>
          <a:p>
            <a:r>
              <a:rPr lang="en-US" dirty="0" smtClean="0">
                <a:latin typeface="Arial" pitchFamily="34" charset="0"/>
              </a:rPr>
              <a:t>Raytheon</a:t>
            </a:r>
            <a:endParaRPr lang="en-US" dirty="0">
              <a:latin typeface="Arial" pitchFamily="34" charset="0"/>
            </a:endParaRPr>
          </a:p>
        </p:txBody>
      </p:sp>
      <p:sp>
        <p:nvSpPr>
          <p:cNvPr id="3" name="Date Placeholder 2"/>
          <p:cNvSpPr>
            <a:spLocks noGrp="1"/>
          </p:cNvSpPr>
          <p:nvPr>
            <p:ph type="dt" sz="quarter" idx="1"/>
          </p:nvPr>
        </p:nvSpPr>
        <p:spPr>
          <a:xfrm>
            <a:off x="3884613" y="0"/>
            <a:ext cx="2971800" cy="460772"/>
          </a:xfrm>
          <a:prstGeom prst="rect">
            <a:avLst/>
          </a:prstGeom>
        </p:spPr>
        <p:txBody>
          <a:bodyPr vert="horz" lIns="91440" tIns="45720" rIns="91440" bIns="45720" rtlCol="0"/>
          <a:lstStyle>
            <a:lvl1pPr algn="r">
              <a:defRPr sz="1200"/>
            </a:lvl1pPr>
          </a:lstStyle>
          <a:p>
            <a:fld id="{39E104DB-5A84-4417-9505-9949D8449EC3}" type="datetimeFigureOut">
              <a:rPr lang="en-US" smtClean="0">
                <a:latin typeface="Arial" pitchFamily="34" charset="0"/>
              </a:rPr>
              <a:pPr/>
              <a:t>4/17/2020</a:t>
            </a:fld>
            <a:endParaRPr lang="en-US" dirty="0">
              <a:latin typeface="Arial" pitchFamily="34" charset="0"/>
            </a:endParaRPr>
          </a:p>
        </p:txBody>
      </p:sp>
      <p:sp>
        <p:nvSpPr>
          <p:cNvPr id="4" name="Footer Placeholder 3"/>
          <p:cNvSpPr>
            <a:spLocks noGrp="1"/>
          </p:cNvSpPr>
          <p:nvPr>
            <p:ph type="ftr" sz="quarter" idx="2"/>
          </p:nvPr>
        </p:nvSpPr>
        <p:spPr>
          <a:xfrm>
            <a:off x="0" y="8753067"/>
            <a:ext cx="2971800" cy="460772"/>
          </a:xfrm>
          <a:prstGeom prst="rect">
            <a:avLst/>
          </a:prstGeom>
        </p:spPr>
        <p:txBody>
          <a:bodyPr vert="horz" lIns="91440" tIns="45720" rIns="91440" bIns="45720" rtlCol="0" anchor="b"/>
          <a:lstStyle>
            <a:lvl1pPr algn="l">
              <a:defRPr sz="1200"/>
            </a:lvl1pPr>
          </a:lstStyle>
          <a:p>
            <a:endParaRPr lang="en-US" dirty="0">
              <a:latin typeface="Arial" pitchFamily="34" charset="0"/>
            </a:endParaRPr>
          </a:p>
        </p:txBody>
      </p:sp>
      <p:sp>
        <p:nvSpPr>
          <p:cNvPr id="5" name="Slide Number Placeholder 4"/>
          <p:cNvSpPr>
            <a:spLocks noGrp="1"/>
          </p:cNvSpPr>
          <p:nvPr>
            <p:ph type="sldNum" sz="quarter" idx="3"/>
          </p:nvPr>
        </p:nvSpPr>
        <p:spPr>
          <a:xfrm>
            <a:off x="3884613" y="8753067"/>
            <a:ext cx="2971800" cy="460772"/>
          </a:xfrm>
          <a:prstGeom prst="rect">
            <a:avLst/>
          </a:prstGeom>
        </p:spPr>
        <p:txBody>
          <a:bodyPr vert="horz" lIns="91440" tIns="45720" rIns="91440" bIns="45720" rtlCol="0" anchor="b"/>
          <a:lstStyle>
            <a:lvl1pPr algn="r">
              <a:defRPr sz="1200"/>
            </a:lvl1pPr>
          </a:lstStyle>
          <a:p>
            <a:fld id="{F82DAC55-62D0-4EAE-A230-0CCA3BD4BC39}" type="slidenum">
              <a:rPr lang="en-US" smtClean="0">
                <a:latin typeface="Arial" pitchFamily="34" charset="0"/>
              </a:rPr>
              <a:pPr/>
              <a:t>‹#›</a:t>
            </a:fld>
            <a:endParaRPr lang="en-US" dirty="0">
              <a:latin typeface="Arial" pitchFamily="34" charset="0"/>
            </a:endParaRPr>
          </a:p>
        </p:txBody>
      </p:sp>
    </p:spTree>
    <p:extLst>
      <p:ext uri="{BB962C8B-B14F-4D97-AF65-F5344CB8AC3E}">
        <p14:creationId xmlns:p14="http://schemas.microsoft.com/office/powerpoint/2010/main" val="6252521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0772"/>
          </a:xfrm>
          <a:prstGeom prst="rect">
            <a:avLst/>
          </a:prstGeom>
        </p:spPr>
        <p:txBody>
          <a:bodyPr vert="horz" lIns="91440" tIns="45720" rIns="91440" bIns="45720" rtlCol="0"/>
          <a:lstStyle>
            <a:lvl1pPr algn="l">
              <a:defRPr sz="1200">
                <a:latin typeface="Arial" pitchFamily="34" charset="0"/>
              </a:defRPr>
            </a:lvl1pPr>
          </a:lstStyle>
          <a:p>
            <a:r>
              <a:rPr lang="en-US" dirty="0" smtClean="0"/>
              <a:t>Raytheon</a:t>
            </a:r>
            <a:endParaRPr lang="en-US" dirty="0"/>
          </a:p>
        </p:txBody>
      </p:sp>
      <p:sp>
        <p:nvSpPr>
          <p:cNvPr id="3" name="Date Placeholder 2"/>
          <p:cNvSpPr>
            <a:spLocks noGrp="1"/>
          </p:cNvSpPr>
          <p:nvPr>
            <p:ph type="dt" idx="1"/>
          </p:nvPr>
        </p:nvSpPr>
        <p:spPr>
          <a:xfrm>
            <a:off x="3884613" y="0"/>
            <a:ext cx="2971800" cy="460772"/>
          </a:xfrm>
          <a:prstGeom prst="rect">
            <a:avLst/>
          </a:prstGeom>
        </p:spPr>
        <p:txBody>
          <a:bodyPr vert="horz" lIns="91440" tIns="45720" rIns="91440" bIns="45720" rtlCol="0"/>
          <a:lstStyle>
            <a:lvl1pPr algn="r">
              <a:defRPr sz="1200">
                <a:latin typeface="Arial" pitchFamily="34" charset="0"/>
              </a:defRPr>
            </a:lvl1pPr>
          </a:lstStyle>
          <a:p>
            <a:fld id="{FC1312E8-DAE4-4DB4-9959-6EFE043C5908}" type="datetimeFigureOut">
              <a:rPr lang="en-US" smtClean="0"/>
              <a:pPr/>
              <a:t>4/17/2020</a:t>
            </a:fld>
            <a:endParaRPr lang="en-US" dirty="0"/>
          </a:p>
        </p:txBody>
      </p:sp>
      <p:sp>
        <p:nvSpPr>
          <p:cNvPr id="4" name="Slide Image Placeholder 3"/>
          <p:cNvSpPr>
            <a:spLocks noGrp="1" noRot="1" noChangeAspect="1"/>
          </p:cNvSpPr>
          <p:nvPr>
            <p:ph type="sldImg" idx="2"/>
          </p:nvPr>
        </p:nvSpPr>
        <p:spPr>
          <a:xfrm>
            <a:off x="1125538" y="690563"/>
            <a:ext cx="4606925" cy="3455987"/>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77333"/>
            <a:ext cx="5486400" cy="4146947"/>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753067"/>
            <a:ext cx="2971800" cy="460772"/>
          </a:xfrm>
          <a:prstGeom prst="rect">
            <a:avLst/>
          </a:prstGeom>
        </p:spPr>
        <p:txBody>
          <a:bodyPr vert="horz" lIns="91440" tIns="45720" rIns="91440" bIns="45720" rtlCol="0" anchor="b"/>
          <a:lstStyle>
            <a:lvl1pPr algn="l">
              <a:defRPr sz="1200">
                <a:latin typeface="Arial" pitchFamily="34" charset="0"/>
              </a:defRPr>
            </a:lvl1pPr>
          </a:lstStyle>
          <a:p>
            <a:endParaRPr lang="en-US" dirty="0"/>
          </a:p>
        </p:txBody>
      </p:sp>
      <p:sp>
        <p:nvSpPr>
          <p:cNvPr id="7" name="Slide Number Placeholder 6"/>
          <p:cNvSpPr>
            <a:spLocks noGrp="1"/>
          </p:cNvSpPr>
          <p:nvPr>
            <p:ph type="sldNum" sz="quarter" idx="5"/>
          </p:nvPr>
        </p:nvSpPr>
        <p:spPr>
          <a:xfrm>
            <a:off x="3884613" y="8753067"/>
            <a:ext cx="2971800" cy="460772"/>
          </a:xfrm>
          <a:prstGeom prst="rect">
            <a:avLst/>
          </a:prstGeom>
        </p:spPr>
        <p:txBody>
          <a:bodyPr vert="horz" lIns="91440" tIns="45720" rIns="91440" bIns="45720" rtlCol="0" anchor="b"/>
          <a:lstStyle>
            <a:lvl1pPr algn="r">
              <a:defRPr sz="1200">
                <a:latin typeface="Arial" pitchFamily="34" charset="0"/>
              </a:defRPr>
            </a:lvl1pPr>
          </a:lstStyle>
          <a:p>
            <a:fld id="{B0D02AC4-1C81-4AB4-8D73-92191CCF549E}" type="slidenum">
              <a:rPr lang="en-US" smtClean="0"/>
              <a:pPr/>
              <a:t>‹#›</a:t>
            </a:fld>
            <a:endParaRPr lang="en-US" dirty="0"/>
          </a:p>
        </p:txBody>
      </p:sp>
    </p:spTree>
    <p:extLst>
      <p:ext uri="{BB962C8B-B14F-4D97-AF65-F5344CB8AC3E}">
        <p14:creationId xmlns:p14="http://schemas.microsoft.com/office/powerpoint/2010/main" val="73542663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Raytheon</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02AC4-1C81-4AB4-8D73-92191CCF549E}" type="slidenum">
              <a:rPr lang="en-US" smtClean="0"/>
              <a:pPr/>
              <a:t>1</a:t>
            </a:fld>
            <a:endParaRPr lang="en-US" dirty="0"/>
          </a:p>
        </p:txBody>
      </p:sp>
    </p:spTree>
    <p:extLst>
      <p:ext uri="{BB962C8B-B14F-4D97-AF65-F5344CB8AC3E}">
        <p14:creationId xmlns:p14="http://schemas.microsoft.com/office/powerpoint/2010/main" val="32378324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Raytheon</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02AC4-1C81-4AB4-8D73-92191CCF549E}" type="slidenum">
              <a:rPr lang="en-US" smtClean="0"/>
              <a:pPr/>
              <a:t>10</a:t>
            </a:fld>
            <a:endParaRPr lang="en-US" dirty="0"/>
          </a:p>
        </p:txBody>
      </p:sp>
    </p:spTree>
    <p:extLst>
      <p:ext uri="{BB962C8B-B14F-4D97-AF65-F5344CB8AC3E}">
        <p14:creationId xmlns:p14="http://schemas.microsoft.com/office/powerpoint/2010/main" val="3008905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Raytheon</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02AC4-1C81-4AB4-8D73-92191CCF549E}" type="slidenum">
              <a:rPr lang="en-US" smtClean="0"/>
              <a:pPr/>
              <a:t>11</a:t>
            </a:fld>
            <a:endParaRPr lang="en-US" dirty="0"/>
          </a:p>
        </p:txBody>
      </p:sp>
    </p:spTree>
    <p:extLst>
      <p:ext uri="{BB962C8B-B14F-4D97-AF65-F5344CB8AC3E}">
        <p14:creationId xmlns:p14="http://schemas.microsoft.com/office/powerpoint/2010/main" val="3744278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Raytheon</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02AC4-1C81-4AB4-8D73-92191CCF549E}" type="slidenum">
              <a:rPr lang="en-US" smtClean="0"/>
              <a:pPr/>
              <a:t>12</a:t>
            </a:fld>
            <a:endParaRPr lang="en-US" dirty="0"/>
          </a:p>
        </p:txBody>
      </p:sp>
    </p:spTree>
    <p:extLst>
      <p:ext uri="{BB962C8B-B14F-4D97-AF65-F5344CB8AC3E}">
        <p14:creationId xmlns:p14="http://schemas.microsoft.com/office/powerpoint/2010/main" val="788108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Raytheon</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02AC4-1C81-4AB4-8D73-92191CCF549E}" type="slidenum">
              <a:rPr lang="en-US" smtClean="0"/>
              <a:pPr/>
              <a:t>13</a:t>
            </a:fld>
            <a:endParaRPr lang="en-US" dirty="0"/>
          </a:p>
        </p:txBody>
      </p:sp>
    </p:spTree>
    <p:extLst>
      <p:ext uri="{BB962C8B-B14F-4D97-AF65-F5344CB8AC3E}">
        <p14:creationId xmlns:p14="http://schemas.microsoft.com/office/powerpoint/2010/main" val="109156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Raytheon</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02AC4-1C81-4AB4-8D73-92191CCF549E}" type="slidenum">
              <a:rPr lang="en-US" smtClean="0"/>
              <a:pPr/>
              <a:t>14</a:t>
            </a:fld>
            <a:endParaRPr lang="en-US" dirty="0"/>
          </a:p>
        </p:txBody>
      </p:sp>
    </p:spTree>
    <p:extLst>
      <p:ext uri="{BB962C8B-B14F-4D97-AF65-F5344CB8AC3E}">
        <p14:creationId xmlns:p14="http://schemas.microsoft.com/office/powerpoint/2010/main" val="3079063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Raytheon</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02AC4-1C81-4AB4-8D73-92191CCF549E}" type="slidenum">
              <a:rPr lang="en-US" smtClean="0"/>
              <a:pPr/>
              <a:t>2</a:t>
            </a:fld>
            <a:endParaRPr lang="en-US" dirty="0"/>
          </a:p>
        </p:txBody>
      </p:sp>
    </p:spTree>
    <p:extLst>
      <p:ext uri="{BB962C8B-B14F-4D97-AF65-F5344CB8AC3E}">
        <p14:creationId xmlns:p14="http://schemas.microsoft.com/office/powerpoint/2010/main" val="2311551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Raytheon</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02AC4-1C81-4AB4-8D73-92191CCF549E}" type="slidenum">
              <a:rPr lang="en-US" smtClean="0"/>
              <a:pPr/>
              <a:t>3</a:t>
            </a:fld>
            <a:endParaRPr lang="en-US" dirty="0"/>
          </a:p>
        </p:txBody>
      </p:sp>
    </p:spTree>
    <p:extLst>
      <p:ext uri="{BB962C8B-B14F-4D97-AF65-F5344CB8AC3E}">
        <p14:creationId xmlns:p14="http://schemas.microsoft.com/office/powerpoint/2010/main" val="220638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Raytheon</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02AC4-1C81-4AB4-8D73-92191CCF549E}" type="slidenum">
              <a:rPr lang="en-US" smtClean="0"/>
              <a:pPr/>
              <a:t>4</a:t>
            </a:fld>
            <a:endParaRPr lang="en-US" dirty="0"/>
          </a:p>
        </p:txBody>
      </p:sp>
    </p:spTree>
    <p:extLst>
      <p:ext uri="{BB962C8B-B14F-4D97-AF65-F5344CB8AC3E}">
        <p14:creationId xmlns:p14="http://schemas.microsoft.com/office/powerpoint/2010/main" val="4255818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Raytheon</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02AC4-1C81-4AB4-8D73-92191CCF549E}" type="slidenum">
              <a:rPr lang="en-US" smtClean="0"/>
              <a:pPr/>
              <a:t>5</a:t>
            </a:fld>
            <a:endParaRPr lang="en-US" dirty="0"/>
          </a:p>
        </p:txBody>
      </p:sp>
    </p:spTree>
    <p:extLst>
      <p:ext uri="{BB962C8B-B14F-4D97-AF65-F5344CB8AC3E}">
        <p14:creationId xmlns:p14="http://schemas.microsoft.com/office/powerpoint/2010/main" val="18185386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Raytheon</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02AC4-1C81-4AB4-8D73-92191CCF549E}" type="slidenum">
              <a:rPr lang="en-US" smtClean="0"/>
              <a:pPr/>
              <a:t>6</a:t>
            </a:fld>
            <a:endParaRPr lang="en-US" dirty="0"/>
          </a:p>
        </p:txBody>
      </p:sp>
    </p:spTree>
    <p:extLst>
      <p:ext uri="{BB962C8B-B14F-4D97-AF65-F5344CB8AC3E}">
        <p14:creationId xmlns:p14="http://schemas.microsoft.com/office/powerpoint/2010/main" val="2828582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Raytheon</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02AC4-1C81-4AB4-8D73-92191CCF549E}" type="slidenum">
              <a:rPr lang="en-US" smtClean="0"/>
              <a:pPr/>
              <a:t>7</a:t>
            </a:fld>
            <a:endParaRPr lang="en-US" dirty="0"/>
          </a:p>
        </p:txBody>
      </p:sp>
    </p:spTree>
    <p:extLst>
      <p:ext uri="{BB962C8B-B14F-4D97-AF65-F5344CB8AC3E}">
        <p14:creationId xmlns:p14="http://schemas.microsoft.com/office/powerpoint/2010/main" val="2416056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Raytheon</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02AC4-1C81-4AB4-8D73-92191CCF549E}" type="slidenum">
              <a:rPr lang="en-US" smtClean="0"/>
              <a:pPr/>
              <a:t>8</a:t>
            </a:fld>
            <a:endParaRPr lang="en-US" dirty="0"/>
          </a:p>
        </p:txBody>
      </p:sp>
    </p:spTree>
    <p:extLst>
      <p:ext uri="{BB962C8B-B14F-4D97-AF65-F5344CB8AC3E}">
        <p14:creationId xmlns:p14="http://schemas.microsoft.com/office/powerpoint/2010/main" val="3903496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r>
              <a:rPr lang="en-US" smtClean="0"/>
              <a:t>Raytheon</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0D02AC4-1C81-4AB4-8D73-92191CCF549E}" type="slidenum">
              <a:rPr lang="en-US" smtClean="0"/>
              <a:pPr/>
              <a:t>9</a:t>
            </a:fld>
            <a:endParaRPr lang="en-US" dirty="0"/>
          </a:p>
        </p:txBody>
      </p:sp>
    </p:spTree>
    <p:extLst>
      <p:ext uri="{BB962C8B-B14F-4D97-AF65-F5344CB8AC3E}">
        <p14:creationId xmlns:p14="http://schemas.microsoft.com/office/powerpoint/2010/main" val="3344800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2000"/>
            </a:lvl1pPr>
            <a:lvl3pPr>
              <a:buFont typeface="Courier New" pitchFamily="49" charset="0"/>
              <a:buChar char="o"/>
              <a:defRPr/>
            </a:lvl3pPr>
            <a:lvl4pPr>
              <a:buFont typeface="Wingdings" pitchFamily="2" charset="2"/>
              <a:buChar char="Ø"/>
              <a:defRPr sz="1600"/>
            </a:lvl4pPr>
            <a:lvl5pPr>
              <a:buFont typeface="Arial" pitchFamily="34" charset="0"/>
              <a:buChar char="•"/>
              <a:defRPr sz="16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7827947" y="6571716"/>
            <a:ext cx="663981" cy="277949"/>
          </a:xfrm>
        </p:spPr>
        <p:txBody>
          <a:bodyPr/>
          <a:lstStyle/>
          <a:p>
            <a:fld id="{9A9E1531-70F4-4DE0-BE6A-49EFB69B4FE4}" type="datetime1">
              <a:rPr lang="en-US" smtClean="0"/>
              <a:t>4/17/2020</a:t>
            </a:fld>
            <a:endParaRPr lang="en-US" dirty="0"/>
          </a:p>
        </p:txBody>
      </p:sp>
      <p:sp>
        <p:nvSpPr>
          <p:cNvPr id="6" name="Slide Number Placeholder 5"/>
          <p:cNvSpPr>
            <a:spLocks noGrp="1"/>
          </p:cNvSpPr>
          <p:nvPr>
            <p:ph type="sldNum" sz="quarter" idx="12"/>
          </p:nvPr>
        </p:nvSpPr>
        <p:spPr>
          <a:xfrm>
            <a:off x="8739267" y="6571716"/>
            <a:ext cx="327826" cy="277949"/>
          </a:xfrm>
        </p:spPr>
        <p:txBody>
          <a:bodyPr/>
          <a:lstStyle/>
          <a:p>
            <a:r>
              <a:rPr lang="en-US" dirty="0" smtClean="0"/>
              <a:t>  </a:t>
            </a:r>
            <a:fld id="{8D57DBB9-07C6-49AB-BFD5-E737C7E241F6}" type="slidenum">
              <a:rPr lang="en-US" smtClean="0"/>
              <a:pPr/>
              <a:t>‹#›</a:t>
            </a:fld>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Slide Alternate 1">
    <p:bg bwMode="gray">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pic>
        <p:nvPicPr>
          <p:cNvPr id="8" name="Picture 43" descr="MA_jet fighter"/>
          <p:cNvPicPr>
            <a:picLocks noChangeAspect="1" noChangeArrowheads="1"/>
          </p:cNvPicPr>
          <p:nvPr userDrawn="1"/>
        </p:nvPicPr>
        <p:blipFill>
          <a:blip r:embed="rId3" cstate="print">
            <a:lum bright="-30000" contrast="-22000"/>
          </a:blip>
          <a:srcRect l="1969"/>
          <a:stretch>
            <a:fillRect/>
          </a:stretch>
        </p:blipFill>
        <p:spPr bwMode="auto">
          <a:xfrm>
            <a:off x="334963" y="2200275"/>
            <a:ext cx="8466137" cy="1773936"/>
          </a:xfrm>
          <a:prstGeom prst="rect">
            <a:avLst/>
          </a:prstGeom>
          <a:noFill/>
          <a:ln w="9525">
            <a:noFill/>
            <a:miter lim="800000"/>
            <a:headEnd/>
            <a:tailEnd/>
          </a:ln>
        </p:spPr>
      </p:pic>
      <p:sp>
        <p:nvSpPr>
          <p:cNvPr id="20" name="Confidential"/>
          <p:cNvSpPr/>
          <p:nvPr userDrawn="1"/>
        </p:nvSpPr>
        <p:spPr>
          <a:xfrm>
            <a:off x="236538" y="6209186"/>
            <a:ext cx="4572000" cy="369332"/>
          </a:xfrm>
          <a:prstGeom prst="rect">
            <a:avLst/>
          </a:prstGeom>
        </p:spPr>
        <p:txBody>
          <a:bodyPr>
            <a:spAutoFit/>
          </a:bodyPr>
          <a:lstStyle/>
          <a:p>
            <a:pPr eaLnBrk="1" hangingPunct="1">
              <a:spcBef>
                <a:spcPct val="0"/>
              </a:spcBef>
              <a:buClrTx/>
              <a:buSzTx/>
              <a:defRPr/>
            </a:pPr>
            <a:r>
              <a:rPr lang="en-US" sz="900" dirty="0" smtClean="0">
                <a:cs typeface="Arial" charset="0"/>
              </a:rPr>
              <a:t>Copyright © 2012 Raytheon Company. All rights reserved.</a:t>
            </a:r>
          </a:p>
          <a:p>
            <a:pPr eaLnBrk="1" hangingPunct="1">
              <a:spcBef>
                <a:spcPct val="0"/>
              </a:spcBef>
              <a:buClrTx/>
              <a:buSzTx/>
              <a:defRPr/>
            </a:pPr>
            <a:r>
              <a:rPr lang="en-US" sz="900" i="1" dirty="0" smtClean="0">
                <a:cs typeface="Arial" charset="0"/>
              </a:rPr>
              <a:t>Customer Success Is Our Mission</a:t>
            </a:r>
            <a:r>
              <a:rPr lang="en-US" sz="900" dirty="0" smtClean="0">
                <a:cs typeface="Arial" charset="0"/>
              </a:rPr>
              <a:t> is a registered trademark of Raytheon Company.</a:t>
            </a:r>
            <a:endParaRPr lang="en-US" sz="900" dirty="0">
              <a:cs typeface="Arial" charset="0"/>
            </a:endParaRPr>
          </a:p>
        </p:txBody>
      </p:sp>
      <p:sp>
        <p:nvSpPr>
          <p:cNvPr id="15" name="Title"/>
          <p:cNvSpPr>
            <a:spLocks noGrp="1"/>
          </p:cNvSpPr>
          <p:nvPr>
            <p:ph type="body" sz="quarter" idx="12"/>
          </p:nvPr>
        </p:nvSpPr>
        <p:spPr bwMode="gray">
          <a:xfrm>
            <a:off x="1065489" y="2832624"/>
            <a:ext cx="5867971" cy="647423"/>
          </a:xfrm>
          <a:effectLst/>
        </p:spPr>
        <p:txBody>
          <a:bodyPr vert="horz" lIns="91440" tIns="45720" rIns="91440" bIns="45720" rtlCol="0" anchor="t" anchorCtr="0">
            <a:normAutofit/>
          </a:bodyPr>
          <a:lstStyle>
            <a:lvl1pPr algn="l" defTabSz="914400" rtl="0" eaLnBrk="1" latinLnBrk="0" hangingPunct="1">
              <a:lnSpc>
                <a:spcPct val="100000"/>
              </a:lnSpc>
              <a:spcBef>
                <a:spcPct val="0"/>
              </a:spcBef>
              <a:buNone/>
              <a:defRPr lang="en-US" sz="2800" b="1" kern="1200" dirty="0" smtClean="0">
                <a:solidFill>
                  <a:schemeClr val="bg1"/>
                </a:solidFill>
                <a:effectLst>
                  <a:outerShdw blurRad="50800" dist="38100" dir="2700000" algn="tl" rotWithShape="0">
                    <a:prstClr val="black">
                      <a:alpha val="90000"/>
                    </a:prstClr>
                  </a:outerShdw>
                </a:effectLst>
                <a:latin typeface="Arial" pitchFamily="34" charset="0"/>
                <a:ea typeface="+mj-ea"/>
                <a:cs typeface="+mj-cs"/>
              </a:defRPr>
            </a:lvl1pPr>
          </a:lstStyle>
          <a:p>
            <a:pPr lvl="0"/>
            <a:r>
              <a:rPr lang="en-US" smtClean="0"/>
              <a:t>Click to edit Master text styles</a:t>
            </a:r>
          </a:p>
        </p:txBody>
      </p:sp>
      <p:sp>
        <p:nvSpPr>
          <p:cNvPr id="19" name="Subtitle"/>
          <p:cNvSpPr>
            <a:spLocks noGrp="1"/>
          </p:cNvSpPr>
          <p:nvPr>
            <p:ph type="body" sz="quarter" idx="13"/>
          </p:nvPr>
        </p:nvSpPr>
        <p:spPr bwMode="gray">
          <a:xfrm>
            <a:off x="1065489" y="4367814"/>
            <a:ext cx="7447994" cy="879475"/>
          </a:xfrm>
        </p:spPr>
        <p:txBody>
          <a:bodyPr>
            <a:noAutofit/>
          </a:bodyPr>
          <a:lstStyle>
            <a:lvl1pPr marL="0" indent="0" algn="l" defTabSz="914400" rtl="0" eaLnBrk="1" latinLnBrk="0" hangingPunct="1">
              <a:spcBef>
                <a:spcPct val="20000"/>
              </a:spcBef>
              <a:buFont typeface="Wingdings" pitchFamily="2" charset="2"/>
              <a:buNone/>
              <a:defRPr lang="en-US" sz="2000" kern="1200" dirty="0" smtClean="0">
                <a:solidFill>
                  <a:schemeClr val="bg1"/>
                </a:solidFill>
                <a:latin typeface="Arial" pitchFamily="34" charset="0"/>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Breaker Title">
    <p:bg bwMode="gray">
      <p:bgPr>
        <a:blipFill dpi="0" rotWithShape="1">
          <a:blip r:embed="rId2" cstate="print">
            <a:lum/>
          </a:blip>
          <a:srcRect/>
          <a:stretch>
            <a:fillRect t="-1000" b="-1000"/>
          </a:stretch>
        </a:blipFill>
        <a:effectLst/>
      </p:bgPr>
    </p:bg>
    <p:spTree>
      <p:nvGrpSpPr>
        <p:cNvPr id="1" name=""/>
        <p:cNvGrpSpPr/>
        <p:nvPr/>
      </p:nvGrpSpPr>
      <p:grpSpPr>
        <a:xfrm>
          <a:off x="0" y="0"/>
          <a:ext cx="0" cy="0"/>
          <a:chOff x="0" y="0"/>
          <a:chExt cx="0" cy="0"/>
        </a:xfrm>
      </p:grpSpPr>
      <p:pic>
        <p:nvPicPr>
          <p:cNvPr id="9" name="Picture 43" descr="MA_jet fighter"/>
          <p:cNvPicPr>
            <a:picLocks noChangeAspect="1" noChangeArrowheads="1"/>
          </p:cNvPicPr>
          <p:nvPr userDrawn="1"/>
        </p:nvPicPr>
        <p:blipFill>
          <a:blip r:embed="rId3" cstate="print">
            <a:grayscl/>
            <a:lum bright="-10000"/>
          </a:blip>
          <a:srcRect l="1969"/>
          <a:stretch>
            <a:fillRect/>
          </a:stretch>
        </p:blipFill>
        <p:spPr bwMode="auto">
          <a:xfrm>
            <a:off x="334963" y="2200275"/>
            <a:ext cx="8466137" cy="1773936"/>
          </a:xfrm>
          <a:prstGeom prst="rect">
            <a:avLst/>
          </a:prstGeom>
          <a:noFill/>
          <a:ln w="9525">
            <a:noFill/>
            <a:miter lim="800000"/>
            <a:headEnd/>
            <a:tailEnd/>
          </a:ln>
        </p:spPr>
      </p:pic>
      <p:sp>
        <p:nvSpPr>
          <p:cNvPr id="5" name="Title"/>
          <p:cNvSpPr>
            <a:spLocks noGrp="1"/>
          </p:cNvSpPr>
          <p:nvPr>
            <p:ph type="body" sz="quarter" idx="12"/>
          </p:nvPr>
        </p:nvSpPr>
        <p:spPr bwMode="gray">
          <a:xfrm>
            <a:off x="1065489" y="2832624"/>
            <a:ext cx="5867971" cy="647423"/>
          </a:xfrm>
          <a:effectLst/>
        </p:spPr>
        <p:txBody>
          <a:bodyPr vert="horz" lIns="91440" tIns="45720" rIns="91440" bIns="45720" rtlCol="0" anchor="t" anchorCtr="0">
            <a:normAutofit/>
          </a:bodyPr>
          <a:lstStyle>
            <a:lvl1pPr algn="l" defTabSz="914400" rtl="0" eaLnBrk="1" latinLnBrk="0" hangingPunct="1">
              <a:lnSpc>
                <a:spcPct val="100000"/>
              </a:lnSpc>
              <a:spcBef>
                <a:spcPct val="0"/>
              </a:spcBef>
              <a:buNone/>
              <a:defRPr lang="en-US" sz="2800" b="1" kern="1200" dirty="0" smtClean="0">
                <a:solidFill>
                  <a:schemeClr val="bg1"/>
                </a:solidFill>
                <a:effectLst>
                  <a:outerShdw blurRad="50800" dist="38100" dir="2700000" algn="tl" rotWithShape="0">
                    <a:prstClr val="black">
                      <a:alpha val="90000"/>
                    </a:prstClr>
                  </a:outerShdw>
                </a:effectLst>
                <a:latin typeface="Arial" pitchFamily="34" charset="0"/>
                <a:ea typeface="+mj-ea"/>
                <a:cs typeface="+mj-cs"/>
              </a:defRPr>
            </a:lvl1pPr>
          </a:lstStyle>
          <a:p>
            <a:pPr lvl="0"/>
            <a:r>
              <a:rPr lang="en-US" smtClean="0"/>
              <a:t>Click to edit Master text styles</a:t>
            </a:r>
          </a:p>
        </p:txBody>
      </p:sp>
      <p:sp>
        <p:nvSpPr>
          <p:cNvPr id="6" name="Subtitle"/>
          <p:cNvSpPr>
            <a:spLocks noGrp="1"/>
          </p:cNvSpPr>
          <p:nvPr>
            <p:ph type="body" sz="quarter" idx="13"/>
          </p:nvPr>
        </p:nvSpPr>
        <p:spPr bwMode="gray">
          <a:xfrm>
            <a:off x="1065489" y="4367814"/>
            <a:ext cx="7447994" cy="879475"/>
          </a:xfrm>
        </p:spPr>
        <p:txBody>
          <a:bodyPr>
            <a:noAutofit/>
          </a:bodyPr>
          <a:lstStyle>
            <a:lvl1pPr marL="0" indent="0" algn="l" defTabSz="914400" rtl="0" eaLnBrk="1" latinLnBrk="0" hangingPunct="1">
              <a:spcBef>
                <a:spcPct val="20000"/>
              </a:spcBef>
              <a:buFont typeface="Wingdings" pitchFamily="2" charset="2"/>
              <a:buNone/>
              <a:defRPr lang="en-US" sz="2000" kern="1200" dirty="0" smtClean="0">
                <a:solidFill>
                  <a:schemeClr val="bg1"/>
                </a:solidFill>
                <a:latin typeface="Arial" pitchFamily="34" charset="0"/>
                <a:ea typeface="+mn-ea"/>
                <a:cs typeface="+mn-cs"/>
              </a:defRPr>
            </a:lvl1pPr>
          </a:lstStyle>
          <a:p>
            <a:pPr lvl="0"/>
            <a:r>
              <a:rPr lang="en-US" smtClean="0"/>
              <a:t>Click to edit Master text styles</a:t>
            </a: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6538" y="1039813"/>
            <a:ext cx="425926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572000" y="1039813"/>
            <a:ext cx="433228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7892322" y="6601629"/>
            <a:ext cx="667952" cy="269403"/>
          </a:xfrm>
        </p:spPr>
        <p:txBody>
          <a:bodyPr/>
          <a:lstStyle/>
          <a:p>
            <a:fld id="{296CA0B8-4AF1-4008-B374-A3553258CAC4}" type="datetime1">
              <a:rPr lang="en-US" smtClean="0"/>
              <a:t>4/17/2020</a:t>
            </a:fld>
            <a:endParaRPr lang="en-US" dirty="0"/>
          </a:p>
        </p:txBody>
      </p:sp>
      <p:sp>
        <p:nvSpPr>
          <p:cNvPr id="7" name="Slide Number Placeholder 6"/>
          <p:cNvSpPr>
            <a:spLocks noGrp="1"/>
          </p:cNvSpPr>
          <p:nvPr>
            <p:ph type="sldNum" sz="quarter" idx="12"/>
          </p:nvPr>
        </p:nvSpPr>
        <p:spPr/>
        <p:txBody>
          <a:bodyPr/>
          <a:lstStyle/>
          <a:p>
            <a:fld id="{8D57DBB9-07C6-49AB-BFD5-E737C7E241F6}" type="slidenum">
              <a:rPr lang="en-US" smtClean="0"/>
              <a:pPr/>
              <a:t>‹#›</a:t>
            </a:fld>
            <a:endParaRPr lang="en-US"/>
          </a:p>
        </p:txBody>
      </p:sp>
      <p:sp>
        <p:nvSpPr>
          <p:cNvPr id="12" name="Line 28"/>
          <p:cNvSpPr>
            <a:spLocks noChangeShapeType="1"/>
          </p:cNvSpPr>
          <p:nvPr userDrawn="1"/>
        </p:nvSpPr>
        <p:spPr bwMode="auto">
          <a:xfrm>
            <a:off x="8580438" y="6438900"/>
            <a:ext cx="0" cy="200025"/>
          </a:xfrm>
          <a:prstGeom prst="line">
            <a:avLst/>
          </a:prstGeom>
          <a:noFill/>
          <a:ln w="12700">
            <a:solidFill>
              <a:schemeClr val="tx1"/>
            </a:solidFill>
            <a:round/>
            <a:headEnd/>
            <a:tailEnd/>
          </a:ln>
          <a:effectLst/>
        </p:spPr>
        <p:txBody>
          <a:bodyPr wrap="none" anchor="ctr"/>
          <a:lstStyle/>
          <a:p>
            <a:pPr>
              <a:defRPr/>
            </a:pPr>
            <a:endParaRPr lang="en-US" dirty="0">
              <a:latin typeface="Arial" pitchFamily="34" charset="0"/>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6538" y="274638"/>
            <a:ext cx="7221537" cy="685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36538" y="1039813"/>
            <a:ext cx="8667750" cy="529262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07312" y="6601629"/>
            <a:ext cx="652962" cy="269403"/>
          </a:xfrm>
          <a:prstGeom prst="rect">
            <a:avLst/>
          </a:prstGeom>
        </p:spPr>
        <p:txBody>
          <a:bodyPr vert="horz" lIns="91440" tIns="45720" rIns="0" bIns="45720" rtlCol="0" anchor="ctr"/>
          <a:lstStyle>
            <a:lvl1pPr algn="r">
              <a:defRPr sz="1000">
                <a:solidFill>
                  <a:schemeClr val="tx1"/>
                </a:solidFill>
                <a:latin typeface="Arial" pitchFamily="34" charset="0"/>
              </a:defRPr>
            </a:lvl1pPr>
          </a:lstStyle>
          <a:p>
            <a:fld id="{2502AD30-6BAF-4D03-9F44-FB0F73659FCF}" type="datetime1">
              <a:rPr lang="en-US" smtClean="0"/>
              <a:t>4/17/2020</a:t>
            </a:fld>
            <a:endParaRPr lang="en-US" dirty="0"/>
          </a:p>
        </p:txBody>
      </p:sp>
      <p:sp>
        <p:nvSpPr>
          <p:cNvPr id="6" name="Slide Number Placeholder 5"/>
          <p:cNvSpPr>
            <a:spLocks noGrp="1"/>
          </p:cNvSpPr>
          <p:nvPr>
            <p:ph type="sldNum" sz="quarter" idx="4"/>
          </p:nvPr>
        </p:nvSpPr>
        <p:spPr>
          <a:xfrm>
            <a:off x="8815228" y="6588807"/>
            <a:ext cx="311684" cy="260858"/>
          </a:xfrm>
          <a:prstGeom prst="rect">
            <a:avLst/>
          </a:prstGeom>
        </p:spPr>
        <p:txBody>
          <a:bodyPr vert="horz" lIns="0" tIns="45720" rIns="0" bIns="45720" rtlCol="0" anchor="ctr"/>
          <a:lstStyle>
            <a:lvl1pPr algn="l">
              <a:defRPr sz="1000">
                <a:solidFill>
                  <a:schemeClr val="tx1"/>
                </a:solidFill>
                <a:latin typeface="Arial" pitchFamily="34" charset="0"/>
              </a:defRPr>
            </a:lvl1pPr>
          </a:lstStyle>
          <a:p>
            <a:r>
              <a:rPr lang="en-US" dirty="0" smtClean="0"/>
              <a:t> </a:t>
            </a:r>
            <a:fld id="{8D57DBB9-07C6-49AB-BFD5-E737C7E241F6}" type="slidenum">
              <a:rPr lang="en-US" smtClean="0"/>
              <a:pPr/>
              <a:t>‹#›</a:t>
            </a:fld>
            <a:endParaRPr lang="en-US" dirty="0"/>
          </a:p>
        </p:txBody>
      </p:sp>
      <p:sp>
        <p:nvSpPr>
          <p:cNvPr id="7" name="Text Box 41"/>
          <p:cNvSpPr txBox="1">
            <a:spLocks noChangeArrowheads="1"/>
          </p:cNvSpPr>
          <p:nvPr/>
        </p:nvSpPr>
        <p:spPr bwMode="auto">
          <a:xfrm>
            <a:off x="2787733" y="28337"/>
            <a:ext cx="3562194" cy="223138"/>
          </a:xfrm>
          <a:prstGeom prst="rect">
            <a:avLst/>
          </a:prstGeom>
          <a:noFill/>
          <a:ln w="12700" cap="sq">
            <a:noFill/>
            <a:miter lim="800000"/>
            <a:headEnd type="none" w="sm" len="sm"/>
            <a:tailEnd type="none" w="sm" len="sm"/>
          </a:ln>
          <a:effectLst/>
        </p:spPr>
        <p:txBody>
          <a:bodyPr wrap="none">
            <a:spAutoFit/>
          </a:bodyPr>
          <a:lstStyle/>
          <a:p>
            <a:pPr algn="ctr">
              <a:lnSpc>
                <a:spcPct val="85000"/>
              </a:lnSpc>
              <a:spcBef>
                <a:spcPct val="0"/>
              </a:spcBef>
              <a:buClrTx/>
              <a:buSzTx/>
              <a:defRPr/>
            </a:pPr>
            <a:r>
              <a:rPr lang="en-US" sz="1000" b="1" dirty="0"/>
              <a:t>RAYTHEON </a:t>
            </a:r>
            <a:r>
              <a:rPr lang="en-US" sz="1000" b="1" dirty="0" smtClean="0"/>
              <a:t>PROPRIETARY / COMPETITION</a:t>
            </a:r>
            <a:r>
              <a:rPr lang="en-US" sz="1000" b="1" baseline="0" dirty="0" smtClean="0"/>
              <a:t> SENSITIVE</a:t>
            </a:r>
            <a:endParaRPr lang="en-US" sz="1000" b="1" dirty="0"/>
          </a:p>
        </p:txBody>
      </p:sp>
      <p:pic>
        <p:nvPicPr>
          <p:cNvPr id="8" name="Picture 7" descr="RaytheonLogo_WithOutTagline.png"/>
          <p:cNvPicPr>
            <a:picLocks noChangeAspect="1"/>
          </p:cNvPicPr>
          <p:nvPr/>
        </p:nvPicPr>
        <p:blipFill>
          <a:blip r:embed="rId6" cstate="print"/>
          <a:stretch>
            <a:fillRect/>
          </a:stretch>
        </p:blipFill>
        <p:spPr>
          <a:xfrm>
            <a:off x="7789070" y="213597"/>
            <a:ext cx="1121554" cy="217409"/>
          </a:xfrm>
          <a:prstGeom prst="rect">
            <a:avLst/>
          </a:prstGeom>
        </p:spPr>
      </p:pic>
      <p:sp>
        <p:nvSpPr>
          <p:cNvPr id="9" name="Line 4"/>
          <p:cNvSpPr>
            <a:spLocks noChangeShapeType="1"/>
          </p:cNvSpPr>
          <p:nvPr/>
        </p:nvSpPr>
        <p:spPr bwMode="auto">
          <a:xfrm>
            <a:off x="0" y="957263"/>
            <a:ext cx="9137650" cy="0"/>
          </a:xfrm>
          <a:prstGeom prst="line">
            <a:avLst/>
          </a:prstGeom>
          <a:noFill/>
          <a:ln w="12700">
            <a:solidFill>
              <a:srgbClr val="CE1126"/>
            </a:solidFill>
            <a:round/>
            <a:headEnd/>
            <a:tailEnd/>
          </a:ln>
          <a:effectLst/>
        </p:spPr>
        <p:txBody>
          <a:bodyPr wrap="none" anchor="ctr"/>
          <a:lstStyle/>
          <a:p>
            <a:pPr>
              <a:defRPr/>
            </a:pPr>
            <a:endParaRPr lang="en-US" dirty="0">
              <a:latin typeface="Arial" pitchFamily="34" charset="0"/>
            </a:endParaRPr>
          </a:p>
        </p:txBody>
      </p:sp>
      <p:sp>
        <p:nvSpPr>
          <p:cNvPr id="10" name="Text Box 41"/>
          <p:cNvSpPr txBox="1">
            <a:spLocks noChangeArrowheads="1"/>
          </p:cNvSpPr>
          <p:nvPr userDrawn="1"/>
        </p:nvSpPr>
        <p:spPr bwMode="auto">
          <a:xfrm>
            <a:off x="2777759" y="6615875"/>
            <a:ext cx="3562194" cy="223138"/>
          </a:xfrm>
          <a:prstGeom prst="rect">
            <a:avLst/>
          </a:prstGeom>
          <a:noFill/>
          <a:ln w="12700" cap="sq">
            <a:noFill/>
            <a:miter lim="800000"/>
            <a:headEnd type="none" w="sm" len="sm"/>
            <a:tailEnd type="none" w="sm" len="sm"/>
          </a:ln>
          <a:effectLst/>
        </p:spPr>
        <p:txBody>
          <a:bodyPr wrap="none">
            <a:spAutoFit/>
          </a:bodyPr>
          <a:lstStyle/>
          <a:p>
            <a:pPr algn="ctr">
              <a:lnSpc>
                <a:spcPct val="85000"/>
              </a:lnSpc>
              <a:spcBef>
                <a:spcPct val="0"/>
              </a:spcBef>
              <a:buClrTx/>
              <a:buSzTx/>
              <a:defRPr/>
            </a:pPr>
            <a:r>
              <a:rPr lang="en-US" sz="1000" b="1" dirty="0"/>
              <a:t>RAYTHEON </a:t>
            </a:r>
            <a:r>
              <a:rPr lang="en-US" sz="1000" b="1" dirty="0" smtClean="0"/>
              <a:t>PROPRIETARY / COMPETITION</a:t>
            </a:r>
            <a:r>
              <a:rPr lang="en-US" sz="1000" b="1" baseline="0" dirty="0" smtClean="0"/>
              <a:t> SENSITIVE</a:t>
            </a:r>
            <a:endParaRPr lang="en-US" sz="1000" b="1" dirty="0"/>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49" r:id="rId3"/>
    <p:sldLayoutId id="2147483652" r:id="rId4"/>
  </p:sldLayoutIdLst>
  <p:transition>
    <p:fade/>
  </p:transition>
  <p:hf hdr="0" ftr="0"/>
  <p:txStyles>
    <p:titleStyle>
      <a:lvl1pPr algn="l" defTabSz="914400" rtl="0" eaLnBrk="1" latinLnBrk="0" hangingPunct="1">
        <a:spcBef>
          <a:spcPct val="0"/>
        </a:spcBef>
        <a:buNone/>
        <a:defRPr sz="2800" b="1" kern="1200">
          <a:solidFill>
            <a:schemeClr val="tx1"/>
          </a:solidFill>
          <a:latin typeface="Arial" pitchFamily="34" charset="0"/>
          <a:ea typeface="+mj-ea"/>
          <a:cs typeface="+mj-cs"/>
        </a:defRPr>
      </a:lvl1pPr>
    </p:titleStyle>
    <p:bodyStyle>
      <a:lvl1pPr marL="230188" indent="-230188" algn="l" defTabSz="914400" rtl="0" eaLnBrk="1" latinLnBrk="0" hangingPunct="1">
        <a:spcBef>
          <a:spcPct val="20000"/>
        </a:spcBef>
        <a:buFont typeface="Wingdings" pitchFamily="2" charset="2"/>
        <a:buChar char="§"/>
        <a:defRPr sz="2400" kern="1200">
          <a:solidFill>
            <a:schemeClr val="tx1"/>
          </a:solidFill>
          <a:latin typeface="Arial" pitchFamily="34" charset="0"/>
          <a:ea typeface="+mn-ea"/>
          <a:cs typeface="+mn-cs"/>
        </a:defRPr>
      </a:lvl1pPr>
      <a:lvl2pPr marL="461963" indent="-231775"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mn-cs"/>
        </a:defRPr>
      </a:lvl2pPr>
      <a:lvl3pPr marL="684213" indent="-222250" algn="l" defTabSz="914400" rtl="0" eaLnBrk="1" latinLnBrk="0" hangingPunct="1">
        <a:spcBef>
          <a:spcPct val="20000"/>
        </a:spcBef>
        <a:buFont typeface="Wingdings" pitchFamily="2" charset="2"/>
        <a:buChar char="§"/>
        <a:defRPr sz="1800" kern="1200">
          <a:solidFill>
            <a:schemeClr val="tx1"/>
          </a:solidFill>
          <a:latin typeface="Arial" pitchFamily="34" charset="0"/>
          <a:ea typeface="+mn-ea"/>
          <a:cs typeface="+mn-cs"/>
        </a:defRPr>
      </a:lvl3pPr>
      <a:lvl4pPr marL="914400" indent="-230188" algn="l" defTabSz="914400" rtl="0" eaLnBrk="1" latinLnBrk="0" hangingPunct="1">
        <a:spcBef>
          <a:spcPct val="20000"/>
        </a:spcBef>
        <a:buFont typeface="Arial" pitchFamily="34" charset="0"/>
        <a:buChar char="–"/>
        <a:defRPr sz="1800" b="0" kern="1200">
          <a:solidFill>
            <a:schemeClr val="tx1"/>
          </a:solidFill>
          <a:latin typeface="Arial" pitchFamily="34" charset="0"/>
          <a:ea typeface="+mn-ea"/>
          <a:cs typeface="+mn-cs"/>
        </a:defRPr>
      </a:lvl4pPr>
      <a:lvl5pPr marL="1144588" indent="-230188" algn="l" defTabSz="914400" rtl="0" eaLnBrk="1" latinLnBrk="0" hangingPunct="1">
        <a:spcBef>
          <a:spcPct val="20000"/>
        </a:spcBef>
        <a:buFont typeface="Wingdings" pitchFamily="2" charset="2"/>
        <a:buChar char="§"/>
        <a:defRPr sz="18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344034" y="2797511"/>
            <a:ext cx="8492152" cy="1140737"/>
          </a:xfrm>
        </p:spPr>
        <p:txBody>
          <a:bodyPr>
            <a:normAutofit fontScale="92500" lnSpcReduction="20000"/>
          </a:bodyPr>
          <a:lstStyle/>
          <a:p>
            <a:r>
              <a:rPr lang="en-US" sz="3400" dirty="0" smtClean="0"/>
              <a:t>Artificial Intelligence and Machine Learning for Direction of Arrival (DOA) Estimation</a:t>
            </a:r>
            <a:endParaRPr lang="en-US" dirty="0" smtClean="0"/>
          </a:p>
          <a:p>
            <a:r>
              <a:rPr lang="en-US" sz="2600" i="1" dirty="0" smtClean="0"/>
              <a:t>Work Update </a:t>
            </a:r>
            <a:endParaRPr lang="en-US" sz="2600" dirty="0"/>
          </a:p>
        </p:txBody>
      </p:sp>
      <p:sp>
        <p:nvSpPr>
          <p:cNvPr id="7" name="Text Placeholder 6"/>
          <p:cNvSpPr>
            <a:spLocks noGrp="1"/>
          </p:cNvSpPr>
          <p:nvPr>
            <p:ph type="body" sz="quarter" idx="13"/>
          </p:nvPr>
        </p:nvSpPr>
        <p:spPr/>
        <p:txBody>
          <a:bodyPr/>
          <a:lstStyle/>
          <a:p>
            <a:pPr lvl="0">
              <a:defRPr/>
            </a:pPr>
            <a:r>
              <a:rPr lang="en-US" dirty="0" err="1" smtClean="0"/>
              <a:t>Tamal</a:t>
            </a:r>
            <a:r>
              <a:rPr lang="en-US" dirty="0" smtClean="0"/>
              <a:t> Bose, RMS</a:t>
            </a:r>
            <a:endParaRPr lang="en-US" dirty="0"/>
          </a:p>
          <a:p>
            <a:pPr lvl="0">
              <a:defRPr/>
            </a:pPr>
            <a:r>
              <a:rPr lang="en-US" smtClean="0"/>
              <a:t>April 17, 2020</a:t>
            </a:r>
            <a:endParaRPr lang="en-US" dirty="0"/>
          </a:p>
        </p:txBody>
      </p:sp>
      <p:sp>
        <p:nvSpPr>
          <p:cNvPr id="4" name="Text Placeholder 5"/>
          <p:cNvSpPr txBox="1">
            <a:spLocks/>
          </p:cNvSpPr>
          <p:nvPr/>
        </p:nvSpPr>
        <p:spPr bwMode="gray">
          <a:xfrm>
            <a:off x="1065489" y="2832624"/>
            <a:ext cx="5867971" cy="647423"/>
          </a:xfrm>
          <a:prstGeom prst="rect">
            <a:avLst/>
          </a:prstGeom>
          <a:effectLst/>
        </p:spPr>
        <p:txBody>
          <a:bodyPr vert="horz" lIns="91440" tIns="45720" rIns="91440" bIns="45720" rtlCol="0" anchor="t" anchorCtr="0">
            <a:normAutofit/>
          </a:bodyPr>
          <a:lstStyle/>
          <a:p>
            <a:pPr marL="230188" marR="0" lvl="0" indent="-230188" algn="l" defTabSz="914400" rtl="0" eaLnBrk="1" fontAlgn="auto" latinLnBrk="0" hangingPunct="1">
              <a:lnSpc>
                <a:spcPct val="100000"/>
              </a:lnSpc>
              <a:spcBef>
                <a:spcPct val="0"/>
              </a:spcBef>
              <a:spcAft>
                <a:spcPts val="0"/>
              </a:spcAft>
              <a:buClrTx/>
              <a:buSzTx/>
              <a:buFont typeface="Wingdings" pitchFamily="2" charset="2"/>
              <a:buNone/>
              <a:tabLst/>
              <a:defRPr/>
            </a:pPr>
            <a:endParaRPr kumimoji="0" lang="en-US" sz="2800" b="1" i="0" u="none" strike="noStrike" kern="1200" cap="none" spc="0" normalizeH="0" baseline="0" noProof="0" dirty="0">
              <a:ln>
                <a:noFill/>
              </a:ln>
              <a:solidFill>
                <a:schemeClr val="bg1"/>
              </a:solidFill>
              <a:effectLst>
                <a:outerShdw blurRad="50800" dist="38100" dir="2700000" algn="tl" rotWithShape="0">
                  <a:prstClr val="black">
                    <a:alpha val="90000"/>
                  </a:prstClr>
                </a:outerShdw>
              </a:effectLst>
              <a:uLnTx/>
              <a:uFillTx/>
              <a:latin typeface="Arial" pitchFamily="34" charset="0"/>
              <a:ea typeface="+mj-ea"/>
              <a:cs typeface="+mj-cs"/>
            </a:endParaRPr>
          </a:p>
        </p:txBody>
      </p:sp>
      <p:sp>
        <p:nvSpPr>
          <p:cNvPr id="5" name="Text Placeholder 6"/>
          <p:cNvSpPr txBox="1">
            <a:spLocks/>
          </p:cNvSpPr>
          <p:nvPr/>
        </p:nvSpPr>
        <p:spPr bwMode="gray">
          <a:xfrm>
            <a:off x="669249" y="4367814"/>
            <a:ext cx="7447994" cy="879475"/>
          </a:xfrm>
          <a:prstGeom prst="rect">
            <a:avLst/>
          </a:prstGeom>
        </p:spPr>
        <p:txBody>
          <a:bodyPr vert="horz" lIns="91440" tIns="45720" rIns="91440" bIns="45720" rtlCol="0">
            <a:noAutofit/>
          </a:bodyPr>
          <a:lstStyle/>
          <a:p>
            <a:pPr marL="0" marR="0" lvl="0" indent="0" algn="l" defTabSz="914400" rtl="0" eaLnBrk="1" fontAlgn="auto" latinLnBrk="0" hangingPunct="1">
              <a:lnSpc>
                <a:spcPct val="100000"/>
              </a:lnSpc>
              <a:spcBef>
                <a:spcPct val="20000"/>
              </a:spcBef>
              <a:spcAft>
                <a:spcPts val="0"/>
              </a:spcAft>
              <a:buClrTx/>
              <a:buSzTx/>
              <a:buFont typeface="Wingdings" pitchFamily="2" charset="2"/>
              <a:buNone/>
              <a:tabLst/>
              <a:defRPr/>
            </a:pPr>
            <a:endParaRPr kumimoji="0" lang="en-US" sz="2000" b="0" i="0" u="none" strike="noStrike" kern="1200" cap="none" spc="0" normalizeH="0" baseline="0" noProof="0" dirty="0">
              <a:ln>
                <a:noFill/>
              </a:ln>
              <a:solidFill>
                <a:schemeClr val="bg1"/>
              </a:solidFill>
              <a:effectLst/>
              <a:uLnTx/>
              <a:uFillTx/>
              <a:latin typeface="Arial" pitchFamily="34" charset="0"/>
              <a:ea typeface="+mn-ea"/>
              <a:cs typeface="+mn-cs"/>
            </a:endParaRPr>
          </a:p>
        </p:txBody>
      </p:sp>
      <p:sp>
        <p:nvSpPr>
          <p:cNvPr id="10" name="Rectangle 23"/>
          <p:cNvSpPr>
            <a:spLocks noChangeArrowheads="1"/>
          </p:cNvSpPr>
          <p:nvPr/>
        </p:nvSpPr>
        <p:spPr bwMode="auto">
          <a:xfrm>
            <a:off x="345441" y="5738813"/>
            <a:ext cx="6405880" cy="461665"/>
          </a:xfrm>
          <a:prstGeom prst="rect">
            <a:avLst/>
          </a:prstGeom>
          <a:noFill/>
          <a:ln w="9525" algn="ctr">
            <a:noFill/>
            <a:miter lim="800000"/>
            <a:headEnd/>
            <a:tailEnd/>
          </a:ln>
          <a:effectLst/>
        </p:spPr>
        <p:txBody>
          <a:bodyPr wrap="square" lIns="0" tIns="0" rIns="0" bIns="0">
            <a:spAutoFit/>
          </a:bodyPr>
          <a:lstStyle/>
          <a:p>
            <a:r>
              <a:rPr lang="en-US" sz="1000" b="1" dirty="0"/>
              <a:t>This document (or software if applicable) contains data whose export/transfer/disclosure is restricted by U.S. law.  Dissemination to non-U.S. persons whether in the United States or abroad requires an export license or other authorization.</a:t>
            </a:r>
          </a:p>
        </p:txBody>
      </p:sp>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16" y="598980"/>
            <a:ext cx="8154701" cy="1084852"/>
          </a:xfrm>
        </p:spPr>
        <p:txBody>
          <a:bodyPr>
            <a:normAutofit fontScale="90000"/>
          </a:bodyPr>
          <a:lstStyle/>
          <a:p>
            <a:pPr algn="ctr"/>
            <a:r>
              <a:rPr lang="en-US" sz="2400" dirty="0"/>
              <a:t>[9] </a:t>
            </a:r>
            <a:r>
              <a:rPr lang="en-US" sz="2400" dirty="0"/>
              <a:t>Robust DOA Estimation Based on Convolutional </a:t>
            </a:r>
            <a:r>
              <a:rPr lang="en-US" sz="2400" dirty="0" smtClean="0"/>
              <a:t/>
            </a:r>
            <a:br>
              <a:rPr lang="en-US" sz="2400" dirty="0" smtClean="0"/>
            </a:br>
            <a:r>
              <a:rPr lang="en-US" sz="2400" dirty="0" smtClean="0"/>
              <a:t>Neural </a:t>
            </a:r>
            <a:r>
              <a:rPr lang="en-US" sz="2400" dirty="0"/>
              <a:t>Network </a:t>
            </a:r>
            <a:r>
              <a:rPr lang="en-US" sz="2400" dirty="0" smtClean="0"/>
              <a:t>and Time-Frequency Masking</a:t>
            </a:r>
            <a:br>
              <a:rPr lang="en-US" sz="2400" dirty="0" smtClean="0"/>
            </a:br>
            <a:r>
              <a:rPr lang="en-US" sz="2400" dirty="0"/>
              <a:t/>
            </a:r>
            <a:br>
              <a:rPr lang="en-US" sz="2400" dirty="0"/>
            </a:br>
            <a:r>
              <a:rPr lang="sv-SE" sz="1650" dirty="0"/>
              <a:t>Wangyou Zhang, Ying Zhou, Yanmin Qian</a:t>
            </a:r>
            <a:r>
              <a:rPr lang="en-US" sz="1650" i="1" dirty="0">
                <a:latin typeface="+mn-lt"/>
              </a:rPr>
              <a:t/>
            </a:r>
            <a:br>
              <a:rPr lang="en-US" sz="1650" i="1" dirty="0">
                <a:latin typeface="+mn-lt"/>
              </a:rPr>
            </a:br>
            <a:r>
              <a:rPr lang="en-US" sz="1650" i="1" dirty="0">
                <a:latin typeface="+mn-lt"/>
              </a:rPr>
              <a:t>INTERSPEECH </a:t>
            </a:r>
            <a:r>
              <a:rPr lang="en-US" sz="1650" i="1" dirty="0">
                <a:latin typeface="+mn-lt"/>
              </a:rPr>
              <a:t>2019, Graz</a:t>
            </a:r>
            <a:r>
              <a:rPr lang="en-US" sz="1650" i="1" dirty="0">
                <a:latin typeface="+mn-lt"/>
              </a:rPr>
              <a:t>, Austria</a:t>
            </a:r>
          </a:p>
        </p:txBody>
      </p:sp>
      <p:sp>
        <p:nvSpPr>
          <p:cNvPr id="3" name="Content Placeholder 2"/>
          <p:cNvSpPr>
            <a:spLocks noGrp="1"/>
          </p:cNvSpPr>
          <p:nvPr>
            <p:ph idx="1"/>
          </p:nvPr>
        </p:nvSpPr>
        <p:spPr>
          <a:xfrm>
            <a:off x="681776" y="2295352"/>
            <a:ext cx="7886700" cy="3521874"/>
          </a:xfrm>
        </p:spPr>
        <p:txBody>
          <a:bodyPr>
            <a:normAutofit/>
          </a:bodyPr>
          <a:lstStyle/>
          <a:p>
            <a:r>
              <a:rPr lang="en-US" dirty="0" smtClean="0"/>
              <a:t>This paper is for DOA for sound localization (not radar).</a:t>
            </a:r>
          </a:p>
          <a:p>
            <a:r>
              <a:rPr lang="en-US" dirty="0" smtClean="0"/>
              <a:t>Uses CNN with time-frequency masking.</a:t>
            </a:r>
          </a:p>
          <a:p>
            <a:r>
              <a:rPr lang="en-US" dirty="0" smtClean="0"/>
              <a:t>CNN with 3 convolutional layers and 3 fully connected layers.</a:t>
            </a:r>
          </a:p>
          <a:p>
            <a:r>
              <a:rPr lang="en-US" dirty="0" smtClean="0"/>
              <a:t>Algorithms developed for CNN with and without T-F masking modules.</a:t>
            </a:r>
          </a:p>
          <a:p>
            <a:r>
              <a:rPr lang="en-US" dirty="0" smtClean="0"/>
              <a:t>6-mic circular array.</a:t>
            </a:r>
          </a:p>
          <a:p>
            <a:r>
              <a:rPr lang="en-US" dirty="0" smtClean="0"/>
              <a:t>Good results.</a:t>
            </a:r>
            <a:endParaRPr lang="en-US" dirty="0"/>
          </a:p>
        </p:txBody>
      </p:sp>
    </p:spTree>
    <p:extLst>
      <p:ext uri="{BB962C8B-B14F-4D97-AF65-F5344CB8AC3E}">
        <p14:creationId xmlns:p14="http://schemas.microsoft.com/office/powerpoint/2010/main" val="209253666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572"/>
            <a:ext cx="8005585" cy="1641791"/>
          </a:xfrm>
        </p:spPr>
        <p:txBody>
          <a:bodyPr>
            <a:normAutofit fontScale="90000"/>
          </a:bodyPr>
          <a:lstStyle/>
          <a:p>
            <a:pPr algn="ctr"/>
            <a:r>
              <a:rPr lang="en-US" sz="2400" dirty="0"/>
              <a:t>[10] </a:t>
            </a:r>
            <a:r>
              <a:rPr lang="en-US" sz="2400" dirty="0"/>
              <a:t>Neural network applications in smart antenna </a:t>
            </a:r>
            <a:r>
              <a:rPr lang="en-US" sz="2400" dirty="0" smtClean="0"/>
              <a:t/>
            </a:r>
            <a:br>
              <a:rPr lang="en-US" sz="2400" dirty="0" smtClean="0"/>
            </a:br>
            <a:r>
              <a:rPr lang="en-US" sz="2400" dirty="0" smtClean="0"/>
              <a:t>arrays</a:t>
            </a:r>
            <a:r>
              <a:rPr lang="en-US" sz="2400" dirty="0"/>
              <a:t>: </a:t>
            </a:r>
            <a:r>
              <a:rPr lang="en-US" sz="2400" dirty="0" smtClean="0"/>
              <a:t>A review</a:t>
            </a:r>
            <a:br>
              <a:rPr lang="en-US" sz="2400" dirty="0" smtClean="0"/>
            </a:br>
            <a:r>
              <a:rPr lang="en-US" sz="2400" dirty="0"/>
              <a:t/>
            </a:r>
            <a:br>
              <a:rPr lang="en-US" sz="2400" dirty="0"/>
            </a:br>
            <a:r>
              <a:rPr lang="sv-SE" sz="1650" dirty="0"/>
              <a:t>Abhishek </a:t>
            </a:r>
            <a:r>
              <a:rPr lang="sv-SE" sz="1650" dirty="0"/>
              <a:t>Rawata, </a:t>
            </a:r>
            <a:r>
              <a:rPr lang="sv-SE" sz="1650" dirty="0"/>
              <a:t>R.N. Yadavb, S.C. Shrivastava</a:t>
            </a:r>
            <a:r>
              <a:rPr lang="en-US" sz="1650" i="1" dirty="0">
                <a:latin typeface="+mn-lt"/>
              </a:rPr>
              <a:t/>
            </a:r>
            <a:br>
              <a:rPr lang="en-US" sz="1650" i="1" dirty="0">
                <a:latin typeface="+mn-lt"/>
              </a:rPr>
            </a:br>
            <a:r>
              <a:rPr lang="fr-FR" sz="1650" i="1" dirty="0">
                <a:latin typeface="+mn-lt"/>
              </a:rPr>
              <a:t>Int. J. Electron. Commun. (AEÜ) 66 (2012) 903– 912</a:t>
            </a:r>
            <a:endParaRPr lang="en-US" sz="1650" i="1" dirty="0">
              <a:latin typeface="+mn-lt"/>
            </a:endParaRPr>
          </a:p>
        </p:txBody>
      </p:sp>
      <p:sp>
        <p:nvSpPr>
          <p:cNvPr id="3" name="Content Placeholder 2"/>
          <p:cNvSpPr>
            <a:spLocks noGrp="1"/>
          </p:cNvSpPr>
          <p:nvPr>
            <p:ph idx="1"/>
          </p:nvPr>
        </p:nvSpPr>
        <p:spPr>
          <a:xfrm>
            <a:off x="681776" y="2295352"/>
            <a:ext cx="7886700" cy="3521874"/>
          </a:xfrm>
        </p:spPr>
        <p:txBody>
          <a:bodyPr>
            <a:normAutofit/>
          </a:bodyPr>
          <a:lstStyle/>
          <a:p>
            <a:r>
              <a:rPr lang="en-US" dirty="0" smtClean="0"/>
              <a:t>Discusses different NNs for smart applications: Hopfield, MLP, RBF, etc.</a:t>
            </a:r>
          </a:p>
          <a:p>
            <a:r>
              <a:rPr lang="en-US" dirty="0" smtClean="0"/>
              <a:t>RBFs are discussed for DOA and multiple source tracking. </a:t>
            </a:r>
          </a:p>
          <a:p>
            <a:r>
              <a:rPr lang="en-US" dirty="0" smtClean="0"/>
              <a:t>Array synthesis using ANN and GA.</a:t>
            </a:r>
          </a:p>
          <a:p>
            <a:r>
              <a:rPr lang="en-US" dirty="0" smtClean="0"/>
              <a:t>No simulation examples given.</a:t>
            </a:r>
          </a:p>
          <a:p>
            <a:r>
              <a:rPr lang="en-US" dirty="0" smtClean="0"/>
              <a:t>Lots of references for these topics.</a:t>
            </a:r>
          </a:p>
          <a:p>
            <a:r>
              <a:rPr lang="en-US" dirty="0" smtClean="0"/>
              <a:t>Nice table with types of NN and smart antenna application. This is probably the nicest part of the paper.</a:t>
            </a:r>
            <a:endParaRPr lang="en-US" dirty="0"/>
          </a:p>
        </p:txBody>
      </p:sp>
    </p:spTree>
    <p:extLst>
      <p:ext uri="{BB962C8B-B14F-4D97-AF65-F5344CB8AC3E}">
        <p14:creationId xmlns:p14="http://schemas.microsoft.com/office/powerpoint/2010/main" val="419350109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62043"/>
            <a:ext cx="8492359" cy="1084852"/>
          </a:xfrm>
        </p:spPr>
        <p:txBody>
          <a:bodyPr>
            <a:normAutofit fontScale="90000"/>
          </a:bodyPr>
          <a:lstStyle/>
          <a:p>
            <a:pPr algn="ctr"/>
            <a:r>
              <a:rPr lang="en-US" sz="2400" dirty="0"/>
              <a:t>[11] </a:t>
            </a:r>
            <a:r>
              <a:rPr lang="en-US" sz="2400" dirty="0"/>
              <a:t>An Innovative Multiresolution Approach for </a:t>
            </a:r>
            <a:r>
              <a:rPr lang="en-US" sz="2400" dirty="0"/>
              <a:t>DOA </a:t>
            </a:r>
            <a:r>
              <a:rPr lang="en-US" sz="2400" dirty="0" smtClean="0"/>
              <a:t/>
            </a:r>
            <a:br>
              <a:rPr lang="en-US" sz="2400" dirty="0" smtClean="0"/>
            </a:br>
            <a:r>
              <a:rPr lang="en-US" sz="2400" dirty="0" smtClean="0"/>
              <a:t>Estimation </a:t>
            </a:r>
            <a:r>
              <a:rPr lang="en-US" sz="2400" dirty="0"/>
              <a:t>Based on a Support Vector </a:t>
            </a:r>
            <a:r>
              <a:rPr lang="en-US" sz="2400" dirty="0" smtClean="0"/>
              <a:t>Classification</a:t>
            </a:r>
            <a:br>
              <a:rPr lang="en-US" sz="2400" dirty="0" smtClean="0"/>
            </a:br>
            <a:r>
              <a:rPr lang="en-US" sz="2400" dirty="0"/>
              <a:t/>
            </a:r>
            <a:br>
              <a:rPr lang="en-US" sz="2400" dirty="0"/>
            </a:br>
            <a:r>
              <a:rPr lang="it-IT" sz="1650" dirty="0"/>
              <a:t>Massimo </a:t>
            </a:r>
            <a:r>
              <a:rPr lang="it-IT" sz="1650" dirty="0"/>
              <a:t>Donelli, Federico </a:t>
            </a:r>
            <a:r>
              <a:rPr lang="it-IT" sz="1650" dirty="0"/>
              <a:t>Viani, Paolo Rocca, and Andrea Massa</a:t>
            </a:r>
            <a:r>
              <a:rPr lang="en-US" sz="1650" i="1" dirty="0">
                <a:latin typeface="+mn-lt"/>
              </a:rPr>
              <a:t/>
            </a:r>
            <a:br>
              <a:rPr lang="en-US" sz="1650" i="1" dirty="0">
                <a:latin typeface="+mn-lt"/>
              </a:rPr>
            </a:br>
            <a:r>
              <a:rPr lang="en-US" sz="1650" i="1" dirty="0">
                <a:latin typeface="+mn-lt"/>
              </a:rPr>
              <a:t>IEEE </a:t>
            </a:r>
            <a:r>
              <a:rPr lang="en-US" sz="1650" i="1" dirty="0">
                <a:latin typeface="+mn-lt"/>
              </a:rPr>
              <a:t>TRANSACTIONS ON ANTENNAS AND PROPAGATION, VOL. 57, NO. 8, AUGUST 2009</a:t>
            </a:r>
          </a:p>
        </p:txBody>
      </p:sp>
      <p:sp>
        <p:nvSpPr>
          <p:cNvPr id="3" name="Content Placeholder 2"/>
          <p:cNvSpPr>
            <a:spLocks noGrp="1"/>
          </p:cNvSpPr>
          <p:nvPr>
            <p:ph idx="1"/>
          </p:nvPr>
        </p:nvSpPr>
        <p:spPr>
          <a:xfrm>
            <a:off x="681776" y="2295352"/>
            <a:ext cx="7886700" cy="3521874"/>
          </a:xfrm>
        </p:spPr>
        <p:txBody>
          <a:bodyPr>
            <a:normAutofit/>
          </a:bodyPr>
          <a:lstStyle/>
          <a:p>
            <a:r>
              <a:rPr lang="en-US" dirty="0" smtClean="0"/>
              <a:t>Uses SVM for DOA estimation.</a:t>
            </a:r>
          </a:p>
          <a:p>
            <a:r>
              <a:rPr lang="en-US" dirty="0" smtClean="0"/>
              <a:t>The </a:t>
            </a:r>
            <a:r>
              <a:rPr lang="en-US" dirty="0"/>
              <a:t>first step </a:t>
            </a:r>
            <a:r>
              <a:rPr lang="en-US" dirty="0" smtClean="0"/>
              <a:t>determines </a:t>
            </a:r>
            <a:r>
              <a:rPr lang="en-US" dirty="0"/>
              <a:t>the decision function that correctly </a:t>
            </a:r>
            <a:r>
              <a:rPr lang="en-US" dirty="0" smtClean="0"/>
              <a:t>classifies whatever </a:t>
            </a:r>
            <a:r>
              <a:rPr lang="en-US" dirty="0"/>
              <a:t>input pattern by means of a SVM-based approach.</a:t>
            </a:r>
          </a:p>
          <a:p>
            <a:r>
              <a:rPr lang="en-US" dirty="0"/>
              <a:t>In the second step, the output of the decision function is </a:t>
            </a:r>
            <a:r>
              <a:rPr lang="en-US" dirty="0" smtClean="0"/>
              <a:t>mapped into </a:t>
            </a:r>
            <a:r>
              <a:rPr lang="en-US" dirty="0"/>
              <a:t>the a-posteriori probability that a signal impinges on </a:t>
            </a:r>
            <a:r>
              <a:rPr lang="en-US" dirty="0" smtClean="0"/>
              <a:t>the antenna </a:t>
            </a:r>
            <a:r>
              <a:rPr lang="en-US" dirty="0"/>
              <a:t>from a fixed direction</a:t>
            </a:r>
            <a:r>
              <a:rPr lang="en-US" dirty="0" smtClean="0"/>
              <a:t>.</a:t>
            </a:r>
          </a:p>
          <a:p>
            <a:r>
              <a:rPr lang="en-US" dirty="0" smtClean="0"/>
              <a:t>4x4 URA experiments with up to four incident signals. </a:t>
            </a:r>
          </a:p>
          <a:p>
            <a:r>
              <a:rPr lang="en-US" dirty="0" smtClean="0"/>
              <a:t>Good results. Solid paper.</a:t>
            </a:r>
            <a:endParaRPr lang="en-US" dirty="0"/>
          </a:p>
        </p:txBody>
      </p:sp>
    </p:spTree>
    <p:extLst>
      <p:ext uri="{BB962C8B-B14F-4D97-AF65-F5344CB8AC3E}">
        <p14:creationId xmlns:p14="http://schemas.microsoft.com/office/powerpoint/2010/main" val="119198783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360" y="210207"/>
            <a:ext cx="8154701" cy="1536688"/>
          </a:xfrm>
        </p:spPr>
        <p:txBody>
          <a:bodyPr>
            <a:normAutofit fontScale="90000"/>
          </a:bodyPr>
          <a:lstStyle/>
          <a:p>
            <a:pPr algn="ctr"/>
            <a:r>
              <a:rPr lang="en-US" sz="2400" dirty="0"/>
              <a:t>[12] </a:t>
            </a:r>
            <a:r>
              <a:rPr lang="en-US" sz="2400" dirty="0"/>
              <a:t>SPARSE BAYESIAN LEARNING FOR DOA </a:t>
            </a:r>
            <a:r>
              <a:rPr lang="en-US" sz="2400" dirty="0" smtClean="0"/>
              <a:t/>
            </a:r>
            <a:br>
              <a:rPr lang="en-US" sz="2400" dirty="0" smtClean="0"/>
            </a:br>
            <a:r>
              <a:rPr lang="en-US" sz="2400" dirty="0" smtClean="0"/>
              <a:t>ESTIMATION </a:t>
            </a:r>
            <a:r>
              <a:rPr lang="en-US" sz="2400" dirty="0"/>
              <a:t>OF CORRELATED </a:t>
            </a:r>
            <a:r>
              <a:rPr lang="en-US" sz="2400" dirty="0" smtClean="0"/>
              <a:t>SOURCES</a:t>
            </a:r>
            <a:br>
              <a:rPr lang="en-US" sz="2400" dirty="0" smtClean="0"/>
            </a:br>
            <a:r>
              <a:rPr lang="en-US" sz="2400" dirty="0"/>
              <a:t/>
            </a:r>
            <a:br>
              <a:rPr lang="en-US" sz="2400" dirty="0"/>
            </a:br>
            <a:r>
              <a:rPr lang="it-IT" sz="1650" dirty="0"/>
              <a:t>Christoph F. </a:t>
            </a:r>
            <a:r>
              <a:rPr lang="it-IT" sz="1650" dirty="0"/>
              <a:t>Mecklenbrauker, </a:t>
            </a:r>
            <a:r>
              <a:rPr lang="it-IT" sz="1650" dirty="0"/>
              <a:t>Peter </a:t>
            </a:r>
            <a:r>
              <a:rPr lang="it-IT" sz="1650" dirty="0"/>
              <a:t>Gerstoft, </a:t>
            </a:r>
            <a:r>
              <a:rPr lang="it-IT" sz="1650" dirty="0"/>
              <a:t>and Geert Leus</a:t>
            </a:r>
            <a:r>
              <a:rPr lang="en-US" sz="1650" i="1" dirty="0">
                <a:latin typeface="+mn-lt"/>
              </a:rPr>
              <a:t/>
            </a:r>
            <a:br>
              <a:rPr lang="en-US" sz="1650" i="1" dirty="0">
                <a:latin typeface="+mn-lt"/>
              </a:rPr>
            </a:br>
            <a:r>
              <a:rPr lang="en-US" sz="1650" i="1" dirty="0">
                <a:latin typeface="+mn-lt"/>
              </a:rPr>
              <a:t>2018 IEEE 10th Sensor Array and Multichannel Signal Processing Workshop (SAM)</a:t>
            </a:r>
          </a:p>
        </p:txBody>
      </p:sp>
      <p:sp>
        <p:nvSpPr>
          <p:cNvPr id="3" name="Content Placeholder 2"/>
          <p:cNvSpPr>
            <a:spLocks noGrp="1"/>
          </p:cNvSpPr>
          <p:nvPr>
            <p:ph idx="1"/>
          </p:nvPr>
        </p:nvSpPr>
        <p:spPr>
          <a:xfrm>
            <a:off x="681776" y="2295352"/>
            <a:ext cx="7886700" cy="3521874"/>
          </a:xfrm>
        </p:spPr>
        <p:txBody>
          <a:bodyPr>
            <a:normAutofit/>
          </a:bodyPr>
          <a:lstStyle/>
          <a:p>
            <a:r>
              <a:rPr lang="en-US" dirty="0"/>
              <a:t>The source </a:t>
            </a:r>
            <a:r>
              <a:rPr lang="en-US" dirty="0" smtClean="0"/>
              <a:t>amplitudes are </a:t>
            </a:r>
            <a:r>
              <a:rPr lang="en-US" dirty="0"/>
              <a:t>assumed to be correlated zero-mean complex </a:t>
            </a:r>
            <a:r>
              <a:rPr lang="en-US" dirty="0" smtClean="0"/>
              <a:t>Gaussian distributed </a:t>
            </a:r>
            <a:r>
              <a:rPr lang="en-US" dirty="0"/>
              <a:t>with unknown covariance matrix. </a:t>
            </a:r>
            <a:endParaRPr lang="en-US" dirty="0" smtClean="0"/>
          </a:p>
          <a:p>
            <a:r>
              <a:rPr lang="en-US" dirty="0" smtClean="0"/>
              <a:t>The DOAs and </a:t>
            </a:r>
            <a:r>
              <a:rPr lang="en-US" dirty="0"/>
              <a:t>covariance parameters of plane waves are estimated </a:t>
            </a:r>
            <a:r>
              <a:rPr lang="en-US" dirty="0" smtClean="0"/>
              <a:t>from multi-snapshot </a:t>
            </a:r>
            <a:r>
              <a:rPr lang="en-US" dirty="0"/>
              <a:t>sensor array data using sparse Bayesian </a:t>
            </a:r>
            <a:r>
              <a:rPr lang="en-US" dirty="0" smtClean="0"/>
              <a:t>learning (SBL</a:t>
            </a:r>
            <a:r>
              <a:rPr lang="en-US" dirty="0"/>
              <a:t>). </a:t>
            </a:r>
            <a:endParaRPr lang="en-US" dirty="0" smtClean="0"/>
          </a:p>
          <a:p>
            <a:r>
              <a:rPr lang="en-US" dirty="0" smtClean="0"/>
              <a:t>Results given for 20-element array with 3 correlated sources.</a:t>
            </a:r>
          </a:p>
          <a:p>
            <a:endParaRPr lang="en-US" dirty="0"/>
          </a:p>
        </p:txBody>
      </p:sp>
    </p:spTree>
    <p:extLst>
      <p:ext uri="{BB962C8B-B14F-4D97-AF65-F5344CB8AC3E}">
        <p14:creationId xmlns:p14="http://schemas.microsoft.com/office/powerpoint/2010/main" val="317692483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20001"/>
            <a:ext cx="8154701" cy="1084852"/>
          </a:xfrm>
        </p:spPr>
        <p:txBody>
          <a:bodyPr>
            <a:normAutofit fontScale="90000"/>
          </a:bodyPr>
          <a:lstStyle/>
          <a:p>
            <a:pPr algn="ctr"/>
            <a:r>
              <a:rPr lang="en-US" sz="2400" dirty="0"/>
              <a:t>[13] </a:t>
            </a:r>
            <a:r>
              <a:rPr lang="en-US" sz="2400" dirty="0"/>
              <a:t>Direction of arrival estimation for smart antenna in </a:t>
            </a:r>
            <a:r>
              <a:rPr lang="en-US" sz="2400" dirty="0" smtClean="0"/>
              <a:t>multipath environment </a:t>
            </a:r>
            <a:r>
              <a:rPr lang="en-US" sz="2400" dirty="0"/>
              <a:t>using convolutional neural network</a:t>
            </a:r>
            <a:r>
              <a:rPr lang="en-US" sz="2400" dirty="0"/>
              <a:t/>
            </a:r>
            <a:br>
              <a:rPr lang="en-US" sz="2400" dirty="0"/>
            </a:br>
            <a:r>
              <a:rPr lang="en-US" sz="2400" dirty="0" smtClean="0"/>
              <a:t/>
            </a:r>
            <a:br>
              <a:rPr lang="en-US" sz="2400" dirty="0" smtClean="0"/>
            </a:br>
            <a:r>
              <a:rPr lang="it-IT" sz="1650" dirty="0" smtClean="0"/>
              <a:t>Youssef </a:t>
            </a:r>
            <a:r>
              <a:rPr lang="it-IT" sz="1650" dirty="0"/>
              <a:t>Harkouss | Hassan Shraim | Hussein Bazzi</a:t>
            </a:r>
            <a:r>
              <a:rPr lang="en-US" sz="1650" i="1" dirty="0">
                <a:latin typeface="+mn-lt"/>
              </a:rPr>
              <a:t/>
            </a:r>
            <a:br>
              <a:rPr lang="en-US" sz="1650" i="1" dirty="0">
                <a:latin typeface="+mn-lt"/>
              </a:rPr>
            </a:br>
            <a:r>
              <a:rPr lang="en-US" sz="1650" i="1" dirty="0">
                <a:latin typeface="+mn-lt"/>
              </a:rPr>
              <a:t>International Journal of RF and Microwave Computer-Aided Engineering, 2018 </a:t>
            </a:r>
            <a:endParaRPr lang="en-US" sz="1650" i="1" dirty="0">
              <a:latin typeface="+mn-lt"/>
            </a:endParaRPr>
          </a:p>
        </p:txBody>
      </p:sp>
      <p:sp>
        <p:nvSpPr>
          <p:cNvPr id="3" name="Content Placeholder 2"/>
          <p:cNvSpPr>
            <a:spLocks noGrp="1"/>
          </p:cNvSpPr>
          <p:nvPr>
            <p:ph idx="1"/>
          </p:nvPr>
        </p:nvSpPr>
        <p:spPr>
          <a:xfrm>
            <a:off x="681776" y="2274332"/>
            <a:ext cx="7886700" cy="3521874"/>
          </a:xfrm>
        </p:spPr>
        <p:txBody>
          <a:bodyPr>
            <a:normAutofit/>
          </a:bodyPr>
          <a:lstStyle/>
          <a:p>
            <a:r>
              <a:rPr lang="en-US" dirty="0" smtClean="0"/>
              <a:t>Two main parts</a:t>
            </a:r>
            <a:r>
              <a:rPr lang="en-US" dirty="0"/>
              <a:t>: </a:t>
            </a:r>
            <a:r>
              <a:rPr lang="en-US" dirty="0" smtClean="0"/>
              <a:t>DOA </a:t>
            </a:r>
            <a:r>
              <a:rPr lang="en-US" dirty="0"/>
              <a:t>estimator and the switched-beam system</a:t>
            </a:r>
            <a:r>
              <a:rPr lang="en-US" dirty="0" smtClean="0"/>
              <a:t>.</a:t>
            </a:r>
          </a:p>
          <a:p>
            <a:r>
              <a:rPr lang="en-US" dirty="0" smtClean="0"/>
              <a:t> DOA estimation: Based </a:t>
            </a:r>
            <a:r>
              <a:rPr lang="en-US" dirty="0"/>
              <a:t>on convolutional neural network (CNN</a:t>
            </a:r>
            <a:r>
              <a:rPr lang="en-US" dirty="0" smtClean="0"/>
              <a:t>).</a:t>
            </a:r>
            <a:endParaRPr lang="en-US" dirty="0"/>
          </a:p>
          <a:p>
            <a:r>
              <a:rPr lang="en-US" dirty="0" smtClean="0"/>
              <a:t>Don’t need to know the # source signals.</a:t>
            </a:r>
            <a:endParaRPr lang="en-US" dirty="0"/>
          </a:p>
          <a:p>
            <a:r>
              <a:rPr lang="en-US" dirty="0"/>
              <a:t>The CNN is capable to select the desired radiation beams of the </a:t>
            </a:r>
            <a:r>
              <a:rPr lang="en-US" dirty="0" smtClean="0"/>
              <a:t>switched-beam antenna </a:t>
            </a:r>
            <a:r>
              <a:rPr lang="en-US" dirty="0"/>
              <a:t>without knowing the number of source </a:t>
            </a:r>
            <a:r>
              <a:rPr lang="en-US" dirty="0" smtClean="0"/>
              <a:t>signals, or if they are non-coherent or </a:t>
            </a:r>
            <a:r>
              <a:rPr lang="en-US" dirty="0"/>
              <a:t>coherent signals</a:t>
            </a:r>
            <a:r>
              <a:rPr lang="en-US" dirty="0" smtClean="0"/>
              <a:t>.</a:t>
            </a:r>
          </a:p>
          <a:p>
            <a:r>
              <a:rPr lang="en-US" dirty="0" smtClean="0"/>
              <a:t>Simulation results with 16-element array with two coherent or </a:t>
            </a:r>
            <a:r>
              <a:rPr lang="en-US" smtClean="0"/>
              <a:t>non-coherent signals.</a:t>
            </a:r>
            <a:endParaRPr lang="en-US" dirty="0"/>
          </a:p>
        </p:txBody>
      </p:sp>
    </p:spTree>
    <p:extLst>
      <p:ext uri="{BB962C8B-B14F-4D97-AF65-F5344CB8AC3E}">
        <p14:creationId xmlns:p14="http://schemas.microsoft.com/office/powerpoint/2010/main" val="357839222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78372"/>
            <a:ext cx="7221537" cy="1401872"/>
          </a:xfrm>
        </p:spPr>
        <p:txBody>
          <a:bodyPr>
            <a:normAutofit fontScale="90000"/>
          </a:bodyPr>
          <a:lstStyle/>
          <a:p>
            <a:pPr algn="ctr"/>
            <a:r>
              <a:rPr lang="en-US" sz="2325" dirty="0"/>
              <a:t>[1] Neural </a:t>
            </a:r>
            <a:r>
              <a:rPr lang="en-US" sz="2325" dirty="0"/>
              <a:t>Network-Based Adaptive Beamforming for</a:t>
            </a:r>
            <a:br>
              <a:rPr lang="en-US" sz="2325" dirty="0"/>
            </a:br>
            <a:r>
              <a:rPr lang="en-US" sz="2325" dirty="0"/>
              <a:t>One- and Two-Dimensional Antenna </a:t>
            </a:r>
            <a:r>
              <a:rPr lang="en-US" sz="2325" dirty="0" smtClean="0"/>
              <a:t>Arrays</a:t>
            </a:r>
            <a:br>
              <a:rPr lang="en-US" sz="2325" dirty="0" smtClean="0"/>
            </a:br>
            <a:r>
              <a:rPr lang="en-US" sz="2325" dirty="0" smtClean="0"/>
              <a:t/>
            </a:r>
            <a:br>
              <a:rPr lang="en-US" sz="2325" dirty="0" smtClean="0"/>
            </a:br>
            <a:r>
              <a:rPr lang="en-US" sz="1650" dirty="0" smtClean="0"/>
              <a:t>A</a:t>
            </a:r>
            <a:r>
              <a:rPr lang="en-US" sz="1650" dirty="0"/>
              <a:t>. </a:t>
            </a:r>
            <a:r>
              <a:rPr lang="en-US" sz="1650" dirty="0"/>
              <a:t>H. El </a:t>
            </a:r>
            <a:r>
              <a:rPr lang="en-US" sz="1650" dirty="0" err="1"/>
              <a:t>Zooghby</a:t>
            </a:r>
            <a:r>
              <a:rPr lang="en-US" sz="1650" dirty="0"/>
              <a:t>, C. G. Christodoulou, and M. </a:t>
            </a:r>
            <a:r>
              <a:rPr lang="en-US" sz="1650" dirty="0" err="1"/>
              <a:t>Georgiopoulos</a:t>
            </a:r>
            <a:r>
              <a:rPr lang="en-US" sz="1650" dirty="0"/>
              <a:t/>
            </a:r>
            <a:br>
              <a:rPr lang="en-US" sz="1650" dirty="0"/>
            </a:br>
            <a:r>
              <a:rPr lang="en-US" sz="1650" i="1" dirty="0">
                <a:latin typeface="Arial Narrow" panose="020B0606020202030204" pitchFamily="34" charset="0"/>
              </a:rPr>
              <a:t>IEEE TRANSACTIONS ON ANTENNAS AND PROPAGATION, VOL. 46, NO. 12, DECEMBER 1998</a:t>
            </a:r>
            <a:endParaRPr lang="en-US" sz="1650" i="1" dirty="0">
              <a:latin typeface="Arial Narrow" panose="020B0606020202030204" pitchFamily="34" charset="0"/>
            </a:endParaRPr>
          </a:p>
        </p:txBody>
      </p:sp>
      <p:sp>
        <p:nvSpPr>
          <p:cNvPr id="3" name="Content Placeholder 2"/>
          <p:cNvSpPr>
            <a:spLocks noGrp="1"/>
          </p:cNvSpPr>
          <p:nvPr>
            <p:ph idx="1"/>
          </p:nvPr>
        </p:nvSpPr>
        <p:spPr>
          <a:xfrm>
            <a:off x="628650" y="2527024"/>
            <a:ext cx="7886700" cy="2962949"/>
          </a:xfrm>
        </p:spPr>
        <p:txBody>
          <a:bodyPr/>
          <a:lstStyle/>
          <a:p>
            <a:r>
              <a:rPr lang="en-US" dirty="0" smtClean="0"/>
              <a:t>Adaptive Beamforming using neural networks </a:t>
            </a:r>
          </a:p>
          <a:p>
            <a:r>
              <a:rPr lang="en-US" dirty="0"/>
              <a:t>C</a:t>
            </a:r>
            <a:r>
              <a:rPr lang="en-US" dirty="0" smtClean="0"/>
              <a:t>omputation </a:t>
            </a:r>
            <a:r>
              <a:rPr lang="en-US" dirty="0"/>
              <a:t>of the optimum weights is </a:t>
            </a:r>
            <a:r>
              <a:rPr lang="en-US" dirty="0" smtClean="0"/>
              <a:t>accomplished using 3-layer </a:t>
            </a:r>
            <a:r>
              <a:rPr lang="en-US" dirty="0"/>
              <a:t>radial basis function neural networks (RBFNN</a:t>
            </a:r>
            <a:r>
              <a:rPr lang="en-US" dirty="0" smtClean="0"/>
              <a:t>)</a:t>
            </a:r>
          </a:p>
          <a:p>
            <a:r>
              <a:rPr lang="en-US" dirty="0" smtClean="0"/>
              <a:t>The results </a:t>
            </a:r>
            <a:r>
              <a:rPr lang="en-US" dirty="0"/>
              <a:t>obtained from this network are in excellent agreement with </a:t>
            </a:r>
            <a:r>
              <a:rPr lang="en-US" dirty="0" smtClean="0"/>
              <a:t>the Wiener solution</a:t>
            </a:r>
          </a:p>
          <a:p>
            <a:r>
              <a:rPr lang="en-US" dirty="0" smtClean="0"/>
              <a:t>Examples include ULA (10x1) and URA (8x8 and 10x10)</a:t>
            </a:r>
            <a:endParaRPr lang="en-US" dirty="0"/>
          </a:p>
        </p:txBody>
      </p:sp>
    </p:spTree>
    <p:extLst>
      <p:ext uri="{BB962C8B-B14F-4D97-AF65-F5344CB8AC3E}">
        <p14:creationId xmlns:p14="http://schemas.microsoft.com/office/powerpoint/2010/main" val="76885733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68166"/>
            <a:ext cx="8154701" cy="1746895"/>
          </a:xfrm>
        </p:spPr>
        <p:txBody>
          <a:bodyPr>
            <a:normAutofit fontScale="90000"/>
          </a:bodyPr>
          <a:lstStyle/>
          <a:p>
            <a:pPr algn="ctr"/>
            <a:r>
              <a:rPr lang="en-US" sz="2400" dirty="0" smtClean="0"/>
              <a:t>[2] Least </a:t>
            </a:r>
            <a:r>
              <a:rPr lang="en-US" sz="2400" dirty="0"/>
              <a:t>Squares Support Vector Machines for </a:t>
            </a:r>
            <a:r>
              <a:rPr lang="en-US" sz="2400" dirty="0" smtClean="0"/>
              <a:t/>
            </a:r>
            <a:br>
              <a:rPr lang="en-US" sz="2400" dirty="0" smtClean="0"/>
            </a:br>
            <a:r>
              <a:rPr lang="en-US" sz="2400" dirty="0" smtClean="0"/>
              <a:t>Direction of </a:t>
            </a:r>
            <a:r>
              <a:rPr lang="en-US" sz="2400" dirty="0"/>
              <a:t>Arrival Estimation </a:t>
            </a:r>
            <a:r>
              <a:rPr lang="en-US" sz="2400" dirty="0" smtClean="0"/>
              <a:t/>
            </a:r>
            <a:br>
              <a:rPr lang="en-US" sz="2400" dirty="0" smtClean="0"/>
            </a:br>
            <a:r>
              <a:rPr lang="en-US" sz="2400" dirty="0"/>
              <a:t/>
            </a:r>
            <a:br>
              <a:rPr lang="en-US" sz="2400" dirty="0"/>
            </a:br>
            <a:r>
              <a:rPr lang="en-US" sz="2100" dirty="0"/>
              <a:t>Judd A. </a:t>
            </a:r>
            <a:r>
              <a:rPr lang="en-US" sz="2100" dirty="0" err="1"/>
              <a:t>Rohwer</a:t>
            </a:r>
            <a:r>
              <a:rPr lang="en-US" sz="2100" dirty="0"/>
              <a:t>, </a:t>
            </a:r>
            <a:r>
              <a:rPr lang="en-US" sz="2100" dirty="0" err="1"/>
              <a:t>Chaouki</a:t>
            </a:r>
            <a:r>
              <a:rPr lang="en-US" sz="2100" dirty="0"/>
              <a:t> T. Abdallah, and Christos G. Christodoulou</a:t>
            </a:r>
            <a:r>
              <a:rPr lang="en-US" sz="2100" dirty="0">
                <a:latin typeface="+mn-lt"/>
              </a:rPr>
              <a:t/>
            </a:r>
            <a:br>
              <a:rPr lang="en-US" sz="2100" dirty="0">
                <a:latin typeface="+mn-lt"/>
              </a:rPr>
            </a:br>
            <a:r>
              <a:rPr lang="en-US" sz="2100" i="1" dirty="0">
                <a:latin typeface="+mn-lt"/>
              </a:rPr>
              <a:t>IEEE Proc. Antennas and Propagation, 2003</a:t>
            </a:r>
            <a:endParaRPr lang="en-US" sz="2400" i="1" dirty="0">
              <a:latin typeface="+mn-lt"/>
            </a:endParaRPr>
          </a:p>
        </p:txBody>
      </p:sp>
      <p:sp>
        <p:nvSpPr>
          <p:cNvPr id="3" name="Content Placeholder 2"/>
          <p:cNvSpPr>
            <a:spLocks noGrp="1"/>
          </p:cNvSpPr>
          <p:nvPr>
            <p:ph idx="1"/>
          </p:nvPr>
        </p:nvSpPr>
        <p:spPr>
          <a:xfrm>
            <a:off x="628650" y="2226469"/>
            <a:ext cx="7886700" cy="3333410"/>
          </a:xfrm>
        </p:spPr>
        <p:txBody>
          <a:bodyPr/>
          <a:lstStyle/>
          <a:p>
            <a:r>
              <a:rPr lang="en-US" dirty="0" err="1" smtClean="0"/>
              <a:t>DoA</a:t>
            </a:r>
            <a:r>
              <a:rPr lang="en-US" dirty="0" smtClean="0"/>
              <a:t> estimation using SVM</a:t>
            </a:r>
          </a:p>
          <a:p>
            <a:r>
              <a:rPr lang="en-US" dirty="0" smtClean="0"/>
              <a:t>Uses Decision Directed Acyclic Graph approach for LS-SVM</a:t>
            </a:r>
          </a:p>
          <a:p>
            <a:r>
              <a:rPr lang="en-US" dirty="0" smtClean="0"/>
              <a:t>Actual simulation results not given</a:t>
            </a:r>
          </a:p>
          <a:p>
            <a:r>
              <a:rPr lang="en-US" dirty="0" smtClean="0"/>
              <a:t>Very poorly written paper</a:t>
            </a:r>
            <a:endParaRPr lang="en-US" dirty="0"/>
          </a:p>
        </p:txBody>
      </p:sp>
    </p:spTree>
    <p:extLst>
      <p:ext uri="{BB962C8B-B14F-4D97-AF65-F5344CB8AC3E}">
        <p14:creationId xmlns:p14="http://schemas.microsoft.com/office/powerpoint/2010/main" val="33802703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725" y="831686"/>
            <a:ext cx="7221537" cy="685800"/>
          </a:xfrm>
        </p:spPr>
        <p:txBody>
          <a:bodyPr>
            <a:normAutofit fontScale="90000"/>
          </a:bodyPr>
          <a:lstStyle/>
          <a:p>
            <a:pPr algn="ctr"/>
            <a:r>
              <a:rPr lang="en-US" sz="1800" dirty="0"/>
              <a:t>[3] Direction </a:t>
            </a:r>
            <a:r>
              <a:rPr lang="en-US" sz="1800" dirty="0"/>
              <a:t>of Arrival Estimation Based on </a:t>
            </a:r>
            <a:r>
              <a:rPr lang="en-US" sz="1800" dirty="0"/>
              <a:t>Support Vector </a:t>
            </a:r>
            <a:r>
              <a:rPr lang="en-US" sz="1800" dirty="0"/>
              <a:t>Regression: </a:t>
            </a:r>
            <a:r>
              <a:rPr lang="en-US" sz="1800" dirty="0"/>
              <a:t/>
            </a:r>
            <a:br>
              <a:rPr lang="en-US" sz="1800" dirty="0"/>
            </a:br>
            <a:r>
              <a:rPr lang="en-US" sz="1800" dirty="0"/>
              <a:t>Experimental </a:t>
            </a:r>
            <a:r>
              <a:rPr lang="en-US" sz="1800" dirty="0"/>
              <a:t>Validation </a:t>
            </a:r>
            <a:r>
              <a:rPr lang="en-US" sz="1800" dirty="0"/>
              <a:t>and Comparison </a:t>
            </a:r>
            <a:r>
              <a:rPr lang="en-US" sz="1800" dirty="0"/>
              <a:t>With </a:t>
            </a:r>
            <a:r>
              <a:rPr lang="en-US" sz="1800" dirty="0" smtClean="0"/>
              <a:t>MUSIC</a:t>
            </a:r>
            <a:br>
              <a:rPr lang="en-US" sz="1800" dirty="0" smtClean="0"/>
            </a:br>
            <a:r>
              <a:rPr lang="en-US" sz="1800" dirty="0"/>
              <a:t/>
            </a:r>
            <a:br>
              <a:rPr lang="en-US" sz="1800" dirty="0"/>
            </a:br>
            <a:r>
              <a:rPr lang="en-US" sz="1500" b="0" dirty="0">
                <a:latin typeface="Times-Roman"/>
              </a:rPr>
              <a:t>A. </a:t>
            </a:r>
            <a:r>
              <a:rPr lang="en-US" sz="1500" b="0" dirty="0" err="1">
                <a:latin typeface="Times-Roman"/>
              </a:rPr>
              <a:t>Randazzo</a:t>
            </a:r>
            <a:r>
              <a:rPr lang="en-US" sz="1500" b="0" dirty="0">
                <a:latin typeface="Times-Roman"/>
              </a:rPr>
              <a:t>, M. A. </a:t>
            </a:r>
            <a:r>
              <a:rPr lang="en-US" sz="1500" b="0" dirty="0" err="1">
                <a:latin typeface="Times-Roman"/>
              </a:rPr>
              <a:t>Abou-Khousa</a:t>
            </a:r>
            <a:r>
              <a:rPr lang="en-US" sz="1500" b="0" i="1" dirty="0">
                <a:latin typeface="Times-Italic"/>
              </a:rPr>
              <a:t>, </a:t>
            </a:r>
            <a:r>
              <a:rPr lang="en-US" sz="1500" b="0" dirty="0">
                <a:latin typeface="Times-Roman"/>
              </a:rPr>
              <a:t>M. </a:t>
            </a:r>
            <a:r>
              <a:rPr lang="en-US" sz="1500" b="0" dirty="0" err="1">
                <a:latin typeface="Times-Roman"/>
              </a:rPr>
              <a:t>Pastorino</a:t>
            </a:r>
            <a:r>
              <a:rPr lang="en-US" sz="1500" b="0" i="1" dirty="0">
                <a:latin typeface="Times-Italic"/>
              </a:rPr>
              <a:t>, </a:t>
            </a:r>
            <a:r>
              <a:rPr lang="en-US" sz="1500" b="0" dirty="0">
                <a:latin typeface="Times-Roman"/>
              </a:rPr>
              <a:t>and</a:t>
            </a:r>
            <a:r>
              <a:rPr lang="en-US" sz="1500" dirty="0">
                <a:latin typeface="Times-Roman"/>
              </a:rPr>
              <a:t> </a:t>
            </a:r>
            <a:r>
              <a:rPr lang="en-US" sz="1500" b="0" dirty="0">
                <a:latin typeface="Times-Roman"/>
              </a:rPr>
              <a:t>R. </a:t>
            </a:r>
            <a:r>
              <a:rPr lang="en-US" sz="1500" b="0" dirty="0" err="1">
                <a:latin typeface="Times-Roman"/>
              </a:rPr>
              <a:t>Zoughi</a:t>
            </a:r>
            <a:r>
              <a:rPr lang="en-US" sz="1500" i="1" dirty="0"/>
              <a:t/>
            </a:r>
            <a:br>
              <a:rPr lang="en-US" sz="1500" i="1" dirty="0"/>
            </a:br>
            <a:r>
              <a:rPr lang="en-US" sz="1500" i="1" dirty="0"/>
              <a:t>IEEE </a:t>
            </a:r>
            <a:r>
              <a:rPr lang="en-US" sz="1500" i="1" dirty="0"/>
              <a:t>ANTENNAS AND WIRELESS PROPAGATION LETTERS, VOL. 6, 2007</a:t>
            </a:r>
          </a:p>
        </p:txBody>
      </p:sp>
      <p:sp>
        <p:nvSpPr>
          <p:cNvPr id="3" name="Content Placeholder 2"/>
          <p:cNvSpPr>
            <a:spLocks noGrp="1"/>
          </p:cNvSpPr>
          <p:nvPr>
            <p:ph idx="1"/>
          </p:nvPr>
        </p:nvSpPr>
        <p:spPr>
          <a:xfrm>
            <a:off x="628650" y="2226469"/>
            <a:ext cx="7945981" cy="3263504"/>
          </a:xfrm>
        </p:spPr>
        <p:txBody>
          <a:bodyPr/>
          <a:lstStyle/>
          <a:p>
            <a:r>
              <a:rPr lang="en-US" dirty="0"/>
              <a:t>E</a:t>
            </a:r>
            <a:r>
              <a:rPr lang="en-US" dirty="0" smtClean="0"/>
              <a:t>stimating </a:t>
            </a:r>
            <a:r>
              <a:rPr lang="en-US" dirty="0"/>
              <a:t>the </a:t>
            </a:r>
            <a:r>
              <a:rPr lang="en-US" dirty="0" smtClean="0"/>
              <a:t>directions of </a:t>
            </a:r>
            <a:r>
              <a:rPr lang="en-US" dirty="0"/>
              <a:t>arrival (DOAs) of coherent </a:t>
            </a:r>
            <a:r>
              <a:rPr lang="en-US" dirty="0" smtClean="0"/>
              <a:t>electromagnetic </a:t>
            </a:r>
            <a:r>
              <a:rPr lang="en-US" dirty="0"/>
              <a:t>waves </a:t>
            </a:r>
            <a:r>
              <a:rPr lang="en-US" dirty="0" smtClean="0"/>
              <a:t>impinging upon </a:t>
            </a:r>
            <a:r>
              <a:rPr lang="en-US" dirty="0"/>
              <a:t>a uniform linear array (ULA) is considered. </a:t>
            </a:r>
          </a:p>
          <a:p>
            <a:r>
              <a:rPr lang="en-US" dirty="0" smtClean="0"/>
              <a:t>An efficient </a:t>
            </a:r>
            <a:r>
              <a:rPr lang="en-US" dirty="0"/>
              <a:t>DOA estimation approach based on the support vector </a:t>
            </a:r>
            <a:r>
              <a:rPr lang="en-US" dirty="0" smtClean="0"/>
              <a:t>regression is assessed.</a:t>
            </a:r>
            <a:endParaRPr lang="en-US" dirty="0"/>
          </a:p>
          <a:p>
            <a:r>
              <a:rPr lang="en-US" dirty="0" smtClean="0"/>
              <a:t>The results </a:t>
            </a:r>
            <a:r>
              <a:rPr lang="en-US" dirty="0"/>
              <a:t>are compared with those yielded by the </a:t>
            </a:r>
            <a:r>
              <a:rPr lang="en-US" dirty="0" smtClean="0"/>
              <a:t>multiple signal </a:t>
            </a:r>
            <a:r>
              <a:rPr lang="en-US" dirty="0"/>
              <a:t>classification (MUSIC) </a:t>
            </a:r>
            <a:r>
              <a:rPr lang="en-US" dirty="0" smtClean="0"/>
              <a:t>algorithm</a:t>
            </a:r>
          </a:p>
          <a:p>
            <a:r>
              <a:rPr lang="en-US" dirty="0" smtClean="0"/>
              <a:t>Experiments performed with one source and long ULA. Even so, accuracy not that good when compared to MUSIC. </a:t>
            </a:r>
            <a:endParaRPr lang="en-US" dirty="0"/>
          </a:p>
        </p:txBody>
      </p:sp>
    </p:spTree>
    <p:extLst>
      <p:ext uri="{BB962C8B-B14F-4D97-AF65-F5344CB8AC3E}">
        <p14:creationId xmlns:p14="http://schemas.microsoft.com/office/powerpoint/2010/main" val="408223439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207" y="252248"/>
            <a:ext cx="8058138" cy="1536687"/>
          </a:xfrm>
        </p:spPr>
        <p:txBody>
          <a:bodyPr>
            <a:normAutofit fontScale="90000"/>
          </a:bodyPr>
          <a:lstStyle/>
          <a:p>
            <a:pPr algn="ctr"/>
            <a:r>
              <a:rPr lang="en-US" sz="2400" dirty="0"/>
              <a:t>[4] A Neural Network-Based Smart Antenna for </a:t>
            </a:r>
            <a:r>
              <a:rPr lang="en-US" sz="2400" dirty="0" smtClean="0"/>
              <a:t/>
            </a:r>
            <a:br>
              <a:rPr lang="en-US" sz="2400" dirty="0" smtClean="0"/>
            </a:br>
            <a:r>
              <a:rPr lang="en-US" sz="2400" dirty="0" smtClean="0"/>
              <a:t>Multiple </a:t>
            </a:r>
            <a:r>
              <a:rPr lang="en-US" sz="2400" dirty="0"/>
              <a:t>Source </a:t>
            </a:r>
            <a:r>
              <a:rPr lang="en-US" sz="2400" dirty="0" smtClean="0"/>
              <a:t>Tracking</a:t>
            </a:r>
            <a:br>
              <a:rPr lang="en-US" sz="2400" dirty="0" smtClean="0"/>
            </a:br>
            <a:r>
              <a:rPr lang="en-US" sz="2400" dirty="0"/>
              <a:t/>
            </a:r>
            <a:br>
              <a:rPr lang="en-US" sz="2400" dirty="0"/>
            </a:br>
            <a:r>
              <a:rPr lang="en-US" sz="1650" dirty="0"/>
              <a:t>Ahmed H. </a:t>
            </a:r>
            <a:r>
              <a:rPr lang="en-US" sz="1650" dirty="0"/>
              <a:t>El </a:t>
            </a:r>
            <a:r>
              <a:rPr lang="en-US" sz="1650" dirty="0" err="1"/>
              <a:t>Zooghby</a:t>
            </a:r>
            <a:r>
              <a:rPr lang="en-US" sz="1650" dirty="0"/>
              <a:t>, Christos G. Christodoulou, and Michael </a:t>
            </a:r>
            <a:r>
              <a:rPr lang="en-US" sz="1650" dirty="0" err="1"/>
              <a:t>Georgiopoulos</a:t>
            </a:r>
            <a:r>
              <a:rPr lang="en-US" sz="2100" dirty="0">
                <a:latin typeface="+mn-lt"/>
              </a:rPr>
              <a:t/>
            </a:r>
            <a:br>
              <a:rPr lang="en-US" sz="2100" dirty="0">
                <a:latin typeface="+mn-lt"/>
              </a:rPr>
            </a:br>
            <a:r>
              <a:rPr lang="en-US" sz="1650" i="1" dirty="0">
                <a:latin typeface="+mn-lt"/>
              </a:rPr>
              <a:t>IEEE TRANSACTIONS ON ANTENNAS AND PROPAGATION, VOL. 48, NO. 5, MAY 2000</a:t>
            </a:r>
            <a:endParaRPr lang="en-US" sz="1650" i="1" dirty="0">
              <a:latin typeface="+mn-lt"/>
            </a:endParaRPr>
          </a:p>
        </p:txBody>
      </p:sp>
      <p:sp>
        <p:nvSpPr>
          <p:cNvPr id="3" name="Content Placeholder 2"/>
          <p:cNvSpPr>
            <a:spLocks noGrp="1"/>
          </p:cNvSpPr>
          <p:nvPr>
            <p:ph idx="1"/>
          </p:nvPr>
        </p:nvSpPr>
        <p:spPr>
          <a:xfrm>
            <a:off x="628650" y="2186254"/>
            <a:ext cx="7886700" cy="3471596"/>
          </a:xfrm>
        </p:spPr>
        <p:txBody>
          <a:bodyPr>
            <a:normAutofit fontScale="85000" lnSpcReduction="10000"/>
          </a:bodyPr>
          <a:lstStyle/>
          <a:p>
            <a:r>
              <a:rPr lang="en-US" dirty="0" smtClean="0"/>
              <a:t>Multi-source </a:t>
            </a:r>
            <a:r>
              <a:rPr lang="en-US" dirty="0" err="1" smtClean="0"/>
              <a:t>DoA</a:t>
            </a:r>
            <a:r>
              <a:rPr lang="en-US" dirty="0" smtClean="0"/>
              <a:t> and tracking using neural network</a:t>
            </a:r>
          </a:p>
          <a:p>
            <a:r>
              <a:rPr lang="en-US" dirty="0" smtClean="0"/>
              <a:t>The neural multiple-source tracking (N-MUST) algorithm is based on an architecture of a family of radial basis function neural networks (RBFNN) to perform both detection and direction of arrival (DOA) estimation</a:t>
            </a:r>
          </a:p>
          <a:p>
            <a:r>
              <a:rPr lang="en-US" dirty="0" smtClean="0"/>
              <a:t>Simulation results are quite good and shown for </a:t>
            </a:r>
            <a:r>
              <a:rPr lang="en-US" dirty="0" err="1" smtClean="0"/>
              <a:t>DoA</a:t>
            </a:r>
            <a:r>
              <a:rPr lang="en-US" dirty="0" smtClean="0"/>
              <a:t> and for tracking</a:t>
            </a:r>
          </a:p>
          <a:p>
            <a:r>
              <a:rPr lang="en-US" dirty="0" smtClean="0"/>
              <a:t>Used 8-element array and 4 sources</a:t>
            </a:r>
          </a:p>
          <a:p>
            <a:r>
              <a:rPr lang="en-US" dirty="0" smtClean="0"/>
              <a:t>Also used 4-element array with 8 sources. Works well in this case as well. Interesting!</a:t>
            </a:r>
          </a:p>
          <a:p>
            <a:r>
              <a:rPr lang="en-US" dirty="0" smtClean="0"/>
              <a:t>Quote: </a:t>
            </a:r>
            <a:r>
              <a:rPr lang="en-US" i="1" dirty="0" smtClean="0"/>
              <a:t>“The ability of the network to determine the angles of arrival of a number of sources that is greater than the number of array elements M may be interpreted by the fact that unlike signal subspace based algorithms, (e.g., MUSIC algorithm) no </a:t>
            </a:r>
            <a:r>
              <a:rPr lang="en-US" i="1" dirty="0" err="1" smtClean="0"/>
              <a:t>eigen</a:t>
            </a:r>
            <a:r>
              <a:rPr lang="en-US" i="1" dirty="0" smtClean="0"/>
              <a:t>-decomposition is necessary and no search is performed in a subspace with dimension less than M.”</a:t>
            </a:r>
          </a:p>
          <a:p>
            <a:endParaRPr lang="en-US" dirty="0"/>
          </a:p>
        </p:txBody>
      </p:sp>
    </p:spTree>
    <p:extLst>
      <p:ext uri="{BB962C8B-B14F-4D97-AF65-F5344CB8AC3E}">
        <p14:creationId xmlns:p14="http://schemas.microsoft.com/office/powerpoint/2010/main" val="258845741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103" y="599089"/>
            <a:ext cx="8154701" cy="1389543"/>
          </a:xfrm>
        </p:spPr>
        <p:txBody>
          <a:bodyPr>
            <a:normAutofit fontScale="90000"/>
          </a:bodyPr>
          <a:lstStyle/>
          <a:p>
            <a:pPr algn="ctr"/>
            <a:r>
              <a:rPr lang="en-US" sz="2400" dirty="0"/>
              <a:t>[5] Direction-of-Arrival Estimation Based on Deep Neural Networks With Robustness to Array </a:t>
            </a:r>
            <a:r>
              <a:rPr lang="en-US" sz="2400" dirty="0" smtClean="0"/>
              <a:t>Imperfections</a:t>
            </a:r>
            <a:br>
              <a:rPr lang="en-US" sz="2400" dirty="0" smtClean="0"/>
            </a:br>
            <a:r>
              <a:rPr lang="en-US" sz="2400" dirty="0"/>
              <a:t/>
            </a:r>
            <a:br>
              <a:rPr lang="en-US" sz="2400" dirty="0"/>
            </a:br>
            <a:r>
              <a:rPr lang="en-US" sz="1650" dirty="0"/>
              <a:t>Zhang-</a:t>
            </a:r>
            <a:r>
              <a:rPr lang="en-US" sz="1650" dirty="0" err="1"/>
              <a:t>Meng</a:t>
            </a:r>
            <a:r>
              <a:rPr lang="en-US" sz="1650" dirty="0"/>
              <a:t> Liu , </a:t>
            </a:r>
            <a:r>
              <a:rPr lang="en-US" sz="1650" dirty="0" err="1"/>
              <a:t>Chenwei</a:t>
            </a:r>
            <a:r>
              <a:rPr lang="en-US" sz="1650" dirty="0"/>
              <a:t> Zhang, and Philip S. Yu</a:t>
            </a:r>
            <a:r>
              <a:rPr lang="en-US" sz="2100" dirty="0">
                <a:latin typeface="+mn-lt"/>
              </a:rPr>
              <a:t/>
            </a:r>
            <a:br>
              <a:rPr lang="en-US" sz="2100" dirty="0">
                <a:latin typeface="+mn-lt"/>
              </a:rPr>
            </a:br>
            <a:r>
              <a:rPr lang="en-US" sz="1650" i="1" dirty="0">
                <a:latin typeface="+mn-lt"/>
              </a:rPr>
              <a:t>IEEE TRANSACTIONS ON ANTENNAS AND PROPAGATION, VOL. 66, NO. 12, DECEMBER 2018</a:t>
            </a:r>
            <a:endParaRPr lang="en-US" sz="1650" i="1" dirty="0">
              <a:latin typeface="+mn-lt"/>
            </a:endParaRPr>
          </a:p>
        </p:txBody>
      </p:sp>
      <p:sp>
        <p:nvSpPr>
          <p:cNvPr id="3" name="Content Placeholder 2"/>
          <p:cNvSpPr>
            <a:spLocks noGrp="1"/>
          </p:cNvSpPr>
          <p:nvPr>
            <p:ph idx="1"/>
          </p:nvPr>
        </p:nvSpPr>
        <p:spPr>
          <a:xfrm>
            <a:off x="628650" y="2186254"/>
            <a:ext cx="7886700" cy="3471596"/>
          </a:xfrm>
        </p:spPr>
        <p:txBody>
          <a:bodyPr>
            <a:normAutofit/>
          </a:bodyPr>
          <a:lstStyle/>
          <a:p>
            <a:r>
              <a:rPr lang="en-US" dirty="0"/>
              <a:t>A</a:t>
            </a:r>
            <a:r>
              <a:rPr lang="en-US" dirty="0" smtClean="0"/>
              <a:t> framework of the deep neural network (DNN) to address the DOA estimation problem, so as to obtain good adaptation to array imperfections and enhanced generalization to unseen scenarios</a:t>
            </a:r>
          </a:p>
          <a:p>
            <a:r>
              <a:rPr lang="en-US" dirty="0" smtClean="0"/>
              <a:t>The framework consists of a multitask </a:t>
            </a:r>
            <a:r>
              <a:rPr lang="en-US" dirty="0" err="1" smtClean="0"/>
              <a:t>autoencoder</a:t>
            </a:r>
            <a:r>
              <a:rPr lang="en-US" dirty="0" smtClean="0"/>
              <a:t> and a series of parallel multilayer classifiers </a:t>
            </a:r>
          </a:p>
          <a:p>
            <a:r>
              <a:rPr lang="en-US" dirty="0" smtClean="0"/>
              <a:t>The </a:t>
            </a:r>
            <a:r>
              <a:rPr lang="en-US" dirty="0" err="1" smtClean="0"/>
              <a:t>autoencoder</a:t>
            </a:r>
            <a:r>
              <a:rPr lang="en-US" dirty="0" smtClean="0"/>
              <a:t> acts like a group of spatial filters, it decomposes the input into multiple components in different spatial </a:t>
            </a:r>
            <a:r>
              <a:rPr lang="en-US" dirty="0" err="1" smtClean="0"/>
              <a:t>subregions</a:t>
            </a:r>
            <a:endParaRPr lang="en-US" dirty="0" smtClean="0"/>
          </a:p>
          <a:p>
            <a:r>
              <a:rPr lang="en-US" dirty="0" smtClean="0"/>
              <a:t>Simulations performed with 10-element ULA with 2 and 3 sources</a:t>
            </a:r>
          </a:p>
          <a:p>
            <a:r>
              <a:rPr lang="en-US" dirty="0" smtClean="0"/>
              <a:t>Simulations performed with different kinds of array imperfections as well, exhibiting promising results</a:t>
            </a:r>
            <a:endParaRPr lang="en-US" dirty="0"/>
          </a:p>
        </p:txBody>
      </p:sp>
    </p:spTree>
    <p:extLst>
      <p:ext uri="{BB962C8B-B14F-4D97-AF65-F5344CB8AC3E}">
        <p14:creationId xmlns:p14="http://schemas.microsoft.com/office/powerpoint/2010/main" val="4120045106"/>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278" y="304800"/>
            <a:ext cx="8154701" cy="1862508"/>
          </a:xfrm>
        </p:spPr>
        <p:txBody>
          <a:bodyPr>
            <a:normAutofit/>
          </a:bodyPr>
          <a:lstStyle/>
          <a:p>
            <a:pPr algn="ctr"/>
            <a:r>
              <a:rPr lang="en-US" sz="2000" dirty="0"/>
              <a:t>[6] EFFICIENT NEURAL NETWORK APPROACH FOR 2D DOA ESTIMATION BASED ON ANTENNA ARRAY </a:t>
            </a:r>
            <a:r>
              <a:rPr lang="en-US" sz="2000" dirty="0" smtClean="0"/>
              <a:t>MEASUREMENTS</a:t>
            </a:r>
            <a:br>
              <a:rPr lang="en-US" sz="2000" dirty="0" smtClean="0"/>
            </a:br>
            <a:r>
              <a:rPr lang="en-US" sz="2400" dirty="0"/>
              <a:t/>
            </a:r>
            <a:br>
              <a:rPr lang="en-US" sz="2400" dirty="0"/>
            </a:br>
            <a:r>
              <a:rPr lang="sv-SE" sz="1650" dirty="0"/>
              <a:t>Marija Agatonovi, Zoran Stankovi, Ivan Milovanovi, Nebojsa Doncov, Leen Sit, Thomas Zwick, </a:t>
            </a:r>
            <a:r>
              <a:rPr lang="sv-SE" sz="1650" dirty="0" smtClean="0"/>
              <a:t>and Bratislav </a:t>
            </a:r>
            <a:r>
              <a:rPr lang="sv-SE" sz="1650" dirty="0"/>
              <a:t>Milovanovi</a:t>
            </a:r>
            <a:r>
              <a:rPr lang="en-US" sz="1650" i="1" dirty="0">
                <a:latin typeface="+mn-lt"/>
              </a:rPr>
              <a:t/>
            </a:r>
            <a:br>
              <a:rPr lang="en-US" sz="1650" i="1" dirty="0">
                <a:latin typeface="+mn-lt"/>
              </a:rPr>
            </a:br>
            <a:r>
              <a:rPr lang="en-US" sz="1650" i="1" dirty="0">
                <a:latin typeface="+mn-lt"/>
              </a:rPr>
              <a:t>Progress In Electromagnetics Research, Vol. 137, 741-758, 2013</a:t>
            </a:r>
            <a:endParaRPr lang="en-US" sz="1650" i="1" dirty="0">
              <a:latin typeface="+mn-lt"/>
            </a:endParaRPr>
          </a:p>
        </p:txBody>
      </p:sp>
      <p:sp>
        <p:nvSpPr>
          <p:cNvPr id="3" name="Content Placeholder 2"/>
          <p:cNvSpPr>
            <a:spLocks noGrp="1"/>
          </p:cNvSpPr>
          <p:nvPr>
            <p:ph idx="1"/>
          </p:nvPr>
        </p:nvSpPr>
        <p:spPr>
          <a:xfrm>
            <a:off x="681776" y="2345630"/>
            <a:ext cx="7886700" cy="3471596"/>
          </a:xfrm>
        </p:spPr>
        <p:txBody>
          <a:bodyPr>
            <a:normAutofit fontScale="92500" lnSpcReduction="20000"/>
          </a:bodyPr>
          <a:lstStyle/>
          <a:p>
            <a:r>
              <a:rPr lang="en-US" dirty="0"/>
              <a:t>A</a:t>
            </a:r>
            <a:r>
              <a:rPr lang="en-US" dirty="0" smtClean="0"/>
              <a:t>n efficient Artificial Neural Network (ANN)-based model to estimate both azimuth and elevation arrival angles of a signal source.</a:t>
            </a:r>
            <a:endParaRPr lang="en-US" dirty="0"/>
          </a:p>
          <a:p>
            <a:r>
              <a:rPr lang="en-US" dirty="0" smtClean="0"/>
              <a:t>The proposed model is capable to account for imperfections of measurement equipment as well as mutual couplings between array elements. </a:t>
            </a:r>
          </a:p>
          <a:p>
            <a:r>
              <a:rPr lang="en-US" dirty="0" smtClean="0"/>
              <a:t>The neural model has been verified for several angular positions and frequencies. </a:t>
            </a:r>
          </a:p>
          <a:p>
            <a:r>
              <a:rPr lang="en-US" dirty="0" smtClean="0"/>
              <a:t>It is shown that the use of ANN model to estimate angular positions of a signal source yields more accurate results when compared to 2D MUSIC.</a:t>
            </a:r>
          </a:p>
          <a:p>
            <a:r>
              <a:rPr lang="en-US" dirty="0"/>
              <a:t>T</a:t>
            </a:r>
            <a:r>
              <a:rPr lang="en-US" dirty="0" smtClean="0"/>
              <a:t>he neural model significantly outperforms 2D MUSIC in terms of speed of computation.</a:t>
            </a:r>
          </a:p>
          <a:p>
            <a:r>
              <a:rPr lang="en-US" dirty="0"/>
              <a:t> </a:t>
            </a:r>
            <a:r>
              <a:rPr lang="en-US" dirty="0" smtClean="0"/>
              <a:t>Experiment with 4x4 array and 1 source.</a:t>
            </a:r>
            <a:endParaRPr lang="en-US" dirty="0"/>
          </a:p>
        </p:txBody>
      </p:sp>
    </p:spTree>
    <p:extLst>
      <p:ext uri="{BB962C8B-B14F-4D97-AF65-F5344CB8AC3E}">
        <p14:creationId xmlns:p14="http://schemas.microsoft.com/office/powerpoint/2010/main" val="371157846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228" y="651533"/>
            <a:ext cx="8154701" cy="1084852"/>
          </a:xfrm>
        </p:spPr>
        <p:txBody>
          <a:bodyPr>
            <a:normAutofit fontScale="90000"/>
          </a:bodyPr>
          <a:lstStyle/>
          <a:p>
            <a:pPr algn="ctr"/>
            <a:r>
              <a:rPr lang="en-US" sz="2400" dirty="0"/>
              <a:t>[7] </a:t>
            </a:r>
            <a:r>
              <a:rPr lang="en-US" sz="2400" dirty="0"/>
              <a:t>Neural methods for antenna array signal </a:t>
            </a:r>
            <a:r>
              <a:rPr lang="en-US" sz="2400" dirty="0" smtClean="0"/>
              <a:t/>
            </a:r>
            <a:br>
              <a:rPr lang="en-US" sz="2400" dirty="0" smtClean="0"/>
            </a:br>
            <a:r>
              <a:rPr lang="en-US" sz="2400" dirty="0" smtClean="0"/>
              <a:t>processing</a:t>
            </a:r>
            <a:r>
              <a:rPr lang="en-US" sz="2400" dirty="0"/>
              <a:t>: </a:t>
            </a:r>
            <a:r>
              <a:rPr lang="en-US" sz="2400" dirty="0" smtClean="0"/>
              <a:t>a review</a:t>
            </a:r>
            <a:br>
              <a:rPr lang="en-US" sz="2400" dirty="0" smtClean="0"/>
            </a:br>
            <a:r>
              <a:rPr lang="en-US" sz="2400" dirty="0"/>
              <a:t/>
            </a:r>
            <a:br>
              <a:rPr lang="en-US" sz="2400" dirty="0"/>
            </a:br>
            <a:r>
              <a:rPr lang="sv-SE" sz="1650" dirty="0"/>
              <a:t>K.-L. </a:t>
            </a:r>
            <a:r>
              <a:rPr lang="sv-SE" sz="1650" dirty="0"/>
              <a:t>Dua, </a:t>
            </a:r>
            <a:r>
              <a:rPr lang="sv-SE" sz="1650" dirty="0"/>
              <a:t>A.K.Y. </a:t>
            </a:r>
            <a:r>
              <a:rPr lang="sv-SE" sz="1650" dirty="0"/>
              <a:t>Laib, </a:t>
            </a:r>
            <a:r>
              <a:rPr lang="sv-SE" sz="1650" dirty="0"/>
              <a:t>K.K.M. </a:t>
            </a:r>
            <a:r>
              <a:rPr lang="sv-SE" sz="1650" dirty="0"/>
              <a:t>Chengb, </a:t>
            </a:r>
            <a:r>
              <a:rPr lang="sv-SE" sz="1650" dirty="0"/>
              <a:t>M.N.S. </a:t>
            </a:r>
            <a:r>
              <a:rPr lang="sv-SE" sz="1650" dirty="0"/>
              <a:t>Swamy</a:t>
            </a:r>
            <a:r>
              <a:rPr lang="en-US" sz="1650" i="1" dirty="0">
                <a:latin typeface="+mn-lt"/>
              </a:rPr>
              <a:t/>
            </a:r>
            <a:br>
              <a:rPr lang="en-US" sz="1650" i="1" dirty="0">
                <a:latin typeface="+mn-lt"/>
              </a:rPr>
            </a:br>
            <a:r>
              <a:rPr lang="en-US" sz="1650" i="1" dirty="0">
                <a:latin typeface="+mn-lt"/>
              </a:rPr>
              <a:t>Signal Processing 82 (2002) 547 – 561</a:t>
            </a:r>
          </a:p>
        </p:txBody>
      </p:sp>
      <p:sp>
        <p:nvSpPr>
          <p:cNvPr id="3" name="Content Placeholder 2"/>
          <p:cNvSpPr>
            <a:spLocks noGrp="1"/>
          </p:cNvSpPr>
          <p:nvPr>
            <p:ph idx="1"/>
          </p:nvPr>
        </p:nvSpPr>
        <p:spPr>
          <a:xfrm>
            <a:off x="681776" y="2295352"/>
            <a:ext cx="7886700" cy="3521874"/>
          </a:xfrm>
        </p:spPr>
        <p:txBody>
          <a:bodyPr>
            <a:normAutofit/>
          </a:bodyPr>
          <a:lstStyle/>
          <a:p>
            <a:r>
              <a:rPr lang="en-US" dirty="0" smtClean="0"/>
              <a:t>A good survey on NN based antenna array processing</a:t>
            </a:r>
            <a:endParaRPr lang="en-US" dirty="0"/>
          </a:p>
          <a:p>
            <a:r>
              <a:rPr lang="en-US" dirty="0" smtClean="0"/>
              <a:t>A survey of beamforming and DOA methods. </a:t>
            </a:r>
          </a:p>
          <a:p>
            <a:r>
              <a:rPr lang="en-US" dirty="0" smtClean="0"/>
              <a:t>A survey of some popular NNs such as MP, Hopfield, RBF, PCA-net, Fuzzy NN, etc. </a:t>
            </a:r>
          </a:p>
          <a:p>
            <a:r>
              <a:rPr lang="en-US" dirty="0" smtClean="0"/>
              <a:t>Discusses the advantages and disadvantages of using the different nets for beamforming and DOA.</a:t>
            </a:r>
          </a:p>
          <a:p>
            <a:r>
              <a:rPr lang="en-US" dirty="0" smtClean="0"/>
              <a:t>Lots of references, but no simulation results.</a:t>
            </a:r>
            <a:endParaRPr lang="en-US" dirty="0"/>
          </a:p>
        </p:txBody>
      </p:sp>
    </p:spTree>
    <p:extLst>
      <p:ext uri="{BB962C8B-B14F-4D97-AF65-F5344CB8AC3E}">
        <p14:creationId xmlns:p14="http://schemas.microsoft.com/office/powerpoint/2010/main" val="4222630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527" y="672553"/>
            <a:ext cx="8154701" cy="1084852"/>
          </a:xfrm>
        </p:spPr>
        <p:txBody>
          <a:bodyPr>
            <a:normAutofit fontScale="90000"/>
          </a:bodyPr>
          <a:lstStyle/>
          <a:p>
            <a:pPr algn="ctr"/>
            <a:r>
              <a:rPr lang="en-US" sz="2400" dirty="0"/>
              <a:t>[8] Direction of Arrival Estimation by Using Artificial </a:t>
            </a:r>
            <a:r>
              <a:rPr lang="en-US" sz="2400" dirty="0" smtClean="0"/>
              <a:t/>
            </a:r>
            <a:br>
              <a:rPr lang="en-US" sz="2400" dirty="0" smtClean="0"/>
            </a:br>
            <a:r>
              <a:rPr lang="en-US" sz="2400" dirty="0" smtClean="0"/>
              <a:t>Neural Networks</a:t>
            </a:r>
            <a:br>
              <a:rPr lang="en-US" sz="2400" dirty="0" smtClean="0"/>
            </a:br>
            <a:r>
              <a:rPr lang="en-US" sz="2400" dirty="0"/>
              <a:t/>
            </a:r>
            <a:br>
              <a:rPr lang="en-US" sz="2400" dirty="0"/>
            </a:br>
            <a:r>
              <a:rPr lang="sv-SE" sz="1650" dirty="0"/>
              <a:t>M.F Unlersen, E. Yaldiz</a:t>
            </a:r>
            <a:r>
              <a:rPr lang="en-US" sz="1650" i="1" dirty="0">
                <a:latin typeface="+mn-lt"/>
              </a:rPr>
              <a:t/>
            </a:r>
            <a:br>
              <a:rPr lang="en-US" sz="1650" i="1" dirty="0">
                <a:latin typeface="+mn-lt"/>
              </a:rPr>
            </a:br>
            <a:r>
              <a:rPr lang="en-US" sz="1650" i="1" dirty="0">
                <a:latin typeface="+mn-lt"/>
              </a:rPr>
              <a:t>2016 European Modelling Symposium</a:t>
            </a:r>
            <a:endParaRPr lang="en-US" sz="1650" i="1" dirty="0">
              <a:latin typeface="+mn-lt"/>
            </a:endParaRPr>
          </a:p>
        </p:txBody>
      </p:sp>
      <p:sp>
        <p:nvSpPr>
          <p:cNvPr id="3" name="Content Placeholder 2"/>
          <p:cNvSpPr>
            <a:spLocks noGrp="1"/>
          </p:cNvSpPr>
          <p:nvPr>
            <p:ph idx="1"/>
          </p:nvPr>
        </p:nvSpPr>
        <p:spPr>
          <a:xfrm>
            <a:off x="681776" y="2295352"/>
            <a:ext cx="7886700" cy="3521874"/>
          </a:xfrm>
        </p:spPr>
        <p:txBody>
          <a:bodyPr>
            <a:normAutofit/>
          </a:bodyPr>
          <a:lstStyle/>
          <a:p>
            <a:r>
              <a:rPr lang="en-US" dirty="0" smtClean="0"/>
              <a:t>ANN proposed for DOA using uniform linear arrays.</a:t>
            </a:r>
          </a:p>
          <a:p>
            <a:r>
              <a:rPr lang="en-US" dirty="0" smtClean="0"/>
              <a:t>A simple NN with one hidden layer is trained using back propagation.</a:t>
            </a:r>
          </a:p>
          <a:p>
            <a:r>
              <a:rPr lang="en-US" dirty="0" smtClean="0"/>
              <a:t>Training done using a 5-element ULA and 5 degree steps.</a:t>
            </a:r>
          </a:p>
          <a:p>
            <a:r>
              <a:rPr lang="en-US" dirty="0" smtClean="0"/>
              <a:t>Results given for one source and two sources.</a:t>
            </a:r>
          </a:p>
          <a:p>
            <a:r>
              <a:rPr lang="en-US" dirty="0" smtClean="0"/>
              <a:t>Pretty simple paper with little analysis.</a:t>
            </a:r>
          </a:p>
          <a:p>
            <a:endParaRPr lang="en-US" dirty="0"/>
          </a:p>
        </p:txBody>
      </p:sp>
    </p:spTree>
    <p:extLst>
      <p:ext uri="{BB962C8B-B14F-4D97-AF65-F5344CB8AC3E}">
        <p14:creationId xmlns:p14="http://schemas.microsoft.com/office/powerpoint/2010/main" val="993373489"/>
      </p:ext>
    </p:extLst>
  </p:cSld>
  <p:clrMapOvr>
    <a:masterClrMapping/>
  </p:clrMapOvr>
  <p:transition>
    <p:fade/>
  </p:transition>
</p:sld>
</file>

<file path=ppt/theme/theme1.xml><?xml version="1.0" encoding="utf-8"?>
<a:theme xmlns:a="http://schemas.openxmlformats.org/drawingml/2006/main" name="BoD_MissionAssurance_Template">
  <a:themeElements>
    <a:clrScheme name="Raytheon Corporate">
      <a:dk1>
        <a:srgbClr val="000000"/>
      </a:dk1>
      <a:lt1>
        <a:srgbClr val="FFFFFF"/>
      </a:lt1>
      <a:dk2>
        <a:srgbClr val="000000"/>
      </a:dk2>
      <a:lt2>
        <a:srgbClr val="B5B5B5"/>
      </a:lt2>
      <a:accent1>
        <a:srgbClr val="95A289"/>
      </a:accent1>
      <a:accent2>
        <a:srgbClr val="DAD9AD"/>
      </a:accent2>
      <a:accent3>
        <a:srgbClr val="7C96A1"/>
      </a:accent3>
      <a:accent4>
        <a:srgbClr val="CE1126"/>
      </a:accent4>
      <a:accent5>
        <a:srgbClr val="AC9F89"/>
      </a:accent5>
      <a:accent6>
        <a:srgbClr val="666465"/>
      </a:accent6>
      <a:hlink>
        <a:srgbClr val="7C96A1"/>
      </a:hlink>
      <a:folHlink>
        <a:srgbClr val="666465"/>
      </a:folHlink>
    </a:clrScheme>
    <a:fontScheme name="Raytheon 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B5B5B5"/>
        </a:solidFill>
        <a:ln w="12700" algn="ctr">
          <a:noFill/>
          <a:miter lim="800000"/>
          <a:headEnd/>
          <a:tailEnd/>
        </a:ln>
      </a:spPr>
      <a:bodyPr wrap="none" anchor="ctr"/>
      <a:lstStyle>
        <a:defPPr>
          <a:defRPr dirty="0" err="1" smtClean="0"/>
        </a:defPPr>
      </a:lstStyle>
    </a:spDef>
    <a:lnDef>
      <a:spPr>
        <a:ln w="12700">
          <a:solidFill>
            <a:srgbClr val="B5B5B5"/>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400"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WrappedLabelHistory xmlns:xsi="http://www.w3.org/2001/XMLSchema-instance" xmlns:xsd="http://www.w3.org/2001/XMLSchema" xmlns="http://www.boldonjames.com/2016/02/Classifier/internal/wrappedLabelHistory">
  <Value>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dXNlclNlbGVjdGVkIiAvPjxVc2VyTmFtZT5VU1x6MTEwNDUxMjwvVXNlck5hbWU+PERhdGVUaW1lPjgvMS8yMDE3IDExOjExOjE4IFBNPC9EYXRlVGltZT48TGFiZWxTdHJpbmc+VGhpcyBhcnRpZmFjdCBoYXMgbm8gY2xhc3NpZmljYXRpb24uPC9MYWJlbFN0cmluZz48L2l0ZW0+PC9sYWJlbEhpc3Rvcnk+</Value>
</WrappedLabelHistory>
</file>

<file path=customXml/item2.xml><?xml version="1.0" encoding="utf-8"?>
<sisl xmlns:xsi="http://www.w3.org/2001/XMLSchema-instance" xmlns:xsd="http://www.w3.org/2001/XMLSchema" xmlns="http://www.boldonjames.com/2008/01/sie/internal/label" sislVersion="0" policy="cde53ac1-bf5f-4aae-9cf1-07509e23a4b0" origin="userSelected"/>
</file>

<file path=customXml/itemProps1.xml><?xml version="1.0" encoding="utf-8"?>
<ds:datastoreItem xmlns:ds="http://schemas.openxmlformats.org/officeDocument/2006/customXml" ds:itemID="{CDC9D9EE-A8B2-4174-9E31-92FDC44853AE}">
  <ds:schemaRefs>
    <ds:schemaRef ds:uri="http://www.w3.org/2001/XMLSchema"/>
    <ds:schemaRef ds:uri="http://www.boldonjames.com/2016/02/Classifier/internal/wrappedLabelHistory"/>
  </ds:schemaRefs>
</ds:datastoreItem>
</file>

<file path=customXml/itemProps2.xml><?xml version="1.0" encoding="utf-8"?>
<ds:datastoreItem xmlns:ds="http://schemas.openxmlformats.org/officeDocument/2006/customXml" ds:itemID="{1746F54F-45B9-4C50-95E7-64C468E24796}">
  <ds:schemaRefs>
    <ds:schemaRef ds:uri="http://www.w3.org/2001/XMLSchema"/>
    <ds:schemaRef ds:uri="http://www.boldonjames.com/2008/01/sie/internal/label"/>
  </ds:schemaRefs>
</ds:datastoreItem>
</file>

<file path=docProps/app.xml><?xml version="1.0" encoding="utf-8"?>
<Properties xmlns="http://schemas.openxmlformats.org/officeDocument/2006/extended-properties" xmlns:vt="http://schemas.openxmlformats.org/officeDocument/2006/docPropsVTypes">
  <Template>BoD_MissionAssurance_Template</Template>
  <TotalTime>5773</TotalTime>
  <Words>1559</Words>
  <Application>Microsoft Office PowerPoint</Application>
  <PresentationFormat>On-screen Show (4:3)</PresentationFormat>
  <Paragraphs>110</Paragraphs>
  <Slides>14</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Arial Narrow</vt:lpstr>
      <vt:lpstr>Courier New</vt:lpstr>
      <vt:lpstr>Times-Italic</vt:lpstr>
      <vt:lpstr>Times-Roman</vt:lpstr>
      <vt:lpstr>Wingdings</vt:lpstr>
      <vt:lpstr>BoD_MissionAssurance_Template</vt:lpstr>
      <vt:lpstr>PowerPoint Presentation</vt:lpstr>
      <vt:lpstr>[1] Neural Network-Based Adaptive Beamforming for One- and Two-Dimensional Antenna Arrays  A. H. El Zooghby, C. G. Christodoulou, and M. Georgiopoulos IEEE TRANSACTIONS ON ANTENNAS AND PROPAGATION, VOL. 46, NO. 12, DECEMBER 1998</vt:lpstr>
      <vt:lpstr>[2] Least Squares Support Vector Machines for  Direction of Arrival Estimation   Judd A. Rohwer, Chaouki T. Abdallah, and Christos G. Christodoulou IEEE Proc. Antennas and Propagation, 2003</vt:lpstr>
      <vt:lpstr>[3] Direction of Arrival Estimation Based on Support Vector Regression:  Experimental Validation and Comparison With MUSIC  A. Randazzo, M. A. Abou-Khousa, M. Pastorino, and R. Zoughi IEEE ANTENNAS AND WIRELESS PROPAGATION LETTERS, VOL. 6, 2007</vt:lpstr>
      <vt:lpstr>[4] A Neural Network-Based Smart Antenna for  Multiple Source Tracking  Ahmed H. El Zooghby, Christos G. Christodoulou, and Michael Georgiopoulos IEEE TRANSACTIONS ON ANTENNAS AND PROPAGATION, VOL. 48, NO. 5, MAY 2000</vt:lpstr>
      <vt:lpstr>[5] Direction-of-Arrival Estimation Based on Deep Neural Networks With Robustness to Array Imperfections  Zhang-Meng Liu , Chenwei Zhang, and Philip S. Yu IEEE TRANSACTIONS ON ANTENNAS AND PROPAGATION, VOL. 66, NO. 12, DECEMBER 2018</vt:lpstr>
      <vt:lpstr>[6] EFFICIENT NEURAL NETWORK APPROACH FOR 2D DOA ESTIMATION BASED ON ANTENNA ARRAY MEASUREMENTS  Marija Agatonovi, Zoran Stankovi, Ivan Milovanovi, Nebojsa Doncov, Leen Sit, Thomas Zwick, and Bratislav Milovanovi Progress In Electromagnetics Research, Vol. 137, 741-758, 2013</vt:lpstr>
      <vt:lpstr>[7] Neural methods for antenna array signal  processing: a review  K.-L. Dua, A.K.Y. Laib, K.K.M. Chengb, M.N.S. Swamy Signal Processing 82 (2002) 547 – 561</vt:lpstr>
      <vt:lpstr>[8] Direction of Arrival Estimation by Using Artificial  Neural Networks  M.F Unlersen, E. Yaldiz 2016 European Modelling Symposium</vt:lpstr>
      <vt:lpstr>[9] Robust DOA Estimation Based on Convolutional  Neural Network and Time-Frequency Masking  Wangyou Zhang, Ying Zhou, Yanmin Qian INTERSPEECH 2019, Graz, Austria</vt:lpstr>
      <vt:lpstr>[10] Neural network applications in smart antenna  arrays: A review  Abhishek Rawata, R.N. Yadavb, S.C. Shrivastava Int. J. Electron. Commun. (AEÜ) 66 (2012) 903– 912</vt:lpstr>
      <vt:lpstr>[11] An Innovative Multiresolution Approach for DOA  Estimation Based on a Support Vector Classification  Massimo Donelli, Federico Viani, Paolo Rocca, and Andrea Massa IEEE TRANSACTIONS ON ANTENNAS AND PROPAGATION, VOL. 57, NO. 8, AUGUST 2009</vt:lpstr>
      <vt:lpstr>[12] SPARSE BAYESIAN LEARNING FOR DOA  ESTIMATION OF CORRELATED SOURCES  Christoph F. Mecklenbrauker, Peter Gerstoft, and Geert Leus 2018 IEEE 10th Sensor Array and Multichannel Signal Processing Workshop (SAM)</vt:lpstr>
      <vt:lpstr>[13] Direction of arrival estimation for smart antenna in multipath environment using convolutional neural network  Youssef Harkouss | Hassan Shraim | Hussein Bazzi International Journal of RF and Microwave Computer-Aided Engineering, 2018 </vt:lpstr>
    </vt:vector>
  </TitlesOfParts>
  <Company>Raytheon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[rtnipcontrolcode:rtnipcontrolcodenone||rtnexportcontrolcountry:rtnexportcontrolcountrynone|rtnexportcontrolcode:rtnexportcontrolcodenone||]</dc:subject>
  <dc:creator>00a7902</dc:creator>
  <cp:keywords>[rtnipcontrolcode:rtnipcontrolcodenone||rtnexportcontrolcountry:rtnexportcontrolcountrynone|rtnexportcontrolcode:rtnexportcontrolcodenone||]</cp:keywords>
  <dc:description>Template: Mark Johnson, Silver Fox Productions
Formatting:
Event Date:
Event Location:
Audience Type: Internal</dc:description>
  <cp:lastModifiedBy>TAMAL BOSE</cp:lastModifiedBy>
  <cp:revision>359</cp:revision>
  <dcterms:created xsi:type="dcterms:W3CDTF">2012-01-25T22:24:01Z</dcterms:created>
  <dcterms:modified xsi:type="dcterms:W3CDTF">2020-04-17T21:22:46Z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IndexRef">
    <vt:lpwstr>9fcf7167-4e96-4cbf-bb8f-1564da2cdc1a</vt:lpwstr>
  </property>
  <property fmtid="{D5CDD505-2E9C-101B-9397-08002B2CF9AE}" pid="3" name="bjDocumentSecurityLabel">
    <vt:lpwstr>This artifact has no classification.</vt:lpwstr>
  </property>
  <property fmtid="{D5CDD505-2E9C-101B-9397-08002B2CF9AE}" pid="4" name="bjSaver">
    <vt:lpwstr>TM/vCqIKL/u00xf/KkykqxvZLfJgVken</vt:lpwstr>
  </property>
  <property fmtid="{D5CDD505-2E9C-101B-9397-08002B2CF9AE}" pid="5" name="rtnexportcontrolcode">
    <vt:lpwstr>rtnexportcontrolcodenone</vt:lpwstr>
  </property>
  <property fmtid="{D5CDD505-2E9C-101B-9397-08002B2CF9AE}" pid="6" name="rtnexportcontrolcountry">
    <vt:lpwstr>rtnexportcontrolcountrynone</vt:lpwstr>
  </property>
  <property fmtid="{D5CDD505-2E9C-101B-9397-08002B2CF9AE}" pid="7" name="rtnipcontrolcode">
    <vt:lpwstr>rtnipcontrolcodenone</vt:lpwstr>
  </property>
  <property fmtid="{D5CDD505-2E9C-101B-9397-08002B2CF9AE}" pid="8" name="bjLabelHistoryID">
    <vt:lpwstr>{CDC9D9EE-A8B2-4174-9E31-92FDC44853AE}</vt:lpwstr>
  </property>
</Properties>
</file>