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Nunito"/>
      <p:regular r:id="rId28"/>
      <p:bold r:id="rId29"/>
      <p:italic r:id="rId30"/>
      <p:boldItalic r:id="rId31"/>
    </p:embeddedFont>
    <p:embeddedFont>
      <p:font typeface="Maven Pro"/>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FA6F767-0CC9-4272-B427-9EEAD879E3F7}">
  <a:tblStyle styleId="{9FA6F767-0CC9-4272-B427-9EEAD879E3F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Nunito-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Nuni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Nunito-boldItalic.fntdata"/><Relationship Id="rId30" Type="http://schemas.openxmlformats.org/officeDocument/2006/relationships/font" Target="fonts/Nunito-italic.fntdata"/><Relationship Id="rId11" Type="http://schemas.openxmlformats.org/officeDocument/2006/relationships/slide" Target="slides/slide5.xml"/><Relationship Id="rId33" Type="http://schemas.openxmlformats.org/officeDocument/2006/relationships/font" Target="fonts/MavenPro-bold.fntdata"/><Relationship Id="rId10" Type="http://schemas.openxmlformats.org/officeDocument/2006/relationships/slide" Target="slides/slide4.xml"/><Relationship Id="rId32" Type="http://schemas.openxmlformats.org/officeDocument/2006/relationships/font" Target="fonts/MavenPro-regular.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p: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g6f4dc651f9_0_4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6f4dc651f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g703ea9005b_0_488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703ea9005b_0_48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Google Shape;388;g703ea9005b_0_513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703ea9005b_0_5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g703ea9005b_0_589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703ea9005b_0_58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g6f4dc651f9_0_4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6f4dc651f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Google Shape;425;g6f4dc651f9_0_5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6f4dc651f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Google Shape;430;g703ea9005b_0_628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703ea9005b_0_6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5" name="Shape 435"/>
        <p:cNvGrpSpPr/>
        <p:nvPr/>
      </p:nvGrpSpPr>
      <p:grpSpPr>
        <a:xfrm>
          <a:off x="0" y="0"/>
          <a:ext cx="0" cy="0"/>
          <a:chOff x="0" y="0"/>
          <a:chExt cx="0" cy="0"/>
        </a:xfrm>
      </p:grpSpPr>
      <p:sp>
        <p:nvSpPr>
          <p:cNvPr id="436" name="Google Shape;436;g70460ad5a7_0_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70460ad5a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Google Shape;448;g703ea9005b_0_817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703ea9005b_0_8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4" name="Shape 454"/>
        <p:cNvGrpSpPr/>
        <p:nvPr/>
      </p:nvGrpSpPr>
      <p:grpSpPr>
        <a:xfrm>
          <a:off x="0" y="0"/>
          <a:ext cx="0" cy="0"/>
          <a:chOff x="0" y="0"/>
          <a:chExt cx="0" cy="0"/>
        </a:xfrm>
      </p:grpSpPr>
      <p:sp>
        <p:nvSpPr>
          <p:cNvPr id="455" name="Google Shape;455;g6f4dc651f9_0_5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6f4dc651f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7e202cc56a_0_59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7e202cc56a_0_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Google Shape;460;g6f4dc651f9_0_6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6f4dc651f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5" name="Shape 465"/>
        <p:cNvGrpSpPr/>
        <p:nvPr/>
      </p:nvGrpSpPr>
      <p:grpSpPr>
        <a:xfrm>
          <a:off x="0" y="0"/>
          <a:ext cx="0" cy="0"/>
          <a:chOff x="0" y="0"/>
          <a:chExt cx="0" cy="0"/>
        </a:xfrm>
      </p:grpSpPr>
      <p:sp>
        <p:nvSpPr>
          <p:cNvPr id="466" name="Google Shape;466;g6f4dc651f9_0_6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6f4dc651f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6f498bc1a4_0_1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6f498bc1a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6f498bc1a4_0_5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6f498bc1a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703ea9005b_0_142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703ea9005b_0_1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6f4dc651f9_0_1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6f4dc651f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6f4dc651f9_0_2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6f4dc651f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7043e42cce_0_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7043e42cc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6f4dc651f9_0_2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6f4dc651f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Персонализирано оформление 2">
  <p:cSld name="AUTOLAYOUT_9">
    <p:spTree>
      <p:nvGrpSpPr>
        <p:cNvPr id="273" name="Shape 273"/>
        <p:cNvGrpSpPr/>
        <p:nvPr/>
      </p:nvGrpSpPr>
      <p:grpSpPr>
        <a:xfrm>
          <a:off x="0" y="0"/>
          <a:ext cx="0" cy="0"/>
          <a:chOff x="0" y="0"/>
          <a:chExt cx="0" cy="0"/>
        </a:xfrm>
      </p:grpSpPr>
      <p:sp>
        <p:nvSpPr>
          <p:cNvPr id="274" name="Google Shape;274;p13"/>
          <p:cNvSpPr/>
          <p:nvPr/>
        </p:nvSpPr>
        <p:spPr>
          <a:xfrm>
            <a:off x="0" y="0"/>
            <a:ext cx="9144000" cy="5143500"/>
          </a:xfrm>
          <a:prstGeom prst="rect">
            <a:avLst/>
          </a:prstGeom>
          <a:solidFill>
            <a:srgbClr val="1129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5" name="Google Shape;275;p13"/>
          <p:cNvPicPr preferRelativeResize="0"/>
          <p:nvPr/>
        </p:nvPicPr>
        <p:blipFill rotWithShape="1">
          <a:blip r:embed="rId2">
            <a:alphaModFix/>
          </a:blip>
          <a:srcRect b="0" l="38684" r="0" t="0"/>
          <a:stretch/>
        </p:blipFill>
        <p:spPr>
          <a:xfrm>
            <a:off x="2291" y="1007350"/>
            <a:ext cx="1272100" cy="3128806"/>
          </a:xfrm>
          <a:prstGeom prst="rect">
            <a:avLst/>
          </a:prstGeom>
          <a:noFill/>
          <a:ln>
            <a:noFill/>
          </a:ln>
        </p:spPr>
      </p:pic>
      <p:sp>
        <p:nvSpPr>
          <p:cNvPr id="276" name="Google Shape;276;p13"/>
          <p:cNvSpPr txBox="1"/>
          <p:nvPr>
            <p:ph hasCustomPrompt="1" type="ctrTitle"/>
          </p:nvPr>
        </p:nvSpPr>
        <p:spPr>
          <a:xfrm>
            <a:off x="1884750" y="711325"/>
            <a:ext cx="6947700" cy="996000"/>
          </a:xfrm>
          <a:prstGeom prst="rect">
            <a:avLst/>
          </a:prstGeom>
          <a:noFill/>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3000"/>
              <a:buNone/>
              <a:defRPr sz="3000">
                <a:solidFill>
                  <a:srgbClr val="FFFFFF"/>
                </a:solidFill>
              </a:defRPr>
            </a:lvl1pPr>
            <a:lvl2pPr lvl="1" algn="l">
              <a:lnSpc>
                <a:spcPct val="100000"/>
              </a:lnSpc>
              <a:spcBef>
                <a:spcPts val="0"/>
              </a:spcBef>
              <a:spcAft>
                <a:spcPts val="0"/>
              </a:spcAft>
              <a:buClr>
                <a:srgbClr val="FFFFFF"/>
              </a:buClr>
              <a:buSzPts val="3000"/>
              <a:buNone/>
              <a:defRPr sz="3000">
                <a:solidFill>
                  <a:srgbClr val="FFFFFF"/>
                </a:solidFill>
              </a:defRPr>
            </a:lvl2pPr>
            <a:lvl3pPr lvl="2" algn="l">
              <a:lnSpc>
                <a:spcPct val="100000"/>
              </a:lnSpc>
              <a:spcBef>
                <a:spcPts val="0"/>
              </a:spcBef>
              <a:spcAft>
                <a:spcPts val="0"/>
              </a:spcAft>
              <a:buClr>
                <a:srgbClr val="FFFFFF"/>
              </a:buClr>
              <a:buSzPts val="3000"/>
              <a:buNone/>
              <a:defRPr sz="3000">
                <a:solidFill>
                  <a:srgbClr val="FFFFFF"/>
                </a:solidFill>
              </a:defRPr>
            </a:lvl3pPr>
            <a:lvl4pPr lvl="3" algn="l">
              <a:lnSpc>
                <a:spcPct val="100000"/>
              </a:lnSpc>
              <a:spcBef>
                <a:spcPts val="0"/>
              </a:spcBef>
              <a:spcAft>
                <a:spcPts val="0"/>
              </a:spcAft>
              <a:buClr>
                <a:srgbClr val="FFFFFF"/>
              </a:buClr>
              <a:buSzPts val="3000"/>
              <a:buNone/>
              <a:defRPr sz="3000">
                <a:solidFill>
                  <a:srgbClr val="FFFFFF"/>
                </a:solidFill>
              </a:defRPr>
            </a:lvl4pPr>
            <a:lvl5pPr lvl="4" algn="l">
              <a:lnSpc>
                <a:spcPct val="100000"/>
              </a:lnSpc>
              <a:spcBef>
                <a:spcPts val="0"/>
              </a:spcBef>
              <a:spcAft>
                <a:spcPts val="0"/>
              </a:spcAft>
              <a:buClr>
                <a:srgbClr val="FFFFFF"/>
              </a:buClr>
              <a:buSzPts val="3000"/>
              <a:buNone/>
              <a:defRPr sz="3000">
                <a:solidFill>
                  <a:srgbClr val="FFFFFF"/>
                </a:solidFill>
              </a:defRPr>
            </a:lvl5pPr>
            <a:lvl6pPr lvl="5" algn="l">
              <a:lnSpc>
                <a:spcPct val="100000"/>
              </a:lnSpc>
              <a:spcBef>
                <a:spcPts val="0"/>
              </a:spcBef>
              <a:spcAft>
                <a:spcPts val="0"/>
              </a:spcAft>
              <a:buClr>
                <a:srgbClr val="FFFFFF"/>
              </a:buClr>
              <a:buSzPts val="3000"/>
              <a:buNone/>
              <a:defRPr sz="3000">
                <a:solidFill>
                  <a:srgbClr val="FFFFFF"/>
                </a:solidFill>
              </a:defRPr>
            </a:lvl6pPr>
            <a:lvl7pPr lvl="6" algn="l">
              <a:lnSpc>
                <a:spcPct val="100000"/>
              </a:lnSpc>
              <a:spcBef>
                <a:spcPts val="0"/>
              </a:spcBef>
              <a:spcAft>
                <a:spcPts val="0"/>
              </a:spcAft>
              <a:buClr>
                <a:srgbClr val="FFFFFF"/>
              </a:buClr>
              <a:buSzPts val="3000"/>
              <a:buNone/>
              <a:defRPr sz="3000">
                <a:solidFill>
                  <a:srgbClr val="FFFFFF"/>
                </a:solidFill>
              </a:defRPr>
            </a:lvl7pPr>
            <a:lvl8pPr lvl="7" algn="l">
              <a:lnSpc>
                <a:spcPct val="100000"/>
              </a:lnSpc>
              <a:spcBef>
                <a:spcPts val="0"/>
              </a:spcBef>
              <a:spcAft>
                <a:spcPts val="0"/>
              </a:spcAft>
              <a:buClr>
                <a:srgbClr val="FFFFFF"/>
              </a:buClr>
              <a:buSzPts val="3000"/>
              <a:buNone/>
              <a:defRPr sz="3000">
                <a:solidFill>
                  <a:srgbClr val="FFFFFF"/>
                </a:solidFill>
              </a:defRPr>
            </a:lvl8pPr>
            <a:lvl9pPr lvl="8" algn="l">
              <a:lnSpc>
                <a:spcPct val="100000"/>
              </a:lnSpc>
              <a:spcBef>
                <a:spcPts val="0"/>
              </a:spcBef>
              <a:spcAft>
                <a:spcPts val="0"/>
              </a:spcAft>
              <a:buClr>
                <a:srgbClr val="FFFFFF"/>
              </a:buClr>
              <a:buSzPts val="3000"/>
              <a:buNone/>
              <a:defRPr sz="3000">
                <a:solidFill>
                  <a:srgbClr val="FFFFFF"/>
                </a:solidFill>
              </a:defRPr>
            </a:lvl9pPr>
          </a:lstStyle>
          <a:p>
            <a:r>
              <a:t>xx%</a:t>
            </a:r>
          </a:p>
        </p:txBody>
      </p:sp>
      <p:sp>
        <p:nvSpPr>
          <p:cNvPr id="277" name="Google Shape;277;p13"/>
          <p:cNvSpPr txBox="1"/>
          <p:nvPr>
            <p:ph idx="1" type="body"/>
          </p:nvPr>
        </p:nvSpPr>
        <p:spPr>
          <a:xfrm>
            <a:off x="1884750" y="1825575"/>
            <a:ext cx="6947700" cy="2743200"/>
          </a:xfrm>
          <a:prstGeom prst="rect">
            <a:avLst/>
          </a:prstGeom>
          <a:noFill/>
        </p:spPr>
        <p:txBody>
          <a:bodyPr anchorCtr="0" anchor="t" bIns="91425" lIns="91425" spcFirstLastPara="1" rIns="91425" wrap="square" tIns="91425">
            <a:noAutofit/>
          </a:bodyPr>
          <a:lstStyle>
            <a:lvl1pPr indent="-330200" lvl="0" marL="457200" algn="l">
              <a:lnSpc>
                <a:spcPct val="115000"/>
              </a:lnSpc>
              <a:spcBef>
                <a:spcPts val="0"/>
              </a:spcBef>
              <a:spcAft>
                <a:spcPts val="0"/>
              </a:spcAft>
              <a:buClr>
                <a:srgbClr val="FFFFFF"/>
              </a:buClr>
              <a:buSzPts val="1600"/>
              <a:buChar char="●"/>
              <a:defRPr sz="1600">
                <a:solidFill>
                  <a:srgbClr val="FFFFFF"/>
                </a:solidFill>
              </a:defRPr>
            </a:lvl1pPr>
            <a:lvl2pPr indent="-298450" lvl="1" marL="914400" algn="l">
              <a:lnSpc>
                <a:spcPct val="115000"/>
              </a:lnSpc>
              <a:spcBef>
                <a:spcPts val="1600"/>
              </a:spcBef>
              <a:spcAft>
                <a:spcPts val="0"/>
              </a:spcAft>
              <a:buClr>
                <a:srgbClr val="FFFFFF"/>
              </a:buClr>
              <a:buSzPts val="1100"/>
              <a:buChar char="○"/>
              <a:defRPr sz="1400">
                <a:solidFill>
                  <a:srgbClr val="FFFFFF"/>
                </a:solidFill>
              </a:defRPr>
            </a:lvl2pPr>
            <a:lvl3pPr indent="-298450" lvl="2" marL="1371600" algn="l">
              <a:lnSpc>
                <a:spcPct val="115000"/>
              </a:lnSpc>
              <a:spcBef>
                <a:spcPts val="1600"/>
              </a:spcBef>
              <a:spcAft>
                <a:spcPts val="0"/>
              </a:spcAft>
              <a:buClr>
                <a:srgbClr val="FFFFFF"/>
              </a:buClr>
              <a:buSzPts val="1100"/>
              <a:buChar char="■"/>
              <a:defRPr sz="1400">
                <a:solidFill>
                  <a:srgbClr val="FFFFFF"/>
                </a:solidFill>
              </a:defRPr>
            </a:lvl3pPr>
            <a:lvl4pPr indent="-298450" lvl="3" marL="1828800" algn="l">
              <a:lnSpc>
                <a:spcPct val="115000"/>
              </a:lnSpc>
              <a:spcBef>
                <a:spcPts val="1600"/>
              </a:spcBef>
              <a:spcAft>
                <a:spcPts val="0"/>
              </a:spcAft>
              <a:buClr>
                <a:srgbClr val="FFFFFF"/>
              </a:buClr>
              <a:buSzPts val="1100"/>
              <a:buChar char="●"/>
              <a:defRPr sz="1400">
                <a:solidFill>
                  <a:srgbClr val="FFFFFF"/>
                </a:solidFill>
              </a:defRPr>
            </a:lvl4pPr>
            <a:lvl5pPr indent="-298450" lvl="4" marL="2286000" algn="l">
              <a:lnSpc>
                <a:spcPct val="115000"/>
              </a:lnSpc>
              <a:spcBef>
                <a:spcPts val="1600"/>
              </a:spcBef>
              <a:spcAft>
                <a:spcPts val="0"/>
              </a:spcAft>
              <a:buClr>
                <a:srgbClr val="FFFFFF"/>
              </a:buClr>
              <a:buSzPts val="1100"/>
              <a:buChar char="○"/>
              <a:defRPr sz="1400">
                <a:solidFill>
                  <a:srgbClr val="FFFFFF"/>
                </a:solidFill>
              </a:defRPr>
            </a:lvl5pPr>
            <a:lvl6pPr indent="-298450" lvl="5" marL="2743200" algn="l">
              <a:lnSpc>
                <a:spcPct val="115000"/>
              </a:lnSpc>
              <a:spcBef>
                <a:spcPts val="1600"/>
              </a:spcBef>
              <a:spcAft>
                <a:spcPts val="0"/>
              </a:spcAft>
              <a:buClr>
                <a:srgbClr val="FFFFFF"/>
              </a:buClr>
              <a:buSzPts val="1100"/>
              <a:buChar char="■"/>
              <a:defRPr sz="1400">
                <a:solidFill>
                  <a:srgbClr val="FFFFFF"/>
                </a:solidFill>
              </a:defRPr>
            </a:lvl6pPr>
            <a:lvl7pPr indent="-298450" lvl="6" marL="3200400" algn="l">
              <a:lnSpc>
                <a:spcPct val="115000"/>
              </a:lnSpc>
              <a:spcBef>
                <a:spcPts val="1600"/>
              </a:spcBef>
              <a:spcAft>
                <a:spcPts val="0"/>
              </a:spcAft>
              <a:buClr>
                <a:srgbClr val="FFFFFF"/>
              </a:buClr>
              <a:buSzPts val="1100"/>
              <a:buChar char="●"/>
              <a:defRPr sz="1400">
                <a:solidFill>
                  <a:srgbClr val="FFFFFF"/>
                </a:solidFill>
              </a:defRPr>
            </a:lvl7pPr>
            <a:lvl8pPr indent="-298450" lvl="7" marL="3657600" algn="l">
              <a:lnSpc>
                <a:spcPct val="115000"/>
              </a:lnSpc>
              <a:spcBef>
                <a:spcPts val="1600"/>
              </a:spcBef>
              <a:spcAft>
                <a:spcPts val="0"/>
              </a:spcAft>
              <a:buClr>
                <a:srgbClr val="FFFFFF"/>
              </a:buClr>
              <a:buSzPts val="1100"/>
              <a:buChar char="○"/>
              <a:defRPr sz="1400">
                <a:solidFill>
                  <a:srgbClr val="FFFFFF"/>
                </a:solidFill>
              </a:defRPr>
            </a:lvl8pPr>
            <a:lvl9pPr indent="-298450" lvl="8" marL="4114800" algn="l">
              <a:lnSpc>
                <a:spcPct val="115000"/>
              </a:lnSpc>
              <a:spcBef>
                <a:spcPts val="1600"/>
              </a:spcBef>
              <a:spcAft>
                <a:spcPts val="1600"/>
              </a:spcAft>
              <a:buClr>
                <a:srgbClr val="FFFFFF"/>
              </a:buClr>
              <a:buSzPts val="1100"/>
              <a:buChar char="■"/>
              <a:defRPr sz="1400">
                <a:solidFill>
                  <a:srgbClr val="FFFFFF"/>
                </a:solidFill>
              </a:defRPr>
            </a:lvl9pPr>
          </a:lstStyle>
          <a:p/>
        </p:txBody>
      </p:sp>
      <p:sp>
        <p:nvSpPr>
          <p:cNvPr id="278" name="Google Shape;278;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Персонализирано оформление 1">
  <p:cSld name="AUTOLAYOUT_10">
    <p:spTree>
      <p:nvGrpSpPr>
        <p:cNvPr id="279" name="Shape 279"/>
        <p:cNvGrpSpPr/>
        <p:nvPr/>
      </p:nvGrpSpPr>
      <p:grpSpPr>
        <a:xfrm>
          <a:off x="0" y="0"/>
          <a:ext cx="0" cy="0"/>
          <a:chOff x="0" y="0"/>
          <a:chExt cx="0" cy="0"/>
        </a:xfrm>
      </p:grpSpPr>
      <p:sp>
        <p:nvSpPr>
          <p:cNvPr id="280" name="Google Shape;280;p14"/>
          <p:cNvSpPr/>
          <p:nvPr/>
        </p:nvSpPr>
        <p:spPr>
          <a:xfrm>
            <a:off x="0" y="0"/>
            <a:ext cx="9144000" cy="5143500"/>
          </a:xfrm>
          <a:prstGeom prst="rect">
            <a:avLst/>
          </a:prstGeom>
          <a:solidFill>
            <a:srgbClr val="1129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1" name="Google Shape;281;p14"/>
          <p:cNvPicPr preferRelativeResize="0"/>
          <p:nvPr/>
        </p:nvPicPr>
        <p:blipFill rotWithShape="1">
          <a:blip r:embed="rId2">
            <a:alphaModFix/>
          </a:blip>
          <a:srcRect b="39320" l="0" r="0" t="0"/>
          <a:stretch/>
        </p:blipFill>
        <p:spPr>
          <a:xfrm>
            <a:off x="5109175" y="3775700"/>
            <a:ext cx="3123900" cy="1367799"/>
          </a:xfrm>
          <a:prstGeom prst="rect">
            <a:avLst/>
          </a:prstGeom>
          <a:noFill/>
          <a:ln>
            <a:noFill/>
          </a:ln>
        </p:spPr>
      </p:pic>
      <p:pic>
        <p:nvPicPr>
          <p:cNvPr id="282" name="Google Shape;282;p14"/>
          <p:cNvPicPr preferRelativeResize="0"/>
          <p:nvPr/>
        </p:nvPicPr>
        <p:blipFill rotWithShape="1">
          <a:blip r:embed="rId2">
            <a:alphaModFix/>
          </a:blip>
          <a:srcRect b="39320" l="0" r="12838" t="0"/>
          <a:stretch/>
        </p:blipFill>
        <p:spPr>
          <a:xfrm>
            <a:off x="6421300" y="3775700"/>
            <a:ext cx="2722699" cy="1367799"/>
          </a:xfrm>
          <a:prstGeom prst="rect">
            <a:avLst/>
          </a:prstGeom>
          <a:noFill/>
          <a:ln>
            <a:noFill/>
          </a:ln>
        </p:spPr>
      </p:pic>
      <p:sp>
        <p:nvSpPr>
          <p:cNvPr id="283" name="Google Shape;283;p14"/>
          <p:cNvSpPr txBox="1"/>
          <p:nvPr>
            <p:ph type="ctrTitle"/>
          </p:nvPr>
        </p:nvSpPr>
        <p:spPr>
          <a:xfrm>
            <a:off x="323525" y="323525"/>
            <a:ext cx="3780300" cy="1744800"/>
          </a:xfrm>
          <a:prstGeom prst="rect">
            <a:avLst/>
          </a:prstGeom>
          <a:noFill/>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2400"/>
              <a:buNone/>
              <a:defRPr sz="2400">
                <a:solidFill>
                  <a:srgbClr val="FFFFFF"/>
                </a:solidFill>
              </a:defRPr>
            </a:lvl1pPr>
            <a:lvl2pPr lvl="1" algn="l">
              <a:lnSpc>
                <a:spcPct val="100000"/>
              </a:lnSpc>
              <a:spcBef>
                <a:spcPts val="0"/>
              </a:spcBef>
              <a:spcAft>
                <a:spcPts val="0"/>
              </a:spcAft>
              <a:buClr>
                <a:srgbClr val="FFFFFF"/>
              </a:buClr>
              <a:buSzPts val="2400"/>
              <a:buNone/>
              <a:defRPr sz="2400">
                <a:solidFill>
                  <a:srgbClr val="FFFFFF"/>
                </a:solidFill>
              </a:defRPr>
            </a:lvl2pPr>
            <a:lvl3pPr lvl="2" algn="l">
              <a:lnSpc>
                <a:spcPct val="100000"/>
              </a:lnSpc>
              <a:spcBef>
                <a:spcPts val="0"/>
              </a:spcBef>
              <a:spcAft>
                <a:spcPts val="0"/>
              </a:spcAft>
              <a:buClr>
                <a:srgbClr val="FFFFFF"/>
              </a:buClr>
              <a:buSzPts val="2400"/>
              <a:buNone/>
              <a:defRPr sz="2400">
                <a:solidFill>
                  <a:srgbClr val="FFFFFF"/>
                </a:solidFill>
              </a:defRPr>
            </a:lvl3pPr>
            <a:lvl4pPr lvl="3" algn="l">
              <a:lnSpc>
                <a:spcPct val="100000"/>
              </a:lnSpc>
              <a:spcBef>
                <a:spcPts val="0"/>
              </a:spcBef>
              <a:spcAft>
                <a:spcPts val="0"/>
              </a:spcAft>
              <a:buClr>
                <a:srgbClr val="FFFFFF"/>
              </a:buClr>
              <a:buSzPts val="2400"/>
              <a:buNone/>
              <a:defRPr sz="2400">
                <a:solidFill>
                  <a:srgbClr val="FFFFFF"/>
                </a:solidFill>
              </a:defRPr>
            </a:lvl4pPr>
            <a:lvl5pPr lvl="4" algn="l">
              <a:lnSpc>
                <a:spcPct val="100000"/>
              </a:lnSpc>
              <a:spcBef>
                <a:spcPts val="0"/>
              </a:spcBef>
              <a:spcAft>
                <a:spcPts val="0"/>
              </a:spcAft>
              <a:buClr>
                <a:srgbClr val="FFFFFF"/>
              </a:buClr>
              <a:buSzPts val="2400"/>
              <a:buNone/>
              <a:defRPr sz="2400">
                <a:solidFill>
                  <a:srgbClr val="FFFFFF"/>
                </a:solidFill>
              </a:defRPr>
            </a:lvl5pPr>
            <a:lvl6pPr lvl="5" algn="l">
              <a:lnSpc>
                <a:spcPct val="100000"/>
              </a:lnSpc>
              <a:spcBef>
                <a:spcPts val="0"/>
              </a:spcBef>
              <a:spcAft>
                <a:spcPts val="0"/>
              </a:spcAft>
              <a:buClr>
                <a:srgbClr val="FFFFFF"/>
              </a:buClr>
              <a:buSzPts val="2400"/>
              <a:buNone/>
              <a:defRPr sz="2400">
                <a:solidFill>
                  <a:srgbClr val="FFFFFF"/>
                </a:solidFill>
              </a:defRPr>
            </a:lvl6pPr>
            <a:lvl7pPr lvl="6" algn="l">
              <a:lnSpc>
                <a:spcPct val="100000"/>
              </a:lnSpc>
              <a:spcBef>
                <a:spcPts val="0"/>
              </a:spcBef>
              <a:spcAft>
                <a:spcPts val="0"/>
              </a:spcAft>
              <a:buClr>
                <a:srgbClr val="FFFFFF"/>
              </a:buClr>
              <a:buSzPts val="2400"/>
              <a:buNone/>
              <a:defRPr sz="2400">
                <a:solidFill>
                  <a:srgbClr val="FFFFFF"/>
                </a:solidFill>
              </a:defRPr>
            </a:lvl7pPr>
            <a:lvl8pPr lvl="7" algn="l">
              <a:lnSpc>
                <a:spcPct val="100000"/>
              </a:lnSpc>
              <a:spcBef>
                <a:spcPts val="0"/>
              </a:spcBef>
              <a:spcAft>
                <a:spcPts val="0"/>
              </a:spcAft>
              <a:buClr>
                <a:srgbClr val="FFFFFF"/>
              </a:buClr>
              <a:buSzPts val="2400"/>
              <a:buNone/>
              <a:defRPr sz="2400">
                <a:solidFill>
                  <a:srgbClr val="FFFFFF"/>
                </a:solidFill>
              </a:defRPr>
            </a:lvl8pPr>
            <a:lvl9pPr lvl="8" algn="l">
              <a:lnSpc>
                <a:spcPct val="100000"/>
              </a:lnSpc>
              <a:spcBef>
                <a:spcPts val="0"/>
              </a:spcBef>
              <a:spcAft>
                <a:spcPts val="0"/>
              </a:spcAft>
              <a:buClr>
                <a:srgbClr val="FFFFFF"/>
              </a:buClr>
              <a:buSzPts val="2400"/>
              <a:buNone/>
              <a:defRPr sz="2400">
                <a:solidFill>
                  <a:srgbClr val="FFFFFF"/>
                </a:solidFill>
              </a:defRPr>
            </a:lvl9pPr>
          </a:lstStyle>
          <a:p/>
        </p:txBody>
      </p:sp>
      <p:sp>
        <p:nvSpPr>
          <p:cNvPr id="284" name="Google Shape;284;p14"/>
          <p:cNvSpPr txBox="1"/>
          <p:nvPr>
            <p:ph idx="1" type="body"/>
          </p:nvPr>
        </p:nvSpPr>
        <p:spPr>
          <a:xfrm>
            <a:off x="323525" y="2177775"/>
            <a:ext cx="3780300" cy="2254200"/>
          </a:xfrm>
          <a:prstGeom prst="rect">
            <a:avLst/>
          </a:prstGeom>
          <a:noFill/>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rgbClr val="FFFFFF"/>
              </a:buClr>
              <a:buSzPts val="1400"/>
              <a:buChar char="●"/>
              <a:defRPr sz="1400">
                <a:solidFill>
                  <a:srgbClr val="FFFFFF"/>
                </a:solidFill>
              </a:defRPr>
            </a:lvl1pPr>
            <a:lvl2pPr indent="-304800" lvl="1" marL="914400" algn="l">
              <a:lnSpc>
                <a:spcPct val="115000"/>
              </a:lnSpc>
              <a:spcBef>
                <a:spcPts val="1600"/>
              </a:spcBef>
              <a:spcAft>
                <a:spcPts val="0"/>
              </a:spcAft>
              <a:buClr>
                <a:srgbClr val="FFFFFF"/>
              </a:buClr>
              <a:buSzPts val="1200"/>
              <a:buChar char="○"/>
              <a:defRPr sz="1200">
                <a:solidFill>
                  <a:srgbClr val="FFFFFF"/>
                </a:solidFill>
              </a:defRPr>
            </a:lvl2pPr>
            <a:lvl3pPr indent="-304800" lvl="2" marL="1371600" algn="l">
              <a:lnSpc>
                <a:spcPct val="115000"/>
              </a:lnSpc>
              <a:spcBef>
                <a:spcPts val="1600"/>
              </a:spcBef>
              <a:spcAft>
                <a:spcPts val="0"/>
              </a:spcAft>
              <a:buClr>
                <a:srgbClr val="FFFFFF"/>
              </a:buClr>
              <a:buSzPts val="1200"/>
              <a:buChar char="■"/>
              <a:defRPr sz="1200">
                <a:solidFill>
                  <a:srgbClr val="FFFFFF"/>
                </a:solidFill>
              </a:defRPr>
            </a:lvl3pPr>
            <a:lvl4pPr indent="-304800" lvl="3" marL="1828800" algn="l">
              <a:lnSpc>
                <a:spcPct val="115000"/>
              </a:lnSpc>
              <a:spcBef>
                <a:spcPts val="1600"/>
              </a:spcBef>
              <a:spcAft>
                <a:spcPts val="0"/>
              </a:spcAft>
              <a:buClr>
                <a:srgbClr val="FFFFFF"/>
              </a:buClr>
              <a:buSzPts val="1200"/>
              <a:buChar char="●"/>
              <a:defRPr sz="1200">
                <a:solidFill>
                  <a:srgbClr val="FFFFFF"/>
                </a:solidFill>
              </a:defRPr>
            </a:lvl4pPr>
            <a:lvl5pPr indent="-304800" lvl="4" marL="2286000" algn="l">
              <a:lnSpc>
                <a:spcPct val="115000"/>
              </a:lnSpc>
              <a:spcBef>
                <a:spcPts val="1600"/>
              </a:spcBef>
              <a:spcAft>
                <a:spcPts val="0"/>
              </a:spcAft>
              <a:buClr>
                <a:srgbClr val="FFFFFF"/>
              </a:buClr>
              <a:buSzPts val="1200"/>
              <a:buChar char="○"/>
              <a:defRPr sz="1200">
                <a:solidFill>
                  <a:srgbClr val="FFFFFF"/>
                </a:solidFill>
              </a:defRPr>
            </a:lvl5pPr>
            <a:lvl6pPr indent="-304800" lvl="5" marL="2743200" algn="l">
              <a:lnSpc>
                <a:spcPct val="115000"/>
              </a:lnSpc>
              <a:spcBef>
                <a:spcPts val="1600"/>
              </a:spcBef>
              <a:spcAft>
                <a:spcPts val="0"/>
              </a:spcAft>
              <a:buClr>
                <a:srgbClr val="FFFFFF"/>
              </a:buClr>
              <a:buSzPts val="1200"/>
              <a:buChar char="■"/>
              <a:defRPr sz="1200">
                <a:solidFill>
                  <a:srgbClr val="FFFFFF"/>
                </a:solidFill>
              </a:defRPr>
            </a:lvl6pPr>
            <a:lvl7pPr indent="-304800" lvl="6" marL="3200400" algn="l">
              <a:lnSpc>
                <a:spcPct val="115000"/>
              </a:lnSpc>
              <a:spcBef>
                <a:spcPts val="1600"/>
              </a:spcBef>
              <a:spcAft>
                <a:spcPts val="0"/>
              </a:spcAft>
              <a:buClr>
                <a:srgbClr val="FFFFFF"/>
              </a:buClr>
              <a:buSzPts val="1200"/>
              <a:buChar char="●"/>
              <a:defRPr sz="1200">
                <a:solidFill>
                  <a:srgbClr val="FFFFFF"/>
                </a:solidFill>
              </a:defRPr>
            </a:lvl7pPr>
            <a:lvl8pPr indent="-304800" lvl="7" marL="3657600" algn="l">
              <a:lnSpc>
                <a:spcPct val="115000"/>
              </a:lnSpc>
              <a:spcBef>
                <a:spcPts val="1600"/>
              </a:spcBef>
              <a:spcAft>
                <a:spcPts val="0"/>
              </a:spcAft>
              <a:buClr>
                <a:srgbClr val="FFFFFF"/>
              </a:buClr>
              <a:buSzPts val="1200"/>
              <a:buChar char="○"/>
              <a:defRPr sz="1200">
                <a:solidFill>
                  <a:srgbClr val="FFFFFF"/>
                </a:solidFill>
              </a:defRPr>
            </a:lvl8pPr>
            <a:lvl9pPr indent="-304800" lvl="8" marL="4114800" algn="l">
              <a:lnSpc>
                <a:spcPct val="115000"/>
              </a:lnSpc>
              <a:spcBef>
                <a:spcPts val="1600"/>
              </a:spcBef>
              <a:spcAft>
                <a:spcPts val="1600"/>
              </a:spcAft>
              <a:buClr>
                <a:srgbClr val="FFFFFF"/>
              </a:buClr>
              <a:buSzPts val="1200"/>
              <a:buChar char="■"/>
              <a:defRPr sz="1200">
                <a:solidFill>
                  <a:srgbClr val="FFFFFF"/>
                </a:solidFill>
              </a:defRPr>
            </a:lvl9pPr>
          </a:lstStyle>
          <a:p/>
        </p:txBody>
      </p:sp>
      <p:sp>
        <p:nvSpPr>
          <p:cNvPr id="285" name="Google Shape;285;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Персонализирано оформление">
  <p:cSld name="AUTOLAYOUT_11">
    <p:bg>
      <p:bgPr>
        <a:solidFill>
          <a:srgbClr val="FFFFFF"/>
        </a:solidFill>
      </p:bgPr>
    </p:bg>
    <p:spTree>
      <p:nvGrpSpPr>
        <p:cNvPr id="286" name="Shape 286"/>
        <p:cNvGrpSpPr/>
        <p:nvPr/>
      </p:nvGrpSpPr>
      <p:grpSpPr>
        <a:xfrm>
          <a:off x="0" y="0"/>
          <a:ext cx="0" cy="0"/>
          <a:chOff x="0" y="0"/>
          <a:chExt cx="0" cy="0"/>
        </a:xfrm>
      </p:grpSpPr>
      <p:sp>
        <p:nvSpPr>
          <p:cNvPr id="287" name="Google Shape;287;p15"/>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5"/>
          <p:cNvSpPr/>
          <p:nvPr/>
        </p:nvSpPr>
        <p:spPr>
          <a:xfrm>
            <a:off x="0" y="25"/>
            <a:ext cx="4011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5"/>
          <p:cNvSpPr txBox="1"/>
          <p:nvPr>
            <p:ph type="ctrTitle"/>
          </p:nvPr>
        </p:nvSpPr>
        <p:spPr>
          <a:xfrm>
            <a:off x="315175" y="318675"/>
            <a:ext cx="3224400" cy="3020400"/>
          </a:xfrm>
          <a:prstGeom prst="rect">
            <a:avLst/>
          </a:prstGeom>
          <a:noFill/>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000"/>
              <a:buNone/>
              <a:defRPr sz="3000">
                <a:solidFill>
                  <a:schemeClr val="lt1"/>
                </a:solidFill>
              </a:defRPr>
            </a:lvl1pPr>
            <a:lvl2pPr lvl="1" algn="l">
              <a:lnSpc>
                <a:spcPct val="100000"/>
              </a:lnSpc>
              <a:spcBef>
                <a:spcPts val="0"/>
              </a:spcBef>
              <a:spcAft>
                <a:spcPts val="0"/>
              </a:spcAft>
              <a:buClr>
                <a:schemeClr val="lt1"/>
              </a:buClr>
              <a:buSzPts val="3000"/>
              <a:buNone/>
              <a:defRPr sz="3000">
                <a:solidFill>
                  <a:schemeClr val="lt1"/>
                </a:solidFill>
              </a:defRPr>
            </a:lvl2pPr>
            <a:lvl3pPr lvl="2" algn="l">
              <a:lnSpc>
                <a:spcPct val="100000"/>
              </a:lnSpc>
              <a:spcBef>
                <a:spcPts val="0"/>
              </a:spcBef>
              <a:spcAft>
                <a:spcPts val="0"/>
              </a:spcAft>
              <a:buClr>
                <a:schemeClr val="lt1"/>
              </a:buClr>
              <a:buSzPts val="3000"/>
              <a:buNone/>
              <a:defRPr sz="3000">
                <a:solidFill>
                  <a:schemeClr val="lt1"/>
                </a:solidFill>
              </a:defRPr>
            </a:lvl3pPr>
            <a:lvl4pPr lvl="3" algn="l">
              <a:lnSpc>
                <a:spcPct val="100000"/>
              </a:lnSpc>
              <a:spcBef>
                <a:spcPts val="0"/>
              </a:spcBef>
              <a:spcAft>
                <a:spcPts val="0"/>
              </a:spcAft>
              <a:buClr>
                <a:schemeClr val="lt1"/>
              </a:buClr>
              <a:buSzPts val="3000"/>
              <a:buNone/>
              <a:defRPr sz="3000">
                <a:solidFill>
                  <a:schemeClr val="lt1"/>
                </a:solidFill>
              </a:defRPr>
            </a:lvl4pPr>
            <a:lvl5pPr lvl="4" algn="l">
              <a:lnSpc>
                <a:spcPct val="100000"/>
              </a:lnSpc>
              <a:spcBef>
                <a:spcPts val="0"/>
              </a:spcBef>
              <a:spcAft>
                <a:spcPts val="0"/>
              </a:spcAft>
              <a:buClr>
                <a:schemeClr val="lt1"/>
              </a:buClr>
              <a:buSzPts val="3000"/>
              <a:buNone/>
              <a:defRPr sz="3000">
                <a:solidFill>
                  <a:schemeClr val="lt1"/>
                </a:solidFill>
              </a:defRPr>
            </a:lvl5pPr>
            <a:lvl6pPr lvl="5" algn="l">
              <a:lnSpc>
                <a:spcPct val="100000"/>
              </a:lnSpc>
              <a:spcBef>
                <a:spcPts val="0"/>
              </a:spcBef>
              <a:spcAft>
                <a:spcPts val="0"/>
              </a:spcAft>
              <a:buClr>
                <a:schemeClr val="lt1"/>
              </a:buClr>
              <a:buSzPts val="3000"/>
              <a:buNone/>
              <a:defRPr sz="3000">
                <a:solidFill>
                  <a:schemeClr val="lt1"/>
                </a:solidFill>
              </a:defRPr>
            </a:lvl6pPr>
            <a:lvl7pPr lvl="6" algn="l">
              <a:lnSpc>
                <a:spcPct val="100000"/>
              </a:lnSpc>
              <a:spcBef>
                <a:spcPts val="0"/>
              </a:spcBef>
              <a:spcAft>
                <a:spcPts val="0"/>
              </a:spcAft>
              <a:buClr>
                <a:schemeClr val="lt1"/>
              </a:buClr>
              <a:buSzPts val="3000"/>
              <a:buNone/>
              <a:defRPr sz="3000">
                <a:solidFill>
                  <a:schemeClr val="lt1"/>
                </a:solidFill>
              </a:defRPr>
            </a:lvl7pPr>
            <a:lvl8pPr lvl="7" algn="l">
              <a:lnSpc>
                <a:spcPct val="100000"/>
              </a:lnSpc>
              <a:spcBef>
                <a:spcPts val="0"/>
              </a:spcBef>
              <a:spcAft>
                <a:spcPts val="0"/>
              </a:spcAft>
              <a:buClr>
                <a:schemeClr val="lt1"/>
              </a:buClr>
              <a:buSzPts val="3000"/>
              <a:buNone/>
              <a:defRPr sz="3000">
                <a:solidFill>
                  <a:schemeClr val="lt1"/>
                </a:solidFill>
              </a:defRPr>
            </a:lvl8pPr>
            <a:lvl9pPr lvl="8" algn="l">
              <a:lnSpc>
                <a:spcPct val="100000"/>
              </a:lnSpc>
              <a:spcBef>
                <a:spcPts val="0"/>
              </a:spcBef>
              <a:spcAft>
                <a:spcPts val="0"/>
              </a:spcAft>
              <a:buClr>
                <a:schemeClr val="lt1"/>
              </a:buClr>
              <a:buSzPts val="3000"/>
              <a:buNone/>
              <a:defRPr sz="3000">
                <a:solidFill>
                  <a:schemeClr val="lt1"/>
                </a:solidFill>
              </a:defRPr>
            </a:lvl9pPr>
          </a:lstStyle>
          <a:p/>
        </p:txBody>
      </p:sp>
      <p:sp>
        <p:nvSpPr>
          <p:cNvPr id="290" name="Google Shape;290;p15"/>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accent3"/>
                </a:solidFill>
              </a:defRPr>
            </a:lvl1pPr>
            <a:lvl2pPr lvl="1" algn="r">
              <a:lnSpc>
                <a:spcPct val="100000"/>
              </a:lnSpc>
              <a:spcAft>
                <a:spcPts val="0"/>
              </a:spcAft>
              <a:buNone/>
              <a:defRPr sz="1000">
                <a:solidFill>
                  <a:schemeClr val="accent3"/>
                </a:solidFill>
              </a:defRPr>
            </a:lvl2pPr>
            <a:lvl3pPr lvl="2" algn="r">
              <a:lnSpc>
                <a:spcPct val="100000"/>
              </a:lnSpc>
              <a:spcAft>
                <a:spcPts val="0"/>
              </a:spcAft>
              <a:buNone/>
              <a:defRPr sz="1000">
                <a:solidFill>
                  <a:schemeClr val="accent3"/>
                </a:solidFill>
              </a:defRPr>
            </a:lvl3pPr>
            <a:lvl4pPr lvl="3" algn="r">
              <a:lnSpc>
                <a:spcPct val="100000"/>
              </a:lnSpc>
              <a:spcAft>
                <a:spcPts val="0"/>
              </a:spcAft>
              <a:buNone/>
              <a:defRPr sz="1000">
                <a:solidFill>
                  <a:schemeClr val="accent3"/>
                </a:solidFill>
              </a:defRPr>
            </a:lvl4pPr>
            <a:lvl5pPr lvl="4" algn="r">
              <a:lnSpc>
                <a:spcPct val="100000"/>
              </a:lnSpc>
              <a:spcAft>
                <a:spcPts val="0"/>
              </a:spcAft>
              <a:buNone/>
              <a:defRPr sz="1000">
                <a:solidFill>
                  <a:schemeClr val="accent3"/>
                </a:solidFill>
              </a:defRPr>
            </a:lvl5pPr>
            <a:lvl6pPr lvl="5" algn="r">
              <a:lnSpc>
                <a:spcPct val="100000"/>
              </a:lnSpc>
              <a:spcAft>
                <a:spcPts val="0"/>
              </a:spcAft>
              <a:buNone/>
              <a:defRPr sz="1000">
                <a:solidFill>
                  <a:schemeClr val="accent3"/>
                </a:solidFill>
              </a:defRPr>
            </a:lvl6pPr>
            <a:lvl7pPr lvl="6" algn="r">
              <a:lnSpc>
                <a:spcPct val="100000"/>
              </a:lnSpc>
              <a:spcAft>
                <a:spcPts val="0"/>
              </a:spcAft>
              <a:buNone/>
              <a:defRPr sz="1000">
                <a:solidFill>
                  <a:schemeClr val="accent3"/>
                </a:solidFill>
              </a:defRPr>
            </a:lvl7pPr>
            <a:lvl8pPr lvl="7" algn="r">
              <a:lnSpc>
                <a:spcPct val="100000"/>
              </a:lnSpc>
              <a:spcAft>
                <a:spcPts val="0"/>
              </a:spcAft>
              <a:buNone/>
              <a:defRPr sz="1000">
                <a:solidFill>
                  <a:schemeClr val="accent3"/>
                </a:solidFill>
              </a:defRPr>
            </a:lvl8pPr>
            <a:lvl9pPr lvl="8" algn="r">
              <a:lnSpc>
                <a:spcPct val="100000"/>
              </a:lnSpc>
              <a:spcAft>
                <a:spcPts val="0"/>
              </a:spcAft>
              <a:buNone/>
              <a:defRPr sz="1000">
                <a:solidFill>
                  <a:schemeClr val="accent3"/>
                </a:solidFill>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bg"/>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16"/>
          <p:cNvSpPr txBox="1"/>
          <p:nvPr>
            <p:ph type="ctrTitle"/>
          </p:nvPr>
        </p:nvSpPr>
        <p:spPr>
          <a:xfrm>
            <a:off x="1884750" y="711325"/>
            <a:ext cx="6947700" cy="996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bg"/>
              <a:t>Essay Assessment Tool</a:t>
            </a:r>
            <a:endParaRPr/>
          </a:p>
          <a:p>
            <a:pPr indent="0" lvl="0" marL="0" rtl="0" algn="l">
              <a:spcBef>
                <a:spcPts val="0"/>
              </a:spcBef>
              <a:spcAft>
                <a:spcPts val="0"/>
              </a:spcAft>
              <a:buNone/>
            </a:pPr>
            <a:r>
              <a:rPr lang="bg"/>
              <a:t>(Bachelor Thesis)</a:t>
            </a:r>
            <a:endParaRPr/>
          </a:p>
        </p:txBody>
      </p:sp>
      <p:sp>
        <p:nvSpPr>
          <p:cNvPr id="296" name="Google Shape;296;p16"/>
          <p:cNvSpPr txBox="1"/>
          <p:nvPr>
            <p:ph idx="1" type="body"/>
          </p:nvPr>
        </p:nvSpPr>
        <p:spPr>
          <a:xfrm>
            <a:off x="1884750" y="1825575"/>
            <a:ext cx="6947700" cy="274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bg"/>
              <a:t>by Ivan Shtetinski</a:t>
            </a:r>
            <a:endParaRPr/>
          </a:p>
        </p:txBody>
      </p:sp>
      <p:pic>
        <p:nvPicPr>
          <p:cNvPr id="297" name="Google Shape;297;p16"/>
          <p:cNvPicPr preferRelativeResize="0"/>
          <p:nvPr/>
        </p:nvPicPr>
        <p:blipFill>
          <a:blip r:embed="rId3">
            <a:alphaModFix/>
          </a:blip>
          <a:stretch>
            <a:fillRect/>
          </a:stretch>
        </p:blipFill>
        <p:spPr>
          <a:xfrm>
            <a:off x="4004000" y="3852625"/>
            <a:ext cx="3924300" cy="1162050"/>
          </a:xfrm>
          <a:prstGeom prst="rect">
            <a:avLst/>
          </a:prstGeom>
          <a:noFill/>
          <a:ln>
            <a:noFill/>
          </a:ln>
        </p:spPr>
      </p:pic>
      <p:pic>
        <p:nvPicPr>
          <p:cNvPr id="298" name="Google Shape;298;p16"/>
          <p:cNvPicPr preferRelativeResize="0"/>
          <p:nvPr/>
        </p:nvPicPr>
        <p:blipFill>
          <a:blip r:embed="rId4">
            <a:alphaModFix/>
          </a:blip>
          <a:stretch>
            <a:fillRect/>
          </a:stretch>
        </p:blipFill>
        <p:spPr>
          <a:xfrm>
            <a:off x="1884750" y="3852627"/>
            <a:ext cx="2119250" cy="1162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372" name="Shape 372"/>
        <p:cNvGrpSpPr/>
        <p:nvPr/>
      </p:nvGrpSpPr>
      <p:grpSpPr>
        <a:xfrm>
          <a:off x="0" y="0"/>
          <a:ext cx="0" cy="0"/>
          <a:chOff x="0" y="0"/>
          <a:chExt cx="0" cy="0"/>
        </a:xfrm>
      </p:grpSpPr>
      <p:sp>
        <p:nvSpPr>
          <p:cNvPr id="373" name="Google Shape;373;p25"/>
          <p:cNvSpPr txBox="1"/>
          <p:nvPr>
            <p:ph type="ctrTitle"/>
          </p:nvPr>
        </p:nvSpPr>
        <p:spPr>
          <a:xfrm>
            <a:off x="1028100" y="302050"/>
            <a:ext cx="70878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bg"/>
              <a:t>Latent Semantic Analysis (LSA)</a:t>
            </a:r>
            <a:endParaRPr/>
          </a:p>
        </p:txBody>
      </p:sp>
      <p:sp>
        <p:nvSpPr>
          <p:cNvPr id="374" name="Google Shape;374;p25"/>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375" name="Google Shape;375;p25"/>
          <p:cNvPicPr preferRelativeResize="0"/>
          <p:nvPr/>
        </p:nvPicPr>
        <p:blipFill>
          <a:blip r:embed="rId3">
            <a:alphaModFix/>
          </a:blip>
          <a:stretch>
            <a:fillRect/>
          </a:stretch>
        </p:blipFill>
        <p:spPr>
          <a:xfrm>
            <a:off x="647700" y="1645125"/>
            <a:ext cx="7848600" cy="3028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1000"/>
                                        <p:tgtEl>
                                          <p:spTgt spid="3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379" name="Shape 379"/>
        <p:cNvGrpSpPr/>
        <p:nvPr/>
      </p:nvGrpSpPr>
      <p:grpSpPr>
        <a:xfrm>
          <a:off x="0" y="0"/>
          <a:ext cx="0" cy="0"/>
          <a:chOff x="0" y="0"/>
          <a:chExt cx="0" cy="0"/>
        </a:xfrm>
      </p:grpSpPr>
      <p:sp>
        <p:nvSpPr>
          <p:cNvPr id="380" name="Google Shape;380;p26"/>
          <p:cNvSpPr txBox="1"/>
          <p:nvPr>
            <p:ph type="title"/>
          </p:nvPr>
        </p:nvSpPr>
        <p:spPr>
          <a:xfrm>
            <a:off x="227775" y="256425"/>
            <a:ext cx="88614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bg" sz="2300"/>
              <a:t>Weight = [Term Frequency] x [Inverse document frequency]</a:t>
            </a:r>
            <a:endParaRPr sz="2300"/>
          </a:p>
        </p:txBody>
      </p:sp>
      <p:sp>
        <p:nvSpPr>
          <p:cNvPr id="381" name="Google Shape;381;p26"/>
          <p:cNvSpPr txBox="1"/>
          <p:nvPr>
            <p:ph idx="4294967295" type="subTitle"/>
          </p:nvPr>
        </p:nvSpPr>
        <p:spPr>
          <a:xfrm>
            <a:off x="1474950" y="1715050"/>
            <a:ext cx="2934000" cy="12843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bg">
                <a:solidFill>
                  <a:srgbClr val="FFFFFF"/>
                </a:solidFill>
              </a:rPr>
              <a:t># times a term is present in a text</a:t>
            </a:r>
            <a:endParaRPr>
              <a:solidFill>
                <a:srgbClr val="FFFFFF"/>
              </a:solidFill>
            </a:endParaRPr>
          </a:p>
          <a:p>
            <a:pPr indent="0" lvl="0" marL="457200" rtl="0" algn="l">
              <a:spcBef>
                <a:spcPts val="1600"/>
              </a:spcBef>
              <a:spcAft>
                <a:spcPts val="1600"/>
              </a:spcAft>
              <a:buNone/>
            </a:pPr>
            <a:r>
              <a:rPr lang="bg">
                <a:solidFill>
                  <a:srgbClr val="FFFFFF"/>
                </a:solidFill>
              </a:rPr>
              <a:t># w</a:t>
            </a:r>
            <a:r>
              <a:rPr lang="bg">
                <a:solidFill>
                  <a:srgbClr val="FFFFFF"/>
                </a:solidFill>
              </a:rPr>
              <a:t>ords in the text</a:t>
            </a:r>
            <a:endParaRPr>
              <a:solidFill>
                <a:srgbClr val="FFFFFF"/>
              </a:solidFill>
            </a:endParaRPr>
          </a:p>
        </p:txBody>
      </p:sp>
      <p:cxnSp>
        <p:nvCxnSpPr>
          <p:cNvPr id="382" name="Google Shape;382;p26"/>
          <p:cNvCxnSpPr>
            <a:endCxn id="381" idx="3"/>
          </p:cNvCxnSpPr>
          <p:nvPr/>
        </p:nvCxnSpPr>
        <p:spPr>
          <a:xfrm flipH="1" rot="10800000">
            <a:off x="2055450" y="2357200"/>
            <a:ext cx="2353500" cy="3600"/>
          </a:xfrm>
          <a:prstGeom prst="straightConnector1">
            <a:avLst/>
          </a:prstGeom>
          <a:noFill/>
          <a:ln cap="flat" cmpd="sng" w="9525">
            <a:solidFill>
              <a:schemeClr val="dk2"/>
            </a:solidFill>
            <a:prstDash val="solid"/>
            <a:round/>
            <a:headEnd len="med" w="med" type="none"/>
            <a:tailEnd len="med" w="med" type="none"/>
          </a:ln>
        </p:spPr>
      </p:cxnSp>
      <p:sp>
        <p:nvSpPr>
          <p:cNvPr id="383" name="Google Shape;383;p26"/>
          <p:cNvSpPr txBox="1"/>
          <p:nvPr/>
        </p:nvSpPr>
        <p:spPr>
          <a:xfrm>
            <a:off x="328675" y="2144150"/>
            <a:ext cx="1903200" cy="128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bg">
                <a:solidFill>
                  <a:srgbClr val="FFFFFF"/>
                </a:solidFill>
                <a:latin typeface="Nunito"/>
                <a:ea typeface="Nunito"/>
                <a:cs typeface="Nunito"/>
                <a:sym typeface="Nunito"/>
              </a:rPr>
              <a:t>Term Frequency = </a:t>
            </a:r>
            <a:endParaRPr b="1">
              <a:solidFill>
                <a:srgbClr val="FFFFFF"/>
              </a:solidFill>
              <a:latin typeface="Nunito"/>
              <a:ea typeface="Nunito"/>
              <a:cs typeface="Nunito"/>
              <a:sym typeface="Nunito"/>
            </a:endParaRPr>
          </a:p>
        </p:txBody>
      </p:sp>
      <p:sp>
        <p:nvSpPr>
          <p:cNvPr id="384" name="Google Shape;384;p26"/>
          <p:cNvSpPr txBox="1"/>
          <p:nvPr/>
        </p:nvSpPr>
        <p:spPr>
          <a:xfrm>
            <a:off x="2055450" y="3178775"/>
            <a:ext cx="2353500" cy="128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Nunito"/>
              <a:ea typeface="Nunito"/>
              <a:cs typeface="Nunito"/>
              <a:sym typeface="Nunito"/>
            </a:endParaRPr>
          </a:p>
          <a:p>
            <a:pPr indent="0" lvl="0" marL="0" rtl="0" algn="l">
              <a:spcBef>
                <a:spcPts val="0"/>
              </a:spcBef>
              <a:spcAft>
                <a:spcPts val="0"/>
              </a:spcAft>
              <a:buNone/>
            </a:pPr>
            <a:r>
              <a:rPr lang="bg">
                <a:solidFill>
                  <a:srgbClr val="FFFFFF"/>
                </a:solidFill>
                <a:latin typeface="Nunito"/>
                <a:ea typeface="Nunito"/>
                <a:cs typeface="Nunito"/>
                <a:sym typeface="Nunito"/>
              </a:rPr>
              <a:t># documents</a:t>
            </a:r>
            <a:endParaRPr>
              <a:solidFill>
                <a:srgbClr val="FFFFFF"/>
              </a:solidFill>
              <a:latin typeface="Nunito"/>
              <a:ea typeface="Nunito"/>
              <a:cs typeface="Nunito"/>
              <a:sym typeface="Nunito"/>
            </a:endParaRPr>
          </a:p>
          <a:p>
            <a:pPr indent="0" lvl="0" marL="0" rtl="0" algn="l">
              <a:spcBef>
                <a:spcPts val="0"/>
              </a:spcBef>
              <a:spcAft>
                <a:spcPts val="0"/>
              </a:spcAft>
              <a:buNone/>
            </a:pPr>
            <a:r>
              <a:t/>
            </a:r>
            <a:endParaRPr>
              <a:solidFill>
                <a:srgbClr val="FFFFFF"/>
              </a:solidFill>
              <a:latin typeface="Nunito"/>
              <a:ea typeface="Nunito"/>
              <a:cs typeface="Nunito"/>
              <a:sym typeface="Nunito"/>
            </a:endParaRPr>
          </a:p>
          <a:p>
            <a:pPr indent="0" lvl="0" marL="0" rtl="0" algn="l">
              <a:spcBef>
                <a:spcPts val="0"/>
              </a:spcBef>
              <a:spcAft>
                <a:spcPts val="0"/>
              </a:spcAft>
              <a:buNone/>
            </a:pPr>
            <a:r>
              <a:rPr lang="bg">
                <a:solidFill>
                  <a:srgbClr val="FFFFFF"/>
                </a:solidFill>
                <a:latin typeface="Nunito"/>
                <a:ea typeface="Nunito"/>
                <a:cs typeface="Nunito"/>
                <a:sym typeface="Nunito"/>
              </a:rPr>
              <a:t># documents where the term is present</a:t>
            </a:r>
            <a:endParaRPr>
              <a:solidFill>
                <a:srgbClr val="FFFFFF"/>
              </a:solidFill>
              <a:latin typeface="Nunito"/>
              <a:ea typeface="Nunito"/>
              <a:cs typeface="Nunito"/>
              <a:sym typeface="Nunito"/>
            </a:endParaRPr>
          </a:p>
        </p:txBody>
      </p:sp>
      <p:cxnSp>
        <p:nvCxnSpPr>
          <p:cNvPr id="385" name="Google Shape;385;p26"/>
          <p:cNvCxnSpPr>
            <a:stCxn id="384" idx="1"/>
            <a:endCxn id="384" idx="3"/>
          </p:cNvCxnSpPr>
          <p:nvPr/>
        </p:nvCxnSpPr>
        <p:spPr>
          <a:xfrm>
            <a:off x="2055450" y="3820925"/>
            <a:ext cx="2353500" cy="0"/>
          </a:xfrm>
          <a:prstGeom prst="straightConnector1">
            <a:avLst/>
          </a:prstGeom>
          <a:noFill/>
          <a:ln cap="flat" cmpd="sng" w="9525">
            <a:solidFill>
              <a:schemeClr val="dk2"/>
            </a:solidFill>
            <a:prstDash val="solid"/>
            <a:round/>
            <a:headEnd len="med" w="med" type="none"/>
            <a:tailEnd len="med" w="med" type="none"/>
          </a:ln>
        </p:spPr>
      </p:cxnSp>
      <p:sp>
        <p:nvSpPr>
          <p:cNvPr id="386" name="Google Shape;386;p26"/>
          <p:cNvSpPr txBox="1"/>
          <p:nvPr/>
        </p:nvSpPr>
        <p:spPr>
          <a:xfrm>
            <a:off x="433525" y="3424100"/>
            <a:ext cx="1798500" cy="124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bg">
                <a:solidFill>
                  <a:srgbClr val="FFFFFF"/>
                </a:solidFill>
                <a:latin typeface="Nunito"/>
                <a:ea typeface="Nunito"/>
                <a:cs typeface="Nunito"/>
                <a:sym typeface="Nunito"/>
              </a:rPr>
              <a:t>Inverse Document Frequency =</a:t>
            </a:r>
            <a:endParaRPr b="1">
              <a:solidFill>
                <a:srgbClr val="FFFFFF"/>
              </a:solidFill>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390" name="Shape 390"/>
        <p:cNvGrpSpPr/>
        <p:nvPr/>
      </p:nvGrpSpPr>
      <p:grpSpPr>
        <a:xfrm>
          <a:off x="0" y="0"/>
          <a:ext cx="0" cy="0"/>
          <a:chOff x="0" y="0"/>
          <a:chExt cx="0" cy="0"/>
        </a:xfrm>
      </p:grpSpPr>
      <p:sp>
        <p:nvSpPr>
          <p:cNvPr id="391" name="Google Shape;391;p27"/>
          <p:cNvSpPr txBox="1"/>
          <p:nvPr>
            <p:ph type="title"/>
          </p:nvPr>
        </p:nvSpPr>
        <p:spPr>
          <a:xfrm>
            <a:off x="367400" y="327950"/>
            <a:ext cx="84501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bg" sz="3300"/>
              <a:t>Truncated Singular Value Decomposition</a:t>
            </a:r>
            <a:endParaRPr sz="3300"/>
          </a:p>
        </p:txBody>
      </p:sp>
      <p:pic>
        <p:nvPicPr>
          <p:cNvPr id="392" name="Google Shape;392;p27"/>
          <p:cNvPicPr preferRelativeResize="0"/>
          <p:nvPr/>
        </p:nvPicPr>
        <p:blipFill>
          <a:blip r:embed="rId3">
            <a:alphaModFix/>
          </a:blip>
          <a:stretch>
            <a:fillRect/>
          </a:stretch>
        </p:blipFill>
        <p:spPr>
          <a:xfrm>
            <a:off x="1074388" y="1860950"/>
            <a:ext cx="7036117" cy="2637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396" name="Shape 396"/>
        <p:cNvGrpSpPr/>
        <p:nvPr/>
      </p:nvGrpSpPr>
      <p:grpSpPr>
        <a:xfrm>
          <a:off x="0" y="0"/>
          <a:ext cx="0" cy="0"/>
          <a:chOff x="0" y="0"/>
          <a:chExt cx="0" cy="0"/>
        </a:xfrm>
      </p:grpSpPr>
      <p:sp>
        <p:nvSpPr>
          <p:cNvPr id="397" name="Google Shape;397;p28"/>
          <p:cNvSpPr/>
          <p:nvPr/>
        </p:nvSpPr>
        <p:spPr>
          <a:xfrm>
            <a:off x="7379200" y="3333300"/>
            <a:ext cx="734700" cy="4935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8"/>
          <p:cNvSpPr/>
          <p:nvPr/>
        </p:nvSpPr>
        <p:spPr>
          <a:xfrm>
            <a:off x="6688438" y="2557588"/>
            <a:ext cx="651900" cy="780300"/>
          </a:xfrm>
          <a:prstGeom prst="ellipse">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8"/>
          <p:cNvSpPr txBox="1"/>
          <p:nvPr>
            <p:ph type="title"/>
          </p:nvPr>
        </p:nvSpPr>
        <p:spPr>
          <a:xfrm>
            <a:off x="358050" y="164750"/>
            <a:ext cx="8427900" cy="124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bg"/>
              <a:t>Support Vector Machines</a:t>
            </a:r>
            <a:endParaRPr/>
          </a:p>
        </p:txBody>
      </p:sp>
      <p:sp>
        <p:nvSpPr>
          <p:cNvPr id="400" name="Google Shape;400;p28"/>
          <p:cNvSpPr txBox="1"/>
          <p:nvPr/>
        </p:nvSpPr>
        <p:spPr>
          <a:xfrm>
            <a:off x="848925" y="2288050"/>
            <a:ext cx="4398300" cy="16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bg">
                <a:solidFill>
                  <a:srgbClr val="FFFFFF"/>
                </a:solidFill>
                <a:latin typeface="Nunito"/>
                <a:ea typeface="Nunito"/>
                <a:cs typeface="Nunito"/>
                <a:sym typeface="Nunito"/>
              </a:rPr>
              <a:t>Text A = [a1, a2, a3 …, aK] has a given Grade 2</a:t>
            </a:r>
            <a:endParaRPr>
              <a:solidFill>
                <a:srgbClr val="FFFFFF"/>
              </a:solidFill>
              <a:latin typeface="Nunito"/>
              <a:ea typeface="Nunito"/>
              <a:cs typeface="Nunito"/>
              <a:sym typeface="Nunito"/>
            </a:endParaRPr>
          </a:p>
          <a:p>
            <a:pPr indent="0" lvl="0" marL="0" rtl="0" algn="l">
              <a:spcBef>
                <a:spcPts val="0"/>
              </a:spcBef>
              <a:spcAft>
                <a:spcPts val="0"/>
              </a:spcAft>
              <a:buNone/>
            </a:pPr>
            <a:r>
              <a:rPr lang="bg">
                <a:solidFill>
                  <a:srgbClr val="FFFFFF"/>
                </a:solidFill>
                <a:latin typeface="Nunito"/>
                <a:ea typeface="Nunito"/>
                <a:cs typeface="Nunito"/>
                <a:sym typeface="Nunito"/>
              </a:rPr>
              <a:t>.</a:t>
            </a:r>
            <a:endParaRPr>
              <a:solidFill>
                <a:srgbClr val="FFFFFF"/>
              </a:solidFill>
              <a:latin typeface="Nunito"/>
              <a:ea typeface="Nunito"/>
              <a:cs typeface="Nunito"/>
              <a:sym typeface="Nunito"/>
            </a:endParaRPr>
          </a:p>
          <a:p>
            <a:pPr indent="0" lvl="0" marL="0" rtl="0" algn="l">
              <a:spcBef>
                <a:spcPts val="0"/>
              </a:spcBef>
              <a:spcAft>
                <a:spcPts val="0"/>
              </a:spcAft>
              <a:buNone/>
            </a:pPr>
            <a:r>
              <a:rPr lang="bg">
                <a:solidFill>
                  <a:srgbClr val="FFFFFF"/>
                </a:solidFill>
                <a:latin typeface="Nunito"/>
                <a:ea typeface="Nunito"/>
                <a:cs typeface="Nunito"/>
                <a:sym typeface="Nunito"/>
              </a:rPr>
              <a:t>.</a:t>
            </a:r>
            <a:endParaRPr>
              <a:solidFill>
                <a:srgbClr val="FFFFFF"/>
              </a:solidFill>
              <a:latin typeface="Nunito"/>
              <a:ea typeface="Nunito"/>
              <a:cs typeface="Nunito"/>
              <a:sym typeface="Nunito"/>
            </a:endParaRPr>
          </a:p>
          <a:p>
            <a:pPr indent="0" lvl="0" marL="0" rtl="0" algn="l">
              <a:spcBef>
                <a:spcPts val="0"/>
              </a:spcBef>
              <a:spcAft>
                <a:spcPts val="0"/>
              </a:spcAft>
              <a:buNone/>
            </a:pPr>
            <a:r>
              <a:rPr lang="bg">
                <a:solidFill>
                  <a:srgbClr val="FFFFFF"/>
                </a:solidFill>
                <a:latin typeface="Nunito"/>
                <a:ea typeface="Nunito"/>
                <a:cs typeface="Nunito"/>
                <a:sym typeface="Nunito"/>
              </a:rPr>
              <a:t>.</a:t>
            </a:r>
            <a:endParaRPr>
              <a:solidFill>
                <a:srgbClr val="FFFFFF"/>
              </a:solidFill>
              <a:latin typeface="Nunito"/>
              <a:ea typeface="Nunito"/>
              <a:cs typeface="Nunito"/>
              <a:sym typeface="Nunito"/>
            </a:endParaRPr>
          </a:p>
          <a:p>
            <a:pPr indent="0" lvl="0" marL="0" rtl="0" algn="l">
              <a:spcBef>
                <a:spcPts val="0"/>
              </a:spcBef>
              <a:spcAft>
                <a:spcPts val="0"/>
              </a:spcAft>
              <a:buNone/>
            </a:pPr>
            <a:r>
              <a:rPr lang="bg">
                <a:solidFill>
                  <a:srgbClr val="FFFFFF"/>
                </a:solidFill>
                <a:latin typeface="Nunito"/>
                <a:ea typeface="Nunito"/>
                <a:cs typeface="Nunito"/>
                <a:sym typeface="Nunito"/>
              </a:rPr>
              <a:t>Text Y = [y1, y2, y3 …, yK] has a given Grade 5</a:t>
            </a:r>
            <a:endParaRPr>
              <a:solidFill>
                <a:srgbClr val="FFFFFF"/>
              </a:solidFill>
              <a:latin typeface="Nunito"/>
              <a:ea typeface="Nunito"/>
              <a:cs typeface="Nunito"/>
              <a:sym typeface="Nunito"/>
            </a:endParaRPr>
          </a:p>
          <a:p>
            <a:pPr indent="0" lvl="0" marL="0" rtl="0" algn="l">
              <a:spcBef>
                <a:spcPts val="0"/>
              </a:spcBef>
              <a:spcAft>
                <a:spcPts val="0"/>
              </a:spcAft>
              <a:buNone/>
            </a:pPr>
            <a:r>
              <a:rPr lang="bg">
                <a:solidFill>
                  <a:srgbClr val="FFFFFF"/>
                </a:solidFill>
                <a:latin typeface="Nunito"/>
                <a:ea typeface="Nunito"/>
                <a:cs typeface="Nunito"/>
                <a:sym typeface="Nunito"/>
              </a:rPr>
              <a:t>Text Z = [z1, z2, z3 …, zK] has a given Grade 5</a:t>
            </a:r>
            <a:endParaRPr>
              <a:solidFill>
                <a:srgbClr val="FFFFFF"/>
              </a:solidFill>
              <a:latin typeface="Nunito"/>
              <a:ea typeface="Nunito"/>
              <a:cs typeface="Nunito"/>
              <a:sym typeface="Nunito"/>
            </a:endParaRPr>
          </a:p>
          <a:p>
            <a:pPr indent="0" lvl="0" marL="0" rtl="0" algn="l">
              <a:spcBef>
                <a:spcPts val="0"/>
              </a:spcBef>
              <a:spcAft>
                <a:spcPts val="0"/>
              </a:spcAft>
              <a:buNone/>
            </a:pPr>
            <a:r>
              <a:t/>
            </a:r>
            <a:endParaRPr>
              <a:solidFill>
                <a:srgbClr val="FFFFFF"/>
              </a:solidFill>
              <a:latin typeface="Nunito"/>
              <a:ea typeface="Nunito"/>
              <a:cs typeface="Nunito"/>
              <a:sym typeface="Nunito"/>
            </a:endParaRPr>
          </a:p>
        </p:txBody>
      </p:sp>
      <p:cxnSp>
        <p:nvCxnSpPr>
          <p:cNvPr id="401" name="Google Shape;401;p28"/>
          <p:cNvCxnSpPr/>
          <p:nvPr/>
        </p:nvCxnSpPr>
        <p:spPr>
          <a:xfrm flipH="1" rot="10800000">
            <a:off x="5816475" y="4399300"/>
            <a:ext cx="2380200" cy="20700"/>
          </a:xfrm>
          <a:prstGeom prst="straightConnector1">
            <a:avLst/>
          </a:prstGeom>
          <a:noFill/>
          <a:ln cap="flat" cmpd="sng" w="9525">
            <a:solidFill>
              <a:schemeClr val="dk2"/>
            </a:solidFill>
            <a:prstDash val="solid"/>
            <a:round/>
            <a:headEnd len="med" w="med" type="none"/>
            <a:tailEnd len="med" w="med" type="triangle"/>
          </a:ln>
        </p:spPr>
      </p:cxnSp>
      <p:cxnSp>
        <p:nvCxnSpPr>
          <p:cNvPr id="402" name="Google Shape;402;p28"/>
          <p:cNvCxnSpPr/>
          <p:nvPr/>
        </p:nvCxnSpPr>
        <p:spPr>
          <a:xfrm rot="10800000">
            <a:off x="5816325" y="2205250"/>
            <a:ext cx="10500" cy="2225100"/>
          </a:xfrm>
          <a:prstGeom prst="straightConnector1">
            <a:avLst/>
          </a:prstGeom>
          <a:noFill/>
          <a:ln cap="flat" cmpd="sng" w="9525">
            <a:solidFill>
              <a:schemeClr val="dk2"/>
            </a:solidFill>
            <a:prstDash val="solid"/>
            <a:round/>
            <a:headEnd len="med" w="med" type="none"/>
            <a:tailEnd len="med" w="med" type="triangle"/>
          </a:ln>
        </p:spPr>
      </p:cxnSp>
      <p:sp>
        <p:nvSpPr>
          <p:cNvPr id="403" name="Google Shape;403;p28"/>
          <p:cNvSpPr/>
          <p:nvPr/>
        </p:nvSpPr>
        <p:spPr>
          <a:xfrm>
            <a:off x="6735100" y="2679225"/>
            <a:ext cx="113700" cy="97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8"/>
          <p:cNvSpPr/>
          <p:nvPr/>
        </p:nvSpPr>
        <p:spPr>
          <a:xfrm>
            <a:off x="6949725" y="3053888"/>
            <a:ext cx="113700" cy="97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8"/>
          <p:cNvSpPr/>
          <p:nvPr/>
        </p:nvSpPr>
        <p:spPr>
          <a:xfrm>
            <a:off x="7141125" y="2725788"/>
            <a:ext cx="113700" cy="97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8"/>
          <p:cNvSpPr/>
          <p:nvPr/>
        </p:nvSpPr>
        <p:spPr>
          <a:xfrm>
            <a:off x="7601788" y="3455463"/>
            <a:ext cx="113700" cy="97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8"/>
          <p:cNvSpPr/>
          <p:nvPr/>
        </p:nvSpPr>
        <p:spPr>
          <a:xfrm>
            <a:off x="7544725" y="3729713"/>
            <a:ext cx="113700" cy="97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8"/>
          <p:cNvSpPr/>
          <p:nvPr/>
        </p:nvSpPr>
        <p:spPr>
          <a:xfrm>
            <a:off x="7503525" y="3592025"/>
            <a:ext cx="113700" cy="97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8"/>
          <p:cNvSpPr/>
          <p:nvPr/>
        </p:nvSpPr>
        <p:spPr>
          <a:xfrm>
            <a:off x="7793300" y="3498900"/>
            <a:ext cx="113700" cy="97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8"/>
          <p:cNvSpPr/>
          <p:nvPr/>
        </p:nvSpPr>
        <p:spPr>
          <a:xfrm>
            <a:off x="6934325" y="2691675"/>
            <a:ext cx="113700" cy="97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1" name="Google Shape;411;p28"/>
          <p:cNvCxnSpPr/>
          <p:nvPr/>
        </p:nvCxnSpPr>
        <p:spPr>
          <a:xfrm flipH="1">
            <a:off x="5837075" y="3578550"/>
            <a:ext cx="1117800" cy="3933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412" name="Google Shape;412;p28"/>
          <p:cNvCxnSpPr/>
          <p:nvPr/>
        </p:nvCxnSpPr>
        <p:spPr>
          <a:xfrm flipH="1" rot="10800000">
            <a:off x="6934325" y="2654325"/>
            <a:ext cx="910800" cy="910800"/>
          </a:xfrm>
          <a:prstGeom prst="curvedConnector3">
            <a:avLst>
              <a:gd fmla="val 50000" name="adj1"/>
            </a:avLst>
          </a:prstGeom>
          <a:noFill/>
          <a:ln cap="flat" cmpd="sng" w="9525">
            <a:solidFill>
              <a:schemeClr val="dk2"/>
            </a:solidFill>
            <a:prstDash val="solid"/>
            <a:round/>
            <a:headEnd len="med" w="med" type="none"/>
            <a:tailEnd len="med" w="med" type="none"/>
          </a:ln>
        </p:spPr>
      </p:cxnSp>
      <p:sp>
        <p:nvSpPr>
          <p:cNvPr id="413" name="Google Shape;413;p28"/>
          <p:cNvSpPr txBox="1"/>
          <p:nvPr/>
        </p:nvSpPr>
        <p:spPr>
          <a:xfrm>
            <a:off x="6934325" y="2334625"/>
            <a:ext cx="569100" cy="1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bg">
                <a:solidFill>
                  <a:srgbClr val="FFFFFF"/>
                </a:solidFill>
                <a:latin typeface="Nunito"/>
                <a:ea typeface="Nunito"/>
                <a:cs typeface="Nunito"/>
                <a:sym typeface="Nunito"/>
              </a:rPr>
              <a:t>A</a:t>
            </a:r>
            <a:endParaRPr>
              <a:solidFill>
                <a:srgbClr val="FFFFFF"/>
              </a:solidFill>
              <a:latin typeface="Nunito"/>
              <a:ea typeface="Nunito"/>
              <a:cs typeface="Nunito"/>
              <a:sym typeface="Nunito"/>
            </a:endParaRPr>
          </a:p>
        </p:txBody>
      </p:sp>
      <p:sp>
        <p:nvSpPr>
          <p:cNvPr id="414" name="Google Shape;414;p28"/>
          <p:cNvSpPr txBox="1"/>
          <p:nvPr/>
        </p:nvSpPr>
        <p:spPr>
          <a:xfrm>
            <a:off x="7658625" y="3312600"/>
            <a:ext cx="910800" cy="72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bg">
                <a:solidFill>
                  <a:srgbClr val="FFFFFF"/>
                </a:solidFill>
                <a:latin typeface="Nunito"/>
                <a:ea typeface="Nunito"/>
                <a:cs typeface="Nunito"/>
                <a:sym typeface="Nunito"/>
              </a:rPr>
              <a:t>      Z</a:t>
            </a:r>
            <a:endParaRPr>
              <a:solidFill>
                <a:srgbClr val="FFFFFF"/>
              </a:solidFill>
              <a:latin typeface="Nunito"/>
              <a:ea typeface="Nunito"/>
              <a:cs typeface="Nunito"/>
              <a:sym typeface="Nunito"/>
            </a:endParaRPr>
          </a:p>
          <a:p>
            <a:pPr indent="0" lvl="0" marL="0" rtl="0" algn="l">
              <a:spcBef>
                <a:spcPts val="0"/>
              </a:spcBef>
              <a:spcAft>
                <a:spcPts val="0"/>
              </a:spcAft>
              <a:buNone/>
            </a:pPr>
            <a:r>
              <a:rPr lang="bg">
                <a:solidFill>
                  <a:srgbClr val="FFFFFF"/>
                </a:solidFill>
                <a:latin typeface="Nunito"/>
                <a:ea typeface="Nunito"/>
                <a:cs typeface="Nunito"/>
                <a:sym typeface="Nunito"/>
              </a:rPr>
              <a:t>Y</a:t>
            </a:r>
            <a:endParaRPr>
              <a:solidFill>
                <a:srgbClr val="FFFFFF"/>
              </a:solidFill>
              <a:latin typeface="Nunito"/>
              <a:ea typeface="Nunito"/>
              <a:cs typeface="Nunito"/>
              <a:sym typeface="Nunito"/>
            </a:endParaRPr>
          </a:p>
          <a:p>
            <a:pPr indent="0" lvl="0" marL="0" rtl="0" algn="l">
              <a:spcBef>
                <a:spcPts val="0"/>
              </a:spcBef>
              <a:spcAft>
                <a:spcPts val="0"/>
              </a:spcAft>
              <a:buNone/>
            </a:pPr>
            <a:r>
              <a:rPr lang="bg">
                <a:solidFill>
                  <a:srgbClr val="FFFFFF"/>
                </a:solidFill>
                <a:latin typeface="Nunito"/>
                <a:ea typeface="Nunito"/>
                <a:cs typeface="Nunito"/>
                <a:sym typeface="Nunito"/>
              </a:rPr>
              <a:t>Grade 5</a:t>
            </a:r>
            <a:endParaRPr>
              <a:solidFill>
                <a:srgbClr val="FFFFFF"/>
              </a:solidFill>
              <a:latin typeface="Nunito"/>
              <a:ea typeface="Nunito"/>
              <a:cs typeface="Nunito"/>
              <a:sym typeface="Nunito"/>
            </a:endParaRPr>
          </a:p>
        </p:txBody>
      </p:sp>
      <p:sp>
        <p:nvSpPr>
          <p:cNvPr id="415" name="Google Shape;415;p28"/>
          <p:cNvSpPr txBox="1"/>
          <p:nvPr/>
        </p:nvSpPr>
        <p:spPr>
          <a:xfrm>
            <a:off x="6665075" y="2761488"/>
            <a:ext cx="858900" cy="22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bg">
                <a:solidFill>
                  <a:srgbClr val="FFFFFF"/>
                </a:solidFill>
                <a:latin typeface="Nunito"/>
                <a:ea typeface="Nunito"/>
                <a:cs typeface="Nunito"/>
                <a:sym typeface="Nunito"/>
              </a:rPr>
              <a:t>Grade 2</a:t>
            </a:r>
            <a:endParaRPr>
              <a:solidFill>
                <a:srgbClr val="FFFFFF"/>
              </a:solidFill>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419" name="Shape 419"/>
        <p:cNvGrpSpPr/>
        <p:nvPr/>
      </p:nvGrpSpPr>
      <p:grpSpPr>
        <a:xfrm>
          <a:off x="0" y="0"/>
          <a:ext cx="0" cy="0"/>
          <a:chOff x="0" y="0"/>
          <a:chExt cx="0" cy="0"/>
        </a:xfrm>
      </p:grpSpPr>
      <p:sp>
        <p:nvSpPr>
          <p:cNvPr id="420" name="Google Shape;420;p29"/>
          <p:cNvSpPr txBox="1"/>
          <p:nvPr>
            <p:ph type="ctrTitle"/>
          </p:nvPr>
        </p:nvSpPr>
        <p:spPr>
          <a:xfrm>
            <a:off x="99550" y="46875"/>
            <a:ext cx="3719700" cy="111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bg"/>
              <a:t>Dataset used</a:t>
            </a:r>
            <a:endParaRPr/>
          </a:p>
        </p:txBody>
      </p:sp>
      <p:sp>
        <p:nvSpPr>
          <p:cNvPr id="421" name="Google Shape;421;p29"/>
          <p:cNvSpPr txBox="1"/>
          <p:nvPr>
            <p:ph idx="1" type="subTitle"/>
          </p:nvPr>
        </p:nvSpPr>
        <p:spPr>
          <a:xfrm>
            <a:off x="99550" y="1161375"/>
            <a:ext cx="3719700" cy="3672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bg"/>
              <a:t>8 different sets on different topics</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Char char="●"/>
            </a:pPr>
            <a:r>
              <a:rPr lang="bg"/>
              <a:t>anonymised by Stanford’s Name Entity Recogniser (I talked to Homer Simpson -&gt; I talked to @Person1)</a:t>
            </a:r>
            <a:endParaRPr/>
          </a:p>
        </p:txBody>
      </p:sp>
      <p:pic>
        <p:nvPicPr>
          <p:cNvPr id="422" name="Google Shape;422;p29"/>
          <p:cNvPicPr preferRelativeResize="0"/>
          <p:nvPr/>
        </p:nvPicPr>
        <p:blipFill>
          <a:blip r:embed="rId3">
            <a:alphaModFix/>
          </a:blip>
          <a:stretch>
            <a:fillRect/>
          </a:stretch>
        </p:blipFill>
        <p:spPr>
          <a:xfrm>
            <a:off x="6928075" y="46913"/>
            <a:ext cx="2019300" cy="1114425"/>
          </a:xfrm>
          <a:prstGeom prst="rect">
            <a:avLst/>
          </a:prstGeom>
          <a:noFill/>
          <a:ln>
            <a:noFill/>
          </a:ln>
        </p:spPr>
      </p:pic>
      <p:graphicFrame>
        <p:nvGraphicFramePr>
          <p:cNvPr id="423" name="Google Shape;423;p29"/>
          <p:cNvGraphicFramePr/>
          <p:nvPr/>
        </p:nvGraphicFramePr>
        <p:xfrm>
          <a:off x="3921150" y="1161380"/>
          <a:ext cx="3000000" cy="3000000"/>
        </p:xfrm>
        <a:graphic>
          <a:graphicData uri="http://schemas.openxmlformats.org/drawingml/2006/table">
            <a:tbl>
              <a:tblPr>
                <a:noFill/>
                <a:tableStyleId>{9FA6F767-0CC9-4272-B427-9EEAD879E3F7}</a:tableStyleId>
              </a:tblPr>
              <a:tblGrid>
                <a:gridCol w="603825"/>
                <a:gridCol w="1055950"/>
                <a:gridCol w="1026675"/>
                <a:gridCol w="1007500"/>
                <a:gridCol w="1151500"/>
              </a:tblGrid>
              <a:tr h="525150">
                <a:tc>
                  <a:txBody>
                    <a:bodyPr/>
                    <a:lstStyle/>
                    <a:p>
                      <a:pPr indent="0" lvl="0" marL="0" rtl="0" algn="l">
                        <a:spcBef>
                          <a:spcPts val="0"/>
                        </a:spcBef>
                        <a:spcAft>
                          <a:spcPts val="0"/>
                        </a:spcAft>
                        <a:buNone/>
                      </a:pPr>
                      <a:r>
                        <a:rPr lang="bg">
                          <a:solidFill>
                            <a:srgbClr val="FFFFFF"/>
                          </a:solidFill>
                        </a:rPr>
                        <a:t>Set #</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bg">
                          <a:solidFill>
                            <a:srgbClr val="FFFFFF"/>
                          </a:solidFill>
                        </a:rPr>
                        <a:t>Grade Level</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bg">
                          <a:solidFill>
                            <a:srgbClr val="FFFFFF"/>
                          </a:solidFill>
                        </a:rPr>
                        <a:t>Training set Size</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bg">
                          <a:solidFill>
                            <a:srgbClr val="FFFFFF"/>
                          </a:solidFill>
                        </a:rPr>
                        <a:t>Average essay length </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bg">
                          <a:solidFill>
                            <a:srgbClr val="FFFFFF"/>
                          </a:solidFill>
                        </a:rPr>
                        <a:t>Scoring scale</a:t>
                      </a:r>
                      <a:endParaRPr>
                        <a:solidFill>
                          <a:srgbClr val="FFFFFF"/>
                        </a:solidFill>
                      </a:endParaRPr>
                    </a:p>
                  </a:txBody>
                  <a:tcPr marT="91425" marB="91425" marR="91425" marL="91425"/>
                </a:tc>
              </a:tr>
              <a:tr h="396200">
                <a:tc>
                  <a:txBody>
                    <a:bodyPr/>
                    <a:lstStyle/>
                    <a:p>
                      <a:pPr indent="0" lvl="0" marL="0" rtl="0" algn="l">
                        <a:spcBef>
                          <a:spcPts val="0"/>
                        </a:spcBef>
                        <a:spcAft>
                          <a:spcPts val="0"/>
                        </a:spcAft>
                        <a:buNone/>
                      </a:pPr>
                      <a:r>
                        <a:rPr lang="bg">
                          <a:solidFill>
                            <a:srgbClr val="FFFFFF"/>
                          </a:solidFill>
                        </a:rPr>
                        <a:t>1</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bg">
                          <a:solidFill>
                            <a:srgbClr val="FFFFFF"/>
                          </a:solidFill>
                        </a:rPr>
                        <a:t>8</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bg">
                          <a:solidFill>
                            <a:srgbClr val="FFFFFF"/>
                          </a:solidFill>
                        </a:rPr>
                        <a:t>1785</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bg">
                          <a:solidFill>
                            <a:srgbClr val="FFFFFF"/>
                          </a:solidFill>
                        </a:rPr>
                        <a:t>650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bg">
                          <a:solidFill>
                            <a:srgbClr val="FFFFFF"/>
                          </a:solidFill>
                        </a:rPr>
                        <a:t>2-12</a:t>
                      </a:r>
                      <a:endParaRPr>
                        <a:solidFill>
                          <a:srgbClr val="FFFFFF"/>
                        </a:solidFill>
                      </a:endParaRPr>
                    </a:p>
                  </a:txBody>
                  <a:tcPr marT="91425" marB="91425" marR="91425" marL="91425"/>
                </a:tc>
              </a:tr>
              <a:tr h="396200">
                <a:tc>
                  <a:txBody>
                    <a:bodyPr/>
                    <a:lstStyle/>
                    <a:p>
                      <a:pPr indent="0" lvl="0" marL="0" rtl="0" algn="l">
                        <a:spcBef>
                          <a:spcPts val="0"/>
                        </a:spcBef>
                        <a:spcAft>
                          <a:spcPts val="0"/>
                        </a:spcAft>
                        <a:buNone/>
                      </a:pPr>
                      <a:r>
                        <a:rPr lang="bg">
                          <a:solidFill>
                            <a:srgbClr val="FFFFFF"/>
                          </a:solidFill>
                        </a:rPr>
                        <a:t>2</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bg">
                          <a:solidFill>
                            <a:srgbClr val="FFFFFF"/>
                          </a:solidFill>
                        </a:rPr>
                        <a:t>10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bg">
                          <a:solidFill>
                            <a:srgbClr val="FFFFFF"/>
                          </a:solidFill>
                        </a:rPr>
                        <a:t>1800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bg">
                          <a:solidFill>
                            <a:srgbClr val="FFFFFF"/>
                          </a:solidFill>
                        </a:rPr>
                        <a:t>150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bg">
                          <a:solidFill>
                            <a:srgbClr val="FFFFFF"/>
                          </a:solidFill>
                        </a:rPr>
                        <a:t>1-6 and 1-4</a:t>
                      </a:r>
                      <a:endParaRPr>
                        <a:solidFill>
                          <a:srgbClr val="FFFFFF"/>
                        </a:solidFill>
                      </a:endParaRPr>
                    </a:p>
                  </a:txBody>
                  <a:tcPr marT="91425" marB="91425" marR="91425" marL="91425"/>
                </a:tc>
              </a:tr>
              <a:tr h="396200">
                <a:tc>
                  <a:txBody>
                    <a:bodyPr/>
                    <a:lstStyle/>
                    <a:p>
                      <a:pPr indent="0" lvl="0" marL="0" rtl="0" algn="l">
                        <a:spcBef>
                          <a:spcPts val="0"/>
                        </a:spcBef>
                        <a:spcAft>
                          <a:spcPts val="0"/>
                        </a:spcAft>
                        <a:buNone/>
                      </a:pPr>
                      <a:r>
                        <a:rPr lang="bg">
                          <a:solidFill>
                            <a:srgbClr val="FFFFFF"/>
                          </a:solidFill>
                        </a:rPr>
                        <a:t>3</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bg">
                          <a:solidFill>
                            <a:srgbClr val="FFFFFF"/>
                          </a:solidFill>
                        </a:rPr>
                        <a:t>10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bg">
                          <a:solidFill>
                            <a:srgbClr val="FFFFFF"/>
                          </a:solidFill>
                        </a:rPr>
                        <a:t>1726</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bg">
                          <a:solidFill>
                            <a:srgbClr val="FFFFFF"/>
                          </a:solidFill>
                        </a:rPr>
                        <a:t>150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bg">
                          <a:solidFill>
                            <a:srgbClr val="FFFFFF"/>
                          </a:solidFill>
                        </a:rPr>
                        <a:t>0-3</a:t>
                      </a:r>
                      <a:endParaRPr>
                        <a:solidFill>
                          <a:srgbClr val="FFFFFF"/>
                        </a:solidFill>
                      </a:endParaRPr>
                    </a:p>
                  </a:txBody>
                  <a:tcPr marT="91425" marB="91425" marR="91425" marL="91425"/>
                </a:tc>
              </a:tr>
              <a:tr h="396200">
                <a:tc>
                  <a:txBody>
                    <a:bodyPr/>
                    <a:lstStyle/>
                    <a:p>
                      <a:pPr indent="0" lvl="0" marL="0" rtl="0" algn="l">
                        <a:spcBef>
                          <a:spcPts val="0"/>
                        </a:spcBef>
                        <a:spcAft>
                          <a:spcPts val="0"/>
                        </a:spcAft>
                        <a:buNone/>
                      </a:pPr>
                      <a:r>
                        <a:rPr lang="bg">
                          <a:solidFill>
                            <a:srgbClr val="FFFFFF"/>
                          </a:solidFill>
                        </a:rPr>
                        <a:t>4</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bg">
                          <a:solidFill>
                            <a:srgbClr val="FFFFFF"/>
                          </a:solidFill>
                        </a:rPr>
                        <a:t>10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bg">
                          <a:solidFill>
                            <a:srgbClr val="FFFFFF"/>
                          </a:solidFill>
                        </a:rPr>
                        <a:t>1772</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bg">
                          <a:solidFill>
                            <a:srgbClr val="FFFFFF"/>
                          </a:solidFill>
                        </a:rPr>
                        <a:t>150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bg">
                          <a:solidFill>
                            <a:srgbClr val="FFFFFF"/>
                          </a:solidFill>
                        </a:rPr>
                        <a:t>0-3</a:t>
                      </a:r>
                      <a:endParaRPr>
                        <a:solidFill>
                          <a:srgbClr val="FFFFFF"/>
                        </a:solidFill>
                      </a:endParaRPr>
                    </a:p>
                  </a:txBody>
                  <a:tcPr marT="91425" marB="91425" marR="91425" marL="91425"/>
                </a:tc>
              </a:tr>
              <a:tr h="396200">
                <a:tc>
                  <a:txBody>
                    <a:bodyPr/>
                    <a:lstStyle/>
                    <a:p>
                      <a:pPr indent="0" lvl="0" marL="0" rtl="0" algn="l">
                        <a:spcBef>
                          <a:spcPts val="0"/>
                        </a:spcBef>
                        <a:spcAft>
                          <a:spcPts val="0"/>
                        </a:spcAft>
                        <a:buNone/>
                      </a:pPr>
                      <a:r>
                        <a:rPr lang="bg">
                          <a:solidFill>
                            <a:srgbClr val="FFFFFF"/>
                          </a:solidFill>
                        </a:rPr>
                        <a:t>5</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bg">
                          <a:solidFill>
                            <a:srgbClr val="FFFFFF"/>
                          </a:solidFill>
                        </a:rPr>
                        <a:t>8</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bg">
                          <a:solidFill>
                            <a:srgbClr val="FFFFFF"/>
                          </a:solidFill>
                        </a:rPr>
                        <a:t>1805</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bg">
                          <a:solidFill>
                            <a:srgbClr val="FFFFFF"/>
                          </a:solidFill>
                        </a:rPr>
                        <a:t>150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bg">
                          <a:solidFill>
                            <a:srgbClr val="FFFFFF"/>
                          </a:solidFill>
                        </a:rPr>
                        <a:t>0-4</a:t>
                      </a:r>
                      <a:endParaRPr>
                        <a:solidFill>
                          <a:srgbClr val="FFFFFF"/>
                        </a:solidFill>
                      </a:endParaRPr>
                    </a:p>
                  </a:txBody>
                  <a:tcPr marT="91425" marB="91425" marR="91425" marL="91425"/>
                </a:tc>
              </a:tr>
              <a:tr h="396200">
                <a:tc>
                  <a:txBody>
                    <a:bodyPr/>
                    <a:lstStyle/>
                    <a:p>
                      <a:pPr indent="0" lvl="0" marL="0" rtl="0" algn="l">
                        <a:spcBef>
                          <a:spcPts val="0"/>
                        </a:spcBef>
                        <a:spcAft>
                          <a:spcPts val="0"/>
                        </a:spcAft>
                        <a:buNone/>
                      </a:pPr>
                      <a:r>
                        <a:rPr lang="bg">
                          <a:solidFill>
                            <a:srgbClr val="FFFFFF"/>
                          </a:solidFill>
                        </a:rPr>
                        <a:t>6</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bg">
                          <a:solidFill>
                            <a:srgbClr val="FFFFFF"/>
                          </a:solidFill>
                        </a:rPr>
                        <a:t>10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bg">
                          <a:solidFill>
                            <a:srgbClr val="FFFFFF"/>
                          </a:solidFill>
                        </a:rPr>
                        <a:t>1800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bg">
                          <a:solidFill>
                            <a:srgbClr val="FFFFFF"/>
                          </a:solidFill>
                        </a:rPr>
                        <a:t>150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bg">
                          <a:solidFill>
                            <a:srgbClr val="FFFFFF"/>
                          </a:solidFill>
                        </a:rPr>
                        <a:t>0-4</a:t>
                      </a:r>
                      <a:endParaRPr>
                        <a:solidFill>
                          <a:srgbClr val="FFFFFF"/>
                        </a:solidFill>
                      </a:endParaRPr>
                    </a:p>
                  </a:txBody>
                  <a:tcPr marT="91425" marB="91425" marR="91425" marL="91425"/>
                </a:tc>
              </a:tr>
              <a:tr h="396200">
                <a:tc>
                  <a:txBody>
                    <a:bodyPr/>
                    <a:lstStyle/>
                    <a:p>
                      <a:pPr indent="0" lvl="0" marL="0" rtl="0" algn="l">
                        <a:spcBef>
                          <a:spcPts val="0"/>
                        </a:spcBef>
                        <a:spcAft>
                          <a:spcPts val="0"/>
                        </a:spcAft>
                        <a:buNone/>
                      </a:pPr>
                      <a:r>
                        <a:rPr lang="bg">
                          <a:solidFill>
                            <a:srgbClr val="FFFFFF"/>
                          </a:solidFill>
                        </a:rPr>
                        <a:t>7</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bg">
                          <a:solidFill>
                            <a:srgbClr val="FFFFFF"/>
                          </a:solidFill>
                        </a:rPr>
                        <a:t>7</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bg">
                          <a:solidFill>
                            <a:srgbClr val="FFFFFF"/>
                          </a:solidFill>
                        </a:rPr>
                        <a:t>1730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bg">
                          <a:solidFill>
                            <a:srgbClr val="FFFFFF"/>
                          </a:solidFill>
                        </a:rPr>
                        <a:t>250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bg">
                          <a:solidFill>
                            <a:srgbClr val="FFFFFF"/>
                          </a:solidFill>
                        </a:rPr>
                        <a:t>0-30</a:t>
                      </a:r>
                      <a:endParaRPr>
                        <a:solidFill>
                          <a:srgbClr val="FFFFFF"/>
                        </a:solidFill>
                      </a:endParaRPr>
                    </a:p>
                  </a:txBody>
                  <a:tcPr marT="91425" marB="91425" marR="91425" marL="91425"/>
                </a:tc>
              </a:tr>
              <a:tr h="396200">
                <a:tc>
                  <a:txBody>
                    <a:bodyPr/>
                    <a:lstStyle/>
                    <a:p>
                      <a:pPr indent="0" lvl="0" marL="0" rtl="0" algn="l">
                        <a:spcBef>
                          <a:spcPts val="0"/>
                        </a:spcBef>
                        <a:spcAft>
                          <a:spcPts val="0"/>
                        </a:spcAft>
                        <a:buNone/>
                      </a:pPr>
                      <a:r>
                        <a:rPr lang="bg">
                          <a:solidFill>
                            <a:srgbClr val="FFFFFF"/>
                          </a:solidFill>
                        </a:rPr>
                        <a:t>8</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bg">
                          <a:solidFill>
                            <a:srgbClr val="FFFFFF"/>
                          </a:solidFill>
                        </a:rPr>
                        <a:t>10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bg">
                          <a:solidFill>
                            <a:srgbClr val="FFFFFF"/>
                          </a:solidFill>
                        </a:rPr>
                        <a:t>918</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bg">
                          <a:solidFill>
                            <a:srgbClr val="FFFFFF"/>
                          </a:solidFill>
                        </a:rPr>
                        <a:t>650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bg">
                          <a:solidFill>
                            <a:srgbClr val="FFFFFF"/>
                          </a:solidFill>
                        </a:rPr>
                        <a:t>0-60</a:t>
                      </a:r>
                      <a:endParaRPr>
                        <a:solidFill>
                          <a:srgbClr val="FFFFFF"/>
                        </a:solidFill>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427" name="Shape 427"/>
        <p:cNvGrpSpPr/>
        <p:nvPr/>
      </p:nvGrpSpPr>
      <p:grpSpPr>
        <a:xfrm>
          <a:off x="0" y="0"/>
          <a:ext cx="0" cy="0"/>
          <a:chOff x="0" y="0"/>
          <a:chExt cx="0" cy="0"/>
        </a:xfrm>
      </p:grpSpPr>
      <p:sp>
        <p:nvSpPr>
          <p:cNvPr id="428" name="Google Shape;428;p30"/>
          <p:cNvSpPr txBox="1"/>
          <p:nvPr>
            <p:ph type="ctrTitle"/>
          </p:nvPr>
        </p:nvSpPr>
        <p:spPr>
          <a:xfrm>
            <a:off x="419325" y="698850"/>
            <a:ext cx="80613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bg" sz="3200"/>
              <a:t>Evaluation of the implemented classifier</a:t>
            </a:r>
            <a:endParaRPr sz="3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Google Shape;433;p31"/>
          <p:cNvSpPr txBox="1"/>
          <p:nvPr>
            <p:ph type="ctrTitle"/>
          </p:nvPr>
        </p:nvSpPr>
        <p:spPr>
          <a:xfrm>
            <a:off x="315175" y="318675"/>
            <a:ext cx="3224400" cy="302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bg"/>
              <a:t>Heatmap Confusion matrix example</a:t>
            </a:r>
            <a:endParaRPr/>
          </a:p>
        </p:txBody>
      </p:sp>
      <p:pic>
        <p:nvPicPr>
          <p:cNvPr id="434" name="Google Shape;434;p31"/>
          <p:cNvPicPr preferRelativeResize="0"/>
          <p:nvPr/>
        </p:nvPicPr>
        <p:blipFill>
          <a:blip r:embed="rId3">
            <a:alphaModFix/>
          </a:blip>
          <a:stretch>
            <a:fillRect/>
          </a:stretch>
        </p:blipFill>
        <p:spPr>
          <a:xfrm>
            <a:off x="4519479" y="0"/>
            <a:ext cx="4186897" cy="51435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438" name="Shape 438"/>
        <p:cNvGrpSpPr/>
        <p:nvPr/>
      </p:nvGrpSpPr>
      <p:grpSpPr>
        <a:xfrm>
          <a:off x="0" y="0"/>
          <a:ext cx="0" cy="0"/>
          <a:chOff x="0" y="0"/>
          <a:chExt cx="0" cy="0"/>
        </a:xfrm>
      </p:grpSpPr>
      <p:sp>
        <p:nvSpPr>
          <p:cNvPr id="439" name="Google Shape;439;p32"/>
          <p:cNvSpPr txBox="1"/>
          <p:nvPr/>
        </p:nvSpPr>
        <p:spPr>
          <a:xfrm>
            <a:off x="359825" y="420775"/>
            <a:ext cx="4111200" cy="133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FFFFFF"/>
              </a:solidFill>
              <a:latin typeface="Nunito"/>
              <a:ea typeface="Nunito"/>
              <a:cs typeface="Nunito"/>
              <a:sym typeface="Nunito"/>
            </a:endParaRPr>
          </a:p>
          <a:p>
            <a:pPr indent="0" lvl="0" marL="0" rtl="0" algn="l">
              <a:spcBef>
                <a:spcPts val="0"/>
              </a:spcBef>
              <a:spcAft>
                <a:spcPts val="0"/>
              </a:spcAft>
              <a:buNone/>
            </a:pPr>
            <a:r>
              <a:rPr lang="bg" sz="1800">
                <a:solidFill>
                  <a:srgbClr val="FFFFFF"/>
                </a:solidFill>
                <a:latin typeface="Nunito"/>
                <a:ea typeface="Nunito"/>
                <a:cs typeface="Nunito"/>
                <a:sym typeface="Nunito"/>
              </a:rPr>
              <a:t>		      #Correct predictions</a:t>
            </a:r>
            <a:endParaRPr sz="1800">
              <a:solidFill>
                <a:srgbClr val="FFFFFF"/>
              </a:solidFill>
              <a:latin typeface="Nunito"/>
              <a:ea typeface="Nunito"/>
              <a:cs typeface="Nunito"/>
              <a:sym typeface="Nunito"/>
            </a:endParaRPr>
          </a:p>
          <a:p>
            <a:pPr indent="0" lvl="0" marL="0" rtl="0" algn="l">
              <a:spcBef>
                <a:spcPts val="0"/>
              </a:spcBef>
              <a:spcAft>
                <a:spcPts val="0"/>
              </a:spcAft>
              <a:buNone/>
            </a:pPr>
            <a:r>
              <a:rPr lang="bg" sz="1800">
                <a:solidFill>
                  <a:srgbClr val="FFFFFF"/>
                </a:solidFill>
                <a:latin typeface="Nunito"/>
                <a:ea typeface="Nunito"/>
                <a:cs typeface="Nunito"/>
                <a:sym typeface="Nunito"/>
              </a:rPr>
              <a:t>Accuracy = </a:t>
            </a:r>
            <a:endParaRPr sz="1800">
              <a:solidFill>
                <a:srgbClr val="FFFFFF"/>
              </a:solidFill>
              <a:latin typeface="Nunito"/>
              <a:ea typeface="Nunito"/>
              <a:cs typeface="Nunito"/>
              <a:sym typeface="Nunito"/>
            </a:endParaRPr>
          </a:p>
          <a:p>
            <a:pPr indent="0" lvl="0" marL="0" rtl="0" algn="l">
              <a:spcBef>
                <a:spcPts val="0"/>
              </a:spcBef>
              <a:spcAft>
                <a:spcPts val="0"/>
              </a:spcAft>
              <a:buNone/>
            </a:pPr>
            <a:r>
              <a:rPr lang="bg" sz="1800">
                <a:solidFill>
                  <a:srgbClr val="FFFFFF"/>
                </a:solidFill>
                <a:latin typeface="Nunito"/>
                <a:ea typeface="Nunito"/>
                <a:cs typeface="Nunito"/>
                <a:sym typeface="Nunito"/>
              </a:rPr>
              <a:t>		      #All predictions made</a:t>
            </a:r>
            <a:endParaRPr sz="1800">
              <a:solidFill>
                <a:srgbClr val="FFFFFF"/>
              </a:solidFill>
              <a:latin typeface="Nunito"/>
              <a:ea typeface="Nunito"/>
              <a:cs typeface="Nunito"/>
              <a:sym typeface="Nunito"/>
            </a:endParaRPr>
          </a:p>
        </p:txBody>
      </p:sp>
      <p:cxnSp>
        <p:nvCxnSpPr>
          <p:cNvPr id="440" name="Google Shape;440;p32"/>
          <p:cNvCxnSpPr/>
          <p:nvPr/>
        </p:nvCxnSpPr>
        <p:spPr>
          <a:xfrm>
            <a:off x="1716725" y="1211750"/>
            <a:ext cx="2061000" cy="10500"/>
          </a:xfrm>
          <a:prstGeom prst="straightConnector1">
            <a:avLst/>
          </a:prstGeom>
          <a:noFill/>
          <a:ln cap="flat" cmpd="sng" w="9525">
            <a:solidFill>
              <a:schemeClr val="dk2"/>
            </a:solidFill>
            <a:prstDash val="solid"/>
            <a:round/>
            <a:headEnd len="med" w="med" type="none"/>
            <a:tailEnd len="med" w="med" type="none"/>
          </a:ln>
        </p:spPr>
      </p:cxnSp>
      <p:sp>
        <p:nvSpPr>
          <p:cNvPr id="441" name="Google Shape;441;p32"/>
          <p:cNvSpPr txBox="1"/>
          <p:nvPr/>
        </p:nvSpPr>
        <p:spPr>
          <a:xfrm>
            <a:off x="266700" y="2487800"/>
            <a:ext cx="4680600" cy="133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Nunito"/>
              <a:ea typeface="Nunito"/>
              <a:cs typeface="Nunito"/>
              <a:sym typeface="Nunito"/>
            </a:endParaRPr>
          </a:p>
          <a:p>
            <a:pPr indent="0" lvl="0" marL="0" rtl="0" algn="l">
              <a:spcBef>
                <a:spcPts val="0"/>
              </a:spcBef>
              <a:spcAft>
                <a:spcPts val="0"/>
              </a:spcAft>
              <a:buNone/>
            </a:pPr>
            <a:r>
              <a:rPr lang="bg" sz="1800">
                <a:solidFill>
                  <a:srgbClr val="FFFFFF"/>
                </a:solidFill>
                <a:latin typeface="Nunito"/>
                <a:ea typeface="Nunito"/>
                <a:cs typeface="Nunito"/>
                <a:sym typeface="Nunito"/>
              </a:rPr>
              <a:t>		    #Correct predictions for class X</a:t>
            </a:r>
            <a:endParaRPr sz="1800">
              <a:solidFill>
                <a:srgbClr val="FFFFFF"/>
              </a:solidFill>
              <a:latin typeface="Nunito"/>
              <a:ea typeface="Nunito"/>
              <a:cs typeface="Nunito"/>
              <a:sym typeface="Nunito"/>
            </a:endParaRPr>
          </a:p>
          <a:p>
            <a:pPr indent="0" lvl="0" marL="0" rtl="0" algn="l">
              <a:spcBef>
                <a:spcPts val="0"/>
              </a:spcBef>
              <a:spcAft>
                <a:spcPts val="0"/>
              </a:spcAft>
              <a:buNone/>
            </a:pPr>
            <a:r>
              <a:rPr lang="bg" sz="1800">
                <a:solidFill>
                  <a:srgbClr val="FFFFFF"/>
                </a:solidFill>
                <a:latin typeface="Nunito"/>
                <a:ea typeface="Nunito"/>
                <a:cs typeface="Nunito"/>
                <a:sym typeface="Nunito"/>
              </a:rPr>
              <a:t>Precision =</a:t>
            </a:r>
            <a:endParaRPr sz="1800">
              <a:solidFill>
                <a:srgbClr val="FFFFFF"/>
              </a:solidFill>
              <a:latin typeface="Nunito"/>
              <a:ea typeface="Nunito"/>
              <a:cs typeface="Nunito"/>
              <a:sym typeface="Nunito"/>
            </a:endParaRPr>
          </a:p>
          <a:p>
            <a:pPr indent="0" lvl="0" marL="0" rtl="0" algn="l">
              <a:spcBef>
                <a:spcPts val="0"/>
              </a:spcBef>
              <a:spcAft>
                <a:spcPts val="0"/>
              </a:spcAft>
              <a:buNone/>
            </a:pPr>
            <a:r>
              <a:rPr lang="bg" sz="1200">
                <a:solidFill>
                  <a:srgbClr val="FFFFFF"/>
                </a:solidFill>
                <a:latin typeface="Nunito"/>
                <a:ea typeface="Nunito"/>
                <a:cs typeface="Nunito"/>
                <a:sym typeface="Nunito"/>
              </a:rPr>
              <a:t>(for class X)</a:t>
            </a:r>
            <a:r>
              <a:rPr lang="bg" sz="1800">
                <a:solidFill>
                  <a:srgbClr val="FFFFFF"/>
                </a:solidFill>
                <a:latin typeface="Nunito"/>
                <a:ea typeface="Nunito"/>
                <a:cs typeface="Nunito"/>
                <a:sym typeface="Nunito"/>
              </a:rPr>
              <a:t>      #All predictions for class X</a:t>
            </a:r>
            <a:endParaRPr sz="1800">
              <a:solidFill>
                <a:srgbClr val="FFFFFF"/>
              </a:solidFill>
              <a:latin typeface="Nunito"/>
              <a:ea typeface="Nunito"/>
              <a:cs typeface="Nunito"/>
              <a:sym typeface="Nunito"/>
            </a:endParaRPr>
          </a:p>
        </p:txBody>
      </p:sp>
      <p:cxnSp>
        <p:nvCxnSpPr>
          <p:cNvPr id="442" name="Google Shape;442;p32"/>
          <p:cNvCxnSpPr/>
          <p:nvPr/>
        </p:nvCxnSpPr>
        <p:spPr>
          <a:xfrm>
            <a:off x="1623600" y="3243950"/>
            <a:ext cx="2857800" cy="9600"/>
          </a:xfrm>
          <a:prstGeom prst="straightConnector1">
            <a:avLst/>
          </a:prstGeom>
          <a:noFill/>
          <a:ln cap="flat" cmpd="sng" w="9525">
            <a:solidFill>
              <a:schemeClr val="dk2"/>
            </a:solidFill>
            <a:prstDash val="solid"/>
            <a:round/>
            <a:headEnd len="med" w="med" type="none"/>
            <a:tailEnd len="med" w="med" type="none"/>
          </a:ln>
        </p:spPr>
      </p:cxnSp>
      <p:sp>
        <p:nvSpPr>
          <p:cNvPr id="443" name="Google Shape;443;p32"/>
          <p:cNvSpPr txBox="1"/>
          <p:nvPr/>
        </p:nvSpPr>
        <p:spPr>
          <a:xfrm>
            <a:off x="4140000" y="1335175"/>
            <a:ext cx="4853700" cy="133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Nunito"/>
              <a:ea typeface="Nunito"/>
              <a:cs typeface="Nunito"/>
              <a:sym typeface="Nunito"/>
            </a:endParaRPr>
          </a:p>
          <a:p>
            <a:pPr indent="0" lvl="0" marL="0" rtl="0" algn="l">
              <a:spcBef>
                <a:spcPts val="0"/>
              </a:spcBef>
              <a:spcAft>
                <a:spcPts val="0"/>
              </a:spcAft>
              <a:buNone/>
            </a:pPr>
            <a:r>
              <a:rPr lang="bg" sz="1800">
                <a:solidFill>
                  <a:srgbClr val="FFFFFF"/>
                </a:solidFill>
                <a:latin typeface="Nunito"/>
                <a:ea typeface="Nunito"/>
                <a:cs typeface="Nunito"/>
                <a:sym typeface="Nunito"/>
              </a:rPr>
              <a:t>	         #Correct predictions for class X</a:t>
            </a:r>
            <a:endParaRPr sz="1800">
              <a:solidFill>
                <a:srgbClr val="FFFFFF"/>
              </a:solidFill>
              <a:latin typeface="Nunito"/>
              <a:ea typeface="Nunito"/>
              <a:cs typeface="Nunito"/>
              <a:sym typeface="Nunito"/>
            </a:endParaRPr>
          </a:p>
          <a:p>
            <a:pPr indent="0" lvl="0" marL="0" rtl="0" algn="l">
              <a:spcBef>
                <a:spcPts val="0"/>
              </a:spcBef>
              <a:spcAft>
                <a:spcPts val="0"/>
              </a:spcAft>
              <a:buNone/>
            </a:pPr>
            <a:r>
              <a:rPr lang="bg" sz="1800">
                <a:solidFill>
                  <a:srgbClr val="FFFFFF"/>
                </a:solidFill>
                <a:latin typeface="Nunito"/>
                <a:ea typeface="Nunito"/>
                <a:cs typeface="Nunito"/>
                <a:sym typeface="Nunito"/>
              </a:rPr>
              <a:t>Recall =</a:t>
            </a:r>
            <a:endParaRPr sz="1800">
              <a:solidFill>
                <a:srgbClr val="FFFFFF"/>
              </a:solidFill>
              <a:latin typeface="Nunito"/>
              <a:ea typeface="Nunito"/>
              <a:cs typeface="Nunito"/>
              <a:sym typeface="Nunito"/>
            </a:endParaRPr>
          </a:p>
          <a:p>
            <a:pPr indent="0" lvl="0" marL="0" rtl="0" algn="l">
              <a:spcBef>
                <a:spcPts val="0"/>
              </a:spcBef>
              <a:spcAft>
                <a:spcPts val="0"/>
              </a:spcAft>
              <a:buNone/>
            </a:pPr>
            <a:r>
              <a:rPr lang="bg" sz="1200">
                <a:solidFill>
                  <a:srgbClr val="FFFFFF"/>
                </a:solidFill>
                <a:latin typeface="Nunito"/>
                <a:ea typeface="Nunito"/>
                <a:cs typeface="Nunito"/>
                <a:sym typeface="Nunito"/>
              </a:rPr>
              <a:t>(for class X)</a:t>
            </a:r>
            <a:r>
              <a:rPr lang="bg" sz="1800">
                <a:solidFill>
                  <a:srgbClr val="FFFFFF"/>
                </a:solidFill>
                <a:latin typeface="Nunito"/>
                <a:ea typeface="Nunito"/>
                <a:cs typeface="Nunito"/>
                <a:sym typeface="Nunito"/>
              </a:rPr>
              <a:t>  #All elements that belong to class X</a:t>
            </a:r>
            <a:endParaRPr sz="1800">
              <a:solidFill>
                <a:srgbClr val="FFFFFF"/>
              </a:solidFill>
              <a:latin typeface="Nunito"/>
              <a:ea typeface="Nunito"/>
              <a:cs typeface="Nunito"/>
              <a:sym typeface="Nunito"/>
            </a:endParaRPr>
          </a:p>
        </p:txBody>
      </p:sp>
      <p:cxnSp>
        <p:nvCxnSpPr>
          <p:cNvPr id="444" name="Google Shape;444;p32"/>
          <p:cNvCxnSpPr/>
          <p:nvPr/>
        </p:nvCxnSpPr>
        <p:spPr>
          <a:xfrm>
            <a:off x="5340325" y="2064050"/>
            <a:ext cx="2980500" cy="10500"/>
          </a:xfrm>
          <a:prstGeom prst="straightConnector1">
            <a:avLst/>
          </a:prstGeom>
          <a:noFill/>
          <a:ln cap="flat" cmpd="sng" w="9525">
            <a:solidFill>
              <a:schemeClr val="dk2"/>
            </a:solidFill>
            <a:prstDash val="solid"/>
            <a:round/>
            <a:headEnd len="med" w="med" type="none"/>
            <a:tailEnd len="med" w="med" type="none"/>
          </a:ln>
        </p:spPr>
      </p:cxnSp>
      <p:sp>
        <p:nvSpPr>
          <p:cNvPr id="445" name="Google Shape;445;p32"/>
          <p:cNvSpPr txBox="1"/>
          <p:nvPr/>
        </p:nvSpPr>
        <p:spPr>
          <a:xfrm>
            <a:off x="4272625" y="3254200"/>
            <a:ext cx="4111200" cy="113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Nunito"/>
              <a:ea typeface="Nunito"/>
              <a:cs typeface="Nunito"/>
              <a:sym typeface="Nunito"/>
            </a:endParaRPr>
          </a:p>
          <a:p>
            <a:pPr indent="0" lvl="0" marL="0" rtl="0" algn="l">
              <a:spcBef>
                <a:spcPts val="0"/>
              </a:spcBef>
              <a:spcAft>
                <a:spcPts val="0"/>
              </a:spcAft>
              <a:buNone/>
            </a:pPr>
            <a:r>
              <a:rPr lang="bg" sz="1800">
                <a:solidFill>
                  <a:srgbClr val="FFFFFF"/>
                </a:solidFill>
                <a:latin typeface="Nunito"/>
                <a:ea typeface="Nunito"/>
                <a:cs typeface="Nunito"/>
                <a:sym typeface="Nunito"/>
              </a:rPr>
              <a:t>		       (Precision x Recall)	</a:t>
            </a:r>
            <a:endParaRPr sz="1800">
              <a:solidFill>
                <a:srgbClr val="FFFFFF"/>
              </a:solidFill>
              <a:latin typeface="Nunito"/>
              <a:ea typeface="Nunito"/>
              <a:cs typeface="Nunito"/>
              <a:sym typeface="Nunito"/>
            </a:endParaRPr>
          </a:p>
          <a:p>
            <a:pPr indent="0" lvl="0" marL="0" rtl="0" algn="l">
              <a:spcBef>
                <a:spcPts val="0"/>
              </a:spcBef>
              <a:spcAft>
                <a:spcPts val="0"/>
              </a:spcAft>
              <a:buNone/>
            </a:pPr>
            <a:r>
              <a:rPr lang="bg" sz="1800">
                <a:solidFill>
                  <a:srgbClr val="FFFFFF"/>
                </a:solidFill>
                <a:latin typeface="Nunito"/>
                <a:ea typeface="Nunito"/>
                <a:cs typeface="Nunito"/>
                <a:sym typeface="Nunito"/>
              </a:rPr>
              <a:t>F-score = 2x</a:t>
            </a:r>
            <a:endParaRPr sz="1800">
              <a:solidFill>
                <a:srgbClr val="FFFFFF"/>
              </a:solidFill>
              <a:latin typeface="Nunito"/>
              <a:ea typeface="Nunito"/>
              <a:cs typeface="Nunito"/>
              <a:sym typeface="Nunito"/>
            </a:endParaRPr>
          </a:p>
          <a:p>
            <a:pPr indent="0" lvl="0" marL="0" rtl="0" algn="l">
              <a:spcBef>
                <a:spcPts val="0"/>
              </a:spcBef>
              <a:spcAft>
                <a:spcPts val="0"/>
              </a:spcAft>
              <a:buNone/>
            </a:pPr>
            <a:r>
              <a:rPr lang="bg" sz="1200">
                <a:solidFill>
                  <a:srgbClr val="FFFFFF"/>
                </a:solidFill>
                <a:latin typeface="Nunito"/>
                <a:ea typeface="Nunito"/>
                <a:cs typeface="Nunito"/>
                <a:sym typeface="Nunito"/>
              </a:rPr>
              <a:t>(for class X)</a:t>
            </a:r>
            <a:r>
              <a:rPr lang="bg" sz="1800">
                <a:solidFill>
                  <a:srgbClr val="FFFFFF"/>
                </a:solidFill>
                <a:latin typeface="Nunito"/>
                <a:ea typeface="Nunito"/>
                <a:cs typeface="Nunito"/>
                <a:sym typeface="Nunito"/>
              </a:rPr>
              <a:t>		(Precision + Recall)</a:t>
            </a:r>
            <a:endParaRPr sz="1800">
              <a:solidFill>
                <a:srgbClr val="FFFFFF"/>
              </a:solidFill>
              <a:latin typeface="Nunito"/>
              <a:ea typeface="Nunito"/>
              <a:cs typeface="Nunito"/>
              <a:sym typeface="Nunito"/>
            </a:endParaRPr>
          </a:p>
        </p:txBody>
      </p:sp>
      <p:cxnSp>
        <p:nvCxnSpPr>
          <p:cNvPr id="446" name="Google Shape;446;p32"/>
          <p:cNvCxnSpPr/>
          <p:nvPr/>
        </p:nvCxnSpPr>
        <p:spPr>
          <a:xfrm>
            <a:off x="5700800" y="3989000"/>
            <a:ext cx="1573200" cy="102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450" name="Shape 450"/>
        <p:cNvGrpSpPr/>
        <p:nvPr/>
      </p:nvGrpSpPr>
      <p:grpSpPr>
        <a:xfrm>
          <a:off x="0" y="0"/>
          <a:ext cx="0" cy="0"/>
          <a:chOff x="0" y="0"/>
          <a:chExt cx="0" cy="0"/>
        </a:xfrm>
      </p:grpSpPr>
      <p:graphicFrame>
        <p:nvGraphicFramePr>
          <p:cNvPr id="451" name="Google Shape;451;p33"/>
          <p:cNvGraphicFramePr/>
          <p:nvPr/>
        </p:nvGraphicFramePr>
        <p:xfrm>
          <a:off x="952500" y="666750"/>
          <a:ext cx="3000000" cy="3000000"/>
        </p:xfrm>
        <a:graphic>
          <a:graphicData uri="http://schemas.openxmlformats.org/drawingml/2006/table">
            <a:tbl>
              <a:tblPr>
                <a:noFill/>
                <a:tableStyleId>{9FA6F767-0CC9-4272-B427-9EEAD879E3F7}</a:tableStyleId>
              </a:tblPr>
              <a:tblGrid>
                <a:gridCol w="1206500"/>
                <a:gridCol w="1206500"/>
                <a:gridCol w="1206500"/>
                <a:gridCol w="1206500"/>
                <a:gridCol w="1206500"/>
              </a:tblGrid>
              <a:tr h="381000">
                <a:tc>
                  <a:txBody>
                    <a:bodyPr/>
                    <a:lstStyle/>
                    <a:p>
                      <a:pPr indent="0" lvl="0" marL="0" rtl="0" algn="l">
                        <a:spcBef>
                          <a:spcPts val="0"/>
                        </a:spcBef>
                        <a:spcAft>
                          <a:spcPts val="0"/>
                        </a:spcAft>
                        <a:buNone/>
                      </a:pPr>
                      <a:r>
                        <a:rPr lang="bg">
                          <a:solidFill>
                            <a:srgbClr val="FFFFFF"/>
                          </a:solidFill>
                        </a:rPr>
                        <a:t>Essay score</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bg">
                          <a:solidFill>
                            <a:srgbClr val="FFFFFF"/>
                          </a:solidFill>
                        </a:rPr>
                        <a:t>Precision</a:t>
                      </a:r>
                      <a:endParaRPr/>
                    </a:p>
                  </a:txBody>
                  <a:tcPr marT="91425" marB="91425" marR="91425" marL="91425"/>
                </a:tc>
                <a:tc>
                  <a:txBody>
                    <a:bodyPr/>
                    <a:lstStyle/>
                    <a:p>
                      <a:pPr indent="0" lvl="0" marL="0" rtl="0" algn="l">
                        <a:spcBef>
                          <a:spcPts val="0"/>
                        </a:spcBef>
                        <a:spcAft>
                          <a:spcPts val="0"/>
                        </a:spcAft>
                        <a:buNone/>
                      </a:pPr>
                      <a:r>
                        <a:rPr lang="bg">
                          <a:solidFill>
                            <a:srgbClr val="FFFFFF"/>
                          </a:solidFill>
                        </a:rPr>
                        <a:t>Recall</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bg">
                          <a:solidFill>
                            <a:srgbClr val="FFFFFF"/>
                          </a:solidFill>
                        </a:rPr>
                        <a:t>f-score</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bg">
                          <a:solidFill>
                            <a:srgbClr val="FFFFFF"/>
                          </a:solidFill>
                        </a:rPr>
                        <a:t># essays</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bg">
                          <a:solidFill>
                            <a:srgbClr val="FFFFFF"/>
                          </a:solidFill>
                        </a:rPr>
                        <a:t>1</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bg">
                          <a:solidFill>
                            <a:srgbClr val="FFFFFF"/>
                          </a:solidFill>
                        </a:rPr>
                        <a:t>0.00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bg">
                          <a:solidFill>
                            <a:srgbClr val="FFFFFF"/>
                          </a:solidFill>
                        </a:rPr>
                        <a:t>0.00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bg">
                          <a:solidFill>
                            <a:srgbClr val="FFFFFF"/>
                          </a:solidFill>
                        </a:rPr>
                        <a:t>0.00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bg">
                          <a:solidFill>
                            <a:srgbClr val="FFFFFF"/>
                          </a:solidFill>
                        </a:rPr>
                        <a:t>4</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bg">
                          <a:solidFill>
                            <a:srgbClr val="FFFFFF"/>
                          </a:solidFill>
                        </a:rPr>
                        <a:t>2</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bg">
                          <a:solidFill>
                            <a:srgbClr val="FFFFFF"/>
                          </a:solidFill>
                        </a:rPr>
                        <a:t>0.00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bg">
                          <a:solidFill>
                            <a:srgbClr val="FFFFFF"/>
                          </a:solidFill>
                        </a:rPr>
                        <a:t>0.00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bg">
                          <a:solidFill>
                            <a:srgbClr val="FFFFFF"/>
                          </a:solidFill>
                        </a:rPr>
                        <a:t>0.00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bg">
                          <a:solidFill>
                            <a:srgbClr val="FFFFFF"/>
                          </a:solidFill>
                        </a:rPr>
                        <a:t>32</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bg">
                          <a:solidFill>
                            <a:srgbClr val="FFFFFF"/>
                          </a:solidFill>
                        </a:rPr>
                        <a:t>3</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bg">
                          <a:solidFill>
                            <a:srgbClr val="FFFFFF"/>
                          </a:solidFill>
                        </a:rPr>
                        <a:t>0.50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bg">
                          <a:solidFill>
                            <a:srgbClr val="FFFFFF"/>
                          </a:solidFill>
                        </a:rPr>
                        <a:t>0.78</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bg">
                          <a:solidFill>
                            <a:srgbClr val="FFFFFF"/>
                          </a:solidFill>
                        </a:rPr>
                        <a:t>0.61</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bg">
                          <a:solidFill>
                            <a:srgbClr val="FFFFFF"/>
                          </a:solidFill>
                        </a:rPr>
                        <a:t>212</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bg">
                          <a:solidFill>
                            <a:srgbClr val="FFFFFF"/>
                          </a:solidFill>
                        </a:rPr>
                        <a:t>4</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bg">
                          <a:solidFill>
                            <a:srgbClr val="FFFFFF"/>
                          </a:solidFill>
                        </a:rPr>
                        <a:t>0.44</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bg">
                          <a:solidFill>
                            <a:srgbClr val="FFFFFF"/>
                          </a:solidFill>
                        </a:rPr>
                        <a:t>0.31</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bg">
                          <a:solidFill>
                            <a:srgbClr val="FFFFFF"/>
                          </a:solidFill>
                        </a:rPr>
                        <a:t>0.36</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bg">
                          <a:solidFill>
                            <a:srgbClr val="FFFFFF"/>
                          </a:solidFill>
                        </a:rPr>
                        <a:t>166</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bg">
                          <a:solidFill>
                            <a:srgbClr val="FFFFFF"/>
                          </a:solidFill>
                        </a:rPr>
                        <a:t>5</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bg">
                          <a:solidFill>
                            <a:srgbClr val="FFFFFF"/>
                          </a:solidFill>
                        </a:rPr>
                        <a:t>0.00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bg">
                          <a:solidFill>
                            <a:srgbClr val="FFFFFF"/>
                          </a:solidFill>
                        </a:rPr>
                        <a:t>0.00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bg">
                          <a:solidFill>
                            <a:srgbClr val="FFFFFF"/>
                          </a:solidFill>
                        </a:rPr>
                        <a:t>0.00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bg">
                          <a:solidFill>
                            <a:srgbClr val="FFFFFF"/>
                          </a:solidFill>
                        </a:rPr>
                        <a:t>32</a:t>
                      </a:r>
                      <a:endParaRPr>
                        <a:solidFill>
                          <a:srgbClr val="FFFFFF"/>
                        </a:solidFill>
                      </a:endParaRPr>
                    </a:p>
                  </a:txBody>
                  <a:tcPr marT="91425" marB="91425" marR="91425" marL="91425"/>
                </a:tc>
              </a:tr>
            </a:tbl>
          </a:graphicData>
        </a:graphic>
      </p:graphicFrame>
      <p:graphicFrame>
        <p:nvGraphicFramePr>
          <p:cNvPr id="452" name="Google Shape;452;p33"/>
          <p:cNvGraphicFramePr/>
          <p:nvPr/>
        </p:nvGraphicFramePr>
        <p:xfrm>
          <a:off x="5778500" y="3021150"/>
          <a:ext cx="3000000" cy="3000000"/>
        </p:xfrm>
        <a:graphic>
          <a:graphicData uri="http://schemas.openxmlformats.org/drawingml/2006/table">
            <a:tbl>
              <a:tblPr>
                <a:noFill/>
                <a:tableStyleId>{9FA6F767-0CC9-4272-B427-9EEAD879E3F7}</a:tableStyleId>
              </a:tblPr>
              <a:tblGrid>
                <a:gridCol w="1206500"/>
                <a:gridCol w="1206500"/>
              </a:tblGrid>
              <a:tr h="396200">
                <a:tc>
                  <a:txBody>
                    <a:bodyPr/>
                    <a:lstStyle/>
                    <a:p>
                      <a:pPr indent="0" lvl="0" marL="0" rtl="0" algn="l">
                        <a:spcBef>
                          <a:spcPts val="0"/>
                        </a:spcBef>
                        <a:spcAft>
                          <a:spcPts val="0"/>
                        </a:spcAft>
                        <a:buNone/>
                      </a:pPr>
                      <a:r>
                        <a:rPr lang="bg">
                          <a:solidFill>
                            <a:srgbClr val="FFFFFF"/>
                          </a:solidFill>
                        </a:rPr>
                        <a:t>446</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bg">
                          <a:solidFill>
                            <a:srgbClr val="FFFFFF"/>
                          </a:solidFill>
                        </a:rPr>
                        <a:t>0.49</a:t>
                      </a:r>
                      <a:endParaRPr>
                        <a:solidFill>
                          <a:srgbClr val="FFFFFF"/>
                        </a:solidFill>
                      </a:endParaRPr>
                    </a:p>
                  </a:txBody>
                  <a:tcPr marT="91425" marB="91425" marR="91425" marL="91425"/>
                </a:tc>
              </a:tr>
            </a:tbl>
          </a:graphicData>
        </a:graphic>
      </p:graphicFrame>
      <p:graphicFrame>
        <p:nvGraphicFramePr>
          <p:cNvPr id="453" name="Google Shape;453;p33"/>
          <p:cNvGraphicFramePr/>
          <p:nvPr/>
        </p:nvGraphicFramePr>
        <p:xfrm>
          <a:off x="6985000" y="666750"/>
          <a:ext cx="3000000" cy="3000000"/>
        </p:xfrm>
        <a:graphic>
          <a:graphicData uri="http://schemas.openxmlformats.org/drawingml/2006/table">
            <a:tbl>
              <a:tblPr>
                <a:noFill/>
                <a:tableStyleId>{9FA6F767-0CC9-4272-B427-9EEAD879E3F7}</a:tableStyleId>
              </a:tblPr>
              <a:tblGrid>
                <a:gridCol w="1206500"/>
              </a:tblGrid>
              <a:tr h="396200">
                <a:tc>
                  <a:txBody>
                    <a:bodyPr/>
                    <a:lstStyle/>
                    <a:p>
                      <a:pPr indent="0" lvl="0" marL="0" rtl="0" algn="l">
                        <a:spcBef>
                          <a:spcPts val="0"/>
                        </a:spcBef>
                        <a:spcAft>
                          <a:spcPts val="0"/>
                        </a:spcAft>
                        <a:buNone/>
                      </a:pPr>
                      <a:r>
                        <a:rPr lang="bg">
                          <a:solidFill>
                            <a:srgbClr val="FFFFFF"/>
                          </a:solidFill>
                        </a:rPr>
                        <a:t>Accuracy</a:t>
                      </a:r>
                      <a:endParaRPr>
                        <a:solidFill>
                          <a:srgbClr val="FFFFFF"/>
                        </a:solidFill>
                      </a:endParaRP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457" name="Shape 457"/>
        <p:cNvGrpSpPr/>
        <p:nvPr/>
      </p:nvGrpSpPr>
      <p:grpSpPr>
        <a:xfrm>
          <a:off x="0" y="0"/>
          <a:ext cx="0" cy="0"/>
          <a:chOff x="0" y="0"/>
          <a:chExt cx="0" cy="0"/>
        </a:xfrm>
      </p:grpSpPr>
      <p:sp>
        <p:nvSpPr>
          <p:cNvPr id="458" name="Google Shape;458;p34"/>
          <p:cNvSpPr txBox="1"/>
          <p:nvPr>
            <p:ph type="ctrTitle"/>
          </p:nvPr>
        </p:nvSpPr>
        <p:spPr>
          <a:xfrm>
            <a:off x="824000" y="496875"/>
            <a:ext cx="80013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bg"/>
              <a:t>A quick demonstration...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302" name="Shape 302"/>
        <p:cNvGrpSpPr/>
        <p:nvPr/>
      </p:nvGrpSpPr>
      <p:grpSpPr>
        <a:xfrm>
          <a:off x="0" y="0"/>
          <a:ext cx="0" cy="0"/>
          <a:chOff x="0" y="0"/>
          <a:chExt cx="0" cy="0"/>
        </a:xfrm>
      </p:grpSpPr>
      <p:sp>
        <p:nvSpPr>
          <p:cNvPr id="303" name="Google Shape;303;p17"/>
          <p:cNvSpPr txBox="1"/>
          <p:nvPr>
            <p:ph type="title"/>
          </p:nvPr>
        </p:nvSpPr>
        <p:spPr>
          <a:xfrm>
            <a:off x="1388625" y="372825"/>
            <a:ext cx="6366900" cy="186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bg"/>
              <a:t>Motivation</a:t>
            </a:r>
            <a:endParaRPr/>
          </a:p>
        </p:txBody>
      </p:sp>
      <p:sp>
        <p:nvSpPr>
          <p:cNvPr id="304" name="Google Shape;304;p17"/>
          <p:cNvSpPr txBox="1"/>
          <p:nvPr>
            <p:ph idx="1" type="body"/>
          </p:nvPr>
        </p:nvSpPr>
        <p:spPr>
          <a:xfrm>
            <a:off x="1388625" y="2378700"/>
            <a:ext cx="6366900" cy="1444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bg"/>
              <a:t>Time consuming</a:t>
            </a:r>
            <a:endParaRPr/>
          </a:p>
          <a:p>
            <a:pPr indent="-311150" lvl="0" marL="457200" rtl="0" algn="l">
              <a:spcBef>
                <a:spcPts val="0"/>
              </a:spcBef>
              <a:spcAft>
                <a:spcPts val="0"/>
              </a:spcAft>
              <a:buSzPts val="1300"/>
              <a:buChar char="●"/>
            </a:pPr>
            <a:r>
              <a:rPr lang="bg"/>
              <a:t>Overworked Teachers</a:t>
            </a:r>
            <a:endParaRPr/>
          </a:p>
          <a:p>
            <a:pPr indent="-311150" lvl="0" marL="457200" rtl="0" algn="l">
              <a:spcBef>
                <a:spcPts val="0"/>
              </a:spcBef>
              <a:spcAft>
                <a:spcPts val="0"/>
              </a:spcAft>
              <a:buSzPts val="1300"/>
              <a:buChar char="●"/>
            </a:pPr>
            <a:r>
              <a:rPr lang="bg"/>
              <a:t>The Feedback that Students receive is often delayed and therefore meaningless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462" name="Shape 462"/>
        <p:cNvGrpSpPr/>
        <p:nvPr/>
      </p:nvGrpSpPr>
      <p:grpSpPr>
        <a:xfrm>
          <a:off x="0" y="0"/>
          <a:ext cx="0" cy="0"/>
          <a:chOff x="0" y="0"/>
          <a:chExt cx="0" cy="0"/>
        </a:xfrm>
      </p:grpSpPr>
      <p:sp>
        <p:nvSpPr>
          <p:cNvPr id="463" name="Google Shape;463;p35"/>
          <p:cNvSpPr txBox="1"/>
          <p:nvPr>
            <p:ph type="ctrTitle"/>
          </p:nvPr>
        </p:nvSpPr>
        <p:spPr>
          <a:xfrm>
            <a:off x="551575" y="441700"/>
            <a:ext cx="7915200" cy="1433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bg"/>
              <a:t>Directions for the future:</a:t>
            </a:r>
            <a:endParaRPr/>
          </a:p>
        </p:txBody>
      </p:sp>
      <p:sp>
        <p:nvSpPr>
          <p:cNvPr id="464" name="Google Shape;464;p35"/>
          <p:cNvSpPr txBox="1"/>
          <p:nvPr>
            <p:ph idx="1" type="subTitle"/>
          </p:nvPr>
        </p:nvSpPr>
        <p:spPr>
          <a:xfrm>
            <a:off x="551575" y="1875400"/>
            <a:ext cx="7915200" cy="30888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bg" sz="2400"/>
              <a:t>Better grade estimation method</a:t>
            </a:r>
            <a:endParaRPr sz="2400"/>
          </a:p>
          <a:p>
            <a:pPr indent="-381000" lvl="0" marL="457200" rtl="0" algn="l">
              <a:spcBef>
                <a:spcPts val="0"/>
              </a:spcBef>
              <a:spcAft>
                <a:spcPts val="0"/>
              </a:spcAft>
              <a:buSzPts val="2400"/>
              <a:buChar char="●"/>
            </a:pPr>
            <a:r>
              <a:rPr lang="bg" sz="2400"/>
              <a:t>More Features</a:t>
            </a:r>
            <a:endParaRPr sz="2400"/>
          </a:p>
          <a:p>
            <a:pPr indent="-381000" lvl="0" marL="457200" rtl="0" algn="l">
              <a:spcBef>
                <a:spcPts val="0"/>
              </a:spcBef>
              <a:spcAft>
                <a:spcPts val="0"/>
              </a:spcAft>
              <a:buSzPts val="2400"/>
              <a:buChar char="●"/>
            </a:pPr>
            <a:r>
              <a:rPr lang="bg" sz="2400"/>
              <a:t>Implementation into an Online Learning Environment</a:t>
            </a: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468" name="Shape 468"/>
        <p:cNvGrpSpPr/>
        <p:nvPr/>
      </p:nvGrpSpPr>
      <p:grpSpPr>
        <a:xfrm>
          <a:off x="0" y="0"/>
          <a:ext cx="0" cy="0"/>
          <a:chOff x="0" y="0"/>
          <a:chExt cx="0" cy="0"/>
        </a:xfrm>
      </p:grpSpPr>
      <p:sp>
        <p:nvSpPr>
          <p:cNvPr id="469" name="Google Shape;469;p36"/>
          <p:cNvSpPr txBox="1"/>
          <p:nvPr>
            <p:ph type="title"/>
          </p:nvPr>
        </p:nvSpPr>
        <p:spPr>
          <a:xfrm>
            <a:off x="1388625" y="772725"/>
            <a:ext cx="6366900" cy="139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bg" sz="4800"/>
              <a:t>Thank You for the attention</a:t>
            </a:r>
            <a:endParaRPr sz="4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308" name="Shape 308"/>
        <p:cNvGrpSpPr/>
        <p:nvPr/>
      </p:nvGrpSpPr>
      <p:grpSpPr>
        <a:xfrm>
          <a:off x="0" y="0"/>
          <a:ext cx="0" cy="0"/>
          <a:chOff x="0" y="0"/>
          <a:chExt cx="0" cy="0"/>
        </a:xfrm>
      </p:grpSpPr>
      <p:sp>
        <p:nvSpPr>
          <p:cNvPr id="309" name="Google Shape;309;p18"/>
          <p:cNvSpPr txBox="1"/>
          <p:nvPr>
            <p:ph type="title"/>
          </p:nvPr>
        </p:nvSpPr>
        <p:spPr>
          <a:xfrm>
            <a:off x="1388625" y="772725"/>
            <a:ext cx="6366900" cy="115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bg" sz="3600"/>
              <a:t>What is automated essay scoring?</a:t>
            </a:r>
            <a:endParaRPr sz="3600"/>
          </a:p>
        </p:txBody>
      </p:sp>
      <p:sp>
        <p:nvSpPr>
          <p:cNvPr id="310" name="Google Shape;310;p18"/>
          <p:cNvSpPr/>
          <p:nvPr/>
        </p:nvSpPr>
        <p:spPr>
          <a:xfrm>
            <a:off x="315975" y="2035300"/>
            <a:ext cx="1087500" cy="7494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8"/>
          <p:cNvSpPr txBox="1"/>
          <p:nvPr/>
        </p:nvSpPr>
        <p:spPr>
          <a:xfrm>
            <a:off x="426100" y="2119750"/>
            <a:ext cx="977400" cy="58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bg">
                <a:latin typeface="Nunito"/>
                <a:ea typeface="Nunito"/>
                <a:cs typeface="Nunito"/>
                <a:sym typeface="Nunito"/>
              </a:rPr>
              <a:t>Graded Essays</a:t>
            </a:r>
            <a:endParaRPr>
              <a:latin typeface="Nunito"/>
              <a:ea typeface="Nunito"/>
              <a:cs typeface="Nunito"/>
              <a:sym typeface="Nunito"/>
            </a:endParaRPr>
          </a:p>
        </p:txBody>
      </p:sp>
      <p:cxnSp>
        <p:nvCxnSpPr>
          <p:cNvPr id="312" name="Google Shape;312;p18"/>
          <p:cNvCxnSpPr/>
          <p:nvPr/>
        </p:nvCxnSpPr>
        <p:spPr>
          <a:xfrm>
            <a:off x="1550988" y="2354925"/>
            <a:ext cx="1800300" cy="0"/>
          </a:xfrm>
          <a:prstGeom prst="straightConnector1">
            <a:avLst/>
          </a:prstGeom>
          <a:noFill/>
          <a:ln cap="flat" cmpd="sng" w="9525">
            <a:solidFill>
              <a:schemeClr val="dk2"/>
            </a:solidFill>
            <a:prstDash val="solid"/>
            <a:round/>
            <a:headEnd len="med" w="med" type="none"/>
            <a:tailEnd len="med" w="med" type="triangle"/>
          </a:ln>
        </p:spPr>
      </p:cxnSp>
      <p:sp>
        <p:nvSpPr>
          <p:cNvPr id="313" name="Google Shape;313;p18"/>
          <p:cNvSpPr txBox="1"/>
          <p:nvPr/>
        </p:nvSpPr>
        <p:spPr>
          <a:xfrm>
            <a:off x="1631838" y="2035300"/>
            <a:ext cx="1638600" cy="2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bg">
                <a:latin typeface="Nunito"/>
                <a:ea typeface="Nunito"/>
                <a:cs typeface="Nunito"/>
                <a:sym typeface="Nunito"/>
              </a:rPr>
              <a:t>Text Processing / Feature Extraction</a:t>
            </a:r>
            <a:endParaRPr>
              <a:latin typeface="Nunito"/>
              <a:ea typeface="Nunito"/>
              <a:cs typeface="Nunito"/>
              <a:sym typeface="Nunito"/>
            </a:endParaRPr>
          </a:p>
        </p:txBody>
      </p:sp>
      <p:sp>
        <p:nvSpPr>
          <p:cNvPr id="314" name="Google Shape;314;p18"/>
          <p:cNvSpPr/>
          <p:nvPr/>
        </p:nvSpPr>
        <p:spPr>
          <a:xfrm>
            <a:off x="3378500" y="2035275"/>
            <a:ext cx="1483800" cy="71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8"/>
          <p:cNvSpPr txBox="1"/>
          <p:nvPr/>
        </p:nvSpPr>
        <p:spPr>
          <a:xfrm>
            <a:off x="3570650" y="2082988"/>
            <a:ext cx="1219800" cy="54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bg">
                <a:latin typeface="Nunito"/>
                <a:ea typeface="Nunito"/>
                <a:cs typeface="Nunito"/>
                <a:sym typeface="Nunito"/>
              </a:rPr>
              <a:t>Processed Features</a:t>
            </a:r>
            <a:endParaRPr>
              <a:latin typeface="Nunito"/>
              <a:ea typeface="Nunito"/>
              <a:cs typeface="Nunito"/>
              <a:sym typeface="Nunito"/>
            </a:endParaRPr>
          </a:p>
        </p:txBody>
      </p:sp>
      <p:cxnSp>
        <p:nvCxnSpPr>
          <p:cNvPr id="316" name="Google Shape;316;p18"/>
          <p:cNvCxnSpPr/>
          <p:nvPr/>
        </p:nvCxnSpPr>
        <p:spPr>
          <a:xfrm flipH="1">
            <a:off x="4098950" y="2790988"/>
            <a:ext cx="1500" cy="921600"/>
          </a:xfrm>
          <a:prstGeom prst="straightConnector1">
            <a:avLst/>
          </a:prstGeom>
          <a:noFill/>
          <a:ln cap="flat" cmpd="sng" w="9525">
            <a:solidFill>
              <a:schemeClr val="dk2"/>
            </a:solidFill>
            <a:prstDash val="solid"/>
            <a:round/>
            <a:headEnd len="med" w="med" type="none"/>
            <a:tailEnd len="med" w="med" type="triangle"/>
          </a:ln>
        </p:spPr>
      </p:cxnSp>
      <p:sp>
        <p:nvSpPr>
          <p:cNvPr id="317" name="Google Shape;317;p18"/>
          <p:cNvSpPr txBox="1"/>
          <p:nvPr/>
        </p:nvSpPr>
        <p:spPr>
          <a:xfrm>
            <a:off x="3270450" y="2706537"/>
            <a:ext cx="845100" cy="100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bg" sz="1200">
                <a:latin typeface="Nunito"/>
                <a:ea typeface="Nunito"/>
                <a:cs typeface="Nunito"/>
                <a:sym typeface="Nunito"/>
              </a:rPr>
              <a:t>Creating a machine learning model</a:t>
            </a:r>
            <a:endParaRPr sz="1200">
              <a:latin typeface="Nunito"/>
              <a:ea typeface="Nunito"/>
              <a:cs typeface="Nunito"/>
              <a:sym typeface="Nunito"/>
            </a:endParaRPr>
          </a:p>
        </p:txBody>
      </p:sp>
      <p:sp>
        <p:nvSpPr>
          <p:cNvPr id="318" name="Google Shape;318;p18"/>
          <p:cNvSpPr/>
          <p:nvPr/>
        </p:nvSpPr>
        <p:spPr>
          <a:xfrm>
            <a:off x="339750" y="3706450"/>
            <a:ext cx="1087500" cy="7164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8"/>
          <p:cNvSpPr txBox="1"/>
          <p:nvPr/>
        </p:nvSpPr>
        <p:spPr>
          <a:xfrm>
            <a:off x="371050" y="3637700"/>
            <a:ext cx="1087500" cy="58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bg">
                <a:latin typeface="Nunito"/>
                <a:ea typeface="Nunito"/>
                <a:cs typeface="Nunito"/>
                <a:sym typeface="Nunito"/>
              </a:rPr>
              <a:t>New Ungraded Essay</a:t>
            </a:r>
            <a:endParaRPr>
              <a:latin typeface="Nunito"/>
              <a:ea typeface="Nunito"/>
              <a:cs typeface="Nunito"/>
              <a:sym typeface="Nunito"/>
            </a:endParaRPr>
          </a:p>
        </p:txBody>
      </p:sp>
      <p:sp>
        <p:nvSpPr>
          <p:cNvPr id="320" name="Google Shape;320;p18"/>
          <p:cNvSpPr/>
          <p:nvPr/>
        </p:nvSpPr>
        <p:spPr>
          <a:xfrm>
            <a:off x="3378500" y="3706450"/>
            <a:ext cx="1483800" cy="71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1" name="Google Shape;321;p18"/>
          <p:cNvCxnSpPr/>
          <p:nvPr/>
        </p:nvCxnSpPr>
        <p:spPr>
          <a:xfrm>
            <a:off x="1589175" y="4064350"/>
            <a:ext cx="1779000" cy="600"/>
          </a:xfrm>
          <a:prstGeom prst="straightConnector1">
            <a:avLst/>
          </a:prstGeom>
          <a:noFill/>
          <a:ln cap="flat" cmpd="sng" w="9525">
            <a:solidFill>
              <a:schemeClr val="dk2"/>
            </a:solidFill>
            <a:prstDash val="solid"/>
            <a:round/>
            <a:headEnd len="med" w="med" type="none"/>
            <a:tailEnd len="med" w="med" type="triangle"/>
          </a:ln>
        </p:spPr>
      </p:cxnSp>
      <p:sp>
        <p:nvSpPr>
          <p:cNvPr id="322" name="Google Shape;322;p18"/>
          <p:cNvSpPr txBox="1"/>
          <p:nvPr/>
        </p:nvSpPr>
        <p:spPr>
          <a:xfrm>
            <a:off x="1631850" y="3761650"/>
            <a:ext cx="16386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bg">
                <a:latin typeface="Nunito"/>
                <a:ea typeface="Nunito"/>
                <a:cs typeface="Nunito"/>
                <a:sym typeface="Nunito"/>
              </a:rPr>
              <a:t>Text Processing / Feature Extraction</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
        <p:nvSpPr>
          <p:cNvPr id="323" name="Google Shape;323;p18"/>
          <p:cNvSpPr txBox="1"/>
          <p:nvPr/>
        </p:nvSpPr>
        <p:spPr>
          <a:xfrm>
            <a:off x="3443750" y="3751925"/>
            <a:ext cx="1329600" cy="54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bg">
                <a:latin typeface="Nunito"/>
                <a:ea typeface="Nunito"/>
                <a:cs typeface="Nunito"/>
                <a:sym typeface="Nunito"/>
              </a:rPr>
              <a:t>Automated Essay Scorer</a:t>
            </a:r>
            <a:endParaRPr sz="1000">
              <a:latin typeface="Nunito"/>
              <a:ea typeface="Nunito"/>
              <a:cs typeface="Nunito"/>
              <a:sym typeface="Nunito"/>
            </a:endParaRPr>
          </a:p>
          <a:p>
            <a:pPr indent="0" lvl="0" marL="0" rtl="0" algn="l">
              <a:spcBef>
                <a:spcPts val="0"/>
              </a:spcBef>
              <a:spcAft>
                <a:spcPts val="0"/>
              </a:spcAft>
              <a:buNone/>
            </a:pPr>
            <a:r>
              <a:rPr lang="bg" sz="1000">
                <a:latin typeface="Nunito"/>
                <a:ea typeface="Nunito"/>
                <a:cs typeface="Nunito"/>
                <a:sym typeface="Nunito"/>
              </a:rPr>
              <a:t>   </a:t>
            </a:r>
            <a:r>
              <a:rPr lang="bg" sz="1000">
                <a:latin typeface="Nunito"/>
                <a:ea typeface="Nunito"/>
                <a:cs typeface="Nunito"/>
                <a:sym typeface="Nunito"/>
              </a:rPr>
              <a:t>(text classifier)</a:t>
            </a:r>
            <a:endParaRPr sz="1000">
              <a:latin typeface="Nunito"/>
              <a:ea typeface="Nunito"/>
              <a:cs typeface="Nunito"/>
              <a:sym typeface="Nunito"/>
            </a:endParaRPr>
          </a:p>
          <a:p>
            <a:pPr indent="0" lvl="0" marL="0" rtl="0" algn="l">
              <a:spcBef>
                <a:spcPts val="0"/>
              </a:spcBef>
              <a:spcAft>
                <a:spcPts val="0"/>
              </a:spcAft>
              <a:buNone/>
            </a:pPr>
            <a:r>
              <a:t/>
            </a:r>
            <a:endParaRPr sz="1000">
              <a:latin typeface="Nunito"/>
              <a:ea typeface="Nunito"/>
              <a:cs typeface="Nunito"/>
              <a:sym typeface="Nunito"/>
            </a:endParaRPr>
          </a:p>
        </p:txBody>
      </p:sp>
      <p:sp>
        <p:nvSpPr>
          <p:cNvPr id="324" name="Google Shape;324;p18"/>
          <p:cNvSpPr/>
          <p:nvPr/>
        </p:nvSpPr>
        <p:spPr>
          <a:xfrm>
            <a:off x="6758550" y="3706450"/>
            <a:ext cx="1483800" cy="716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5" name="Google Shape;325;p18"/>
          <p:cNvCxnSpPr/>
          <p:nvPr/>
        </p:nvCxnSpPr>
        <p:spPr>
          <a:xfrm flipH="1" rot="10800000">
            <a:off x="5014225" y="4061800"/>
            <a:ext cx="1592400" cy="5700"/>
          </a:xfrm>
          <a:prstGeom prst="straightConnector1">
            <a:avLst/>
          </a:prstGeom>
          <a:noFill/>
          <a:ln cap="flat" cmpd="sng" w="9525">
            <a:solidFill>
              <a:schemeClr val="dk2"/>
            </a:solidFill>
            <a:prstDash val="solid"/>
            <a:round/>
            <a:headEnd len="med" w="med" type="none"/>
            <a:tailEnd len="med" w="med" type="triangle"/>
          </a:ln>
        </p:spPr>
      </p:cxnSp>
      <p:sp>
        <p:nvSpPr>
          <p:cNvPr id="326" name="Google Shape;326;p18"/>
          <p:cNvSpPr txBox="1"/>
          <p:nvPr/>
        </p:nvSpPr>
        <p:spPr>
          <a:xfrm>
            <a:off x="5014225" y="3465425"/>
            <a:ext cx="1800300" cy="2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bg">
                <a:latin typeface="Nunito"/>
                <a:ea typeface="Nunito"/>
                <a:cs typeface="Nunito"/>
                <a:sym typeface="Nunito"/>
              </a:rPr>
              <a:t>Grade and feedback generation</a:t>
            </a:r>
            <a:endParaRPr>
              <a:latin typeface="Nunito"/>
              <a:ea typeface="Nunito"/>
              <a:cs typeface="Nunito"/>
              <a:sym typeface="Nunito"/>
            </a:endParaRPr>
          </a:p>
        </p:txBody>
      </p:sp>
      <p:sp>
        <p:nvSpPr>
          <p:cNvPr id="327" name="Google Shape;327;p18"/>
          <p:cNvSpPr txBox="1"/>
          <p:nvPr/>
        </p:nvSpPr>
        <p:spPr>
          <a:xfrm>
            <a:off x="6862900" y="3791000"/>
            <a:ext cx="1329600" cy="50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bg">
                <a:latin typeface="Nunito"/>
                <a:ea typeface="Nunito"/>
                <a:cs typeface="Nunito"/>
                <a:sym typeface="Nunito"/>
              </a:rPr>
              <a:t>New Graded Essay</a:t>
            </a:r>
            <a:endParaRPr>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331" name="Shape 331"/>
        <p:cNvGrpSpPr/>
        <p:nvPr/>
      </p:nvGrpSpPr>
      <p:grpSpPr>
        <a:xfrm>
          <a:off x="0" y="0"/>
          <a:ext cx="0" cy="0"/>
          <a:chOff x="0" y="0"/>
          <a:chExt cx="0" cy="0"/>
        </a:xfrm>
      </p:grpSpPr>
      <p:sp>
        <p:nvSpPr>
          <p:cNvPr id="332" name="Google Shape;332;p19"/>
          <p:cNvSpPr txBox="1"/>
          <p:nvPr>
            <p:ph idx="1" type="subTitle"/>
          </p:nvPr>
        </p:nvSpPr>
        <p:spPr>
          <a:xfrm>
            <a:off x="64650" y="1291425"/>
            <a:ext cx="4255500" cy="3702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bg"/>
              <a:t>computer algorithms cannot recognize the most important qualities of good writing, such as truthfulness, tone, complex organization, logical thinking, or ideas new and germane to the topic (Byrne, Tang, Truduc, &amp; Tang, 2010)</a:t>
            </a:r>
            <a:endParaRPr/>
          </a:p>
          <a:p>
            <a:pPr indent="-330200" lvl="0" marL="457200" rtl="0" algn="l">
              <a:spcBef>
                <a:spcPts val="0"/>
              </a:spcBef>
              <a:spcAft>
                <a:spcPts val="0"/>
              </a:spcAft>
              <a:buSzPts val="1600"/>
              <a:buChar char="●"/>
            </a:pPr>
            <a:r>
              <a:rPr lang="bg"/>
              <a:t>machines over-emphasize grammatical and stylistic errors (Cheville, 2004) yet miss or misidentify such errors at intolerable rates (Herrington &amp; Moran, 2012) </a:t>
            </a:r>
            <a:endParaRPr/>
          </a:p>
        </p:txBody>
      </p:sp>
      <p:sp>
        <p:nvSpPr>
          <p:cNvPr id="333" name="Google Shape;333;p19"/>
          <p:cNvSpPr txBox="1"/>
          <p:nvPr/>
        </p:nvSpPr>
        <p:spPr>
          <a:xfrm>
            <a:off x="4717300" y="137900"/>
            <a:ext cx="4335300" cy="45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bg" sz="2400">
                <a:solidFill>
                  <a:srgbClr val="FFFFFF"/>
                </a:solidFill>
                <a:latin typeface="Maven Pro"/>
                <a:ea typeface="Maven Pro"/>
                <a:cs typeface="Maven Pro"/>
                <a:sym typeface="Maven Pro"/>
              </a:rPr>
              <a:t>2.	Does not promote authentic writing:</a:t>
            </a:r>
            <a:endParaRPr b="1" sz="24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b="1" sz="2400">
              <a:solidFill>
                <a:srgbClr val="FFFFFF"/>
              </a:solidFill>
              <a:latin typeface="Maven Pro"/>
              <a:ea typeface="Maven Pro"/>
              <a:cs typeface="Maven Pro"/>
              <a:sym typeface="Maven Pro"/>
            </a:endParaRPr>
          </a:p>
        </p:txBody>
      </p:sp>
      <p:sp>
        <p:nvSpPr>
          <p:cNvPr id="334" name="Google Shape;334;p19"/>
          <p:cNvSpPr txBox="1"/>
          <p:nvPr/>
        </p:nvSpPr>
        <p:spPr>
          <a:xfrm>
            <a:off x="64650" y="123800"/>
            <a:ext cx="4652700" cy="454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bg" sz="3600">
                <a:solidFill>
                  <a:schemeClr val="lt1"/>
                </a:solidFill>
                <a:latin typeface="Maven Pro"/>
                <a:ea typeface="Maven Pro"/>
                <a:cs typeface="Maven Pro"/>
                <a:sym typeface="Maven Pro"/>
              </a:rPr>
              <a:t>Criticism of AES:</a:t>
            </a:r>
            <a:endParaRPr b="1" sz="3600">
              <a:solidFill>
                <a:schemeClr val="lt1"/>
              </a:solidFill>
              <a:latin typeface="Maven Pro"/>
              <a:ea typeface="Maven Pro"/>
              <a:cs typeface="Maven Pro"/>
              <a:sym typeface="Maven Pro"/>
            </a:endParaRPr>
          </a:p>
          <a:p>
            <a:pPr indent="0" lvl="0" marL="0" rtl="0" algn="l">
              <a:spcBef>
                <a:spcPts val="0"/>
              </a:spcBef>
              <a:spcAft>
                <a:spcPts val="0"/>
              </a:spcAft>
              <a:buNone/>
            </a:pPr>
            <a:r>
              <a:rPr b="1" lang="bg" sz="2400">
                <a:solidFill>
                  <a:srgbClr val="FFFFFF"/>
                </a:solidFill>
                <a:latin typeface="Maven Pro"/>
                <a:ea typeface="Maven Pro"/>
                <a:cs typeface="Maven Pro"/>
                <a:sym typeface="Maven Pro"/>
              </a:rPr>
              <a:t>1.	Not Reliable:</a:t>
            </a:r>
            <a:endParaRPr b="1" sz="3600">
              <a:solidFill>
                <a:schemeClr val="lt1"/>
              </a:solidFill>
              <a:latin typeface="Maven Pro"/>
              <a:ea typeface="Maven Pro"/>
              <a:cs typeface="Maven Pro"/>
              <a:sym typeface="Maven Pro"/>
            </a:endParaRPr>
          </a:p>
        </p:txBody>
      </p:sp>
      <p:sp>
        <p:nvSpPr>
          <p:cNvPr id="335" name="Google Shape;335;p19"/>
          <p:cNvSpPr txBox="1"/>
          <p:nvPr/>
        </p:nvSpPr>
        <p:spPr>
          <a:xfrm>
            <a:off x="4225000" y="929675"/>
            <a:ext cx="4827600" cy="3000000"/>
          </a:xfrm>
          <a:prstGeom prst="rect">
            <a:avLst/>
          </a:prstGeom>
          <a:noFill/>
          <a:ln>
            <a:noFill/>
          </a:ln>
        </p:spPr>
        <p:txBody>
          <a:bodyPr anchorCtr="0" anchor="t" bIns="91425" lIns="91425" spcFirstLastPara="1" rIns="91425" wrap="square" tIns="91425">
            <a:noAutofit/>
          </a:bodyPr>
          <a:lstStyle/>
          <a:p>
            <a:pPr indent="-317500" lvl="0" marL="914400" rtl="0" algn="l">
              <a:spcBef>
                <a:spcPts val="0"/>
              </a:spcBef>
              <a:spcAft>
                <a:spcPts val="0"/>
              </a:spcAft>
              <a:buClr>
                <a:srgbClr val="FFFFFF"/>
              </a:buClr>
              <a:buSzPts val="1400"/>
              <a:buChar char="●"/>
            </a:pPr>
            <a:r>
              <a:rPr lang="bg">
                <a:solidFill>
                  <a:schemeClr val="lt1"/>
                </a:solidFill>
                <a:latin typeface="Nunito"/>
                <a:ea typeface="Nunito"/>
                <a:cs typeface="Nunito"/>
                <a:sym typeface="Nunito"/>
              </a:rPr>
              <a:t>students who know that they are writing only for a machine may be tempted to turn their writing into a game, trying to fool the machine into producing a higher score, which is easily done (McGee, 2006; Powers, Burstein, Chodorow, Fowles, &amp; Kukich, 2001; see item 6, above)</a:t>
            </a:r>
            <a:endParaRPr>
              <a:solidFill>
                <a:schemeClr val="lt1"/>
              </a:solidFill>
              <a:latin typeface="Nunito"/>
              <a:ea typeface="Nunito"/>
              <a:cs typeface="Nunito"/>
              <a:sym typeface="Nunito"/>
            </a:endParaRPr>
          </a:p>
          <a:p>
            <a:pPr indent="-317500" lvl="0" marL="914400" rtl="0" algn="l">
              <a:spcBef>
                <a:spcPts val="0"/>
              </a:spcBef>
              <a:spcAft>
                <a:spcPts val="0"/>
              </a:spcAft>
              <a:buClr>
                <a:schemeClr val="lt1"/>
              </a:buClr>
              <a:buSzPts val="1400"/>
              <a:buFont typeface="Nunito"/>
              <a:buChar char="●"/>
            </a:pPr>
            <a:r>
              <a:rPr lang="bg">
                <a:solidFill>
                  <a:schemeClr val="lt1"/>
                </a:solidFill>
                <a:latin typeface="Nunito"/>
                <a:ea typeface="Nunito"/>
                <a:cs typeface="Nunito"/>
                <a:sym typeface="Nunito"/>
              </a:rPr>
              <a:t>as a result, the machine grading of high-stakes writing assessments seriously degrades instruction in writing (Perelman, 2012a), since teachers have strong incentives to train students in the writing of long verbose prose, the memorization of lists of lengthy and rarely used words, the fabrication rather than the researching of supporting information, in short, to dumb down student writing.</a:t>
            </a:r>
            <a:endParaRPr>
              <a:solidFill>
                <a:schemeClr val="lt1"/>
              </a:solidFill>
              <a:latin typeface="Nunito"/>
              <a:ea typeface="Nunito"/>
              <a:cs typeface="Nunito"/>
              <a:sym typeface="Nunito"/>
            </a:endParaRPr>
          </a:p>
          <a:p>
            <a:pPr indent="0" lvl="0" marL="914400" rtl="0" algn="l">
              <a:spcBef>
                <a:spcPts val="0"/>
              </a:spcBef>
              <a:spcAft>
                <a:spcPts val="0"/>
              </a:spcAft>
              <a:buNone/>
            </a:pPr>
            <a:r>
              <a:t/>
            </a:r>
            <a:endParaRPr sz="1600">
              <a:solidFill>
                <a:schemeClr val="lt1"/>
              </a:solidFill>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339" name="Shape 339"/>
        <p:cNvGrpSpPr/>
        <p:nvPr/>
      </p:nvGrpSpPr>
      <p:grpSpPr>
        <a:xfrm>
          <a:off x="0" y="0"/>
          <a:ext cx="0" cy="0"/>
          <a:chOff x="0" y="0"/>
          <a:chExt cx="0" cy="0"/>
        </a:xfrm>
      </p:grpSpPr>
      <p:sp>
        <p:nvSpPr>
          <p:cNvPr id="340" name="Google Shape;340;p20"/>
          <p:cNvSpPr txBox="1"/>
          <p:nvPr>
            <p:ph type="ctrTitle"/>
          </p:nvPr>
        </p:nvSpPr>
        <p:spPr>
          <a:xfrm>
            <a:off x="375775" y="152388"/>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bg" sz="2400"/>
              <a:t>Examples of feedback provided by the “Pigai” System</a:t>
            </a:r>
            <a:endParaRPr sz="2400"/>
          </a:p>
        </p:txBody>
      </p:sp>
      <p:sp>
        <p:nvSpPr>
          <p:cNvPr id="341" name="Google Shape;341;p20"/>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342" name="Google Shape;342;p20"/>
          <p:cNvPicPr preferRelativeResize="0"/>
          <p:nvPr/>
        </p:nvPicPr>
        <p:blipFill>
          <a:blip r:embed="rId3">
            <a:alphaModFix/>
          </a:blip>
          <a:stretch>
            <a:fillRect/>
          </a:stretch>
        </p:blipFill>
        <p:spPr>
          <a:xfrm>
            <a:off x="375775" y="1753275"/>
            <a:ext cx="3390900" cy="2771775"/>
          </a:xfrm>
          <a:prstGeom prst="rect">
            <a:avLst/>
          </a:prstGeom>
          <a:noFill/>
          <a:ln>
            <a:noFill/>
          </a:ln>
        </p:spPr>
      </p:pic>
      <p:pic>
        <p:nvPicPr>
          <p:cNvPr id="343" name="Google Shape;343;p20"/>
          <p:cNvPicPr preferRelativeResize="0"/>
          <p:nvPr/>
        </p:nvPicPr>
        <p:blipFill>
          <a:blip r:embed="rId4">
            <a:alphaModFix/>
          </a:blip>
          <a:stretch>
            <a:fillRect/>
          </a:stretch>
        </p:blipFill>
        <p:spPr>
          <a:xfrm>
            <a:off x="5301262" y="255425"/>
            <a:ext cx="3200038" cy="1666850"/>
          </a:xfrm>
          <a:prstGeom prst="rect">
            <a:avLst/>
          </a:prstGeom>
          <a:noFill/>
          <a:ln>
            <a:noFill/>
          </a:ln>
        </p:spPr>
      </p:pic>
      <p:pic>
        <p:nvPicPr>
          <p:cNvPr id="344" name="Google Shape;344;p20"/>
          <p:cNvPicPr preferRelativeResize="0"/>
          <p:nvPr/>
        </p:nvPicPr>
        <p:blipFill>
          <a:blip r:embed="rId5">
            <a:alphaModFix/>
          </a:blip>
          <a:stretch>
            <a:fillRect/>
          </a:stretch>
        </p:blipFill>
        <p:spPr>
          <a:xfrm>
            <a:off x="5301250" y="2025300"/>
            <a:ext cx="3200050" cy="2374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21"/>
          <p:cNvSpPr txBox="1"/>
          <p:nvPr>
            <p:ph type="ctrTitle"/>
          </p:nvPr>
        </p:nvSpPr>
        <p:spPr>
          <a:xfrm>
            <a:off x="323525" y="323525"/>
            <a:ext cx="3780300" cy="174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bg"/>
              <a:t>Main Concept of the Thesis</a:t>
            </a:r>
            <a:endParaRPr/>
          </a:p>
        </p:txBody>
      </p:sp>
      <p:sp>
        <p:nvSpPr>
          <p:cNvPr id="350" name="Google Shape;350;p21"/>
          <p:cNvSpPr txBox="1"/>
          <p:nvPr>
            <p:ph idx="1" type="body"/>
          </p:nvPr>
        </p:nvSpPr>
        <p:spPr>
          <a:xfrm>
            <a:off x="323525" y="2177775"/>
            <a:ext cx="3780300" cy="2254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bg"/>
              <a:t>Create a tool that supports a human reader, rather than excluding him by debugging an essay sc</a:t>
            </a:r>
            <a:r>
              <a:rPr lang="bg"/>
              <a:t>orer</a:t>
            </a:r>
            <a:endParaRPr/>
          </a:p>
          <a:p>
            <a:pPr indent="-317500" lvl="0" marL="457200" rtl="0" algn="l">
              <a:spcBef>
                <a:spcPts val="1600"/>
              </a:spcBef>
              <a:spcAft>
                <a:spcPts val="0"/>
              </a:spcAft>
              <a:buSzPts val="1400"/>
              <a:buChar char="●"/>
            </a:pPr>
            <a:r>
              <a:rPr lang="bg"/>
              <a:t>Determine what type of automated feedback helps students the most</a:t>
            </a:r>
            <a:endParaRPr/>
          </a:p>
          <a:p>
            <a:pPr indent="-317500" lvl="0" marL="457200" rtl="0" algn="l">
              <a:spcBef>
                <a:spcPts val="1600"/>
              </a:spcBef>
              <a:spcAft>
                <a:spcPts val="0"/>
              </a:spcAft>
              <a:buSzPts val="1400"/>
              <a:buChar char="●"/>
            </a:pPr>
            <a:r>
              <a:rPr lang="bg"/>
              <a:t>Find the best way to present information via visualisations</a:t>
            </a:r>
            <a:endParaRPr/>
          </a:p>
          <a:p>
            <a:pPr indent="0" lvl="0" marL="45720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354" name="Shape 354"/>
        <p:cNvGrpSpPr/>
        <p:nvPr/>
      </p:nvGrpSpPr>
      <p:grpSpPr>
        <a:xfrm>
          <a:off x="0" y="0"/>
          <a:ext cx="0" cy="0"/>
          <a:chOff x="0" y="0"/>
          <a:chExt cx="0" cy="0"/>
        </a:xfrm>
      </p:grpSpPr>
      <p:sp>
        <p:nvSpPr>
          <p:cNvPr id="355" name="Google Shape;355;p22"/>
          <p:cNvSpPr txBox="1"/>
          <p:nvPr>
            <p:ph type="title"/>
          </p:nvPr>
        </p:nvSpPr>
        <p:spPr>
          <a:xfrm>
            <a:off x="341800" y="356375"/>
            <a:ext cx="85794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bg" sz="3400"/>
              <a:t>Debugging an Automated Essay Scorer</a:t>
            </a:r>
            <a:endParaRPr sz="3400"/>
          </a:p>
        </p:txBody>
      </p:sp>
      <p:sp>
        <p:nvSpPr>
          <p:cNvPr id="356" name="Google Shape;356;p22"/>
          <p:cNvSpPr txBox="1"/>
          <p:nvPr/>
        </p:nvSpPr>
        <p:spPr>
          <a:xfrm>
            <a:off x="672975" y="1966325"/>
            <a:ext cx="3849900" cy="2390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Nunito"/>
              <a:buChar char="●"/>
            </a:pPr>
            <a:r>
              <a:rPr lang="bg">
                <a:solidFill>
                  <a:srgbClr val="FFFFFF"/>
                </a:solidFill>
                <a:latin typeface="Nunito"/>
                <a:ea typeface="Nunito"/>
                <a:cs typeface="Nunito"/>
                <a:sym typeface="Nunito"/>
              </a:rPr>
              <a:t>How to find out what the computer is “thinking” ?</a:t>
            </a:r>
            <a:endParaRPr>
              <a:solidFill>
                <a:srgbClr val="FFFFFF"/>
              </a:solidFill>
              <a:latin typeface="Nunito"/>
              <a:ea typeface="Nunito"/>
              <a:cs typeface="Nunito"/>
              <a:sym typeface="Nunito"/>
            </a:endParaRPr>
          </a:p>
          <a:p>
            <a:pPr indent="0" lvl="0" marL="0" rtl="0" algn="l">
              <a:spcBef>
                <a:spcPts val="0"/>
              </a:spcBef>
              <a:spcAft>
                <a:spcPts val="0"/>
              </a:spcAft>
              <a:buNone/>
            </a:pPr>
            <a:r>
              <a:t/>
            </a:r>
            <a:endParaRPr>
              <a:solidFill>
                <a:srgbClr val="FFFFFF"/>
              </a:solidFill>
              <a:latin typeface="Nunito"/>
              <a:ea typeface="Nunito"/>
              <a:cs typeface="Nunito"/>
              <a:sym typeface="Nunito"/>
            </a:endParaRPr>
          </a:p>
          <a:p>
            <a:pPr indent="0" lvl="0" marL="0" rtl="0" algn="l">
              <a:spcBef>
                <a:spcPts val="0"/>
              </a:spcBef>
              <a:spcAft>
                <a:spcPts val="0"/>
              </a:spcAft>
              <a:buNone/>
            </a:pPr>
            <a:r>
              <a:t/>
            </a:r>
            <a:endParaRPr>
              <a:solidFill>
                <a:srgbClr val="FFFFFF"/>
              </a:solidFill>
              <a:latin typeface="Nunito"/>
              <a:ea typeface="Nunito"/>
              <a:cs typeface="Nunito"/>
              <a:sym typeface="Nunito"/>
            </a:endParaRPr>
          </a:p>
          <a:p>
            <a:pPr indent="-317500" lvl="0" marL="457200" rtl="0" algn="l">
              <a:spcBef>
                <a:spcPts val="0"/>
              </a:spcBef>
              <a:spcAft>
                <a:spcPts val="0"/>
              </a:spcAft>
              <a:buClr>
                <a:srgbClr val="FFFFFF"/>
              </a:buClr>
              <a:buSzPts val="1400"/>
              <a:buFont typeface="Nunito"/>
              <a:buChar char="●"/>
            </a:pPr>
            <a:r>
              <a:rPr lang="bg">
                <a:solidFill>
                  <a:srgbClr val="FFFFFF"/>
                </a:solidFill>
                <a:latin typeface="Nunito"/>
                <a:ea typeface="Nunito"/>
                <a:cs typeface="Nunito"/>
                <a:sym typeface="Nunito"/>
              </a:rPr>
              <a:t>How to present this information in a comprehensible manner?</a:t>
            </a:r>
            <a:endParaRPr>
              <a:solidFill>
                <a:srgbClr val="FFFFFF"/>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360" name="Shape 360"/>
        <p:cNvGrpSpPr/>
        <p:nvPr/>
      </p:nvGrpSpPr>
      <p:grpSpPr>
        <a:xfrm>
          <a:off x="0" y="0"/>
          <a:ext cx="0" cy="0"/>
          <a:chOff x="0" y="0"/>
          <a:chExt cx="0" cy="0"/>
        </a:xfrm>
      </p:grpSpPr>
      <p:sp>
        <p:nvSpPr>
          <p:cNvPr id="361" name="Google Shape;361;p23"/>
          <p:cNvSpPr txBox="1"/>
          <p:nvPr>
            <p:ph type="title"/>
          </p:nvPr>
        </p:nvSpPr>
        <p:spPr>
          <a:xfrm>
            <a:off x="399675" y="247750"/>
            <a:ext cx="7590000" cy="187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bg"/>
              <a:t>Local Interpretable Model-agnostic Explanations</a:t>
            </a:r>
            <a:endParaRPr/>
          </a:p>
          <a:p>
            <a:pPr indent="0" lvl="0" marL="0" rtl="0" algn="ctr">
              <a:spcBef>
                <a:spcPts val="0"/>
              </a:spcBef>
              <a:spcAft>
                <a:spcPts val="0"/>
              </a:spcAft>
              <a:buNone/>
            </a:pPr>
            <a:r>
              <a:rPr lang="bg"/>
              <a:t>(LIME)</a:t>
            </a:r>
            <a:endParaRPr/>
          </a:p>
        </p:txBody>
      </p:sp>
      <p:sp>
        <p:nvSpPr>
          <p:cNvPr id="362" name="Google Shape;362;p23"/>
          <p:cNvSpPr txBox="1"/>
          <p:nvPr/>
        </p:nvSpPr>
        <p:spPr>
          <a:xfrm>
            <a:off x="879950" y="2120650"/>
            <a:ext cx="5391900" cy="2163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Nunito"/>
              <a:buAutoNum type="arabicPeriod"/>
            </a:pPr>
            <a:r>
              <a:rPr lang="bg" sz="1800">
                <a:solidFill>
                  <a:srgbClr val="FFFFFF"/>
                </a:solidFill>
                <a:latin typeface="Nunito"/>
                <a:ea typeface="Nunito"/>
                <a:cs typeface="Nunito"/>
                <a:sym typeface="Nunito"/>
              </a:rPr>
              <a:t>Create distorted versions of the text we want to grade.</a:t>
            </a:r>
            <a:endParaRPr sz="1800">
              <a:solidFill>
                <a:srgbClr val="FFFFFF"/>
              </a:solidFill>
              <a:latin typeface="Nunito"/>
              <a:ea typeface="Nunito"/>
              <a:cs typeface="Nunito"/>
              <a:sym typeface="Nunito"/>
            </a:endParaRPr>
          </a:p>
          <a:p>
            <a:pPr indent="-342900" lvl="0" marL="457200" rtl="0" algn="l">
              <a:spcBef>
                <a:spcPts val="0"/>
              </a:spcBef>
              <a:spcAft>
                <a:spcPts val="0"/>
              </a:spcAft>
              <a:buClr>
                <a:srgbClr val="FFFFFF"/>
              </a:buClr>
              <a:buSzPts val="1800"/>
              <a:buFont typeface="Nunito"/>
              <a:buAutoNum type="arabicPeriod"/>
            </a:pPr>
            <a:r>
              <a:rPr lang="bg" sz="1800">
                <a:solidFill>
                  <a:srgbClr val="FFFFFF"/>
                </a:solidFill>
                <a:latin typeface="Nunito"/>
                <a:ea typeface="Nunito"/>
                <a:cs typeface="Nunito"/>
                <a:sym typeface="Nunito"/>
              </a:rPr>
              <a:t>Predict probabilities for those distorted texts using the Essay Scorer.</a:t>
            </a:r>
            <a:endParaRPr sz="1800">
              <a:solidFill>
                <a:srgbClr val="FFFFFF"/>
              </a:solidFill>
              <a:latin typeface="Nunito"/>
              <a:ea typeface="Nunito"/>
              <a:cs typeface="Nunito"/>
              <a:sym typeface="Nunito"/>
            </a:endParaRPr>
          </a:p>
          <a:p>
            <a:pPr indent="-342900" lvl="0" marL="457200" rtl="0" algn="l">
              <a:spcBef>
                <a:spcPts val="0"/>
              </a:spcBef>
              <a:spcAft>
                <a:spcPts val="0"/>
              </a:spcAft>
              <a:buClr>
                <a:srgbClr val="FFFFFF"/>
              </a:buClr>
              <a:buSzPts val="1800"/>
              <a:buFont typeface="Nunito"/>
              <a:buAutoNum type="arabicPeriod"/>
            </a:pPr>
            <a:r>
              <a:rPr lang="bg" sz="1800">
                <a:solidFill>
                  <a:srgbClr val="FFFFFF"/>
                </a:solidFill>
                <a:latin typeface="Nunito"/>
                <a:ea typeface="Nunito"/>
                <a:cs typeface="Nunito"/>
                <a:sym typeface="Nunito"/>
              </a:rPr>
              <a:t>Train another classifier and modify its weights so that when we pass the distorted texts we get the same probabilities. </a:t>
            </a:r>
            <a:endParaRPr sz="1800">
              <a:solidFill>
                <a:srgbClr val="FFFFFF"/>
              </a:solidFill>
              <a:latin typeface="Nunito"/>
              <a:ea typeface="Nunito"/>
              <a:cs typeface="Nunito"/>
              <a:sym typeface="Nunito"/>
            </a:endParaRPr>
          </a:p>
          <a:p>
            <a:pPr indent="-342900" lvl="0" marL="457200" rtl="0" algn="l">
              <a:spcBef>
                <a:spcPts val="0"/>
              </a:spcBef>
              <a:spcAft>
                <a:spcPts val="0"/>
              </a:spcAft>
              <a:buClr>
                <a:srgbClr val="FFFFFF"/>
              </a:buClr>
              <a:buSzPts val="1800"/>
              <a:buFont typeface="Nunito"/>
              <a:buAutoNum type="arabicPeriod"/>
            </a:pPr>
            <a:r>
              <a:rPr lang="bg" sz="1800">
                <a:solidFill>
                  <a:srgbClr val="FFFFFF"/>
                </a:solidFill>
                <a:latin typeface="Nunito"/>
                <a:ea typeface="Nunito"/>
                <a:cs typeface="Nunito"/>
                <a:sym typeface="Nunito"/>
              </a:rPr>
              <a:t>Get the weight of the feature we want from the new classifier.</a:t>
            </a:r>
            <a:endParaRPr sz="1800">
              <a:solidFill>
                <a:srgbClr val="FFFFFF"/>
              </a:solidFill>
              <a:latin typeface="Nunito"/>
              <a:ea typeface="Nunito"/>
              <a:cs typeface="Nunito"/>
              <a:sym typeface="Nunito"/>
            </a:endParaRPr>
          </a:p>
          <a:p>
            <a:pPr indent="-342900" lvl="0" marL="457200" rtl="0" algn="l">
              <a:spcBef>
                <a:spcPts val="0"/>
              </a:spcBef>
              <a:spcAft>
                <a:spcPts val="0"/>
              </a:spcAft>
              <a:buClr>
                <a:srgbClr val="FFFFFF"/>
              </a:buClr>
              <a:buSzPts val="1800"/>
              <a:buFont typeface="Nunito"/>
              <a:buAutoNum type="arabicPeriod"/>
            </a:pPr>
            <a:r>
              <a:rPr lang="bg" sz="1800">
                <a:solidFill>
                  <a:srgbClr val="FFFFFF"/>
                </a:solidFill>
                <a:latin typeface="Nunito"/>
                <a:ea typeface="Nunito"/>
                <a:cs typeface="Nunito"/>
                <a:sym typeface="Nunito"/>
              </a:rPr>
              <a:t>Profit!</a:t>
            </a:r>
            <a:endParaRPr sz="1800">
              <a:solidFill>
                <a:srgbClr val="FFFFFF"/>
              </a:solidFill>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366" name="Shape 366"/>
        <p:cNvGrpSpPr/>
        <p:nvPr/>
      </p:nvGrpSpPr>
      <p:grpSpPr>
        <a:xfrm>
          <a:off x="0" y="0"/>
          <a:ext cx="0" cy="0"/>
          <a:chOff x="0" y="0"/>
          <a:chExt cx="0" cy="0"/>
        </a:xfrm>
      </p:grpSpPr>
      <p:sp>
        <p:nvSpPr>
          <p:cNvPr id="367" name="Google Shape;367;p24"/>
          <p:cNvSpPr txBox="1"/>
          <p:nvPr>
            <p:ph type="title"/>
          </p:nvPr>
        </p:nvSpPr>
        <p:spPr>
          <a:xfrm>
            <a:off x="1643100" y="698850"/>
            <a:ext cx="58578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bg"/>
              <a:t>Additional features</a:t>
            </a:r>
            <a:endParaRPr/>
          </a:p>
          <a:p>
            <a:pPr indent="0" lvl="0" marL="0" rtl="0" algn="l">
              <a:spcBef>
                <a:spcPts val="0"/>
              </a:spcBef>
              <a:spcAft>
                <a:spcPts val="0"/>
              </a:spcAft>
              <a:buNone/>
            </a:pPr>
            <a:r>
              <a:rPr lang="bg"/>
              <a:t> </a:t>
            </a:r>
            <a:endParaRPr/>
          </a:p>
        </p:txBody>
      </p:sp>
      <p:sp>
        <p:nvSpPr>
          <p:cNvPr id="368" name="Google Shape;368;p24"/>
          <p:cNvSpPr txBox="1"/>
          <p:nvPr/>
        </p:nvSpPr>
        <p:spPr>
          <a:xfrm>
            <a:off x="984625" y="2652075"/>
            <a:ext cx="3931200" cy="2116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Nunito"/>
              <a:buChar char="●"/>
            </a:pPr>
            <a:r>
              <a:rPr lang="bg" sz="1800">
                <a:solidFill>
                  <a:srgbClr val="FFFFFF"/>
                </a:solidFill>
                <a:latin typeface="Nunito"/>
                <a:ea typeface="Nunito"/>
                <a:cs typeface="Nunito"/>
                <a:sym typeface="Nunito"/>
              </a:rPr>
              <a:t>Wordcloud</a:t>
            </a:r>
            <a:endParaRPr sz="1800">
              <a:solidFill>
                <a:srgbClr val="FFFFFF"/>
              </a:solidFill>
              <a:latin typeface="Nunito"/>
              <a:ea typeface="Nunito"/>
              <a:cs typeface="Nunito"/>
              <a:sym typeface="Nunito"/>
            </a:endParaRPr>
          </a:p>
          <a:p>
            <a:pPr indent="-342900" lvl="0" marL="457200" rtl="0" algn="l">
              <a:spcBef>
                <a:spcPts val="0"/>
              </a:spcBef>
              <a:spcAft>
                <a:spcPts val="0"/>
              </a:spcAft>
              <a:buClr>
                <a:srgbClr val="FFFFFF"/>
              </a:buClr>
              <a:buSzPts val="1800"/>
              <a:buFont typeface="Nunito"/>
              <a:buChar char="●"/>
            </a:pPr>
            <a:r>
              <a:rPr lang="bg" sz="1800">
                <a:solidFill>
                  <a:srgbClr val="FFFFFF"/>
                </a:solidFill>
                <a:latin typeface="Nunito"/>
                <a:ea typeface="Nunito"/>
                <a:cs typeface="Nunito"/>
                <a:sym typeface="Nunito"/>
              </a:rPr>
              <a:t>Spelling correction</a:t>
            </a:r>
            <a:endParaRPr sz="1800">
              <a:solidFill>
                <a:srgbClr val="FFFFFF"/>
              </a:solidFill>
              <a:latin typeface="Nunito"/>
              <a:ea typeface="Nunito"/>
              <a:cs typeface="Nunito"/>
              <a:sym typeface="Nunito"/>
            </a:endParaRPr>
          </a:p>
          <a:p>
            <a:pPr indent="-342900" lvl="0" marL="457200" rtl="0" algn="l">
              <a:spcBef>
                <a:spcPts val="0"/>
              </a:spcBef>
              <a:spcAft>
                <a:spcPts val="0"/>
              </a:spcAft>
              <a:buClr>
                <a:srgbClr val="FFFFFF"/>
              </a:buClr>
              <a:buSzPts val="1800"/>
              <a:buFont typeface="Nunito"/>
              <a:buChar char="●"/>
            </a:pPr>
            <a:r>
              <a:rPr lang="bg" sz="1800">
                <a:solidFill>
                  <a:srgbClr val="FFFFFF"/>
                </a:solidFill>
                <a:latin typeface="Nunito"/>
                <a:ea typeface="Nunito"/>
                <a:cs typeface="Nunito"/>
                <a:sym typeface="Nunito"/>
              </a:rPr>
              <a:t>Plagiarism detection</a:t>
            </a:r>
            <a:endParaRPr sz="1800">
              <a:solidFill>
                <a:srgbClr val="FFFFFF"/>
              </a:solidFill>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