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Helvetica Neue"/>
      <p:regular r:id="rId45"/>
      <p:bold r:id="rId46"/>
      <p:italic r:id="rId47"/>
      <p:boldItalic r:id="rId48"/>
    </p:embeddedFont>
    <p:embeddedFont>
      <p:font typeface="Helvetica Neue Light"/>
      <p:regular r:id="rId49"/>
      <p:bold r:id="rId50"/>
      <p:italic r:id="rId51"/>
      <p:boldItalic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7" roundtripDataSignature="AMtx7mhBYhcF6AiGKq/pHm5iSKsOZzIk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HelveticaNeue-bold.fntdata"/><Relationship Id="rId45"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boldItalic.fntdata"/><Relationship Id="rId47" Type="http://schemas.openxmlformats.org/officeDocument/2006/relationships/font" Target="fonts/HelveticaNeue-italic.fntdata"/><Relationship Id="rId49" Type="http://schemas.openxmlformats.org/officeDocument/2006/relationships/font" Target="fonts/HelveticaNeue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Light-italic.fntdata"/><Relationship Id="rId50" Type="http://schemas.openxmlformats.org/officeDocument/2006/relationships/font" Target="fonts/HelveticaNeueLight-bold.fntdata"/><Relationship Id="rId53" Type="http://schemas.openxmlformats.org/officeDocument/2006/relationships/font" Target="fonts/RobotoMono-regular.fntdata"/><Relationship Id="rId52" Type="http://schemas.openxmlformats.org/officeDocument/2006/relationships/font" Target="fonts/HelveticaNeueLight-boldItalic.fntdata"/><Relationship Id="rId11" Type="http://schemas.openxmlformats.org/officeDocument/2006/relationships/slide" Target="slides/slide6.xml"/><Relationship Id="rId55" Type="http://schemas.openxmlformats.org/officeDocument/2006/relationships/font" Target="fonts/RobotoMono-italic.fntdata"/><Relationship Id="rId10" Type="http://schemas.openxmlformats.org/officeDocument/2006/relationships/slide" Target="slides/slide5.xml"/><Relationship Id="rId54" Type="http://schemas.openxmlformats.org/officeDocument/2006/relationships/font" Target="fonts/RobotoMono-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rgbClr val="313131"/>
              </a:solidFill>
              <a:highlight>
                <a:srgbClr val="FFFFFF"/>
              </a:highlight>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p:cSld name="TITLE_12">
    <p:spTree>
      <p:nvGrpSpPr>
        <p:cNvPr id="45" name="Shape 45"/>
        <p:cNvGrpSpPr/>
        <p:nvPr/>
      </p:nvGrpSpPr>
      <p:grpSpPr>
        <a:xfrm>
          <a:off x="0" y="0"/>
          <a:ext cx="0" cy="0"/>
          <a:chOff x="0" y="0"/>
          <a:chExt cx="0" cy="0"/>
        </a:xfrm>
      </p:grpSpPr>
      <p:sp>
        <p:nvSpPr>
          <p:cNvPr id="46" name="Google Shape;46;p46"/>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47" name="Google Shape;47;p46"/>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8" name="Google Shape;48;p4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1" name="Google Shape;5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sp>
        <p:nvSpPr>
          <p:cNvPr id="53" name="Google Shape;53;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5" name="Google Shape;5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8" name="Google Shape;58;p4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9" name="Google Shape;59;p4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0" name="Google Shape;6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5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6" name="Google Shape;66;p5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7" name="Google Shape;6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0" name="Google Shape;7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1" name="Shape 71"/>
        <p:cNvGrpSpPr/>
        <p:nvPr/>
      </p:nvGrpSpPr>
      <p:grpSpPr>
        <a:xfrm>
          <a:off x="0" y="0"/>
          <a:ext cx="0" cy="0"/>
          <a:chOff x="0" y="0"/>
          <a:chExt cx="0" cy="0"/>
        </a:xfrm>
      </p:grpSpPr>
      <p:sp>
        <p:nvSpPr>
          <p:cNvPr id="72" name="Google Shape;72;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4" name="Google Shape;74;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5" name="Google Shape;75;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6" name="Google Shape;7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79" name="Google Shape;7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sp>
        <p:nvSpPr>
          <p:cNvPr id="81" name="Google Shape;81;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2" name="Google Shape;82;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83" name="Google Shape;8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1">
  <p:cSld name="TITLE_2">
    <p:spTree>
      <p:nvGrpSpPr>
        <p:cNvPr id="13" name="Shape 13"/>
        <p:cNvGrpSpPr/>
        <p:nvPr/>
      </p:nvGrpSpPr>
      <p:grpSpPr>
        <a:xfrm>
          <a:off x="0" y="0"/>
          <a:ext cx="0" cy="0"/>
          <a:chOff x="0" y="0"/>
          <a:chExt cx="0" cy="0"/>
        </a:xfrm>
      </p:grpSpPr>
      <p:sp>
        <p:nvSpPr>
          <p:cNvPr id="14" name="Google Shape;14;p38"/>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5" name="Google Shape;15;p38"/>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6" name="Google Shape;16;p3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3">
  <p:cSld name="TITLE_4">
    <p:spTree>
      <p:nvGrpSpPr>
        <p:cNvPr id="17" name="Shape 17"/>
        <p:cNvGrpSpPr/>
        <p:nvPr/>
      </p:nvGrpSpPr>
      <p:grpSpPr>
        <a:xfrm>
          <a:off x="0" y="0"/>
          <a:ext cx="0" cy="0"/>
          <a:chOff x="0" y="0"/>
          <a:chExt cx="0" cy="0"/>
        </a:xfrm>
      </p:grpSpPr>
      <p:sp>
        <p:nvSpPr>
          <p:cNvPr id="18" name="Google Shape;18;p39"/>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9" name="Google Shape;19;p39"/>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20" name="Google Shape;20;p3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4">
  <p:cSld name="TITLE_5">
    <p:spTree>
      <p:nvGrpSpPr>
        <p:cNvPr id="21" name="Shape 21"/>
        <p:cNvGrpSpPr/>
        <p:nvPr/>
      </p:nvGrpSpPr>
      <p:grpSpPr>
        <a:xfrm>
          <a:off x="0" y="0"/>
          <a:ext cx="0" cy="0"/>
          <a:chOff x="0" y="0"/>
          <a:chExt cx="0" cy="0"/>
        </a:xfrm>
      </p:grpSpPr>
      <p:sp>
        <p:nvSpPr>
          <p:cNvPr id="22" name="Google Shape;22;p40"/>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3" name="Google Shape;23;p40"/>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24" name="Google Shape;24;p4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6">
  <p:cSld name="TITLE_7">
    <p:spTree>
      <p:nvGrpSpPr>
        <p:cNvPr id="25" name="Shape 25"/>
        <p:cNvGrpSpPr/>
        <p:nvPr/>
      </p:nvGrpSpPr>
      <p:grpSpPr>
        <a:xfrm>
          <a:off x="0" y="0"/>
          <a:ext cx="0" cy="0"/>
          <a:chOff x="0" y="0"/>
          <a:chExt cx="0" cy="0"/>
        </a:xfrm>
      </p:grpSpPr>
      <p:sp>
        <p:nvSpPr>
          <p:cNvPr id="26" name="Google Shape;26;p41"/>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7" name="Google Shape;27;p41"/>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28" name="Google Shape;28;p4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8">
  <p:cSld name="TITLE_9">
    <p:spTree>
      <p:nvGrpSpPr>
        <p:cNvPr id="29" name="Shape 29"/>
        <p:cNvGrpSpPr/>
        <p:nvPr/>
      </p:nvGrpSpPr>
      <p:grpSpPr>
        <a:xfrm>
          <a:off x="0" y="0"/>
          <a:ext cx="0" cy="0"/>
          <a:chOff x="0" y="0"/>
          <a:chExt cx="0" cy="0"/>
        </a:xfrm>
      </p:grpSpPr>
      <p:sp>
        <p:nvSpPr>
          <p:cNvPr id="30" name="Google Shape;30;p42"/>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1" name="Google Shape;31;p42"/>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32" name="Google Shape;32;p4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7">
  <p:cSld name="TITLE_8">
    <p:spTree>
      <p:nvGrpSpPr>
        <p:cNvPr id="33" name="Shape 33"/>
        <p:cNvGrpSpPr/>
        <p:nvPr/>
      </p:nvGrpSpPr>
      <p:grpSpPr>
        <a:xfrm>
          <a:off x="0" y="0"/>
          <a:ext cx="0" cy="0"/>
          <a:chOff x="0" y="0"/>
          <a:chExt cx="0" cy="0"/>
        </a:xfrm>
      </p:grpSpPr>
      <p:sp>
        <p:nvSpPr>
          <p:cNvPr id="34" name="Google Shape;34;p43"/>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5" name="Google Shape;35;p43"/>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36" name="Google Shape;36;p4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9">
  <p:cSld name="TITLE_10">
    <p:spTree>
      <p:nvGrpSpPr>
        <p:cNvPr id="37" name="Shape 37"/>
        <p:cNvGrpSpPr/>
        <p:nvPr/>
      </p:nvGrpSpPr>
      <p:grpSpPr>
        <a:xfrm>
          <a:off x="0" y="0"/>
          <a:ext cx="0" cy="0"/>
          <a:chOff x="0" y="0"/>
          <a:chExt cx="0" cy="0"/>
        </a:xfrm>
      </p:grpSpPr>
      <p:sp>
        <p:nvSpPr>
          <p:cNvPr id="38" name="Google Shape;38;p44"/>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9" name="Google Shape;39;p44"/>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0" name="Google Shape;40;p4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10">
  <p:cSld name="TITLE_11">
    <p:spTree>
      <p:nvGrpSpPr>
        <p:cNvPr id="41" name="Shape 41"/>
        <p:cNvGrpSpPr/>
        <p:nvPr/>
      </p:nvGrpSpPr>
      <p:grpSpPr>
        <a:xfrm>
          <a:off x="0" y="0"/>
          <a:ext cx="0" cy="0"/>
          <a:chOff x="0" y="0"/>
          <a:chExt cx="0" cy="0"/>
        </a:xfrm>
      </p:grpSpPr>
      <p:sp>
        <p:nvSpPr>
          <p:cNvPr id="42" name="Google Shape;42;p45"/>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43" name="Google Shape;43;p45"/>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4" name="Google Shape;44;p4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hyperlink" Target="https://pandas.pydata.org/pandas-docs/stable/reference/api/pandas.DataFrame.reset_index.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hyperlink" Target="https://matplotlib.org/" TargetMode="External"/><Relationship Id="rId7" Type="http://schemas.openxmlformats.org/officeDocument/2006/relationships/hyperlink" Target="https://seaborn.pydat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hyperlink" Target="https://numpy.org/devdocs/user/basics.types.html#:~:text=There%20are%205%20basic%20numerical,a%20single%20value%20in%20memo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Week 3 Recap</a:t>
            </a:r>
            <a:endParaRPr/>
          </a:p>
        </p:txBody>
      </p:sp>
      <p:sp>
        <p:nvSpPr>
          <p:cNvPr id="91" name="Google Shape;91;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rPr lang="en"/>
              <a:t>Pandas</a:t>
            </a:r>
            <a:endParaRPr/>
          </a:p>
        </p:txBody>
      </p:sp>
      <p:sp>
        <p:nvSpPr>
          <p:cNvPr id="174" name="Google Shape;174;p10"/>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Image" id="179" name="Google Shape;179;p11"/>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80" name="Google Shape;180;p11"/>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81" name="Google Shape;181;p11"/>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82" name="Google Shape;182;p11"/>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Pandas library</a:t>
            </a:r>
            <a:endParaRPr b="0" i="0" sz="500" u="none" cap="none" strike="noStrike">
              <a:solidFill>
                <a:srgbClr val="000000"/>
              </a:solidFill>
              <a:latin typeface="Arial"/>
              <a:ea typeface="Arial"/>
              <a:cs typeface="Arial"/>
              <a:sym typeface="Arial"/>
            </a:endParaRPr>
          </a:p>
        </p:txBody>
      </p:sp>
      <p:cxnSp>
        <p:nvCxnSpPr>
          <p:cNvPr id="183" name="Google Shape;183;p11"/>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84" name="Google Shape;184;p11"/>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85" name="Google Shape;185;p11"/>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1000"/>
              </a:spcBef>
              <a:spcAft>
                <a:spcPts val="0"/>
              </a:spcAft>
              <a:buClr>
                <a:schemeClr val="dk1"/>
              </a:buClr>
              <a:buSzPts val="1100"/>
              <a:buFont typeface="Arial"/>
              <a:buNone/>
            </a:pPr>
            <a:r>
              <a:rPr b="1" i="0" lang="en" sz="2300" u="none" cap="none" strike="noStrike">
                <a:solidFill>
                  <a:schemeClr val="dk1"/>
                </a:solidFill>
                <a:highlight>
                  <a:srgbClr val="FFFFFF"/>
                </a:highlight>
                <a:latin typeface="Helvetica Neue"/>
                <a:ea typeface="Helvetica Neue"/>
                <a:cs typeface="Helvetica Neue"/>
                <a:sym typeface="Helvetica Neue"/>
              </a:rPr>
              <a:t>Pandas library. Why?</a:t>
            </a:r>
            <a:endParaRPr b="1" i="0" sz="23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64C3F5"/>
              </a:buClr>
              <a:buSzPts val="3000"/>
              <a:buFont typeface="Arial"/>
              <a:buNone/>
            </a:pPr>
            <a:r>
              <a:t/>
            </a:r>
            <a:endParaRPr b="1" i="0" sz="3000" u="none" cap="none" strike="noStrike">
              <a:solidFill>
                <a:srgbClr val="000000"/>
              </a:solidFill>
              <a:latin typeface="Arial"/>
              <a:ea typeface="Arial"/>
              <a:cs typeface="Arial"/>
              <a:sym typeface="Arial"/>
            </a:endParaRPr>
          </a:p>
        </p:txBody>
      </p:sp>
      <p:sp>
        <p:nvSpPr>
          <p:cNvPr id="186" name="Google Shape;186;p11"/>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187" name="Google Shape;187;p11"/>
          <p:cNvSpPr txBox="1"/>
          <p:nvPr/>
        </p:nvSpPr>
        <p:spPr>
          <a:xfrm>
            <a:off x="4572000" y="488550"/>
            <a:ext cx="4073400" cy="2119200"/>
          </a:xfrm>
          <a:prstGeom prst="rect">
            <a:avLst/>
          </a:prstGeom>
          <a:noFill/>
          <a:ln>
            <a:noFill/>
          </a:ln>
        </p:spPr>
        <p:txBody>
          <a:bodyPr anchorCtr="0" anchor="t" bIns="19050" lIns="19050" spcFirstLastPara="1" rIns="19050" wrap="square" tIns="19050">
            <a:noAutofit/>
          </a:bodyPr>
          <a:lstStyle/>
          <a:p>
            <a:pPr indent="-327025" lvl="0" marL="457200" marR="0" rtl="0" algn="just">
              <a:lnSpc>
                <a:spcPct val="115000"/>
              </a:lnSpc>
              <a:spcBef>
                <a:spcPts val="1100"/>
              </a:spcBef>
              <a:spcAft>
                <a:spcPts val="0"/>
              </a:spcAft>
              <a:buClr>
                <a:schemeClr val="dk1"/>
              </a:buClr>
              <a:buSzPts val="1550"/>
              <a:buFont typeface="Helvetica Neue"/>
              <a:buChar char="●"/>
            </a:pPr>
            <a:r>
              <a:rPr b="0" i="0" lang="en" sz="1550" u="none" cap="none" strike="noStrike">
                <a:solidFill>
                  <a:schemeClr val="dk1"/>
                </a:solidFill>
                <a:highlight>
                  <a:srgbClr val="FFFFFF"/>
                </a:highlight>
                <a:latin typeface="Helvetica Neue"/>
                <a:ea typeface="Helvetica Neue"/>
                <a:cs typeface="Helvetica Neue"/>
                <a:sym typeface="Helvetica Neue"/>
              </a:rPr>
              <a:t>Standard python variables, doesn't include the possibility to load tables of data.</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327025" lvl="0" marL="457200" marR="0" rtl="0" algn="just">
              <a:lnSpc>
                <a:spcPct val="115000"/>
              </a:lnSpc>
              <a:spcBef>
                <a:spcPts val="0"/>
              </a:spcBef>
              <a:spcAft>
                <a:spcPts val="0"/>
              </a:spcAft>
              <a:buClr>
                <a:schemeClr val="dk1"/>
              </a:buClr>
              <a:buSzPts val="1550"/>
              <a:buFont typeface="Helvetica Neue"/>
              <a:buChar char="●"/>
            </a:pPr>
            <a:r>
              <a:rPr b="0" i="0" lang="en" sz="1550" u="none" cap="none" strike="noStrike">
                <a:solidFill>
                  <a:schemeClr val="dk1"/>
                </a:solidFill>
                <a:highlight>
                  <a:srgbClr val="FFFFFF"/>
                </a:highlight>
                <a:latin typeface="Helvetica Neue"/>
                <a:ea typeface="Helvetica Neue"/>
                <a:cs typeface="Helvetica Neue"/>
                <a:sym typeface="Helvetica Neue"/>
              </a:rPr>
              <a:t>Pandas library was developed to solve this problem. This library includes a new type of </a:t>
            </a:r>
            <a:r>
              <a:rPr b="1" i="0" lang="en" sz="1550" u="none" cap="none" strike="noStrike">
                <a:solidFill>
                  <a:schemeClr val="dk1"/>
                </a:solidFill>
                <a:highlight>
                  <a:srgbClr val="FFFFFF"/>
                </a:highlight>
                <a:latin typeface="Helvetica Neue"/>
                <a:ea typeface="Helvetica Neue"/>
                <a:cs typeface="Helvetica Neue"/>
                <a:sym typeface="Helvetica Neue"/>
              </a:rPr>
              <a:t>object</a:t>
            </a:r>
            <a:r>
              <a:rPr b="0" i="0" lang="en" sz="1550" u="none" cap="none" strike="noStrike">
                <a:solidFill>
                  <a:schemeClr val="dk1"/>
                </a:solidFill>
                <a:highlight>
                  <a:srgbClr val="FFFFFF"/>
                </a:highlight>
                <a:latin typeface="Helvetica Neue"/>
                <a:ea typeface="Helvetica Neue"/>
                <a:cs typeface="Helvetica Neue"/>
                <a:sym typeface="Helvetica Neue"/>
              </a:rPr>
              <a:t> called </a:t>
            </a:r>
            <a:r>
              <a:rPr b="1" i="0" lang="en" sz="1550" u="none" cap="none" strike="noStrike">
                <a:solidFill>
                  <a:schemeClr val="dk1"/>
                </a:solidFill>
                <a:highlight>
                  <a:srgbClr val="FFFFFF"/>
                </a:highlight>
                <a:latin typeface="Helvetica Neue"/>
                <a:ea typeface="Helvetica Neue"/>
                <a:cs typeface="Helvetica Neue"/>
                <a:sym typeface="Helvetica Neue"/>
              </a:rPr>
              <a:t>dataframe</a:t>
            </a:r>
            <a:r>
              <a:rPr b="0" i="0" lang="en" sz="1550" u="none" cap="none" strike="noStrike">
                <a:solidFill>
                  <a:schemeClr val="dk1"/>
                </a:solidFill>
                <a:highlight>
                  <a:srgbClr val="FFFFFF"/>
                </a:highlight>
                <a:latin typeface="Helvetica Neue"/>
                <a:ea typeface="Helvetica Neue"/>
                <a:cs typeface="Helvetica Neue"/>
                <a:sym typeface="Helvetica Neue"/>
              </a:rPr>
              <a:t> or </a:t>
            </a:r>
            <a:r>
              <a:rPr b="1" i="0" lang="en" sz="1550" u="none" cap="none" strike="noStrike">
                <a:solidFill>
                  <a:schemeClr val="dk1"/>
                </a:solidFill>
                <a:highlight>
                  <a:srgbClr val="FFFFFF"/>
                </a:highlight>
                <a:latin typeface="Helvetica Neue"/>
                <a:ea typeface="Helvetica Neue"/>
                <a:cs typeface="Helvetica Neue"/>
                <a:sym typeface="Helvetica Neue"/>
              </a:rPr>
              <a:t>"df"</a:t>
            </a:r>
            <a:r>
              <a:rPr b="0" i="0" lang="en" sz="1550" u="none" cap="none" strike="noStrike">
                <a:solidFill>
                  <a:schemeClr val="dk1"/>
                </a:solidFill>
                <a:highlight>
                  <a:srgbClr val="FFFFFF"/>
                </a:highlight>
                <a:latin typeface="Helvetica Neue"/>
                <a:ea typeface="Helvetica Neue"/>
                <a:cs typeface="Helvetica Neue"/>
                <a:sym typeface="Helvetica Neue"/>
              </a:rPr>
              <a:t> (another convention of the coding community).</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327025" lvl="0" marL="457200" marR="0" rtl="0" algn="just">
              <a:lnSpc>
                <a:spcPct val="115000"/>
              </a:lnSpc>
              <a:spcBef>
                <a:spcPts val="0"/>
              </a:spcBef>
              <a:spcAft>
                <a:spcPts val="0"/>
              </a:spcAft>
              <a:buClr>
                <a:schemeClr val="dk1"/>
              </a:buClr>
              <a:buSzPts val="1550"/>
              <a:buFont typeface="Helvetica Neue"/>
              <a:buChar char="●"/>
            </a:pPr>
            <a:r>
              <a:rPr b="0" i="0" lang="en" sz="1550" u="none" cap="none" strike="noStrike">
                <a:solidFill>
                  <a:schemeClr val="dk1"/>
                </a:solidFill>
                <a:highlight>
                  <a:srgbClr val="FFFFFF"/>
                </a:highlight>
                <a:latin typeface="Helvetica Neue"/>
                <a:ea typeface="Helvetica Neue"/>
                <a:cs typeface="Helvetica Neue"/>
                <a:sym typeface="Helvetica Neue"/>
              </a:rPr>
              <a:t>Moreover, the Pandas library comes with several </a:t>
            </a:r>
            <a:r>
              <a:rPr b="1" i="0" lang="en" sz="1550" u="none" cap="none" strike="noStrike">
                <a:solidFill>
                  <a:schemeClr val="dk1"/>
                </a:solidFill>
                <a:highlight>
                  <a:srgbClr val="FFFFFF"/>
                </a:highlight>
                <a:latin typeface="Helvetica Neue"/>
                <a:ea typeface="Helvetica Neue"/>
                <a:cs typeface="Helvetica Neue"/>
                <a:sym typeface="Helvetica Neue"/>
              </a:rPr>
              <a:t>methods</a:t>
            </a:r>
            <a:r>
              <a:rPr b="0" i="0" lang="en" sz="1550" u="none" cap="none" strike="noStrike">
                <a:solidFill>
                  <a:schemeClr val="dk1"/>
                </a:solidFill>
                <a:highlight>
                  <a:srgbClr val="FFFFFF"/>
                </a:highlight>
                <a:latin typeface="Helvetica Neue"/>
                <a:ea typeface="Helvetica Neue"/>
                <a:cs typeface="Helvetica Neue"/>
                <a:sym typeface="Helvetica Neue"/>
              </a:rPr>
              <a:t> to deal with this new type of variable.</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327025" lvl="0" marL="457200" marR="0" rtl="0" algn="just">
              <a:lnSpc>
                <a:spcPct val="115000"/>
              </a:lnSpc>
              <a:spcBef>
                <a:spcPts val="0"/>
              </a:spcBef>
              <a:spcAft>
                <a:spcPts val="0"/>
              </a:spcAft>
              <a:buClr>
                <a:schemeClr val="dk1"/>
              </a:buClr>
              <a:buSzPts val="1550"/>
              <a:buFont typeface="Helvetica Neue"/>
              <a:buChar char="●"/>
            </a:pPr>
            <a:r>
              <a:rPr b="0" i="0" lang="en" sz="1550" u="none" cap="none" strike="noStrike">
                <a:solidFill>
                  <a:schemeClr val="dk1"/>
                </a:solidFill>
                <a:highlight>
                  <a:srgbClr val="FFFFFF"/>
                </a:highlight>
                <a:latin typeface="Helvetica Neue"/>
                <a:ea typeface="Helvetica Neue"/>
                <a:cs typeface="Helvetica Neue"/>
                <a:sym typeface="Helvetica Neue"/>
              </a:rPr>
              <a:t>To use the pandas library use:</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0" lvl="0" marL="914400" marR="0" rtl="0" algn="just">
              <a:lnSpc>
                <a:spcPct val="115000"/>
              </a:lnSpc>
              <a:spcBef>
                <a:spcPts val="1100"/>
              </a:spcBef>
              <a:spcAft>
                <a:spcPts val="0"/>
              </a:spcAft>
              <a:buClr>
                <a:srgbClr val="000000"/>
              </a:buClr>
              <a:buSzPts val="1550"/>
              <a:buFont typeface="Arial"/>
              <a:buNone/>
            </a:pPr>
            <a:r>
              <a:rPr b="1" i="0" lang="en" sz="1550" u="none" cap="none" strike="noStrike">
                <a:solidFill>
                  <a:srgbClr val="6AA84F"/>
                </a:solidFill>
                <a:highlight>
                  <a:srgbClr val="FFFFFF"/>
                </a:highlight>
                <a:latin typeface="Helvetica Neue"/>
                <a:ea typeface="Helvetica Neue"/>
                <a:cs typeface="Helvetica Neue"/>
                <a:sym typeface="Helvetica Neue"/>
              </a:rPr>
              <a:t>import</a:t>
            </a:r>
            <a:r>
              <a:rPr b="0" i="0" lang="en" sz="1550" u="none" cap="none" strike="noStrike">
                <a:solidFill>
                  <a:schemeClr val="dk1"/>
                </a:solidFill>
                <a:highlight>
                  <a:srgbClr val="FFFFFF"/>
                </a:highlight>
                <a:latin typeface="Helvetica Neue"/>
                <a:ea typeface="Helvetica Neue"/>
                <a:cs typeface="Helvetica Neue"/>
                <a:sym typeface="Helvetica Neue"/>
              </a:rPr>
              <a:t> pandas </a:t>
            </a:r>
            <a:r>
              <a:rPr b="1" i="0" lang="en" sz="1550" u="none" cap="none" strike="noStrike">
                <a:solidFill>
                  <a:srgbClr val="6AA84F"/>
                </a:solidFill>
                <a:highlight>
                  <a:srgbClr val="FFFFFF"/>
                </a:highlight>
                <a:latin typeface="Helvetica Neue"/>
                <a:ea typeface="Helvetica Neue"/>
                <a:cs typeface="Helvetica Neue"/>
                <a:sym typeface="Helvetica Neue"/>
              </a:rPr>
              <a:t>as</a:t>
            </a:r>
            <a:r>
              <a:rPr b="0" i="0" lang="en" sz="1550" u="none" cap="none" strike="noStrike">
                <a:solidFill>
                  <a:schemeClr val="dk1"/>
                </a:solidFill>
                <a:highlight>
                  <a:srgbClr val="FFFFFF"/>
                </a:highlight>
                <a:latin typeface="Helvetica Neue"/>
                <a:ea typeface="Helvetica Neue"/>
                <a:cs typeface="Helvetica Neue"/>
                <a:sym typeface="Helvetica Neue"/>
              </a:rPr>
              <a:t> pd</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just">
              <a:lnSpc>
                <a:spcPct val="115000"/>
              </a:lnSpc>
              <a:spcBef>
                <a:spcPts val="700"/>
              </a:spcBef>
              <a:spcAft>
                <a:spcPts val="0"/>
              </a:spcAft>
              <a:buClr>
                <a:srgbClr val="000000"/>
              </a:buClr>
              <a:buSzPts val="1500"/>
              <a:buFont typeface="Arial"/>
              <a:buNone/>
            </a:pPr>
            <a:r>
              <a:t/>
            </a:r>
            <a:endParaRPr b="0" i="0" sz="15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just">
              <a:lnSpc>
                <a:spcPct val="100000"/>
              </a:lnSpc>
              <a:spcBef>
                <a:spcPts val="70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Image" id="192" name="Google Shape;192;p12"/>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93" name="Google Shape;193;p12"/>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94" name="Google Shape;194;p12"/>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95" name="Google Shape;195;p12"/>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Pandas library</a:t>
            </a:r>
            <a:endParaRPr b="0" i="0" sz="500" u="none" cap="none" strike="noStrike">
              <a:solidFill>
                <a:srgbClr val="000000"/>
              </a:solidFill>
              <a:latin typeface="Arial"/>
              <a:ea typeface="Arial"/>
              <a:cs typeface="Arial"/>
              <a:sym typeface="Arial"/>
            </a:endParaRPr>
          </a:p>
        </p:txBody>
      </p:sp>
      <p:cxnSp>
        <p:nvCxnSpPr>
          <p:cNvPr id="196" name="Google Shape;196;p12"/>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97" name="Google Shape;197;p12"/>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98" name="Google Shape;198;p12"/>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1000"/>
              </a:spcBef>
              <a:spcAft>
                <a:spcPts val="0"/>
              </a:spcAft>
              <a:buClr>
                <a:schemeClr val="dk1"/>
              </a:buClr>
              <a:buSzPts val="1100"/>
              <a:buFont typeface="Arial"/>
              <a:buNone/>
            </a:pPr>
            <a:r>
              <a:rPr b="1" i="0" lang="en" sz="2300" u="none" cap="none" strike="noStrike">
                <a:solidFill>
                  <a:schemeClr val="dk1"/>
                </a:solidFill>
                <a:highlight>
                  <a:srgbClr val="FFFFFF"/>
                </a:highlight>
                <a:latin typeface="Helvetica Neue"/>
                <a:ea typeface="Helvetica Neue"/>
                <a:cs typeface="Helvetica Neue"/>
                <a:sym typeface="Helvetica Neue"/>
              </a:rPr>
              <a:t>Data Structures</a:t>
            </a:r>
            <a:endParaRPr b="1" i="0" sz="23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64C3F5"/>
              </a:buClr>
              <a:buSzPts val="3000"/>
              <a:buFont typeface="Arial"/>
              <a:buNone/>
            </a:pPr>
            <a:r>
              <a:t/>
            </a:r>
            <a:endParaRPr b="1" i="0" sz="3000" u="none" cap="none" strike="noStrike">
              <a:solidFill>
                <a:srgbClr val="000000"/>
              </a:solidFill>
              <a:latin typeface="Arial"/>
              <a:ea typeface="Arial"/>
              <a:cs typeface="Arial"/>
              <a:sym typeface="Arial"/>
            </a:endParaRPr>
          </a:p>
        </p:txBody>
      </p:sp>
      <p:sp>
        <p:nvSpPr>
          <p:cNvPr id="199" name="Google Shape;199;p12"/>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00" name="Google Shape;200;p12"/>
          <p:cNvSpPr txBox="1"/>
          <p:nvPr/>
        </p:nvSpPr>
        <p:spPr>
          <a:xfrm>
            <a:off x="4572000" y="488550"/>
            <a:ext cx="4073400" cy="2119200"/>
          </a:xfrm>
          <a:prstGeom prst="rect">
            <a:avLst/>
          </a:prstGeom>
          <a:noFill/>
          <a:ln>
            <a:noFill/>
          </a:ln>
        </p:spPr>
        <p:txBody>
          <a:bodyPr anchorCtr="0" anchor="t" bIns="19050" lIns="19050" spcFirstLastPara="1" rIns="19050" wrap="square" tIns="19050">
            <a:noAutofit/>
          </a:bodyPr>
          <a:lstStyle/>
          <a:p>
            <a:pPr indent="-333375" lvl="0" marL="457200" marR="0" rtl="0" algn="l">
              <a:lnSpc>
                <a:spcPct val="115000"/>
              </a:lnSpc>
              <a:spcBef>
                <a:spcPts val="1100"/>
              </a:spcBef>
              <a:spcAft>
                <a:spcPts val="0"/>
              </a:spcAft>
              <a:buClr>
                <a:schemeClr val="dk1"/>
              </a:buClr>
              <a:buSzPts val="1650"/>
              <a:buFont typeface="Arial"/>
              <a:buChar char="●"/>
            </a:pPr>
            <a:r>
              <a:rPr b="0" i="0" lang="en" sz="1650" u="none" cap="none" strike="noStrike">
                <a:solidFill>
                  <a:schemeClr val="dk1"/>
                </a:solidFill>
                <a:highlight>
                  <a:srgbClr val="FFFFFF"/>
                </a:highlight>
                <a:latin typeface="Arial"/>
                <a:ea typeface="Arial"/>
                <a:cs typeface="Arial"/>
                <a:sym typeface="Arial"/>
              </a:rPr>
              <a:t>The primary data structures in Pandas are </a:t>
            </a:r>
            <a:r>
              <a:rPr b="1" i="0" lang="en" sz="1650" u="none" cap="none" strike="noStrike">
                <a:solidFill>
                  <a:schemeClr val="dk1"/>
                </a:solidFill>
                <a:highlight>
                  <a:srgbClr val="FFFFFF"/>
                </a:highlight>
                <a:latin typeface="Arial"/>
                <a:ea typeface="Arial"/>
                <a:cs typeface="Arial"/>
                <a:sym typeface="Arial"/>
              </a:rPr>
              <a:t>Series</a:t>
            </a:r>
            <a:r>
              <a:rPr b="0" i="0" lang="en" sz="1650" u="none" cap="none" strike="noStrike">
                <a:solidFill>
                  <a:schemeClr val="dk1"/>
                </a:solidFill>
                <a:highlight>
                  <a:srgbClr val="FFFFFF"/>
                </a:highlight>
                <a:latin typeface="Arial"/>
                <a:ea typeface="Arial"/>
                <a:cs typeface="Arial"/>
                <a:sym typeface="Arial"/>
              </a:rPr>
              <a:t> and </a:t>
            </a:r>
            <a:r>
              <a:rPr b="1" i="0" lang="en" sz="1650" u="none" cap="none" strike="noStrike">
                <a:solidFill>
                  <a:schemeClr val="dk1"/>
                </a:solidFill>
                <a:highlight>
                  <a:srgbClr val="FFFFFF"/>
                </a:highlight>
                <a:latin typeface="Arial"/>
                <a:ea typeface="Arial"/>
                <a:cs typeface="Arial"/>
                <a:sym typeface="Arial"/>
              </a:rPr>
              <a:t>DataFrames</a:t>
            </a:r>
            <a:endParaRPr b="1"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&gt;&gt;&gt; a = pd.Series(np.random.random(10))</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&gt;&gt;&gt; print(a)</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&gt;&gt;&gt; colnames = ['Column1','Column2','Column3','Column4','Column5']</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&gt;&gt;&gt; df = pd.DataFrame(np.random.random((10,5)), columns=colnames)</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&gt;&gt;&gt; df.head(5)</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just">
              <a:lnSpc>
                <a:spcPct val="100000"/>
              </a:lnSpc>
              <a:spcBef>
                <a:spcPts val="70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Image" id="205" name="Google Shape;205;p13"/>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06" name="Google Shape;206;p13"/>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07" name="Google Shape;207;p13"/>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08" name="Google Shape;208;p13"/>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Pandas library</a:t>
            </a:r>
            <a:endParaRPr b="0" i="0" sz="500" u="none" cap="none" strike="noStrike">
              <a:solidFill>
                <a:srgbClr val="000000"/>
              </a:solidFill>
              <a:latin typeface="Arial"/>
              <a:ea typeface="Arial"/>
              <a:cs typeface="Arial"/>
              <a:sym typeface="Arial"/>
            </a:endParaRPr>
          </a:p>
        </p:txBody>
      </p:sp>
      <p:cxnSp>
        <p:nvCxnSpPr>
          <p:cNvPr id="209" name="Google Shape;209;p13"/>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10" name="Google Shape;210;p13"/>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11" name="Google Shape;211;p13"/>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1000"/>
              </a:spcBef>
              <a:spcAft>
                <a:spcPts val="0"/>
              </a:spcAft>
              <a:buClr>
                <a:schemeClr val="dk1"/>
              </a:buClr>
              <a:buSzPts val="1100"/>
              <a:buFont typeface="Arial"/>
              <a:buNone/>
            </a:pPr>
            <a:r>
              <a:rPr b="1" i="0" lang="en" sz="2300" u="none" cap="none" strike="noStrike">
                <a:solidFill>
                  <a:schemeClr val="dk1"/>
                </a:solidFill>
                <a:highlight>
                  <a:srgbClr val="FFFFFF"/>
                </a:highlight>
                <a:latin typeface="Helvetica Neue"/>
                <a:ea typeface="Helvetica Neue"/>
                <a:cs typeface="Helvetica Neue"/>
                <a:sym typeface="Helvetica Neue"/>
              </a:rPr>
              <a:t>Slicing dataframes</a:t>
            </a:r>
            <a:endParaRPr b="1" i="0" sz="23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64C3F5"/>
              </a:buClr>
              <a:buSzPts val="3000"/>
              <a:buFont typeface="Arial"/>
              <a:buNone/>
            </a:pPr>
            <a:r>
              <a:t/>
            </a:r>
            <a:endParaRPr b="1" i="0" sz="3000" u="none" cap="none" strike="noStrike">
              <a:solidFill>
                <a:srgbClr val="000000"/>
              </a:solidFill>
              <a:latin typeface="Arial"/>
              <a:ea typeface="Arial"/>
              <a:cs typeface="Arial"/>
              <a:sym typeface="Arial"/>
            </a:endParaRPr>
          </a:p>
        </p:txBody>
      </p:sp>
      <p:sp>
        <p:nvSpPr>
          <p:cNvPr id="212" name="Google Shape;212;p13"/>
          <p:cNvSpPr txBox="1"/>
          <p:nvPr/>
        </p:nvSpPr>
        <p:spPr>
          <a:xfrm>
            <a:off x="4139600" y="181100"/>
            <a:ext cx="4845900" cy="2119200"/>
          </a:xfrm>
          <a:prstGeom prst="rect">
            <a:avLst/>
          </a:prstGeom>
          <a:noFill/>
          <a:ln>
            <a:noFill/>
          </a:ln>
        </p:spPr>
        <p:txBody>
          <a:bodyPr anchorCtr="0" anchor="t" bIns="19050" lIns="19050" spcFirstLastPara="1" rIns="19050" wrap="square" tIns="19050">
            <a:noAutofit/>
          </a:bodyPr>
          <a:lstStyle/>
          <a:p>
            <a:pPr indent="-314325" lvl="0" marL="457200" marR="0" rtl="0" algn="l">
              <a:lnSpc>
                <a:spcPct val="115000"/>
              </a:lnSpc>
              <a:spcBef>
                <a:spcPts val="110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The column names of a dataframe can be obtained using:</a:t>
            </a:r>
            <a:endParaRPr b="0" i="0" sz="135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350"/>
              <a:buFont typeface="Arial"/>
              <a:buNone/>
            </a:pPr>
            <a:r>
              <a:rPr b="0" i="0" lang="en" sz="1350" u="none" cap="none" strike="noStrike">
                <a:solidFill>
                  <a:schemeClr val="dk1"/>
                </a:solidFill>
                <a:highlight>
                  <a:srgbClr val="FFFFFF"/>
                </a:highlight>
                <a:latin typeface="Arial"/>
                <a:ea typeface="Arial"/>
                <a:cs typeface="Arial"/>
                <a:sym typeface="Arial"/>
              </a:rPr>
              <a:t>list ( df.columns )</a:t>
            </a:r>
            <a:endParaRPr b="0" i="0" sz="1350" u="none" cap="none" strike="noStrike">
              <a:solidFill>
                <a:schemeClr val="dk1"/>
              </a:solidFill>
              <a:highlight>
                <a:srgbClr val="FFFFFF"/>
              </a:highlight>
              <a:latin typeface="Arial"/>
              <a:ea typeface="Arial"/>
              <a:cs typeface="Arial"/>
              <a:sym typeface="Arial"/>
            </a:endParaRPr>
          </a:p>
          <a:p>
            <a:pPr indent="-314325" lvl="0" marL="457200" marR="0" rtl="0" algn="l">
              <a:lnSpc>
                <a:spcPct val="115000"/>
              </a:lnSpc>
              <a:spcBef>
                <a:spcPts val="110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Elements of a dataframe can be accessed in several ways:</a:t>
            </a:r>
            <a:endParaRPr b="0" i="0" sz="1350" u="none" cap="none" strike="noStrike">
              <a:solidFill>
                <a:schemeClr val="dk1"/>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Accessing by column name:</a:t>
            </a:r>
            <a:endParaRPr b="0" i="0" sz="1350" u="none" cap="none" strike="noStrike">
              <a:solidFill>
                <a:schemeClr val="dk1"/>
              </a:solidFill>
              <a:highlight>
                <a:srgbClr val="FFFFFF"/>
              </a:highlight>
              <a:latin typeface="Arial"/>
              <a:ea typeface="Arial"/>
              <a:cs typeface="Arial"/>
              <a:sym typeface="Arial"/>
            </a:endParaRPr>
          </a:p>
          <a:p>
            <a:pPr indent="-314325" lvl="1" marL="9144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chemeClr val="lt1"/>
                </a:highlight>
                <a:latin typeface="Arial"/>
                <a:ea typeface="Arial"/>
                <a:cs typeface="Arial"/>
                <a:sym typeface="Arial"/>
              </a:rPr>
              <a:t>df[ ‘Columname’ ]</a:t>
            </a:r>
            <a:endParaRPr b="0" i="0" sz="1350" u="none" cap="none" strike="noStrike">
              <a:solidFill>
                <a:schemeClr val="dk1"/>
              </a:solidFill>
              <a:highlight>
                <a:schemeClr val="lt1"/>
              </a:highlight>
              <a:latin typeface="Arial"/>
              <a:ea typeface="Arial"/>
              <a:cs typeface="Arial"/>
              <a:sym typeface="Arial"/>
            </a:endParaRPr>
          </a:p>
          <a:p>
            <a:pPr indent="-314325" lvl="2" marL="13716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It returns a Series</a:t>
            </a:r>
            <a:endParaRPr b="0" i="0" sz="1350" u="none" cap="none" strike="noStrike">
              <a:solidFill>
                <a:schemeClr val="dk1"/>
              </a:solidFill>
              <a:highlight>
                <a:srgbClr val="FFFFFF"/>
              </a:highlight>
              <a:latin typeface="Arial"/>
              <a:ea typeface="Arial"/>
              <a:cs typeface="Arial"/>
              <a:sym typeface="Arial"/>
            </a:endParaRPr>
          </a:p>
          <a:p>
            <a:pPr indent="-314325" lvl="1" marL="9144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df[ [‘Col1,’Col2’,’Col3’,’Col4’] ]</a:t>
            </a:r>
            <a:endParaRPr b="0" i="0" sz="1350" u="none" cap="none" strike="noStrike">
              <a:solidFill>
                <a:schemeClr val="dk1"/>
              </a:solidFill>
              <a:highlight>
                <a:srgbClr val="FFFFFF"/>
              </a:highlight>
              <a:latin typeface="Arial"/>
              <a:ea typeface="Arial"/>
              <a:cs typeface="Arial"/>
              <a:sym typeface="Arial"/>
            </a:endParaRPr>
          </a:p>
          <a:p>
            <a:pPr indent="-314325" lvl="0" marL="457200" marR="0" rtl="0" algn="l">
              <a:lnSpc>
                <a:spcPct val="115000"/>
              </a:lnSpc>
              <a:spcBef>
                <a:spcPts val="110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With implicit index ( every column has an implicit index like a list, while rows have explicit index )</a:t>
            </a:r>
            <a:endParaRPr b="0" i="0" sz="1350" u="none" cap="none" strike="noStrike">
              <a:solidFill>
                <a:schemeClr val="dk1"/>
              </a:solidFill>
              <a:highlight>
                <a:srgbClr val="FFFFFF"/>
              </a:highlight>
              <a:latin typeface="Arial"/>
              <a:ea typeface="Arial"/>
              <a:cs typeface="Arial"/>
              <a:sym typeface="Arial"/>
            </a:endParaRPr>
          </a:p>
          <a:p>
            <a:pPr indent="-314325" lvl="1" marL="9144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df.iloc[0:5,:]</a:t>
            </a:r>
            <a:endParaRPr b="0" i="0" sz="1350" u="none" cap="none" strike="noStrike">
              <a:solidFill>
                <a:schemeClr val="dk1"/>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With explicit name:</a:t>
            </a:r>
            <a:endParaRPr b="0" i="0" sz="1350" u="none" cap="none" strike="noStrike">
              <a:solidFill>
                <a:schemeClr val="dk1"/>
              </a:solidFill>
              <a:highlight>
                <a:srgbClr val="FFFFFF"/>
              </a:highlight>
              <a:latin typeface="Arial"/>
              <a:ea typeface="Arial"/>
              <a:cs typeface="Arial"/>
              <a:sym typeface="Arial"/>
            </a:endParaRPr>
          </a:p>
          <a:p>
            <a:pPr indent="-314325" lvl="1" marL="9144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df.loc[:,[‘Col1’,’Col2’,’Col3’]]</a:t>
            </a:r>
            <a:endParaRPr b="0" i="0" sz="13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rgbClr val="000000"/>
              </a:buClr>
              <a:buSzPts val="1350"/>
              <a:buFont typeface="Arial"/>
              <a:buNone/>
            </a:pPr>
            <a:r>
              <a:t/>
            </a:r>
            <a:endParaRPr b="0" i="0" sz="13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just">
              <a:lnSpc>
                <a:spcPct val="100000"/>
              </a:lnSpc>
              <a:spcBef>
                <a:spcPts val="70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Image" id="217" name="Google Shape;217;p14"/>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18" name="Google Shape;218;p14"/>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19" name="Google Shape;219;p14"/>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20" name="Google Shape;220;p14"/>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Pandas library</a:t>
            </a:r>
            <a:endParaRPr b="0" i="0" sz="500" u="none" cap="none" strike="noStrike">
              <a:solidFill>
                <a:srgbClr val="000000"/>
              </a:solidFill>
              <a:latin typeface="Arial"/>
              <a:ea typeface="Arial"/>
              <a:cs typeface="Arial"/>
              <a:sym typeface="Arial"/>
            </a:endParaRPr>
          </a:p>
        </p:txBody>
      </p:sp>
      <p:cxnSp>
        <p:nvCxnSpPr>
          <p:cNvPr id="221" name="Google Shape;221;p14"/>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22" name="Google Shape;222;p14"/>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23" name="Google Shape;223;p14"/>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1000"/>
              </a:spcBef>
              <a:spcAft>
                <a:spcPts val="0"/>
              </a:spcAft>
              <a:buClr>
                <a:schemeClr val="dk1"/>
              </a:buClr>
              <a:buSzPts val="1100"/>
              <a:buFont typeface="Arial"/>
              <a:buNone/>
            </a:pPr>
            <a:r>
              <a:rPr b="1" i="0" lang="en" sz="2300" u="none" cap="none" strike="noStrike">
                <a:solidFill>
                  <a:schemeClr val="dk1"/>
                </a:solidFill>
                <a:highlight>
                  <a:srgbClr val="FFFFFF"/>
                </a:highlight>
                <a:latin typeface="Helvetica Neue"/>
                <a:ea typeface="Helvetica Neue"/>
                <a:cs typeface="Helvetica Neue"/>
                <a:sym typeface="Helvetica Neue"/>
              </a:rPr>
              <a:t>Data blending with Pandas</a:t>
            </a:r>
            <a:endParaRPr b="1" i="0" sz="23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64C3F5"/>
              </a:buClr>
              <a:buSzPts val="3000"/>
              <a:buFont typeface="Arial"/>
              <a:buNone/>
            </a:pPr>
            <a:r>
              <a:t/>
            </a:r>
            <a:endParaRPr b="1" i="0" sz="3000" u="none" cap="none" strike="noStrike">
              <a:solidFill>
                <a:srgbClr val="000000"/>
              </a:solidFill>
              <a:latin typeface="Arial"/>
              <a:ea typeface="Arial"/>
              <a:cs typeface="Arial"/>
              <a:sym typeface="Arial"/>
            </a:endParaRPr>
          </a:p>
        </p:txBody>
      </p:sp>
      <p:sp>
        <p:nvSpPr>
          <p:cNvPr id="224" name="Google Shape;224;p14"/>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25" name="Google Shape;225;p14"/>
          <p:cNvSpPr txBox="1"/>
          <p:nvPr/>
        </p:nvSpPr>
        <p:spPr>
          <a:xfrm>
            <a:off x="4572000" y="488550"/>
            <a:ext cx="4073400" cy="2119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n" sz="1500" u="none" cap="none" strike="noStrike">
                <a:solidFill>
                  <a:srgbClr val="000000"/>
                </a:solidFill>
                <a:latin typeface="Arial"/>
                <a:ea typeface="Arial"/>
                <a:cs typeface="Arial"/>
                <a:sym typeface="Arial"/>
              </a:rPr>
              <a:t>To concatenate the content of two or more files you can use the method: </a:t>
            </a:r>
            <a:r>
              <a:rPr b="1" i="0" lang="en" sz="1500" u="none" cap="none" strike="noStrike">
                <a:solidFill>
                  <a:srgbClr val="000000"/>
                </a:solidFill>
                <a:latin typeface="Arial"/>
                <a:ea typeface="Arial"/>
                <a:cs typeface="Arial"/>
                <a:sym typeface="Arial"/>
              </a:rPr>
              <a:t>concat()</a:t>
            </a:r>
            <a:r>
              <a:rPr b="0" i="0" lang="en" sz="900" u="none" cap="none" strike="noStrike">
                <a:solidFill>
                  <a:srgbClr val="000000"/>
                </a:solidFill>
                <a:latin typeface="Arial"/>
                <a:ea typeface="Arial"/>
                <a:cs typeface="Arial"/>
                <a:sym typeface="Arial"/>
              </a:rPr>
              <a:t> </a:t>
            </a:r>
            <a:endParaRPr b="0" i="0" sz="900" u="none" cap="none" strike="noStrike">
              <a:solidFill>
                <a:srgbClr val="000000"/>
              </a:solidFill>
              <a:latin typeface="Arial"/>
              <a:ea typeface="Arial"/>
              <a:cs typeface="Arial"/>
              <a:sym typeface="Arial"/>
            </a:endParaRPr>
          </a:p>
        </p:txBody>
      </p:sp>
      <p:sp>
        <p:nvSpPr>
          <p:cNvPr id="226" name="Google Shape;226;p14"/>
          <p:cNvSpPr txBox="1"/>
          <p:nvPr/>
        </p:nvSpPr>
        <p:spPr>
          <a:xfrm>
            <a:off x="5048250" y="1321575"/>
            <a:ext cx="3750600" cy="97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n" sz="1100" u="none" cap="none" strike="noStrike">
                <a:solidFill>
                  <a:srgbClr val="999988"/>
                </a:solidFill>
                <a:highlight>
                  <a:srgbClr val="F4F5F7"/>
                </a:highlight>
                <a:latin typeface="Roboto Mono"/>
                <a:ea typeface="Roboto Mono"/>
                <a:cs typeface="Roboto Mono"/>
                <a:sym typeface="Roboto Mono"/>
              </a:rPr>
              <a:t># Data blending</a:t>
            </a:r>
            <a:endParaRPr b="0" i="0" sz="1100" u="none" cap="none" strike="noStrike">
              <a:solidFill>
                <a:srgbClr val="172B4D"/>
              </a:solidFill>
              <a:highlight>
                <a:srgbClr val="F4F5F7"/>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172B4D"/>
                </a:solidFill>
                <a:highlight>
                  <a:srgbClr val="F4F5F7"/>
                </a:highlight>
                <a:latin typeface="Roboto Mono"/>
                <a:ea typeface="Roboto Mono"/>
                <a:cs typeface="Roboto Mono"/>
                <a:sym typeface="Roboto Mono"/>
              </a:rPr>
              <a:t>column_names </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 file1</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columns</a:t>
            </a:r>
            <a:endParaRPr b="0" i="0" sz="1100" u="none" cap="none" strike="noStrike">
              <a:solidFill>
                <a:srgbClr val="172B4D"/>
              </a:solidFill>
              <a:highlight>
                <a:srgbClr val="F4F5F7"/>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172B4D"/>
                </a:solidFill>
                <a:highlight>
                  <a:srgbClr val="F4F5F7"/>
                </a:highlight>
                <a:latin typeface="Roboto Mono"/>
                <a:ea typeface="Roboto Mono"/>
                <a:cs typeface="Roboto Mono"/>
                <a:sym typeface="Roboto Mono"/>
              </a:rPr>
              <a:t>data </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 pd</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DataFrame(columns</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column_names)</a:t>
            </a:r>
            <a:endParaRPr b="0" i="0" sz="1100" u="none" cap="none" strike="noStrike">
              <a:solidFill>
                <a:srgbClr val="172B4D"/>
              </a:solidFill>
              <a:highlight>
                <a:srgbClr val="F4F5F7"/>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172B4D"/>
                </a:solidFill>
                <a:highlight>
                  <a:srgbClr val="F4F5F7"/>
                </a:highlight>
                <a:latin typeface="Roboto Mono"/>
                <a:ea typeface="Roboto Mono"/>
                <a:cs typeface="Roboto Mono"/>
                <a:sym typeface="Roboto Mono"/>
              </a:rPr>
              <a:t>data </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 pd</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concat([data,file1, file2], axis</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009999"/>
                </a:solidFill>
                <a:highlight>
                  <a:srgbClr val="F4F5F7"/>
                </a:highlight>
                <a:latin typeface="Roboto Mono"/>
                <a:ea typeface="Roboto Mono"/>
                <a:cs typeface="Roboto Mono"/>
                <a:sym typeface="Roboto Mono"/>
              </a:rPr>
              <a:t>0</a:t>
            </a:r>
            <a:r>
              <a:rPr b="0" i="0" lang="en" sz="1100" u="none" cap="none" strike="noStrike">
                <a:solidFill>
                  <a:srgbClr val="172B4D"/>
                </a:solidFill>
                <a:highlight>
                  <a:srgbClr val="F4F5F7"/>
                </a:highlight>
                <a:latin typeface="Roboto Mono"/>
                <a:ea typeface="Roboto Mono"/>
                <a:cs typeface="Roboto Mono"/>
                <a:sym typeface="Roboto Mono"/>
              </a:rPr>
              <a:t>)</a:t>
            </a:r>
            <a:endParaRPr b="0" i="0" sz="1100" u="none" cap="none" strike="noStrike">
              <a:solidFill>
                <a:srgbClr val="172B4D"/>
              </a:solidFill>
              <a:highlight>
                <a:srgbClr val="F4F5F7"/>
              </a:highlight>
              <a:latin typeface="Roboto Mono"/>
              <a:ea typeface="Roboto Mono"/>
              <a:cs typeface="Roboto Mono"/>
              <a:sym typeface="Roboto Mono"/>
            </a:endParaRPr>
          </a:p>
          <a:p>
            <a:pPr indent="0" lvl="0" marL="0" marR="76200" rtl="0" algn="l">
              <a:lnSpc>
                <a:spcPct val="115000"/>
              </a:lnSpc>
              <a:spcBef>
                <a:spcPts val="0"/>
              </a:spcBef>
              <a:spcAft>
                <a:spcPts val="0"/>
              </a:spcAft>
              <a:buClr>
                <a:srgbClr val="000000"/>
              </a:buClr>
              <a:buSzPts val="1100"/>
              <a:buFont typeface="Arial"/>
              <a:buNone/>
            </a:pPr>
            <a:r>
              <a:rPr b="0" i="0" lang="en" sz="1100" u="none" cap="none" strike="noStrike">
                <a:solidFill>
                  <a:srgbClr val="172B4D"/>
                </a:solidFill>
                <a:highlight>
                  <a:srgbClr val="F4F5F7"/>
                </a:highlight>
                <a:latin typeface="Roboto Mono"/>
                <a:ea typeface="Roboto Mono"/>
                <a:cs typeface="Roboto Mono"/>
                <a:sym typeface="Roboto Mono"/>
              </a:rPr>
              <a:t>data</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shape</a:t>
            </a:r>
            <a:endParaRPr b="0" i="0" sz="1100" u="none" cap="none" strike="noStrike">
              <a:solidFill>
                <a:srgbClr val="172B4D"/>
              </a:solidFill>
              <a:highlight>
                <a:srgbClr val="F4F5F7"/>
              </a:highlight>
              <a:latin typeface="Roboto Mono"/>
              <a:ea typeface="Roboto Mono"/>
              <a:cs typeface="Roboto Mono"/>
              <a:sym typeface="Roboto Mono"/>
            </a:endParaRPr>
          </a:p>
        </p:txBody>
      </p:sp>
      <p:pic>
        <p:nvPicPr>
          <p:cNvPr id="227" name="Google Shape;227;p14"/>
          <p:cNvPicPr preferRelativeResize="0"/>
          <p:nvPr/>
        </p:nvPicPr>
        <p:blipFill rotWithShape="1">
          <a:blip r:embed="rId6">
            <a:alphaModFix/>
          </a:blip>
          <a:srcRect b="0" l="0" r="0" t="0"/>
          <a:stretch/>
        </p:blipFill>
        <p:spPr>
          <a:xfrm>
            <a:off x="4376136" y="2760150"/>
            <a:ext cx="4167386" cy="2230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descr="Image" id="232" name="Google Shape;232;p15"/>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33" name="Google Shape;233;p15"/>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34" name="Google Shape;234;p15"/>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35" name="Google Shape;235;p15"/>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Data types</a:t>
            </a:r>
            <a:endParaRPr b="0" i="0" sz="500" u="none" cap="none" strike="noStrike">
              <a:solidFill>
                <a:srgbClr val="000000"/>
              </a:solidFill>
              <a:latin typeface="Arial"/>
              <a:ea typeface="Arial"/>
              <a:cs typeface="Arial"/>
              <a:sym typeface="Arial"/>
            </a:endParaRPr>
          </a:p>
        </p:txBody>
      </p:sp>
      <p:cxnSp>
        <p:nvCxnSpPr>
          <p:cNvPr id="236" name="Google Shape;236;p15"/>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37" name="Google Shape;237;p15"/>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38" name="Google Shape;238;p15"/>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Type conversion methods</a:t>
            </a:r>
            <a:endParaRPr b="0" i="0" sz="500" u="none" cap="none" strike="noStrike">
              <a:solidFill>
                <a:srgbClr val="000000"/>
              </a:solidFill>
              <a:latin typeface="Arial"/>
              <a:ea typeface="Arial"/>
              <a:cs typeface="Arial"/>
              <a:sym typeface="Arial"/>
            </a:endParaRPr>
          </a:p>
        </p:txBody>
      </p:sp>
      <p:sp>
        <p:nvSpPr>
          <p:cNvPr id="239" name="Google Shape;239;p15"/>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40" name="Google Shape;240;p15"/>
          <p:cNvSpPr txBox="1"/>
          <p:nvPr/>
        </p:nvSpPr>
        <p:spPr>
          <a:xfrm>
            <a:off x="4552950" y="1057275"/>
            <a:ext cx="4073400" cy="2738400"/>
          </a:xfrm>
          <a:prstGeom prst="rect">
            <a:avLst/>
          </a:prstGeom>
          <a:noFill/>
          <a:ln>
            <a:noFill/>
          </a:ln>
        </p:spPr>
        <p:txBody>
          <a:bodyPr anchorCtr="0" anchor="t" bIns="19050" lIns="19050" spcFirstLastPara="1" rIns="19050" wrap="square" tIns="19050">
            <a:noAutofit/>
          </a:bodyPr>
          <a:lstStyle/>
          <a:p>
            <a:pPr indent="-298450" lvl="0" marL="457200" marR="0" rtl="0" algn="just">
              <a:lnSpc>
                <a:spcPct val="100000"/>
              </a:lnSpc>
              <a:spcBef>
                <a:spcPts val="0"/>
              </a:spcBef>
              <a:spcAft>
                <a:spcPts val="0"/>
              </a:spcAft>
              <a:buClr>
                <a:srgbClr val="000000"/>
              </a:buClr>
              <a:buSzPts val="1100"/>
              <a:buFont typeface="Arial"/>
              <a:buChar char="●"/>
            </a:pPr>
            <a:r>
              <a:rPr b="0" i="0" lang="en" sz="1500" u="none" cap="none" strike="noStrike">
                <a:solidFill>
                  <a:srgbClr val="000000"/>
                </a:solidFill>
                <a:latin typeface="Arial"/>
                <a:ea typeface="Arial"/>
                <a:cs typeface="Arial"/>
                <a:sym typeface="Arial"/>
              </a:rPr>
              <a:t>The main method to convert a column to another data type is: </a:t>
            </a:r>
            <a:r>
              <a:rPr b="1" i="0" lang="en" sz="1500" u="none" cap="none" strike="noStrike">
                <a:solidFill>
                  <a:srgbClr val="000000"/>
                </a:solidFill>
                <a:latin typeface="Arial"/>
                <a:ea typeface="Arial"/>
                <a:cs typeface="Arial"/>
                <a:sym typeface="Arial"/>
              </a:rPr>
              <a:t>astype()</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df[ column_name ].astype(new_type)</a:t>
            </a:r>
            <a:endParaRPr b="1"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Image" id="245" name="Google Shape;245;p16"/>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46" name="Google Shape;246;p16"/>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47" name="Google Shape;247;p16"/>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48" name="Google Shape;248;p16"/>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Data types</a:t>
            </a:r>
            <a:endParaRPr b="0" i="0" sz="500" u="none" cap="none" strike="noStrike">
              <a:solidFill>
                <a:srgbClr val="000000"/>
              </a:solidFill>
              <a:latin typeface="Arial"/>
              <a:ea typeface="Arial"/>
              <a:cs typeface="Arial"/>
              <a:sym typeface="Arial"/>
            </a:endParaRPr>
          </a:p>
        </p:txBody>
      </p:sp>
      <p:cxnSp>
        <p:nvCxnSpPr>
          <p:cNvPr id="249" name="Google Shape;249;p16"/>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50" name="Google Shape;250;p16"/>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51" name="Google Shape;251;p16"/>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Dropping duplicates</a:t>
            </a:r>
            <a:endParaRPr b="0" i="0" sz="500" u="none" cap="none" strike="noStrike">
              <a:solidFill>
                <a:srgbClr val="000000"/>
              </a:solidFill>
              <a:latin typeface="Arial"/>
              <a:ea typeface="Arial"/>
              <a:cs typeface="Arial"/>
              <a:sym typeface="Arial"/>
            </a:endParaRPr>
          </a:p>
        </p:txBody>
      </p:sp>
      <p:sp>
        <p:nvSpPr>
          <p:cNvPr id="252" name="Google Shape;252;p16"/>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53" name="Google Shape;253;p16"/>
          <p:cNvSpPr txBox="1"/>
          <p:nvPr/>
        </p:nvSpPr>
        <p:spPr>
          <a:xfrm>
            <a:off x="4552950" y="1057275"/>
            <a:ext cx="4073400" cy="2738400"/>
          </a:xfrm>
          <a:prstGeom prst="rect">
            <a:avLst/>
          </a:prstGeom>
          <a:noFill/>
          <a:ln>
            <a:noFill/>
          </a:ln>
        </p:spPr>
        <p:txBody>
          <a:bodyPr anchorCtr="0" anchor="t" bIns="19050" lIns="19050" spcFirstLastPara="1" rIns="19050" wrap="square" tIns="19050">
            <a:noAutofit/>
          </a:bodyPr>
          <a:lstStyle/>
          <a:p>
            <a:pPr indent="-298450" lvl="0" marL="457200" marR="0" rtl="0" algn="just">
              <a:lnSpc>
                <a:spcPct val="100000"/>
              </a:lnSpc>
              <a:spcBef>
                <a:spcPts val="0"/>
              </a:spcBef>
              <a:spcAft>
                <a:spcPts val="0"/>
              </a:spcAft>
              <a:buClr>
                <a:srgbClr val="000000"/>
              </a:buClr>
              <a:buSzPts val="1100"/>
              <a:buFont typeface="Arial"/>
              <a:buChar char="●"/>
            </a:pPr>
            <a:r>
              <a:rPr b="1" i="0" lang="en" sz="1500" u="none" cap="none" strike="noStrike">
                <a:solidFill>
                  <a:srgbClr val="FF0000"/>
                </a:solidFill>
                <a:latin typeface="Arial"/>
                <a:ea typeface="Arial"/>
                <a:cs typeface="Arial"/>
                <a:sym typeface="Arial"/>
              </a:rPr>
              <a:t>ALWAYS</a:t>
            </a:r>
            <a:r>
              <a:rPr b="0" i="0" lang="en" sz="1500" u="none" cap="none" strike="noStrike">
                <a:solidFill>
                  <a:srgbClr val="000000"/>
                </a:solidFill>
                <a:latin typeface="Arial"/>
                <a:ea typeface="Arial"/>
                <a:cs typeface="Arial"/>
                <a:sym typeface="Arial"/>
              </a:rPr>
              <a:t> check for duplicates in your datasets.</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They don’t add information</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They can bias your model</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They increase the time to train a model</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Use the method: </a:t>
            </a:r>
            <a:r>
              <a:rPr b="1" i="0" lang="en" sz="1500" u="none" cap="none" strike="noStrike">
                <a:solidFill>
                  <a:srgbClr val="000000"/>
                </a:solidFill>
                <a:latin typeface="Arial"/>
                <a:ea typeface="Arial"/>
                <a:cs typeface="Arial"/>
                <a:sym typeface="Arial"/>
              </a:rPr>
              <a:t>drop_duplicates()</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		data.drop_duplicates()</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descr="Image" id="258" name="Google Shape;258;p17"/>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59" name="Google Shape;259;p17"/>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60" name="Google Shape;260;p17"/>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61" name="Google Shape;261;p17"/>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Data types</a:t>
            </a:r>
            <a:endParaRPr b="0" i="0" sz="500" u="none" cap="none" strike="noStrike">
              <a:solidFill>
                <a:srgbClr val="000000"/>
              </a:solidFill>
              <a:latin typeface="Arial"/>
              <a:ea typeface="Arial"/>
              <a:cs typeface="Arial"/>
              <a:sym typeface="Arial"/>
            </a:endParaRPr>
          </a:p>
        </p:txBody>
      </p:sp>
      <p:cxnSp>
        <p:nvCxnSpPr>
          <p:cNvPr id="262" name="Google Shape;262;p17"/>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63" name="Google Shape;263;p17"/>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64" name="Google Shape;264;p17"/>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Exploring the dataframe</a:t>
            </a:r>
            <a:endParaRPr b="0" i="0" sz="500" u="none" cap="none" strike="noStrike">
              <a:solidFill>
                <a:srgbClr val="000000"/>
              </a:solidFill>
              <a:latin typeface="Arial"/>
              <a:ea typeface="Arial"/>
              <a:cs typeface="Arial"/>
              <a:sym typeface="Arial"/>
            </a:endParaRPr>
          </a:p>
        </p:txBody>
      </p:sp>
      <p:sp>
        <p:nvSpPr>
          <p:cNvPr id="265" name="Google Shape;265;p17"/>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66" name="Google Shape;266;p17"/>
          <p:cNvSpPr txBox="1"/>
          <p:nvPr/>
        </p:nvSpPr>
        <p:spPr>
          <a:xfrm>
            <a:off x="4552950" y="1057275"/>
            <a:ext cx="4073400" cy="33117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get a first expiration of your dataframe (df), you can use: df.head()</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have an idea of range of values for each numerical columns use: df.describe()</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get a glimpse of the same for ‘object’ columns use: df[‘colname’].value_counts()</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get unique values: df[‘colnames’].unique()</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descr="Image" id="271" name="Google Shape;271;p18"/>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72" name="Google Shape;272;p18"/>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73" name="Google Shape;273;p18"/>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74" name="Google Shape;274;p18"/>
          <p:cNvSpPr txBox="1"/>
          <p:nvPr/>
        </p:nvSpPr>
        <p:spPr>
          <a:xfrm>
            <a:off x="444302" y="473875"/>
            <a:ext cx="31515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highlight>
                  <a:srgbClr val="64C3F5"/>
                </a:highlight>
                <a:latin typeface="Arial"/>
                <a:ea typeface="Arial"/>
                <a:cs typeface="Arial"/>
                <a:sym typeface="Arial"/>
              </a:rPr>
              <a:t>Pandas wrangling/cleaning</a:t>
            </a:r>
            <a:endParaRPr b="0" i="0" sz="500" u="none" cap="none" strike="noStrike">
              <a:solidFill>
                <a:srgbClr val="000000"/>
              </a:solidFill>
              <a:highlight>
                <a:srgbClr val="64C3F5"/>
              </a:highlight>
              <a:latin typeface="Arial"/>
              <a:ea typeface="Arial"/>
              <a:cs typeface="Arial"/>
              <a:sym typeface="Arial"/>
            </a:endParaRPr>
          </a:p>
        </p:txBody>
      </p:sp>
      <p:cxnSp>
        <p:nvCxnSpPr>
          <p:cNvPr id="275" name="Google Shape;275;p18"/>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76" name="Google Shape;276;p18"/>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77" name="Google Shape;277;p18"/>
          <p:cNvSpPr txBox="1"/>
          <p:nvPr/>
        </p:nvSpPr>
        <p:spPr>
          <a:xfrm>
            <a:off x="535776" y="2016925"/>
            <a:ext cx="28152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Subsetting</a:t>
            </a:r>
            <a:endParaRPr b="0" i="0" sz="500" u="none" cap="none" strike="noStrike">
              <a:solidFill>
                <a:srgbClr val="000000"/>
              </a:solidFill>
              <a:latin typeface="Arial"/>
              <a:ea typeface="Arial"/>
              <a:cs typeface="Arial"/>
              <a:sym typeface="Arial"/>
            </a:endParaRPr>
          </a:p>
        </p:txBody>
      </p:sp>
      <p:sp>
        <p:nvSpPr>
          <p:cNvPr id="278" name="Google Shape;278;p18"/>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79" name="Google Shape;279;p18"/>
          <p:cNvSpPr txBox="1"/>
          <p:nvPr/>
        </p:nvSpPr>
        <p:spPr>
          <a:xfrm>
            <a:off x="4552950" y="1057275"/>
            <a:ext cx="4073400" cy="33219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 select a given column name:</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df.column_name</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 list_of_column_names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 select a row:</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a:t>
            </a:r>
            <a:r>
              <a:rPr b="1" i="0" lang="en" sz="1400" u="none" cap="none" strike="noStrike">
                <a:solidFill>
                  <a:srgbClr val="000000"/>
                </a:solidFill>
                <a:latin typeface="Arial"/>
                <a:ea typeface="Arial"/>
                <a:cs typeface="Arial"/>
                <a:sym typeface="Arial"/>
              </a:rPr>
              <a:t>iloc[ </a:t>
            </a:r>
            <a:r>
              <a:rPr b="0" i="0" lang="en" sz="1400" u="none" cap="none" strike="noStrike">
                <a:solidFill>
                  <a:srgbClr val="000000"/>
                </a:solidFill>
                <a:latin typeface="Arial"/>
                <a:ea typeface="Arial"/>
                <a:cs typeface="Arial"/>
                <a:sym typeface="Arial"/>
              </a:rPr>
              <a:t>list_of_row_indexes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 select a subset of rows/columns:</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df.iloc[ list_if_row_indexes, </a:t>
            </a:r>
            <a:endParaRPr b="0" i="0" sz="1400" u="none" cap="none" strike="noStrike">
              <a:solidFill>
                <a:srgbClr val="000000"/>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list_of_column_indexes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Image" id="284" name="Google Shape;284;p19"/>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85" name="Google Shape;285;p19"/>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86" name="Google Shape;286;p19"/>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87" name="Google Shape;287;p19"/>
          <p:cNvSpPr txBox="1"/>
          <p:nvPr/>
        </p:nvSpPr>
        <p:spPr>
          <a:xfrm>
            <a:off x="444302" y="473875"/>
            <a:ext cx="31515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highlight>
                  <a:srgbClr val="64C3F5"/>
                </a:highlight>
                <a:latin typeface="Arial"/>
                <a:ea typeface="Arial"/>
                <a:cs typeface="Arial"/>
                <a:sym typeface="Arial"/>
              </a:rPr>
              <a:t>Pandas wrangling/cleaning</a:t>
            </a:r>
            <a:endParaRPr b="0" i="0" sz="500" u="none" cap="none" strike="noStrike">
              <a:solidFill>
                <a:srgbClr val="000000"/>
              </a:solidFill>
              <a:highlight>
                <a:srgbClr val="64C3F5"/>
              </a:highlight>
              <a:latin typeface="Arial"/>
              <a:ea typeface="Arial"/>
              <a:cs typeface="Arial"/>
              <a:sym typeface="Arial"/>
            </a:endParaRPr>
          </a:p>
        </p:txBody>
      </p:sp>
      <p:cxnSp>
        <p:nvCxnSpPr>
          <p:cNvPr id="288" name="Google Shape;288;p19"/>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89" name="Google Shape;289;p19"/>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90" name="Google Shape;290;p19"/>
          <p:cNvSpPr txBox="1"/>
          <p:nvPr/>
        </p:nvSpPr>
        <p:spPr>
          <a:xfrm>
            <a:off x="535776" y="2016925"/>
            <a:ext cx="28152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Filters</a:t>
            </a:r>
            <a:endParaRPr b="0" i="0" sz="500" u="none" cap="none" strike="noStrike">
              <a:solidFill>
                <a:srgbClr val="000000"/>
              </a:solidFill>
              <a:latin typeface="Arial"/>
              <a:ea typeface="Arial"/>
              <a:cs typeface="Arial"/>
              <a:sym typeface="Arial"/>
            </a:endParaRPr>
          </a:p>
        </p:txBody>
      </p:sp>
      <p:sp>
        <p:nvSpPr>
          <p:cNvPr id="291" name="Google Shape;291;p19"/>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92" name="Google Shape;292;p19"/>
          <p:cNvSpPr txBox="1"/>
          <p:nvPr/>
        </p:nvSpPr>
        <p:spPr>
          <a:xfrm>
            <a:off x="4552950" y="1057275"/>
            <a:ext cx="4073400" cy="33219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 filters rows/columns based on condition simply insert the condition within the brackets:</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df[condition]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 combine several conditions, place each within parentheses and combine them using </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&amp; (and)</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 (or)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Data Analysis Process</a:t>
            </a:r>
            <a:endParaRPr/>
          </a:p>
        </p:txBody>
      </p:sp>
      <p:sp>
        <p:nvSpPr>
          <p:cNvPr id="97" name="Google Shape;97;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descr="Image" id="297" name="Google Shape;297;p20"/>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98" name="Google Shape;298;p20"/>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99" name="Google Shape;299;p20"/>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300" name="Google Shape;300;p20"/>
          <p:cNvSpPr txBox="1"/>
          <p:nvPr/>
        </p:nvSpPr>
        <p:spPr>
          <a:xfrm>
            <a:off x="444302" y="473875"/>
            <a:ext cx="31515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highlight>
                  <a:srgbClr val="64C3F5"/>
                </a:highlight>
                <a:latin typeface="Arial"/>
                <a:ea typeface="Arial"/>
                <a:cs typeface="Arial"/>
                <a:sym typeface="Arial"/>
              </a:rPr>
              <a:t>Pandas wrangling/cleaning</a:t>
            </a:r>
            <a:endParaRPr b="0" i="0" sz="500" u="none" cap="none" strike="noStrike">
              <a:solidFill>
                <a:srgbClr val="000000"/>
              </a:solidFill>
              <a:highlight>
                <a:srgbClr val="64C3F5"/>
              </a:highlight>
              <a:latin typeface="Arial"/>
              <a:ea typeface="Arial"/>
              <a:cs typeface="Arial"/>
              <a:sym typeface="Arial"/>
            </a:endParaRPr>
          </a:p>
        </p:txBody>
      </p:sp>
      <p:cxnSp>
        <p:nvCxnSpPr>
          <p:cNvPr id="301" name="Google Shape;301;p20"/>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302" name="Google Shape;302;p20"/>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303" name="Google Shape;303;p20"/>
          <p:cNvSpPr txBox="1"/>
          <p:nvPr/>
        </p:nvSpPr>
        <p:spPr>
          <a:xfrm>
            <a:off x="535776" y="2016925"/>
            <a:ext cx="28152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Dropping columns/rows</a:t>
            </a:r>
            <a:endParaRPr b="0" i="0" sz="500" u="none" cap="none" strike="noStrike">
              <a:solidFill>
                <a:srgbClr val="000000"/>
              </a:solidFill>
              <a:latin typeface="Arial"/>
              <a:ea typeface="Arial"/>
              <a:cs typeface="Arial"/>
              <a:sym typeface="Arial"/>
            </a:endParaRPr>
          </a:p>
        </p:txBody>
      </p:sp>
      <p:sp>
        <p:nvSpPr>
          <p:cNvPr id="304" name="Google Shape;304;p20"/>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305" name="Google Shape;305;p20"/>
          <p:cNvSpPr txBox="1"/>
          <p:nvPr/>
        </p:nvSpPr>
        <p:spPr>
          <a:xfrm>
            <a:off x="4552950" y="1057275"/>
            <a:ext cx="4073400" cy="33219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 drop columns/rows from a Pandas dataframe, use the method: </a:t>
            </a:r>
            <a:r>
              <a:rPr b="1" i="0" lang="en" sz="1400" u="none" cap="none" strike="noStrike">
                <a:solidFill>
                  <a:srgbClr val="000000"/>
                </a:solidFill>
                <a:latin typeface="Arial"/>
                <a:ea typeface="Arial"/>
                <a:cs typeface="Arial"/>
                <a:sym typeface="Arial"/>
              </a:rPr>
              <a:t>drop()</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For columns:</a:t>
            </a:r>
            <a:endParaRPr b="1"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df.drop(</a:t>
            </a:r>
            <a:r>
              <a:rPr b="1" i="0" lang="en" sz="1400" u="none" cap="none" strike="noStrike">
                <a:solidFill>
                  <a:srgbClr val="6AA84F"/>
                </a:solidFill>
                <a:highlight>
                  <a:schemeClr val="lt1"/>
                </a:highlight>
                <a:latin typeface="Arial"/>
                <a:ea typeface="Arial"/>
                <a:cs typeface="Arial"/>
                <a:sym typeface="Arial"/>
              </a:rPr>
              <a:t>columns</a:t>
            </a:r>
            <a:r>
              <a:rPr b="1" i="0" lang="en" sz="1400" u="none" cap="none" strike="noStrike">
                <a:solidFill>
                  <a:srgbClr val="000000"/>
                </a:solidFill>
                <a:latin typeface="Arial"/>
                <a:ea typeface="Arial"/>
                <a:cs typeface="Arial"/>
                <a:sym typeface="Arial"/>
              </a:rPr>
              <a:t>=’column_name', </a:t>
            </a:r>
            <a:r>
              <a:rPr b="1" i="0" lang="en" sz="1400" u="none" cap="none" strike="noStrike">
                <a:solidFill>
                  <a:srgbClr val="6AA84F"/>
                </a:solidFill>
                <a:latin typeface="Arial"/>
                <a:ea typeface="Arial"/>
                <a:cs typeface="Arial"/>
                <a:sym typeface="Arial"/>
              </a:rPr>
              <a:t>inplace</a:t>
            </a:r>
            <a:r>
              <a:rPr b="1" i="0" lang="en" sz="1400" u="none" cap="none" strike="noStrike">
                <a:solidFill>
                  <a:srgbClr val="000000"/>
                </a:solidFill>
                <a:latin typeface="Arial"/>
                <a:ea typeface="Arial"/>
                <a:cs typeface="Arial"/>
                <a:sym typeface="Arial"/>
              </a:rPr>
              <a:t>=True)</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For rows:</a:t>
            </a:r>
            <a:endParaRPr b="1"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df.drop(list_of_row_indexes, </a:t>
            </a:r>
            <a:r>
              <a:rPr b="1" i="0" lang="en" sz="1400" u="none" cap="none" strike="noStrike">
                <a:solidFill>
                  <a:srgbClr val="6AA84F"/>
                </a:solidFill>
                <a:latin typeface="Arial"/>
                <a:ea typeface="Arial"/>
                <a:cs typeface="Arial"/>
                <a:sym typeface="Arial"/>
              </a:rPr>
              <a:t>inplace</a:t>
            </a:r>
            <a:r>
              <a:rPr b="1" i="0" lang="en" sz="1400" u="none" cap="none" strike="noStrike">
                <a:solidFill>
                  <a:srgbClr val="000000"/>
                </a:solidFill>
                <a:latin typeface="Arial"/>
                <a:ea typeface="Arial"/>
                <a:cs typeface="Arial"/>
                <a:sym typeface="Arial"/>
              </a:rPr>
              <a:t>=True)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descr="Image" id="310" name="Google Shape;310;p21"/>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311" name="Google Shape;311;p21"/>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312" name="Google Shape;312;p21"/>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313" name="Google Shape;313;p21"/>
          <p:cNvSpPr txBox="1"/>
          <p:nvPr/>
        </p:nvSpPr>
        <p:spPr>
          <a:xfrm>
            <a:off x="444302" y="473875"/>
            <a:ext cx="33063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highlight>
                  <a:srgbClr val="64C3F5"/>
                </a:highlight>
                <a:latin typeface="Arial"/>
                <a:ea typeface="Arial"/>
                <a:cs typeface="Arial"/>
                <a:sym typeface="Arial"/>
              </a:rPr>
              <a:t>Pandas wrangling/cleaning</a:t>
            </a:r>
            <a:endParaRPr b="0" i="0" sz="500" u="none" cap="none" strike="noStrike">
              <a:solidFill>
                <a:srgbClr val="000000"/>
              </a:solidFill>
              <a:highlight>
                <a:srgbClr val="64C3F5"/>
              </a:highlight>
              <a:latin typeface="Arial"/>
              <a:ea typeface="Arial"/>
              <a:cs typeface="Arial"/>
              <a:sym typeface="Arial"/>
            </a:endParaRPr>
          </a:p>
        </p:txBody>
      </p:sp>
      <p:cxnSp>
        <p:nvCxnSpPr>
          <p:cNvPr id="314" name="Google Shape;314;p21"/>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315" name="Google Shape;315;p21"/>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316" name="Google Shape;316;p21"/>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Indexes</a:t>
            </a:r>
            <a:endParaRPr b="0" i="0" sz="500" u="none" cap="none" strike="noStrike">
              <a:solidFill>
                <a:srgbClr val="000000"/>
              </a:solidFill>
              <a:latin typeface="Arial"/>
              <a:ea typeface="Arial"/>
              <a:cs typeface="Arial"/>
              <a:sym typeface="Arial"/>
            </a:endParaRPr>
          </a:p>
        </p:txBody>
      </p:sp>
      <p:sp>
        <p:nvSpPr>
          <p:cNvPr id="317" name="Google Shape;317;p21"/>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318" name="Google Shape;318;p21"/>
          <p:cNvSpPr txBox="1"/>
          <p:nvPr/>
        </p:nvSpPr>
        <p:spPr>
          <a:xfrm>
            <a:off x="4552950" y="1057275"/>
            <a:ext cx="4073400" cy="2357400"/>
          </a:xfrm>
          <a:prstGeom prst="rect">
            <a:avLst/>
          </a:prstGeom>
          <a:noFill/>
          <a:ln>
            <a:noFill/>
          </a:ln>
        </p:spPr>
        <p:txBody>
          <a:bodyPr anchorCtr="0" anchor="t" bIns="19050" lIns="19050" spcFirstLastPara="1" rIns="19050" wrap="square" tIns="19050">
            <a:noAutofit/>
          </a:bodyPr>
          <a:lstStyle/>
          <a:p>
            <a:pPr indent="-285750" lvl="0" marL="457200" marR="0" rtl="0" algn="just">
              <a:lnSpc>
                <a:spcPct val="100000"/>
              </a:lnSpc>
              <a:spcBef>
                <a:spcPts val="0"/>
              </a:spcBef>
              <a:spcAft>
                <a:spcPts val="0"/>
              </a:spcAft>
              <a:buClr>
                <a:srgbClr val="FF0000"/>
              </a:buClr>
              <a:buSzPts val="900"/>
              <a:buFont typeface="Arial"/>
              <a:buChar char="●"/>
            </a:pPr>
            <a:r>
              <a:rPr b="1" i="0" lang="en" sz="1500" u="none" cap="none" strike="noStrike">
                <a:solidFill>
                  <a:srgbClr val="FF0000"/>
                </a:solidFill>
                <a:latin typeface="Arial"/>
                <a:ea typeface="Arial"/>
                <a:cs typeface="Arial"/>
                <a:sym typeface="Arial"/>
              </a:rPr>
              <a:t>Dropping rows doesn’t reset the indexes!!!</a:t>
            </a:r>
            <a:r>
              <a:rPr b="1" i="0" lang="en" sz="900" u="none" cap="none" strike="noStrike">
                <a:solidFill>
                  <a:srgbClr val="FF0000"/>
                </a:solidFill>
                <a:latin typeface="Arial"/>
                <a:ea typeface="Arial"/>
                <a:cs typeface="Arial"/>
                <a:sym typeface="Arial"/>
              </a:rPr>
              <a:t>.</a:t>
            </a:r>
            <a:endParaRPr b="1" i="0" sz="9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FF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1" i="0" lang="en" sz="1500" u="none" cap="none" strike="noStrike">
                <a:solidFill>
                  <a:srgbClr val="000000"/>
                </a:solidFill>
                <a:latin typeface="Arial"/>
                <a:ea typeface="Arial"/>
                <a:cs typeface="Arial"/>
                <a:sym typeface="Arial"/>
              </a:rPr>
              <a:t>There is a method to reset them: reset_indexes()</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1" i="0" lang="en" sz="1500" u="sng" cap="none" strike="noStrike">
                <a:solidFill>
                  <a:schemeClr val="hlink"/>
                </a:solidFill>
                <a:latin typeface="Arial"/>
                <a:ea typeface="Arial"/>
                <a:cs typeface="Arial"/>
                <a:sym typeface="Arial"/>
                <a:hlinkClick r:id="rId6"/>
              </a:rPr>
              <a:t>https://pandas.pydata.org/pandas-docs/stable/reference/api/pandas.DataFrame.reset_index.html</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FF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descr="Image" id="323" name="Google Shape;323;p22"/>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324" name="Google Shape;324;p22"/>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325" name="Google Shape;325;p22"/>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326" name="Google Shape;326;p22"/>
          <p:cNvSpPr txBox="1"/>
          <p:nvPr/>
        </p:nvSpPr>
        <p:spPr>
          <a:xfrm>
            <a:off x="444302" y="473875"/>
            <a:ext cx="31068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Working with columns</a:t>
            </a:r>
            <a:endParaRPr b="0" i="0" sz="500" u="none" cap="none" strike="noStrike">
              <a:solidFill>
                <a:srgbClr val="000000"/>
              </a:solidFill>
              <a:latin typeface="Arial"/>
              <a:ea typeface="Arial"/>
              <a:cs typeface="Arial"/>
              <a:sym typeface="Arial"/>
            </a:endParaRPr>
          </a:p>
        </p:txBody>
      </p:sp>
      <p:cxnSp>
        <p:nvCxnSpPr>
          <p:cNvPr id="327" name="Google Shape;327;p22"/>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328" name="Google Shape;328;p22"/>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329" name="Google Shape;329;p22"/>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Finding missing values</a:t>
            </a:r>
            <a:endParaRPr b="0" i="0" sz="500" u="none" cap="none" strike="noStrike">
              <a:solidFill>
                <a:srgbClr val="000000"/>
              </a:solidFill>
              <a:latin typeface="Arial"/>
              <a:ea typeface="Arial"/>
              <a:cs typeface="Arial"/>
              <a:sym typeface="Arial"/>
            </a:endParaRPr>
          </a:p>
        </p:txBody>
      </p:sp>
      <p:sp>
        <p:nvSpPr>
          <p:cNvPr id="330" name="Google Shape;330;p22"/>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331" name="Google Shape;331;p22"/>
          <p:cNvSpPr txBox="1"/>
          <p:nvPr/>
        </p:nvSpPr>
        <p:spPr>
          <a:xfrm>
            <a:off x="4552950" y="1057275"/>
            <a:ext cx="4073400" cy="3449700"/>
          </a:xfrm>
          <a:prstGeom prst="rect">
            <a:avLst/>
          </a:prstGeom>
          <a:noFill/>
          <a:ln>
            <a:noFill/>
          </a:ln>
        </p:spPr>
        <p:txBody>
          <a:bodyPr anchorCtr="0" anchor="t" bIns="19050" lIns="19050" spcFirstLastPara="1" rIns="19050" wrap="square" tIns="19050">
            <a:noAutofit/>
          </a:bodyPr>
          <a:lstStyle/>
          <a:p>
            <a:pPr indent="-298450" lvl="0" marL="457200" marR="0" rtl="0" algn="just">
              <a:lnSpc>
                <a:spcPct val="100000"/>
              </a:lnSpc>
              <a:spcBef>
                <a:spcPts val="0"/>
              </a:spcBef>
              <a:spcAft>
                <a:spcPts val="0"/>
              </a:spcAft>
              <a:buClr>
                <a:srgbClr val="000000"/>
              </a:buClr>
              <a:buSzPts val="1100"/>
              <a:buFont typeface="Arial"/>
              <a:buChar char="●"/>
            </a:pPr>
            <a:r>
              <a:rPr b="0" i="0" lang="en" sz="1500" u="none" cap="none" strike="noStrike">
                <a:solidFill>
                  <a:srgbClr val="000000"/>
                </a:solidFill>
                <a:latin typeface="Arial"/>
                <a:ea typeface="Arial"/>
                <a:cs typeface="Arial"/>
                <a:sym typeface="Arial"/>
              </a:rPr>
              <a:t>In order to find missin_values Pandas provides the methods:</a:t>
            </a:r>
            <a:endParaRPr b="0" i="0" sz="1500" u="none" cap="none" strike="noStrike">
              <a:solidFill>
                <a:srgbClr val="000000"/>
              </a:solidFill>
              <a:latin typeface="Arial"/>
              <a:ea typeface="Arial"/>
              <a:cs typeface="Arial"/>
              <a:sym typeface="Arial"/>
            </a:endParaRPr>
          </a:p>
          <a:p>
            <a:pPr indent="-298450" lvl="1" marL="914400" marR="0" rtl="0" algn="just">
              <a:lnSpc>
                <a:spcPct val="100000"/>
              </a:lnSpc>
              <a:spcBef>
                <a:spcPts val="0"/>
              </a:spcBef>
              <a:spcAft>
                <a:spcPts val="0"/>
              </a:spcAft>
              <a:buClr>
                <a:srgbClr val="000000"/>
              </a:buClr>
              <a:buSzPts val="1100"/>
              <a:buFont typeface="Arial"/>
              <a:buChar char="○"/>
            </a:pPr>
            <a:r>
              <a:rPr b="1" i="0" lang="en" sz="1500" u="none" cap="none" strike="noStrike">
                <a:solidFill>
                  <a:srgbClr val="000000"/>
                </a:solidFill>
                <a:latin typeface="Arial"/>
                <a:ea typeface="Arial"/>
                <a:cs typeface="Arial"/>
                <a:sym typeface="Arial"/>
              </a:rPr>
              <a:t>isna() </a:t>
            </a:r>
            <a:endParaRPr b="1" i="0" sz="1500" u="none" cap="none" strike="noStrike">
              <a:solidFill>
                <a:srgbClr val="000000"/>
              </a:solidFill>
              <a:latin typeface="Arial"/>
              <a:ea typeface="Arial"/>
              <a:cs typeface="Arial"/>
              <a:sym typeface="Arial"/>
            </a:endParaRPr>
          </a:p>
          <a:p>
            <a:pPr indent="-298450" lvl="1" marL="914400" marR="0" rtl="0" algn="just">
              <a:lnSpc>
                <a:spcPct val="100000"/>
              </a:lnSpc>
              <a:spcBef>
                <a:spcPts val="0"/>
              </a:spcBef>
              <a:spcAft>
                <a:spcPts val="0"/>
              </a:spcAft>
              <a:buClr>
                <a:srgbClr val="000000"/>
              </a:buClr>
              <a:buSzPts val="1100"/>
              <a:buFont typeface="Arial"/>
              <a:buChar char="○"/>
            </a:pPr>
            <a:r>
              <a:rPr b="1" i="0" lang="en" sz="1500" u="none" cap="none" strike="noStrike">
                <a:solidFill>
                  <a:srgbClr val="000000"/>
                </a:solidFill>
                <a:latin typeface="Arial"/>
                <a:ea typeface="Arial"/>
                <a:cs typeface="Arial"/>
                <a:sym typeface="Arial"/>
              </a:rPr>
              <a:t>isnull()</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Both methods carry out the analysis column_wise (ie. reports the results for each element of each column)</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know how many missing values are in each column you can “append” the method: </a:t>
            </a:r>
            <a:r>
              <a:rPr b="1" i="0" lang="en" sz="1500" u="none" cap="none" strike="noStrike">
                <a:solidFill>
                  <a:srgbClr val="000000"/>
                </a:solidFill>
                <a:latin typeface="Arial"/>
                <a:ea typeface="Arial"/>
                <a:cs typeface="Arial"/>
                <a:sym typeface="Arial"/>
              </a:rPr>
              <a:t>sum() </a:t>
            </a:r>
            <a:r>
              <a:rPr b="0" i="0" lang="en" sz="1500" u="none" cap="none" strike="noStrike">
                <a:solidFill>
                  <a:srgbClr val="000000"/>
                </a:solidFill>
                <a:latin typeface="Arial"/>
                <a:ea typeface="Arial"/>
                <a:cs typeface="Arial"/>
                <a:sym typeface="Arial"/>
              </a:rPr>
              <a:t>to the previous method.</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compute the percentage of missing values....?</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descr="Image" id="336" name="Google Shape;336;p23"/>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337" name="Google Shape;337;p23"/>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338" name="Google Shape;338;p23"/>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339" name="Google Shape;339;p23"/>
          <p:cNvSpPr txBox="1"/>
          <p:nvPr/>
        </p:nvSpPr>
        <p:spPr>
          <a:xfrm>
            <a:off x="444302" y="473875"/>
            <a:ext cx="31068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Missing values</a:t>
            </a:r>
            <a:endParaRPr b="0" i="0" sz="500" u="none" cap="none" strike="noStrike">
              <a:solidFill>
                <a:srgbClr val="000000"/>
              </a:solidFill>
              <a:latin typeface="Arial"/>
              <a:ea typeface="Arial"/>
              <a:cs typeface="Arial"/>
              <a:sym typeface="Arial"/>
            </a:endParaRPr>
          </a:p>
        </p:txBody>
      </p:sp>
      <p:cxnSp>
        <p:nvCxnSpPr>
          <p:cNvPr id="340" name="Google Shape;340;p23"/>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341" name="Google Shape;341;p23"/>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342" name="Google Shape;342;p23"/>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Filling NA’s</a:t>
            </a:r>
            <a:endParaRPr b="0" i="0" sz="500" u="none" cap="none" strike="noStrike">
              <a:solidFill>
                <a:srgbClr val="000000"/>
              </a:solidFill>
              <a:latin typeface="Arial"/>
              <a:ea typeface="Arial"/>
              <a:cs typeface="Arial"/>
              <a:sym typeface="Arial"/>
            </a:endParaRPr>
          </a:p>
        </p:txBody>
      </p:sp>
      <p:sp>
        <p:nvSpPr>
          <p:cNvPr id="343" name="Google Shape;343;p23"/>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344" name="Google Shape;344;p23"/>
          <p:cNvSpPr txBox="1"/>
          <p:nvPr/>
        </p:nvSpPr>
        <p:spPr>
          <a:xfrm>
            <a:off x="4552950" y="1057275"/>
            <a:ext cx="4073400" cy="34497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achieve this, Pandas provides the method: </a:t>
            </a:r>
            <a:r>
              <a:rPr b="1" i="0" lang="en" sz="1500" u="none" cap="none" strike="noStrike">
                <a:solidFill>
                  <a:srgbClr val="000000"/>
                </a:solidFill>
                <a:latin typeface="Arial"/>
                <a:ea typeface="Arial"/>
                <a:cs typeface="Arial"/>
                <a:sym typeface="Arial"/>
              </a:rPr>
              <a:t>fillna</a:t>
            </a:r>
            <a:r>
              <a:rPr b="0" i="0" lang="en" sz="1500" u="none" cap="none" strike="noStrike">
                <a:solidFill>
                  <a:srgbClr val="000000"/>
                </a:solidFill>
                <a:latin typeface="Arial"/>
                <a:ea typeface="Arial"/>
                <a:cs typeface="Arial"/>
                <a:sym typeface="Arial"/>
              </a:rPr>
              <a:t>() to be applied to an specific column of the dataset.</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It needs the value to replace the “na” as an argument.</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n" sz="1100" u="none" cap="none" strike="noStrike">
                <a:solidFill>
                  <a:srgbClr val="172B4D"/>
                </a:solidFill>
                <a:highlight>
                  <a:srgbClr val="F4F5F7"/>
                </a:highlight>
                <a:latin typeface="Roboto Mono"/>
                <a:ea typeface="Roboto Mono"/>
                <a:cs typeface="Roboto Mono"/>
                <a:sym typeface="Roboto Mono"/>
              </a:rPr>
              <a:t>data[</a:t>
            </a:r>
            <a:r>
              <a:rPr b="0" i="0" lang="en" sz="1100" u="none" cap="none" strike="noStrike">
                <a:solidFill>
                  <a:srgbClr val="BB8844"/>
                </a:solidFill>
                <a:highlight>
                  <a:srgbClr val="F4F5F7"/>
                </a:highlight>
                <a:latin typeface="Roboto Mono"/>
                <a:ea typeface="Roboto Mono"/>
                <a:cs typeface="Roboto Mono"/>
                <a:sym typeface="Roboto Mono"/>
              </a:rPr>
              <a:t>'median_home_val'</a:t>
            </a:r>
            <a:r>
              <a:rPr b="0" i="0" lang="en" sz="1100" u="none" cap="none" strike="noStrike">
                <a:solidFill>
                  <a:srgbClr val="172B4D"/>
                </a:solidFill>
                <a:highlight>
                  <a:srgbClr val="F4F5F7"/>
                </a:highlight>
                <a:latin typeface="Roboto Mono"/>
                <a:ea typeface="Roboto Mono"/>
                <a:cs typeface="Roboto Mono"/>
                <a:sym typeface="Roboto Mono"/>
              </a:rPr>
              <a:t>]</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 data[</a:t>
            </a:r>
            <a:r>
              <a:rPr b="0" i="0" lang="en" sz="1100" u="none" cap="none" strike="noStrike">
                <a:solidFill>
                  <a:srgbClr val="BB8844"/>
                </a:solidFill>
                <a:highlight>
                  <a:srgbClr val="F4F5F7"/>
                </a:highlight>
                <a:latin typeface="Roboto Mono"/>
                <a:ea typeface="Roboto Mono"/>
                <a:cs typeface="Roboto Mono"/>
                <a:sym typeface="Roboto Mono"/>
              </a:rPr>
              <a:t>'median_home_val'</a:t>
            </a:r>
            <a:r>
              <a:rPr b="0" i="0" lang="en" sz="1100" u="none" cap="none" strike="noStrike">
                <a:solidFill>
                  <a:srgbClr val="172B4D"/>
                </a:solidFill>
                <a:highlight>
                  <a:srgbClr val="F4F5F7"/>
                </a:highlight>
                <a:latin typeface="Roboto Mono"/>
                <a:ea typeface="Roboto Mono"/>
                <a:cs typeface="Roboto Mono"/>
                <a:sym typeface="Roboto Mono"/>
              </a:rPr>
              <a:t>]</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fillna(mean_median_home_value)</a:t>
            </a:r>
            <a:endParaRPr b="0" i="0" sz="1100" u="none" cap="none" strike="noStrike">
              <a:solidFill>
                <a:srgbClr val="172B4D"/>
              </a:solidFill>
              <a:highlight>
                <a:srgbClr val="F4F5F7"/>
              </a:highlight>
              <a:latin typeface="Roboto Mono"/>
              <a:ea typeface="Roboto Mono"/>
              <a:cs typeface="Roboto Mono"/>
              <a:sym typeface="Roboto Mono"/>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With categorical column types, you can get how many values you have of each applying the method: </a:t>
            </a:r>
            <a:r>
              <a:rPr b="1" i="0" lang="en" sz="1500" u="none" cap="none" strike="noStrike">
                <a:solidFill>
                  <a:srgbClr val="000000"/>
                </a:solidFill>
                <a:latin typeface="Arial"/>
                <a:ea typeface="Arial"/>
                <a:cs typeface="Arial"/>
                <a:sym typeface="Arial"/>
              </a:rPr>
              <a:t>value_counts</a:t>
            </a:r>
            <a:r>
              <a:rPr b="0" i="0" lang="en" sz="1500" u="none" cap="none" strike="noStrike">
                <a:solidFill>
                  <a:srgbClr val="000000"/>
                </a:solidFill>
                <a:latin typeface="Arial"/>
                <a:ea typeface="Arial"/>
                <a:cs typeface="Arial"/>
                <a:sym typeface="Arial"/>
              </a:rPr>
              <a:t>() to the corresponding column</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descr="Image" id="349" name="Google Shape;349;p24"/>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350" name="Google Shape;350;p24"/>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351" name="Google Shape;351;p24"/>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352" name="Google Shape;352;p24"/>
          <p:cNvSpPr txBox="1"/>
          <p:nvPr/>
        </p:nvSpPr>
        <p:spPr>
          <a:xfrm>
            <a:off x="444302" y="473875"/>
            <a:ext cx="31068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Aggregation</a:t>
            </a:r>
            <a:endParaRPr b="0" i="0" sz="500" u="none" cap="none" strike="noStrike">
              <a:solidFill>
                <a:srgbClr val="000000"/>
              </a:solidFill>
              <a:latin typeface="Arial"/>
              <a:ea typeface="Arial"/>
              <a:cs typeface="Arial"/>
              <a:sym typeface="Arial"/>
            </a:endParaRPr>
          </a:p>
        </p:txBody>
      </p:sp>
      <p:cxnSp>
        <p:nvCxnSpPr>
          <p:cNvPr id="353" name="Google Shape;353;p24"/>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354" name="Google Shape;354;p24"/>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355" name="Google Shape;355;p24"/>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Aggregation by groups</a:t>
            </a:r>
            <a:endParaRPr b="0" i="0" sz="500" u="none" cap="none" strike="noStrike">
              <a:solidFill>
                <a:srgbClr val="000000"/>
              </a:solidFill>
              <a:latin typeface="Arial"/>
              <a:ea typeface="Arial"/>
              <a:cs typeface="Arial"/>
              <a:sym typeface="Arial"/>
            </a:endParaRPr>
          </a:p>
        </p:txBody>
      </p:sp>
      <p:sp>
        <p:nvSpPr>
          <p:cNvPr id="356" name="Google Shape;356;p24"/>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357" name="Google Shape;357;p24"/>
          <p:cNvSpPr txBox="1"/>
          <p:nvPr/>
        </p:nvSpPr>
        <p:spPr>
          <a:xfrm>
            <a:off x="4552950" y="371475"/>
            <a:ext cx="4073400" cy="45507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 aggregation operation consists in making computations by groups.</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create aggregations you can use df.groupby(column)</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specify the aggregation function append it at the end of the groupby. Ex:</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df.groupby(‘gender’).count()  </a:t>
            </a:r>
            <a:endParaRPr b="0" i="0" sz="1500" u="none" cap="none" strike="noStrike">
              <a:solidFill>
                <a:srgbClr val="000000"/>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If a list of columns is provided to groupby, then the aggregation will take place in the same hierarchical order of columns. Ex</a:t>
            </a:r>
            <a:endParaRPr b="0" i="0" sz="1500" u="none" cap="none" strike="noStrike">
              <a:solidFill>
                <a:schemeClr val="dk1"/>
              </a:solidFill>
              <a:latin typeface="Arial"/>
              <a:ea typeface="Arial"/>
              <a:cs typeface="Arial"/>
              <a:sym typeface="Arial"/>
            </a:endParaRPr>
          </a:p>
          <a:p>
            <a:pPr indent="-323850" lvl="1" marL="914400" marR="0" rtl="0" algn="just">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df.groupby([‘state’,’gender’]).count()</a:t>
            </a:r>
            <a:endParaRPr b="0" i="0" sz="15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323850" lvl="0" marL="457200" marR="0" rtl="0" algn="just">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In this last case a “multiindex” dataframe is generated . To prevent this use the option ‘as_index=False’</a:t>
            </a:r>
            <a:endParaRPr b="0" i="0" sz="15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rPr lang="en"/>
              <a:t>Organising Data Transformation into Pipeline</a:t>
            </a:r>
            <a:endParaRPr/>
          </a:p>
        </p:txBody>
      </p:sp>
      <p:sp>
        <p:nvSpPr>
          <p:cNvPr id="363" name="Google Shape;363;p25"/>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t/>
            </a:r>
            <a:endParaRPr/>
          </a:p>
        </p:txBody>
      </p:sp>
      <p:sp>
        <p:nvSpPr>
          <p:cNvPr id="369" name="Google Shape;369;p26"/>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t/>
            </a:r>
            <a:endParaRPr/>
          </a:p>
        </p:txBody>
      </p:sp>
      <p:pic>
        <p:nvPicPr>
          <p:cNvPr id="370" name="Google Shape;370;p26"/>
          <p:cNvPicPr preferRelativeResize="0"/>
          <p:nvPr/>
        </p:nvPicPr>
        <p:blipFill rotWithShape="1">
          <a:blip r:embed="rId3">
            <a:alphaModFix/>
          </a:blip>
          <a:srcRect b="0" l="0" r="0" t="0"/>
          <a:stretch/>
        </p:blipFill>
        <p:spPr>
          <a:xfrm>
            <a:off x="0" y="862020"/>
            <a:ext cx="9144000" cy="3375660"/>
          </a:xfrm>
          <a:prstGeom prst="rect">
            <a:avLst/>
          </a:prstGeom>
          <a:noFill/>
          <a:ln>
            <a:noFill/>
          </a:ln>
        </p:spPr>
      </p:pic>
      <p:sp>
        <p:nvSpPr>
          <p:cNvPr id="371" name="Google Shape;371;p26"/>
          <p:cNvSpPr txBox="1"/>
          <p:nvPr/>
        </p:nvSpPr>
        <p:spPr>
          <a:xfrm>
            <a:off x="173700" y="4527900"/>
            <a:ext cx="8796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Source:https://developer.here.com/documentation/get-started/dev_guide/shared_content/topics/olp/concepts/pipelines.html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rPr lang="en"/>
              <a:t>Matplotlib &amp; Seaborn</a:t>
            </a:r>
            <a:endParaRPr/>
          </a:p>
        </p:txBody>
      </p:sp>
      <p:sp>
        <p:nvSpPr>
          <p:cNvPr id="377" name="Google Shape;377;p27"/>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descr="IH_BLUE-LOGO_1200x1200.png" id="382" name="Google Shape;382;p28"/>
          <p:cNvPicPr preferRelativeResize="0"/>
          <p:nvPr/>
        </p:nvPicPr>
        <p:blipFill rotWithShape="1">
          <a:blip r:embed="rId3">
            <a:alphaModFix/>
          </a:blip>
          <a:srcRect b="0" l="0" r="0" t="0"/>
          <a:stretch/>
        </p:blipFill>
        <p:spPr>
          <a:xfrm>
            <a:off x="3831226" y="1515225"/>
            <a:ext cx="1481547" cy="1481547"/>
          </a:xfrm>
          <a:prstGeom prst="rect">
            <a:avLst/>
          </a:prstGeom>
          <a:noFill/>
          <a:ln>
            <a:noFill/>
          </a:ln>
        </p:spPr>
      </p:pic>
      <p:sp>
        <p:nvSpPr>
          <p:cNvPr id="383" name="Google Shape;383;p28"/>
          <p:cNvSpPr txBox="1"/>
          <p:nvPr/>
        </p:nvSpPr>
        <p:spPr>
          <a:xfrm>
            <a:off x="2774351" y="3017064"/>
            <a:ext cx="3481200" cy="8169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2F354A"/>
              </a:buClr>
              <a:buSzPts val="1500"/>
              <a:buFont typeface="Arial"/>
              <a:buNone/>
            </a:pPr>
            <a:r>
              <a:rPr b="1" i="0" lang="en" sz="1500" u="none" cap="none" strike="noStrike">
                <a:solidFill>
                  <a:srgbClr val="2F354A"/>
                </a:solidFill>
                <a:latin typeface="Arial"/>
                <a:ea typeface="Arial"/>
                <a:cs typeface="Arial"/>
                <a:sym typeface="Arial"/>
              </a:rPr>
              <a:t>EXPLORATORY DATA ANALYSIS USING MATPLOTLIB AND SEABORN</a:t>
            </a:r>
            <a:endParaRPr b="0" i="0" sz="500" u="none" cap="none" strike="noStrike">
              <a:solidFill>
                <a:srgbClr val="000000"/>
              </a:solidFill>
              <a:latin typeface="Arial"/>
              <a:ea typeface="Arial"/>
              <a:cs typeface="Arial"/>
              <a:sym typeface="Arial"/>
            </a:endParaRPr>
          </a:p>
        </p:txBody>
      </p:sp>
      <p:pic>
        <p:nvPicPr>
          <p:cNvPr id="384" name="Google Shape;384;p28"/>
          <p:cNvPicPr preferRelativeResize="0"/>
          <p:nvPr/>
        </p:nvPicPr>
        <p:blipFill rotWithShape="1">
          <a:blip r:embed="rId4">
            <a:alphaModFix/>
          </a:blip>
          <a:srcRect b="0" l="0" r="0" t="0"/>
          <a:stretch/>
        </p:blipFill>
        <p:spPr>
          <a:xfrm>
            <a:off x="804850" y="3980000"/>
            <a:ext cx="3195650" cy="765850"/>
          </a:xfrm>
          <a:prstGeom prst="rect">
            <a:avLst/>
          </a:prstGeom>
          <a:noFill/>
          <a:ln>
            <a:noFill/>
          </a:ln>
        </p:spPr>
      </p:pic>
      <p:pic>
        <p:nvPicPr>
          <p:cNvPr id="385" name="Google Shape;385;p28"/>
          <p:cNvPicPr preferRelativeResize="0"/>
          <p:nvPr/>
        </p:nvPicPr>
        <p:blipFill rotWithShape="1">
          <a:blip r:embed="rId5">
            <a:alphaModFix/>
          </a:blip>
          <a:srcRect b="0" l="0" r="0" t="0"/>
          <a:stretch/>
        </p:blipFill>
        <p:spPr>
          <a:xfrm>
            <a:off x="5879300" y="3769163"/>
            <a:ext cx="2420851" cy="1210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descr="Image" id="390" name="Google Shape;390;p29"/>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391" name="Google Shape;391;p29"/>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392" name="Google Shape;392;p29"/>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393" name="Google Shape;393;p29"/>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394" name="Google Shape;394;p29"/>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395" name="Google Shape;395;p29"/>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396" name="Google Shape;396;p29"/>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What is the purpose of those libraries? </a:t>
            </a:r>
            <a:endParaRPr b="0" i="0" sz="500" u="none" cap="none" strike="noStrike">
              <a:solidFill>
                <a:srgbClr val="000000"/>
              </a:solidFill>
              <a:latin typeface="Arial"/>
              <a:ea typeface="Arial"/>
              <a:cs typeface="Arial"/>
              <a:sym typeface="Arial"/>
            </a:endParaRPr>
          </a:p>
        </p:txBody>
      </p:sp>
      <p:sp>
        <p:nvSpPr>
          <p:cNvPr id="397" name="Google Shape;397;p29"/>
          <p:cNvSpPr txBox="1"/>
          <p:nvPr/>
        </p:nvSpPr>
        <p:spPr>
          <a:xfrm>
            <a:off x="4223725" y="1269200"/>
            <a:ext cx="4073400" cy="3800400"/>
          </a:xfrm>
          <a:prstGeom prst="rect">
            <a:avLst/>
          </a:prstGeom>
          <a:noFill/>
          <a:ln>
            <a:noFill/>
          </a:ln>
        </p:spPr>
        <p:txBody>
          <a:bodyPr anchorCtr="0" anchor="t" bIns="19050" lIns="19050" spcFirstLastPara="1" rIns="19050" wrap="square" tIns="19050">
            <a:noAutofit/>
          </a:bodyPr>
          <a:lstStyle/>
          <a:p>
            <a:pPr indent="-298450" lvl="0" marL="457200" marR="0" rtl="0" algn="just">
              <a:lnSpc>
                <a:spcPct val="100000"/>
              </a:lnSpc>
              <a:spcBef>
                <a:spcPts val="0"/>
              </a:spcBef>
              <a:spcAft>
                <a:spcPts val="0"/>
              </a:spcAft>
              <a:buClr>
                <a:srgbClr val="000000"/>
              </a:buClr>
              <a:buSzPts val="1100"/>
              <a:buFont typeface="Arial"/>
              <a:buChar char="●"/>
            </a:pPr>
            <a:r>
              <a:rPr b="0" i="0" lang="en" sz="1500" u="none" cap="none" strike="noStrike">
                <a:solidFill>
                  <a:srgbClr val="000000"/>
                </a:solidFill>
                <a:latin typeface="Arial"/>
                <a:ea typeface="Arial"/>
                <a:cs typeface="Arial"/>
                <a:sym typeface="Arial"/>
              </a:rPr>
              <a:t>Creation of almost any kind of plot:</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Histograms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Bar charts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Scatter plots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Lines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Pies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surface</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Seaborn library needs matplotlib.</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Load them as:</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r>
              <a:rPr b="1" i="0" lang="en" sz="1500" u="none" cap="none" strike="noStrike">
                <a:solidFill>
                  <a:srgbClr val="6AA84F"/>
                </a:solidFill>
                <a:latin typeface="Arial"/>
                <a:ea typeface="Arial"/>
                <a:cs typeface="Arial"/>
                <a:sym typeface="Arial"/>
              </a:rPr>
              <a:t>import</a:t>
            </a:r>
            <a:r>
              <a:rPr b="0" i="0" lang="en" sz="1500" u="none" cap="none" strike="noStrike">
                <a:solidFill>
                  <a:srgbClr val="000000"/>
                </a:solidFill>
                <a:latin typeface="Arial"/>
                <a:ea typeface="Arial"/>
                <a:cs typeface="Arial"/>
                <a:sym typeface="Arial"/>
              </a:rPr>
              <a:t> matplotlib.pyplot </a:t>
            </a:r>
            <a:r>
              <a:rPr b="1" i="0" lang="en" sz="1500" u="none" cap="none" strike="noStrike">
                <a:solidFill>
                  <a:srgbClr val="6AA84F"/>
                </a:solidFill>
                <a:latin typeface="Arial"/>
                <a:ea typeface="Arial"/>
                <a:cs typeface="Arial"/>
                <a:sym typeface="Arial"/>
              </a:rPr>
              <a:t>as</a:t>
            </a:r>
            <a:r>
              <a:rPr b="0" i="0" lang="en" sz="1500" u="none" cap="none" strike="noStrike">
                <a:solidFill>
                  <a:srgbClr val="000000"/>
                </a:solidFill>
                <a:latin typeface="Arial"/>
                <a:ea typeface="Arial"/>
                <a:cs typeface="Arial"/>
                <a:sym typeface="Arial"/>
              </a:rPr>
              <a:t> plt</a:t>
            </a:r>
            <a:endParaRPr b="0" i="0" sz="1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500"/>
              <a:buFont typeface="Arial"/>
              <a:buNone/>
            </a:pPr>
            <a:r>
              <a:rPr b="1" i="0" lang="en" sz="1500" u="none" cap="none" strike="noStrike">
                <a:solidFill>
                  <a:srgbClr val="6AA84F"/>
                </a:solidFill>
                <a:latin typeface="Arial"/>
                <a:ea typeface="Arial"/>
                <a:cs typeface="Arial"/>
                <a:sym typeface="Arial"/>
              </a:rPr>
              <a:t> import</a:t>
            </a:r>
            <a:r>
              <a:rPr b="0" i="0" lang="en" sz="1500" u="none" cap="none" strike="noStrike">
                <a:solidFill>
                  <a:srgbClr val="000000"/>
                </a:solidFill>
                <a:latin typeface="Arial"/>
                <a:ea typeface="Arial"/>
                <a:cs typeface="Arial"/>
                <a:sym typeface="Arial"/>
              </a:rPr>
              <a:t> seaborn </a:t>
            </a:r>
            <a:r>
              <a:rPr b="1" i="0" lang="en" sz="1500" u="none" cap="none" strike="noStrike">
                <a:solidFill>
                  <a:srgbClr val="6AA84F"/>
                </a:solidFill>
                <a:latin typeface="Arial"/>
                <a:ea typeface="Arial"/>
                <a:cs typeface="Arial"/>
                <a:sym typeface="Arial"/>
              </a:rPr>
              <a:t>as</a:t>
            </a:r>
            <a:r>
              <a:rPr b="0" i="0" lang="en" sz="1500" u="none" cap="none" strike="noStrike">
                <a:solidFill>
                  <a:srgbClr val="000000"/>
                </a:solidFill>
                <a:latin typeface="Arial"/>
                <a:ea typeface="Arial"/>
                <a:cs typeface="Arial"/>
                <a:sym typeface="Arial"/>
              </a:rPr>
              <a:t> sns</a:t>
            </a:r>
            <a:endParaRPr b="0" i="0" sz="1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%matplotlib inline</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r>
              <a:rPr b="0" i="0" lang="en" sz="1500" u="sng" cap="none" strike="noStrike">
                <a:solidFill>
                  <a:schemeClr val="hlink"/>
                </a:solidFill>
                <a:latin typeface="Arial"/>
                <a:ea typeface="Arial"/>
                <a:cs typeface="Arial"/>
                <a:sym typeface="Arial"/>
                <a:hlinkClick r:id="rId6"/>
              </a:rPr>
              <a:t>https://matplotlib.org/</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r>
              <a:rPr b="0" i="0" lang="en" sz="1500" u="sng" cap="none" strike="noStrike">
                <a:solidFill>
                  <a:schemeClr val="hlink"/>
                </a:solidFill>
                <a:latin typeface="Arial"/>
                <a:ea typeface="Arial"/>
                <a:cs typeface="Arial"/>
                <a:sym typeface="Arial"/>
                <a:hlinkClick r:id="rId7"/>
              </a:rPr>
              <a:t>https://seaborn.pydata.org/</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3"/>
          <p:cNvSpPr txBox="1"/>
          <p:nvPr/>
        </p:nvSpPr>
        <p:spPr>
          <a:xfrm>
            <a:off x="94250" y="436475"/>
            <a:ext cx="2062200" cy="218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500"/>
              <a:buFont typeface="Arial"/>
              <a:buNone/>
            </a:pPr>
            <a:r>
              <a:rPr b="1" i="0" lang="en" sz="500" u="none" cap="none" strike="noStrike">
                <a:solidFill>
                  <a:srgbClr val="B7B7B7"/>
                </a:solidFill>
                <a:latin typeface="Arial"/>
                <a:ea typeface="Arial"/>
                <a:cs typeface="Arial"/>
                <a:sym typeface="Arial"/>
              </a:rPr>
              <a:t>DATA ANALYTICS</a:t>
            </a:r>
            <a:endParaRPr b="1" i="0" sz="500" u="none" cap="none" strike="noStrike">
              <a:solidFill>
                <a:srgbClr val="B7B7B7"/>
              </a:solidFill>
              <a:latin typeface="Arial"/>
              <a:ea typeface="Arial"/>
              <a:cs typeface="Arial"/>
              <a:sym typeface="Arial"/>
            </a:endParaRPr>
          </a:p>
        </p:txBody>
      </p:sp>
      <p:pic>
        <p:nvPicPr>
          <p:cNvPr id="103" name="Google Shape;103;p3"/>
          <p:cNvPicPr preferRelativeResize="0"/>
          <p:nvPr/>
        </p:nvPicPr>
        <p:blipFill rotWithShape="1">
          <a:blip r:embed="rId4">
            <a:alphaModFix/>
          </a:blip>
          <a:srcRect b="0" l="0" r="0" t="0"/>
          <a:stretch/>
        </p:blipFill>
        <p:spPr>
          <a:xfrm>
            <a:off x="1223450" y="1402050"/>
            <a:ext cx="6697101" cy="2339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descr="Image" id="402" name="Google Shape;402;p30"/>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403" name="Google Shape;403;p30"/>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404" name="Google Shape;404;p30"/>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405" name="Google Shape;405;p30"/>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406" name="Google Shape;406;p30"/>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407" name="Google Shape;407;p30"/>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408" name="Google Shape;408;p30"/>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Main types of plots in Matplotlib</a:t>
            </a:r>
            <a:endParaRPr b="0" i="0" sz="500" u="none" cap="none" strike="noStrike">
              <a:solidFill>
                <a:srgbClr val="000000"/>
              </a:solidFill>
              <a:latin typeface="Arial"/>
              <a:ea typeface="Arial"/>
              <a:cs typeface="Arial"/>
              <a:sym typeface="Arial"/>
            </a:endParaRPr>
          </a:p>
        </p:txBody>
      </p:sp>
      <p:sp>
        <p:nvSpPr>
          <p:cNvPr id="409" name="Google Shape;409;p30"/>
          <p:cNvSpPr txBox="1"/>
          <p:nvPr/>
        </p:nvSpPr>
        <p:spPr>
          <a:xfrm>
            <a:off x="4223725" y="169075"/>
            <a:ext cx="4073400" cy="4521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Barplot -&gt; </a:t>
            </a:r>
            <a:r>
              <a:rPr b="1" i="0" lang="en" sz="1500" u="none" cap="none" strike="noStrike">
                <a:solidFill>
                  <a:srgbClr val="6AA84F"/>
                </a:solidFill>
                <a:latin typeface="Arial"/>
                <a:ea typeface="Arial"/>
                <a:cs typeface="Arial"/>
                <a:sym typeface="Arial"/>
              </a:rPr>
              <a:t>Bar </a:t>
            </a:r>
            <a:r>
              <a:rPr b="0" i="0" lang="en" sz="1500" u="none" cap="none" strike="noStrike">
                <a:solidFill>
                  <a:srgbClr val="000000"/>
                </a:solidFill>
                <a:latin typeface="Arial"/>
                <a:ea typeface="Arial"/>
                <a:cs typeface="Arial"/>
                <a:sym typeface="Arial"/>
              </a:rPr>
              <a:t>( to plot amount for each </a:t>
            </a:r>
            <a:r>
              <a:rPr b="1" i="0" lang="en" sz="1500" u="none" cap="none" strike="noStrike">
                <a:solidFill>
                  <a:schemeClr val="accent1"/>
                </a:solidFill>
                <a:latin typeface="Arial"/>
                <a:ea typeface="Arial"/>
                <a:cs typeface="Arial"/>
                <a:sym typeface="Arial"/>
              </a:rPr>
              <a:t>categorical variable</a:t>
            </a:r>
            <a:r>
              <a:rPr b="0" i="0" lang="en"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Barplot horizontal -&gt; </a:t>
            </a:r>
            <a:r>
              <a:rPr b="1" i="0" lang="en" sz="1500" u="none" cap="none" strike="noStrike">
                <a:solidFill>
                  <a:srgbClr val="6AA84F"/>
                </a:solidFill>
                <a:latin typeface="Arial"/>
                <a:ea typeface="Arial"/>
                <a:cs typeface="Arial"/>
                <a:sym typeface="Arial"/>
              </a:rPr>
              <a:t>Barh</a:t>
            </a:r>
            <a:r>
              <a:rPr b="0" i="0" lang="en" sz="1500" u="none" cap="none" strike="noStrike">
                <a:solidFill>
                  <a:srgbClr val="000000"/>
                </a:solidFill>
                <a:latin typeface="Arial"/>
                <a:ea typeface="Arial"/>
                <a:cs typeface="Arial"/>
                <a:sym typeface="Arial"/>
              </a:rPr>
              <a:t> ( the same but exchanging the axis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Boxplot -&gt; </a:t>
            </a:r>
            <a:r>
              <a:rPr b="1" i="0" lang="en" sz="1500" u="none" cap="none" strike="noStrike">
                <a:solidFill>
                  <a:srgbClr val="6AA84F"/>
                </a:solidFill>
                <a:latin typeface="Arial"/>
                <a:ea typeface="Arial"/>
                <a:cs typeface="Arial"/>
                <a:sym typeface="Arial"/>
              </a:rPr>
              <a:t>Boxplot </a:t>
            </a:r>
            <a:r>
              <a:rPr b="0" i="0" lang="en" sz="1500" u="none" cap="none" strike="noStrike">
                <a:solidFill>
                  <a:srgbClr val="000000"/>
                </a:solidFill>
                <a:latin typeface="Arial"/>
                <a:ea typeface="Arial"/>
                <a:cs typeface="Arial"/>
                <a:sym typeface="Arial"/>
              </a:rPr>
              <a:t>( to plot a boxplot of a </a:t>
            </a:r>
            <a:r>
              <a:rPr b="1" i="0" lang="en" sz="1500" u="none" cap="none" strike="noStrike">
                <a:solidFill>
                  <a:schemeClr val="accent1"/>
                </a:solidFill>
                <a:latin typeface="Arial"/>
                <a:ea typeface="Arial"/>
                <a:cs typeface="Arial"/>
                <a:sym typeface="Arial"/>
              </a:rPr>
              <a:t>numerical variable </a:t>
            </a:r>
            <a:r>
              <a:rPr b="0"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Histogram -&gt; </a:t>
            </a:r>
            <a:r>
              <a:rPr b="1" i="0" lang="en" sz="1500" u="none" cap="none" strike="noStrike">
                <a:solidFill>
                  <a:srgbClr val="6AA84F"/>
                </a:solidFill>
                <a:latin typeface="Arial"/>
                <a:ea typeface="Arial"/>
                <a:cs typeface="Arial"/>
                <a:sym typeface="Arial"/>
              </a:rPr>
              <a:t>Hist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Pie chart -&gt; </a:t>
            </a:r>
            <a:r>
              <a:rPr b="1" i="0" lang="en" sz="1500" u="none" cap="none" strike="noStrike">
                <a:solidFill>
                  <a:srgbClr val="6AA84F"/>
                </a:solidFill>
                <a:latin typeface="Arial"/>
                <a:ea typeface="Arial"/>
                <a:cs typeface="Arial"/>
                <a:sym typeface="Arial"/>
              </a:rPr>
              <a:t>Pie</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Scatter plot -&gt; </a:t>
            </a:r>
            <a:r>
              <a:rPr b="1" i="0" lang="en" sz="1500" u="none" cap="none" strike="noStrike">
                <a:solidFill>
                  <a:srgbClr val="6AA84F"/>
                </a:solidFill>
                <a:latin typeface="Arial"/>
                <a:ea typeface="Arial"/>
                <a:cs typeface="Arial"/>
                <a:sym typeface="Arial"/>
              </a:rPr>
              <a:t>scatter</a:t>
            </a:r>
            <a:r>
              <a:rPr b="0" i="0" lang="en" sz="1500" u="none" cap="none" strike="noStrike">
                <a:solidFill>
                  <a:srgbClr val="6AA84F"/>
                </a:solidFill>
                <a:latin typeface="Arial"/>
                <a:ea typeface="Arial"/>
                <a:cs typeface="Arial"/>
                <a:sym typeface="Arial"/>
              </a:rPr>
              <a:t> </a:t>
            </a:r>
            <a:r>
              <a:rPr b="0" i="0" lang="en" sz="1500" u="none" cap="none" strike="noStrike">
                <a:solidFill>
                  <a:srgbClr val="000000"/>
                </a:solidFill>
                <a:latin typeface="Arial"/>
                <a:ea typeface="Arial"/>
                <a:cs typeface="Arial"/>
                <a:sym typeface="Arial"/>
              </a:rPr>
              <a:t>( to plot one symbol of a pair of numerical values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Line plot -&gt; </a:t>
            </a:r>
            <a:r>
              <a:rPr b="1" i="0" lang="en" sz="1500" u="none" cap="none" strike="noStrike">
                <a:solidFill>
                  <a:srgbClr val="6AA84F"/>
                </a:solidFill>
                <a:latin typeface="Arial"/>
                <a:ea typeface="Arial"/>
                <a:cs typeface="Arial"/>
                <a:sym typeface="Arial"/>
              </a:rPr>
              <a:t>Plot </a:t>
            </a:r>
            <a:r>
              <a:rPr b="0" i="0" lang="en" sz="1500" u="none" cap="none" strike="noStrike">
                <a:solidFill>
                  <a:srgbClr val="000000"/>
                </a:solidFill>
                <a:latin typeface="Arial"/>
                <a:ea typeface="Arial"/>
                <a:cs typeface="Arial"/>
                <a:sym typeface="Arial"/>
              </a:rPr>
              <a:t>( to plot a line connecting observations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descr="Image" id="414" name="Google Shape;414;p31"/>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415" name="Google Shape;415;p31"/>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416" name="Google Shape;416;p31"/>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417" name="Google Shape;417;p31"/>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418" name="Google Shape;418;p31"/>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419" name="Google Shape;419;p31"/>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Subplots in Matplotlib</a:t>
            </a:r>
            <a:endParaRPr b="0" i="0" sz="500" u="none" cap="none" strike="noStrike">
              <a:solidFill>
                <a:srgbClr val="000000"/>
              </a:solidFill>
              <a:latin typeface="Arial"/>
              <a:ea typeface="Arial"/>
              <a:cs typeface="Arial"/>
              <a:sym typeface="Arial"/>
            </a:endParaRPr>
          </a:p>
        </p:txBody>
      </p:sp>
      <p:sp>
        <p:nvSpPr>
          <p:cNvPr id="420" name="Google Shape;420;p31"/>
          <p:cNvSpPr txBox="1"/>
          <p:nvPr/>
        </p:nvSpPr>
        <p:spPr>
          <a:xfrm>
            <a:off x="4223725" y="92875"/>
            <a:ext cx="4424400" cy="2871000"/>
          </a:xfrm>
          <a:prstGeom prst="rect">
            <a:avLst/>
          </a:prstGeom>
          <a:noFill/>
          <a:ln>
            <a:noFill/>
          </a:ln>
        </p:spPr>
        <p:txBody>
          <a:bodyPr anchorCtr="0" anchor="t" bIns="19050" lIns="19050" spcFirstLastPara="1" rIns="19050" wrap="square" tIns="19050">
            <a:noAutofit/>
          </a:bodyPr>
          <a:lstStyle/>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Multiple plots in matplotlib are generated using the following functions:</a:t>
            </a:r>
            <a:endParaRPr b="0" i="0" sz="1500" u="none" cap="none" strike="noStrike">
              <a:solidFill>
                <a:srgbClr val="000000"/>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subplot( nrows, ncols, index) </a:t>
            </a:r>
            <a:r>
              <a:rPr b="0" i="0" lang="en" sz="1500" u="none" cap="none" strike="noStrike">
                <a:solidFill>
                  <a:schemeClr val="dk1"/>
                </a:solidFill>
                <a:latin typeface="Arial"/>
                <a:ea typeface="Arial"/>
                <a:cs typeface="Arial"/>
                <a:sym typeface="Arial"/>
              </a:rPr>
              <a:t>(used to change the canvas layout )</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subplots( nrows, ncols ) </a:t>
            </a:r>
            <a:r>
              <a:rPr b="0" i="0" lang="en" sz="1500" u="none" cap="none" strike="noStrike">
                <a:solidFill>
                  <a:srgbClr val="000000"/>
                </a:solidFill>
                <a:latin typeface="Arial"/>
                <a:ea typeface="Arial"/>
                <a:cs typeface="Arial"/>
                <a:sym typeface="Arial"/>
              </a:rPr>
              <a:t>( returns a figure and a list of axes )</a:t>
            </a:r>
            <a:endParaRPr b="0" i="0" sz="15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This generate a </a:t>
            </a:r>
            <a:r>
              <a:rPr b="1" i="0" lang="en" sz="1500" u="none" cap="none" strike="noStrike">
                <a:solidFill>
                  <a:srgbClr val="000000"/>
                </a:solidFill>
                <a:latin typeface="Arial"/>
                <a:ea typeface="Arial"/>
                <a:cs typeface="Arial"/>
                <a:sym typeface="Arial"/>
              </a:rPr>
              <a:t>new canvas</a:t>
            </a:r>
            <a:r>
              <a:rPr b="0" i="0" lang="en" sz="1500" u="none" cap="none" strike="noStrike">
                <a:solidFill>
                  <a:srgbClr val="000000"/>
                </a:solidFill>
                <a:latin typeface="Arial"/>
                <a:ea typeface="Arial"/>
                <a:cs typeface="Arial"/>
                <a:sym typeface="Arial"/>
              </a:rPr>
              <a:t> containing </a:t>
            </a:r>
            <a:r>
              <a:rPr b="1" i="0" lang="en" sz="1500" u="none" cap="none" strike="noStrike">
                <a:solidFill>
                  <a:srgbClr val="000000"/>
                </a:solidFill>
                <a:latin typeface="Arial"/>
                <a:ea typeface="Arial"/>
                <a:cs typeface="Arial"/>
                <a:sym typeface="Arial"/>
              </a:rPr>
              <a:t>nrows * ncols</a:t>
            </a:r>
            <a:r>
              <a:rPr b="0" i="0" lang="en" sz="1500" u="none" cap="none" strike="noStrike">
                <a:solidFill>
                  <a:srgbClr val="000000"/>
                </a:solidFill>
                <a:latin typeface="Arial"/>
                <a:ea typeface="Arial"/>
                <a:cs typeface="Arial"/>
                <a:sym typeface="Arial"/>
              </a:rPr>
              <a:t> plots arranged in nrows and ncolums, unless: </a:t>
            </a:r>
            <a:r>
              <a:rPr b="1" i="0" lang="en" sz="1500" u="none" cap="none" strike="noStrike">
                <a:solidFill>
                  <a:srgbClr val="6AA84F"/>
                </a:solidFill>
                <a:latin typeface="Arial"/>
                <a:ea typeface="Arial"/>
                <a:cs typeface="Arial"/>
                <a:sym typeface="Arial"/>
              </a:rPr>
              <a:t>add_subplot() </a:t>
            </a:r>
            <a:r>
              <a:rPr b="0" i="0" lang="en" sz="1500" u="none" cap="none" strike="noStrike">
                <a:solidFill>
                  <a:srgbClr val="000000"/>
                </a:solidFill>
                <a:latin typeface="Arial"/>
                <a:ea typeface="Arial"/>
                <a:cs typeface="Arial"/>
                <a:sym typeface="Arial"/>
              </a:rPr>
              <a:t>is called</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 axis of the plot given by  </a:t>
            </a:r>
            <a:r>
              <a:rPr b="1" i="0" lang="en" sz="1500" u="none" cap="none" strike="noStrike">
                <a:solidFill>
                  <a:srgbClr val="000000"/>
                </a:solidFill>
                <a:latin typeface="Arial"/>
                <a:ea typeface="Arial"/>
                <a:cs typeface="Arial"/>
                <a:sym typeface="Arial"/>
              </a:rPr>
              <a:t>index</a:t>
            </a:r>
            <a:r>
              <a:rPr b="0" i="0" lang="en" sz="1500" u="none" cap="none" strike="noStrike">
                <a:solidFill>
                  <a:srgbClr val="000000"/>
                </a:solidFill>
                <a:latin typeface="Arial"/>
                <a:ea typeface="Arial"/>
                <a:cs typeface="Arial"/>
                <a:sym typeface="Arial"/>
              </a:rPr>
              <a:t> is returned. (The index starts counting from top left and increases to the right and to the bottom ): plt.subplot(2,3,5)</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421" name="Google Shape;421;p31"/>
          <p:cNvSpPr/>
          <p:nvPr/>
        </p:nvSpPr>
        <p:spPr>
          <a:xfrm>
            <a:off x="5986816" y="3604425"/>
            <a:ext cx="1010400" cy="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1"/>
          <p:cNvSpPr/>
          <p:nvPr/>
        </p:nvSpPr>
        <p:spPr>
          <a:xfrm>
            <a:off x="7205656" y="3604425"/>
            <a:ext cx="1010400" cy="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1"/>
          <p:cNvSpPr/>
          <p:nvPr/>
        </p:nvSpPr>
        <p:spPr>
          <a:xfrm>
            <a:off x="5986816" y="4421390"/>
            <a:ext cx="1010400" cy="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4" name="Google Shape;424;p31"/>
          <p:cNvGrpSpPr/>
          <p:nvPr/>
        </p:nvGrpSpPr>
        <p:grpSpPr>
          <a:xfrm>
            <a:off x="4767847" y="3604370"/>
            <a:ext cx="3447946" cy="1493119"/>
            <a:chOff x="4767975" y="3287075"/>
            <a:chExt cx="3880200" cy="1810500"/>
          </a:xfrm>
        </p:grpSpPr>
        <p:sp>
          <p:nvSpPr>
            <p:cNvPr id="425" name="Google Shape;425;p31"/>
            <p:cNvSpPr/>
            <p:nvPr/>
          </p:nvSpPr>
          <p:spPr>
            <a:xfrm>
              <a:off x="4767975" y="3287075"/>
              <a:ext cx="1137000" cy="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1"/>
            <p:cNvSpPr/>
            <p:nvPr/>
          </p:nvSpPr>
          <p:spPr>
            <a:xfrm>
              <a:off x="4767975" y="4277675"/>
              <a:ext cx="1137000" cy="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1"/>
            <p:cNvSpPr/>
            <p:nvPr/>
          </p:nvSpPr>
          <p:spPr>
            <a:xfrm>
              <a:off x="7511175" y="4277675"/>
              <a:ext cx="1137000" cy="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1"/>
            <p:cNvSpPr txBox="1"/>
            <p:nvPr/>
          </p:nvSpPr>
          <p:spPr>
            <a:xfrm>
              <a:off x="5135025" y="34207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1</a:t>
              </a:r>
              <a:endParaRPr b="1" i="0" sz="2300" u="none" cap="none" strike="noStrike">
                <a:solidFill>
                  <a:srgbClr val="000000"/>
                </a:solidFill>
                <a:latin typeface="Helvetica Neue"/>
                <a:ea typeface="Helvetica Neue"/>
                <a:cs typeface="Helvetica Neue"/>
                <a:sym typeface="Helvetica Neue"/>
              </a:endParaRPr>
            </a:p>
          </p:txBody>
        </p:sp>
        <p:sp>
          <p:nvSpPr>
            <p:cNvPr id="429" name="Google Shape;429;p31"/>
            <p:cNvSpPr txBox="1"/>
            <p:nvPr/>
          </p:nvSpPr>
          <p:spPr>
            <a:xfrm>
              <a:off x="6506625" y="34207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2</a:t>
              </a:r>
              <a:endParaRPr b="1" i="0" sz="2300" u="none" cap="none" strike="noStrike">
                <a:solidFill>
                  <a:srgbClr val="000000"/>
                </a:solidFill>
                <a:latin typeface="Helvetica Neue"/>
                <a:ea typeface="Helvetica Neue"/>
                <a:cs typeface="Helvetica Neue"/>
                <a:sym typeface="Helvetica Neue"/>
              </a:endParaRPr>
            </a:p>
          </p:txBody>
        </p:sp>
        <p:sp>
          <p:nvSpPr>
            <p:cNvPr id="430" name="Google Shape;430;p31"/>
            <p:cNvSpPr txBox="1"/>
            <p:nvPr/>
          </p:nvSpPr>
          <p:spPr>
            <a:xfrm>
              <a:off x="7878225" y="34207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3</a:t>
              </a:r>
              <a:endParaRPr b="1" i="0" sz="2300" u="none" cap="none" strike="noStrike">
                <a:solidFill>
                  <a:srgbClr val="000000"/>
                </a:solidFill>
                <a:latin typeface="Helvetica Neue"/>
                <a:ea typeface="Helvetica Neue"/>
                <a:cs typeface="Helvetica Neue"/>
                <a:sym typeface="Helvetica Neue"/>
              </a:endParaRPr>
            </a:p>
          </p:txBody>
        </p:sp>
        <p:sp>
          <p:nvSpPr>
            <p:cNvPr id="431" name="Google Shape;431;p31"/>
            <p:cNvSpPr txBox="1"/>
            <p:nvPr/>
          </p:nvSpPr>
          <p:spPr>
            <a:xfrm>
              <a:off x="5135025" y="44113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4</a:t>
              </a:r>
              <a:endParaRPr b="1" i="0" sz="2300" u="none" cap="none" strike="noStrike">
                <a:solidFill>
                  <a:srgbClr val="000000"/>
                </a:solidFill>
                <a:latin typeface="Helvetica Neue"/>
                <a:ea typeface="Helvetica Neue"/>
                <a:cs typeface="Helvetica Neue"/>
                <a:sym typeface="Helvetica Neue"/>
              </a:endParaRPr>
            </a:p>
          </p:txBody>
        </p:sp>
        <p:sp>
          <p:nvSpPr>
            <p:cNvPr id="432" name="Google Shape;432;p31"/>
            <p:cNvSpPr txBox="1"/>
            <p:nvPr/>
          </p:nvSpPr>
          <p:spPr>
            <a:xfrm>
              <a:off x="7878225" y="44113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6</a:t>
              </a:r>
              <a:endParaRPr b="1" i="0" sz="2300" u="none" cap="none" strike="noStrike">
                <a:solidFill>
                  <a:srgbClr val="000000"/>
                </a:solidFill>
                <a:latin typeface="Helvetica Neue"/>
                <a:ea typeface="Helvetica Neue"/>
                <a:cs typeface="Helvetica Neue"/>
                <a:sym typeface="Helvetica Neue"/>
              </a:endParaRPr>
            </a:p>
          </p:txBody>
        </p:sp>
        <p:sp>
          <p:nvSpPr>
            <p:cNvPr id="433" name="Google Shape;433;p31"/>
            <p:cNvSpPr txBox="1"/>
            <p:nvPr/>
          </p:nvSpPr>
          <p:spPr>
            <a:xfrm>
              <a:off x="6506625" y="44113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5</a:t>
              </a:r>
              <a:endParaRPr b="1" i="0" sz="23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descr="Image" id="438" name="Google Shape;438;p32"/>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439" name="Google Shape;439;p32"/>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440" name="Google Shape;440;p32"/>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441" name="Google Shape;441;p32"/>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442" name="Google Shape;442;p32"/>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443" name="Google Shape;443;p32"/>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444" name="Google Shape;444;p32"/>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Seaborn</a:t>
            </a:r>
            <a:endParaRPr b="0" i="0" sz="500" u="none" cap="none" strike="noStrike">
              <a:solidFill>
                <a:srgbClr val="000000"/>
              </a:solidFill>
              <a:latin typeface="Arial"/>
              <a:ea typeface="Arial"/>
              <a:cs typeface="Arial"/>
              <a:sym typeface="Arial"/>
            </a:endParaRPr>
          </a:p>
        </p:txBody>
      </p:sp>
      <p:sp>
        <p:nvSpPr>
          <p:cNvPr id="445" name="Google Shape;445;p32"/>
          <p:cNvSpPr txBox="1"/>
          <p:nvPr/>
        </p:nvSpPr>
        <p:spPr>
          <a:xfrm>
            <a:off x="4223725" y="1693075"/>
            <a:ext cx="4073400" cy="2154600"/>
          </a:xfrm>
          <a:prstGeom prst="rect">
            <a:avLst/>
          </a:prstGeom>
          <a:noFill/>
          <a:ln>
            <a:noFill/>
          </a:ln>
        </p:spPr>
        <p:txBody>
          <a:bodyPr anchorCtr="0" anchor="t" bIns="19050" lIns="19050" spcFirstLastPara="1" rIns="19050" wrap="square" tIns="19050">
            <a:noAutofit/>
          </a:bodyPr>
          <a:lstStyle/>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Seaborn is library built in top of matplotlib. Therefore, in order to use seaborn, matplotlib must be imported before.</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To use the library:</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Roboto"/>
                <a:ea typeface="Roboto"/>
                <a:cs typeface="Roboto"/>
                <a:sym typeface="Roboto"/>
              </a:rPr>
              <a:t>import</a:t>
            </a:r>
            <a:r>
              <a:rPr b="0" i="0" lang="en" sz="1400" u="none" cap="none" strike="noStrike">
                <a:solidFill>
                  <a:schemeClr val="dk1"/>
                </a:solidFill>
                <a:latin typeface="Roboto"/>
                <a:ea typeface="Roboto"/>
                <a:cs typeface="Roboto"/>
                <a:sym typeface="Roboto"/>
              </a:rPr>
              <a:t> matplotlib.pyplot </a:t>
            </a:r>
            <a:r>
              <a:rPr b="1" i="0" lang="en" sz="1400" u="none" cap="none" strike="noStrike">
                <a:solidFill>
                  <a:srgbClr val="6AA84F"/>
                </a:solidFill>
                <a:latin typeface="Roboto"/>
                <a:ea typeface="Roboto"/>
                <a:cs typeface="Roboto"/>
                <a:sym typeface="Roboto"/>
              </a:rPr>
              <a:t>as</a:t>
            </a:r>
            <a:r>
              <a:rPr b="0" i="0" lang="en" sz="1400" u="none" cap="none" strike="noStrike">
                <a:solidFill>
                  <a:schemeClr val="dk1"/>
                </a:solidFill>
                <a:latin typeface="Roboto"/>
                <a:ea typeface="Roboto"/>
                <a:cs typeface="Roboto"/>
                <a:sym typeface="Roboto"/>
              </a:rPr>
              <a:t> plt</a:t>
            </a:r>
            <a:endParaRPr b="0" i="0" sz="1400" u="none" cap="none" strike="noStrike">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Roboto"/>
                <a:ea typeface="Roboto"/>
                <a:cs typeface="Roboto"/>
                <a:sym typeface="Roboto"/>
              </a:rPr>
              <a:t>import </a:t>
            </a:r>
            <a:r>
              <a:rPr b="0" i="0" lang="en" sz="1400" u="none" cap="none" strike="noStrike">
                <a:solidFill>
                  <a:schemeClr val="dk1"/>
                </a:solidFill>
                <a:latin typeface="Roboto"/>
                <a:ea typeface="Roboto"/>
                <a:cs typeface="Roboto"/>
                <a:sym typeface="Roboto"/>
              </a:rPr>
              <a:t>seaborn </a:t>
            </a:r>
            <a:r>
              <a:rPr b="1" i="0" lang="en" sz="1400" u="none" cap="none" strike="noStrike">
                <a:solidFill>
                  <a:srgbClr val="6AA84F"/>
                </a:solidFill>
                <a:latin typeface="Roboto"/>
                <a:ea typeface="Roboto"/>
                <a:cs typeface="Roboto"/>
                <a:sym typeface="Roboto"/>
              </a:rPr>
              <a:t>as</a:t>
            </a:r>
            <a:r>
              <a:rPr b="0" i="0" lang="en" sz="1400" u="none" cap="none" strike="noStrike">
                <a:solidFill>
                  <a:schemeClr val="dk1"/>
                </a:solidFill>
                <a:latin typeface="Roboto"/>
                <a:ea typeface="Roboto"/>
                <a:cs typeface="Roboto"/>
                <a:sym typeface="Roboto"/>
              </a:rPr>
              <a:t> sns</a:t>
            </a:r>
            <a:endParaRPr b="0" i="0" sz="1400" u="none" cap="none" strike="noStrike">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Roboto"/>
                <a:ea typeface="Roboto"/>
                <a:cs typeface="Roboto"/>
                <a:sym typeface="Roboto"/>
              </a:rPr>
              <a:t>#%matplotlib inline</a:t>
            </a:r>
            <a:endParaRPr b="0" i="0" sz="1400" u="none" cap="none" strike="noStrike">
              <a:solidFill>
                <a:srgbClr val="0000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3"/>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rPr lang="en"/>
              <a:t>Descriptive Statistics Measures</a:t>
            </a:r>
            <a:endParaRPr/>
          </a:p>
        </p:txBody>
      </p:sp>
      <p:sp>
        <p:nvSpPr>
          <p:cNvPr id="451" name="Google Shape;451;p33"/>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4"/>
          <p:cNvSpPr txBox="1"/>
          <p:nvPr>
            <p:ph idx="1" type="body"/>
          </p:nvPr>
        </p:nvSpPr>
        <p:spPr>
          <a:xfrm>
            <a:off x="353000" y="198686"/>
            <a:ext cx="7810500" cy="4743000"/>
          </a:xfrm>
          <a:prstGeom prst="rect">
            <a:avLst/>
          </a:prstGeom>
          <a:noFill/>
          <a:ln>
            <a:noFill/>
          </a:ln>
        </p:spPr>
        <p:txBody>
          <a:bodyPr anchorCtr="0" anchor="t" bIns="19050" lIns="19050" spcFirstLastPara="1" rIns="19050" wrap="square" tIns="19050">
            <a:noAutofit/>
          </a:bodyPr>
          <a:lstStyle/>
          <a:p>
            <a:pPr indent="0" lvl="0" marL="0" rtl="0" algn="l">
              <a:lnSpc>
                <a:spcPct val="110000"/>
              </a:lnSpc>
              <a:spcBef>
                <a:spcPts val="1500"/>
              </a:spcBef>
              <a:spcAft>
                <a:spcPts val="0"/>
              </a:spcAft>
              <a:buSzPts val="2000"/>
              <a:buNone/>
            </a:pPr>
            <a:r>
              <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lnSpc>
                <a:spcPct val="110000"/>
              </a:lnSpc>
              <a:spcBef>
                <a:spcPts val="1500"/>
              </a:spcBef>
              <a:spcAft>
                <a:spcPts val="0"/>
              </a:spcAft>
              <a:buClr>
                <a:srgbClr val="333333"/>
              </a:buClr>
              <a:buSzPts val="1800"/>
              <a:buFont typeface="Helvetica Neue"/>
              <a:buChar char="●"/>
            </a:pPr>
            <a:r>
              <a:rPr lang="en" sz="1800">
                <a:solidFill>
                  <a:srgbClr val="333333"/>
                </a:solidFill>
                <a:highlight>
                  <a:srgbClr val="FFFFFF"/>
                </a:highlight>
                <a:latin typeface="Helvetica Neue"/>
                <a:ea typeface="Helvetica Neue"/>
                <a:cs typeface="Helvetica Neue"/>
                <a:sym typeface="Helvetica Neue"/>
              </a:rPr>
              <a:t>Measures of Frequency</a:t>
            </a:r>
            <a:endParaRPr sz="1800">
              <a:solidFill>
                <a:srgbClr val="333333"/>
              </a:solidFill>
              <a:highlight>
                <a:srgbClr val="FFFFFF"/>
              </a:highlight>
              <a:latin typeface="Helvetica Neue"/>
              <a:ea typeface="Helvetica Neue"/>
              <a:cs typeface="Helvetica Neue"/>
              <a:sym typeface="Helvetica Neue"/>
            </a:endParaRPr>
          </a:p>
          <a:p>
            <a:pPr indent="0" lvl="0" marL="0" rtl="0" algn="l">
              <a:lnSpc>
                <a:spcPct val="110000"/>
              </a:lnSpc>
              <a:spcBef>
                <a:spcPts val="1500"/>
              </a:spcBef>
              <a:spcAft>
                <a:spcPts val="0"/>
              </a:spcAft>
              <a:buSzPts val="2000"/>
              <a:buNone/>
            </a:pPr>
            <a:r>
              <a:rPr lang="en" sz="1200">
                <a:solidFill>
                  <a:srgbClr val="333333"/>
                </a:solidFill>
                <a:highlight>
                  <a:srgbClr val="FFFFFF"/>
                </a:highlight>
                <a:latin typeface="Roboto"/>
                <a:ea typeface="Roboto"/>
                <a:cs typeface="Roboto"/>
                <a:sym typeface="Roboto"/>
              </a:rPr>
              <a:t> 	Count, Percent, Frequency</a:t>
            </a:r>
            <a:endParaRPr sz="1200">
              <a:solidFill>
                <a:srgbClr val="333333"/>
              </a:solidFill>
              <a:highlight>
                <a:srgbClr val="FFFFFF"/>
              </a:highlight>
              <a:latin typeface="Roboto"/>
              <a:ea typeface="Roboto"/>
              <a:cs typeface="Roboto"/>
              <a:sym typeface="Roboto"/>
            </a:endParaRPr>
          </a:p>
          <a:p>
            <a:pPr indent="-342900" lvl="0" marL="457200" rtl="0" algn="l">
              <a:lnSpc>
                <a:spcPct val="110000"/>
              </a:lnSpc>
              <a:spcBef>
                <a:spcPts val="1500"/>
              </a:spcBef>
              <a:spcAft>
                <a:spcPts val="0"/>
              </a:spcAft>
              <a:buClr>
                <a:srgbClr val="333333"/>
              </a:buClr>
              <a:buSzPts val="1800"/>
              <a:buFont typeface="Helvetica Neue"/>
              <a:buChar char="●"/>
            </a:pPr>
            <a:r>
              <a:rPr lang="en" sz="1800">
                <a:solidFill>
                  <a:srgbClr val="333333"/>
                </a:solidFill>
                <a:highlight>
                  <a:srgbClr val="FFFFFF"/>
                </a:highlight>
                <a:latin typeface="Helvetica Neue"/>
                <a:ea typeface="Helvetica Neue"/>
                <a:cs typeface="Helvetica Neue"/>
                <a:sym typeface="Helvetica Neue"/>
              </a:rPr>
              <a:t>Measures of Central Tendency</a:t>
            </a:r>
            <a:endParaRPr sz="1800">
              <a:solidFill>
                <a:srgbClr val="333333"/>
              </a:solidFill>
              <a:highlight>
                <a:srgbClr val="FFFFFF"/>
              </a:highlight>
              <a:latin typeface="Helvetica Neue"/>
              <a:ea typeface="Helvetica Neue"/>
              <a:cs typeface="Helvetica Neue"/>
              <a:sym typeface="Helvetica Neue"/>
            </a:endParaRPr>
          </a:p>
          <a:p>
            <a:pPr indent="457200" lvl="0" marL="0" rtl="0" algn="l">
              <a:lnSpc>
                <a:spcPct val="110000"/>
              </a:lnSpc>
              <a:spcBef>
                <a:spcPts val="1500"/>
              </a:spcBef>
              <a:spcAft>
                <a:spcPts val="0"/>
              </a:spcAft>
              <a:buSzPts val="2000"/>
              <a:buNone/>
            </a:pPr>
            <a:r>
              <a:rPr lang="en" sz="1200">
                <a:solidFill>
                  <a:srgbClr val="333333"/>
                </a:solidFill>
                <a:highlight>
                  <a:srgbClr val="FFFFFF"/>
                </a:highlight>
                <a:latin typeface="Roboto"/>
                <a:ea typeface="Roboto"/>
                <a:cs typeface="Roboto"/>
                <a:sym typeface="Roboto"/>
              </a:rPr>
              <a:t>Mean, Median, and Mode</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lnSpc>
                <a:spcPct val="110000"/>
              </a:lnSpc>
              <a:spcBef>
                <a:spcPts val="1500"/>
              </a:spcBef>
              <a:spcAft>
                <a:spcPts val="0"/>
              </a:spcAft>
              <a:buClr>
                <a:srgbClr val="333333"/>
              </a:buClr>
              <a:buSzPts val="1800"/>
              <a:buFont typeface="Helvetica Neue"/>
              <a:buChar char="●"/>
            </a:pPr>
            <a:r>
              <a:rPr lang="en" sz="1800">
                <a:solidFill>
                  <a:srgbClr val="333333"/>
                </a:solidFill>
                <a:highlight>
                  <a:srgbClr val="FFFFFF"/>
                </a:highlight>
                <a:latin typeface="Helvetica Neue"/>
                <a:ea typeface="Helvetica Neue"/>
                <a:cs typeface="Helvetica Neue"/>
                <a:sym typeface="Helvetica Neue"/>
              </a:rPr>
              <a:t>Measures of Dispersion or Variation</a:t>
            </a:r>
            <a:endParaRPr sz="1800">
              <a:solidFill>
                <a:srgbClr val="333333"/>
              </a:solidFill>
              <a:highlight>
                <a:srgbClr val="FFFFFF"/>
              </a:highlight>
              <a:latin typeface="Helvetica Neue"/>
              <a:ea typeface="Helvetica Neue"/>
              <a:cs typeface="Helvetica Neue"/>
              <a:sym typeface="Helvetica Neue"/>
            </a:endParaRPr>
          </a:p>
          <a:p>
            <a:pPr indent="0" lvl="0" marL="0" rtl="0" algn="l">
              <a:lnSpc>
                <a:spcPct val="110000"/>
              </a:lnSpc>
              <a:spcBef>
                <a:spcPts val="1500"/>
              </a:spcBef>
              <a:spcAft>
                <a:spcPts val="0"/>
              </a:spcAft>
              <a:buSzPts val="2000"/>
              <a:buNone/>
            </a:pPr>
            <a:r>
              <a:rPr lang="en" sz="1200">
                <a:solidFill>
                  <a:srgbClr val="333333"/>
                </a:solidFill>
                <a:highlight>
                  <a:srgbClr val="FFFFFF"/>
                </a:highlight>
                <a:latin typeface="Roboto"/>
                <a:ea typeface="Roboto"/>
                <a:cs typeface="Roboto"/>
                <a:sym typeface="Roboto"/>
              </a:rPr>
              <a:t> 	Range, Variance, Standard Deviation</a:t>
            </a:r>
            <a:endParaRPr sz="1200">
              <a:solidFill>
                <a:srgbClr val="333333"/>
              </a:solidFill>
              <a:highlight>
                <a:srgbClr val="FFFFFF"/>
              </a:highlight>
              <a:latin typeface="Roboto"/>
              <a:ea typeface="Roboto"/>
              <a:cs typeface="Roboto"/>
              <a:sym typeface="Roboto"/>
            </a:endParaRPr>
          </a:p>
          <a:p>
            <a:pPr indent="-342900" lvl="0" marL="457200" rtl="0" algn="l">
              <a:lnSpc>
                <a:spcPct val="110000"/>
              </a:lnSpc>
              <a:spcBef>
                <a:spcPts val="1500"/>
              </a:spcBef>
              <a:spcAft>
                <a:spcPts val="0"/>
              </a:spcAft>
              <a:buClr>
                <a:srgbClr val="333333"/>
              </a:buClr>
              <a:buSzPts val="1800"/>
              <a:buFont typeface="Helvetica Neue"/>
              <a:buChar char="●"/>
            </a:pPr>
            <a:r>
              <a:rPr lang="en" sz="1800">
                <a:solidFill>
                  <a:srgbClr val="333333"/>
                </a:solidFill>
                <a:highlight>
                  <a:srgbClr val="FFFFFF"/>
                </a:highlight>
                <a:latin typeface="Helvetica Neue"/>
                <a:ea typeface="Helvetica Neue"/>
                <a:cs typeface="Helvetica Neue"/>
                <a:sym typeface="Helvetica Neue"/>
              </a:rPr>
              <a:t>Measures of Position</a:t>
            </a:r>
            <a:endParaRPr sz="1800">
              <a:solidFill>
                <a:srgbClr val="333333"/>
              </a:solidFill>
              <a:highlight>
                <a:srgbClr val="FFFFFF"/>
              </a:highlight>
              <a:latin typeface="Helvetica Neue"/>
              <a:ea typeface="Helvetica Neue"/>
              <a:cs typeface="Helvetica Neue"/>
              <a:sym typeface="Helvetica Neue"/>
            </a:endParaRPr>
          </a:p>
          <a:p>
            <a:pPr indent="457200" lvl="0" marL="0" rtl="0" algn="l">
              <a:lnSpc>
                <a:spcPct val="110000"/>
              </a:lnSpc>
              <a:spcBef>
                <a:spcPts val="1500"/>
              </a:spcBef>
              <a:spcAft>
                <a:spcPts val="0"/>
              </a:spcAft>
              <a:buSzPts val="2000"/>
              <a:buNone/>
            </a:pPr>
            <a:r>
              <a:rPr lang="en" sz="1200">
                <a:solidFill>
                  <a:srgbClr val="333333"/>
                </a:solidFill>
                <a:highlight>
                  <a:srgbClr val="FFFFFF"/>
                </a:highlight>
                <a:latin typeface="Roboto"/>
                <a:ea typeface="Roboto"/>
                <a:cs typeface="Roboto"/>
                <a:sym typeface="Roboto"/>
              </a:rPr>
              <a:t>* Percentile Ranks, Quartile Ranks</a:t>
            </a:r>
            <a:endParaRPr sz="120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SzPts val="2000"/>
              <a:buNone/>
            </a:pPr>
            <a:r>
              <a:t/>
            </a:r>
            <a:endParaRPr sz="120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SzPts val="2000"/>
              <a:buNone/>
            </a:pPr>
            <a:r>
              <a:t/>
            </a:r>
            <a:endParaRPr sz="120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Clr>
                <a:schemeClr val="dk1"/>
              </a:buClr>
              <a:buSzPts val="1100"/>
              <a:buFont typeface="Arial"/>
              <a:buNone/>
            </a:pPr>
            <a:r>
              <a:t/>
            </a:r>
            <a:endParaRPr sz="1800">
              <a:solidFill>
                <a:srgbClr val="333333"/>
              </a:solidFill>
              <a:highlight>
                <a:srgbClr val="FFFFFF"/>
              </a:highlight>
              <a:latin typeface="Helvetica Neue"/>
              <a:ea typeface="Helvetica Neue"/>
              <a:cs typeface="Helvetica Neue"/>
              <a:sym typeface="Helvetica Neue"/>
            </a:endParaRPr>
          </a:p>
          <a:p>
            <a:pPr indent="0" lvl="0" marL="0" rtl="0" algn="ctr">
              <a:lnSpc>
                <a:spcPct val="100000"/>
              </a:lnSpc>
              <a:spcBef>
                <a:spcPts val="800"/>
              </a:spcBef>
              <a:spcAft>
                <a:spcPts val="0"/>
              </a:spcAft>
              <a:buSzPts val="2000"/>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5"/>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t/>
            </a:r>
            <a:endParaRPr/>
          </a:p>
        </p:txBody>
      </p:sp>
      <p:sp>
        <p:nvSpPr>
          <p:cNvPr id="462" name="Google Shape;462;p35"/>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rPr lang="en"/>
              <a:t>Sampling Vs Population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rPr lang="en"/>
              <a:t>Numpy</a:t>
            </a:r>
            <a:endParaRPr/>
          </a:p>
        </p:txBody>
      </p:sp>
      <p:sp>
        <p:nvSpPr>
          <p:cNvPr id="109" name="Google Shape;109;p4"/>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Image" id="114" name="Google Shape;114;p5"/>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15" name="Google Shape;115;p5"/>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16" name="Google Shape;116;p5"/>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17" name="Google Shape;117;p5"/>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Python Libraries</a:t>
            </a:r>
            <a:endParaRPr b="0" i="0" sz="500" u="none" cap="none" strike="noStrike">
              <a:solidFill>
                <a:srgbClr val="000000"/>
              </a:solidFill>
              <a:latin typeface="Arial"/>
              <a:ea typeface="Arial"/>
              <a:cs typeface="Arial"/>
              <a:sym typeface="Arial"/>
            </a:endParaRPr>
          </a:p>
        </p:txBody>
      </p:sp>
      <p:cxnSp>
        <p:nvCxnSpPr>
          <p:cNvPr id="118" name="Google Shape;118;p5"/>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19" name="Google Shape;119;p5"/>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20" name="Google Shape;120;p5"/>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1000"/>
              </a:spcBef>
              <a:spcAft>
                <a:spcPts val="0"/>
              </a:spcAft>
              <a:buClr>
                <a:schemeClr val="dk1"/>
              </a:buClr>
              <a:buSzPts val="1100"/>
              <a:buFont typeface="Arial"/>
              <a:buNone/>
            </a:pPr>
            <a:r>
              <a:rPr b="1" i="0" lang="en" sz="2300" u="none" cap="none" strike="noStrike">
                <a:solidFill>
                  <a:schemeClr val="dk1"/>
                </a:solidFill>
                <a:highlight>
                  <a:srgbClr val="FFFFFF"/>
                </a:highlight>
                <a:latin typeface="Helvetica Neue"/>
                <a:ea typeface="Helvetica Neue"/>
                <a:cs typeface="Helvetica Neue"/>
                <a:sym typeface="Helvetica Neue"/>
              </a:rPr>
              <a:t>How we can use a library in Python?</a:t>
            </a:r>
            <a:endParaRPr b="1" i="0" sz="23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64C3F5"/>
              </a:buClr>
              <a:buSzPts val="3000"/>
              <a:buFont typeface="Arial"/>
              <a:buNone/>
            </a:pPr>
            <a:r>
              <a:t/>
            </a:r>
            <a:endParaRPr b="1" i="0" sz="3000" u="none" cap="none" strike="noStrike">
              <a:solidFill>
                <a:srgbClr val="000000"/>
              </a:solidFill>
              <a:latin typeface="Arial"/>
              <a:ea typeface="Arial"/>
              <a:cs typeface="Arial"/>
              <a:sym typeface="Arial"/>
            </a:endParaRPr>
          </a:p>
        </p:txBody>
      </p:sp>
      <p:sp>
        <p:nvSpPr>
          <p:cNvPr id="121" name="Google Shape;121;p5"/>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122" name="Google Shape;122;p5"/>
          <p:cNvSpPr txBox="1"/>
          <p:nvPr/>
        </p:nvSpPr>
        <p:spPr>
          <a:xfrm>
            <a:off x="4572000" y="1752600"/>
            <a:ext cx="4073400" cy="21192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15000"/>
              </a:lnSpc>
              <a:spcBef>
                <a:spcPts val="0"/>
              </a:spcBef>
              <a:spcAft>
                <a:spcPts val="0"/>
              </a:spcAft>
              <a:buClr>
                <a:schemeClr val="dk1"/>
              </a:buClr>
              <a:buSzPts val="1500"/>
              <a:buFont typeface="Helvetica Neue"/>
              <a:buChar char="●"/>
            </a:pPr>
            <a:r>
              <a:rPr b="0" i="0" lang="en" sz="1500" u="none" cap="none" strike="noStrike">
                <a:solidFill>
                  <a:schemeClr val="dk1"/>
                </a:solidFill>
                <a:highlight>
                  <a:srgbClr val="FFFFFF"/>
                </a:highlight>
                <a:latin typeface="Helvetica Neue"/>
                <a:ea typeface="Helvetica Neue"/>
                <a:cs typeface="Helvetica Neue"/>
                <a:sym typeface="Helvetica Neue"/>
              </a:rPr>
              <a:t>There are three ways of load them:</a:t>
            </a:r>
            <a:endParaRPr b="0" i="0" sz="1500" u="none" cap="none" strike="noStrike">
              <a:solidFill>
                <a:schemeClr val="dk1"/>
              </a:solidFill>
              <a:highlight>
                <a:srgbClr val="FFFFFF"/>
              </a:highlight>
              <a:latin typeface="Helvetica Neue"/>
              <a:ea typeface="Helvetica Neue"/>
              <a:cs typeface="Helvetica Neue"/>
              <a:sym typeface="Helvetica Neue"/>
            </a:endParaRPr>
          </a:p>
          <a:p>
            <a:pPr indent="0" lvl="0" marL="457200" marR="0" rtl="0" algn="just">
              <a:lnSpc>
                <a:spcPct val="115000"/>
              </a:lnSpc>
              <a:spcBef>
                <a:spcPts val="700"/>
              </a:spcBef>
              <a:spcAft>
                <a:spcPts val="0"/>
              </a:spcAft>
              <a:buClr>
                <a:srgbClr val="000000"/>
              </a:buClr>
              <a:buSzPts val="1500"/>
              <a:buFont typeface="Arial"/>
              <a:buNone/>
            </a:pPr>
            <a:r>
              <a:t/>
            </a:r>
            <a:endParaRPr b="0" i="0" sz="1500" u="none" cap="none" strike="noStrike">
              <a:solidFill>
                <a:schemeClr val="dk1"/>
              </a:solidFill>
              <a:highlight>
                <a:srgbClr val="FFFFFF"/>
              </a:highlight>
              <a:latin typeface="Helvetica Neue"/>
              <a:ea typeface="Helvetica Neue"/>
              <a:cs typeface="Helvetica Neue"/>
              <a:sym typeface="Helvetica Neue"/>
            </a:endParaRPr>
          </a:p>
          <a:p>
            <a:pPr indent="-323850" lvl="1" marL="914400" marR="0" rtl="0" algn="just">
              <a:lnSpc>
                <a:spcPct val="115000"/>
              </a:lnSpc>
              <a:spcBef>
                <a:spcPts val="700"/>
              </a:spcBef>
              <a:spcAft>
                <a:spcPts val="0"/>
              </a:spcAft>
              <a:buClr>
                <a:schemeClr val="dk1"/>
              </a:buClr>
              <a:buSzPts val="1500"/>
              <a:buFont typeface="Helvetica Neue"/>
              <a:buAutoNum type="alphaLcPeriod"/>
            </a:pPr>
            <a:r>
              <a:rPr b="1" i="0" lang="en" sz="1500" u="none" cap="none" strike="noStrike">
                <a:solidFill>
                  <a:srgbClr val="6AA84F"/>
                </a:solidFill>
                <a:highlight>
                  <a:srgbClr val="FFFFFF"/>
                </a:highlight>
                <a:latin typeface="Helvetica Neue"/>
                <a:ea typeface="Helvetica Neue"/>
                <a:cs typeface="Helvetica Neue"/>
                <a:sym typeface="Helvetica Neue"/>
              </a:rPr>
              <a:t>import</a:t>
            </a:r>
            <a:r>
              <a:rPr b="0" i="0" lang="en" sz="1500" u="none" cap="none" strike="noStrike">
                <a:solidFill>
                  <a:srgbClr val="6AA84F"/>
                </a:solidFill>
                <a:highlight>
                  <a:srgbClr val="FFFFFF"/>
                </a:highlight>
                <a:latin typeface="Helvetica Neue"/>
                <a:ea typeface="Helvetica Neue"/>
                <a:cs typeface="Helvetica Neue"/>
                <a:sym typeface="Helvetica Neue"/>
              </a:rPr>
              <a:t> </a:t>
            </a:r>
            <a:r>
              <a:rPr b="0" i="0" lang="en" sz="1500" u="none" cap="none" strike="noStrike">
                <a:solidFill>
                  <a:schemeClr val="dk1"/>
                </a:solidFill>
                <a:highlight>
                  <a:srgbClr val="FFFFFF"/>
                </a:highlight>
                <a:latin typeface="Helvetica Neue"/>
                <a:ea typeface="Helvetica Neue"/>
                <a:cs typeface="Helvetica Neue"/>
                <a:sym typeface="Helvetica Neue"/>
              </a:rPr>
              <a:t>library_name</a:t>
            </a:r>
            <a:endParaRPr b="0" i="0" sz="1500" u="none" cap="none" strike="noStrike">
              <a:solidFill>
                <a:schemeClr val="dk1"/>
              </a:solidFill>
              <a:highlight>
                <a:srgbClr val="FFFFFF"/>
              </a:highlight>
              <a:latin typeface="Helvetica Neue"/>
              <a:ea typeface="Helvetica Neue"/>
              <a:cs typeface="Helvetica Neue"/>
              <a:sym typeface="Helvetica Neue"/>
            </a:endParaRPr>
          </a:p>
          <a:p>
            <a:pPr indent="-323850" lvl="1" marL="914400" marR="0" rtl="0" algn="just">
              <a:lnSpc>
                <a:spcPct val="115000"/>
              </a:lnSpc>
              <a:spcBef>
                <a:spcPts val="0"/>
              </a:spcBef>
              <a:spcAft>
                <a:spcPts val="0"/>
              </a:spcAft>
              <a:buClr>
                <a:schemeClr val="dk1"/>
              </a:buClr>
              <a:buSzPts val="1500"/>
              <a:buFont typeface="Helvetica Neue"/>
              <a:buAutoNum type="alphaLcPeriod"/>
            </a:pPr>
            <a:r>
              <a:rPr b="1" i="0" lang="en" sz="1500" u="none" cap="none" strike="noStrike">
                <a:solidFill>
                  <a:srgbClr val="6AA84F"/>
                </a:solidFill>
                <a:highlight>
                  <a:srgbClr val="FFFFFF"/>
                </a:highlight>
                <a:latin typeface="Helvetica Neue"/>
                <a:ea typeface="Helvetica Neue"/>
                <a:cs typeface="Helvetica Neue"/>
                <a:sym typeface="Helvetica Neue"/>
              </a:rPr>
              <a:t>import</a:t>
            </a:r>
            <a:r>
              <a:rPr b="0" i="0" lang="en" sz="1500" u="none" cap="none" strike="noStrike">
                <a:solidFill>
                  <a:schemeClr val="dk1"/>
                </a:solidFill>
                <a:highlight>
                  <a:srgbClr val="FFFFFF"/>
                </a:highlight>
                <a:latin typeface="Helvetica Neue"/>
                <a:ea typeface="Helvetica Neue"/>
                <a:cs typeface="Helvetica Neue"/>
                <a:sym typeface="Helvetica Neue"/>
              </a:rPr>
              <a:t> library_name </a:t>
            </a:r>
            <a:r>
              <a:rPr b="1" i="0" lang="en" sz="1500" u="none" cap="none" strike="noStrike">
                <a:solidFill>
                  <a:srgbClr val="6AA84F"/>
                </a:solidFill>
                <a:highlight>
                  <a:srgbClr val="FFFFFF"/>
                </a:highlight>
                <a:latin typeface="Helvetica Neue"/>
                <a:ea typeface="Helvetica Neue"/>
                <a:cs typeface="Helvetica Neue"/>
                <a:sym typeface="Helvetica Neue"/>
              </a:rPr>
              <a:t>as</a:t>
            </a:r>
            <a:r>
              <a:rPr b="0" i="0" lang="en" sz="1500" u="none" cap="none" strike="noStrike">
                <a:solidFill>
                  <a:schemeClr val="dk1"/>
                </a:solidFill>
                <a:highlight>
                  <a:srgbClr val="FFFFFF"/>
                </a:highlight>
                <a:latin typeface="Helvetica Neue"/>
                <a:ea typeface="Helvetica Neue"/>
                <a:cs typeface="Helvetica Neue"/>
                <a:sym typeface="Helvetica Neue"/>
              </a:rPr>
              <a:t> alias</a:t>
            </a:r>
            <a:endParaRPr b="0" i="0" sz="1500" u="none" cap="none" strike="noStrike">
              <a:solidFill>
                <a:schemeClr val="dk1"/>
              </a:solidFill>
              <a:highlight>
                <a:srgbClr val="FFFFFF"/>
              </a:highlight>
              <a:latin typeface="Helvetica Neue"/>
              <a:ea typeface="Helvetica Neue"/>
              <a:cs typeface="Helvetica Neue"/>
              <a:sym typeface="Helvetica Neue"/>
            </a:endParaRPr>
          </a:p>
          <a:p>
            <a:pPr indent="-323850" lvl="1" marL="914400" marR="0" rtl="0" algn="just">
              <a:lnSpc>
                <a:spcPct val="115000"/>
              </a:lnSpc>
              <a:spcBef>
                <a:spcPts val="0"/>
              </a:spcBef>
              <a:spcAft>
                <a:spcPts val="0"/>
              </a:spcAft>
              <a:buClr>
                <a:schemeClr val="dk1"/>
              </a:buClr>
              <a:buSzPts val="1500"/>
              <a:buFont typeface="Helvetica Neue"/>
              <a:buAutoNum type="alphaLcPeriod"/>
            </a:pPr>
            <a:r>
              <a:rPr b="1" i="0" lang="en" sz="1500" u="none" cap="none" strike="noStrike">
                <a:solidFill>
                  <a:srgbClr val="6AA84F"/>
                </a:solidFill>
                <a:highlight>
                  <a:srgbClr val="FFFFFF"/>
                </a:highlight>
                <a:latin typeface="Helvetica Neue"/>
                <a:ea typeface="Helvetica Neue"/>
                <a:cs typeface="Helvetica Neue"/>
                <a:sym typeface="Helvetica Neue"/>
              </a:rPr>
              <a:t>from </a:t>
            </a:r>
            <a:r>
              <a:rPr b="0" i="0" lang="en" sz="1500" u="none" cap="none" strike="noStrike">
                <a:solidFill>
                  <a:schemeClr val="dk1"/>
                </a:solidFill>
                <a:highlight>
                  <a:srgbClr val="FFFFFF"/>
                </a:highlight>
                <a:latin typeface="Helvetica Neue"/>
                <a:ea typeface="Helvetica Neue"/>
                <a:cs typeface="Helvetica Neue"/>
                <a:sym typeface="Helvetica Neue"/>
              </a:rPr>
              <a:t>library_name import </a:t>
            </a:r>
            <a:r>
              <a:rPr b="1" i="0" lang="en" sz="1500" u="none" cap="none" strike="noStrike">
                <a:solidFill>
                  <a:srgbClr val="6AA84F"/>
                </a:solidFill>
                <a:highlight>
                  <a:srgbClr val="FFFFFF"/>
                </a:highlight>
                <a:latin typeface="Helvetica Neue"/>
                <a:ea typeface="Helvetica Neue"/>
                <a:cs typeface="Helvetica Neue"/>
                <a:sym typeface="Helvetica Neue"/>
              </a:rPr>
              <a:t>function</a:t>
            </a:r>
            <a:endParaRPr b="1" i="0" sz="1500" u="none" cap="none" strike="noStrike">
              <a:solidFill>
                <a:srgbClr val="6AA84F"/>
              </a:solidFill>
              <a:highlight>
                <a:srgbClr val="FFFFFF"/>
              </a:highlight>
              <a:latin typeface="Helvetica Neue"/>
              <a:ea typeface="Helvetica Neue"/>
              <a:cs typeface="Helvetica Neue"/>
              <a:sym typeface="Helvetica Neue"/>
            </a:endParaRPr>
          </a:p>
          <a:p>
            <a:pPr indent="0" lvl="0" marL="0" marR="0" rtl="0" algn="just">
              <a:lnSpc>
                <a:spcPct val="100000"/>
              </a:lnSpc>
              <a:spcBef>
                <a:spcPts val="70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Image" id="127" name="Google Shape;127;p6"/>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28" name="Google Shape;128;p6"/>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29" name="Google Shape;129;p6"/>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30" name="Google Shape;130;p6"/>
          <p:cNvSpPr txBox="1"/>
          <p:nvPr/>
        </p:nvSpPr>
        <p:spPr>
          <a:xfrm>
            <a:off x="444303" y="473875"/>
            <a:ext cx="3648300" cy="314400"/>
          </a:xfrm>
          <a:prstGeom prst="rect">
            <a:avLst/>
          </a:prstGeom>
          <a:solidFill>
            <a:srgbClr val="2DC5FA"/>
          </a:solid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lt1"/>
              </a:buClr>
              <a:buSzPts val="2000"/>
              <a:buFont typeface="Arial"/>
              <a:buNone/>
            </a:pPr>
            <a:r>
              <a:rPr b="0" i="0" lang="en" sz="2000" u="none" cap="none" strike="noStrike">
                <a:solidFill>
                  <a:schemeClr val="lt1"/>
                </a:solidFill>
                <a:latin typeface="Arial"/>
                <a:ea typeface="Arial"/>
                <a:cs typeface="Arial"/>
                <a:sym typeface="Arial"/>
              </a:rPr>
              <a:t>Numpy: what is used for?</a:t>
            </a:r>
            <a:endParaRPr b="0" i="0" sz="500" u="none" cap="none" strike="noStrike">
              <a:solidFill>
                <a:srgbClr val="000000"/>
              </a:solidFill>
              <a:latin typeface="Arial"/>
              <a:ea typeface="Arial"/>
              <a:cs typeface="Arial"/>
              <a:sym typeface="Arial"/>
            </a:endParaRPr>
          </a:p>
        </p:txBody>
      </p:sp>
      <p:sp>
        <p:nvSpPr>
          <p:cNvPr id="131" name="Google Shape;131;p6"/>
          <p:cNvSpPr txBox="1"/>
          <p:nvPr/>
        </p:nvSpPr>
        <p:spPr>
          <a:xfrm>
            <a:off x="4474083"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132" name="Google Shape;132;p6"/>
          <p:cNvSpPr txBox="1"/>
          <p:nvPr/>
        </p:nvSpPr>
        <p:spPr>
          <a:xfrm>
            <a:off x="391075" y="1583550"/>
            <a:ext cx="8361900" cy="2845200"/>
          </a:xfrm>
          <a:prstGeom prst="rect">
            <a:avLst/>
          </a:prstGeom>
          <a:noFill/>
          <a:ln>
            <a:noFill/>
          </a:ln>
        </p:spPr>
        <p:txBody>
          <a:bodyPr anchorCtr="0" anchor="t" bIns="19050" lIns="19050" spcFirstLastPara="1" rIns="19050" wrap="square" tIns="19050">
            <a:noAutofit/>
          </a:bodyPr>
          <a:lstStyle/>
          <a:p>
            <a:pPr indent="-327025" lvl="0" marL="457200" marR="0" rtl="0" algn="l">
              <a:lnSpc>
                <a:spcPct val="115000"/>
              </a:lnSpc>
              <a:spcBef>
                <a:spcPts val="0"/>
              </a:spcBef>
              <a:spcAft>
                <a:spcPts val="0"/>
              </a:spcAft>
              <a:buClr>
                <a:schemeClr val="dk1"/>
              </a:buClr>
              <a:buSzPts val="1550"/>
              <a:buFont typeface="Arial"/>
              <a:buChar char="●"/>
            </a:pPr>
            <a:r>
              <a:rPr b="1" i="0" lang="en" sz="1550" u="none" cap="none" strike="noStrike">
                <a:solidFill>
                  <a:srgbClr val="2DC5FA"/>
                </a:solidFill>
                <a:highlight>
                  <a:srgbClr val="FFFFFF"/>
                </a:highlight>
                <a:latin typeface="Arial"/>
                <a:ea typeface="Arial"/>
                <a:cs typeface="Arial"/>
                <a:sym typeface="Arial"/>
              </a:rPr>
              <a:t>Numpy</a:t>
            </a:r>
            <a:r>
              <a:rPr b="0" i="0" lang="en" sz="1550" u="none" cap="none" strike="noStrike">
                <a:solidFill>
                  <a:schemeClr val="dk1"/>
                </a:solidFill>
                <a:highlight>
                  <a:srgbClr val="FFFFFF"/>
                </a:highlight>
                <a:latin typeface="Arial"/>
                <a:ea typeface="Arial"/>
                <a:cs typeface="Arial"/>
                <a:sym typeface="Arial"/>
              </a:rPr>
              <a:t> (short for Numerical Python) is a library used to speedup numeric computing</a:t>
            </a:r>
            <a:endParaRPr b="0" i="0" sz="1550" u="none" cap="none" strike="noStrike">
              <a:solidFill>
                <a:schemeClr val="dk1"/>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chemeClr val="dk1"/>
              </a:buClr>
              <a:buSzPts val="1550"/>
              <a:buFont typeface="Arial"/>
              <a:buChar char="●"/>
            </a:pPr>
            <a:r>
              <a:rPr b="0" i="0" lang="en" sz="1550" u="none" cap="none" strike="noStrike">
                <a:solidFill>
                  <a:schemeClr val="dk1"/>
                </a:solidFill>
                <a:highlight>
                  <a:srgbClr val="FFFFFF"/>
                </a:highlight>
                <a:latin typeface="Arial"/>
                <a:ea typeface="Arial"/>
                <a:cs typeface="Arial"/>
                <a:sym typeface="Arial"/>
              </a:rPr>
              <a:t>It includes support for multi-dimensional lists and matrices along with a variety of mathematical functions to apply to them.</a:t>
            </a:r>
            <a:endParaRPr b="0" i="0" sz="1550" u="none" cap="none" strike="noStrike">
              <a:solidFill>
                <a:schemeClr val="dk1"/>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chemeClr val="dk1"/>
              </a:buClr>
              <a:buSzPts val="1550"/>
              <a:buFont typeface="Arial"/>
              <a:buChar char="●"/>
            </a:pPr>
            <a:r>
              <a:rPr b="0" i="0" lang="en" sz="1550" u="none" cap="none" strike="noStrike">
                <a:solidFill>
                  <a:schemeClr val="dk1"/>
                </a:solidFill>
                <a:highlight>
                  <a:srgbClr val="FFFFFF"/>
                </a:highlight>
                <a:latin typeface="Arial"/>
                <a:ea typeface="Arial"/>
                <a:cs typeface="Arial"/>
                <a:sym typeface="Arial"/>
              </a:rPr>
              <a:t>To use the library use the following library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rPr b="1" i="0" lang="en" sz="1550" u="none" cap="none" strike="noStrike">
                <a:solidFill>
                  <a:srgbClr val="6AA84F"/>
                </a:solidFill>
                <a:highlight>
                  <a:srgbClr val="FFFFFF"/>
                </a:highlight>
                <a:latin typeface="Arial"/>
                <a:ea typeface="Arial"/>
                <a:cs typeface="Arial"/>
                <a:sym typeface="Arial"/>
              </a:rPr>
              <a:t>import</a:t>
            </a:r>
            <a:r>
              <a:rPr b="0" i="0" lang="en" sz="1550" u="none" cap="none" strike="noStrike">
                <a:solidFill>
                  <a:schemeClr val="dk1"/>
                </a:solidFill>
                <a:highlight>
                  <a:srgbClr val="FFFFFF"/>
                </a:highlight>
                <a:latin typeface="Arial"/>
                <a:ea typeface="Arial"/>
                <a:cs typeface="Arial"/>
                <a:sym typeface="Arial"/>
              </a:rPr>
              <a:t> numpy </a:t>
            </a:r>
            <a:r>
              <a:rPr b="1" i="0" lang="en" sz="1550" u="none" cap="none" strike="noStrike">
                <a:solidFill>
                  <a:srgbClr val="6AA84F"/>
                </a:solidFill>
                <a:highlight>
                  <a:srgbClr val="FFFFFF"/>
                </a:highlight>
                <a:latin typeface="Arial"/>
                <a:ea typeface="Arial"/>
                <a:cs typeface="Arial"/>
                <a:sym typeface="Arial"/>
              </a:rPr>
              <a:t>as</a:t>
            </a:r>
            <a:r>
              <a:rPr b="0" i="0" lang="en" sz="1550" u="none" cap="none" strike="noStrike">
                <a:solidFill>
                  <a:schemeClr val="dk1"/>
                </a:solidFill>
                <a:highlight>
                  <a:srgbClr val="FFFFFF"/>
                </a:highlight>
                <a:latin typeface="Arial"/>
                <a:ea typeface="Arial"/>
                <a:cs typeface="Arial"/>
                <a:sym typeface="Arial"/>
              </a:rPr>
              <a:t> np</a:t>
            </a:r>
            <a:endParaRPr b="0" i="0" sz="1550" u="none" cap="none" strike="noStrike">
              <a:solidFill>
                <a:schemeClr val="dk1"/>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rPr b="0" i="0" lang="en" sz="1550" u="none" cap="none" strike="noStrike">
                <a:solidFill>
                  <a:schemeClr val="dk1"/>
                </a:solidFill>
                <a:highlight>
                  <a:srgbClr val="FFFFFF"/>
                </a:highlight>
                <a:latin typeface="Arial"/>
                <a:ea typeface="Arial"/>
                <a:cs typeface="Arial"/>
                <a:sym typeface="Arial"/>
              </a:rPr>
              <a:t>np.sum()</a:t>
            </a:r>
            <a:endParaRPr b="0" i="0" sz="1550" u="none" cap="none" strike="noStrike">
              <a:solidFill>
                <a:schemeClr val="dk1"/>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rPr b="0" i="0" lang="en" sz="1550" u="none" cap="none" strike="noStrike">
                <a:solidFill>
                  <a:schemeClr val="dk1"/>
                </a:solidFill>
                <a:highlight>
                  <a:srgbClr val="FFFFFF"/>
                </a:highlight>
                <a:latin typeface="Arial"/>
                <a:ea typeface="Arial"/>
                <a:cs typeface="Arial"/>
                <a:sym typeface="Arial"/>
              </a:rPr>
              <a:t>np.mean()</a:t>
            </a:r>
            <a:endParaRPr b="0" i="0" sz="1550" u="none" cap="none" strike="noStrike">
              <a:solidFill>
                <a:schemeClr val="dk1"/>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rPr b="0" i="0" lang="en" sz="1550" u="none" cap="none" strike="noStrike">
                <a:solidFill>
                  <a:schemeClr val="dk1"/>
                </a:solidFill>
                <a:highlight>
                  <a:srgbClr val="FFFFFF"/>
                </a:highlight>
                <a:latin typeface="Arial"/>
                <a:ea typeface="Arial"/>
                <a:cs typeface="Arial"/>
                <a:sym typeface="Arial"/>
              </a:rPr>
              <a:t>np.__version__ (to check your current version of the library)</a:t>
            </a:r>
            <a:endParaRPr b="0" i="0" sz="1550" u="none" cap="none" strike="noStrike">
              <a:solidFill>
                <a:schemeClr val="dk1"/>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chemeClr val="dk1"/>
              </a:buClr>
              <a:buSzPts val="110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65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457200" marR="0" rtl="0" algn="just">
              <a:lnSpc>
                <a:spcPct val="100000"/>
              </a:lnSpc>
              <a:spcBef>
                <a:spcPts val="700"/>
              </a:spcBef>
              <a:spcAft>
                <a:spcPts val="0"/>
              </a:spcAft>
              <a:buClr>
                <a:srgbClr val="000000"/>
              </a:buClr>
              <a:buSzPts val="1700"/>
              <a:buFont typeface="Arial"/>
              <a:buNone/>
            </a:pPr>
            <a:r>
              <a:t/>
            </a:r>
            <a:endParaRPr b="1" i="0" sz="17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Image" id="137" name="Google Shape;137;p7"/>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38" name="Google Shape;138;p7"/>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39" name="Google Shape;139;p7"/>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40" name="Google Shape;140;p7"/>
          <p:cNvSpPr txBox="1"/>
          <p:nvPr/>
        </p:nvSpPr>
        <p:spPr>
          <a:xfrm>
            <a:off x="444298" y="473875"/>
            <a:ext cx="5564700" cy="314400"/>
          </a:xfrm>
          <a:prstGeom prst="rect">
            <a:avLst/>
          </a:prstGeom>
          <a:solidFill>
            <a:srgbClr val="2DC5FA"/>
          </a:solid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lt1"/>
              </a:buClr>
              <a:buSzPts val="2000"/>
              <a:buFont typeface="Arial"/>
              <a:buNone/>
            </a:pPr>
            <a:r>
              <a:rPr b="0" i="0" lang="en" sz="2000" u="none" cap="none" strike="noStrike">
                <a:solidFill>
                  <a:schemeClr val="lt1"/>
                </a:solidFill>
                <a:latin typeface="Arial"/>
                <a:ea typeface="Arial"/>
                <a:cs typeface="Arial"/>
                <a:sym typeface="Arial"/>
              </a:rPr>
              <a:t>Numpy additional types of variables</a:t>
            </a:r>
            <a:endParaRPr b="0" i="0" sz="500" u="none" cap="none" strike="noStrike">
              <a:solidFill>
                <a:srgbClr val="000000"/>
              </a:solidFill>
              <a:latin typeface="Arial"/>
              <a:ea typeface="Arial"/>
              <a:cs typeface="Arial"/>
              <a:sym typeface="Arial"/>
            </a:endParaRPr>
          </a:p>
        </p:txBody>
      </p:sp>
      <p:sp>
        <p:nvSpPr>
          <p:cNvPr id="141" name="Google Shape;141;p7"/>
          <p:cNvSpPr txBox="1"/>
          <p:nvPr/>
        </p:nvSpPr>
        <p:spPr>
          <a:xfrm>
            <a:off x="4474083"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142" name="Google Shape;142;p7"/>
          <p:cNvSpPr txBox="1"/>
          <p:nvPr/>
        </p:nvSpPr>
        <p:spPr>
          <a:xfrm>
            <a:off x="402425" y="1149150"/>
            <a:ext cx="8560500" cy="2845200"/>
          </a:xfrm>
          <a:prstGeom prst="rect">
            <a:avLst/>
          </a:prstGeom>
          <a:noFill/>
          <a:ln>
            <a:noFill/>
          </a:ln>
        </p:spPr>
        <p:txBody>
          <a:bodyPr anchorCtr="0" anchor="t" bIns="19050" lIns="19050" spcFirstLastPara="1" rIns="19050" wrap="square" tIns="19050">
            <a:noAutofit/>
          </a:bodyPr>
          <a:lstStyle/>
          <a:p>
            <a:pPr indent="-327025" lvl="0" marL="457200" marR="0" rtl="0" algn="just">
              <a:lnSpc>
                <a:spcPct val="115000"/>
              </a:lnSpc>
              <a:spcBef>
                <a:spcPts val="0"/>
              </a:spcBef>
              <a:spcAft>
                <a:spcPts val="0"/>
              </a:spcAft>
              <a:buClr>
                <a:srgbClr val="000000"/>
              </a:buClr>
              <a:buSzPts val="1550"/>
              <a:buFont typeface="Arial"/>
              <a:buChar char="●"/>
            </a:pPr>
            <a:r>
              <a:rPr b="0" i="0" lang="en" sz="1550" u="sng" cap="none" strike="noStrike">
                <a:solidFill>
                  <a:schemeClr val="hlink"/>
                </a:solidFill>
                <a:highlight>
                  <a:srgbClr val="FFFFFF"/>
                </a:highlight>
                <a:latin typeface="Arial"/>
                <a:ea typeface="Arial"/>
                <a:cs typeface="Arial"/>
                <a:sym typeface="Arial"/>
                <a:hlinkClick r:id="rId5"/>
              </a:rPr>
              <a:t>Variable types</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Arial"/>
              <a:ea typeface="Arial"/>
              <a:cs typeface="Arial"/>
              <a:sym typeface="Arial"/>
            </a:endParaRPr>
          </a:p>
          <a:p>
            <a:pPr indent="-327025" lvl="0" marL="457200" marR="0" rtl="0" algn="just">
              <a:lnSpc>
                <a:spcPct val="115000"/>
              </a:lnSpc>
              <a:spcBef>
                <a:spcPts val="70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We can change the type of a variable using the function np.astype( new_type )</a:t>
            </a:r>
            <a:endParaRPr b="0" i="0" sz="1550" u="none" cap="none" strike="noStrike">
              <a:solidFill>
                <a:srgbClr val="000000"/>
              </a:solidFill>
              <a:highlight>
                <a:srgbClr val="FFFFFF"/>
              </a:highlight>
              <a:latin typeface="Arial"/>
              <a:ea typeface="Arial"/>
              <a:cs typeface="Arial"/>
              <a:sym typeface="Arial"/>
            </a:endParaRPr>
          </a:p>
          <a:p>
            <a:pPr indent="-327025" lvl="0" marL="4572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Some new types are:</a:t>
            </a:r>
            <a:endParaRPr b="0" i="0" sz="1550" u="none" cap="none" strike="noStrike">
              <a:solidFill>
                <a:srgbClr val="000000"/>
              </a:solidFill>
              <a:highlight>
                <a:srgbClr val="FFFFFF"/>
              </a:highlight>
              <a:latin typeface="Arial"/>
              <a:ea typeface="Arial"/>
              <a:cs typeface="Arial"/>
              <a:sym typeface="Arial"/>
            </a:endParaRPr>
          </a:p>
          <a:p>
            <a:pPr indent="-327025" lvl="1" marL="9144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np.bool_ (boolean)</a:t>
            </a:r>
            <a:endParaRPr b="0" i="0" sz="1550" u="none" cap="none" strike="noStrike">
              <a:solidFill>
                <a:srgbClr val="000000"/>
              </a:solidFill>
              <a:highlight>
                <a:srgbClr val="FFFFFF"/>
              </a:highlight>
              <a:latin typeface="Arial"/>
              <a:ea typeface="Arial"/>
              <a:cs typeface="Arial"/>
              <a:sym typeface="Arial"/>
            </a:endParaRPr>
          </a:p>
          <a:p>
            <a:pPr indent="-327025" lvl="1" marL="9144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np.short</a:t>
            </a:r>
            <a:endParaRPr b="0" i="0" sz="1550" u="none" cap="none" strike="noStrike">
              <a:solidFill>
                <a:srgbClr val="000000"/>
              </a:solidFill>
              <a:highlight>
                <a:srgbClr val="FFFFFF"/>
              </a:highlight>
              <a:latin typeface="Arial"/>
              <a:ea typeface="Arial"/>
              <a:cs typeface="Arial"/>
              <a:sym typeface="Arial"/>
            </a:endParaRPr>
          </a:p>
          <a:p>
            <a:pPr indent="-327025" lvl="1" marL="9144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np.int_ (integer)</a:t>
            </a:r>
            <a:endParaRPr b="0" i="0" sz="1550" u="none" cap="none" strike="noStrike">
              <a:solidFill>
                <a:srgbClr val="000000"/>
              </a:solidFill>
              <a:highlight>
                <a:srgbClr val="FFFFFF"/>
              </a:highlight>
              <a:latin typeface="Arial"/>
              <a:ea typeface="Arial"/>
              <a:cs typeface="Arial"/>
              <a:sym typeface="Arial"/>
            </a:endParaRPr>
          </a:p>
          <a:p>
            <a:pPr indent="-327025" lvl="1" marL="9144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np.double (float)</a:t>
            </a:r>
            <a:endParaRPr b="0" i="0" sz="1550" u="none" cap="none" strike="noStrike">
              <a:solidFill>
                <a:srgbClr val="000000"/>
              </a:solidFill>
              <a:highlight>
                <a:srgbClr val="FFFFFF"/>
              </a:highlight>
              <a:latin typeface="Arial"/>
              <a:ea typeface="Arial"/>
              <a:cs typeface="Arial"/>
              <a:sym typeface="Arial"/>
            </a:endParaRPr>
          </a:p>
          <a:p>
            <a:pPr indent="-327025" lvl="1" marL="9144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np.float32</a:t>
            </a:r>
            <a:endParaRPr b="0" i="0" sz="1550" u="none" cap="none" strike="noStrike">
              <a:solidFill>
                <a:srgbClr val="000000"/>
              </a:solidFill>
              <a:highlight>
                <a:srgbClr val="FFFFFF"/>
              </a:highlight>
              <a:latin typeface="Arial"/>
              <a:ea typeface="Arial"/>
              <a:cs typeface="Arial"/>
              <a:sym typeface="Arial"/>
            </a:endParaRPr>
          </a:p>
          <a:p>
            <a:pPr indent="-327025" lvl="1" marL="9144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np.float64</a:t>
            </a:r>
            <a:endParaRPr b="0" i="0" sz="1550" u="none" cap="none" strike="noStrike">
              <a:solidFill>
                <a:srgbClr val="000000"/>
              </a:solidFill>
              <a:highlight>
                <a:srgbClr val="FFFFFF"/>
              </a:highlight>
              <a:latin typeface="Arial"/>
              <a:ea typeface="Arial"/>
              <a:cs typeface="Arial"/>
              <a:sym typeface="Arial"/>
            </a:endParaRPr>
          </a:p>
          <a:p>
            <a:pPr indent="0" lvl="0" marL="914400" marR="0" rtl="0" algn="just">
              <a:lnSpc>
                <a:spcPct val="115000"/>
              </a:lnSpc>
              <a:spcBef>
                <a:spcPts val="70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t/>
            </a:r>
            <a:endParaRPr b="1" i="0" sz="1550" u="none" cap="none" strike="noStrike">
              <a:solidFill>
                <a:srgbClr val="2DC5FA"/>
              </a:solidFill>
              <a:highlight>
                <a:srgbClr val="FFFFFF"/>
              </a:highlight>
              <a:latin typeface="Arial"/>
              <a:ea typeface="Arial"/>
              <a:cs typeface="Arial"/>
              <a:sym typeface="Arial"/>
            </a:endParaRPr>
          </a:p>
          <a:p>
            <a:pPr indent="0" lvl="0" marL="457200" marR="0" rtl="0" algn="l">
              <a:lnSpc>
                <a:spcPct val="115000"/>
              </a:lnSpc>
              <a:spcBef>
                <a:spcPts val="700"/>
              </a:spcBef>
              <a:spcAft>
                <a:spcPts val="0"/>
              </a:spcAft>
              <a:buClr>
                <a:srgbClr val="000000"/>
              </a:buClr>
              <a:buSzPts val="1550"/>
              <a:buFont typeface="Arial"/>
              <a:buNone/>
            </a:pPr>
            <a:r>
              <a:t/>
            </a:r>
            <a:endParaRPr b="1" i="0" sz="1550" u="none" cap="none" strike="noStrike">
              <a:solidFill>
                <a:srgbClr val="2DC5FA"/>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65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457200" marR="0" rtl="0" algn="just">
              <a:lnSpc>
                <a:spcPct val="100000"/>
              </a:lnSpc>
              <a:spcBef>
                <a:spcPts val="700"/>
              </a:spcBef>
              <a:spcAft>
                <a:spcPts val="0"/>
              </a:spcAft>
              <a:buClr>
                <a:srgbClr val="000000"/>
              </a:buClr>
              <a:buSzPts val="1700"/>
              <a:buFont typeface="Arial"/>
              <a:buNone/>
            </a:pPr>
            <a:r>
              <a:t/>
            </a:r>
            <a:endParaRPr b="1" i="0" sz="17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Image" id="147" name="Google Shape;147;p8"/>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48" name="Google Shape;148;p8"/>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49" name="Google Shape;149;p8"/>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50" name="Google Shape;150;p8"/>
          <p:cNvSpPr txBox="1"/>
          <p:nvPr/>
        </p:nvSpPr>
        <p:spPr>
          <a:xfrm>
            <a:off x="444303" y="473875"/>
            <a:ext cx="3648300" cy="314400"/>
          </a:xfrm>
          <a:prstGeom prst="rect">
            <a:avLst/>
          </a:prstGeom>
          <a:solidFill>
            <a:srgbClr val="2DC5FA"/>
          </a:solid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lt1"/>
              </a:buClr>
              <a:buSzPts val="2000"/>
              <a:buFont typeface="Arial"/>
              <a:buNone/>
            </a:pPr>
            <a:r>
              <a:rPr b="0" i="0" lang="en" sz="2000" u="none" cap="none" strike="noStrike">
                <a:solidFill>
                  <a:schemeClr val="lt1"/>
                </a:solidFill>
                <a:latin typeface="Arial"/>
                <a:ea typeface="Arial"/>
                <a:cs typeface="Arial"/>
                <a:sym typeface="Arial"/>
              </a:rPr>
              <a:t>Numpy arrays: extracting data</a:t>
            </a:r>
            <a:endParaRPr b="0" i="0" sz="500" u="none" cap="none" strike="noStrike">
              <a:solidFill>
                <a:srgbClr val="000000"/>
              </a:solidFill>
              <a:latin typeface="Arial"/>
              <a:ea typeface="Arial"/>
              <a:cs typeface="Arial"/>
              <a:sym typeface="Arial"/>
            </a:endParaRPr>
          </a:p>
        </p:txBody>
      </p:sp>
      <p:sp>
        <p:nvSpPr>
          <p:cNvPr id="151" name="Google Shape;151;p8"/>
          <p:cNvSpPr txBox="1"/>
          <p:nvPr/>
        </p:nvSpPr>
        <p:spPr>
          <a:xfrm>
            <a:off x="4474083"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152" name="Google Shape;152;p8"/>
          <p:cNvSpPr txBox="1"/>
          <p:nvPr/>
        </p:nvSpPr>
        <p:spPr>
          <a:xfrm>
            <a:off x="391075" y="1354950"/>
            <a:ext cx="8560500" cy="2845200"/>
          </a:xfrm>
          <a:prstGeom prst="rect">
            <a:avLst/>
          </a:prstGeom>
          <a:noFill/>
          <a:ln>
            <a:noFill/>
          </a:ln>
        </p:spPr>
        <p:txBody>
          <a:bodyPr anchorCtr="0" anchor="t" bIns="19050" lIns="19050" spcFirstLastPara="1" rIns="19050" wrap="square" tIns="19050">
            <a:noAutofit/>
          </a:bodyPr>
          <a:lstStyle/>
          <a:p>
            <a:pPr indent="-327025" lvl="0" marL="4572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 First row of array c</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&gt;&gt;&gt;print(c[0])</a:t>
            </a:r>
            <a:endParaRPr b="0" i="0" sz="1550" u="none" cap="none" strike="noStrike">
              <a:solidFill>
                <a:srgbClr val="000000"/>
              </a:solidFill>
              <a:highlight>
                <a:srgbClr val="FFFFFF"/>
              </a:highlight>
              <a:latin typeface="Arial"/>
              <a:ea typeface="Arial"/>
              <a:cs typeface="Arial"/>
              <a:sym typeface="Arial"/>
            </a:endParaRPr>
          </a:p>
          <a:p>
            <a:pPr indent="-327025" lvl="0" marL="457200" marR="0" rtl="0" algn="just">
              <a:lnSpc>
                <a:spcPct val="115000"/>
              </a:lnSpc>
              <a:spcBef>
                <a:spcPts val="70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 First row, second column</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&gt;&gt;&gt;print(c[0,1])</a:t>
            </a:r>
            <a:endParaRPr b="0" i="0" sz="1550" u="none" cap="none" strike="noStrike">
              <a:solidFill>
                <a:srgbClr val="000000"/>
              </a:solidFill>
              <a:highlight>
                <a:srgbClr val="FFFFFF"/>
              </a:highlight>
              <a:latin typeface="Arial"/>
              <a:ea typeface="Arial"/>
              <a:cs typeface="Arial"/>
              <a:sym typeface="Arial"/>
            </a:endParaRPr>
          </a:p>
          <a:p>
            <a:pPr indent="-327025" lvl="0" marL="457200" marR="0" rtl="0" algn="just">
              <a:lnSpc>
                <a:spcPct val="115000"/>
              </a:lnSpc>
              <a:spcBef>
                <a:spcPts val="70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 First row, second column, all the slides (:)</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&gt;&gt;&gt;print(c[0,1,:])</a:t>
            </a:r>
            <a:endParaRPr b="0" i="0" sz="1550" u="none" cap="none" strike="noStrike">
              <a:solidFill>
                <a:srgbClr val="000000"/>
              </a:solidFill>
              <a:highlight>
                <a:srgbClr val="FFFFFF"/>
              </a:highlight>
              <a:latin typeface="Arial"/>
              <a:ea typeface="Arial"/>
              <a:cs typeface="Arial"/>
              <a:sym typeface="Arial"/>
            </a:endParaRPr>
          </a:p>
          <a:p>
            <a:pPr indent="-327025" lvl="0" marL="457200" marR="0" rtl="0" algn="just">
              <a:lnSpc>
                <a:spcPct val="115000"/>
              </a:lnSpc>
              <a:spcBef>
                <a:spcPts val="70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Numpy arrays also accept ranges to access values</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&gt;&gt;&gt;print(c[0:6,:,0:]</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t/>
            </a:r>
            <a:endParaRPr b="1" i="0" sz="1550" u="none" cap="none" strike="noStrike">
              <a:solidFill>
                <a:srgbClr val="2DC5FA"/>
              </a:solidFill>
              <a:highlight>
                <a:srgbClr val="FFFFFF"/>
              </a:highlight>
              <a:latin typeface="Arial"/>
              <a:ea typeface="Arial"/>
              <a:cs typeface="Arial"/>
              <a:sym typeface="Arial"/>
            </a:endParaRPr>
          </a:p>
          <a:p>
            <a:pPr indent="0" lvl="0" marL="457200" marR="0" rtl="0" algn="l">
              <a:lnSpc>
                <a:spcPct val="115000"/>
              </a:lnSpc>
              <a:spcBef>
                <a:spcPts val="700"/>
              </a:spcBef>
              <a:spcAft>
                <a:spcPts val="0"/>
              </a:spcAft>
              <a:buClr>
                <a:srgbClr val="000000"/>
              </a:buClr>
              <a:buSzPts val="1550"/>
              <a:buFont typeface="Arial"/>
              <a:buNone/>
            </a:pPr>
            <a:r>
              <a:t/>
            </a:r>
            <a:endParaRPr b="1" i="0" sz="1550" u="none" cap="none" strike="noStrike">
              <a:solidFill>
                <a:srgbClr val="2DC5FA"/>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65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457200" marR="0" rtl="0" algn="just">
              <a:lnSpc>
                <a:spcPct val="100000"/>
              </a:lnSpc>
              <a:spcBef>
                <a:spcPts val="700"/>
              </a:spcBef>
              <a:spcAft>
                <a:spcPts val="0"/>
              </a:spcAft>
              <a:buClr>
                <a:srgbClr val="000000"/>
              </a:buClr>
              <a:buSzPts val="1700"/>
              <a:buFont typeface="Arial"/>
              <a:buNone/>
            </a:pPr>
            <a:r>
              <a:t/>
            </a:r>
            <a:endParaRPr b="1" i="0" sz="1700" u="none" cap="none" strike="noStrike">
              <a:solidFill>
                <a:srgbClr val="000000"/>
              </a:solidFill>
              <a:latin typeface="Arial"/>
              <a:ea typeface="Arial"/>
              <a:cs typeface="Arial"/>
              <a:sym typeface="Arial"/>
            </a:endParaRPr>
          </a:p>
        </p:txBody>
      </p:sp>
      <p:pic>
        <p:nvPicPr>
          <p:cNvPr id="153" name="Google Shape;153;p8"/>
          <p:cNvPicPr preferRelativeResize="0"/>
          <p:nvPr/>
        </p:nvPicPr>
        <p:blipFill rotWithShape="1">
          <a:blip r:embed="rId5">
            <a:alphaModFix/>
          </a:blip>
          <a:srcRect b="0" l="0" r="0" t="0"/>
          <a:stretch/>
        </p:blipFill>
        <p:spPr>
          <a:xfrm>
            <a:off x="5235525" y="1179425"/>
            <a:ext cx="3069300" cy="2301975"/>
          </a:xfrm>
          <a:prstGeom prst="rect">
            <a:avLst/>
          </a:prstGeom>
          <a:noFill/>
          <a:ln>
            <a:noFill/>
          </a:ln>
        </p:spPr>
      </p:pic>
      <p:cxnSp>
        <p:nvCxnSpPr>
          <p:cNvPr id="154" name="Google Shape;154;p8"/>
          <p:cNvCxnSpPr/>
          <p:nvPr/>
        </p:nvCxnSpPr>
        <p:spPr>
          <a:xfrm flipH="1" rot="10800000">
            <a:off x="6281000" y="1703975"/>
            <a:ext cx="1780500" cy="457500"/>
          </a:xfrm>
          <a:prstGeom prst="straightConnector1">
            <a:avLst/>
          </a:prstGeom>
          <a:noFill/>
          <a:ln cap="flat" cmpd="sng" w="28575">
            <a:solidFill>
              <a:schemeClr val="dk2"/>
            </a:solidFill>
            <a:prstDash val="solid"/>
            <a:round/>
            <a:headEnd len="sm" w="sm" type="none"/>
            <a:tailEnd len="med" w="med" type="triangle"/>
          </a:ln>
        </p:spPr>
      </p:cxnSp>
      <p:cxnSp>
        <p:nvCxnSpPr>
          <p:cNvPr id="155" name="Google Shape;155;p8"/>
          <p:cNvCxnSpPr/>
          <p:nvPr/>
        </p:nvCxnSpPr>
        <p:spPr>
          <a:xfrm>
            <a:off x="6866147" y="1745400"/>
            <a:ext cx="20700" cy="1726800"/>
          </a:xfrm>
          <a:prstGeom prst="straightConnector1">
            <a:avLst/>
          </a:prstGeom>
          <a:noFill/>
          <a:ln cap="flat" cmpd="sng" w="28575">
            <a:solidFill>
              <a:schemeClr val="dk2"/>
            </a:solidFill>
            <a:prstDash val="solid"/>
            <a:round/>
            <a:headEnd len="sm" w="sm" type="none"/>
            <a:tailEnd len="med" w="med" type="triangle"/>
          </a:ln>
        </p:spPr>
      </p:cxnSp>
      <p:sp>
        <p:nvSpPr>
          <p:cNvPr id="156" name="Google Shape;156;p8"/>
          <p:cNvSpPr txBox="1"/>
          <p:nvPr/>
        </p:nvSpPr>
        <p:spPr>
          <a:xfrm>
            <a:off x="8123275" y="1457325"/>
            <a:ext cx="43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57" name="Google Shape;157;p8"/>
          <p:cNvSpPr txBox="1"/>
          <p:nvPr/>
        </p:nvSpPr>
        <p:spPr>
          <a:xfrm>
            <a:off x="6827875" y="3590925"/>
            <a:ext cx="43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cxnSp>
        <p:nvCxnSpPr>
          <p:cNvPr id="158" name="Google Shape;158;p8"/>
          <p:cNvCxnSpPr/>
          <p:nvPr/>
        </p:nvCxnSpPr>
        <p:spPr>
          <a:xfrm rot="10800000">
            <a:off x="5996650" y="1308475"/>
            <a:ext cx="927300" cy="5439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Image" id="163" name="Google Shape;163;p9"/>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64" name="Google Shape;164;p9"/>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65" name="Google Shape;165;p9"/>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66" name="Google Shape;166;p9"/>
          <p:cNvSpPr txBox="1"/>
          <p:nvPr/>
        </p:nvSpPr>
        <p:spPr>
          <a:xfrm>
            <a:off x="444298" y="473875"/>
            <a:ext cx="5564700" cy="314400"/>
          </a:xfrm>
          <a:prstGeom prst="rect">
            <a:avLst/>
          </a:prstGeom>
          <a:solidFill>
            <a:srgbClr val="2DC5FA"/>
          </a:solid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lt1"/>
              </a:buClr>
              <a:buSzPts val="2000"/>
              <a:buFont typeface="Arial"/>
              <a:buNone/>
            </a:pPr>
            <a:r>
              <a:rPr b="0" i="0" lang="en" sz="2000" u="none" cap="none" strike="noStrike">
                <a:solidFill>
                  <a:schemeClr val="lt1"/>
                </a:solidFill>
                <a:latin typeface="Arial"/>
                <a:ea typeface="Arial"/>
                <a:cs typeface="Arial"/>
                <a:sym typeface="Arial"/>
              </a:rPr>
              <a:t>Casting lists into numpy arrays</a:t>
            </a:r>
            <a:endParaRPr b="0" i="0" sz="500" u="none" cap="none" strike="noStrike">
              <a:solidFill>
                <a:srgbClr val="000000"/>
              </a:solidFill>
              <a:latin typeface="Arial"/>
              <a:ea typeface="Arial"/>
              <a:cs typeface="Arial"/>
              <a:sym typeface="Arial"/>
            </a:endParaRPr>
          </a:p>
        </p:txBody>
      </p:sp>
      <p:sp>
        <p:nvSpPr>
          <p:cNvPr id="167" name="Google Shape;167;p9"/>
          <p:cNvSpPr txBox="1"/>
          <p:nvPr/>
        </p:nvSpPr>
        <p:spPr>
          <a:xfrm>
            <a:off x="4474083"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168" name="Google Shape;168;p9"/>
          <p:cNvSpPr txBox="1"/>
          <p:nvPr/>
        </p:nvSpPr>
        <p:spPr>
          <a:xfrm>
            <a:off x="391075" y="1354950"/>
            <a:ext cx="8560500" cy="2845200"/>
          </a:xfrm>
          <a:prstGeom prst="rect">
            <a:avLst/>
          </a:prstGeom>
          <a:noFill/>
          <a:ln>
            <a:noFill/>
          </a:ln>
        </p:spPr>
        <p:txBody>
          <a:bodyPr anchorCtr="0" anchor="t" bIns="19050" lIns="19050" spcFirstLastPara="1" rIns="19050" wrap="square" tIns="19050">
            <a:noAutofit/>
          </a:bodyPr>
          <a:lstStyle/>
          <a:p>
            <a:pPr indent="-327025" lvl="0" marL="4572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We can cast python lists into numpy arrays as long as all the elements of the list are of the same type. Otherwise numpy will try to cast all the elements to the same type if he can.</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lst_lst = [[1,2,3],[4,5,6],[7,8,9]]</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d = np.array(lst_lst)</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print(d)</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[[1 2 3] [4 5 6] [7 8 9]]</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How can I access value 5?</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t/>
            </a:r>
            <a:endParaRPr b="1" i="0" sz="1550" u="none" cap="none" strike="noStrike">
              <a:solidFill>
                <a:srgbClr val="2DC5FA"/>
              </a:solidFill>
              <a:highlight>
                <a:srgbClr val="FFFFFF"/>
              </a:highlight>
              <a:latin typeface="Arial"/>
              <a:ea typeface="Arial"/>
              <a:cs typeface="Arial"/>
              <a:sym typeface="Arial"/>
            </a:endParaRPr>
          </a:p>
          <a:p>
            <a:pPr indent="0" lvl="0" marL="457200" marR="0" rtl="0" algn="l">
              <a:lnSpc>
                <a:spcPct val="115000"/>
              </a:lnSpc>
              <a:spcBef>
                <a:spcPts val="700"/>
              </a:spcBef>
              <a:spcAft>
                <a:spcPts val="0"/>
              </a:spcAft>
              <a:buClr>
                <a:srgbClr val="000000"/>
              </a:buClr>
              <a:buSzPts val="1550"/>
              <a:buFont typeface="Arial"/>
              <a:buNone/>
            </a:pPr>
            <a:r>
              <a:t/>
            </a:r>
            <a:endParaRPr b="1" i="0" sz="1550" u="none" cap="none" strike="noStrike">
              <a:solidFill>
                <a:srgbClr val="2DC5FA"/>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65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457200" marR="0" rtl="0" algn="just">
              <a:lnSpc>
                <a:spcPct val="100000"/>
              </a:lnSpc>
              <a:spcBef>
                <a:spcPts val="700"/>
              </a:spcBef>
              <a:spcAft>
                <a:spcPts val="0"/>
              </a:spcAft>
              <a:buClr>
                <a:srgbClr val="000000"/>
              </a:buClr>
              <a:buSzPts val="1700"/>
              <a:buFont typeface="Arial"/>
              <a:buNone/>
            </a:pPr>
            <a:r>
              <a:t/>
            </a:r>
            <a:endParaRPr b="1" i="0" sz="17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