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B83AD0-9D1E-4DC4-B229-5F6A80AE4056}">
  <a:tblStyle styleId="{59B83AD0-9D1E-4DC4-B229-5F6A80AE40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f9b5eb71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df9b5eb71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e07fd94f1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ce07fd94f1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df9b5eb71_0_2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9df9b5eb71_0_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f9b5eb71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9df9b5eb71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df9b5eb71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df9b5eb71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f9b5eb71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9df9b5eb71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f9b5eb71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9df9b5eb71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df9b5eb71_0_2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df9b5eb71_0_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e07fd94f1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e07fd94f1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e07fd94f1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e07fd94f1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e07fd94f1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ce07fd94f1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1869275" y="3017075"/>
            <a:ext cx="54768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lang="en" sz="2800">
                <a:solidFill>
                  <a:srgbClr val="2DC5FA"/>
                </a:solidFill>
              </a:rPr>
              <a:t>DATA PREPARATION</a:t>
            </a:r>
            <a:endParaRPr b="1" sz="2800">
              <a:solidFill>
                <a:srgbClr val="2DC5F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6" name="Google Shape;2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Ordinal Encoding        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391052" y="13025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Consists in assigning numerical values to each unique value of the categorical column according to an “implicit” relative ordering</a:t>
            </a:r>
            <a:endParaRPr sz="1800">
              <a:solidFill>
                <a:srgbClr val="595959"/>
              </a:solidFill>
            </a:endParaRPr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28575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{59B83AD0-9D1E-4DC4-B229-5F6A80AE4056}</a:tableStyleId>
              </a:tblPr>
              <a:tblGrid>
                <a:gridCol w="2004975"/>
                <a:gridCol w="747575"/>
              </a:tblGrid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Educational level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D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DC5FA"/>
                    </a:solidFill>
                  </a:tcPr>
                </a:tc>
              </a:tr>
              <a:tr h="4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Analphabet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School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School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Ph.D.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34" name="Google Shape;2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2" name="Google Shape;1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444296" y="473875"/>
            <a:ext cx="8283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Independent vs dependent f</a:t>
            </a: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eatures/variables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91050" y="2216927"/>
            <a:ext cx="85626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500"/>
              <a:t>In any dataset we can distinguish between </a:t>
            </a:r>
            <a:r>
              <a:rPr lang="en" sz="1500"/>
              <a:t>two types of features/variables/columns: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Independent / predictive ( those that we will use to make predictions )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Dependent / Target ( </a:t>
            </a:r>
            <a:r>
              <a:rPr b="1" lang="en" sz="1500"/>
              <a:t>WHAT </a:t>
            </a:r>
            <a:r>
              <a:rPr lang="en" sz="1500"/>
              <a:t>want we want to </a:t>
            </a:r>
            <a:r>
              <a:rPr b="1" lang="en" sz="1500"/>
              <a:t>predict USING the INDEPENDENT FEATURES</a:t>
            </a:r>
            <a:r>
              <a:rPr lang="en" sz="1500"/>
              <a:t> )</a:t>
            </a:r>
            <a:endParaRPr sz="1500"/>
          </a:p>
        </p:txBody>
      </p:sp>
      <p:sp>
        <p:nvSpPr>
          <p:cNvPr id="115" name="Google Shape;115;p27"/>
          <p:cNvSpPr txBox="1"/>
          <p:nvPr/>
        </p:nvSpPr>
        <p:spPr>
          <a:xfrm>
            <a:off x="385702" y="1013625"/>
            <a:ext cx="779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000"/>
              <a:t>Features:</a:t>
            </a:r>
            <a:endParaRPr sz="1300"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6791" y="3481399"/>
            <a:ext cx="1535578" cy="11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3350" y="3517300"/>
            <a:ext cx="1050899" cy="10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7975" y="3453388"/>
            <a:ext cx="1178725" cy="1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3" name="Google Shape;1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444305" y="473875"/>
            <a:ext cx="4306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Types of features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500"/>
              <a:t>There are always two types of features or variables: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Numerical</a:t>
            </a:r>
            <a:r>
              <a:rPr lang="en" sz="1500"/>
              <a:t>: (numbers: 1, 2, 3…,3.15, 38.4)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Categorical</a:t>
            </a:r>
            <a:r>
              <a:rPr lang="en" sz="1500"/>
              <a:t> (tags)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Ordinal ( they display some kind of order 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Nominal (they don’t have any order 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Dates</a:t>
            </a:r>
            <a:r>
              <a:rPr lang="en" sz="1500"/>
              <a:t>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Usually we use date differences.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we can distinguish between them?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b="1" lang="en" sz="1500"/>
              <a:t>Numericals</a:t>
            </a:r>
            <a:r>
              <a:rPr lang="en" sz="1500"/>
              <a:t> express an </a:t>
            </a:r>
            <a:r>
              <a:rPr b="1" lang="en" sz="1500"/>
              <a:t>amount</a:t>
            </a:r>
            <a:r>
              <a:rPr lang="en" sz="1500"/>
              <a:t> (they can be added, subtracted, multiplied, divided..)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b="1" lang="en" sz="1500"/>
              <a:t>Categoricals</a:t>
            </a:r>
            <a:r>
              <a:rPr lang="en" sz="1500"/>
              <a:t> doesn’t express an amount, express a tag.</a:t>
            </a:r>
            <a:endParaRPr sz="1500"/>
          </a:p>
        </p:txBody>
      </p:sp>
      <p:sp>
        <p:nvSpPr>
          <p:cNvPr id="127" name="Google Shape;127;p28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000"/>
              <a:t>F</a:t>
            </a:r>
            <a:r>
              <a:rPr b="1" lang="en" sz="2000"/>
              <a:t>e</a:t>
            </a:r>
            <a:r>
              <a:rPr b="1" lang="en" sz="2000"/>
              <a:t>atures:</a:t>
            </a:r>
            <a:endParaRPr sz="1300"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029" y="1457337"/>
            <a:ext cx="1002638" cy="10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5779" y="2571762"/>
            <a:ext cx="1002650" cy="100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5175" y="2680089"/>
            <a:ext cx="1067924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7" name="Google Shape;13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Value Types found on datasets     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500"/>
          </a:p>
        </p:txBody>
      </p:sp>
      <p:sp>
        <p:nvSpPr>
          <p:cNvPr id="140" name="Google Shape;140;p29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500"/>
              <a:t>We can find any combination </a:t>
            </a:r>
            <a:r>
              <a:rPr lang="en" sz="1500"/>
              <a:t>of features in a dataset: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Numerical</a:t>
            </a:r>
            <a:r>
              <a:rPr lang="en" sz="1500"/>
              <a:t>: 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Integers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Float numbers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Categorical</a:t>
            </a:r>
            <a:r>
              <a:rPr lang="en" sz="1500"/>
              <a:t> (tags 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Characters (“a”, “b”, “W”,....)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Strings (“My car is red”, “Yahoo!”, “englishhh”,...)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Booleans ( True / False, Yes / Not)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1" name="Google Shape;141;p29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000"/>
              <a:t>Value types</a:t>
            </a:r>
            <a:r>
              <a:rPr b="1" lang="en" sz="2000"/>
              <a:t>:</a:t>
            </a:r>
            <a:endParaRPr sz="1300"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229" y="1457337"/>
            <a:ext cx="1002638" cy="10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2479" y="2571775"/>
            <a:ext cx="1002650" cy="100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5175" y="2680089"/>
            <a:ext cx="1067924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9" name="Google Shape;1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1" name="Google Shape;1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Garbage in / Garbage  out</a:t>
            </a: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     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●"/>
            </a:pPr>
            <a:r>
              <a:rPr lang="en" sz="2600">
                <a:solidFill>
                  <a:srgbClr val="595959"/>
                </a:solidFill>
              </a:rPr>
              <a:t>A model prediction will never be better than your input data!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4" name="Google Shape;154;p30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000"/>
              <a:t>Value types:</a:t>
            </a:r>
            <a:endParaRPr sz="1300"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800" y="3073642"/>
            <a:ext cx="2088547" cy="1835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30"/>
          <p:cNvCxnSpPr/>
          <p:nvPr/>
        </p:nvCxnSpPr>
        <p:spPr>
          <a:xfrm flipH="1" rot="10800000">
            <a:off x="3519348" y="3977784"/>
            <a:ext cx="21300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9458" y="3005147"/>
            <a:ext cx="2244391" cy="19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4" name="Google Shape;16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Data cleaning / wrangling   </a:t>
            </a: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     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500"/>
          </a:p>
        </p:txBody>
      </p:sp>
      <p:sp>
        <p:nvSpPr>
          <p:cNvPr id="167" name="Google Shape;167;p31"/>
          <p:cNvSpPr txBox="1"/>
          <p:nvPr/>
        </p:nvSpPr>
        <p:spPr>
          <a:xfrm>
            <a:off x="391052" y="15311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Standardize column names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Deleting and rearranging columns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Working with data types (set the correct type)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Filtering data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Removing duplicates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Collecting typos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Conditional formatting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Replace missing values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Dealing with missing values        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961725" y="2713525"/>
            <a:ext cx="837300" cy="400200"/>
          </a:xfrm>
          <a:prstGeom prst="rect">
            <a:avLst/>
          </a:prstGeom>
          <a:solidFill>
            <a:srgbClr val="2DC5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NA’s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942925" y="1722925"/>
            <a:ext cx="12498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Drop them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2790525" y="3627925"/>
            <a:ext cx="1556400" cy="4002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Replace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them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5990925" y="1189525"/>
            <a:ext cx="12498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Drop rows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762325" y="2103925"/>
            <a:ext cx="16335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Drop columns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5838525" y="3018325"/>
            <a:ext cx="2132700" cy="4002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Custom replacement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5838525" y="4161325"/>
            <a:ext cx="2132700" cy="4002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Imputation methods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3" name="Google Shape;183;p32"/>
          <p:cNvCxnSpPr>
            <a:stCxn id="176" idx="3"/>
            <a:endCxn id="177" idx="1"/>
          </p:cNvCxnSpPr>
          <p:nvPr/>
        </p:nvCxnSpPr>
        <p:spPr>
          <a:xfrm flipH="1" rot="10800000">
            <a:off x="1799025" y="1923025"/>
            <a:ext cx="1143900" cy="99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2"/>
          <p:cNvCxnSpPr>
            <a:stCxn id="176" idx="3"/>
            <a:endCxn id="178" idx="1"/>
          </p:cNvCxnSpPr>
          <p:nvPr/>
        </p:nvCxnSpPr>
        <p:spPr>
          <a:xfrm>
            <a:off x="1799025" y="2913625"/>
            <a:ext cx="9915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2"/>
          <p:cNvCxnSpPr>
            <a:stCxn id="177" idx="3"/>
            <a:endCxn id="179" idx="1"/>
          </p:cNvCxnSpPr>
          <p:nvPr/>
        </p:nvCxnSpPr>
        <p:spPr>
          <a:xfrm flipH="1" rot="10800000">
            <a:off x="4192725" y="1389625"/>
            <a:ext cx="1798200" cy="5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2"/>
          <p:cNvCxnSpPr>
            <a:stCxn id="177" idx="3"/>
            <a:endCxn id="180" idx="1"/>
          </p:cNvCxnSpPr>
          <p:nvPr/>
        </p:nvCxnSpPr>
        <p:spPr>
          <a:xfrm>
            <a:off x="4192725" y="1923025"/>
            <a:ext cx="1569600" cy="38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32"/>
          <p:cNvCxnSpPr>
            <a:stCxn id="178" idx="3"/>
            <a:endCxn id="181" idx="1"/>
          </p:cNvCxnSpPr>
          <p:nvPr/>
        </p:nvCxnSpPr>
        <p:spPr>
          <a:xfrm flipH="1" rot="10800000">
            <a:off x="4346925" y="3218425"/>
            <a:ext cx="149160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32"/>
          <p:cNvCxnSpPr>
            <a:stCxn id="178" idx="3"/>
            <a:endCxn id="182" idx="1"/>
          </p:cNvCxnSpPr>
          <p:nvPr/>
        </p:nvCxnSpPr>
        <p:spPr>
          <a:xfrm>
            <a:off x="4346925" y="3828025"/>
            <a:ext cx="1491600" cy="5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4" name="Google Shape;19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Encoding data</a:t>
            </a: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       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731350" y="2567500"/>
            <a:ext cx="912300" cy="400200"/>
          </a:xfrm>
          <a:prstGeom prst="rect">
            <a:avLst/>
          </a:prstGeom>
          <a:solidFill>
            <a:srgbClr val="2DC5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255350" y="1805500"/>
            <a:ext cx="1210500" cy="4002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Numerical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2179150" y="3405700"/>
            <a:ext cx="1266600" cy="400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Categoricals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3938700" y="2777975"/>
            <a:ext cx="1266600" cy="4002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Nominals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3938700" y="4073375"/>
            <a:ext cx="1266600" cy="4002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Ordinals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6224700" y="3967596"/>
            <a:ext cx="12666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Ordinals encoding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6148500" y="2675330"/>
            <a:ext cx="12666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One Hot Encoding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3" name="Google Shape;203;p33"/>
          <p:cNvCxnSpPr>
            <a:stCxn id="196" idx="3"/>
            <a:endCxn id="197" idx="1"/>
          </p:cNvCxnSpPr>
          <p:nvPr/>
        </p:nvCxnSpPr>
        <p:spPr>
          <a:xfrm flipH="1" rot="10800000">
            <a:off x="1643650" y="2005600"/>
            <a:ext cx="611700" cy="76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3"/>
          <p:cNvCxnSpPr>
            <a:stCxn id="196" idx="3"/>
            <a:endCxn id="198" idx="1"/>
          </p:cNvCxnSpPr>
          <p:nvPr/>
        </p:nvCxnSpPr>
        <p:spPr>
          <a:xfrm>
            <a:off x="1643650" y="2767600"/>
            <a:ext cx="535500" cy="83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3"/>
          <p:cNvCxnSpPr>
            <a:stCxn id="198" idx="3"/>
            <a:endCxn id="199" idx="1"/>
          </p:cNvCxnSpPr>
          <p:nvPr/>
        </p:nvCxnSpPr>
        <p:spPr>
          <a:xfrm flipH="1" rot="10800000">
            <a:off x="3445750" y="2978200"/>
            <a:ext cx="492900" cy="6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3"/>
          <p:cNvCxnSpPr>
            <a:stCxn id="198" idx="3"/>
            <a:endCxn id="200" idx="1"/>
          </p:cNvCxnSpPr>
          <p:nvPr/>
        </p:nvCxnSpPr>
        <p:spPr>
          <a:xfrm>
            <a:off x="3445750" y="3605800"/>
            <a:ext cx="492900" cy="6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3"/>
          <p:cNvCxnSpPr>
            <a:stCxn id="199" idx="3"/>
            <a:endCxn id="202" idx="1"/>
          </p:cNvCxnSpPr>
          <p:nvPr/>
        </p:nvCxnSpPr>
        <p:spPr>
          <a:xfrm>
            <a:off x="5205300" y="2978075"/>
            <a:ext cx="9432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3"/>
          <p:cNvCxnSpPr>
            <a:stCxn id="200" idx="3"/>
            <a:endCxn id="201" idx="1"/>
          </p:cNvCxnSpPr>
          <p:nvPr/>
        </p:nvCxnSpPr>
        <p:spPr>
          <a:xfrm>
            <a:off x="5205300" y="4273475"/>
            <a:ext cx="10194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8700" y="1666125"/>
            <a:ext cx="611699" cy="6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5" name="Google Shape;21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One Hot Encoding</a:t>
            </a: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        </a:t>
            </a:r>
            <a:endParaRPr sz="15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91052" y="1314438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Consists in getting an dataframe of binary entries for each value of the </a:t>
            </a:r>
            <a:r>
              <a:rPr lang="en" sz="1800">
                <a:solidFill>
                  <a:srgbClr val="595959"/>
                </a:solidFill>
              </a:rPr>
              <a:t>categorical</a:t>
            </a:r>
            <a:r>
              <a:rPr lang="en" sz="1800">
                <a:solidFill>
                  <a:srgbClr val="595959"/>
                </a:solidFill>
              </a:rPr>
              <a:t> column.</a:t>
            </a:r>
            <a:endParaRPr sz="1800">
              <a:solidFill>
                <a:srgbClr val="595959"/>
              </a:solidFill>
            </a:endParaRPr>
          </a:p>
        </p:txBody>
      </p:sp>
      <p:graphicFrame>
        <p:nvGraphicFramePr>
          <p:cNvPr id="218" name="Google Shape;218;p34"/>
          <p:cNvGraphicFramePr/>
          <p:nvPr/>
        </p:nvGraphicFramePr>
        <p:xfrm>
          <a:off x="9525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{59B83AD0-9D1E-4DC4-B229-5F6A80AE4056}</a:tableStyleId>
              </a:tblPr>
              <a:tblGrid>
                <a:gridCol w="1622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DC5FA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p34"/>
          <p:cNvGraphicFramePr/>
          <p:nvPr/>
        </p:nvGraphicFramePr>
        <p:xfrm>
          <a:off x="34671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{59B83AD0-9D1E-4DC4-B229-5F6A80AE4056}</a:tableStyleId>
              </a:tblPr>
              <a:tblGrid>
                <a:gridCol w="1467175"/>
                <a:gridCol w="1467175"/>
                <a:gridCol w="1467175"/>
              </a:tblGrid>
              <a:tr h="45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2D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2D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2DC5FA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0" name="Google Shape;220;p34"/>
          <p:cNvSpPr txBox="1"/>
          <p:nvPr/>
        </p:nvSpPr>
        <p:spPr>
          <a:xfrm>
            <a:off x="647700" y="4076700"/>
            <a:ext cx="76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Pros: Easy to automate.	Cons: Increases the number of columns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