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0b7167f9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9c0b7167f9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ce287f174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cce287f174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eda5f1b2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ceda5f1b2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eda5f1b24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ceda5f1b2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eda5f1b24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ceda5f1b2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ce287fa39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cce287fa39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c0b7167f9_0_2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9c0b7167f9_0_2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0b7167f9_0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9c0b7167f9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ce287f17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cce287f17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e287f174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cce287f174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ce287f174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cce287f174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ce287f174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cce287f17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ce287f174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cce287f174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ce287f174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cce287f174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ce287f174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cce287f174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2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3.gif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scikit-learn.org/stabl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stats.stackexchange.com/questions/21222/are-mean-normalization-and-feature-scaling-needed-for-k-means-clustering" TargetMode="External"/><Relationship Id="rId6" Type="http://schemas.openxmlformats.org/officeDocument/2006/relationships/hyperlink" Target="https://stats.stackexchange.com/questions/89809/is-it-important-to-scale-data-before-clustering/89813" TargetMode="External"/><Relationship Id="rId7" Type="http://schemas.openxmlformats.org/officeDocument/2006/relationships/hyperlink" Target="https://scikit-learn.org/stable/modules/generated/sklearn.cluster.KMeans.html#sklearn.cluster.KMea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2850550" y="3017050"/>
            <a:ext cx="3421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lang="en" sz="1800">
                <a:solidFill>
                  <a:srgbClr val="64C3F5"/>
                </a:solidFill>
              </a:rPr>
              <a:t>SCIKIT-LEARN</a:t>
            </a:r>
            <a:endParaRPr b="1" sz="800">
              <a:solidFill>
                <a:srgbClr val="64C3F5"/>
              </a:solidFill>
            </a:endParaRPr>
          </a:p>
        </p:txBody>
      </p:sp>
      <p:pic>
        <p:nvPicPr>
          <p:cNvPr id="106" name="Google Shape;1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588" y="3571625"/>
            <a:ext cx="2503729" cy="13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Google Shape;1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96" name="Google Shape;196;p35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97" name="Google Shape;19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KMeans best K: silhouette method</a:t>
            </a:r>
            <a:endParaRPr sz="500"/>
          </a:p>
        </p:txBody>
      </p:sp>
      <p:sp>
        <p:nvSpPr>
          <p:cNvPr id="199" name="Google Shape;199;p35"/>
          <p:cNvSpPr txBox="1"/>
          <p:nvPr/>
        </p:nvSpPr>
        <p:spPr>
          <a:xfrm>
            <a:off x="4493450" y="8548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method computes the “goodness” of the clustering based on: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Mean intracluster distance = a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Mean nearest cluster distance = b </a:t>
            </a:r>
            <a:endParaRPr sz="1500"/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Silhouette score is given by: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best number of cluster is selected as the one with the best score.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4825" y="2405125"/>
            <a:ext cx="13906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4828" y="3757500"/>
            <a:ext cx="2508689" cy="1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/>
          <p:nvPr/>
        </p:nvSpPr>
        <p:spPr>
          <a:xfrm>
            <a:off x="5746825" y="3740450"/>
            <a:ext cx="317400" cy="28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Google Shape;2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8529" y="1270740"/>
            <a:ext cx="3945920" cy="26020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/>
        </p:nvSpPr>
        <p:spPr>
          <a:xfrm>
            <a:off x="3747977" y="574159"/>
            <a:ext cx="19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Euclidean Distance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77" y="1025065"/>
            <a:ext cx="4318803" cy="343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7"/>
          <p:cNvSpPr txBox="1"/>
          <p:nvPr/>
        </p:nvSpPr>
        <p:spPr>
          <a:xfrm>
            <a:off x="3747977" y="574159"/>
            <a:ext cx="19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Manhattan Distance</a:t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805" y="2459421"/>
            <a:ext cx="3997120" cy="22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1" name="Google Shape;22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/>
        </p:nvSpPr>
        <p:spPr>
          <a:xfrm>
            <a:off x="3747977" y="574159"/>
            <a:ext cx="19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Cosine Distance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6489" y="1517649"/>
            <a:ext cx="2887296" cy="1587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7216" y="1749933"/>
            <a:ext cx="17145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9" name="Google Shape;2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Pickle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231" name="Google Shape;231;p39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32" name="Google Shape;23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Pickle: saving and loading objects</a:t>
            </a:r>
            <a:endParaRPr sz="500"/>
          </a:p>
        </p:txBody>
      </p:sp>
      <p:sp>
        <p:nvSpPr>
          <p:cNvPr id="234" name="Google Shape;234;p39"/>
          <p:cNvSpPr txBox="1"/>
          <p:nvPr/>
        </p:nvSpPr>
        <p:spPr>
          <a:xfrm>
            <a:off x="4493450" y="3976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Now we have a transformer and a model already trained. How we can store them?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answer is the </a:t>
            </a:r>
            <a:r>
              <a:rPr lang="en" sz="1500"/>
              <a:t>pickle library: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6AA84F"/>
                </a:solidFill>
              </a:rPr>
              <a:t>import </a:t>
            </a:r>
            <a:r>
              <a:rPr lang="en" sz="1500"/>
              <a:t>pickle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</a:t>
            </a:r>
            <a:r>
              <a:rPr b="1" lang="en" sz="1500"/>
              <a:t>save</a:t>
            </a:r>
            <a:r>
              <a:rPr lang="en" sz="1500"/>
              <a:t> the pickle: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save(amount, filename = “filename.pickle”):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with open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"wb") </a:t>
            </a: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pickle.dump(amount, f)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</a:t>
            </a:r>
            <a:r>
              <a:rPr b="1" lang="en" sz="1500"/>
              <a:t>restore</a:t>
            </a:r>
            <a:r>
              <a:rPr lang="en" sz="1500"/>
              <a:t> the pickle: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load(filename = “filename.pickle”):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with open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(filename, "rb") as f: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10287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pickle.load(f)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(“File not found!”) 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39" name="Google Shape;2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13" name="Google Shape;113;p27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14" name="Google Shape;1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Why this library?</a:t>
            </a:r>
            <a:endParaRPr sz="500"/>
          </a:p>
        </p:txBody>
      </p:sp>
      <p:sp>
        <p:nvSpPr>
          <p:cNvPr id="116" name="Google Shape;116;p27"/>
          <p:cNvSpPr txBox="1"/>
          <p:nvPr/>
        </p:nvSpPr>
        <p:spPr>
          <a:xfrm>
            <a:off x="4493450" y="931075"/>
            <a:ext cx="40734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F6B26B"/>
                </a:solidFill>
              </a:rPr>
              <a:t>Sklearn</a:t>
            </a:r>
            <a:r>
              <a:rPr lang="en" sz="1500"/>
              <a:t> allow us: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 </a:t>
            </a:r>
            <a:r>
              <a:rPr b="1" lang="en" sz="1500"/>
              <a:t>preprocessing</a:t>
            </a:r>
            <a:r>
              <a:rPr lang="en" sz="1500"/>
              <a:t> steps in our datasets</a:t>
            </a:r>
            <a:endParaRPr sz="1500"/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 </a:t>
            </a:r>
            <a:r>
              <a:rPr b="1" lang="en" sz="1500"/>
              <a:t>data splitting</a:t>
            </a:r>
            <a:endParaRPr b="1" sz="1500"/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generate </a:t>
            </a:r>
            <a:r>
              <a:rPr b="1" lang="en" sz="1500"/>
              <a:t>multiple different models</a:t>
            </a:r>
            <a:endParaRPr b="1"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evaluate model’s</a:t>
            </a:r>
            <a:r>
              <a:rPr lang="en" sz="1500"/>
              <a:t> performance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https://scikit-learn.org/stable/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23" name="Google Shape;123;p28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24" name="Google Shape;12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Scikit-learn transformers</a:t>
            </a:r>
            <a:endParaRPr sz="500"/>
          </a:p>
        </p:txBody>
      </p:sp>
      <p:sp>
        <p:nvSpPr>
          <p:cNvPr id="126" name="Google Shape;126;p28"/>
          <p:cNvSpPr txBox="1"/>
          <p:nvPr/>
        </p:nvSpPr>
        <p:spPr>
          <a:xfrm>
            <a:off x="4493450" y="931075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Transformers are stored in </a:t>
            </a:r>
            <a:r>
              <a:rPr b="1" lang="en" sz="1500">
                <a:solidFill>
                  <a:srgbClr val="009999"/>
                </a:solidFill>
              </a:rPr>
              <a:t>preprocessing</a:t>
            </a:r>
            <a:r>
              <a:rPr lang="en" sz="1500"/>
              <a:t> module of sklearn library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6AA84F"/>
                </a:solidFill>
              </a:rPr>
              <a:t>from</a:t>
            </a:r>
            <a:r>
              <a:rPr lang="en" sz="1500">
                <a:solidFill>
                  <a:srgbClr val="212529"/>
                </a:solidFill>
              </a:rPr>
              <a:t> </a:t>
            </a:r>
            <a:r>
              <a:rPr lang="en" sz="1500"/>
              <a:t>sklearn.preprocessing</a:t>
            </a:r>
            <a:r>
              <a:rPr lang="en" sz="1500">
                <a:solidFill>
                  <a:srgbClr val="212529"/>
                </a:solidFill>
              </a:rPr>
              <a:t> </a:t>
            </a:r>
            <a:r>
              <a:rPr b="1" lang="en" sz="1500">
                <a:solidFill>
                  <a:srgbClr val="6AA84F"/>
                </a:solidFill>
              </a:rPr>
              <a:t>import </a:t>
            </a:r>
            <a:r>
              <a:rPr lang="en" sz="1500">
                <a:solidFill>
                  <a:srgbClr val="212529"/>
                </a:solidFill>
              </a:rPr>
              <a:t>transformer</a:t>
            </a:r>
            <a:endParaRPr sz="1500">
              <a:solidFill>
                <a:srgbClr val="21252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Available transformers: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StandardScaler()</a:t>
            </a:r>
            <a:endParaRPr b="1"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MinMaxScaler()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PowerTransformer()</a:t>
            </a:r>
            <a:endParaRPr b="1"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QuantileTransformer()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RobustScaler()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Normalizer()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OrdinalEncoder()</a:t>
            </a:r>
            <a:endParaRPr b="1"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OneHotEncoder()</a:t>
            </a:r>
            <a:endParaRPr b="1"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1" name="Google Shape;1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33" name="Google Shape;133;p29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34" name="Google Shape;13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/>
        </p:nvSpPr>
        <p:spPr>
          <a:xfrm>
            <a:off x="314000" y="2016925"/>
            <a:ext cx="32817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Scikit-learn StandardScaler()</a:t>
            </a:r>
            <a:endParaRPr sz="500"/>
          </a:p>
        </p:txBody>
      </p:sp>
      <p:sp>
        <p:nvSpPr>
          <p:cNvPr id="136" name="Google Shape;136;p29"/>
          <p:cNvSpPr txBox="1"/>
          <p:nvPr/>
        </p:nvSpPr>
        <p:spPr>
          <a:xfrm>
            <a:off x="4493450" y="931075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transformer does the following: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Compute:</a:t>
            </a:r>
            <a:endParaRPr sz="1500"/>
          </a:p>
          <a:p>
            <a:pPr indent="-3238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mean of every column</a:t>
            </a:r>
            <a:endParaRPr sz="1500"/>
          </a:p>
          <a:p>
            <a:pPr indent="-3238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st</a:t>
            </a:r>
            <a:r>
              <a:rPr lang="en" sz="1500"/>
              <a:t>andard deviation of every column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every value of a column, it substracts the column’s mean and divide by the standard deviation of the column.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9800" y="3326725"/>
            <a:ext cx="21145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2" name="Google Shape;1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44" name="Google Shape;144;p30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45" name="Google Shape;14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Scikit-learn transformers</a:t>
            </a:r>
            <a:endParaRPr sz="500"/>
          </a:p>
        </p:txBody>
      </p:sp>
      <p:sp>
        <p:nvSpPr>
          <p:cNvPr id="147" name="Google Shape;147;p30"/>
          <p:cNvSpPr txBox="1"/>
          <p:nvPr/>
        </p:nvSpPr>
        <p:spPr>
          <a:xfrm>
            <a:off x="4493450" y="315300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Transformers need to gather some information from the dataset in order to apply a transformation.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operate in two steps using the methods </a:t>
            </a:r>
            <a:r>
              <a:rPr b="1" lang="en" sz="1500">
                <a:solidFill>
                  <a:srgbClr val="6AA84F"/>
                </a:solidFill>
              </a:rPr>
              <a:t>fit() </a:t>
            </a:r>
            <a:r>
              <a:rPr lang="en" sz="1500"/>
              <a:t>and </a:t>
            </a:r>
            <a:r>
              <a:rPr b="1" lang="en" sz="1500">
                <a:solidFill>
                  <a:srgbClr val="6AA84F"/>
                </a:solidFill>
              </a:rPr>
              <a:t>transform()</a:t>
            </a:r>
            <a:r>
              <a:rPr lang="en" sz="1500"/>
              <a:t>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transformer.</a:t>
            </a:r>
            <a:r>
              <a:rPr b="1" lang="en" sz="1500">
                <a:solidFill>
                  <a:srgbClr val="6AA84F"/>
                </a:solidFill>
              </a:rPr>
              <a:t>fit(df)</a:t>
            </a:r>
            <a:endParaRPr b="1" sz="1500">
              <a:solidFill>
                <a:srgbClr val="6AA84F"/>
              </a:solidFill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transformer.</a:t>
            </a:r>
            <a:r>
              <a:rPr b="1" lang="en" sz="1500">
                <a:solidFill>
                  <a:srgbClr val="6AA84F"/>
                </a:solidFill>
              </a:rPr>
              <a:t>transform(df)</a:t>
            </a:r>
            <a:endParaRPr b="1" sz="1500">
              <a:solidFill>
                <a:srgbClr val="6AA84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Both steps can be combined in a single method </a:t>
            </a:r>
            <a:r>
              <a:rPr b="1" lang="en" sz="1500">
                <a:solidFill>
                  <a:srgbClr val="6AA84F"/>
                </a:solidFill>
              </a:rPr>
              <a:t>fit_transform()</a:t>
            </a:r>
            <a:r>
              <a:rPr lang="en" sz="1500"/>
              <a:t>: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transformer.</a:t>
            </a:r>
            <a:r>
              <a:rPr b="1" lang="en" sz="1500">
                <a:solidFill>
                  <a:srgbClr val="6AA84F"/>
                </a:solidFill>
              </a:rPr>
              <a:t>fit_transform(df)</a:t>
            </a:r>
            <a:endParaRPr b="1" sz="1500">
              <a:solidFill>
                <a:srgbClr val="6AA84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</a:t>
            </a:r>
            <a:r>
              <a:rPr b="1" lang="en" sz="1500">
                <a:solidFill>
                  <a:srgbClr val="FF0000"/>
                </a:solidFill>
              </a:rPr>
              <a:t>always</a:t>
            </a:r>
            <a:r>
              <a:rPr b="1" lang="en" sz="1500">
                <a:solidFill>
                  <a:srgbClr val="FF0000"/>
                </a:solidFill>
              </a:rPr>
              <a:t> return a np.array</a:t>
            </a:r>
            <a:r>
              <a:rPr b="1" lang="en" sz="1500"/>
              <a:t>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a df is desired, </a:t>
            </a:r>
            <a:r>
              <a:rPr lang="en" sz="1500"/>
              <a:t>use</a:t>
            </a:r>
            <a:r>
              <a:rPr lang="en" sz="1500"/>
              <a:t> pd.DataFrame(numpy.array, columns=...)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2" name="Google Shape;1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54" name="Google Shape;154;p31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55" name="Google Shape;15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Scikit-learn KMeans</a:t>
            </a:r>
            <a:endParaRPr sz="500"/>
          </a:p>
        </p:txBody>
      </p:sp>
      <p:sp>
        <p:nvSpPr>
          <p:cNvPr id="157" name="Google Shape;157;p31"/>
          <p:cNvSpPr txBox="1"/>
          <p:nvPr/>
        </p:nvSpPr>
        <p:spPr>
          <a:xfrm>
            <a:off x="4572000" y="473875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K-Means is a clustering method which can be found in: sklearn.cluster 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6AA84F"/>
                </a:solidFill>
              </a:rPr>
              <a:t>from </a:t>
            </a:r>
            <a:r>
              <a:rPr lang="en" sz="1500"/>
              <a:t>sklearn.cluster </a:t>
            </a:r>
            <a:r>
              <a:rPr b="1" lang="en" sz="1500">
                <a:solidFill>
                  <a:srgbClr val="6AA84F"/>
                </a:solidFill>
              </a:rPr>
              <a:t>import </a:t>
            </a:r>
            <a:r>
              <a:rPr lang="en" sz="1500"/>
              <a:t>KMeans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K-Means works better when </a:t>
            </a:r>
            <a:r>
              <a:rPr lang="en" sz="1500"/>
              <a:t>the features had been previously scaled with the </a:t>
            </a:r>
            <a:r>
              <a:rPr b="1" lang="en" sz="1500"/>
              <a:t>StandardScaler()</a:t>
            </a:r>
            <a:r>
              <a:rPr lang="en" sz="1500"/>
              <a:t> as is sensitive to the scale.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Link1</a:t>
            </a:r>
            <a:r>
              <a:rPr lang="en" sz="1500"/>
              <a:t>		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Link2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 an object, </a:t>
            </a:r>
            <a:r>
              <a:rPr b="1" lang="en" sz="1500">
                <a:solidFill>
                  <a:srgbClr val="FF0000"/>
                </a:solidFill>
              </a:rPr>
              <a:t>KMeans()</a:t>
            </a:r>
            <a:r>
              <a:rPr lang="en" sz="1500"/>
              <a:t> works similarly to a transformer, it has two methods </a:t>
            </a:r>
            <a:r>
              <a:rPr b="1" lang="en" sz="1500">
                <a:solidFill>
                  <a:srgbClr val="6AA84F"/>
                </a:solidFill>
              </a:rPr>
              <a:t>fit()</a:t>
            </a:r>
            <a:r>
              <a:rPr lang="en" sz="1500"/>
              <a:t> and </a:t>
            </a:r>
            <a:r>
              <a:rPr b="1" lang="en" sz="1500">
                <a:solidFill>
                  <a:srgbClr val="6AA84F"/>
                </a:solidFill>
              </a:rPr>
              <a:t>predict()</a:t>
            </a:r>
            <a:r>
              <a:rPr lang="en" sz="1500"/>
              <a:t>: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KMeans().</a:t>
            </a:r>
            <a:r>
              <a:rPr b="1" lang="en" sz="1500">
                <a:solidFill>
                  <a:srgbClr val="6AA84F"/>
                </a:solidFill>
              </a:rPr>
              <a:t>fit(df)</a:t>
            </a:r>
            <a:endParaRPr b="1" sz="1500">
              <a:solidFill>
                <a:srgbClr val="6AA84F"/>
              </a:solidFill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KMeans().</a:t>
            </a:r>
            <a:r>
              <a:rPr b="1" lang="en" sz="1500">
                <a:solidFill>
                  <a:srgbClr val="6AA84F"/>
                </a:solidFill>
              </a:rPr>
              <a:t>predict(new_sc_samples)</a:t>
            </a:r>
            <a:endParaRPr b="1" sz="1500">
              <a:solidFill>
                <a:srgbClr val="6AA84F"/>
              </a:solidFill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Sklearn's KMeans documentation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64" name="Google Shape;164;p32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65" name="Google Shape;16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Scikit-learn KMeans best K?</a:t>
            </a:r>
            <a:endParaRPr sz="500"/>
          </a:p>
        </p:txBody>
      </p:sp>
      <p:sp>
        <p:nvSpPr>
          <p:cNvPr id="167" name="Google Shape;167;p32"/>
          <p:cNvSpPr txBox="1"/>
          <p:nvPr/>
        </p:nvSpPr>
        <p:spPr>
          <a:xfrm>
            <a:off x="4493450" y="18454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three main methods to determine the best K value: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Business</a:t>
            </a:r>
            <a:r>
              <a:rPr lang="en" sz="1500"/>
              <a:t> restrictions/knowledge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Elbow method</a:t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Silhouette method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Google Shape;1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75" name="Google Shape;17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3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KMeans best K: business restrictions</a:t>
            </a:r>
            <a:endParaRPr sz="500"/>
          </a:p>
        </p:txBody>
      </p:sp>
      <p:sp>
        <p:nvSpPr>
          <p:cNvPr id="177" name="Google Shape;177;p33"/>
          <p:cNvSpPr txBox="1"/>
          <p:nvPr/>
        </p:nvSpPr>
        <p:spPr>
          <a:xfrm>
            <a:off x="4493450" y="18454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Your boss demanded a specific number of groups? (money costs talks)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Does it makes sense to have so many or few groups?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is a reasonable amount of groups?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2" name="Google Shape;1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Sklearn </a:t>
            </a:r>
            <a:endParaRPr sz="500">
              <a:highlight>
                <a:schemeClr val="accent1"/>
              </a:highlight>
            </a:endParaRPr>
          </a:p>
        </p:txBody>
      </p:sp>
      <p:cxnSp>
        <p:nvCxnSpPr>
          <p:cNvPr id="184" name="Google Shape;184;p34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85" name="Google Shape;1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/>
              <a:t>KMeans best K: elbow method</a:t>
            </a:r>
            <a:endParaRPr sz="500"/>
          </a:p>
        </p:txBody>
      </p:sp>
      <p:sp>
        <p:nvSpPr>
          <p:cNvPr id="187" name="Google Shape;187;p34"/>
          <p:cNvSpPr txBox="1"/>
          <p:nvPr/>
        </p:nvSpPr>
        <p:spPr>
          <a:xfrm>
            <a:off x="4493450" y="8548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method computes the average distance between every member of a cluster and the centroid of the cluster to which belongs as a function of the number of clusters.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best number of clusters is the one for which previous amount doesn’t drop significantly.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9969" y="2843225"/>
            <a:ext cx="3980359" cy="20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/>
          <p:nvPr/>
        </p:nvSpPr>
        <p:spPr>
          <a:xfrm>
            <a:off x="4984825" y="3511850"/>
            <a:ext cx="317400" cy="28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