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6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5143500" cx="9144000"/>
  <p:notesSz cx="6858000" cy="9144000"/>
  <p:embeddedFontLst>
    <p:embeddedFont>
      <p:font typeface="Helvetica Neue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6" roundtripDataSignature="AMtx7mjFrgeesghRC8Flq+D+Qqb/Hk4cZ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HelveticaNeue-regular.fntdata"/><Relationship Id="rId21" Type="http://schemas.openxmlformats.org/officeDocument/2006/relationships/slide" Target="slides/slide15.xml"/><Relationship Id="rId24" Type="http://schemas.openxmlformats.org/officeDocument/2006/relationships/font" Target="fonts/HelveticaNeue-italic.fntdata"/><Relationship Id="rId23" Type="http://schemas.openxmlformats.org/officeDocument/2006/relationships/font" Target="fonts/HelveticaNeue-bold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customschemas.google.com/relationships/presentationmetadata" Target="metadata"/><Relationship Id="rId25" Type="http://schemas.openxmlformats.org/officeDocument/2006/relationships/font" Target="fonts/HelveticaNeue-bold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2" name="Google Shape;102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2" name="Google Shape;192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5" name="Google Shape;205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2" name="Google Shape;212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9" name="Google Shape;219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7" name="Google Shape;227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7" name="Google Shape;237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9" name="Google Shape;109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9" name="Google Shape;119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9" name="Google Shape;129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0" name="Google Shape;140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0" name="Google Shape;150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0" name="Google Shape;160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0" name="Google Shape;170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0" name="Google Shape;180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sous-titr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7"/>
          <p:cNvSpPr txBox="1"/>
          <p:nvPr>
            <p:ph type="title"/>
          </p:nvPr>
        </p:nvSpPr>
        <p:spPr>
          <a:xfrm>
            <a:off x="666750" y="862013"/>
            <a:ext cx="7810500" cy="17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/>
        </p:txBody>
      </p:sp>
      <p:sp>
        <p:nvSpPr>
          <p:cNvPr id="11" name="Google Shape;11;p17"/>
          <p:cNvSpPr txBox="1"/>
          <p:nvPr>
            <p:ph idx="1" type="body"/>
          </p:nvPr>
        </p:nvSpPr>
        <p:spPr>
          <a:xfrm>
            <a:off x="666750" y="2652713"/>
            <a:ext cx="7810500" cy="5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5pPr>
            <a:lvl6pPr indent="-279400" lvl="5" marL="27432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indent="-279400" lvl="6" marL="32004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indent="-279400" lvl="7" marL="36576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indent="-279400" lvl="8" marL="41148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/>
        </p:txBody>
      </p:sp>
      <p:sp>
        <p:nvSpPr>
          <p:cNvPr id="12" name="Google Shape;12;p17"/>
          <p:cNvSpPr txBox="1"/>
          <p:nvPr>
            <p:ph idx="12" type="sldNum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tation">
  <p:cSld name="Cita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6"/>
          <p:cNvSpPr txBox="1"/>
          <p:nvPr>
            <p:ph idx="1" type="body"/>
          </p:nvPr>
        </p:nvSpPr>
        <p:spPr>
          <a:xfrm>
            <a:off x="895350" y="3357563"/>
            <a:ext cx="7358100" cy="2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i="1" sz="1200"/>
            </a:lvl1pPr>
            <a:lvl2pPr indent="-279400" lvl="1" marL="9144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2pPr>
            <a:lvl3pPr indent="-279400" lvl="2" marL="13716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3pPr>
            <a:lvl4pPr indent="-279400" lvl="3" marL="18288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4pPr>
            <a:lvl5pPr indent="-279400" lvl="4" marL="22860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5pPr>
            <a:lvl6pPr indent="-279400" lvl="5" marL="27432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indent="-279400" lvl="6" marL="32004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indent="-279400" lvl="7" marL="36576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indent="-279400" lvl="8" marL="41148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/>
        </p:txBody>
      </p:sp>
      <p:sp>
        <p:nvSpPr>
          <p:cNvPr id="48" name="Google Shape;48;p26"/>
          <p:cNvSpPr txBox="1"/>
          <p:nvPr>
            <p:ph idx="2" type="body"/>
          </p:nvPr>
        </p:nvSpPr>
        <p:spPr>
          <a:xfrm>
            <a:off x="895350" y="2278856"/>
            <a:ext cx="7358100" cy="3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79400" lvl="1" marL="9144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2pPr>
            <a:lvl3pPr indent="-279400" lvl="2" marL="13716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3pPr>
            <a:lvl4pPr indent="-279400" lvl="3" marL="18288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4pPr>
            <a:lvl5pPr indent="-279400" lvl="4" marL="22860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5pPr>
            <a:lvl6pPr indent="-279400" lvl="5" marL="27432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indent="-279400" lvl="6" marL="32004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indent="-279400" lvl="7" marL="36576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indent="-279400" lvl="8" marL="41148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/>
        </p:txBody>
      </p:sp>
      <p:sp>
        <p:nvSpPr>
          <p:cNvPr id="49" name="Google Shape;49;p26"/>
          <p:cNvSpPr txBox="1"/>
          <p:nvPr>
            <p:ph idx="12" type="sldNum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">
  <p:cSld name="Photo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7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52" name="Google Shape;52;p27"/>
          <p:cNvSpPr txBox="1"/>
          <p:nvPr>
            <p:ph idx="12" type="sldNum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ierge">
  <p:cSld name="Vierge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8"/>
          <p:cNvSpPr txBox="1"/>
          <p:nvPr>
            <p:ph idx="12" type="sldNum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3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61" name="Google Shape;61;p3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2" name="Google Shape;62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5" name="Google Shape;65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8" name="Google Shape;68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9" name="Google Shape;69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Google Shape;72;p3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3" name="Google Shape;73;p3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4" name="Google Shape;74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7" name="Google Shape;77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5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0" name="Google Shape;80;p35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1" name="Google Shape;81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6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4" name="Google Shape;84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 - Horizontale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8"/>
          <p:cNvSpPr/>
          <p:nvPr>
            <p:ph idx="2" type="pic"/>
          </p:nvPr>
        </p:nvSpPr>
        <p:spPr>
          <a:xfrm>
            <a:off x="1172238" y="252413"/>
            <a:ext cx="6801000" cy="3276600"/>
          </a:xfrm>
          <a:prstGeom prst="rect">
            <a:avLst/>
          </a:prstGeom>
          <a:noFill/>
          <a:ln>
            <a:noFill/>
          </a:ln>
        </p:spPr>
      </p:sp>
      <p:sp>
        <p:nvSpPr>
          <p:cNvPr id="15" name="Google Shape;15;p18"/>
          <p:cNvSpPr txBox="1"/>
          <p:nvPr>
            <p:ph type="title"/>
          </p:nvPr>
        </p:nvSpPr>
        <p:spPr>
          <a:xfrm>
            <a:off x="238125" y="3567113"/>
            <a:ext cx="8667900" cy="7524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/>
        </p:txBody>
      </p:sp>
      <p:sp>
        <p:nvSpPr>
          <p:cNvPr id="16" name="Google Shape;16;p18"/>
          <p:cNvSpPr txBox="1"/>
          <p:nvPr>
            <p:ph idx="1" type="body"/>
          </p:nvPr>
        </p:nvSpPr>
        <p:spPr>
          <a:xfrm>
            <a:off x="238125" y="4291013"/>
            <a:ext cx="8667900" cy="5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5pPr>
            <a:lvl6pPr indent="-279400" lvl="5" marL="27432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indent="-279400" lvl="6" marL="32004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indent="-279400" lvl="7" marL="36576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indent="-279400" lvl="8" marL="41148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/>
        </p:txBody>
      </p:sp>
      <p:sp>
        <p:nvSpPr>
          <p:cNvPr id="17" name="Google Shape;17;p18"/>
          <p:cNvSpPr txBox="1"/>
          <p:nvPr>
            <p:ph idx="12" type="sldNum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7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8" name="Google Shape;88;p37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9" name="Google Shape;89;p37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0" name="Google Shape;90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8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93" name="Google Shape;93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9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6" name="Google Shape;96;p39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7" name="Google Shape;97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- Centré">
  <p:cSld name="Titre - Centré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9"/>
          <p:cNvSpPr txBox="1"/>
          <p:nvPr>
            <p:ph type="title"/>
          </p:nvPr>
        </p:nvSpPr>
        <p:spPr>
          <a:xfrm>
            <a:off x="666750" y="1700213"/>
            <a:ext cx="7810500" cy="17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/>
        </p:txBody>
      </p:sp>
      <p:sp>
        <p:nvSpPr>
          <p:cNvPr id="20" name="Google Shape;20;p19"/>
          <p:cNvSpPr txBox="1"/>
          <p:nvPr>
            <p:ph idx="12" type="sldNum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 - Verticale">
  <p:cSld name="Photo - Vertica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0"/>
          <p:cNvSpPr/>
          <p:nvPr>
            <p:ph idx="2" type="pic"/>
          </p:nvPr>
        </p:nvSpPr>
        <p:spPr>
          <a:xfrm>
            <a:off x="4937242" y="357188"/>
            <a:ext cx="3571800" cy="4300500"/>
          </a:xfrm>
          <a:prstGeom prst="rect">
            <a:avLst/>
          </a:prstGeom>
          <a:noFill/>
          <a:ln>
            <a:noFill/>
          </a:ln>
        </p:spPr>
      </p:sp>
      <p:sp>
        <p:nvSpPr>
          <p:cNvPr id="23" name="Google Shape;23;p20"/>
          <p:cNvSpPr txBox="1"/>
          <p:nvPr>
            <p:ph type="title"/>
          </p:nvPr>
        </p:nvSpPr>
        <p:spPr>
          <a:xfrm>
            <a:off x="619125" y="357188"/>
            <a:ext cx="3833700" cy="20814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sz="3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/>
        </p:txBody>
      </p:sp>
      <p:sp>
        <p:nvSpPr>
          <p:cNvPr id="24" name="Google Shape;24;p20"/>
          <p:cNvSpPr txBox="1"/>
          <p:nvPr>
            <p:ph idx="1" type="body"/>
          </p:nvPr>
        </p:nvSpPr>
        <p:spPr>
          <a:xfrm>
            <a:off x="619125" y="2447925"/>
            <a:ext cx="3833700" cy="21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5pPr>
            <a:lvl6pPr indent="-279400" lvl="5" marL="27432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indent="-279400" lvl="6" marL="32004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indent="-279400" lvl="7" marL="36576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indent="-279400" lvl="8" marL="41148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/>
        </p:txBody>
      </p:sp>
      <p:sp>
        <p:nvSpPr>
          <p:cNvPr id="25" name="Google Shape;25;p20"/>
          <p:cNvSpPr txBox="1"/>
          <p:nvPr>
            <p:ph idx="12" type="sldNum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- Haut">
  <p:cSld name="Titre - Hau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1"/>
          <p:cNvSpPr txBox="1"/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/>
        </p:txBody>
      </p:sp>
      <p:sp>
        <p:nvSpPr>
          <p:cNvPr id="28" name="Google Shape;28;p21"/>
          <p:cNvSpPr txBox="1"/>
          <p:nvPr>
            <p:ph idx="12" type="sldNum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puces">
  <p:cSld name="Titre et puce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2"/>
          <p:cNvSpPr txBox="1"/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/>
        </p:txBody>
      </p:sp>
      <p:sp>
        <p:nvSpPr>
          <p:cNvPr id="31" name="Google Shape;31;p22"/>
          <p:cNvSpPr txBox="1"/>
          <p:nvPr>
            <p:ph idx="1" type="body"/>
          </p:nvPr>
        </p:nvSpPr>
        <p:spPr>
          <a:xfrm>
            <a:off x="633413" y="1181100"/>
            <a:ext cx="7877100" cy="348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>
            <a:lvl1pPr indent="-374650" lvl="0" marL="4572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/>
            </a:lvl1pPr>
            <a:lvl2pPr indent="-374650" lvl="1" marL="9144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/>
            </a:lvl2pPr>
            <a:lvl3pPr indent="-374650" lvl="2" marL="13716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/>
            </a:lvl3pPr>
            <a:lvl4pPr indent="-374650" lvl="3" marL="18288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/>
            </a:lvl4pPr>
            <a:lvl5pPr indent="-374650" lvl="4" marL="22860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/>
            </a:lvl5pPr>
            <a:lvl6pPr indent="-279400" lvl="5" marL="27432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indent="-279400" lvl="6" marL="32004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indent="-279400" lvl="7" marL="36576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indent="-279400" lvl="8" marL="41148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/>
        </p:txBody>
      </p:sp>
      <p:sp>
        <p:nvSpPr>
          <p:cNvPr id="32" name="Google Shape;32;p22"/>
          <p:cNvSpPr txBox="1"/>
          <p:nvPr>
            <p:ph idx="12" type="sldNum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, puces et photo">
  <p:cSld name="Titre, puces et photo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3"/>
          <p:cNvSpPr/>
          <p:nvPr>
            <p:ph idx="2" type="pic"/>
          </p:nvPr>
        </p:nvSpPr>
        <p:spPr>
          <a:xfrm>
            <a:off x="4938713" y="1181100"/>
            <a:ext cx="3571800" cy="3486300"/>
          </a:xfrm>
          <a:prstGeom prst="rect">
            <a:avLst/>
          </a:prstGeom>
          <a:noFill/>
          <a:ln>
            <a:noFill/>
          </a:ln>
        </p:spPr>
      </p:sp>
      <p:sp>
        <p:nvSpPr>
          <p:cNvPr id="35" name="Google Shape;35;p23"/>
          <p:cNvSpPr txBox="1"/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/>
        </p:txBody>
      </p:sp>
      <p:sp>
        <p:nvSpPr>
          <p:cNvPr id="36" name="Google Shape;36;p23"/>
          <p:cNvSpPr txBox="1"/>
          <p:nvPr>
            <p:ph idx="1" type="body"/>
          </p:nvPr>
        </p:nvSpPr>
        <p:spPr>
          <a:xfrm>
            <a:off x="633413" y="1181100"/>
            <a:ext cx="3833700" cy="348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•"/>
              <a:defRPr sz="1400"/>
            </a:lvl1pPr>
            <a:lvl2pPr indent="-342900" lvl="1" marL="91440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•"/>
              <a:defRPr sz="1400"/>
            </a:lvl2pPr>
            <a:lvl3pPr indent="-342900" lvl="2" marL="137160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•"/>
              <a:defRPr sz="1400"/>
            </a:lvl3pPr>
            <a:lvl4pPr indent="-342900" lvl="3" marL="182880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•"/>
              <a:defRPr sz="1400"/>
            </a:lvl4pPr>
            <a:lvl5pPr indent="-342900" lvl="4" marL="228600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•"/>
              <a:defRPr sz="1400"/>
            </a:lvl5pPr>
            <a:lvl6pPr indent="-279400" lvl="5" marL="27432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indent="-279400" lvl="6" marL="32004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indent="-279400" lvl="7" marL="36576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indent="-279400" lvl="8" marL="41148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/>
        </p:txBody>
      </p:sp>
      <p:sp>
        <p:nvSpPr>
          <p:cNvPr id="37" name="Google Shape;37;p23"/>
          <p:cNvSpPr txBox="1"/>
          <p:nvPr>
            <p:ph idx="12" type="sldNum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uces">
  <p:cSld name="Puce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4"/>
          <p:cNvSpPr txBox="1"/>
          <p:nvPr>
            <p:ph idx="1" type="body"/>
          </p:nvPr>
        </p:nvSpPr>
        <p:spPr>
          <a:xfrm>
            <a:off x="633413" y="666750"/>
            <a:ext cx="78771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>
            <a:lvl1pPr indent="-374650" lvl="0" marL="4572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/>
            </a:lvl1pPr>
            <a:lvl2pPr indent="-374650" lvl="1" marL="9144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/>
            </a:lvl2pPr>
            <a:lvl3pPr indent="-374650" lvl="2" marL="13716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/>
            </a:lvl3pPr>
            <a:lvl4pPr indent="-374650" lvl="3" marL="18288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/>
            </a:lvl4pPr>
            <a:lvl5pPr indent="-374650" lvl="4" marL="22860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/>
            </a:lvl5pPr>
            <a:lvl6pPr indent="-279400" lvl="5" marL="27432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indent="-279400" lvl="6" marL="32004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indent="-279400" lvl="7" marL="36576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indent="-279400" lvl="8" marL="41148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/>
        </p:txBody>
      </p:sp>
      <p:sp>
        <p:nvSpPr>
          <p:cNvPr id="40" name="Google Shape;40;p24"/>
          <p:cNvSpPr txBox="1"/>
          <p:nvPr>
            <p:ph idx="12" type="sldNum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 photos">
  <p:cSld name="3 photos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5"/>
          <p:cNvSpPr/>
          <p:nvPr>
            <p:ph idx="2" type="pic"/>
          </p:nvPr>
        </p:nvSpPr>
        <p:spPr>
          <a:xfrm>
            <a:off x="5910263" y="2643188"/>
            <a:ext cx="2776500" cy="2081400"/>
          </a:xfrm>
          <a:prstGeom prst="rect">
            <a:avLst/>
          </a:prstGeom>
          <a:noFill/>
          <a:ln>
            <a:noFill/>
          </a:ln>
        </p:spPr>
      </p:sp>
      <p:sp>
        <p:nvSpPr>
          <p:cNvPr id="43" name="Google Shape;43;p25"/>
          <p:cNvSpPr/>
          <p:nvPr>
            <p:ph idx="3" type="pic"/>
          </p:nvPr>
        </p:nvSpPr>
        <p:spPr>
          <a:xfrm>
            <a:off x="5910263" y="423863"/>
            <a:ext cx="2776500" cy="2081400"/>
          </a:xfrm>
          <a:prstGeom prst="rect">
            <a:avLst/>
          </a:prstGeom>
          <a:noFill/>
          <a:ln>
            <a:noFill/>
          </a:ln>
        </p:spPr>
      </p:sp>
      <p:sp>
        <p:nvSpPr>
          <p:cNvPr id="44" name="Google Shape;44;p25"/>
          <p:cNvSpPr/>
          <p:nvPr>
            <p:ph idx="4" type="pic"/>
          </p:nvPr>
        </p:nvSpPr>
        <p:spPr>
          <a:xfrm>
            <a:off x="452438" y="423863"/>
            <a:ext cx="5315100" cy="4300500"/>
          </a:xfrm>
          <a:prstGeom prst="rect">
            <a:avLst/>
          </a:prstGeom>
          <a:noFill/>
          <a:ln>
            <a:noFill/>
          </a:ln>
        </p:spPr>
      </p:sp>
      <p:sp>
        <p:nvSpPr>
          <p:cNvPr id="45" name="Google Shape;45;p25"/>
          <p:cNvSpPr txBox="1"/>
          <p:nvPr>
            <p:ph idx="12" type="sldNum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6"/>
          <p:cNvSpPr txBox="1"/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7" name="Google Shape;7;p16"/>
          <p:cNvSpPr txBox="1"/>
          <p:nvPr>
            <p:ph idx="1" type="body"/>
          </p:nvPr>
        </p:nvSpPr>
        <p:spPr>
          <a:xfrm>
            <a:off x="633413" y="1181100"/>
            <a:ext cx="7877100" cy="348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8" name="Google Shape;8;p16"/>
          <p:cNvSpPr txBox="1"/>
          <p:nvPr>
            <p:ph idx="12" type="sldNum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Google Shape;57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Google Shape;58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13.gif"/><Relationship Id="rId6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Relationship Id="rId4" Type="http://schemas.openxmlformats.org/officeDocument/2006/relationships/image" Target="../media/image12.gif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hyperlink" Target="https://scikit-learn.org/stable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3.gif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hyperlink" Target="https://stats.stackexchange.com/questions/21222/are-mean-normalization-and-feature-scaling-needed-for-k-means-clustering" TargetMode="External"/><Relationship Id="rId6" Type="http://schemas.openxmlformats.org/officeDocument/2006/relationships/hyperlink" Target="https://stats.stackexchange.com/questions/89809/is-it-important-to-scale-data-before-clustering/89813" TargetMode="External"/><Relationship Id="rId7" Type="http://schemas.openxmlformats.org/officeDocument/2006/relationships/hyperlink" Target="https://scikit-learn.org/stable/modules/generated/sklearn.cluster.KMeans.html#sklearn.cluster.KMeans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H_BLUE-LOGO_1200x1200.png" id="104" name="Google Shape;10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31226" y="1515225"/>
            <a:ext cx="1481547" cy="1481547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"/>
          <p:cNvSpPr txBox="1"/>
          <p:nvPr/>
        </p:nvSpPr>
        <p:spPr>
          <a:xfrm>
            <a:off x="2850550" y="3017050"/>
            <a:ext cx="3421800" cy="4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354A"/>
              </a:buClr>
              <a:buSzPts val="1500"/>
              <a:buFont typeface="Arial"/>
              <a:buNone/>
            </a:pPr>
            <a:r>
              <a:rPr b="1" i="0" lang="en" sz="1800" u="none" cap="none" strike="noStrike">
                <a:solidFill>
                  <a:srgbClr val="64C3F5"/>
                </a:solidFill>
                <a:latin typeface="Arial"/>
                <a:ea typeface="Arial"/>
                <a:cs typeface="Arial"/>
                <a:sym typeface="Arial"/>
              </a:rPr>
              <a:t>SCIKIT-LEARN</a:t>
            </a:r>
            <a:endParaRPr b="1" i="0" sz="800" u="none" cap="none" strike="noStrike">
              <a:solidFill>
                <a:srgbClr val="64C3F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6" name="Google Shape;106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09588" y="3571625"/>
            <a:ext cx="2503729" cy="135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194" name="Google Shape;194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2431" y="488547"/>
            <a:ext cx="2555049" cy="284968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10"/>
          <p:cNvSpPr txBox="1"/>
          <p:nvPr/>
        </p:nvSpPr>
        <p:spPr>
          <a:xfrm>
            <a:off x="444302" y="473875"/>
            <a:ext cx="3151500" cy="3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rgbClr val="FFFFFF"/>
                </a:solidFill>
                <a:highlight>
                  <a:schemeClr val="accent1"/>
                </a:highlight>
                <a:latin typeface="Arial"/>
                <a:ea typeface="Arial"/>
                <a:cs typeface="Arial"/>
                <a:sym typeface="Arial"/>
              </a:rPr>
              <a:t>Sklearn </a:t>
            </a:r>
            <a:endParaRPr b="0" i="0" sz="500" u="none" cap="none" strike="noStrike">
              <a:solidFill>
                <a:srgbClr val="000000"/>
              </a:solidFill>
              <a:highlight>
                <a:schemeClr val="accent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6" name="Google Shape;196;p10"/>
          <p:cNvCxnSpPr/>
          <p:nvPr/>
        </p:nvCxnSpPr>
        <p:spPr>
          <a:xfrm rot="10800000">
            <a:off x="3871913" y="-29520"/>
            <a:ext cx="0" cy="5202600"/>
          </a:xfrm>
          <a:prstGeom prst="straightConnector1">
            <a:avLst/>
          </a:prstGeom>
          <a:noFill/>
          <a:ln cap="flat" cmpd="sng" w="38100">
            <a:solidFill>
              <a:srgbClr val="D0D0D0"/>
            </a:solidFill>
            <a:prstDash val="solid"/>
            <a:miter lim="400000"/>
            <a:headEnd len="sm" w="sm" type="none"/>
            <a:tailEnd len="sm" w="sm" type="none"/>
          </a:ln>
        </p:spPr>
      </p:cxnSp>
      <p:pic>
        <p:nvPicPr>
          <p:cNvPr descr="Image" id="197" name="Google Shape;197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07619" y="2300288"/>
            <a:ext cx="128588" cy="542925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10"/>
          <p:cNvSpPr txBox="1"/>
          <p:nvPr/>
        </p:nvSpPr>
        <p:spPr>
          <a:xfrm>
            <a:off x="568176" y="2016925"/>
            <a:ext cx="2782800" cy="130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4C3F5"/>
              </a:buClr>
              <a:buSzPts val="3000"/>
              <a:buFont typeface="Arial"/>
              <a:buNone/>
            </a:pPr>
            <a:r>
              <a:rPr b="1" i="0" lang="en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KMeans best K: silhouette method</a:t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10"/>
          <p:cNvSpPr txBox="1"/>
          <p:nvPr/>
        </p:nvSpPr>
        <p:spPr>
          <a:xfrm>
            <a:off x="4493450" y="854875"/>
            <a:ext cx="4073400" cy="19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-3238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 method computes the “goodness” of the clustering based on: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○"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Mean intracluster distance = a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○"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Mean nearest cluster distance = b 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Silhouette score is given by: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best number of cluster is selected as the one with the best score.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0" name="Google Shape;200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834825" y="2405125"/>
            <a:ext cx="1390650" cy="53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1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544828" y="3757500"/>
            <a:ext cx="2508689" cy="130980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10"/>
          <p:cNvSpPr/>
          <p:nvPr/>
        </p:nvSpPr>
        <p:spPr>
          <a:xfrm>
            <a:off x="5746825" y="3740450"/>
            <a:ext cx="317400" cy="2850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207" name="Google Shape;207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75681" y="-1964817"/>
            <a:ext cx="3448050" cy="3714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58529" y="1270740"/>
            <a:ext cx="3945920" cy="260202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11"/>
          <p:cNvSpPr txBox="1"/>
          <p:nvPr/>
        </p:nvSpPr>
        <p:spPr>
          <a:xfrm>
            <a:off x="3747977" y="574159"/>
            <a:ext cx="1967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Euclidean Distance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" name="Google Shape;214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3277" y="1025065"/>
            <a:ext cx="4318803" cy="3437951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12"/>
          <p:cNvSpPr txBox="1"/>
          <p:nvPr/>
        </p:nvSpPr>
        <p:spPr>
          <a:xfrm>
            <a:off x="3747977" y="574159"/>
            <a:ext cx="1967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Manhattan Distance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6" name="Google Shape;216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54805" y="2459421"/>
            <a:ext cx="3997120" cy="2246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221" name="Google Shape;221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75681" y="-1964817"/>
            <a:ext cx="3448050" cy="3714750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13"/>
          <p:cNvSpPr txBox="1"/>
          <p:nvPr/>
        </p:nvSpPr>
        <p:spPr>
          <a:xfrm>
            <a:off x="3747977" y="574159"/>
            <a:ext cx="1967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Cosine Distance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3" name="Google Shape;223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56489" y="1517649"/>
            <a:ext cx="2887296" cy="1587057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447216" y="1749933"/>
            <a:ext cx="1714500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229" name="Google Shape;229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2431" y="488547"/>
            <a:ext cx="2555049" cy="284968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14"/>
          <p:cNvSpPr txBox="1"/>
          <p:nvPr/>
        </p:nvSpPr>
        <p:spPr>
          <a:xfrm>
            <a:off x="444302" y="473875"/>
            <a:ext cx="3151500" cy="3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rgbClr val="FFFFFF"/>
                </a:solidFill>
                <a:highlight>
                  <a:schemeClr val="accent1"/>
                </a:highlight>
                <a:latin typeface="Arial"/>
                <a:ea typeface="Arial"/>
                <a:cs typeface="Arial"/>
                <a:sym typeface="Arial"/>
              </a:rPr>
              <a:t>Pickle</a:t>
            </a:r>
            <a:endParaRPr b="0" i="0" sz="500" u="none" cap="none" strike="noStrike">
              <a:solidFill>
                <a:srgbClr val="000000"/>
              </a:solidFill>
              <a:highlight>
                <a:schemeClr val="accent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1" name="Google Shape;231;p14"/>
          <p:cNvCxnSpPr/>
          <p:nvPr/>
        </p:nvCxnSpPr>
        <p:spPr>
          <a:xfrm rot="10800000">
            <a:off x="3871913" y="-29520"/>
            <a:ext cx="0" cy="5202600"/>
          </a:xfrm>
          <a:prstGeom prst="straightConnector1">
            <a:avLst/>
          </a:prstGeom>
          <a:noFill/>
          <a:ln cap="flat" cmpd="sng" w="38100">
            <a:solidFill>
              <a:srgbClr val="D0D0D0"/>
            </a:solidFill>
            <a:prstDash val="solid"/>
            <a:miter lim="400000"/>
            <a:headEnd len="sm" w="sm" type="none"/>
            <a:tailEnd len="sm" w="sm" type="none"/>
          </a:ln>
        </p:spPr>
      </p:cxnSp>
      <p:pic>
        <p:nvPicPr>
          <p:cNvPr descr="Image" id="232" name="Google Shape;232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07619" y="2300288"/>
            <a:ext cx="128588" cy="542925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14"/>
          <p:cNvSpPr txBox="1"/>
          <p:nvPr/>
        </p:nvSpPr>
        <p:spPr>
          <a:xfrm>
            <a:off x="568176" y="2016925"/>
            <a:ext cx="2782800" cy="130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4C3F5"/>
              </a:buClr>
              <a:buSzPts val="3000"/>
              <a:buFont typeface="Arial"/>
              <a:buNone/>
            </a:pPr>
            <a:r>
              <a:rPr b="1" i="0" lang="en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Pickle: saving and loading objects</a:t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14"/>
          <p:cNvSpPr txBox="1"/>
          <p:nvPr/>
        </p:nvSpPr>
        <p:spPr>
          <a:xfrm>
            <a:off x="4493450" y="397675"/>
            <a:ext cx="4073400" cy="19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-3238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Now we have a transformer and a model already trained. How we can store them?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answer is the pickle library: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1" i="0" lang="en" sz="1500" u="none" cap="none" strike="noStrike">
                <a:solidFill>
                  <a:srgbClr val="6AA84F"/>
                </a:solidFill>
                <a:latin typeface="Arial"/>
                <a:ea typeface="Arial"/>
                <a:cs typeface="Arial"/>
                <a:sym typeface="Arial"/>
              </a:rPr>
              <a:t>import </a:t>
            </a: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pickle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 </a:t>
            </a:r>
            <a:r>
              <a:rPr b="1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save</a:t>
            </a: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the pickle: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14300" marR="114300" rtl="0" algn="l">
              <a:lnSpc>
                <a:spcPct val="13076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000" u="none" cap="none" strike="noStrike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b="0" i="0" lang="en" sz="1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save(amount, filename = “filename.pickle”): </a:t>
            </a:r>
            <a:endParaRPr b="0" i="0" sz="1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71500" marR="114300" rtl="0" algn="l">
              <a:lnSpc>
                <a:spcPct val="13076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000" u="none" cap="none" strike="noStrike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with open</a:t>
            </a:r>
            <a:r>
              <a:rPr b="1" i="0" lang="en" sz="1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" sz="1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filename</a:t>
            </a:r>
            <a:r>
              <a:rPr b="0" i="0" lang="en" sz="1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"wb") </a:t>
            </a:r>
            <a:r>
              <a:rPr b="1" i="0" lang="en" sz="1000" u="none" cap="none" strike="noStrike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b="0" i="0" lang="en" sz="1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f:</a:t>
            </a:r>
            <a:endParaRPr b="0" i="0" sz="1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342900" lvl="0" marL="571500" marR="114300" rtl="0" algn="l">
              <a:lnSpc>
                <a:spcPct val="13076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pickle.dump(amount, f)</a:t>
            </a:r>
            <a:endParaRPr b="0" i="0" sz="1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342900" lvl="0" marL="571500" marR="114300" rtl="0" algn="l">
              <a:lnSpc>
                <a:spcPct val="13076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238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 </a:t>
            </a:r>
            <a:r>
              <a:rPr b="1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restore</a:t>
            </a: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the pickle: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14300" marR="114300" rtl="0" algn="l">
              <a:lnSpc>
                <a:spcPct val="13076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000" u="none" cap="none" strike="noStrike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b="0" i="0" lang="en" sz="1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load(filename = “filename.pickle”): </a:t>
            </a:r>
            <a:endParaRPr b="0" i="0" sz="1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342900" lvl="0" marL="114300" marR="114300" rtl="0" algn="l">
              <a:lnSpc>
                <a:spcPct val="13076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000" u="none" cap="none" strike="noStrike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try</a:t>
            </a:r>
            <a:r>
              <a:rPr b="0" i="0" lang="en" sz="1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endParaRPr b="0" i="0" sz="1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342900" lvl="0" marL="571500" marR="114300" rtl="0" algn="l">
              <a:lnSpc>
                <a:spcPct val="13076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000" u="none" cap="none" strike="noStrike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with open</a:t>
            </a:r>
            <a:r>
              <a:rPr b="0" i="0" lang="en" sz="1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(filename, "rb") as f: </a:t>
            </a:r>
            <a:endParaRPr b="0" i="0" sz="1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342900" lvl="0" marL="1028700" marR="114300" rtl="0" algn="l">
              <a:lnSpc>
                <a:spcPct val="13076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000" u="none" cap="none" strike="noStrike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0" i="0" lang="en" sz="1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pickle.load(f) </a:t>
            </a:r>
            <a:endParaRPr b="0" i="0" sz="1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114300" rtl="0" algn="l">
              <a:lnSpc>
                <a:spcPct val="13076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000" u="none" cap="none" strike="noStrike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except</a:t>
            </a:r>
            <a:r>
              <a:rPr b="0" i="0" lang="en" sz="1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" sz="10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FileNotFoundError</a:t>
            </a:r>
            <a:r>
              <a:rPr b="0" i="0" lang="en" sz="1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endParaRPr b="0" i="0" sz="1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marR="114300" rtl="0" algn="l">
              <a:lnSpc>
                <a:spcPct val="13076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000" u="none" cap="none" strike="noStrike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0" i="0" lang="en" sz="1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(“File not found!”) 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H_BLUE-LOGO_1200x1200.png" id="239" name="Google Shape;239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22756" y="1822506"/>
            <a:ext cx="1498488" cy="14984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111" name="Google Shape;111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2431" y="488547"/>
            <a:ext cx="2555049" cy="284968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"/>
          <p:cNvSpPr txBox="1"/>
          <p:nvPr/>
        </p:nvSpPr>
        <p:spPr>
          <a:xfrm>
            <a:off x="444302" y="473875"/>
            <a:ext cx="3151500" cy="3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rgbClr val="FFFFFF"/>
                </a:solidFill>
                <a:highlight>
                  <a:schemeClr val="accent1"/>
                </a:highlight>
                <a:latin typeface="Arial"/>
                <a:ea typeface="Arial"/>
                <a:cs typeface="Arial"/>
                <a:sym typeface="Arial"/>
              </a:rPr>
              <a:t>Sklearn </a:t>
            </a:r>
            <a:endParaRPr b="0" i="0" sz="500" u="none" cap="none" strike="noStrike">
              <a:solidFill>
                <a:srgbClr val="000000"/>
              </a:solidFill>
              <a:highlight>
                <a:schemeClr val="accent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3" name="Google Shape;113;p2"/>
          <p:cNvCxnSpPr/>
          <p:nvPr/>
        </p:nvCxnSpPr>
        <p:spPr>
          <a:xfrm rot="10800000">
            <a:off x="3871913" y="-29520"/>
            <a:ext cx="0" cy="5202600"/>
          </a:xfrm>
          <a:prstGeom prst="straightConnector1">
            <a:avLst/>
          </a:prstGeom>
          <a:noFill/>
          <a:ln cap="flat" cmpd="sng" w="38100">
            <a:solidFill>
              <a:srgbClr val="D0D0D0"/>
            </a:solidFill>
            <a:prstDash val="solid"/>
            <a:miter lim="400000"/>
            <a:headEnd len="sm" w="sm" type="none"/>
            <a:tailEnd len="sm" w="sm" type="none"/>
          </a:ln>
        </p:spPr>
      </p:cxnSp>
      <p:pic>
        <p:nvPicPr>
          <p:cNvPr descr="Image" id="114" name="Google Shape;114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07619" y="2300288"/>
            <a:ext cx="128588" cy="542925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"/>
          <p:cNvSpPr txBox="1"/>
          <p:nvPr/>
        </p:nvSpPr>
        <p:spPr>
          <a:xfrm>
            <a:off x="866370" y="2016919"/>
            <a:ext cx="2484600" cy="130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4C3F5"/>
              </a:buClr>
              <a:buSzPts val="3000"/>
              <a:buFont typeface="Arial"/>
              <a:buNone/>
            </a:pPr>
            <a:r>
              <a:rPr b="1" i="0" lang="en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Why this library?</a:t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2"/>
          <p:cNvSpPr txBox="1"/>
          <p:nvPr/>
        </p:nvSpPr>
        <p:spPr>
          <a:xfrm>
            <a:off x="4493450" y="931075"/>
            <a:ext cx="4073400" cy="31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-3238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1" i="0" lang="en" sz="1500" u="none" cap="none" strike="noStrike">
                <a:solidFill>
                  <a:srgbClr val="F6B26B"/>
                </a:solidFill>
                <a:latin typeface="Arial"/>
                <a:ea typeface="Arial"/>
                <a:cs typeface="Arial"/>
                <a:sym typeface="Arial"/>
              </a:rPr>
              <a:t>Sklearn</a:t>
            </a: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allow us: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perform </a:t>
            </a:r>
            <a:r>
              <a:rPr b="1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preprocessing</a:t>
            </a: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steps in our datasets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perform </a:t>
            </a:r>
            <a:r>
              <a:rPr b="1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splitting</a:t>
            </a:r>
            <a:endParaRPr b="1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generate </a:t>
            </a:r>
            <a:r>
              <a:rPr b="1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multiple different models</a:t>
            </a:r>
            <a:endParaRPr b="1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1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evaluate model’s</a:t>
            </a: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performance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https://scikit-learn.org/stable/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121" name="Google Shape;121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2431" y="488547"/>
            <a:ext cx="2555049" cy="284968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3"/>
          <p:cNvSpPr txBox="1"/>
          <p:nvPr/>
        </p:nvSpPr>
        <p:spPr>
          <a:xfrm>
            <a:off x="444302" y="473875"/>
            <a:ext cx="3151500" cy="3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rgbClr val="FFFFFF"/>
                </a:solidFill>
                <a:highlight>
                  <a:schemeClr val="accent1"/>
                </a:highlight>
                <a:latin typeface="Arial"/>
                <a:ea typeface="Arial"/>
                <a:cs typeface="Arial"/>
                <a:sym typeface="Arial"/>
              </a:rPr>
              <a:t>Sklearn </a:t>
            </a:r>
            <a:endParaRPr b="0" i="0" sz="500" u="none" cap="none" strike="noStrike">
              <a:solidFill>
                <a:srgbClr val="000000"/>
              </a:solidFill>
              <a:highlight>
                <a:schemeClr val="accent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3" name="Google Shape;123;p3"/>
          <p:cNvCxnSpPr/>
          <p:nvPr/>
        </p:nvCxnSpPr>
        <p:spPr>
          <a:xfrm rot="10800000">
            <a:off x="3871913" y="-29520"/>
            <a:ext cx="0" cy="5202600"/>
          </a:xfrm>
          <a:prstGeom prst="straightConnector1">
            <a:avLst/>
          </a:prstGeom>
          <a:noFill/>
          <a:ln cap="flat" cmpd="sng" w="38100">
            <a:solidFill>
              <a:srgbClr val="D0D0D0"/>
            </a:solidFill>
            <a:prstDash val="solid"/>
            <a:miter lim="400000"/>
            <a:headEnd len="sm" w="sm" type="none"/>
            <a:tailEnd len="sm" w="sm" type="none"/>
          </a:ln>
        </p:spPr>
      </p:cxnSp>
      <p:pic>
        <p:nvPicPr>
          <p:cNvPr descr="Image" id="124" name="Google Shape;124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07619" y="2300288"/>
            <a:ext cx="128588" cy="542925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3"/>
          <p:cNvSpPr txBox="1"/>
          <p:nvPr/>
        </p:nvSpPr>
        <p:spPr>
          <a:xfrm>
            <a:off x="568176" y="2016925"/>
            <a:ext cx="2782800" cy="130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4C3F5"/>
              </a:buClr>
              <a:buSzPts val="3000"/>
              <a:buFont typeface="Arial"/>
              <a:buNone/>
            </a:pPr>
            <a:r>
              <a:rPr b="1" i="0" lang="en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Scikit-learn transformers</a:t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3"/>
          <p:cNvSpPr txBox="1"/>
          <p:nvPr/>
        </p:nvSpPr>
        <p:spPr>
          <a:xfrm>
            <a:off x="4493450" y="931075"/>
            <a:ext cx="4073400" cy="41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-3238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Transformers are stored in </a:t>
            </a:r>
            <a:r>
              <a:rPr b="1" i="0" lang="en" sz="1500" u="none" cap="none" strike="noStrik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preprocessing</a:t>
            </a: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module of sklearn library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1" i="0" lang="en" sz="1500" u="none" cap="none" strike="noStrike">
                <a:solidFill>
                  <a:srgbClr val="6AA84F"/>
                </a:solidFill>
                <a:latin typeface="Arial"/>
                <a:ea typeface="Arial"/>
                <a:cs typeface="Arial"/>
                <a:sym typeface="Arial"/>
              </a:rPr>
              <a:t>from</a:t>
            </a:r>
            <a:r>
              <a:rPr b="0" i="0" lang="en" sz="1500" u="none" cap="none" strike="noStrike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sklearn.preprocessing</a:t>
            </a:r>
            <a:r>
              <a:rPr b="0" i="0" lang="en" sz="1500" u="none" cap="none" strike="noStrike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" sz="1500" u="none" cap="none" strike="noStrike">
                <a:solidFill>
                  <a:srgbClr val="6AA84F"/>
                </a:solidFill>
                <a:latin typeface="Arial"/>
                <a:ea typeface="Arial"/>
                <a:cs typeface="Arial"/>
                <a:sym typeface="Arial"/>
              </a:rPr>
              <a:t>import </a:t>
            </a:r>
            <a:r>
              <a:rPr b="0" i="0" lang="en" sz="1500" u="none" cap="none" strike="noStrike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transformer</a:t>
            </a:r>
            <a:endParaRPr b="0" i="0" sz="1500" u="none" cap="none" strike="noStrike">
              <a:solidFill>
                <a:srgbClr val="21252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21252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Available transformers: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○"/>
            </a:pPr>
            <a:r>
              <a:rPr b="1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StandardScaler()</a:t>
            </a:r>
            <a:endParaRPr b="1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○"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MinMaxScaler()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○"/>
            </a:pPr>
            <a:r>
              <a:rPr b="1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PowerTransformer()</a:t>
            </a:r>
            <a:endParaRPr b="1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○"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QuantileTransformer()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○"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RobustScaler()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○"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Normalizer()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○"/>
            </a:pPr>
            <a:r>
              <a:rPr b="1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OrdinalEncoder()</a:t>
            </a:r>
            <a:endParaRPr b="1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○"/>
            </a:pPr>
            <a:r>
              <a:rPr b="1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OneHotEncoder()</a:t>
            </a:r>
            <a:endParaRPr b="1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131" name="Google Shape;131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2431" y="488547"/>
            <a:ext cx="2555049" cy="284968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4"/>
          <p:cNvSpPr txBox="1"/>
          <p:nvPr/>
        </p:nvSpPr>
        <p:spPr>
          <a:xfrm>
            <a:off x="444302" y="473875"/>
            <a:ext cx="3151500" cy="3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rgbClr val="FFFFFF"/>
                </a:solidFill>
                <a:highlight>
                  <a:schemeClr val="accent1"/>
                </a:highlight>
                <a:latin typeface="Arial"/>
                <a:ea typeface="Arial"/>
                <a:cs typeface="Arial"/>
                <a:sym typeface="Arial"/>
              </a:rPr>
              <a:t>Sklearn </a:t>
            </a:r>
            <a:endParaRPr b="0" i="0" sz="500" u="none" cap="none" strike="noStrike">
              <a:solidFill>
                <a:srgbClr val="000000"/>
              </a:solidFill>
              <a:highlight>
                <a:schemeClr val="accent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3" name="Google Shape;133;p4"/>
          <p:cNvCxnSpPr/>
          <p:nvPr/>
        </p:nvCxnSpPr>
        <p:spPr>
          <a:xfrm rot="10800000">
            <a:off x="3871913" y="-29520"/>
            <a:ext cx="0" cy="5202600"/>
          </a:xfrm>
          <a:prstGeom prst="straightConnector1">
            <a:avLst/>
          </a:prstGeom>
          <a:noFill/>
          <a:ln cap="flat" cmpd="sng" w="38100">
            <a:solidFill>
              <a:srgbClr val="D0D0D0"/>
            </a:solidFill>
            <a:prstDash val="solid"/>
            <a:miter lim="400000"/>
            <a:headEnd len="sm" w="sm" type="none"/>
            <a:tailEnd len="sm" w="sm" type="none"/>
          </a:ln>
        </p:spPr>
      </p:cxnSp>
      <p:pic>
        <p:nvPicPr>
          <p:cNvPr descr="Image" id="134" name="Google Shape;134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07619" y="2300288"/>
            <a:ext cx="128588" cy="542925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4"/>
          <p:cNvSpPr txBox="1"/>
          <p:nvPr/>
        </p:nvSpPr>
        <p:spPr>
          <a:xfrm>
            <a:off x="314000" y="2016925"/>
            <a:ext cx="3281700" cy="130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4C3F5"/>
              </a:buClr>
              <a:buSzPts val="3000"/>
              <a:buFont typeface="Arial"/>
              <a:buNone/>
            </a:pPr>
            <a:r>
              <a:rPr b="1" i="0" lang="en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Scikit-learn StandardScaler()</a:t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4"/>
          <p:cNvSpPr txBox="1"/>
          <p:nvPr/>
        </p:nvSpPr>
        <p:spPr>
          <a:xfrm>
            <a:off x="4493450" y="931075"/>
            <a:ext cx="4073400" cy="41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-3238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 transformer does the following: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○"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Compute: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2" marL="13716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■"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mean of every column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2" marL="13716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■"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standard deviation of every column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○"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 every value of a column, it substracts the column’s mean and divide by the standard deviation of the column.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7" name="Google Shape;137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639800" y="3326725"/>
            <a:ext cx="2114550" cy="55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142" name="Google Shape;142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2431" y="488547"/>
            <a:ext cx="2555049" cy="284968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5"/>
          <p:cNvSpPr txBox="1"/>
          <p:nvPr/>
        </p:nvSpPr>
        <p:spPr>
          <a:xfrm>
            <a:off x="444302" y="473875"/>
            <a:ext cx="3151500" cy="3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rgbClr val="FFFFFF"/>
                </a:solidFill>
                <a:highlight>
                  <a:schemeClr val="accent1"/>
                </a:highlight>
                <a:latin typeface="Arial"/>
                <a:ea typeface="Arial"/>
                <a:cs typeface="Arial"/>
                <a:sym typeface="Arial"/>
              </a:rPr>
              <a:t>Sklearn </a:t>
            </a:r>
            <a:endParaRPr b="0" i="0" sz="500" u="none" cap="none" strike="noStrike">
              <a:solidFill>
                <a:srgbClr val="000000"/>
              </a:solidFill>
              <a:highlight>
                <a:schemeClr val="accent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4" name="Google Shape;144;p5"/>
          <p:cNvCxnSpPr/>
          <p:nvPr/>
        </p:nvCxnSpPr>
        <p:spPr>
          <a:xfrm rot="10800000">
            <a:off x="3871913" y="-29520"/>
            <a:ext cx="0" cy="5202600"/>
          </a:xfrm>
          <a:prstGeom prst="straightConnector1">
            <a:avLst/>
          </a:prstGeom>
          <a:noFill/>
          <a:ln cap="flat" cmpd="sng" w="38100">
            <a:solidFill>
              <a:srgbClr val="D0D0D0"/>
            </a:solidFill>
            <a:prstDash val="solid"/>
            <a:miter lim="400000"/>
            <a:headEnd len="sm" w="sm" type="none"/>
            <a:tailEnd len="sm" w="sm" type="none"/>
          </a:ln>
        </p:spPr>
      </p:cxnSp>
      <p:pic>
        <p:nvPicPr>
          <p:cNvPr descr="Image" id="145" name="Google Shape;145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07619" y="2300288"/>
            <a:ext cx="128588" cy="542925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5"/>
          <p:cNvSpPr txBox="1"/>
          <p:nvPr/>
        </p:nvSpPr>
        <p:spPr>
          <a:xfrm>
            <a:off x="568176" y="2016925"/>
            <a:ext cx="2782800" cy="130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4C3F5"/>
              </a:buClr>
              <a:buSzPts val="3000"/>
              <a:buFont typeface="Arial"/>
              <a:buNone/>
            </a:pPr>
            <a:r>
              <a:rPr b="1" i="0" lang="en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Scikit-learn transformers</a:t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5"/>
          <p:cNvSpPr txBox="1"/>
          <p:nvPr/>
        </p:nvSpPr>
        <p:spPr>
          <a:xfrm>
            <a:off x="4493450" y="315300"/>
            <a:ext cx="4073400" cy="41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-3238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Transformers need to gather some information from the dataset in order to apply a transformation.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They operate in two steps using the methods </a:t>
            </a:r>
            <a:r>
              <a:rPr b="1" i="0" lang="en" sz="1500" u="none" cap="none" strike="noStrike">
                <a:solidFill>
                  <a:srgbClr val="6AA84F"/>
                </a:solidFill>
                <a:latin typeface="Arial"/>
                <a:ea typeface="Arial"/>
                <a:cs typeface="Arial"/>
                <a:sym typeface="Arial"/>
              </a:rPr>
              <a:t>fit() </a:t>
            </a: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b="1" i="0" lang="en" sz="1500" u="none" cap="none" strike="noStrike">
                <a:solidFill>
                  <a:srgbClr val="6AA84F"/>
                </a:solidFill>
                <a:latin typeface="Arial"/>
                <a:ea typeface="Arial"/>
                <a:cs typeface="Arial"/>
                <a:sym typeface="Arial"/>
              </a:rPr>
              <a:t>transform()</a:t>
            </a: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○"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transformer.</a:t>
            </a:r>
            <a:r>
              <a:rPr b="1" i="0" lang="en" sz="1500" u="none" cap="none" strike="noStrike">
                <a:solidFill>
                  <a:srgbClr val="6AA84F"/>
                </a:solidFill>
                <a:latin typeface="Arial"/>
                <a:ea typeface="Arial"/>
                <a:cs typeface="Arial"/>
                <a:sym typeface="Arial"/>
              </a:rPr>
              <a:t>fit(df)</a:t>
            </a:r>
            <a:endParaRPr b="1" i="0" sz="1500" u="none" cap="none" strike="noStrike">
              <a:solidFill>
                <a:srgbClr val="6AA84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○"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transformer.</a:t>
            </a:r>
            <a:r>
              <a:rPr b="1" i="0" lang="en" sz="1500" u="none" cap="none" strike="noStrike">
                <a:solidFill>
                  <a:srgbClr val="6AA84F"/>
                </a:solidFill>
                <a:latin typeface="Arial"/>
                <a:ea typeface="Arial"/>
                <a:cs typeface="Arial"/>
                <a:sym typeface="Arial"/>
              </a:rPr>
              <a:t>transform(df)</a:t>
            </a:r>
            <a:endParaRPr b="1" i="0" sz="1500" u="none" cap="none" strike="noStrike">
              <a:solidFill>
                <a:srgbClr val="6AA84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Both steps can be combined in a single method </a:t>
            </a:r>
            <a:r>
              <a:rPr b="1" i="0" lang="en" sz="1500" u="none" cap="none" strike="noStrike">
                <a:solidFill>
                  <a:srgbClr val="6AA84F"/>
                </a:solidFill>
                <a:latin typeface="Arial"/>
                <a:ea typeface="Arial"/>
                <a:cs typeface="Arial"/>
                <a:sym typeface="Arial"/>
              </a:rPr>
              <a:t>fit_transform()</a:t>
            </a: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○"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transformer.</a:t>
            </a:r>
            <a:r>
              <a:rPr b="1" i="0" lang="en" sz="1500" u="none" cap="none" strike="noStrike">
                <a:solidFill>
                  <a:srgbClr val="6AA84F"/>
                </a:solidFill>
                <a:latin typeface="Arial"/>
                <a:ea typeface="Arial"/>
                <a:cs typeface="Arial"/>
                <a:sym typeface="Arial"/>
              </a:rPr>
              <a:t>fit_transform(df)</a:t>
            </a:r>
            <a:endParaRPr b="1" i="0" sz="1500" u="none" cap="none" strike="noStrike">
              <a:solidFill>
                <a:srgbClr val="6AA84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They </a:t>
            </a:r>
            <a:r>
              <a:rPr b="1" i="0" lang="en" sz="15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always return a np.array</a:t>
            </a:r>
            <a:r>
              <a:rPr b="1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a df is desired, use pd.DataFrame(numpy.array, columns=...)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152" name="Google Shape;152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2431" y="488547"/>
            <a:ext cx="2555049" cy="284968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6"/>
          <p:cNvSpPr txBox="1"/>
          <p:nvPr/>
        </p:nvSpPr>
        <p:spPr>
          <a:xfrm>
            <a:off x="444302" y="473875"/>
            <a:ext cx="3151500" cy="3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rgbClr val="FFFFFF"/>
                </a:solidFill>
                <a:highlight>
                  <a:schemeClr val="accent1"/>
                </a:highlight>
                <a:latin typeface="Arial"/>
                <a:ea typeface="Arial"/>
                <a:cs typeface="Arial"/>
                <a:sym typeface="Arial"/>
              </a:rPr>
              <a:t>Sklearn </a:t>
            </a:r>
            <a:endParaRPr b="0" i="0" sz="500" u="none" cap="none" strike="noStrike">
              <a:solidFill>
                <a:srgbClr val="000000"/>
              </a:solidFill>
              <a:highlight>
                <a:schemeClr val="accent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4" name="Google Shape;154;p6"/>
          <p:cNvCxnSpPr/>
          <p:nvPr/>
        </p:nvCxnSpPr>
        <p:spPr>
          <a:xfrm rot="10800000">
            <a:off x="3871913" y="-29520"/>
            <a:ext cx="0" cy="5202600"/>
          </a:xfrm>
          <a:prstGeom prst="straightConnector1">
            <a:avLst/>
          </a:prstGeom>
          <a:noFill/>
          <a:ln cap="flat" cmpd="sng" w="38100">
            <a:solidFill>
              <a:srgbClr val="D0D0D0"/>
            </a:solidFill>
            <a:prstDash val="solid"/>
            <a:miter lim="400000"/>
            <a:headEnd len="sm" w="sm" type="none"/>
            <a:tailEnd len="sm" w="sm" type="none"/>
          </a:ln>
        </p:spPr>
      </p:cxnSp>
      <p:pic>
        <p:nvPicPr>
          <p:cNvPr descr="Image" id="155" name="Google Shape;155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07619" y="2300288"/>
            <a:ext cx="128588" cy="542925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6"/>
          <p:cNvSpPr txBox="1"/>
          <p:nvPr/>
        </p:nvSpPr>
        <p:spPr>
          <a:xfrm>
            <a:off x="568176" y="2016925"/>
            <a:ext cx="2782800" cy="130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4C3F5"/>
              </a:buClr>
              <a:buSzPts val="3000"/>
              <a:buFont typeface="Arial"/>
              <a:buNone/>
            </a:pPr>
            <a:r>
              <a:rPr b="1" i="0" lang="en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Scikit-learn KMeans</a:t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6"/>
          <p:cNvSpPr txBox="1"/>
          <p:nvPr/>
        </p:nvSpPr>
        <p:spPr>
          <a:xfrm>
            <a:off x="4572000" y="473875"/>
            <a:ext cx="4073400" cy="41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-3238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K-Means is a clustering method which can be found in: sklearn.cluster 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1" i="0" lang="en" sz="1500" u="none" cap="none" strike="noStrike">
                <a:solidFill>
                  <a:srgbClr val="6AA84F"/>
                </a:solidFill>
                <a:latin typeface="Arial"/>
                <a:ea typeface="Arial"/>
                <a:cs typeface="Arial"/>
                <a:sym typeface="Arial"/>
              </a:rPr>
              <a:t>from </a:t>
            </a: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sklearn.cluster </a:t>
            </a:r>
            <a:r>
              <a:rPr b="1" i="0" lang="en" sz="1500" u="none" cap="none" strike="noStrike">
                <a:solidFill>
                  <a:srgbClr val="6AA84F"/>
                </a:solidFill>
                <a:latin typeface="Arial"/>
                <a:ea typeface="Arial"/>
                <a:cs typeface="Arial"/>
                <a:sym typeface="Arial"/>
              </a:rPr>
              <a:t>import </a:t>
            </a: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KMeans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K-Means works better when the features had been previously scaled with the </a:t>
            </a:r>
            <a:r>
              <a:rPr b="1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StandardScaler()</a:t>
            </a: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as is sensitive to the scale.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Link1</a:t>
            </a: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r>
              <a:rPr b="0" i="0" lang="en" sz="15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Link2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 an object, </a:t>
            </a:r>
            <a:r>
              <a:rPr b="1" i="0" lang="en" sz="15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KMeans()</a:t>
            </a: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works similarly to a transformer, it has two methods </a:t>
            </a:r>
            <a:r>
              <a:rPr b="1" i="0" lang="en" sz="1500" u="none" cap="none" strike="noStrike">
                <a:solidFill>
                  <a:srgbClr val="6AA84F"/>
                </a:solidFill>
                <a:latin typeface="Arial"/>
                <a:ea typeface="Arial"/>
                <a:cs typeface="Arial"/>
                <a:sym typeface="Arial"/>
              </a:rPr>
              <a:t>fit()</a:t>
            </a: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1" i="0" lang="en" sz="1500" u="none" cap="none" strike="noStrike">
                <a:solidFill>
                  <a:srgbClr val="6AA84F"/>
                </a:solidFill>
                <a:latin typeface="Arial"/>
                <a:ea typeface="Arial"/>
                <a:cs typeface="Arial"/>
                <a:sym typeface="Arial"/>
              </a:rPr>
              <a:t>predict()</a:t>
            </a: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○"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KMeans().</a:t>
            </a:r>
            <a:r>
              <a:rPr b="1" i="0" lang="en" sz="1500" u="none" cap="none" strike="noStrike">
                <a:solidFill>
                  <a:srgbClr val="6AA84F"/>
                </a:solidFill>
                <a:latin typeface="Arial"/>
                <a:ea typeface="Arial"/>
                <a:cs typeface="Arial"/>
                <a:sym typeface="Arial"/>
              </a:rPr>
              <a:t>fit(df)</a:t>
            </a:r>
            <a:endParaRPr b="1" i="0" sz="1500" u="none" cap="none" strike="noStrike">
              <a:solidFill>
                <a:srgbClr val="6AA84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○"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KMeans().</a:t>
            </a:r>
            <a:r>
              <a:rPr b="1" i="0" lang="en" sz="1500" u="none" cap="none" strike="noStrike">
                <a:solidFill>
                  <a:srgbClr val="6AA84F"/>
                </a:solidFill>
                <a:latin typeface="Arial"/>
                <a:ea typeface="Arial"/>
                <a:cs typeface="Arial"/>
                <a:sym typeface="Arial"/>
              </a:rPr>
              <a:t>predict(new_sc_samples)</a:t>
            </a:r>
            <a:endParaRPr b="1" i="0" sz="1500" u="none" cap="none" strike="noStrike">
              <a:solidFill>
                <a:srgbClr val="6AA84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○"/>
            </a:pPr>
            <a:r>
              <a:rPr b="0" i="0" lang="en" sz="15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Sklearn's KMeans documentation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162" name="Google Shape;162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2431" y="488547"/>
            <a:ext cx="2555049" cy="284968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7"/>
          <p:cNvSpPr txBox="1"/>
          <p:nvPr/>
        </p:nvSpPr>
        <p:spPr>
          <a:xfrm>
            <a:off x="444302" y="473875"/>
            <a:ext cx="3151500" cy="3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rgbClr val="FFFFFF"/>
                </a:solidFill>
                <a:highlight>
                  <a:schemeClr val="accent1"/>
                </a:highlight>
                <a:latin typeface="Arial"/>
                <a:ea typeface="Arial"/>
                <a:cs typeface="Arial"/>
                <a:sym typeface="Arial"/>
              </a:rPr>
              <a:t>Sklearn </a:t>
            </a:r>
            <a:endParaRPr b="0" i="0" sz="500" u="none" cap="none" strike="noStrike">
              <a:solidFill>
                <a:srgbClr val="000000"/>
              </a:solidFill>
              <a:highlight>
                <a:schemeClr val="accent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4" name="Google Shape;164;p7"/>
          <p:cNvCxnSpPr/>
          <p:nvPr/>
        </p:nvCxnSpPr>
        <p:spPr>
          <a:xfrm rot="10800000">
            <a:off x="3871913" y="-29520"/>
            <a:ext cx="0" cy="5202600"/>
          </a:xfrm>
          <a:prstGeom prst="straightConnector1">
            <a:avLst/>
          </a:prstGeom>
          <a:noFill/>
          <a:ln cap="flat" cmpd="sng" w="38100">
            <a:solidFill>
              <a:srgbClr val="D0D0D0"/>
            </a:solidFill>
            <a:prstDash val="solid"/>
            <a:miter lim="400000"/>
            <a:headEnd len="sm" w="sm" type="none"/>
            <a:tailEnd len="sm" w="sm" type="none"/>
          </a:ln>
        </p:spPr>
      </p:cxnSp>
      <p:pic>
        <p:nvPicPr>
          <p:cNvPr descr="Image" id="165" name="Google Shape;165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07619" y="2300288"/>
            <a:ext cx="128588" cy="542925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7"/>
          <p:cNvSpPr txBox="1"/>
          <p:nvPr/>
        </p:nvSpPr>
        <p:spPr>
          <a:xfrm>
            <a:off x="568176" y="2016925"/>
            <a:ext cx="2782800" cy="130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4C3F5"/>
              </a:buClr>
              <a:buSzPts val="3000"/>
              <a:buFont typeface="Arial"/>
              <a:buNone/>
            </a:pPr>
            <a:r>
              <a:rPr b="1" i="0" lang="en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Scikit-learn KMeans best K?</a:t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7"/>
          <p:cNvSpPr txBox="1"/>
          <p:nvPr/>
        </p:nvSpPr>
        <p:spPr>
          <a:xfrm>
            <a:off x="4493450" y="1845475"/>
            <a:ext cx="4073400" cy="19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-3238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There are three main methods to determine the best K value: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○"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Business restrictions/knowledge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○"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Elbow method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○"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Silhouette method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172" name="Google Shape;172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2431" y="488547"/>
            <a:ext cx="2555049" cy="284968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8"/>
          <p:cNvSpPr txBox="1"/>
          <p:nvPr/>
        </p:nvSpPr>
        <p:spPr>
          <a:xfrm>
            <a:off x="444302" y="473875"/>
            <a:ext cx="3151500" cy="3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rgbClr val="FFFFFF"/>
                </a:solidFill>
                <a:highlight>
                  <a:schemeClr val="accent1"/>
                </a:highlight>
                <a:latin typeface="Arial"/>
                <a:ea typeface="Arial"/>
                <a:cs typeface="Arial"/>
                <a:sym typeface="Arial"/>
              </a:rPr>
              <a:t>Sklearn </a:t>
            </a:r>
            <a:endParaRPr b="0" i="0" sz="500" u="none" cap="none" strike="noStrike">
              <a:solidFill>
                <a:srgbClr val="000000"/>
              </a:solidFill>
              <a:highlight>
                <a:schemeClr val="accent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4" name="Google Shape;174;p8"/>
          <p:cNvCxnSpPr/>
          <p:nvPr/>
        </p:nvCxnSpPr>
        <p:spPr>
          <a:xfrm rot="10800000">
            <a:off x="3871913" y="-29520"/>
            <a:ext cx="0" cy="5202600"/>
          </a:xfrm>
          <a:prstGeom prst="straightConnector1">
            <a:avLst/>
          </a:prstGeom>
          <a:noFill/>
          <a:ln cap="flat" cmpd="sng" w="38100">
            <a:solidFill>
              <a:srgbClr val="D0D0D0"/>
            </a:solidFill>
            <a:prstDash val="solid"/>
            <a:miter lim="400000"/>
            <a:headEnd len="sm" w="sm" type="none"/>
            <a:tailEnd len="sm" w="sm" type="none"/>
          </a:ln>
        </p:spPr>
      </p:cxnSp>
      <p:pic>
        <p:nvPicPr>
          <p:cNvPr descr="Image" id="175" name="Google Shape;175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07619" y="2300288"/>
            <a:ext cx="128588" cy="542925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8"/>
          <p:cNvSpPr txBox="1"/>
          <p:nvPr/>
        </p:nvSpPr>
        <p:spPr>
          <a:xfrm>
            <a:off x="568176" y="2016925"/>
            <a:ext cx="2782800" cy="130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4C3F5"/>
              </a:buClr>
              <a:buSzPts val="3000"/>
              <a:buFont typeface="Arial"/>
              <a:buNone/>
            </a:pPr>
            <a:r>
              <a:rPr b="1" i="0" lang="en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KMeans best K: business restrictions</a:t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8"/>
          <p:cNvSpPr txBox="1"/>
          <p:nvPr/>
        </p:nvSpPr>
        <p:spPr>
          <a:xfrm>
            <a:off x="4493450" y="1845475"/>
            <a:ext cx="4073400" cy="19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-3238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Your boss demanded a specific number of groups? (money costs talks)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Does it makes sense to have so many or few groups?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is a reasonable amount of groups?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182" name="Google Shape;182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2431" y="488547"/>
            <a:ext cx="2555049" cy="284968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9"/>
          <p:cNvSpPr txBox="1"/>
          <p:nvPr/>
        </p:nvSpPr>
        <p:spPr>
          <a:xfrm>
            <a:off x="444302" y="473875"/>
            <a:ext cx="3151500" cy="3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rgbClr val="FFFFFF"/>
                </a:solidFill>
                <a:highlight>
                  <a:schemeClr val="accent1"/>
                </a:highlight>
                <a:latin typeface="Arial"/>
                <a:ea typeface="Arial"/>
                <a:cs typeface="Arial"/>
                <a:sym typeface="Arial"/>
              </a:rPr>
              <a:t>Sklearn </a:t>
            </a:r>
            <a:endParaRPr b="0" i="0" sz="500" u="none" cap="none" strike="noStrike">
              <a:solidFill>
                <a:srgbClr val="000000"/>
              </a:solidFill>
              <a:highlight>
                <a:schemeClr val="accent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4" name="Google Shape;184;p9"/>
          <p:cNvCxnSpPr/>
          <p:nvPr/>
        </p:nvCxnSpPr>
        <p:spPr>
          <a:xfrm rot="10800000">
            <a:off x="3871913" y="-29520"/>
            <a:ext cx="0" cy="5202600"/>
          </a:xfrm>
          <a:prstGeom prst="straightConnector1">
            <a:avLst/>
          </a:prstGeom>
          <a:noFill/>
          <a:ln cap="flat" cmpd="sng" w="38100">
            <a:solidFill>
              <a:srgbClr val="D0D0D0"/>
            </a:solidFill>
            <a:prstDash val="solid"/>
            <a:miter lim="400000"/>
            <a:headEnd len="sm" w="sm" type="none"/>
            <a:tailEnd len="sm" w="sm" type="none"/>
          </a:ln>
        </p:spPr>
      </p:cxnSp>
      <p:pic>
        <p:nvPicPr>
          <p:cNvPr descr="Image" id="185" name="Google Shape;185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07619" y="2300288"/>
            <a:ext cx="128588" cy="542925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9"/>
          <p:cNvSpPr txBox="1"/>
          <p:nvPr/>
        </p:nvSpPr>
        <p:spPr>
          <a:xfrm>
            <a:off x="568176" y="2016925"/>
            <a:ext cx="2782800" cy="130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4C3F5"/>
              </a:buClr>
              <a:buSzPts val="3000"/>
              <a:buFont typeface="Arial"/>
              <a:buNone/>
            </a:pPr>
            <a:r>
              <a:rPr b="1" i="0" lang="en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KMeans best K: elbow method</a:t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9"/>
          <p:cNvSpPr txBox="1"/>
          <p:nvPr/>
        </p:nvSpPr>
        <p:spPr>
          <a:xfrm>
            <a:off x="4493450" y="854875"/>
            <a:ext cx="4073400" cy="19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-3238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 method computes the average distance between every member of a cluster and the centroid of the cluster to which belongs as a function of the number of clusters.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best number of clusters is the one for which previous amount doesn’t drop significantly.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8" name="Google Shape;188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539969" y="2843225"/>
            <a:ext cx="3980359" cy="2071625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9"/>
          <p:cNvSpPr/>
          <p:nvPr/>
        </p:nvSpPr>
        <p:spPr>
          <a:xfrm>
            <a:off x="4984825" y="3511850"/>
            <a:ext cx="317400" cy="2850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