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8be99f86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b8be99f86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b8be99f86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b8be99f86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8be99f86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b8be99f86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b8be99f86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b8be99f86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0b1ac09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e0b1ac0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e0b1ac09a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ce0b1ac09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0b1ac09a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e0b1ac09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0b1ac09a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e0b1ac09a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b8be99f8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9b8be99f8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698151" y="3017063"/>
            <a:ext cx="3695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lang="en" sz="1800">
                <a:solidFill>
                  <a:srgbClr val="64C3F5"/>
                </a:solidFill>
              </a:rPr>
              <a:t>INTRODUCTION TO MACHINE LEARNING</a:t>
            </a:r>
            <a:endParaRPr sz="800">
              <a:solidFill>
                <a:srgbClr val="64C3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14" name="Google Shape;114;p2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5" name="Google Shape;11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What is machine learning?</a:t>
            </a:r>
            <a:endParaRPr sz="500"/>
          </a:p>
        </p:txBody>
      </p:sp>
      <p:sp>
        <p:nvSpPr>
          <p:cNvPr id="117" name="Google Shape;117;p27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500"/>
          </a:p>
        </p:txBody>
      </p:sp>
      <p:sp>
        <p:nvSpPr>
          <p:cNvPr id="118" name="Google Shape;118;p27"/>
          <p:cNvSpPr txBox="1"/>
          <p:nvPr/>
        </p:nvSpPr>
        <p:spPr>
          <a:xfrm>
            <a:off x="4552950" y="2124075"/>
            <a:ext cx="40734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Is the process of teaching a computer how to find patterns in data to make predictions based on new unseen data.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5" name="Google Shape;1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27" name="Google Shape;127;p2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8" name="Google Shape;12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How we can teach the computer?</a:t>
            </a:r>
            <a:endParaRPr sz="500"/>
          </a:p>
        </p:txBody>
      </p:sp>
      <p:sp>
        <p:nvSpPr>
          <p:cNvPr id="130" name="Google Shape;130;p28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500"/>
          </a:p>
        </p:txBody>
      </p:sp>
      <p:sp>
        <p:nvSpPr>
          <p:cNvPr id="131" name="Google Shape;131;p28"/>
          <p:cNvSpPr txBox="1"/>
          <p:nvPr/>
        </p:nvSpPr>
        <p:spPr>
          <a:xfrm>
            <a:off x="4552950" y="1743075"/>
            <a:ext cx="40734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There are </a:t>
            </a:r>
            <a:r>
              <a:rPr b="1" lang="en" sz="1500"/>
              <a:t>three main types</a:t>
            </a:r>
            <a:r>
              <a:rPr lang="en" sz="1500"/>
              <a:t> of learning: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Supervised</a:t>
            </a:r>
            <a:r>
              <a:rPr lang="en" sz="1500"/>
              <a:t>: we show to the computers sets of pairs: (example, solution) </a:t>
            </a:r>
            <a:endParaRPr sz="15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Unsupervised</a:t>
            </a:r>
            <a:r>
              <a:rPr lang="en" sz="1500"/>
              <a:t>: we show the computer how to group and let it work, </a:t>
            </a:r>
            <a:r>
              <a:rPr b="1" lang="en" sz="1500"/>
              <a:t>clustering</a:t>
            </a:r>
            <a:r>
              <a:rPr lang="en" sz="1500"/>
              <a:t> </a:t>
            </a:r>
            <a:endParaRPr sz="15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Reinforcement learning:</a:t>
            </a:r>
            <a:r>
              <a:rPr lang="en" sz="1500"/>
              <a:t> learning by doing ( actions, rewards 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40" name="Google Shape;140;p2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41" name="Google Shape;14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Supervised learning</a:t>
            </a:r>
            <a:endParaRPr sz="500"/>
          </a:p>
        </p:txBody>
      </p:sp>
      <p:sp>
        <p:nvSpPr>
          <p:cNvPr id="143" name="Google Shape;143;p29"/>
          <p:cNvSpPr txBox="1"/>
          <p:nvPr/>
        </p:nvSpPr>
        <p:spPr>
          <a:xfrm>
            <a:off x="4552950" y="1133475"/>
            <a:ext cx="4073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Do you remember the two types of variables / features? ( </a:t>
            </a:r>
            <a:r>
              <a:rPr b="1" lang="en" sz="1500">
                <a:solidFill>
                  <a:srgbClr val="6AA84F"/>
                </a:solidFill>
              </a:rPr>
              <a:t>Numerical</a:t>
            </a:r>
            <a:r>
              <a:rPr lang="en" sz="1500"/>
              <a:t> and </a:t>
            </a:r>
            <a:r>
              <a:rPr b="1" lang="en" sz="1500">
                <a:solidFill>
                  <a:srgbClr val="6AA84F"/>
                </a:solidFill>
              </a:rPr>
              <a:t>Categorical</a:t>
            </a:r>
            <a:r>
              <a:rPr lang="en" sz="1500"/>
              <a:t>? 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is when this distinction makes sense as we can have two types of problems in supervised learning: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rgbClr val="38761D"/>
                </a:solidFill>
              </a:rPr>
              <a:t>Regression</a:t>
            </a:r>
            <a:r>
              <a:rPr lang="en" sz="1500"/>
              <a:t>: (</a:t>
            </a:r>
            <a:r>
              <a:rPr b="1" lang="en" sz="1500"/>
              <a:t>prediction of a</a:t>
            </a:r>
            <a:r>
              <a:rPr lang="en" sz="1500"/>
              <a:t> </a:t>
            </a:r>
            <a:r>
              <a:rPr b="1" lang="en" sz="1500"/>
              <a:t>numerical feature</a:t>
            </a:r>
            <a:r>
              <a:rPr lang="en" sz="1500"/>
              <a:t>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rgbClr val="FF0000"/>
                </a:solidFill>
              </a:rPr>
              <a:t>Classification</a:t>
            </a:r>
            <a:r>
              <a:rPr lang="en" sz="1500"/>
              <a:t> (</a:t>
            </a:r>
            <a:r>
              <a:rPr b="1" lang="en" sz="1500"/>
              <a:t>prediction of a categorical feature</a:t>
            </a:r>
            <a:r>
              <a:rPr lang="en" sz="1500"/>
              <a:t>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0" name="Google Shape;1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52" name="Google Shape;152;p30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3" name="Google Shape;15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Un s</a:t>
            </a:r>
            <a:r>
              <a:rPr b="1" lang="en" sz="3000"/>
              <a:t>upervised learning</a:t>
            </a:r>
            <a:endParaRPr sz="500"/>
          </a:p>
        </p:txBody>
      </p:sp>
      <p:sp>
        <p:nvSpPr>
          <p:cNvPr id="155" name="Google Shape;155;p30"/>
          <p:cNvSpPr txBox="1"/>
          <p:nvPr/>
        </p:nvSpPr>
        <p:spPr>
          <a:xfrm>
            <a:off x="4552950" y="1133475"/>
            <a:ext cx="4073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The case where we do not have data on an outcome.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Clustering is the most common UL problem: grouping data points with the ones where they share most characteristics.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can’t evaluate the performance (depending on the question there may be other ways to evaluate)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0" name="Google Shape;1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1" name="Google Shape;1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2" name="Google Shape;1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64" name="Google Shape;164;p31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5" name="Google Shape;16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Clustering</a:t>
            </a:r>
            <a:endParaRPr sz="500"/>
          </a:p>
        </p:txBody>
      </p:sp>
      <p:sp>
        <p:nvSpPr>
          <p:cNvPr id="167" name="Google Shape;167;p31"/>
          <p:cNvSpPr txBox="1"/>
          <p:nvPr/>
        </p:nvSpPr>
        <p:spPr>
          <a:xfrm>
            <a:off x="4552950" y="676275"/>
            <a:ext cx="40734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Clustering is the process of grouping data without telling the computer to which group belongs every observation.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p31"/>
          <p:cNvSpPr txBox="1"/>
          <p:nvPr/>
        </p:nvSpPr>
        <p:spPr>
          <a:xfrm>
            <a:off x="152400" y="1524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6">
            <a:alphaModFix/>
          </a:blip>
          <a:srcRect b="6418" l="16213" r="14288" t="19038"/>
          <a:stretch/>
        </p:blipFill>
        <p:spPr>
          <a:xfrm>
            <a:off x="4141275" y="1849650"/>
            <a:ext cx="4814924" cy="2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Google Shape;1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78" name="Google Shape;178;p3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9" name="Google Shape;17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K-Means</a:t>
            </a:r>
            <a:endParaRPr sz="500"/>
          </a:p>
        </p:txBody>
      </p:sp>
      <p:sp>
        <p:nvSpPr>
          <p:cNvPr id="181" name="Google Shape;181;p32"/>
          <p:cNvSpPr txBox="1"/>
          <p:nvPr/>
        </p:nvSpPr>
        <p:spPr>
          <a:xfrm>
            <a:off x="4424200" y="1168375"/>
            <a:ext cx="4191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K number of groups, pick K random locations (centroids)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Calculate the distance of each observation to every centroid.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Assign every observation to the nearest centroid.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Adjust centroids locations to the mean location of every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member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of the cluster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Repeat until centroid locations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doesn’t change significantly (to be defined)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7" name="Google Shape;1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8" name="Google Shape;1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1" name="Google Shape;19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K-Means</a:t>
            </a:r>
            <a:endParaRPr sz="500"/>
          </a:p>
        </p:txBody>
      </p:sp>
      <p:sp>
        <p:nvSpPr>
          <p:cNvPr id="193" name="Google Shape;193;p33"/>
          <p:cNvSpPr txBox="1"/>
          <p:nvPr/>
        </p:nvSpPr>
        <p:spPr>
          <a:xfrm>
            <a:off x="4392850" y="1602650"/>
            <a:ext cx="419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if the initial centroids locations are chosen poorly? (We need to try with several starting positions)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if the number of groups is chosen poorly?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do we measure ‘distance’?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