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f9b5eb7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df9b5eb71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a98b1b9d_0_3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da98b1b9d_0_3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da98b1b9d_0_3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dda98b1b9d_0_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a98b1b9d_0_4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dda98b1b9d_0_4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da98b1b9d_0_4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dda98b1b9d_0_4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da98b1b9d_0_4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da98b1b9d_0_4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da98b1b9d_0_4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dda98b1b9d_0_4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a98b1b9d_0_5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da98b1b9d_0_5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df9b5eb71_0_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9df9b5eb71_0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a98b1b9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dda98b1b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a98b1b9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da98b1b9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a98b1b9d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da98b1b9d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a98b1b9d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da98b1b9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da98b1b9d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da98b1b9d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da98b1b9d_0_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da98b1b9d_0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a98b1b9d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da98b1b9d_0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a98b1b9d_0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dda98b1b9d_0_2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8.gif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1869275" y="3017075"/>
            <a:ext cx="547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lang="en" sz="2800">
                <a:solidFill>
                  <a:srgbClr val="2DC5FA"/>
                </a:solidFill>
              </a:rPr>
              <a:t>Daily Recap</a:t>
            </a:r>
            <a:endParaRPr b="1" sz="2800">
              <a:solidFill>
                <a:srgbClr val="2DC5F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27" name="Google Shape;227;p3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transformers</a:t>
            </a:r>
            <a:endParaRPr sz="500"/>
          </a:p>
        </p:txBody>
      </p:sp>
      <p:sp>
        <p:nvSpPr>
          <p:cNvPr id="230" name="Google Shape;230;p35"/>
          <p:cNvSpPr txBox="1"/>
          <p:nvPr/>
        </p:nvSpPr>
        <p:spPr>
          <a:xfrm>
            <a:off x="4493450" y="315300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Transformers need to gather some information from the dataset in order to apply a transformation.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operate in two steps using the methods </a:t>
            </a:r>
            <a:r>
              <a:rPr b="1" lang="en" sz="1500">
                <a:solidFill>
                  <a:srgbClr val="6AA84F"/>
                </a:solidFill>
              </a:rPr>
              <a:t>fit() </a:t>
            </a:r>
            <a:r>
              <a:rPr lang="en" sz="1500"/>
              <a:t>and </a:t>
            </a:r>
            <a:r>
              <a:rPr b="1" lang="en" sz="1500">
                <a:solidFill>
                  <a:srgbClr val="6AA84F"/>
                </a:solidFill>
              </a:rPr>
              <a:t>transform()</a:t>
            </a:r>
            <a:r>
              <a:rPr lang="en" sz="1500"/>
              <a:t>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transformer.</a:t>
            </a:r>
            <a:r>
              <a:rPr b="1" lang="en" sz="1500">
                <a:solidFill>
                  <a:srgbClr val="6AA84F"/>
                </a:solidFill>
              </a:rPr>
              <a:t>fit(df)</a:t>
            </a:r>
            <a:endParaRPr b="1" sz="1500">
              <a:solidFill>
                <a:srgbClr val="6AA84F"/>
              </a:solidFill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transformer.</a:t>
            </a:r>
            <a:r>
              <a:rPr b="1" lang="en" sz="1500">
                <a:solidFill>
                  <a:srgbClr val="6AA84F"/>
                </a:solidFill>
              </a:rPr>
              <a:t>transform(df)</a:t>
            </a:r>
            <a:endParaRPr b="1" sz="1500">
              <a:solidFill>
                <a:srgbClr val="6AA84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Both steps can be combined in a single method </a:t>
            </a:r>
            <a:r>
              <a:rPr b="1" lang="en" sz="1500">
                <a:solidFill>
                  <a:srgbClr val="6AA84F"/>
                </a:solidFill>
              </a:rPr>
              <a:t>fit_transform()</a:t>
            </a:r>
            <a:r>
              <a:rPr lang="en" sz="1500"/>
              <a:t>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transformer.</a:t>
            </a:r>
            <a:r>
              <a:rPr b="1" lang="en" sz="1500">
                <a:solidFill>
                  <a:srgbClr val="6AA84F"/>
                </a:solidFill>
              </a:rPr>
              <a:t>fit_transform(df)</a:t>
            </a:r>
            <a:endParaRPr b="1" sz="1500">
              <a:solidFill>
                <a:srgbClr val="6AA84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</a:t>
            </a:r>
            <a:r>
              <a:rPr b="1" lang="en" sz="1500">
                <a:solidFill>
                  <a:srgbClr val="FF0000"/>
                </a:solidFill>
              </a:rPr>
              <a:t>always return a np.array</a:t>
            </a:r>
            <a:r>
              <a:rPr b="1" lang="en" sz="1500"/>
              <a:t>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a df is desired, use pd.DataFrame(numpy.array, columns=...)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37" name="Google Shape;237;p3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38" name="Google Shape;23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314000" y="2016925"/>
            <a:ext cx="3281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StandardScaler()</a:t>
            </a:r>
            <a:endParaRPr sz="500"/>
          </a:p>
        </p:txBody>
      </p:sp>
      <p:sp>
        <p:nvSpPr>
          <p:cNvPr id="240" name="Google Shape;240;p36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transformer does the following: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Compute:</a:t>
            </a:r>
            <a:endParaRPr sz="1500"/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mean of every column</a:t>
            </a:r>
            <a:endParaRPr sz="1500"/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standard deviation of every column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every value of a column, it substracts the column’s mean and divide by the standard deviation of the column.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800" y="3326725"/>
            <a:ext cx="2114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49" name="Google Shape;2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KMeans best K?</a:t>
            </a:r>
            <a:endParaRPr sz="500"/>
          </a:p>
        </p:txBody>
      </p:sp>
      <p:sp>
        <p:nvSpPr>
          <p:cNvPr id="251" name="Google Shape;251;p37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three main methods to determine the best K value: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Business restrictions/knowledge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Elbow method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Silhouette method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58" name="Google Shape;258;p3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59" name="Google Shape;25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KMeans best K: business restrictions</a:t>
            </a:r>
            <a:endParaRPr sz="500"/>
          </a:p>
        </p:txBody>
      </p:sp>
      <p:sp>
        <p:nvSpPr>
          <p:cNvPr id="261" name="Google Shape;261;p38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Your boss demanded a specific number of groups? (money costs talks)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it makes sense to have so many or few groups?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a reasonable amount of groups?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68" name="Google Shape;268;p3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69" name="Google Shape;26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KMeans best K: elbow method</a:t>
            </a:r>
            <a:endParaRPr sz="500"/>
          </a:p>
        </p:txBody>
      </p:sp>
      <p:sp>
        <p:nvSpPr>
          <p:cNvPr id="271" name="Google Shape;271;p39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method computes the average distance between every member of a cluster and the centroid of the cluster to which belongs as a function of the number of clusters.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best number of clusters is the one for which previous amount doesn’t drop significantly.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969" y="2843225"/>
            <a:ext cx="3980359" cy="2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/>
          <p:nvPr/>
        </p:nvSpPr>
        <p:spPr>
          <a:xfrm>
            <a:off x="4984825" y="35118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80" name="Google Shape;280;p40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KMeans best K: silhouette method</a:t>
            </a:r>
            <a:endParaRPr sz="500"/>
          </a:p>
        </p:txBody>
      </p:sp>
      <p:sp>
        <p:nvSpPr>
          <p:cNvPr id="283" name="Google Shape;283;p40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method computes the “goodness” of the clustering based on: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Mean intracluster distance = a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Mean nearest cluster distance = b </a:t>
            </a:r>
            <a:endParaRPr sz="15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Silhouette score is given by: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best number of cluster is selected as the one with the best score.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825" y="2405125"/>
            <a:ext cx="1390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828" y="3757500"/>
            <a:ext cx="2508689" cy="1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5746825" y="37404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Pickle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93" name="Google Shape;293;p41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94" name="Google Shape;2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Pickle: saving and loading objects</a:t>
            </a:r>
            <a:endParaRPr sz="500"/>
          </a:p>
        </p:txBody>
      </p:sp>
      <p:sp>
        <p:nvSpPr>
          <p:cNvPr id="296" name="Google Shape;296;p41"/>
          <p:cNvSpPr txBox="1"/>
          <p:nvPr/>
        </p:nvSpPr>
        <p:spPr>
          <a:xfrm>
            <a:off x="4493450" y="3976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we have a transformer and a model already trained. How we can store them?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answer is the pickle library: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6AA84F"/>
                </a:solidFill>
              </a:rPr>
              <a:t>import </a:t>
            </a:r>
            <a:r>
              <a:rPr lang="en" sz="1500"/>
              <a:t>pickle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</a:t>
            </a:r>
            <a:r>
              <a:rPr b="1" lang="en" sz="1500"/>
              <a:t>save</a:t>
            </a:r>
            <a:r>
              <a:rPr lang="en" sz="1500"/>
              <a:t> the pickle: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save(amount, filename = “filename.pickle”):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"wb") </a:t>
            </a: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pickle.dump(amount, f)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</a:t>
            </a:r>
            <a:r>
              <a:rPr b="1" lang="en" sz="1500"/>
              <a:t>restore</a:t>
            </a:r>
            <a:r>
              <a:rPr lang="en" sz="1500"/>
              <a:t> the pickle: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load(filename = “filename.pickle”):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(filename, "rb") as f: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0287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pickle.load(f)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(“File not found!”) 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2" name="Google Shape;1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444296" y="473875"/>
            <a:ext cx="8283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Independent vs dependent features/variables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91050" y="2216927"/>
            <a:ext cx="8562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500"/>
              <a:t>In any dataset we can distinguish between two types of features/variables/columns: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Independent / predictive ( those that we will use to make predictions )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Dependent / Target ( </a:t>
            </a:r>
            <a:r>
              <a:rPr b="1" lang="en" sz="1500"/>
              <a:t>WHAT </a:t>
            </a:r>
            <a:r>
              <a:rPr lang="en" sz="1500"/>
              <a:t>want we want to </a:t>
            </a:r>
            <a:r>
              <a:rPr b="1" lang="en" sz="1500"/>
              <a:t>predict USING the INDEPENDENT FEATURES</a:t>
            </a:r>
            <a:r>
              <a:rPr lang="en" sz="1500"/>
              <a:t> )</a:t>
            </a:r>
            <a:endParaRPr sz="1500"/>
          </a:p>
        </p:txBody>
      </p:sp>
      <p:sp>
        <p:nvSpPr>
          <p:cNvPr id="115" name="Google Shape;115;p27"/>
          <p:cNvSpPr txBox="1"/>
          <p:nvPr/>
        </p:nvSpPr>
        <p:spPr>
          <a:xfrm>
            <a:off x="385702" y="1013625"/>
            <a:ext cx="779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000"/>
              <a:t>Features:</a:t>
            </a:r>
            <a:endParaRPr sz="1300"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791" y="3481399"/>
            <a:ext cx="1535578" cy="1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350" y="3517300"/>
            <a:ext cx="1050899" cy="10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7975" y="3453388"/>
            <a:ext cx="1178725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444305" y="473875"/>
            <a:ext cx="4306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Types of features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500"/>
              <a:t>There are always two types of features or variables: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Numerical</a:t>
            </a:r>
            <a:r>
              <a:rPr lang="en" sz="1500"/>
              <a:t>: (numbers: 1, 2, 3…,3.15, 38.4)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Categorical</a:t>
            </a:r>
            <a:r>
              <a:rPr lang="en" sz="1500"/>
              <a:t> (tags)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Ordinal ( they display some kind of order 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Nominal (they don’t have any order 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Dates</a:t>
            </a:r>
            <a:r>
              <a:rPr lang="en" sz="1500"/>
              <a:t>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Usually we use date differences.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we can distinguish between them?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b="1" lang="en" sz="1500"/>
              <a:t>Numericals</a:t>
            </a:r>
            <a:r>
              <a:rPr lang="en" sz="1500"/>
              <a:t> express an </a:t>
            </a:r>
            <a:r>
              <a:rPr b="1" lang="en" sz="1500"/>
              <a:t>amount</a:t>
            </a:r>
            <a:r>
              <a:rPr lang="en" sz="1500"/>
              <a:t> (they can be added, subtracted, multiplied, divided..)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b="1" lang="en" sz="1500"/>
              <a:t>Categoricals</a:t>
            </a:r>
            <a:r>
              <a:rPr lang="en" sz="1500"/>
              <a:t> doesn’t express an amount, express a tag.</a:t>
            </a:r>
            <a:endParaRPr sz="1500"/>
          </a:p>
        </p:txBody>
      </p:sp>
      <p:sp>
        <p:nvSpPr>
          <p:cNvPr id="127" name="Google Shape;127;p28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000"/>
              <a:t>Features:</a:t>
            </a:r>
            <a:endParaRPr sz="130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0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779" y="2571762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7" name="Google Shape;13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Dealing with missing values   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961725" y="2713525"/>
            <a:ext cx="837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NA’s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2942925" y="17229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 them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2790525" y="3627925"/>
            <a:ext cx="15564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Replace them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5990925" y="11895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 rows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5762325" y="2103925"/>
            <a:ext cx="16335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 columns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838525" y="3018325"/>
            <a:ext cx="21327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Custom replacement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838525" y="4161325"/>
            <a:ext cx="2132700" cy="4002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Imputation 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Google Shape;146;p29"/>
          <p:cNvCxnSpPr>
            <a:stCxn id="139" idx="3"/>
            <a:endCxn id="140" idx="1"/>
          </p:cNvCxnSpPr>
          <p:nvPr/>
        </p:nvCxnSpPr>
        <p:spPr>
          <a:xfrm flipH="1" rot="10800000">
            <a:off x="1799025" y="1923025"/>
            <a:ext cx="1143900" cy="9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9"/>
          <p:cNvCxnSpPr>
            <a:stCxn id="139" idx="3"/>
            <a:endCxn id="141" idx="1"/>
          </p:cNvCxnSpPr>
          <p:nvPr/>
        </p:nvCxnSpPr>
        <p:spPr>
          <a:xfrm>
            <a:off x="1799025" y="2913625"/>
            <a:ext cx="9915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9"/>
          <p:cNvCxnSpPr>
            <a:stCxn id="140" idx="3"/>
            <a:endCxn id="142" idx="1"/>
          </p:cNvCxnSpPr>
          <p:nvPr/>
        </p:nvCxnSpPr>
        <p:spPr>
          <a:xfrm flipH="1" rot="10800000">
            <a:off x="4192725" y="1389625"/>
            <a:ext cx="17982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9"/>
          <p:cNvCxnSpPr>
            <a:stCxn id="140" idx="3"/>
            <a:endCxn id="143" idx="1"/>
          </p:cNvCxnSpPr>
          <p:nvPr/>
        </p:nvCxnSpPr>
        <p:spPr>
          <a:xfrm>
            <a:off x="4192725" y="1923025"/>
            <a:ext cx="1569600" cy="38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9"/>
          <p:cNvCxnSpPr>
            <a:stCxn id="141" idx="3"/>
            <a:endCxn id="144" idx="1"/>
          </p:cNvCxnSpPr>
          <p:nvPr/>
        </p:nvCxnSpPr>
        <p:spPr>
          <a:xfrm flipH="1" rot="10800000">
            <a:off x="4346925" y="3218425"/>
            <a:ext cx="14916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9"/>
          <p:cNvCxnSpPr>
            <a:stCxn id="141" idx="3"/>
            <a:endCxn id="145" idx="1"/>
          </p:cNvCxnSpPr>
          <p:nvPr/>
        </p:nvCxnSpPr>
        <p:spPr>
          <a:xfrm>
            <a:off x="4346925" y="3828025"/>
            <a:ext cx="14916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7" name="Google Shape;1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Encoding data  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731350" y="2567500"/>
            <a:ext cx="912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2255350" y="1805500"/>
            <a:ext cx="1210500" cy="4002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Numerical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2179150" y="3405700"/>
            <a:ext cx="1266600" cy="400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Categoricals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3938700" y="2777975"/>
            <a:ext cx="1266600" cy="4002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Nominals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3938700" y="4073375"/>
            <a:ext cx="1266600" cy="400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Ordinals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6224700" y="3967596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Ordinals encoding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6148500" y="2675330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One Hot Encoding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6" name="Google Shape;166;p30"/>
          <p:cNvCxnSpPr>
            <a:stCxn id="159" idx="3"/>
            <a:endCxn id="160" idx="1"/>
          </p:cNvCxnSpPr>
          <p:nvPr/>
        </p:nvCxnSpPr>
        <p:spPr>
          <a:xfrm flipH="1" rot="10800000">
            <a:off x="1643650" y="2005600"/>
            <a:ext cx="611700" cy="7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>
            <a:stCxn id="159" idx="3"/>
            <a:endCxn id="161" idx="1"/>
          </p:cNvCxnSpPr>
          <p:nvPr/>
        </p:nvCxnSpPr>
        <p:spPr>
          <a:xfrm>
            <a:off x="1643650" y="2767600"/>
            <a:ext cx="535500" cy="8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0"/>
          <p:cNvCxnSpPr>
            <a:stCxn id="161" idx="3"/>
            <a:endCxn id="162" idx="1"/>
          </p:cNvCxnSpPr>
          <p:nvPr/>
        </p:nvCxnSpPr>
        <p:spPr>
          <a:xfrm flipH="1" rot="10800000">
            <a:off x="3445750" y="2978200"/>
            <a:ext cx="492900" cy="6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30"/>
          <p:cNvCxnSpPr>
            <a:stCxn id="161" idx="3"/>
            <a:endCxn id="163" idx="1"/>
          </p:cNvCxnSpPr>
          <p:nvPr/>
        </p:nvCxnSpPr>
        <p:spPr>
          <a:xfrm>
            <a:off x="3445750" y="3605800"/>
            <a:ext cx="492900" cy="6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>
            <a:stCxn id="162" idx="3"/>
            <a:endCxn id="165" idx="1"/>
          </p:cNvCxnSpPr>
          <p:nvPr/>
        </p:nvCxnSpPr>
        <p:spPr>
          <a:xfrm>
            <a:off x="5205300" y="2978075"/>
            <a:ext cx="9432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>
            <a:stCxn id="163" idx="3"/>
            <a:endCxn id="164" idx="1"/>
          </p:cNvCxnSpPr>
          <p:nvPr/>
        </p:nvCxnSpPr>
        <p:spPr>
          <a:xfrm>
            <a:off x="5205300" y="4273475"/>
            <a:ext cx="10194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700" y="1666125"/>
            <a:ext cx="611699" cy="6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9" name="Google Shape;1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81" name="Google Shape;181;p31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82" name="Google Shape;18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Un supervised learning</a:t>
            </a:r>
            <a:endParaRPr sz="500"/>
          </a:p>
        </p:txBody>
      </p:sp>
      <p:sp>
        <p:nvSpPr>
          <p:cNvPr id="184" name="Google Shape;184;p31"/>
          <p:cNvSpPr txBox="1"/>
          <p:nvPr/>
        </p:nvSpPr>
        <p:spPr>
          <a:xfrm>
            <a:off x="4552950" y="1133475"/>
            <a:ext cx="4073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The case where we do not have data on an outcome.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Clustering is the most common UL problem: grouping data points with the ones where they share most characteristics.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can’t evaluate the performance (depending on the question there may be other ways to evaluate)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93" name="Google Shape;193;p3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94" name="Google Shape;1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Clustering</a:t>
            </a:r>
            <a:endParaRPr sz="500"/>
          </a:p>
        </p:txBody>
      </p:sp>
      <p:sp>
        <p:nvSpPr>
          <p:cNvPr id="196" name="Google Shape;196;p32"/>
          <p:cNvSpPr txBox="1"/>
          <p:nvPr/>
        </p:nvSpPr>
        <p:spPr>
          <a:xfrm>
            <a:off x="4552950" y="676275"/>
            <a:ext cx="40734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Clustering is the process of grouping data without telling the computer to which group belongs every observation.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7" name="Google Shape;197;p32"/>
          <p:cNvSpPr txBox="1"/>
          <p:nvPr/>
        </p:nvSpPr>
        <p:spPr>
          <a:xfrm>
            <a:off x="152400" y="1524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6">
            <a:alphaModFix/>
          </a:blip>
          <a:srcRect b="6418" l="16213" r="14288" t="19038"/>
          <a:stretch/>
        </p:blipFill>
        <p:spPr>
          <a:xfrm>
            <a:off x="4141275" y="1849650"/>
            <a:ext cx="4814924" cy="29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5" name="Google Shape;20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ntroduction to machine learning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07" name="Google Shape;207;p3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K-Means</a:t>
            </a:r>
            <a:endParaRPr sz="500"/>
          </a:p>
        </p:txBody>
      </p:sp>
      <p:sp>
        <p:nvSpPr>
          <p:cNvPr id="210" name="Google Shape;210;p33"/>
          <p:cNvSpPr txBox="1"/>
          <p:nvPr/>
        </p:nvSpPr>
        <p:spPr>
          <a:xfrm>
            <a:off x="4424200" y="1168375"/>
            <a:ext cx="4191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For K number of groups, pick K random locations (centroids)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Calculate the distance of each observation to every centroid.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Assign every observation to the nearest centroid.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Adjust centroids locations to the mean location of every member of the cluster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Repeat until centroid locations doesn’t change significantly (to be defined)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18" name="Google Shape;2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transformers</a:t>
            </a:r>
            <a:endParaRPr sz="500"/>
          </a:p>
        </p:txBody>
      </p:sp>
      <p:sp>
        <p:nvSpPr>
          <p:cNvPr id="220" name="Google Shape;220;p34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Transformers are stored in </a:t>
            </a:r>
            <a:r>
              <a:rPr b="1" lang="en" sz="1500">
                <a:solidFill>
                  <a:srgbClr val="009999"/>
                </a:solidFill>
              </a:rPr>
              <a:t>preprocessing</a:t>
            </a:r>
            <a:r>
              <a:rPr lang="en" sz="1500"/>
              <a:t> module of sklearn library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6AA84F"/>
                </a:solidFill>
              </a:rPr>
              <a:t>from</a:t>
            </a:r>
            <a:r>
              <a:rPr lang="en" sz="1500">
                <a:solidFill>
                  <a:srgbClr val="212529"/>
                </a:solidFill>
              </a:rPr>
              <a:t> </a:t>
            </a:r>
            <a:r>
              <a:rPr lang="en" sz="1500"/>
              <a:t>sklearn.preprocessing</a:t>
            </a:r>
            <a:r>
              <a:rPr lang="en" sz="1500">
                <a:solidFill>
                  <a:srgbClr val="212529"/>
                </a:solidFill>
              </a:rPr>
              <a:t> </a:t>
            </a:r>
            <a:r>
              <a:rPr b="1" lang="en" sz="1500">
                <a:solidFill>
                  <a:srgbClr val="6AA84F"/>
                </a:solidFill>
              </a:rPr>
              <a:t>import </a:t>
            </a:r>
            <a:r>
              <a:rPr lang="en" sz="1500">
                <a:solidFill>
                  <a:srgbClr val="212529"/>
                </a:solidFill>
              </a:rPr>
              <a:t>transformer</a:t>
            </a:r>
            <a:endParaRPr sz="1500">
              <a:solidFill>
                <a:srgbClr val="21252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Available transformers: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StandardScaler()</a:t>
            </a:r>
            <a:endParaRPr b="1"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MinMaxScaler()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PowerTransformer()</a:t>
            </a:r>
            <a:endParaRPr b="1"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QuantileTransformer()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RobustScaler()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Normalizer()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OrdinalEncoder()</a:t>
            </a:r>
            <a:endParaRPr b="1"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OneHotEncoder()</a:t>
            </a:r>
            <a:endParaRPr b="1"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