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D0A9F-69F4-480D-856C-425CD170C751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78D4B-D2CC-4858-AF62-5D24A7BB4879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bs-Latn-BA" dirty="0"/>
            <a:t>Misija</a:t>
          </a:r>
          <a:endParaRPr lang="en-US" dirty="0"/>
        </a:p>
      </dgm:t>
    </dgm:pt>
    <dgm:pt modelId="{041C5544-5DCE-4596-8E03-0C3A929048CC}" type="parTrans" cxnId="{CE3434F4-194A-4F5E-B3BD-3EDCB41BA211}">
      <dgm:prSet/>
      <dgm:spPr/>
      <dgm:t>
        <a:bodyPr/>
        <a:lstStyle/>
        <a:p>
          <a:endParaRPr lang="en-US"/>
        </a:p>
      </dgm:t>
    </dgm:pt>
    <dgm:pt modelId="{A57680AD-E44E-4281-B41F-E93F7896CD02}" type="sibTrans" cxnId="{CE3434F4-194A-4F5E-B3BD-3EDCB41BA211}">
      <dgm:prSet/>
      <dgm:spPr/>
      <dgm:t>
        <a:bodyPr/>
        <a:lstStyle/>
        <a:p>
          <a:endParaRPr lang="en-US"/>
        </a:p>
      </dgm:t>
    </dgm:pt>
    <dgm:pt modelId="{09809255-D1F7-489B-B413-DF5FCEB0ECC5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bs-Latn-BA" dirty="0"/>
            <a:t>Poslovni ciljevi</a:t>
          </a:r>
          <a:endParaRPr lang="en-US" dirty="0"/>
        </a:p>
      </dgm:t>
    </dgm:pt>
    <dgm:pt modelId="{A6D5C2BD-E46B-4120-A5CD-6D42A48DB944}" type="parTrans" cxnId="{6A29CB66-F182-4067-9DD6-E528610C7C47}">
      <dgm:prSet/>
      <dgm:spPr/>
      <dgm:t>
        <a:bodyPr/>
        <a:lstStyle/>
        <a:p>
          <a:endParaRPr lang="en-US"/>
        </a:p>
      </dgm:t>
    </dgm:pt>
    <dgm:pt modelId="{BC3F564A-9844-4E13-87A4-1215C5664901}" type="sibTrans" cxnId="{6A29CB66-F182-4067-9DD6-E528610C7C47}">
      <dgm:prSet/>
      <dgm:spPr/>
      <dgm:t>
        <a:bodyPr/>
        <a:lstStyle/>
        <a:p>
          <a:endParaRPr lang="en-US"/>
        </a:p>
      </dgm:t>
    </dgm:pt>
    <dgm:pt modelId="{4DB5CC0D-26F1-494F-BD7D-D1F4E61CFAAB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bs-Latn-BA" dirty="0"/>
            <a:t>Specifične strategije</a:t>
          </a:r>
          <a:endParaRPr lang="en-US" dirty="0"/>
        </a:p>
      </dgm:t>
    </dgm:pt>
    <dgm:pt modelId="{AD967BBF-5412-4F61-A809-1585F7902C95}" type="parTrans" cxnId="{2AC3AC18-FE14-4707-9197-D4A59C4A4FA4}">
      <dgm:prSet/>
      <dgm:spPr/>
      <dgm:t>
        <a:bodyPr/>
        <a:lstStyle/>
        <a:p>
          <a:endParaRPr lang="en-US"/>
        </a:p>
      </dgm:t>
    </dgm:pt>
    <dgm:pt modelId="{6FC743D1-2B10-4909-B7F4-C64BAEE2583A}" type="sibTrans" cxnId="{2AC3AC18-FE14-4707-9197-D4A59C4A4FA4}">
      <dgm:prSet/>
      <dgm:spPr/>
      <dgm:t>
        <a:bodyPr/>
        <a:lstStyle/>
        <a:p>
          <a:endParaRPr lang="en-US"/>
        </a:p>
      </dgm:t>
    </dgm:pt>
    <dgm:pt modelId="{7001E28D-A6DE-446F-A4D8-959E9D6F3AE7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bs-Latn-BA" dirty="0"/>
            <a:t>Kritični faktori uspjeha</a:t>
          </a:r>
          <a:endParaRPr lang="en-US" dirty="0"/>
        </a:p>
      </dgm:t>
    </dgm:pt>
    <dgm:pt modelId="{40AF66EA-BFF8-4923-8E13-22AA65631F9E}" type="parTrans" cxnId="{CA9EB045-E270-491E-8371-09F75651CDAD}">
      <dgm:prSet/>
      <dgm:spPr/>
      <dgm:t>
        <a:bodyPr/>
        <a:lstStyle/>
        <a:p>
          <a:endParaRPr lang="en-US"/>
        </a:p>
      </dgm:t>
    </dgm:pt>
    <dgm:pt modelId="{3BBEE524-0CE3-4954-B60A-E45FE179036D}" type="sibTrans" cxnId="{CA9EB045-E270-491E-8371-09F75651CDAD}">
      <dgm:prSet/>
      <dgm:spPr/>
      <dgm:t>
        <a:bodyPr/>
        <a:lstStyle/>
        <a:p>
          <a:endParaRPr lang="en-US"/>
        </a:p>
      </dgm:t>
    </dgm:pt>
    <dgm:pt modelId="{0E3DECD1-5FA5-445B-B439-29A6AD2A13FF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bs-Latn-BA" dirty="0"/>
            <a:t>Kritični poslovni faktori</a:t>
          </a:r>
          <a:endParaRPr lang="en-US" dirty="0"/>
        </a:p>
      </dgm:t>
    </dgm:pt>
    <dgm:pt modelId="{47D58507-A136-49A2-8E20-958A1097642E}" type="parTrans" cxnId="{41072D54-AB74-4CFA-B474-4F62799BD9BC}">
      <dgm:prSet/>
      <dgm:spPr/>
      <dgm:t>
        <a:bodyPr/>
        <a:lstStyle/>
        <a:p>
          <a:endParaRPr lang="en-US"/>
        </a:p>
      </dgm:t>
    </dgm:pt>
    <dgm:pt modelId="{85982436-DEE7-457A-8CCB-500BA1350A65}" type="sibTrans" cxnId="{41072D54-AB74-4CFA-B474-4F62799BD9BC}">
      <dgm:prSet/>
      <dgm:spPr/>
      <dgm:t>
        <a:bodyPr/>
        <a:lstStyle/>
        <a:p>
          <a:endParaRPr lang="en-US"/>
        </a:p>
      </dgm:t>
    </dgm:pt>
    <dgm:pt modelId="{128635CA-FBB9-46CA-993A-EC51F6E3A2C3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bs-Latn-BA" dirty="0"/>
            <a:t>Poslovna vizija</a:t>
          </a:r>
          <a:endParaRPr lang="en-US" dirty="0"/>
        </a:p>
      </dgm:t>
    </dgm:pt>
    <dgm:pt modelId="{57D38B55-F5F0-4616-B91F-BC72869C1E7C}" type="parTrans" cxnId="{C0A9C83F-FC13-4B78-AFB6-313ED0A871E8}">
      <dgm:prSet/>
      <dgm:spPr/>
      <dgm:t>
        <a:bodyPr/>
        <a:lstStyle/>
        <a:p>
          <a:endParaRPr lang="en-US"/>
        </a:p>
      </dgm:t>
    </dgm:pt>
    <dgm:pt modelId="{E8A59803-4A56-4957-9794-7C4A5C7F7DE6}" type="sibTrans" cxnId="{C0A9C83F-FC13-4B78-AFB6-313ED0A871E8}">
      <dgm:prSet/>
      <dgm:spPr/>
      <dgm:t>
        <a:bodyPr/>
        <a:lstStyle/>
        <a:p>
          <a:endParaRPr lang="en-US"/>
        </a:p>
      </dgm:t>
    </dgm:pt>
    <dgm:pt modelId="{B3FC931A-CA0F-4805-B422-421A84D2006F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bs-Latn-BA" dirty="0"/>
            <a:t>Ključne poslovne politike</a:t>
          </a:r>
          <a:endParaRPr lang="en-US" dirty="0"/>
        </a:p>
      </dgm:t>
    </dgm:pt>
    <dgm:pt modelId="{F01BBA7F-BD0C-421C-952F-8E9FCB3BED17}" type="parTrans" cxnId="{1DFE3651-B708-4E98-A0BD-FB6880C438AC}">
      <dgm:prSet/>
      <dgm:spPr/>
      <dgm:t>
        <a:bodyPr/>
        <a:lstStyle/>
        <a:p>
          <a:endParaRPr lang="en-US"/>
        </a:p>
      </dgm:t>
    </dgm:pt>
    <dgm:pt modelId="{3B4E1C22-53C8-447C-94D8-F0B382F22CC8}" type="sibTrans" cxnId="{1DFE3651-B708-4E98-A0BD-FB6880C438AC}">
      <dgm:prSet/>
      <dgm:spPr/>
      <dgm:t>
        <a:bodyPr/>
        <a:lstStyle/>
        <a:p>
          <a:endParaRPr lang="en-US"/>
        </a:p>
      </dgm:t>
    </dgm:pt>
    <dgm:pt modelId="{A484352E-98A0-45D8-8698-F094C59B512A}" type="pres">
      <dgm:prSet presAssocID="{3B7D0A9F-69F4-480D-856C-425CD170C751}" presName="compositeShape" presStyleCnt="0">
        <dgm:presLayoutVars>
          <dgm:dir/>
          <dgm:resizeHandles/>
        </dgm:presLayoutVars>
      </dgm:prSet>
      <dgm:spPr/>
    </dgm:pt>
    <dgm:pt modelId="{CA5AF52E-6A03-4775-97A9-1FBF8992A544}" type="pres">
      <dgm:prSet presAssocID="{3B7D0A9F-69F4-480D-856C-425CD170C751}" presName="pyramid" presStyleLbl="node1" presStyleIdx="0" presStyleCnt="1"/>
      <dgm:spPr>
        <a:solidFill>
          <a:srgbClr val="002060"/>
        </a:solidFill>
      </dgm:spPr>
    </dgm:pt>
    <dgm:pt modelId="{F165FE2C-B959-4A66-A21A-91262287789B}" type="pres">
      <dgm:prSet presAssocID="{3B7D0A9F-69F4-480D-856C-425CD170C751}" presName="theList" presStyleCnt="0"/>
      <dgm:spPr/>
    </dgm:pt>
    <dgm:pt modelId="{48B4D695-D82E-40C8-9680-51649BF349E5}" type="pres">
      <dgm:prSet presAssocID="{BA578D4B-D2CC-4858-AF62-5D24A7BB4879}" presName="aNode" presStyleLbl="fgAcc1" presStyleIdx="0" presStyleCnt="7">
        <dgm:presLayoutVars>
          <dgm:bulletEnabled val="1"/>
        </dgm:presLayoutVars>
      </dgm:prSet>
      <dgm:spPr/>
    </dgm:pt>
    <dgm:pt modelId="{A440210A-23DC-4D00-939C-5C1FE6E8DB26}" type="pres">
      <dgm:prSet presAssocID="{BA578D4B-D2CC-4858-AF62-5D24A7BB4879}" presName="aSpace" presStyleCnt="0"/>
      <dgm:spPr/>
    </dgm:pt>
    <dgm:pt modelId="{63D5C63D-C58F-4F69-AABB-383F56B2EF69}" type="pres">
      <dgm:prSet presAssocID="{09809255-D1F7-489B-B413-DF5FCEB0ECC5}" presName="aNode" presStyleLbl="fgAcc1" presStyleIdx="1" presStyleCnt="7" custLinFactNeighborX="-630" custLinFactNeighborY="-10745">
        <dgm:presLayoutVars>
          <dgm:bulletEnabled val="1"/>
        </dgm:presLayoutVars>
      </dgm:prSet>
      <dgm:spPr/>
    </dgm:pt>
    <dgm:pt modelId="{0E409DD5-FD0C-464D-BDF3-B6D48418A3EF}" type="pres">
      <dgm:prSet presAssocID="{09809255-D1F7-489B-B413-DF5FCEB0ECC5}" presName="aSpace" presStyleCnt="0"/>
      <dgm:spPr/>
    </dgm:pt>
    <dgm:pt modelId="{7E7C19E3-53C3-43B7-B264-DE46B679E7DD}" type="pres">
      <dgm:prSet presAssocID="{4DB5CC0D-26F1-494F-BD7D-D1F4E61CFAAB}" presName="aNode" presStyleLbl="fgAcc1" presStyleIdx="2" presStyleCnt="7">
        <dgm:presLayoutVars>
          <dgm:bulletEnabled val="1"/>
        </dgm:presLayoutVars>
      </dgm:prSet>
      <dgm:spPr/>
    </dgm:pt>
    <dgm:pt modelId="{AA858D6B-7346-424E-AC15-7C6BD57AA86F}" type="pres">
      <dgm:prSet presAssocID="{4DB5CC0D-26F1-494F-BD7D-D1F4E61CFAAB}" presName="aSpace" presStyleCnt="0"/>
      <dgm:spPr/>
    </dgm:pt>
    <dgm:pt modelId="{B6B2E921-1AA4-41E6-A2CA-174D3835AF4F}" type="pres">
      <dgm:prSet presAssocID="{7001E28D-A6DE-446F-A4D8-959E9D6F3AE7}" presName="aNode" presStyleLbl="fgAcc1" presStyleIdx="3" presStyleCnt="7">
        <dgm:presLayoutVars>
          <dgm:bulletEnabled val="1"/>
        </dgm:presLayoutVars>
      </dgm:prSet>
      <dgm:spPr/>
    </dgm:pt>
    <dgm:pt modelId="{1B5778A3-9094-4A93-806D-9449C89ABEB9}" type="pres">
      <dgm:prSet presAssocID="{7001E28D-A6DE-446F-A4D8-959E9D6F3AE7}" presName="aSpace" presStyleCnt="0"/>
      <dgm:spPr/>
    </dgm:pt>
    <dgm:pt modelId="{652F1F43-4C98-4E6A-A205-D2782D876E8A}" type="pres">
      <dgm:prSet presAssocID="{0E3DECD1-5FA5-445B-B439-29A6AD2A13FF}" presName="aNode" presStyleLbl="fgAcc1" presStyleIdx="4" presStyleCnt="7">
        <dgm:presLayoutVars>
          <dgm:bulletEnabled val="1"/>
        </dgm:presLayoutVars>
      </dgm:prSet>
      <dgm:spPr/>
    </dgm:pt>
    <dgm:pt modelId="{8D049F03-0D0F-49B4-965B-63D840E70EB8}" type="pres">
      <dgm:prSet presAssocID="{0E3DECD1-5FA5-445B-B439-29A6AD2A13FF}" presName="aSpace" presStyleCnt="0"/>
      <dgm:spPr/>
    </dgm:pt>
    <dgm:pt modelId="{CEA1C6E7-7C3A-4396-95BD-8AE48D63B760}" type="pres">
      <dgm:prSet presAssocID="{128635CA-FBB9-46CA-993A-EC51F6E3A2C3}" presName="aNode" presStyleLbl="fgAcc1" presStyleIdx="5" presStyleCnt="7">
        <dgm:presLayoutVars>
          <dgm:bulletEnabled val="1"/>
        </dgm:presLayoutVars>
      </dgm:prSet>
      <dgm:spPr/>
    </dgm:pt>
    <dgm:pt modelId="{E5C21B67-FC9C-4C0D-BD2D-ABE851476BDE}" type="pres">
      <dgm:prSet presAssocID="{128635CA-FBB9-46CA-993A-EC51F6E3A2C3}" presName="aSpace" presStyleCnt="0"/>
      <dgm:spPr/>
    </dgm:pt>
    <dgm:pt modelId="{8460DF6D-C600-4846-80E0-6AB31B17A632}" type="pres">
      <dgm:prSet presAssocID="{B3FC931A-CA0F-4805-B422-421A84D2006F}" presName="aNode" presStyleLbl="fgAcc1" presStyleIdx="6" presStyleCnt="7">
        <dgm:presLayoutVars>
          <dgm:bulletEnabled val="1"/>
        </dgm:presLayoutVars>
      </dgm:prSet>
      <dgm:spPr/>
    </dgm:pt>
    <dgm:pt modelId="{E5D02D9B-E92D-4F21-8B5A-D4E6C0060DF2}" type="pres">
      <dgm:prSet presAssocID="{B3FC931A-CA0F-4805-B422-421A84D2006F}" presName="aSpace" presStyleCnt="0"/>
      <dgm:spPr/>
    </dgm:pt>
  </dgm:ptLst>
  <dgm:cxnLst>
    <dgm:cxn modelId="{2AC3AC18-FE14-4707-9197-D4A59C4A4FA4}" srcId="{3B7D0A9F-69F4-480D-856C-425CD170C751}" destId="{4DB5CC0D-26F1-494F-BD7D-D1F4E61CFAAB}" srcOrd="2" destOrd="0" parTransId="{AD967BBF-5412-4F61-A809-1585F7902C95}" sibTransId="{6FC743D1-2B10-4909-B7F4-C64BAEE2583A}"/>
    <dgm:cxn modelId="{B2EAFF32-CD49-4C34-80FD-ADF6455E57D0}" type="presOf" srcId="{128635CA-FBB9-46CA-993A-EC51F6E3A2C3}" destId="{CEA1C6E7-7C3A-4396-95BD-8AE48D63B760}" srcOrd="0" destOrd="0" presId="urn:microsoft.com/office/officeart/2005/8/layout/pyramid2"/>
    <dgm:cxn modelId="{9C5D2334-45C8-40D9-B3A2-266D5F8153F8}" type="presOf" srcId="{7001E28D-A6DE-446F-A4D8-959E9D6F3AE7}" destId="{B6B2E921-1AA4-41E6-A2CA-174D3835AF4F}" srcOrd="0" destOrd="0" presId="urn:microsoft.com/office/officeart/2005/8/layout/pyramid2"/>
    <dgm:cxn modelId="{C0A9C83F-FC13-4B78-AFB6-313ED0A871E8}" srcId="{3B7D0A9F-69F4-480D-856C-425CD170C751}" destId="{128635CA-FBB9-46CA-993A-EC51F6E3A2C3}" srcOrd="5" destOrd="0" parTransId="{57D38B55-F5F0-4616-B91F-BC72869C1E7C}" sibTransId="{E8A59803-4A56-4957-9794-7C4A5C7F7DE6}"/>
    <dgm:cxn modelId="{9452B862-E29E-45D0-9684-6B9B8576D172}" type="presOf" srcId="{0E3DECD1-5FA5-445B-B439-29A6AD2A13FF}" destId="{652F1F43-4C98-4E6A-A205-D2782D876E8A}" srcOrd="0" destOrd="0" presId="urn:microsoft.com/office/officeart/2005/8/layout/pyramid2"/>
    <dgm:cxn modelId="{2DD47263-EE0C-4F53-B4D5-D21BB3AF79E3}" type="presOf" srcId="{09809255-D1F7-489B-B413-DF5FCEB0ECC5}" destId="{63D5C63D-C58F-4F69-AABB-383F56B2EF69}" srcOrd="0" destOrd="0" presId="urn:microsoft.com/office/officeart/2005/8/layout/pyramid2"/>
    <dgm:cxn modelId="{CA9EB045-E270-491E-8371-09F75651CDAD}" srcId="{3B7D0A9F-69F4-480D-856C-425CD170C751}" destId="{7001E28D-A6DE-446F-A4D8-959E9D6F3AE7}" srcOrd="3" destOrd="0" parTransId="{40AF66EA-BFF8-4923-8E13-22AA65631F9E}" sibTransId="{3BBEE524-0CE3-4954-B60A-E45FE179036D}"/>
    <dgm:cxn modelId="{6A29CB66-F182-4067-9DD6-E528610C7C47}" srcId="{3B7D0A9F-69F4-480D-856C-425CD170C751}" destId="{09809255-D1F7-489B-B413-DF5FCEB0ECC5}" srcOrd="1" destOrd="0" parTransId="{A6D5C2BD-E46B-4120-A5CD-6D42A48DB944}" sibTransId="{BC3F564A-9844-4E13-87A4-1215C5664901}"/>
    <dgm:cxn modelId="{F321716F-DD96-4F8E-BD0F-7155F3DB1169}" type="presOf" srcId="{3B7D0A9F-69F4-480D-856C-425CD170C751}" destId="{A484352E-98A0-45D8-8698-F094C59B512A}" srcOrd="0" destOrd="0" presId="urn:microsoft.com/office/officeart/2005/8/layout/pyramid2"/>
    <dgm:cxn modelId="{1DFE3651-B708-4E98-A0BD-FB6880C438AC}" srcId="{3B7D0A9F-69F4-480D-856C-425CD170C751}" destId="{B3FC931A-CA0F-4805-B422-421A84D2006F}" srcOrd="6" destOrd="0" parTransId="{F01BBA7F-BD0C-421C-952F-8E9FCB3BED17}" sibTransId="{3B4E1C22-53C8-447C-94D8-F0B382F22CC8}"/>
    <dgm:cxn modelId="{41072D54-AB74-4CFA-B474-4F62799BD9BC}" srcId="{3B7D0A9F-69F4-480D-856C-425CD170C751}" destId="{0E3DECD1-5FA5-445B-B439-29A6AD2A13FF}" srcOrd="4" destOrd="0" parTransId="{47D58507-A136-49A2-8E20-958A1097642E}" sibTransId="{85982436-DEE7-457A-8CCB-500BA1350A65}"/>
    <dgm:cxn modelId="{B4492EBF-B19A-4080-BF79-293978EA221B}" type="presOf" srcId="{B3FC931A-CA0F-4805-B422-421A84D2006F}" destId="{8460DF6D-C600-4846-80E0-6AB31B17A632}" srcOrd="0" destOrd="0" presId="urn:microsoft.com/office/officeart/2005/8/layout/pyramid2"/>
    <dgm:cxn modelId="{8C4E37D7-3972-4CE6-B977-F6F4D87A9076}" type="presOf" srcId="{4DB5CC0D-26F1-494F-BD7D-D1F4E61CFAAB}" destId="{7E7C19E3-53C3-43B7-B264-DE46B679E7DD}" srcOrd="0" destOrd="0" presId="urn:microsoft.com/office/officeart/2005/8/layout/pyramid2"/>
    <dgm:cxn modelId="{E34E40DA-4E9A-4FC2-A9F5-BC5F7B2FC772}" type="presOf" srcId="{BA578D4B-D2CC-4858-AF62-5D24A7BB4879}" destId="{48B4D695-D82E-40C8-9680-51649BF349E5}" srcOrd="0" destOrd="0" presId="urn:microsoft.com/office/officeart/2005/8/layout/pyramid2"/>
    <dgm:cxn modelId="{CE3434F4-194A-4F5E-B3BD-3EDCB41BA211}" srcId="{3B7D0A9F-69F4-480D-856C-425CD170C751}" destId="{BA578D4B-D2CC-4858-AF62-5D24A7BB4879}" srcOrd="0" destOrd="0" parTransId="{041C5544-5DCE-4596-8E03-0C3A929048CC}" sibTransId="{A57680AD-E44E-4281-B41F-E93F7896CD02}"/>
    <dgm:cxn modelId="{849ABA5D-CDE2-4EE7-8753-D7179F066D56}" type="presParOf" srcId="{A484352E-98A0-45D8-8698-F094C59B512A}" destId="{CA5AF52E-6A03-4775-97A9-1FBF8992A544}" srcOrd="0" destOrd="0" presId="urn:microsoft.com/office/officeart/2005/8/layout/pyramid2"/>
    <dgm:cxn modelId="{CCF5481C-0F11-4AC6-955A-0ABC967E1438}" type="presParOf" srcId="{A484352E-98A0-45D8-8698-F094C59B512A}" destId="{F165FE2C-B959-4A66-A21A-91262287789B}" srcOrd="1" destOrd="0" presId="urn:microsoft.com/office/officeart/2005/8/layout/pyramid2"/>
    <dgm:cxn modelId="{FF899B48-ACBD-41E8-AAC7-6BCE2ECA413C}" type="presParOf" srcId="{F165FE2C-B959-4A66-A21A-91262287789B}" destId="{48B4D695-D82E-40C8-9680-51649BF349E5}" srcOrd="0" destOrd="0" presId="urn:microsoft.com/office/officeart/2005/8/layout/pyramid2"/>
    <dgm:cxn modelId="{8798F042-61DC-47FC-8834-3551A38440D3}" type="presParOf" srcId="{F165FE2C-B959-4A66-A21A-91262287789B}" destId="{A440210A-23DC-4D00-939C-5C1FE6E8DB26}" srcOrd="1" destOrd="0" presId="urn:microsoft.com/office/officeart/2005/8/layout/pyramid2"/>
    <dgm:cxn modelId="{D7F8ED21-D642-4245-96A1-0EF4C2F78418}" type="presParOf" srcId="{F165FE2C-B959-4A66-A21A-91262287789B}" destId="{63D5C63D-C58F-4F69-AABB-383F56B2EF69}" srcOrd="2" destOrd="0" presId="urn:microsoft.com/office/officeart/2005/8/layout/pyramid2"/>
    <dgm:cxn modelId="{63646897-BBED-4241-8538-E6905D33DA97}" type="presParOf" srcId="{F165FE2C-B959-4A66-A21A-91262287789B}" destId="{0E409DD5-FD0C-464D-BDF3-B6D48418A3EF}" srcOrd="3" destOrd="0" presId="urn:microsoft.com/office/officeart/2005/8/layout/pyramid2"/>
    <dgm:cxn modelId="{BA7EA2B9-53F0-4EC8-A198-6C56A95A9495}" type="presParOf" srcId="{F165FE2C-B959-4A66-A21A-91262287789B}" destId="{7E7C19E3-53C3-43B7-B264-DE46B679E7DD}" srcOrd="4" destOrd="0" presId="urn:microsoft.com/office/officeart/2005/8/layout/pyramid2"/>
    <dgm:cxn modelId="{88F9C760-D329-4FE9-B879-82DF26E71A79}" type="presParOf" srcId="{F165FE2C-B959-4A66-A21A-91262287789B}" destId="{AA858D6B-7346-424E-AC15-7C6BD57AA86F}" srcOrd="5" destOrd="0" presId="urn:microsoft.com/office/officeart/2005/8/layout/pyramid2"/>
    <dgm:cxn modelId="{3E279C50-BD84-47B4-8D16-997B8D63B454}" type="presParOf" srcId="{F165FE2C-B959-4A66-A21A-91262287789B}" destId="{B6B2E921-1AA4-41E6-A2CA-174D3835AF4F}" srcOrd="6" destOrd="0" presId="urn:microsoft.com/office/officeart/2005/8/layout/pyramid2"/>
    <dgm:cxn modelId="{6F19ADBA-1B64-449C-A4D2-DF06DC266842}" type="presParOf" srcId="{F165FE2C-B959-4A66-A21A-91262287789B}" destId="{1B5778A3-9094-4A93-806D-9449C89ABEB9}" srcOrd="7" destOrd="0" presId="urn:microsoft.com/office/officeart/2005/8/layout/pyramid2"/>
    <dgm:cxn modelId="{F0F50399-0856-4552-87A0-39628F01C1F5}" type="presParOf" srcId="{F165FE2C-B959-4A66-A21A-91262287789B}" destId="{652F1F43-4C98-4E6A-A205-D2782D876E8A}" srcOrd="8" destOrd="0" presId="urn:microsoft.com/office/officeart/2005/8/layout/pyramid2"/>
    <dgm:cxn modelId="{F3E00B3A-27E2-48DB-A893-E17BCEB9D4A4}" type="presParOf" srcId="{F165FE2C-B959-4A66-A21A-91262287789B}" destId="{8D049F03-0D0F-49B4-965B-63D840E70EB8}" srcOrd="9" destOrd="0" presId="urn:microsoft.com/office/officeart/2005/8/layout/pyramid2"/>
    <dgm:cxn modelId="{AAE0FD08-3431-4F80-BCED-E79391FC301D}" type="presParOf" srcId="{F165FE2C-B959-4A66-A21A-91262287789B}" destId="{CEA1C6E7-7C3A-4396-95BD-8AE48D63B760}" srcOrd="10" destOrd="0" presId="urn:microsoft.com/office/officeart/2005/8/layout/pyramid2"/>
    <dgm:cxn modelId="{BD38F7F1-9B5C-486B-B304-61BF32C5AA5A}" type="presParOf" srcId="{F165FE2C-B959-4A66-A21A-91262287789B}" destId="{E5C21B67-FC9C-4C0D-BD2D-ABE851476BDE}" srcOrd="11" destOrd="0" presId="urn:microsoft.com/office/officeart/2005/8/layout/pyramid2"/>
    <dgm:cxn modelId="{CBEEED67-4F8D-4E07-8EC4-A01EBC979663}" type="presParOf" srcId="{F165FE2C-B959-4A66-A21A-91262287789B}" destId="{8460DF6D-C600-4846-80E0-6AB31B17A632}" srcOrd="12" destOrd="0" presId="urn:microsoft.com/office/officeart/2005/8/layout/pyramid2"/>
    <dgm:cxn modelId="{7B70AF16-3B0A-406F-B5CA-F3EC0EFD18F8}" type="presParOf" srcId="{F165FE2C-B959-4A66-A21A-91262287789B}" destId="{E5D02D9B-E92D-4F21-8B5A-D4E6C0060DF2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8F743F-1F61-443B-898F-6366145656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E56393-F135-429F-BA8D-AC983AC25334}">
      <dgm:prSet custT="1"/>
      <dgm:spPr>
        <a:solidFill>
          <a:srgbClr val="002060"/>
        </a:solidFill>
      </dgm:spPr>
      <dgm:t>
        <a:bodyPr/>
        <a:lstStyle/>
        <a:p>
          <a:r>
            <a:rPr lang="bs-Latn-BA" sz="3000" dirty="0"/>
            <a:t>       Ciljevi projekta</a:t>
          </a:r>
          <a:endParaRPr lang="en-US" sz="3000" dirty="0"/>
        </a:p>
      </dgm:t>
    </dgm:pt>
    <dgm:pt modelId="{499EFDAC-494B-42E6-AA8C-49120CE72959}" type="parTrans" cxnId="{9DCF527E-80C6-44EE-BE80-29668E6D3FD8}">
      <dgm:prSet/>
      <dgm:spPr/>
      <dgm:t>
        <a:bodyPr/>
        <a:lstStyle/>
        <a:p>
          <a:endParaRPr lang="en-US"/>
        </a:p>
      </dgm:t>
    </dgm:pt>
    <dgm:pt modelId="{7B683BC2-3CA4-4297-B5C7-21696D206514}" type="sibTrans" cxnId="{9DCF527E-80C6-44EE-BE80-29668E6D3FD8}">
      <dgm:prSet/>
      <dgm:spPr/>
      <dgm:t>
        <a:bodyPr/>
        <a:lstStyle/>
        <a:p>
          <a:endParaRPr lang="en-US"/>
        </a:p>
      </dgm:t>
    </dgm:pt>
    <dgm:pt modelId="{128BEED1-650F-4DF8-B470-D5CC4DAB99B4}" type="pres">
      <dgm:prSet presAssocID="{3C8F743F-1F61-443B-898F-6366145656CC}" presName="linear" presStyleCnt="0">
        <dgm:presLayoutVars>
          <dgm:dir/>
          <dgm:animLvl val="lvl"/>
          <dgm:resizeHandles val="exact"/>
        </dgm:presLayoutVars>
      </dgm:prSet>
      <dgm:spPr/>
    </dgm:pt>
    <dgm:pt modelId="{D2E8D684-3987-424E-82A8-B81845EF296E}" type="pres">
      <dgm:prSet presAssocID="{41E56393-F135-429F-BA8D-AC983AC25334}" presName="parentLin" presStyleCnt="0"/>
      <dgm:spPr/>
    </dgm:pt>
    <dgm:pt modelId="{3901AC0E-E9AF-4840-ABC8-2BE90B9F0B77}" type="pres">
      <dgm:prSet presAssocID="{41E56393-F135-429F-BA8D-AC983AC25334}" presName="parentLeftMargin" presStyleLbl="node1" presStyleIdx="0" presStyleCnt="1"/>
      <dgm:spPr/>
    </dgm:pt>
    <dgm:pt modelId="{CE5DFB7E-AE8B-47DD-9880-BEB84F0ACDE3}" type="pres">
      <dgm:prSet presAssocID="{41E56393-F135-429F-BA8D-AC983AC25334}" presName="parentText" presStyleLbl="node1" presStyleIdx="0" presStyleCnt="1" custScaleX="92543" custScaleY="38309" custLinFactX="10908" custLinFactNeighborX="100000" custLinFactNeighborY="-32554">
        <dgm:presLayoutVars>
          <dgm:chMax val="0"/>
          <dgm:bulletEnabled val="1"/>
        </dgm:presLayoutVars>
      </dgm:prSet>
      <dgm:spPr/>
    </dgm:pt>
    <dgm:pt modelId="{3BF3B8DC-C4C4-4C70-BB00-2EF14CC0342C}" type="pres">
      <dgm:prSet presAssocID="{41E56393-F135-429F-BA8D-AC983AC25334}" presName="negativeSpace" presStyleCnt="0"/>
      <dgm:spPr/>
    </dgm:pt>
    <dgm:pt modelId="{41DD833A-B9F6-4C02-A1FE-35805A47F1B4}" type="pres">
      <dgm:prSet presAssocID="{41E56393-F135-429F-BA8D-AC983AC25334}" presName="childText" presStyleLbl="conFgAcc1" presStyleIdx="0" presStyleCnt="1" custLinFactNeighborX="46" custLinFactNeighborY="14805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</dgm:ptLst>
  <dgm:cxnLst>
    <dgm:cxn modelId="{9DCF527E-80C6-44EE-BE80-29668E6D3FD8}" srcId="{3C8F743F-1F61-443B-898F-6366145656CC}" destId="{41E56393-F135-429F-BA8D-AC983AC25334}" srcOrd="0" destOrd="0" parTransId="{499EFDAC-494B-42E6-AA8C-49120CE72959}" sibTransId="{7B683BC2-3CA4-4297-B5C7-21696D206514}"/>
    <dgm:cxn modelId="{F7787AA2-0C62-4405-B6D2-EDBEF661B0D0}" type="presOf" srcId="{3C8F743F-1F61-443B-898F-6366145656CC}" destId="{128BEED1-650F-4DF8-B470-D5CC4DAB99B4}" srcOrd="0" destOrd="0" presId="urn:microsoft.com/office/officeart/2005/8/layout/list1"/>
    <dgm:cxn modelId="{5C6C9FE5-1E8A-431C-B284-C4BFB92C7EF4}" type="presOf" srcId="{41E56393-F135-429F-BA8D-AC983AC25334}" destId="{CE5DFB7E-AE8B-47DD-9880-BEB84F0ACDE3}" srcOrd="1" destOrd="0" presId="urn:microsoft.com/office/officeart/2005/8/layout/list1"/>
    <dgm:cxn modelId="{B7B9F2EA-A66D-4C5E-937B-DEF8DA964282}" type="presOf" srcId="{41E56393-F135-429F-BA8D-AC983AC25334}" destId="{3901AC0E-E9AF-4840-ABC8-2BE90B9F0B77}" srcOrd="0" destOrd="0" presId="urn:microsoft.com/office/officeart/2005/8/layout/list1"/>
    <dgm:cxn modelId="{D67E2057-4D9F-4CF1-B224-B9E13F139BA9}" type="presParOf" srcId="{128BEED1-650F-4DF8-B470-D5CC4DAB99B4}" destId="{D2E8D684-3987-424E-82A8-B81845EF296E}" srcOrd="0" destOrd="0" presId="urn:microsoft.com/office/officeart/2005/8/layout/list1"/>
    <dgm:cxn modelId="{AA21C96E-0640-4634-83A4-CA001BA1DF34}" type="presParOf" srcId="{D2E8D684-3987-424E-82A8-B81845EF296E}" destId="{3901AC0E-E9AF-4840-ABC8-2BE90B9F0B77}" srcOrd="0" destOrd="0" presId="urn:microsoft.com/office/officeart/2005/8/layout/list1"/>
    <dgm:cxn modelId="{AC22A2D6-32C1-480E-9054-D4353A8F5BA2}" type="presParOf" srcId="{D2E8D684-3987-424E-82A8-B81845EF296E}" destId="{CE5DFB7E-AE8B-47DD-9880-BEB84F0ACDE3}" srcOrd="1" destOrd="0" presId="urn:microsoft.com/office/officeart/2005/8/layout/list1"/>
    <dgm:cxn modelId="{E97CB0D1-433D-43BD-848E-D7367C9A360E}" type="presParOf" srcId="{128BEED1-650F-4DF8-B470-D5CC4DAB99B4}" destId="{3BF3B8DC-C4C4-4C70-BB00-2EF14CC0342C}" srcOrd="1" destOrd="0" presId="urn:microsoft.com/office/officeart/2005/8/layout/list1"/>
    <dgm:cxn modelId="{A3F4CD16-11DF-46C7-88CE-BEACC3E49A3D}" type="presParOf" srcId="{128BEED1-650F-4DF8-B470-D5CC4DAB99B4}" destId="{41DD833A-B9F6-4C02-A1FE-35805A47F1B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8F743F-1F61-443B-898F-6366145656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E56393-F135-429F-BA8D-AC983AC25334}">
      <dgm:prSet custT="1"/>
      <dgm:spPr>
        <a:solidFill>
          <a:srgbClr val="002060"/>
        </a:solidFill>
      </dgm:spPr>
      <dgm:t>
        <a:bodyPr/>
        <a:lstStyle/>
        <a:p>
          <a:r>
            <a:rPr lang="bs-Latn-BA" sz="3000" dirty="0"/>
            <a:t>       Poslovni zahtjevi</a:t>
          </a:r>
          <a:endParaRPr lang="en-US" sz="3000" dirty="0"/>
        </a:p>
      </dgm:t>
    </dgm:pt>
    <dgm:pt modelId="{499EFDAC-494B-42E6-AA8C-49120CE72959}" type="parTrans" cxnId="{9DCF527E-80C6-44EE-BE80-29668E6D3FD8}">
      <dgm:prSet/>
      <dgm:spPr/>
      <dgm:t>
        <a:bodyPr/>
        <a:lstStyle/>
        <a:p>
          <a:endParaRPr lang="en-US"/>
        </a:p>
      </dgm:t>
    </dgm:pt>
    <dgm:pt modelId="{7B683BC2-3CA4-4297-B5C7-21696D206514}" type="sibTrans" cxnId="{9DCF527E-80C6-44EE-BE80-29668E6D3FD8}">
      <dgm:prSet/>
      <dgm:spPr/>
      <dgm:t>
        <a:bodyPr/>
        <a:lstStyle/>
        <a:p>
          <a:endParaRPr lang="en-US"/>
        </a:p>
      </dgm:t>
    </dgm:pt>
    <dgm:pt modelId="{128BEED1-650F-4DF8-B470-D5CC4DAB99B4}" type="pres">
      <dgm:prSet presAssocID="{3C8F743F-1F61-443B-898F-6366145656CC}" presName="linear" presStyleCnt="0">
        <dgm:presLayoutVars>
          <dgm:dir/>
          <dgm:animLvl val="lvl"/>
          <dgm:resizeHandles val="exact"/>
        </dgm:presLayoutVars>
      </dgm:prSet>
      <dgm:spPr/>
    </dgm:pt>
    <dgm:pt modelId="{D2E8D684-3987-424E-82A8-B81845EF296E}" type="pres">
      <dgm:prSet presAssocID="{41E56393-F135-429F-BA8D-AC983AC25334}" presName="parentLin" presStyleCnt="0"/>
      <dgm:spPr/>
    </dgm:pt>
    <dgm:pt modelId="{3901AC0E-E9AF-4840-ABC8-2BE90B9F0B77}" type="pres">
      <dgm:prSet presAssocID="{41E56393-F135-429F-BA8D-AC983AC25334}" presName="parentLeftMargin" presStyleLbl="node1" presStyleIdx="0" presStyleCnt="1"/>
      <dgm:spPr/>
    </dgm:pt>
    <dgm:pt modelId="{CE5DFB7E-AE8B-47DD-9880-BEB84F0ACDE3}" type="pres">
      <dgm:prSet presAssocID="{41E56393-F135-429F-BA8D-AC983AC25334}" presName="parentText" presStyleLbl="node1" presStyleIdx="0" presStyleCnt="1" custScaleX="96492" custScaleY="38041" custLinFactX="9371" custLinFactNeighborX="100000" custLinFactNeighborY="-28240">
        <dgm:presLayoutVars>
          <dgm:chMax val="0"/>
          <dgm:bulletEnabled val="1"/>
        </dgm:presLayoutVars>
      </dgm:prSet>
      <dgm:spPr/>
    </dgm:pt>
    <dgm:pt modelId="{3BF3B8DC-C4C4-4C70-BB00-2EF14CC0342C}" type="pres">
      <dgm:prSet presAssocID="{41E56393-F135-429F-BA8D-AC983AC25334}" presName="negativeSpace" presStyleCnt="0"/>
      <dgm:spPr/>
    </dgm:pt>
    <dgm:pt modelId="{41DD833A-B9F6-4C02-A1FE-35805A47F1B4}" type="pres">
      <dgm:prSet presAssocID="{41E56393-F135-429F-BA8D-AC983AC25334}" presName="childText" presStyleLbl="conFgAcc1" presStyleIdx="0" presStyleCnt="1" custLinFactNeighborX="332" custLinFactNeighborY="38238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</dgm:ptLst>
  <dgm:cxnLst>
    <dgm:cxn modelId="{9DCF527E-80C6-44EE-BE80-29668E6D3FD8}" srcId="{3C8F743F-1F61-443B-898F-6366145656CC}" destId="{41E56393-F135-429F-BA8D-AC983AC25334}" srcOrd="0" destOrd="0" parTransId="{499EFDAC-494B-42E6-AA8C-49120CE72959}" sibTransId="{7B683BC2-3CA4-4297-B5C7-21696D206514}"/>
    <dgm:cxn modelId="{F7787AA2-0C62-4405-B6D2-EDBEF661B0D0}" type="presOf" srcId="{3C8F743F-1F61-443B-898F-6366145656CC}" destId="{128BEED1-650F-4DF8-B470-D5CC4DAB99B4}" srcOrd="0" destOrd="0" presId="urn:microsoft.com/office/officeart/2005/8/layout/list1"/>
    <dgm:cxn modelId="{5C6C9FE5-1E8A-431C-B284-C4BFB92C7EF4}" type="presOf" srcId="{41E56393-F135-429F-BA8D-AC983AC25334}" destId="{CE5DFB7E-AE8B-47DD-9880-BEB84F0ACDE3}" srcOrd="1" destOrd="0" presId="urn:microsoft.com/office/officeart/2005/8/layout/list1"/>
    <dgm:cxn modelId="{B7B9F2EA-A66D-4C5E-937B-DEF8DA964282}" type="presOf" srcId="{41E56393-F135-429F-BA8D-AC983AC25334}" destId="{3901AC0E-E9AF-4840-ABC8-2BE90B9F0B77}" srcOrd="0" destOrd="0" presId="urn:microsoft.com/office/officeart/2005/8/layout/list1"/>
    <dgm:cxn modelId="{D67E2057-4D9F-4CF1-B224-B9E13F139BA9}" type="presParOf" srcId="{128BEED1-650F-4DF8-B470-D5CC4DAB99B4}" destId="{D2E8D684-3987-424E-82A8-B81845EF296E}" srcOrd="0" destOrd="0" presId="urn:microsoft.com/office/officeart/2005/8/layout/list1"/>
    <dgm:cxn modelId="{AA21C96E-0640-4634-83A4-CA001BA1DF34}" type="presParOf" srcId="{D2E8D684-3987-424E-82A8-B81845EF296E}" destId="{3901AC0E-E9AF-4840-ABC8-2BE90B9F0B77}" srcOrd="0" destOrd="0" presId="urn:microsoft.com/office/officeart/2005/8/layout/list1"/>
    <dgm:cxn modelId="{AC22A2D6-32C1-480E-9054-D4353A8F5BA2}" type="presParOf" srcId="{D2E8D684-3987-424E-82A8-B81845EF296E}" destId="{CE5DFB7E-AE8B-47DD-9880-BEB84F0ACDE3}" srcOrd="1" destOrd="0" presId="urn:microsoft.com/office/officeart/2005/8/layout/list1"/>
    <dgm:cxn modelId="{E97CB0D1-433D-43BD-848E-D7367C9A360E}" type="presParOf" srcId="{128BEED1-650F-4DF8-B470-D5CC4DAB99B4}" destId="{3BF3B8DC-C4C4-4C70-BB00-2EF14CC0342C}" srcOrd="1" destOrd="0" presId="urn:microsoft.com/office/officeart/2005/8/layout/list1"/>
    <dgm:cxn modelId="{A3F4CD16-11DF-46C7-88CE-BEACC3E49A3D}" type="presParOf" srcId="{128BEED1-650F-4DF8-B470-D5CC4DAB99B4}" destId="{41DD833A-B9F6-4C02-A1FE-35805A47F1B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AF52E-6A03-4775-97A9-1FBF8992A544}">
      <dsp:nvSpPr>
        <dsp:cNvPr id="0" name=""/>
        <dsp:cNvSpPr/>
      </dsp:nvSpPr>
      <dsp:spPr>
        <a:xfrm>
          <a:off x="0" y="0"/>
          <a:ext cx="4423394" cy="6724834"/>
        </a:xfrm>
        <a:prstGeom prst="triangle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4D695-D82E-40C8-9680-51649BF349E5}">
      <dsp:nvSpPr>
        <dsp:cNvPr id="0" name=""/>
        <dsp:cNvSpPr/>
      </dsp:nvSpPr>
      <dsp:spPr>
        <a:xfrm>
          <a:off x="2211697" y="673140"/>
          <a:ext cx="2875206" cy="6829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900" kern="1200" dirty="0"/>
            <a:t>Misija</a:t>
          </a:r>
          <a:endParaRPr lang="en-US" sz="1900" kern="1200" dirty="0"/>
        </a:p>
      </dsp:txBody>
      <dsp:txXfrm>
        <a:off x="2245038" y="706481"/>
        <a:ext cx="2808524" cy="616308"/>
      </dsp:txXfrm>
    </dsp:sp>
    <dsp:sp modelId="{63D5C63D-C58F-4F69-AABB-383F56B2EF69}">
      <dsp:nvSpPr>
        <dsp:cNvPr id="0" name=""/>
        <dsp:cNvSpPr/>
      </dsp:nvSpPr>
      <dsp:spPr>
        <a:xfrm>
          <a:off x="2193583" y="1432331"/>
          <a:ext cx="2875206" cy="6829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900" kern="1200" dirty="0"/>
            <a:t>Poslovni ciljevi</a:t>
          </a:r>
          <a:endParaRPr lang="en-US" sz="1900" kern="1200" dirty="0"/>
        </a:p>
      </dsp:txBody>
      <dsp:txXfrm>
        <a:off x="2226924" y="1465672"/>
        <a:ext cx="2808524" cy="616308"/>
      </dsp:txXfrm>
    </dsp:sp>
    <dsp:sp modelId="{7E7C19E3-53C3-43B7-B264-DE46B679E7DD}">
      <dsp:nvSpPr>
        <dsp:cNvPr id="0" name=""/>
        <dsp:cNvSpPr/>
      </dsp:nvSpPr>
      <dsp:spPr>
        <a:xfrm>
          <a:off x="2211697" y="2209869"/>
          <a:ext cx="2875206" cy="6829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900" kern="1200" dirty="0"/>
            <a:t>Specifične strategije</a:t>
          </a:r>
          <a:endParaRPr lang="en-US" sz="1900" kern="1200" dirty="0"/>
        </a:p>
      </dsp:txBody>
      <dsp:txXfrm>
        <a:off x="2245038" y="2243210"/>
        <a:ext cx="2808524" cy="616308"/>
      </dsp:txXfrm>
    </dsp:sp>
    <dsp:sp modelId="{B6B2E921-1AA4-41E6-A2CA-174D3835AF4F}">
      <dsp:nvSpPr>
        <dsp:cNvPr id="0" name=""/>
        <dsp:cNvSpPr/>
      </dsp:nvSpPr>
      <dsp:spPr>
        <a:xfrm>
          <a:off x="2211697" y="2978234"/>
          <a:ext cx="2875206" cy="6829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900" kern="1200" dirty="0"/>
            <a:t>Kritični faktori uspjeha</a:t>
          </a:r>
          <a:endParaRPr lang="en-US" sz="1900" kern="1200" dirty="0"/>
        </a:p>
      </dsp:txBody>
      <dsp:txXfrm>
        <a:off x="2245038" y="3011575"/>
        <a:ext cx="2808524" cy="616308"/>
      </dsp:txXfrm>
    </dsp:sp>
    <dsp:sp modelId="{652F1F43-4C98-4E6A-A205-D2782D876E8A}">
      <dsp:nvSpPr>
        <dsp:cNvPr id="0" name=""/>
        <dsp:cNvSpPr/>
      </dsp:nvSpPr>
      <dsp:spPr>
        <a:xfrm>
          <a:off x="2211697" y="3746599"/>
          <a:ext cx="2875206" cy="6829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900" kern="1200" dirty="0"/>
            <a:t>Kritični poslovni faktori</a:t>
          </a:r>
          <a:endParaRPr lang="en-US" sz="1900" kern="1200" dirty="0"/>
        </a:p>
      </dsp:txBody>
      <dsp:txXfrm>
        <a:off x="2245038" y="3779940"/>
        <a:ext cx="2808524" cy="616308"/>
      </dsp:txXfrm>
    </dsp:sp>
    <dsp:sp modelId="{CEA1C6E7-7C3A-4396-95BD-8AE48D63B760}">
      <dsp:nvSpPr>
        <dsp:cNvPr id="0" name=""/>
        <dsp:cNvSpPr/>
      </dsp:nvSpPr>
      <dsp:spPr>
        <a:xfrm>
          <a:off x="2211697" y="4514964"/>
          <a:ext cx="2875206" cy="6829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900" kern="1200" dirty="0"/>
            <a:t>Poslovna vizija</a:t>
          </a:r>
          <a:endParaRPr lang="en-US" sz="1900" kern="1200" dirty="0"/>
        </a:p>
      </dsp:txBody>
      <dsp:txXfrm>
        <a:off x="2245038" y="4548305"/>
        <a:ext cx="2808524" cy="616308"/>
      </dsp:txXfrm>
    </dsp:sp>
    <dsp:sp modelId="{8460DF6D-C600-4846-80E0-6AB31B17A632}">
      <dsp:nvSpPr>
        <dsp:cNvPr id="0" name=""/>
        <dsp:cNvSpPr/>
      </dsp:nvSpPr>
      <dsp:spPr>
        <a:xfrm>
          <a:off x="2211697" y="5283329"/>
          <a:ext cx="2875206" cy="6829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1900" kern="1200" dirty="0"/>
            <a:t>Ključne poslovne politike</a:t>
          </a:r>
          <a:endParaRPr lang="en-US" sz="1900" kern="1200" dirty="0"/>
        </a:p>
      </dsp:txBody>
      <dsp:txXfrm>
        <a:off x="2245038" y="5316670"/>
        <a:ext cx="2808524" cy="616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D833A-B9F6-4C02-A1FE-35805A47F1B4}">
      <dsp:nvSpPr>
        <dsp:cNvPr id="0" name=""/>
        <dsp:cNvSpPr/>
      </dsp:nvSpPr>
      <dsp:spPr>
        <a:xfrm>
          <a:off x="0" y="570351"/>
          <a:ext cx="6693763" cy="1638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DFB7E-AE8B-47DD-9880-BEB84F0ACDE3}">
      <dsp:nvSpPr>
        <dsp:cNvPr id="0" name=""/>
        <dsp:cNvSpPr/>
      </dsp:nvSpPr>
      <dsp:spPr>
        <a:xfrm>
          <a:off x="1180485" y="27993"/>
          <a:ext cx="4336226" cy="735073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106" tIns="0" rIns="17710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3000" kern="1200" dirty="0"/>
            <a:t>       Ciljevi projekta</a:t>
          </a:r>
          <a:endParaRPr lang="en-US" sz="3000" kern="1200" dirty="0"/>
        </a:p>
      </dsp:txBody>
      <dsp:txXfrm>
        <a:off x="1216368" y="63876"/>
        <a:ext cx="4264460" cy="6633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D833A-B9F6-4C02-A1FE-35805A47F1B4}">
      <dsp:nvSpPr>
        <dsp:cNvPr id="0" name=""/>
        <dsp:cNvSpPr/>
      </dsp:nvSpPr>
      <dsp:spPr>
        <a:xfrm>
          <a:off x="0" y="1008232"/>
          <a:ext cx="6464423" cy="1638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DFB7E-AE8B-47DD-9880-BEB84F0ACDE3}">
      <dsp:nvSpPr>
        <dsp:cNvPr id="0" name=""/>
        <dsp:cNvSpPr/>
      </dsp:nvSpPr>
      <dsp:spPr>
        <a:xfrm>
          <a:off x="1070489" y="328977"/>
          <a:ext cx="4366355" cy="72993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38" tIns="0" rIns="17103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3000" kern="1200" dirty="0"/>
            <a:t>       Poslovni zahtjevi</a:t>
          </a:r>
          <a:endParaRPr lang="en-US" sz="3000" kern="1200" dirty="0"/>
        </a:p>
      </dsp:txBody>
      <dsp:txXfrm>
        <a:off x="1106121" y="364609"/>
        <a:ext cx="4295091" cy="658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2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71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8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3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8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4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96E493-AB0B-4BE4-9254-90A48BB22310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A992AD-D950-44A9-AA46-1B0E67C6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2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CE610548-9A1F-8987-7175-1FA168C4AC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37" b="82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0825C-4AED-4B2B-8BD8-774669E2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1682" y="3496574"/>
            <a:ext cx="6436104" cy="11386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bs-Latn-BA" sz="3700"/>
              <a:t>INFORMACIJSKI SISTEM MOBITEL SHOPA</a:t>
            </a:r>
            <a:endParaRPr lang="en-US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F3487-F0DB-4D35-BB6B-DFB05337F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3697" y="4768071"/>
            <a:ext cx="2580764" cy="534838"/>
          </a:xfrm>
        </p:spPr>
        <p:txBody>
          <a:bodyPr>
            <a:normAutofit/>
          </a:bodyPr>
          <a:lstStyle/>
          <a:p>
            <a:pPr algn="l"/>
            <a:r>
              <a:rPr lang="bs-Latn-BA" sz="1800" dirty="0"/>
              <a:t>Adna Čomor, IB200018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876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A2A6-FBA2-4379-9A8C-A5A5C2FE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Kontekstualni dijagram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0BA125C-644F-4BAE-A810-D0BA57F19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" y="1731963"/>
            <a:ext cx="10448925" cy="4859337"/>
          </a:xfrm>
        </p:spPr>
      </p:pic>
    </p:spTree>
    <p:extLst>
      <p:ext uri="{BB962C8B-B14F-4D97-AF65-F5344CB8AC3E}">
        <p14:creationId xmlns:p14="http://schemas.microsoft.com/office/powerpoint/2010/main" val="68926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FF9-E14D-4A77-A435-E3E9C1E9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21" y="3114675"/>
            <a:ext cx="2581880" cy="970450"/>
          </a:xfrm>
        </p:spPr>
        <p:txBody>
          <a:bodyPr>
            <a:normAutofit fontScale="90000"/>
          </a:bodyPr>
          <a:lstStyle/>
          <a:p>
            <a:r>
              <a:rPr lang="bs-Latn-BA" dirty="0"/>
              <a:t>Logički model procesa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D2D02EC-BB8B-47A0-B66A-81819C6A2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"/>
            <a:ext cx="8991599" cy="6858000"/>
          </a:xfrm>
        </p:spPr>
      </p:pic>
    </p:spTree>
    <p:extLst>
      <p:ext uri="{BB962C8B-B14F-4D97-AF65-F5344CB8AC3E}">
        <p14:creationId xmlns:p14="http://schemas.microsoft.com/office/powerpoint/2010/main" val="36044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E180-8018-430B-B55E-9C701C5A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45" y="2943775"/>
            <a:ext cx="2477105" cy="970450"/>
          </a:xfrm>
        </p:spPr>
        <p:txBody>
          <a:bodyPr>
            <a:normAutofit fontScale="90000"/>
          </a:bodyPr>
          <a:lstStyle/>
          <a:p>
            <a:r>
              <a:rPr lang="bs-Latn-BA" dirty="0"/>
              <a:t>Fizički model procesa</a:t>
            </a:r>
            <a:br>
              <a:rPr lang="bs-Latn-BA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7055F51-7AD4-49D8-B9C3-AA4CC57DE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0"/>
            <a:ext cx="9124949" cy="6858000"/>
          </a:xfrm>
        </p:spPr>
      </p:pic>
    </p:spTree>
    <p:extLst>
      <p:ext uri="{BB962C8B-B14F-4D97-AF65-F5344CB8AC3E}">
        <p14:creationId xmlns:p14="http://schemas.microsoft.com/office/powerpoint/2010/main" val="13657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4837-D640-4E6B-9793-7D572770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3850"/>
            <a:ext cx="10353762" cy="970450"/>
          </a:xfrm>
        </p:spPr>
        <p:txBody>
          <a:bodyPr/>
          <a:lstStyle/>
          <a:p>
            <a:r>
              <a:rPr lang="bs-Latn-BA" dirty="0"/>
              <a:t>Konceptualni model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6C213-386C-415D-A6C1-36873EFE4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1400175"/>
            <a:ext cx="11334749" cy="5343526"/>
          </a:xfrm>
        </p:spPr>
      </p:pic>
    </p:spTree>
    <p:extLst>
      <p:ext uri="{BB962C8B-B14F-4D97-AF65-F5344CB8AC3E}">
        <p14:creationId xmlns:p14="http://schemas.microsoft.com/office/powerpoint/2010/main" val="148968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92AD-A00C-4FD7-A4D9-EC463676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2900"/>
            <a:ext cx="10353762" cy="970450"/>
          </a:xfrm>
        </p:spPr>
        <p:txBody>
          <a:bodyPr/>
          <a:lstStyle/>
          <a:p>
            <a:r>
              <a:rPr lang="bs-Latn-BA" dirty="0"/>
              <a:t>Logički model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5D05A-802C-49B4-8A70-A29DD163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81125"/>
            <a:ext cx="11668125" cy="5362575"/>
          </a:xfrm>
        </p:spPr>
      </p:pic>
    </p:spTree>
    <p:extLst>
      <p:ext uri="{BB962C8B-B14F-4D97-AF65-F5344CB8AC3E}">
        <p14:creationId xmlns:p14="http://schemas.microsoft.com/office/powerpoint/2010/main" val="87007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E268-4259-4C8C-B4E3-A8F78740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4325"/>
            <a:ext cx="10353762" cy="970450"/>
          </a:xfrm>
        </p:spPr>
        <p:txBody>
          <a:bodyPr/>
          <a:lstStyle/>
          <a:p>
            <a:r>
              <a:rPr lang="bs-Latn-BA" dirty="0"/>
              <a:t>	Fizički model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68910-FD31-47EB-9526-EEB1C8797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284775"/>
            <a:ext cx="11296650" cy="5430350"/>
          </a:xfrm>
        </p:spPr>
      </p:pic>
    </p:spTree>
    <p:extLst>
      <p:ext uri="{BB962C8B-B14F-4D97-AF65-F5344CB8AC3E}">
        <p14:creationId xmlns:p14="http://schemas.microsoft.com/office/powerpoint/2010/main" val="195803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BE8A-1060-427B-8BD7-77D16F54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56050"/>
            <a:ext cx="10353762" cy="970450"/>
          </a:xfrm>
        </p:spPr>
        <p:txBody>
          <a:bodyPr/>
          <a:lstStyle/>
          <a:p>
            <a:r>
              <a:rPr lang="bs-Latn-BA" dirty="0"/>
              <a:t>Shema baze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079E-13DD-4D5C-A421-B99CC8A3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0B516-D427-4A07-9258-0BD6939E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819150"/>
            <a:ext cx="113252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2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5177-8476-4824-9076-41501C65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Model arhitekture informacijskog sistema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1E0611-7B85-460C-81D5-815DB6771E63}"/>
              </a:ext>
            </a:extLst>
          </p:cNvPr>
          <p:cNvSpPr/>
          <p:nvPr/>
        </p:nvSpPr>
        <p:spPr>
          <a:xfrm>
            <a:off x="993929" y="2409085"/>
            <a:ext cx="2905125" cy="18478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0E1F2F-9F5A-420D-9F94-9F03A56F45B6}"/>
              </a:ext>
            </a:extLst>
          </p:cNvPr>
          <p:cNvSpPr/>
          <p:nvPr/>
        </p:nvSpPr>
        <p:spPr>
          <a:xfrm>
            <a:off x="4678180" y="2409085"/>
            <a:ext cx="2905125" cy="18478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9A343B-FFC1-4743-B592-CA100B79AF53}"/>
              </a:ext>
            </a:extLst>
          </p:cNvPr>
          <p:cNvSpPr/>
          <p:nvPr/>
        </p:nvSpPr>
        <p:spPr>
          <a:xfrm>
            <a:off x="8362432" y="2409085"/>
            <a:ext cx="2905125" cy="18478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C903E-3048-4087-AC1A-646F7F7CC611}"/>
              </a:ext>
            </a:extLst>
          </p:cNvPr>
          <p:cNvSpPr txBox="1"/>
          <p:nvPr/>
        </p:nvSpPr>
        <p:spPr>
          <a:xfrm>
            <a:off x="1429305" y="3040622"/>
            <a:ext cx="213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Prezentacijski sloj</a:t>
            </a:r>
          </a:p>
          <a:p>
            <a:r>
              <a:rPr lang="bs-Latn-BA" sz="1400" dirty="0"/>
              <a:t>         html, css, java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D6D20-8981-4107-A1D8-3935FEC6DA83}"/>
              </a:ext>
            </a:extLst>
          </p:cNvPr>
          <p:cNvSpPr txBox="1"/>
          <p:nvPr/>
        </p:nvSpPr>
        <p:spPr>
          <a:xfrm>
            <a:off x="4989961" y="2794400"/>
            <a:ext cx="228156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Sloj poslovne logike</a:t>
            </a:r>
          </a:p>
          <a:p>
            <a:r>
              <a:rPr lang="bs-Latn-BA" dirty="0"/>
              <a:t>    Aplikacijski sloj</a:t>
            </a:r>
          </a:p>
          <a:p>
            <a:endParaRPr lang="bs-Latn-BA" dirty="0"/>
          </a:p>
          <a:p>
            <a:r>
              <a:rPr lang="bs-Latn-BA" sz="1400" dirty="0"/>
              <a:t>    APP.NET CORE, C#,    ENTITY FRAMEWORK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B9FC6-B841-4361-9804-F97577D483C6}"/>
              </a:ext>
            </a:extLst>
          </p:cNvPr>
          <p:cNvSpPr txBox="1"/>
          <p:nvPr/>
        </p:nvSpPr>
        <p:spPr>
          <a:xfrm>
            <a:off x="8788893" y="2902122"/>
            <a:ext cx="2201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Sloj baze podataka</a:t>
            </a:r>
          </a:p>
          <a:p>
            <a:r>
              <a:rPr lang="bs-Latn-BA" sz="1400" dirty="0"/>
              <a:t>            SQL Server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B8B9F8-DB1A-434E-B24B-8893B8AB42B6}"/>
              </a:ext>
            </a:extLst>
          </p:cNvPr>
          <p:cNvCxnSpPr/>
          <p:nvPr/>
        </p:nvCxnSpPr>
        <p:spPr>
          <a:xfrm>
            <a:off x="3899054" y="3194509"/>
            <a:ext cx="7791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71321F-481E-4614-B877-4F81FD80AFC5}"/>
              </a:ext>
            </a:extLst>
          </p:cNvPr>
          <p:cNvCxnSpPr/>
          <p:nvPr/>
        </p:nvCxnSpPr>
        <p:spPr>
          <a:xfrm>
            <a:off x="7583305" y="3201935"/>
            <a:ext cx="77912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6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0F8A-0514-45E1-8571-7453FDEB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Model arhitekture mreže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49987B-610D-4015-AB2E-A0508736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52" y="2019300"/>
            <a:ext cx="1009710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3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BF48-6842-42F0-99A6-0A4063A5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korisničkog interfejsa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62FCACE-EADF-468B-8EA8-7AC60F8A7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5" y="1731963"/>
            <a:ext cx="9774314" cy="4695470"/>
          </a:xfrm>
        </p:spPr>
      </p:pic>
    </p:spTree>
    <p:extLst>
      <p:ext uri="{BB962C8B-B14F-4D97-AF65-F5344CB8AC3E}">
        <p14:creationId xmlns:p14="http://schemas.microsoft.com/office/powerpoint/2010/main" val="1499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5716-9026-482A-A0E2-09F9D755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86" y="627530"/>
            <a:ext cx="10353762" cy="970450"/>
          </a:xfrm>
        </p:spPr>
        <p:txBody>
          <a:bodyPr/>
          <a:lstStyle/>
          <a:p>
            <a:r>
              <a:rPr lang="bs-Latn-BA" dirty="0"/>
              <a:t>Uvod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8FDF-6F00-4771-B964-755731A9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46555"/>
            <a:ext cx="10751463" cy="4486184"/>
          </a:xfrm>
        </p:spPr>
        <p:txBody>
          <a:bodyPr/>
          <a:lstStyle/>
          <a:p>
            <a:pPr marL="36900" indent="0">
              <a:buNone/>
            </a:pPr>
            <a:r>
              <a:rPr lang="bs-Latn-BA" sz="1800" dirty="0">
                <a:latin typeface="Calibri" panose="020F0502020204030204" pitchFamily="34" charset="0"/>
                <a:cs typeface="Calibri" panose="020F0502020204030204" pitchFamily="34" charset="0"/>
              </a:rPr>
              <a:t>Kroz logičke i fizičke modele podataka i procesa, kao i kroz organizacijski, hijerahijski, kontekstualni dijagram i konceptualni model podataka, predstavit ću funkcionisanje jednog mobitel shopa – uloge, procese i zaduženja osoblja za funkcije koje su određene, u cilju što boljeg razumijevanja rada. </a:t>
            </a:r>
          </a:p>
          <a:p>
            <a:pPr marL="36900" indent="0">
              <a:buNone/>
            </a:pPr>
            <a:endParaRPr lang="bs-Latn-B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Opis poslovnog profila </a:t>
            </a:r>
          </a:p>
          <a:p>
            <a:pPr marL="36900" indent="0">
              <a:buNone/>
            </a:pPr>
            <a:r>
              <a:rPr lang="hr-B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Ljudi u današnjici žive brzim tempom života, obaveze su na sve strane, a vremena je sve manje. </a:t>
            </a:r>
            <a:r>
              <a:rPr lang="bs-Latn-B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Pregled uređaja, dostupnih servisa, ali i poručivanje online uveliko olakšava i kupcima i uposlenicima mobitel shopa samim tim što vrlo jednostavno pruža potrebne informacije kupcu, a olakšava i štedi vrijeme i uposlenicima. Zahvaljujući informacijskom sistemu, kupac može pregledati dostupne uređaje, njihove specifikacije, dodati ih u korpu ili favorites i izvršiti kupovinu, a sve to u bilo koje doba dana i iz udobnosti svog doma, posla, kafića,...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673114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155C-7D8A-4F79-98E4-65631F0A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korisničkog interfejsa</a:t>
            </a:r>
            <a:endParaRPr lang="en-US" dirty="0"/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197B3BF-8328-48A9-A654-06EBA153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7" y="1731963"/>
            <a:ext cx="9729926" cy="4766491"/>
          </a:xfrm>
        </p:spPr>
      </p:pic>
    </p:spTree>
    <p:extLst>
      <p:ext uri="{BB962C8B-B14F-4D97-AF65-F5344CB8AC3E}">
        <p14:creationId xmlns:p14="http://schemas.microsoft.com/office/powerpoint/2010/main" val="1936168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837B-B61C-4568-8B24-9250D97B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korisničkog interfejsa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9051B7C-1931-4C83-B2B1-62EBC3F5F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731963"/>
            <a:ext cx="9877425" cy="4735512"/>
          </a:xfrm>
        </p:spPr>
      </p:pic>
    </p:spTree>
    <p:extLst>
      <p:ext uri="{BB962C8B-B14F-4D97-AF65-F5344CB8AC3E}">
        <p14:creationId xmlns:p14="http://schemas.microsoft.com/office/powerpoint/2010/main" val="3948166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DDF3-FE43-45BB-A7DD-935B820D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korisničkog interfejsa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9206B1-425F-42B2-8C04-8F97BCCF2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731963"/>
            <a:ext cx="9877425" cy="4716462"/>
          </a:xfrm>
        </p:spPr>
      </p:pic>
    </p:spTree>
    <p:extLst>
      <p:ext uri="{BB962C8B-B14F-4D97-AF65-F5344CB8AC3E}">
        <p14:creationId xmlns:p14="http://schemas.microsoft.com/office/powerpoint/2010/main" val="691298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96EE-698D-49D4-B45B-F061D743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korisničkog interfejsa</a:t>
            </a:r>
            <a:endParaRPr lang="en-US" dirty="0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4954EAA-AF63-409D-B7EF-3C11F25AF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6" y="1731963"/>
            <a:ext cx="9848849" cy="4783137"/>
          </a:xfrm>
        </p:spPr>
      </p:pic>
    </p:spTree>
    <p:extLst>
      <p:ext uri="{BB962C8B-B14F-4D97-AF65-F5344CB8AC3E}">
        <p14:creationId xmlns:p14="http://schemas.microsoft.com/office/powerpoint/2010/main" val="166063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80B6-1228-4D57-BE9C-28EE15E3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97" y="1022235"/>
            <a:ext cx="10353762" cy="1108405"/>
          </a:xfrm>
        </p:spPr>
        <p:txBody>
          <a:bodyPr/>
          <a:lstStyle/>
          <a:p>
            <a:pPr marL="36900" indent="0">
              <a:buNone/>
            </a:pPr>
            <a:r>
              <a:rPr lang="bs-Latn-BA" dirty="0"/>
              <a:t>Sve informacije na jednom mjestu, u bilo koje doba dana.</a:t>
            </a:r>
          </a:p>
          <a:p>
            <a:pPr marL="36900" indent="0">
              <a:buNone/>
            </a:pPr>
            <a:r>
              <a:rPr lang="bs-Latn-BA" dirty="0"/>
              <a:t>Jer, sigurna i jednostavna kupovina je broj jedan, a zadovoljan kupac prioritet.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E3F1A-4AD7-416D-893F-37B819D6DC1D}"/>
              </a:ext>
            </a:extLst>
          </p:cNvPr>
          <p:cNvSpPr/>
          <p:nvPr/>
        </p:nvSpPr>
        <p:spPr>
          <a:xfrm>
            <a:off x="1775534" y="2601157"/>
            <a:ext cx="8504808" cy="27165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A2348-3BCB-4279-AACA-98C9DC29A480}"/>
              </a:ext>
            </a:extLst>
          </p:cNvPr>
          <p:cNvSpPr txBox="1"/>
          <p:nvPr/>
        </p:nvSpPr>
        <p:spPr>
          <a:xfrm>
            <a:off x="3907654" y="3559946"/>
            <a:ext cx="4909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3200" dirty="0"/>
              <a:t>HVALA NA PAŽNJI 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51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2605538-F229-47C2-B42D-FEF52AC4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525153"/>
              </p:ext>
            </p:extLst>
          </p:nvPr>
        </p:nvGraphicFramePr>
        <p:xfrm>
          <a:off x="914402" y="4440"/>
          <a:ext cx="5086904" cy="672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5225E2-91B1-4BA7-8DC7-F88AAD5DB198}"/>
              </a:ext>
            </a:extLst>
          </p:cNvPr>
          <p:cNvSpPr txBox="1"/>
          <p:nvPr/>
        </p:nvSpPr>
        <p:spPr>
          <a:xfrm rot="17281270">
            <a:off x="-502714" y="2700060"/>
            <a:ext cx="567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Model poslovne orijentacije preduzeća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AC7CE-352B-4921-BC0D-1BE770A8D79C}"/>
              </a:ext>
            </a:extLst>
          </p:cNvPr>
          <p:cNvSpPr txBox="1"/>
          <p:nvPr/>
        </p:nvSpPr>
        <p:spPr>
          <a:xfrm>
            <a:off x="6368666" y="742769"/>
            <a:ext cx="552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600" dirty="0">
                <a:latin typeface="Calibri" panose="020F0502020204030204" pitchFamily="34" charset="0"/>
                <a:cs typeface="Calibri" panose="020F0502020204030204" pitchFamily="34" charset="0"/>
              </a:rPr>
              <a:t> - Brzom i lakom pretragom proizvoda pružiti prijatnu kupovinu potrošačima u njima ugodnom okruženju.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5F0B4-A4C4-4687-A664-8D8D7C318422}"/>
              </a:ext>
            </a:extLst>
          </p:cNvPr>
          <p:cNvSpPr txBox="1"/>
          <p:nvPr/>
        </p:nvSpPr>
        <p:spPr>
          <a:xfrm>
            <a:off x="6368666" y="1429305"/>
            <a:ext cx="5589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600" dirty="0">
                <a:latin typeface="Calibri" panose="020F0502020204030204" pitchFamily="34" charset="0"/>
                <a:cs typeface="Calibri" panose="020F0502020204030204" pitchFamily="34" charset="0"/>
              </a:rPr>
              <a:t>- Uštediti vrijeme kupcu, olakšati rad uposlenicima, omogućiti kupcima potpunu informisanost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0D344-3294-4409-B03F-0CC6B8324230}"/>
              </a:ext>
            </a:extLst>
          </p:cNvPr>
          <p:cNvSpPr txBox="1"/>
          <p:nvPr/>
        </p:nvSpPr>
        <p:spPr>
          <a:xfrm>
            <a:off x="6362538" y="4674644"/>
            <a:ext cx="5678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600" dirty="0">
                <a:latin typeface="Calibri" panose="020F0502020204030204" pitchFamily="34" charset="0"/>
                <a:cs typeface="Calibri" panose="020F0502020204030204" pitchFamily="34" charset="0"/>
              </a:rPr>
              <a:t>- Postati sinonim za poslovanje u dosluhu s vremenom koje dolazi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FE88B-FCF3-4B1F-9DE5-C3B201FC1FAE}"/>
              </a:ext>
            </a:extLst>
          </p:cNvPr>
          <p:cNvSpPr txBox="1"/>
          <p:nvPr/>
        </p:nvSpPr>
        <p:spPr>
          <a:xfrm>
            <a:off x="6368666" y="2073806"/>
            <a:ext cx="5237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600" dirty="0">
                <a:latin typeface="Calibri" panose="020F0502020204030204" pitchFamily="34" charset="0"/>
                <a:cs typeface="Calibri" panose="020F0502020204030204" pitchFamily="34" charset="0"/>
              </a:rPr>
              <a:t>-  Primarna strategija je razdvojiti profil kupca i uposlenika čime se kupcu omogućava brza i jednostavna pretraga uređaja, a uposleniku olakšava rad.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6E778F-C638-47D7-8238-91509943A066}"/>
              </a:ext>
            </a:extLst>
          </p:cNvPr>
          <p:cNvSpPr txBox="1"/>
          <p:nvPr/>
        </p:nvSpPr>
        <p:spPr>
          <a:xfrm>
            <a:off x="6368666" y="2951358"/>
            <a:ext cx="5134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600" dirty="0">
                <a:latin typeface="Calibri" panose="020F0502020204030204" pitchFamily="34" charset="0"/>
                <a:cs typeface="Calibri" panose="020F0502020204030204" pitchFamily="34" charset="0"/>
              </a:rPr>
              <a:t>- Nesmetan rad sistema, jednostavan i brz sistem prilagođen svima, praćenje trendova, informisanost korisnika o novitetima, sigurnost ličnih podataka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8FABE-0068-4C34-A727-7CBF66518B38}"/>
              </a:ext>
            </a:extLst>
          </p:cNvPr>
          <p:cNvSpPr txBox="1"/>
          <p:nvPr/>
        </p:nvSpPr>
        <p:spPr>
          <a:xfrm>
            <a:off x="6362538" y="3782355"/>
            <a:ext cx="56018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- </a:t>
            </a:r>
            <a:r>
              <a:rPr lang="bs-Latn-BA" sz="1600" dirty="0"/>
              <a:t>Svi se susrećemo s nedostatkom vremena, pa je primjena ovog IS </a:t>
            </a:r>
            <a:r>
              <a:rPr lang="bs-Latn-BA" sz="1600" dirty="0">
                <a:latin typeface="Calibri" panose="020F0502020204030204" pitchFamily="34" charset="0"/>
                <a:cs typeface="Calibri" panose="020F0502020204030204" pitchFamily="34" charset="0"/>
              </a:rPr>
              <a:t>koji</a:t>
            </a:r>
            <a:r>
              <a:rPr lang="bs-Latn-BA" sz="1600" dirty="0"/>
              <a:t> omogućava online pregled i kupovinu uređaja, od velikog značaja za sve nas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085D2-53CC-4771-9FD4-F4CAD8B3265B}"/>
              </a:ext>
            </a:extLst>
          </p:cNvPr>
          <p:cNvSpPr txBox="1"/>
          <p:nvPr/>
        </p:nvSpPr>
        <p:spPr>
          <a:xfrm>
            <a:off x="6362538" y="5272979"/>
            <a:ext cx="544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600" dirty="0">
                <a:latin typeface="Calibri" panose="020F0502020204030204" pitchFamily="34" charset="0"/>
                <a:cs typeface="Calibri" panose="020F0502020204030204" pitchFamily="34" charset="0"/>
              </a:rPr>
              <a:t>- Povećanje profita, unaprijeđenje mobitel shopa, zadovoljstvo kupaca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8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8DA09DA-61C9-436B-BD89-30A3749BF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692525"/>
              </p:ext>
            </p:extLst>
          </p:nvPr>
        </p:nvGraphicFramePr>
        <p:xfrm>
          <a:off x="213064" y="71022"/>
          <a:ext cx="6693763" cy="249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528E138-9B8F-40DC-8045-DABAC559F669}"/>
              </a:ext>
            </a:extLst>
          </p:cNvPr>
          <p:cNvSpPr txBox="1"/>
          <p:nvPr/>
        </p:nvSpPr>
        <p:spPr>
          <a:xfrm>
            <a:off x="1799207" y="938321"/>
            <a:ext cx="4279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s-Latn-BA" dirty="0"/>
              <a:t>Pregled i kupovina uređaja</a:t>
            </a:r>
          </a:p>
          <a:p>
            <a:pPr marL="285750" indent="-285750">
              <a:buFontTx/>
              <a:buChar char="-"/>
            </a:pPr>
            <a:r>
              <a:rPr lang="bs-Latn-BA" dirty="0"/>
              <a:t>Pregled dostupnih servisa</a:t>
            </a:r>
          </a:p>
          <a:p>
            <a:r>
              <a:rPr lang="bs-Latn-BA" dirty="0"/>
              <a:t>-   Ažuriranje dostupnosti uređaja</a:t>
            </a:r>
          </a:p>
          <a:p>
            <a:r>
              <a:rPr lang="bs-Latn-BA" dirty="0"/>
              <a:t>-   Uvid u korisničke račune i narudžbe</a:t>
            </a:r>
          </a:p>
          <a:p>
            <a:pPr marL="285750" indent="-285750">
              <a:buFontTx/>
              <a:buChar char="-"/>
            </a:pPr>
            <a:endParaRPr lang="bs-Latn-BA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E28161DE-F8DA-4EFA-98A3-2F72F74985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132105"/>
              </p:ext>
            </p:extLst>
          </p:nvPr>
        </p:nvGraphicFramePr>
        <p:xfrm>
          <a:off x="5037744" y="1537162"/>
          <a:ext cx="6464423" cy="292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22C60B-DAC3-4B92-B335-E95C44935847}"/>
              </a:ext>
            </a:extLst>
          </p:cNvPr>
          <p:cNvSpPr txBox="1"/>
          <p:nvPr/>
        </p:nvSpPr>
        <p:spPr>
          <a:xfrm>
            <a:off x="6471822" y="2692647"/>
            <a:ext cx="4873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s-Latn-BA" dirty="0"/>
              <a:t>Pristup sistemu 0-24h</a:t>
            </a:r>
          </a:p>
          <a:p>
            <a:pPr marL="285750" indent="-285750">
              <a:buFontTx/>
              <a:buChar char="-"/>
            </a:pPr>
            <a:r>
              <a:rPr lang="bs-Latn-BA" dirty="0"/>
              <a:t>Evidencija zaposlenika, kupaca, uređaja i narudžbi putem web interfejsa</a:t>
            </a:r>
          </a:p>
          <a:p>
            <a:pPr marL="285750" indent="-285750">
              <a:buFontTx/>
              <a:buChar char="-"/>
            </a:pPr>
            <a:r>
              <a:rPr lang="bs-Latn-BA" dirty="0"/>
              <a:t>Online pregled kataloga proizvoda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A20FB-8BE9-4FD4-9E59-4677AA27E0CF}"/>
              </a:ext>
            </a:extLst>
          </p:cNvPr>
          <p:cNvSpPr/>
          <p:nvPr/>
        </p:nvSpPr>
        <p:spPr>
          <a:xfrm>
            <a:off x="674702" y="4917123"/>
            <a:ext cx="8380519" cy="1612800"/>
          </a:xfrm>
          <a:prstGeom prst="rect">
            <a:avLst/>
          </a:prstGeom>
          <a:solidFill>
            <a:schemeClr val="tx1">
              <a:lumMod val="5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D7C6CE-C82C-4333-8814-E6AA94C7AF0E}"/>
              </a:ext>
            </a:extLst>
          </p:cNvPr>
          <p:cNvGrpSpPr/>
          <p:nvPr/>
        </p:nvGrpSpPr>
        <p:grpSpPr>
          <a:xfrm>
            <a:off x="1315946" y="4329190"/>
            <a:ext cx="7098029" cy="722283"/>
            <a:chOff x="1110264" y="0"/>
            <a:chExt cx="4341512" cy="98074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5EA8919-A8C8-4A76-8EA7-C0E9C9211DDB}"/>
                </a:ext>
              </a:extLst>
            </p:cNvPr>
            <p:cNvSpPr/>
            <p:nvPr/>
          </p:nvSpPr>
          <p:spPr>
            <a:xfrm>
              <a:off x="1110264" y="0"/>
              <a:ext cx="4341512" cy="98074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7FB0AEA-4B6F-4346-B366-648F7ABC9C61}"/>
                </a:ext>
              </a:extLst>
            </p:cNvPr>
            <p:cNvSpPr txBox="1"/>
            <p:nvPr/>
          </p:nvSpPr>
          <p:spPr>
            <a:xfrm>
              <a:off x="1158140" y="47876"/>
              <a:ext cx="4245760" cy="8849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038" tIns="0" rIns="171038" bIns="0" numCol="1" spcCol="1270" anchor="ctr" anchorCtr="0">
              <a:noAutofit/>
            </a:bodyPr>
            <a:lstStyle/>
            <a:p>
              <a:pPr marL="0" lvl="0" indent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bs-Latn-BA" sz="3000" dirty="0"/>
                <a:t>Funkcionalni i nefunkcionalni </a:t>
              </a:r>
              <a:r>
                <a:rPr lang="bs-Latn-BA" sz="3000" kern="1200" dirty="0"/>
                <a:t>zahtjevi</a:t>
              </a:r>
              <a:endParaRPr lang="en-US" sz="3000" kern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D9BB24B-904D-4AD3-B46F-50E0CE3B2B98}"/>
              </a:ext>
            </a:extLst>
          </p:cNvPr>
          <p:cNvSpPr txBox="1"/>
          <p:nvPr/>
        </p:nvSpPr>
        <p:spPr>
          <a:xfrm>
            <a:off x="2880638" y="5085383"/>
            <a:ext cx="4731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s-Latn-BA" dirty="0"/>
              <a:t>Jednostavno korištenje, pregled i naručivanje uređaja</a:t>
            </a:r>
          </a:p>
          <a:p>
            <a:pPr marL="285750" indent="-285750">
              <a:buFontTx/>
              <a:buChar char="-"/>
            </a:pPr>
            <a:r>
              <a:rPr lang="bs-Latn-BA" dirty="0"/>
              <a:t>Interakcija kupaca i uposlenika</a:t>
            </a:r>
          </a:p>
          <a:p>
            <a:pPr marL="285750" indent="-285750">
              <a:buFontTx/>
              <a:buChar char="-"/>
            </a:pPr>
            <a:r>
              <a:rPr lang="bs-Latn-BA" dirty="0"/>
              <a:t>Sigurnost ličnih podataka</a:t>
            </a:r>
          </a:p>
          <a:p>
            <a:pPr marL="285750" indent="-285750">
              <a:buFontTx/>
              <a:buChar char="-"/>
            </a:pPr>
            <a:r>
              <a:rPr lang="bs-Latn-BA" dirty="0"/>
              <a:t>Optimalan response time servera – 2ms</a:t>
            </a:r>
          </a:p>
          <a:p>
            <a:pPr marL="285750" indent="-285750">
              <a:buFontTx/>
              <a:buChar char="-"/>
            </a:pPr>
            <a:endParaRPr lang="bs-Latn-BA" dirty="0"/>
          </a:p>
          <a:p>
            <a:pPr marL="285750" indent="-285750">
              <a:buFontTx/>
              <a:buChar char="-"/>
            </a:pPr>
            <a:endParaRPr lang="bs-Latn-BA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4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38FF-7E93-4428-A23D-A1C3CA61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Pregled aktivnosti projekta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FF819D-3F88-4B68-ABC2-04E2503557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86" y="1580050"/>
            <a:ext cx="9554180" cy="472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1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2891-6E0E-4D8D-ADC9-435B4415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Gantogram projektnih aktivnosti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FF9BC3-79A1-41E9-B270-B8B3F34C3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722438"/>
            <a:ext cx="9496425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60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6875-57DD-4265-A8F7-4791D855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Resursi projekta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B51E5A-9DB6-4A93-B64F-BDCAC7FB8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1847850"/>
            <a:ext cx="10201275" cy="4352925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BE9C-B4A6-4454-9350-173C69D5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Dijagram organizacijske strukture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84D7D64-2A80-4077-BAED-2D67A7BD9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63" y="1925798"/>
            <a:ext cx="9496425" cy="4039626"/>
          </a:xfrm>
        </p:spPr>
      </p:pic>
    </p:spTree>
    <p:extLst>
      <p:ext uri="{BB962C8B-B14F-4D97-AF65-F5344CB8AC3E}">
        <p14:creationId xmlns:p14="http://schemas.microsoft.com/office/powerpoint/2010/main" val="75556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66F8-9FDD-4177-8CD1-FC05D65B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Hijerarhijski dijagram procesa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19AF0BC-8AE5-49A1-8EA7-99B20A054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51" y="1678697"/>
            <a:ext cx="10077450" cy="4783137"/>
          </a:xfrm>
        </p:spPr>
      </p:pic>
    </p:spTree>
    <p:extLst>
      <p:ext uri="{BB962C8B-B14F-4D97-AF65-F5344CB8AC3E}">
        <p14:creationId xmlns:p14="http://schemas.microsoft.com/office/powerpoint/2010/main" val="3884901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3636</TotalTime>
  <Words>487</Words>
  <Application>Microsoft Office PowerPoint</Application>
  <PresentationFormat>Widescreen</PresentationFormat>
  <Paragraphs>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Calisto MT</vt:lpstr>
      <vt:lpstr>Wingdings 2</vt:lpstr>
      <vt:lpstr>Slate</vt:lpstr>
      <vt:lpstr>INFORMACIJSKI SISTEM MOBITEL SHOPA</vt:lpstr>
      <vt:lpstr>Uvod </vt:lpstr>
      <vt:lpstr>PowerPoint Presentation</vt:lpstr>
      <vt:lpstr>PowerPoint Presentation</vt:lpstr>
      <vt:lpstr>Pregled aktivnosti projekta</vt:lpstr>
      <vt:lpstr>Gantogram projektnih aktivnosti</vt:lpstr>
      <vt:lpstr>Resursi projekta</vt:lpstr>
      <vt:lpstr>Dijagram organizacijske strukture</vt:lpstr>
      <vt:lpstr>Hijerarhijski dijagram procesa</vt:lpstr>
      <vt:lpstr>Kontekstualni dijagram</vt:lpstr>
      <vt:lpstr>Logički model procesa</vt:lpstr>
      <vt:lpstr>Fizički model procesa </vt:lpstr>
      <vt:lpstr>Konceptualni model podataka</vt:lpstr>
      <vt:lpstr>Logički model podataka</vt:lpstr>
      <vt:lpstr> Fizički model podataka</vt:lpstr>
      <vt:lpstr>Shema baze podataka</vt:lpstr>
      <vt:lpstr>Model arhitekture informacijskog sistema</vt:lpstr>
      <vt:lpstr>Model arhitekture mreže</vt:lpstr>
      <vt:lpstr>Prototip korisničkog interfejsa</vt:lpstr>
      <vt:lpstr>Prototip korisničkog interfejsa</vt:lpstr>
      <vt:lpstr>Prototip korisničkog interfejsa</vt:lpstr>
      <vt:lpstr>Prototip korisničkog interfejsa</vt:lpstr>
      <vt:lpstr>Prototip korisničkog interfejsa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INFORMACIJSKI SISTEM MOBITEL SHOPA</dc:title>
  <dc:creator>Adna Čomor</dc:creator>
  <cp:lastModifiedBy>Adna Čomor</cp:lastModifiedBy>
  <cp:revision>5</cp:revision>
  <dcterms:created xsi:type="dcterms:W3CDTF">2023-01-06T16:28:21Z</dcterms:created>
  <dcterms:modified xsi:type="dcterms:W3CDTF">2023-01-09T19:31:07Z</dcterms:modified>
</cp:coreProperties>
</file>