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27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2709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1813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437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9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6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9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34125-C9A1-4C19-B7E7-7901AA07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2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61089-B53A-42D4-8F42-D12E2988A1D9}"/>
              </a:ext>
            </a:extLst>
          </p:cNvPr>
          <p:cNvSpPr txBox="1"/>
          <p:nvPr/>
        </p:nvSpPr>
        <p:spPr>
          <a:xfrm>
            <a:off x="1371600" y="358346"/>
            <a:ext cx="580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do we manage risk?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BC67-29C9-4946-8410-EEE4A4DAAA0C}"/>
              </a:ext>
            </a:extLst>
          </p:cNvPr>
          <p:cNvSpPr txBox="1"/>
          <p:nvPr/>
        </p:nvSpPr>
        <p:spPr>
          <a:xfrm>
            <a:off x="1767016" y="1334530"/>
            <a:ext cx="6178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Project problems can be reduced as much 90% by using risk analysis.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Improve probability of success</a:t>
            </a:r>
          </a:p>
        </p:txBody>
      </p:sp>
    </p:spTree>
    <p:extLst>
      <p:ext uri="{BB962C8B-B14F-4D97-AF65-F5344CB8AC3E}">
        <p14:creationId xmlns:p14="http://schemas.microsoft.com/office/powerpoint/2010/main" val="305361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75601-9C2F-4BCA-BBEB-A45AAF40FF90}"/>
              </a:ext>
            </a:extLst>
          </p:cNvPr>
          <p:cNvSpPr txBox="1"/>
          <p:nvPr/>
        </p:nvSpPr>
        <p:spPr>
          <a:xfrm>
            <a:off x="1364566" y="47830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Benefits of 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A9C7-1A5F-4907-B015-1041F1D246DF}"/>
              </a:ext>
            </a:extLst>
          </p:cNvPr>
          <p:cNvSpPr txBox="1"/>
          <p:nvPr/>
        </p:nvSpPr>
        <p:spPr>
          <a:xfrm>
            <a:off x="2067951" y="1519311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Protects project investments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Proactive management – early warning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Achieve project 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6D40D-7AB5-4196-9386-DF2D9EC7BE51}"/>
              </a:ext>
            </a:extLst>
          </p:cNvPr>
          <p:cNvSpPr/>
          <p:nvPr/>
        </p:nvSpPr>
        <p:spPr>
          <a:xfrm>
            <a:off x="6895070" y="478302"/>
            <a:ext cx="2656703" cy="21042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Ignore risk does not make the risk away</a:t>
            </a:r>
          </a:p>
        </p:txBody>
      </p:sp>
    </p:spTree>
    <p:extLst>
      <p:ext uri="{BB962C8B-B14F-4D97-AF65-F5344CB8AC3E}">
        <p14:creationId xmlns:p14="http://schemas.microsoft.com/office/powerpoint/2010/main" val="343455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5E6BD-A9C9-4827-AD2A-9C85ACFE5220}"/>
              </a:ext>
            </a:extLst>
          </p:cNvPr>
          <p:cNvSpPr txBox="1"/>
          <p:nvPr/>
        </p:nvSpPr>
        <p:spPr>
          <a:xfrm>
            <a:off x="630195" y="506627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Submitted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2BB73-C555-4CED-B520-C1D0905C4ACF}"/>
              </a:ext>
            </a:extLst>
          </p:cNvPr>
          <p:cNvSpPr txBox="1"/>
          <p:nvPr/>
        </p:nvSpPr>
        <p:spPr>
          <a:xfrm>
            <a:off x="2545492" y="988541"/>
            <a:ext cx="3027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Adnan Tanveer  </a:t>
            </a:r>
          </a:p>
          <a:p>
            <a:r>
              <a:rPr lang="en-US" dirty="0"/>
              <a:t>Roll no (26132506)</a:t>
            </a:r>
          </a:p>
          <a:p>
            <a:endParaRPr lang="en-US" dirty="0"/>
          </a:p>
          <a:p>
            <a:r>
              <a:rPr lang="en-US" dirty="0"/>
              <a:t>M. Umar</a:t>
            </a:r>
          </a:p>
          <a:p>
            <a:r>
              <a:rPr lang="en-US" dirty="0"/>
              <a:t>Roll no (26132519)</a:t>
            </a:r>
          </a:p>
          <a:p>
            <a:endParaRPr lang="en-US" dirty="0"/>
          </a:p>
          <a:p>
            <a:r>
              <a:rPr lang="en-US" dirty="0"/>
              <a:t>M. </a:t>
            </a:r>
            <a:r>
              <a:rPr lang="en-US" dirty="0" err="1"/>
              <a:t>Jahanzaib</a:t>
            </a:r>
            <a:endParaRPr lang="en-US" dirty="0"/>
          </a:p>
          <a:p>
            <a:r>
              <a:rPr lang="en-US" dirty="0"/>
              <a:t>Roll no (26132520)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121B4-9394-42E7-B9FC-FE6546BC2976}"/>
              </a:ext>
            </a:extLst>
          </p:cNvPr>
          <p:cNvSpPr txBox="1"/>
          <p:nvPr/>
        </p:nvSpPr>
        <p:spPr>
          <a:xfrm>
            <a:off x="2693773" y="4176584"/>
            <a:ext cx="4646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3446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93CC1-4E0E-4F06-B9C1-AC215DEB9083}"/>
              </a:ext>
            </a:extLst>
          </p:cNvPr>
          <p:cNvSpPr txBox="1"/>
          <p:nvPr/>
        </p:nvSpPr>
        <p:spPr>
          <a:xfrm>
            <a:off x="1940011" y="1581665"/>
            <a:ext cx="5931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2400" dirty="0"/>
              <a:t>A risk is “uncertain event or condition that, if it occurs, has a positive or negative effect on a project’s  objectives.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D8400-DDB5-46C5-AC2B-ACF1B2F7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2" y="3429000"/>
            <a:ext cx="5664879" cy="29352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DED599-1FF3-47F0-A284-6A61B8F71B74}"/>
              </a:ext>
            </a:extLst>
          </p:cNvPr>
          <p:cNvSpPr/>
          <p:nvPr/>
        </p:nvSpPr>
        <p:spPr>
          <a:xfrm>
            <a:off x="2520777" y="716692"/>
            <a:ext cx="1248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30006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08F49-0DC0-469A-A9B2-09B1281040E0}"/>
              </a:ext>
            </a:extLst>
          </p:cNvPr>
          <p:cNvSpPr txBox="1"/>
          <p:nvPr/>
        </p:nvSpPr>
        <p:spPr>
          <a:xfrm>
            <a:off x="691979" y="234779"/>
            <a:ext cx="412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Risk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DCB1E-C85C-42AB-AE14-05D38CA3212B}"/>
              </a:ext>
            </a:extLst>
          </p:cNvPr>
          <p:cNvSpPr txBox="1"/>
          <p:nvPr/>
        </p:nvSpPr>
        <p:spPr>
          <a:xfrm>
            <a:off x="1285103" y="1004220"/>
            <a:ext cx="6351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risk management plan is a document that a project manager prepare to foresee (</a:t>
            </a:r>
            <a:r>
              <a:rPr lang="ur-PK" sz="2800" dirty="0"/>
              <a:t>پیش گوئی</a:t>
            </a:r>
            <a:r>
              <a:rPr lang="en-US" sz="2800" dirty="0"/>
              <a:t>) risks , identifying, analyzing, and responding to potential risks that may impact the achievement of project objectives.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A635F-15DC-49ED-B7FB-D04E9AA4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40" y="3793524"/>
            <a:ext cx="7106445" cy="27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78646-B66C-4652-9561-1288B5F62CA7}"/>
              </a:ext>
            </a:extLst>
          </p:cNvPr>
          <p:cNvSpPr txBox="1"/>
          <p:nvPr/>
        </p:nvSpPr>
        <p:spPr>
          <a:xfrm>
            <a:off x="182880" y="225083"/>
            <a:ext cx="656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Components of risk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2B6B0-098C-4EAF-B781-11172C35865C}"/>
              </a:ext>
            </a:extLst>
          </p:cNvPr>
          <p:cNvSpPr txBox="1"/>
          <p:nvPr/>
        </p:nvSpPr>
        <p:spPr>
          <a:xfrm>
            <a:off x="1716258" y="1378634"/>
            <a:ext cx="6541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Strategy and planning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Risk identification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Analysis (quantitative and qualitative)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Response planning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Monitoring and control.</a:t>
            </a:r>
          </a:p>
        </p:txBody>
      </p:sp>
    </p:spTree>
    <p:extLst>
      <p:ext uri="{BB962C8B-B14F-4D97-AF65-F5344CB8AC3E}">
        <p14:creationId xmlns:p14="http://schemas.microsoft.com/office/powerpoint/2010/main" val="110541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9A1F0-5575-4BFC-ADD0-326A98CE2524}"/>
              </a:ext>
            </a:extLst>
          </p:cNvPr>
          <p:cNvSpPr txBox="1"/>
          <p:nvPr/>
        </p:nvSpPr>
        <p:spPr>
          <a:xfrm>
            <a:off x="1181686" y="492369"/>
            <a:ext cx="4543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Strategy and planning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73033-667E-4505-904E-A5260C38AF08}"/>
              </a:ext>
            </a:extLst>
          </p:cNvPr>
          <p:cNvSpPr txBox="1"/>
          <p:nvPr/>
        </p:nvSpPr>
        <p:spPr>
          <a:xfrm>
            <a:off x="1308295" y="1315330"/>
            <a:ext cx="7610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Strategy and planning activities set the foundation for a risk management </a:t>
            </a:r>
            <a:r>
              <a:rPr lang="en-US" sz="2400" dirty="0" err="1"/>
              <a:t>programme</a:t>
            </a:r>
            <a:r>
              <a:rPr lang="en-US" sz="2400" dirty="0"/>
              <a:t> and ultimately determine whether the initiative(</a:t>
            </a:r>
            <a:r>
              <a:rPr lang="ur-PK" sz="2400" dirty="0"/>
              <a:t>آغاز</a:t>
            </a:r>
            <a:r>
              <a:rPr lang="en-US" sz="2400" dirty="0"/>
              <a:t>) is successful.</a:t>
            </a:r>
          </a:p>
          <a:p>
            <a:r>
              <a:rPr lang="en-US" sz="2400" dirty="0"/>
              <a:t> During the strategy and planning phase an organization will define how risks are addressed and managed. Strategy and planning should take into consideration: </a:t>
            </a:r>
          </a:p>
          <a:p>
            <a:r>
              <a:rPr lang="en-US" sz="2400" dirty="0"/>
              <a:t>» Corporate or enterprise-wide risk management guidelines (including tolerance level for risk).</a:t>
            </a:r>
          </a:p>
          <a:p>
            <a:r>
              <a:rPr lang="en-US" sz="2400" dirty="0"/>
              <a:t>» Available resources (staffing, budgets); </a:t>
            </a:r>
          </a:p>
          <a:p>
            <a:r>
              <a:rPr lang="en-US" sz="2400" dirty="0"/>
              <a:t>» Preferred reporting and communication protocols; and </a:t>
            </a:r>
          </a:p>
          <a:p>
            <a:r>
              <a:rPr lang="en-US" sz="2400" dirty="0"/>
              <a:t>» The organization’s strategic objectives. </a:t>
            </a:r>
          </a:p>
        </p:txBody>
      </p:sp>
    </p:spTree>
    <p:extLst>
      <p:ext uri="{BB962C8B-B14F-4D97-AF65-F5344CB8AC3E}">
        <p14:creationId xmlns:p14="http://schemas.microsoft.com/office/powerpoint/2010/main" val="35366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9DDFE-4BE9-4B9A-AFF1-BE2F395593BC}"/>
              </a:ext>
            </a:extLst>
          </p:cNvPr>
          <p:cNvSpPr txBox="1"/>
          <p:nvPr/>
        </p:nvSpPr>
        <p:spPr>
          <a:xfrm>
            <a:off x="604913" y="379826"/>
            <a:ext cx="3629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fornian FB" panose="0207040306080B030204" pitchFamily="18" charset="0"/>
                <a:cs typeface="Calibri Light" panose="020F0302020204030204" pitchFamily="34" charset="0"/>
              </a:rPr>
              <a:t>Risk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4D85-7974-43A3-A9E0-662B6544A71F}"/>
              </a:ext>
            </a:extLst>
          </p:cNvPr>
          <p:cNvSpPr txBox="1"/>
          <p:nvPr/>
        </p:nvSpPr>
        <p:spPr>
          <a:xfrm>
            <a:off x="1308295" y="1195754"/>
            <a:ext cx="7484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process of recognizing and documenting potential risks that could affect the project, both positively (opportunities) and negatively (threats).</a:t>
            </a:r>
          </a:p>
          <a:p>
            <a:r>
              <a:rPr lang="en-US" sz="2800" dirty="0"/>
              <a:t>              Brainstorming sessions, reviewing historical project data, analyzing project documentation, and consulting with stakeholders to identify possible risks.</a:t>
            </a:r>
          </a:p>
        </p:txBody>
      </p:sp>
    </p:spTree>
    <p:extLst>
      <p:ext uri="{BB962C8B-B14F-4D97-AF65-F5344CB8AC3E}">
        <p14:creationId xmlns:p14="http://schemas.microsoft.com/office/powerpoint/2010/main" val="36697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D58E5-6050-4FFE-9DAF-C874C3A5882C}"/>
              </a:ext>
            </a:extLst>
          </p:cNvPr>
          <p:cNvSpPr txBox="1"/>
          <p:nvPr/>
        </p:nvSpPr>
        <p:spPr>
          <a:xfrm>
            <a:off x="976184" y="556054"/>
            <a:ext cx="35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16CE0-9FDA-411D-9CFF-4213503D5676}"/>
              </a:ext>
            </a:extLst>
          </p:cNvPr>
          <p:cNvSpPr txBox="1"/>
          <p:nvPr/>
        </p:nvSpPr>
        <p:spPr>
          <a:xfrm>
            <a:off x="1828800" y="1458097"/>
            <a:ext cx="737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Evaluating the likelihood and impact of each identified risk to determine its significance and prioritize it among other risks.</a:t>
            </a:r>
          </a:p>
          <a:p>
            <a:r>
              <a:rPr lang="en-US" sz="2400" dirty="0"/>
              <a:t>                              Using qualitative and quantitative risk assessment techniques to assign a level of risk to each identified item. This helps in focusing efforts on the most critical risks.</a:t>
            </a:r>
          </a:p>
        </p:txBody>
      </p:sp>
    </p:spTree>
    <p:extLst>
      <p:ext uri="{BB962C8B-B14F-4D97-AF65-F5344CB8AC3E}">
        <p14:creationId xmlns:p14="http://schemas.microsoft.com/office/powerpoint/2010/main" val="114016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466B9-8AEF-4F31-B68A-7CDB0862BE0D}"/>
              </a:ext>
            </a:extLst>
          </p:cNvPr>
          <p:cNvSpPr txBox="1"/>
          <p:nvPr/>
        </p:nvSpPr>
        <p:spPr>
          <a:xfrm>
            <a:off x="444843" y="407088"/>
            <a:ext cx="46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Response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E605D-2D0C-4048-AE96-21610210A773}"/>
              </a:ext>
            </a:extLst>
          </p:cNvPr>
          <p:cNvSpPr txBox="1"/>
          <p:nvPr/>
        </p:nvSpPr>
        <p:spPr>
          <a:xfrm>
            <a:off x="1878227" y="1000897"/>
            <a:ext cx="7525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Developing strategies and plans to address and respond to identified risks, including both mitigation plans for threats and exploitation plans for opportunities.</a:t>
            </a:r>
          </a:p>
          <a:p>
            <a:endParaRPr lang="en-US" sz="2400" dirty="0"/>
          </a:p>
          <a:p>
            <a:r>
              <a:rPr lang="en-US" sz="2400" dirty="0"/>
              <a:t>Creating contingency plans, developing risk response strategies, and establishing monitoring and control mechanisms. This involves outlining specific actions to be taken if a risk occurs.</a:t>
            </a:r>
          </a:p>
        </p:txBody>
      </p:sp>
    </p:spTree>
    <p:extLst>
      <p:ext uri="{BB962C8B-B14F-4D97-AF65-F5344CB8AC3E}">
        <p14:creationId xmlns:p14="http://schemas.microsoft.com/office/powerpoint/2010/main" val="198637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2EEAE-50B3-424D-9B85-94D742286601}"/>
              </a:ext>
            </a:extLst>
          </p:cNvPr>
          <p:cNvSpPr txBox="1"/>
          <p:nvPr/>
        </p:nvSpPr>
        <p:spPr>
          <a:xfrm>
            <a:off x="844379" y="618523"/>
            <a:ext cx="394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</a:rPr>
              <a:t>Monitoring and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E3DB0-4B84-4FA4-90F6-B7502B53EDF6}"/>
              </a:ext>
            </a:extLst>
          </p:cNvPr>
          <p:cNvSpPr txBox="1"/>
          <p:nvPr/>
        </p:nvSpPr>
        <p:spPr>
          <a:xfrm>
            <a:off x="1544595" y="1865870"/>
            <a:ext cx="6796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Continuously tracking and supervising identified risks throughout the project lifecycle to ensure that risk responses are implemented effectively.</a:t>
            </a:r>
          </a:p>
          <a:p>
            <a:endParaRPr lang="en-US" sz="2400" dirty="0"/>
          </a:p>
          <a:p>
            <a:r>
              <a:rPr lang="en-US" sz="2400" dirty="0"/>
              <a:t>Regularly reviewing the status of risks, reassessing their impact and likelihood, and implementing risk response plans. This ensures that the project team remains vigilant to changing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669743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462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Black</vt:lpstr>
      <vt:lpstr>Arial Narrow</vt:lpstr>
      <vt:lpstr>Bahnschrift SemiBold</vt:lpstr>
      <vt:lpstr>Bahnschrift SemiLight</vt:lpstr>
      <vt:lpstr>Baskerville Old Face</vt:lpstr>
      <vt:lpstr>Calibri Light</vt:lpstr>
      <vt:lpstr>Californian FB</vt:lpstr>
      <vt:lpstr>Copperplate Gothic Bold</vt:lpstr>
      <vt:lpstr>Tahoma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Ch</dc:creator>
  <cp:lastModifiedBy>Adnan Ch</cp:lastModifiedBy>
  <cp:revision>17</cp:revision>
  <dcterms:created xsi:type="dcterms:W3CDTF">2023-12-04T21:11:27Z</dcterms:created>
  <dcterms:modified xsi:type="dcterms:W3CDTF">2023-12-05T05:18:43Z</dcterms:modified>
</cp:coreProperties>
</file>