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266EE-FF3C-4D54-874D-BC3EF83EB65D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0BBF8CC-E374-43C2-B40F-1263D3FF2D68}">
      <dgm:prSet/>
      <dgm:spPr/>
      <dgm:t>
        <a:bodyPr/>
        <a:lstStyle/>
        <a:p>
          <a:r>
            <a:rPr lang="en-US" b="0" i="0" dirty="0"/>
            <a:t>fluorescent lights, with their cool tones, can enhance focus and productivity.. </a:t>
          </a:r>
          <a:endParaRPr lang="en-US" dirty="0"/>
        </a:p>
      </dgm:t>
    </dgm:pt>
    <dgm:pt modelId="{541A246F-80D5-44A6-9F0F-1ED90B00B434}" type="parTrans" cxnId="{435B0B01-5044-452C-9AEC-65A6D761B02F}">
      <dgm:prSet/>
      <dgm:spPr/>
      <dgm:t>
        <a:bodyPr/>
        <a:lstStyle/>
        <a:p>
          <a:endParaRPr lang="en-US"/>
        </a:p>
      </dgm:t>
    </dgm:pt>
    <dgm:pt modelId="{85287751-1C3D-4CF4-AFBF-BCBBA2E2BF26}" type="sibTrans" cxnId="{435B0B01-5044-452C-9AEC-65A6D761B02F}">
      <dgm:prSet/>
      <dgm:spPr/>
      <dgm:t>
        <a:bodyPr/>
        <a:lstStyle/>
        <a:p>
          <a:endParaRPr lang="en-US"/>
        </a:p>
      </dgm:t>
    </dgm:pt>
    <dgm:pt modelId="{1343BBDE-C2F9-495A-86E7-E545EC3C5905}">
      <dgm:prSet/>
      <dgm:spPr/>
      <dgm:t>
        <a:bodyPr/>
        <a:lstStyle/>
        <a:p>
          <a:r>
            <a:rPr lang="en-US" b="0" i="0"/>
            <a:t>Incandescent lights, with their warm glow, can create a cozy and inviting environment.</a:t>
          </a:r>
          <a:endParaRPr lang="en-US"/>
        </a:p>
      </dgm:t>
    </dgm:pt>
    <dgm:pt modelId="{2C5DD0AB-D15C-4C3F-9F96-7A718B35A434}" type="parTrans" cxnId="{A11AE53D-5A4E-48F8-AB73-D959E78D9059}">
      <dgm:prSet/>
      <dgm:spPr/>
      <dgm:t>
        <a:bodyPr/>
        <a:lstStyle/>
        <a:p>
          <a:endParaRPr lang="en-US"/>
        </a:p>
      </dgm:t>
    </dgm:pt>
    <dgm:pt modelId="{DBB30E98-1B9D-42A0-A995-5664FA48A2EB}" type="sibTrans" cxnId="{A11AE53D-5A4E-48F8-AB73-D959E78D9059}">
      <dgm:prSet/>
      <dgm:spPr/>
      <dgm:t>
        <a:bodyPr/>
        <a:lstStyle/>
        <a:p>
          <a:endParaRPr lang="en-US"/>
        </a:p>
      </dgm:t>
    </dgm:pt>
    <dgm:pt modelId="{BB5AB3E9-970D-455A-8E15-DFFF811B7DF5}">
      <dgm:prSet/>
      <dgm:spPr/>
      <dgm:t>
        <a:bodyPr/>
        <a:lstStyle/>
        <a:p>
          <a:r>
            <a:rPr lang="en-US" b="0" i="0" dirty="0"/>
            <a:t>LED lights, with their color options, offer flexibility, </a:t>
          </a:r>
          <a:endParaRPr lang="en-US" dirty="0"/>
        </a:p>
      </dgm:t>
    </dgm:pt>
    <dgm:pt modelId="{44E1311B-D238-4EA7-88C1-ABFB3D495209}" type="parTrans" cxnId="{D92C7889-190D-4315-BD72-B861FD9454FF}">
      <dgm:prSet/>
      <dgm:spPr/>
      <dgm:t>
        <a:bodyPr/>
        <a:lstStyle/>
        <a:p>
          <a:endParaRPr lang="en-US"/>
        </a:p>
      </dgm:t>
    </dgm:pt>
    <dgm:pt modelId="{A9F38C35-49DA-4855-90EE-3D3E58864CA2}" type="sibTrans" cxnId="{D92C7889-190D-4315-BD72-B861FD9454FF}">
      <dgm:prSet/>
      <dgm:spPr/>
      <dgm:t>
        <a:bodyPr/>
        <a:lstStyle/>
        <a:p>
          <a:endParaRPr lang="en-US"/>
        </a:p>
      </dgm:t>
    </dgm:pt>
    <dgm:pt modelId="{7A3F5EC0-B49A-416C-B1EA-4C8503E227C5}" type="pres">
      <dgm:prSet presAssocID="{AB5266EE-FF3C-4D54-874D-BC3EF83EB6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8D5414-7B73-4660-9B96-E98305814031}" type="pres">
      <dgm:prSet presAssocID="{10BBF8CC-E374-43C2-B40F-1263D3FF2D68}" presName="hierRoot1" presStyleCnt="0"/>
      <dgm:spPr/>
    </dgm:pt>
    <dgm:pt modelId="{74311BE2-5C06-4594-9138-4B0E3FC87338}" type="pres">
      <dgm:prSet presAssocID="{10BBF8CC-E374-43C2-B40F-1263D3FF2D68}" presName="composite" presStyleCnt="0"/>
      <dgm:spPr/>
    </dgm:pt>
    <dgm:pt modelId="{60AF3375-3646-431B-A8AB-44BE720345C6}" type="pres">
      <dgm:prSet presAssocID="{10BBF8CC-E374-43C2-B40F-1263D3FF2D68}" presName="background" presStyleLbl="node0" presStyleIdx="0" presStyleCnt="3"/>
      <dgm:spPr/>
    </dgm:pt>
    <dgm:pt modelId="{7C92D7A6-1A6E-422F-BDCA-6E2E9B143721}" type="pres">
      <dgm:prSet presAssocID="{10BBF8CC-E374-43C2-B40F-1263D3FF2D68}" presName="text" presStyleLbl="fgAcc0" presStyleIdx="0" presStyleCnt="3">
        <dgm:presLayoutVars>
          <dgm:chPref val="3"/>
        </dgm:presLayoutVars>
      </dgm:prSet>
      <dgm:spPr/>
    </dgm:pt>
    <dgm:pt modelId="{BD93EFFA-1E1B-461B-962B-66582969C39F}" type="pres">
      <dgm:prSet presAssocID="{10BBF8CC-E374-43C2-B40F-1263D3FF2D68}" presName="hierChild2" presStyleCnt="0"/>
      <dgm:spPr/>
    </dgm:pt>
    <dgm:pt modelId="{8ADF6919-E1D1-40F0-A2DD-8A4185A9CE17}" type="pres">
      <dgm:prSet presAssocID="{1343BBDE-C2F9-495A-86E7-E545EC3C5905}" presName="hierRoot1" presStyleCnt="0"/>
      <dgm:spPr/>
    </dgm:pt>
    <dgm:pt modelId="{5DB6B5A1-FD18-4F5E-938F-2A71F8FD99A4}" type="pres">
      <dgm:prSet presAssocID="{1343BBDE-C2F9-495A-86E7-E545EC3C5905}" presName="composite" presStyleCnt="0"/>
      <dgm:spPr/>
    </dgm:pt>
    <dgm:pt modelId="{128B83B2-2497-46CB-9CAA-0AC69C57CD28}" type="pres">
      <dgm:prSet presAssocID="{1343BBDE-C2F9-495A-86E7-E545EC3C5905}" presName="background" presStyleLbl="node0" presStyleIdx="1" presStyleCnt="3"/>
      <dgm:spPr/>
    </dgm:pt>
    <dgm:pt modelId="{64045205-08C2-4419-95B0-EBE96B3467ED}" type="pres">
      <dgm:prSet presAssocID="{1343BBDE-C2F9-495A-86E7-E545EC3C5905}" presName="text" presStyleLbl="fgAcc0" presStyleIdx="1" presStyleCnt="3">
        <dgm:presLayoutVars>
          <dgm:chPref val="3"/>
        </dgm:presLayoutVars>
      </dgm:prSet>
      <dgm:spPr/>
    </dgm:pt>
    <dgm:pt modelId="{790F569A-477E-466E-ABDD-C6EC0104A4E5}" type="pres">
      <dgm:prSet presAssocID="{1343BBDE-C2F9-495A-86E7-E545EC3C5905}" presName="hierChild2" presStyleCnt="0"/>
      <dgm:spPr/>
    </dgm:pt>
    <dgm:pt modelId="{BC2573F8-5648-476D-9662-9E41A45C1919}" type="pres">
      <dgm:prSet presAssocID="{BB5AB3E9-970D-455A-8E15-DFFF811B7DF5}" presName="hierRoot1" presStyleCnt="0"/>
      <dgm:spPr/>
    </dgm:pt>
    <dgm:pt modelId="{919D0089-A443-4B3D-8A94-7C8E50426639}" type="pres">
      <dgm:prSet presAssocID="{BB5AB3E9-970D-455A-8E15-DFFF811B7DF5}" presName="composite" presStyleCnt="0"/>
      <dgm:spPr/>
    </dgm:pt>
    <dgm:pt modelId="{DD92D2CD-D9DE-4CF9-BDDE-C249B6C0F7A5}" type="pres">
      <dgm:prSet presAssocID="{BB5AB3E9-970D-455A-8E15-DFFF811B7DF5}" presName="background" presStyleLbl="node0" presStyleIdx="2" presStyleCnt="3"/>
      <dgm:spPr/>
    </dgm:pt>
    <dgm:pt modelId="{183EA925-A19E-4508-9343-C3861255480B}" type="pres">
      <dgm:prSet presAssocID="{BB5AB3E9-970D-455A-8E15-DFFF811B7DF5}" presName="text" presStyleLbl="fgAcc0" presStyleIdx="2" presStyleCnt="3">
        <dgm:presLayoutVars>
          <dgm:chPref val="3"/>
        </dgm:presLayoutVars>
      </dgm:prSet>
      <dgm:spPr/>
    </dgm:pt>
    <dgm:pt modelId="{6AF7274B-3BD0-4D6B-A9CE-EE638119826C}" type="pres">
      <dgm:prSet presAssocID="{BB5AB3E9-970D-455A-8E15-DFFF811B7DF5}" presName="hierChild2" presStyleCnt="0"/>
      <dgm:spPr/>
    </dgm:pt>
  </dgm:ptLst>
  <dgm:cxnLst>
    <dgm:cxn modelId="{435B0B01-5044-452C-9AEC-65A6D761B02F}" srcId="{AB5266EE-FF3C-4D54-874D-BC3EF83EB65D}" destId="{10BBF8CC-E374-43C2-B40F-1263D3FF2D68}" srcOrd="0" destOrd="0" parTransId="{541A246F-80D5-44A6-9F0F-1ED90B00B434}" sibTransId="{85287751-1C3D-4CF4-AFBF-BCBBA2E2BF26}"/>
    <dgm:cxn modelId="{CE880A3D-C221-451C-9043-5712BA5C1DE0}" type="presOf" srcId="{AB5266EE-FF3C-4D54-874D-BC3EF83EB65D}" destId="{7A3F5EC0-B49A-416C-B1EA-4C8503E227C5}" srcOrd="0" destOrd="0" presId="urn:microsoft.com/office/officeart/2005/8/layout/hierarchy1"/>
    <dgm:cxn modelId="{A11AE53D-5A4E-48F8-AB73-D959E78D9059}" srcId="{AB5266EE-FF3C-4D54-874D-BC3EF83EB65D}" destId="{1343BBDE-C2F9-495A-86E7-E545EC3C5905}" srcOrd="1" destOrd="0" parTransId="{2C5DD0AB-D15C-4C3F-9F96-7A718B35A434}" sibTransId="{DBB30E98-1B9D-42A0-A995-5664FA48A2EB}"/>
    <dgm:cxn modelId="{05B2EB5D-7971-4024-89C1-82EE3E180E6C}" type="presOf" srcId="{10BBF8CC-E374-43C2-B40F-1263D3FF2D68}" destId="{7C92D7A6-1A6E-422F-BDCA-6E2E9B143721}" srcOrd="0" destOrd="0" presId="urn:microsoft.com/office/officeart/2005/8/layout/hierarchy1"/>
    <dgm:cxn modelId="{3DA89D73-ED2A-40F1-AEE6-754F8A2DD57A}" type="presOf" srcId="{BB5AB3E9-970D-455A-8E15-DFFF811B7DF5}" destId="{183EA925-A19E-4508-9343-C3861255480B}" srcOrd="0" destOrd="0" presId="urn:microsoft.com/office/officeart/2005/8/layout/hierarchy1"/>
    <dgm:cxn modelId="{D92C7889-190D-4315-BD72-B861FD9454FF}" srcId="{AB5266EE-FF3C-4D54-874D-BC3EF83EB65D}" destId="{BB5AB3E9-970D-455A-8E15-DFFF811B7DF5}" srcOrd="2" destOrd="0" parTransId="{44E1311B-D238-4EA7-88C1-ABFB3D495209}" sibTransId="{A9F38C35-49DA-4855-90EE-3D3E58864CA2}"/>
    <dgm:cxn modelId="{EE79E7E3-2213-467E-B408-66D7C5C3CF90}" type="presOf" srcId="{1343BBDE-C2F9-495A-86E7-E545EC3C5905}" destId="{64045205-08C2-4419-95B0-EBE96B3467ED}" srcOrd="0" destOrd="0" presId="urn:microsoft.com/office/officeart/2005/8/layout/hierarchy1"/>
    <dgm:cxn modelId="{4C9FF4DF-8E3B-4DE2-AE9E-BCBD53A018F9}" type="presParOf" srcId="{7A3F5EC0-B49A-416C-B1EA-4C8503E227C5}" destId="{038D5414-7B73-4660-9B96-E98305814031}" srcOrd="0" destOrd="0" presId="urn:microsoft.com/office/officeart/2005/8/layout/hierarchy1"/>
    <dgm:cxn modelId="{E0C30FC0-B1B0-49C4-B600-75C12C1EBBD9}" type="presParOf" srcId="{038D5414-7B73-4660-9B96-E98305814031}" destId="{74311BE2-5C06-4594-9138-4B0E3FC87338}" srcOrd="0" destOrd="0" presId="urn:microsoft.com/office/officeart/2005/8/layout/hierarchy1"/>
    <dgm:cxn modelId="{09030BE4-2CF1-4F4D-838E-3F24F4C3B186}" type="presParOf" srcId="{74311BE2-5C06-4594-9138-4B0E3FC87338}" destId="{60AF3375-3646-431B-A8AB-44BE720345C6}" srcOrd="0" destOrd="0" presId="urn:microsoft.com/office/officeart/2005/8/layout/hierarchy1"/>
    <dgm:cxn modelId="{50A05D66-6157-45FB-82E0-4A9C9634EA89}" type="presParOf" srcId="{74311BE2-5C06-4594-9138-4B0E3FC87338}" destId="{7C92D7A6-1A6E-422F-BDCA-6E2E9B143721}" srcOrd="1" destOrd="0" presId="urn:microsoft.com/office/officeart/2005/8/layout/hierarchy1"/>
    <dgm:cxn modelId="{7D3DD67D-103B-4667-B064-FB64506D2222}" type="presParOf" srcId="{038D5414-7B73-4660-9B96-E98305814031}" destId="{BD93EFFA-1E1B-461B-962B-66582969C39F}" srcOrd="1" destOrd="0" presId="urn:microsoft.com/office/officeart/2005/8/layout/hierarchy1"/>
    <dgm:cxn modelId="{CE8ECD94-078F-45C4-AC27-059CEC46CAFB}" type="presParOf" srcId="{7A3F5EC0-B49A-416C-B1EA-4C8503E227C5}" destId="{8ADF6919-E1D1-40F0-A2DD-8A4185A9CE17}" srcOrd="1" destOrd="0" presId="urn:microsoft.com/office/officeart/2005/8/layout/hierarchy1"/>
    <dgm:cxn modelId="{9BF54AE0-4302-417B-B624-D8E2E913F729}" type="presParOf" srcId="{8ADF6919-E1D1-40F0-A2DD-8A4185A9CE17}" destId="{5DB6B5A1-FD18-4F5E-938F-2A71F8FD99A4}" srcOrd="0" destOrd="0" presId="urn:microsoft.com/office/officeart/2005/8/layout/hierarchy1"/>
    <dgm:cxn modelId="{C79A1EF3-427E-40C7-BF8D-BA985A57064E}" type="presParOf" srcId="{5DB6B5A1-FD18-4F5E-938F-2A71F8FD99A4}" destId="{128B83B2-2497-46CB-9CAA-0AC69C57CD28}" srcOrd="0" destOrd="0" presId="urn:microsoft.com/office/officeart/2005/8/layout/hierarchy1"/>
    <dgm:cxn modelId="{24BD75DB-7C82-4176-B2B8-B60729EE3577}" type="presParOf" srcId="{5DB6B5A1-FD18-4F5E-938F-2A71F8FD99A4}" destId="{64045205-08C2-4419-95B0-EBE96B3467ED}" srcOrd="1" destOrd="0" presId="urn:microsoft.com/office/officeart/2005/8/layout/hierarchy1"/>
    <dgm:cxn modelId="{F821EA8C-D40F-4036-B1ED-A692C1AF6851}" type="presParOf" srcId="{8ADF6919-E1D1-40F0-A2DD-8A4185A9CE17}" destId="{790F569A-477E-466E-ABDD-C6EC0104A4E5}" srcOrd="1" destOrd="0" presId="urn:microsoft.com/office/officeart/2005/8/layout/hierarchy1"/>
    <dgm:cxn modelId="{5AED35F0-2619-422B-B440-A34043CB2DBD}" type="presParOf" srcId="{7A3F5EC0-B49A-416C-B1EA-4C8503E227C5}" destId="{BC2573F8-5648-476D-9662-9E41A45C1919}" srcOrd="2" destOrd="0" presId="urn:microsoft.com/office/officeart/2005/8/layout/hierarchy1"/>
    <dgm:cxn modelId="{B0F8020E-3177-4A5C-96D8-66600C169DE5}" type="presParOf" srcId="{BC2573F8-5648-476D-9662-9E41A45C1919}" destId="{919D0089-A443-4B3D-8A94-7C8E50426639}" srcOrd="0" destOrd="0" presId="urn:microsoft.com/office/officeart/2005/8/layout/hierarchy1"/>
    <dgm:cxn modelId="{9CB3C688-6E1E-4780-8719-A2FCBC84A692}" type="presParOf" srcId="{919D0089-A443-4B3D-8A94-7C8E50426639}" destId="{DD92D2CD-D9DE-4CF9-BDDE-C249B6C0F7A5}" srcOrd="0" destOrd="0" presId="urn:microsoft.com/office/officeart/2005/8/layout/hierarchy1"/>
    <dgm:cxn modelId="{A8F17C07-1902-44B0-A76B-44BEFBDC34A6}" type="presParOf" srcId="{919D0089-A443-4B3D-8A94-7C8E50426639}" destId="{183EA925-A19E-4508-9343-C3861255480B}" srcOrd="1" destOrd="0" presId="urn:microsoft.com/office/officeart/2005/8/layout/hierarchy1"/>
    <dgm:cxn modelId="{75233D36-DC83-4DFD-A3CB-B39F6D700769}" type="presParOf" srcId="{BC2573F8-5648-476D-9662-9E41A45C1919}" destId="{6AF7274B-3BD0-4D6B-A9CE-EE638119826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F3375-3646-431B-A8AB-44BE720345C6}">
      <dsp:nvSpPr>
        <dsp:cNvPr id="0" name=""/>
        <dsp:cNvSpPr/>
      </dsp:nvSpPr>
      <dsp:spPr>
        <a:xfrm>
          <a:off x="0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92D7A6-1A6E-422F-BDCA-6E2E9B143721}">
      <dsp:nvSpPr>
        <dsp:cNvPr id="0" name=""/>
        <dsp:cNvSpPr/>
      </dsp:nvSpPr>
      <dsp:spPr>
        <a:xfrm>
          <a:off x="329803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fluorescent lights, with their cool tones, can enhance focus and productivity.. </a:t>
          </a:r>
          <a:endParaRPr lang="en-US" sz="2100" kern="1200" dirty="0"/>
        </a:p>
      </dsp:txBody>
      <dsp:txXfrm>
        <a:off x="385008" y="951819"/>
        <a:ext cx="2857818" cy="1774414"/>
      </dsp:txXfrm>
    </dsp:sp>
    <dsp:sp modelId="{128B83B2-2497-46CB-9CAA-0AC69C57CD28}">
      <dsp:nvSpPr>
        <dsp:cNvPr id="0" name=""/>
        <dsp:cNvSpPr/>
      </dsp:nvSpPr>
      <dsp:spPr>
        <a:xfrm>
          <a:off x="3627834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045205-08C2-4419-95B0-EBE96B3467ED}">
      <dsp:nvSpPr>
        <dsp:cNvPr id="0" name=""/>
        <dsp:cNvSpPr/>
      </dsp:nvSpPr>
      <dsp:spPr>
        <a:xfrm>
          <a:off x="3957637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Incandescent lights, with their warm glow, can create a cozy and inviting environment.</a:t>
          </a:r>
          <a:endParaRPr lang="en-US" sz="2100" kern="1200"/>
        </a:p>
      </dsp:txBody>
      <dsp:txXfrm>
        <a:off x="4012842" y="951819"/>
        <a:ext cx="2857818" cy="1774414"/>
      </dsp:txXfrm>
    </dsp:sp>
    <dsp:sp modelId="{DD92D2CD-D9DE-4CF9-BDDE-C249B6C0F7A5}">
      <dsp:nvSpPr>
        <dsp:cNvPr id="0" name=""/>
        <dsp:cNvSpPr/>
      </dsp:nvSpPr>
      <dsp:spPr>
        <a:xfrm>
          <a:off x="7255668" y="583301"/>
          <a:ext cx="2968228" cy="1884824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3EA925-A19E-4508-9343-C3861255480B}">
      <dsp:nvSpPr>
        <dsp:cNvPr id="0" name=""/>
        <dsp:cNvSpPr/>
      </dsp:nvSpPr>
      <dsp:spPr>
        <a:xfrm>
          <a:off x="7585471" y="896614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LED lights, with their color options, offer flexibility, </a:t>
          </a:r>
          <a:endParaRPr lang="en-US" sz="2100" kern="1200" dirty="0"/>
        </a:p>
      </dsp:txBody>
      <dsp:txXfrm>
        <a:off x="7640676" y="951819"/>
        <a:ext cx="2857818" cy="1774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19D5E-3DF5-0D41-3866-59607BCB7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725271"/>
            <a:ext cx="10572000" cy="2189254"/>
          </a:xfrm>
          <a:effectLst/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IN" sz="3000">
                <a:solidFill>
                  <a:schemeClr val="tx1"/>
                </a:solidFill>
              </a:rPr>
              <a:t>ADNAN HAMID WANI</a:t>
            </a:r>
            <a:br>
              <a:rPr lang="en-IN" sz="3000">
                <a:solidFill>
                  <a:schemeClr val="tx1"/>
                </a:solidFill>
              </a:rPr>
            </a:br>
            <a:r>
              <a:rPr lang="en-IN" sz="3000">
                <a:solidFill>
                  <a:schemeClr val="tx1"/>
                </a:solidFill>
              </a:rPr>
              <a:t>Roll No: A25</a:t>
            </a:r>
            <a:br>
              <a:rPr lang="en-IN" sz="3000">
                <a:solidFill>
                  <a:schemeClr val="tx1"/>
                </a:solidFill>
              </a:rPr>
            </a:br>
            <a:r>
              <a:rPr lang="en-IN" sz="3000">
                <a:solidFill>
                  <a:schemeClr val="tx1"/>
                </a:solidFill>
              </a:rPr>
              <a:t>12018640</a:t>
            </a:r>
            <a:br>
              <a:rPr lang="en-IN" sz="3000">
                <a:solidFill>
                  <a:schemeClr val="tx1"/>
                </a:solidFill>
              </a:rPr>
            </a:br>
            <a:r>
              <a:rPr lang="en-IN" sz="3000">
                <a:solidFill>
                  <a:schemeClr val="tx1"/>
                </a:solidFill>
              </a:rPr>
              <a:t>CA2</a:t>
            </a:r>
            <a:br>
              <a:rPr lang="en-IN" sz="3000">
                <a:solidFill>
                  <a:schemeClr val="tx1"/>
                </a:solidFill>
              </a:rPr>
            </a:br>
            <a:r>
              <a:rPr lang="en-IN" sz="3000">
                <a:solidFill>
                  <a:schemeClr val="tx1"/>
                </a:solidFill>
              </a:rPr>
              <a:t>IFD803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88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910C891-B7C3-2726-799A-FC164A800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1" y="584200"/>
            <a:ext cx="5454036" cy="61595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IN" b="1" u="sng" dirty="0">
                <a:solidFill>
                  <a:schemeClr val="bg1"/>
                </a:solidFill>
                <a:latin typeface="Century Gothic (Body) "/>
              </a:rPr>
              <a:t>TASK</a:t>
            </a:r>
            <a:r>
              <a:rPr lang="en-IN" dirty="0">
                <a:solidFill>
                  <a:schemeClr val="bg1"/>
                </a:solidFill>
                <a:latin typeface="Century Gothic (Body) "/>
              </a:rPr>
              <a:t> : 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entury Gothic (Body) "/>
              </a:rPr>
              <a:t>Individually assess different types of lights and different colors and link it with different moods of a person.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latin typeface="Century Gothic (Body) 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latin typeface="Century Gothic (Body) 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latin typeface="Century Gothic (Body) 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latin typeface="Century Gothic (Body) 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latin typeface="Century Gothic (Body) 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latin typeface="Century Gothic (Body) 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latin typeface="Century Gothic (Body) 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latin typeface="Century Gothic (Body) 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latin typeface="Century Gothic (Body) 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latin typeface="Century Gothic (Body) 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bg1"/>
              </a:solidFill>
              <a:latin typeface="Century Gothic (Body) 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entury Gothic (Body) "/>
              </a:rPr>
              <a:t>The relationship between light, colors, and mood is a fascinating area that has been studied in fields like psychology and design. Different types of lights and colors can indeed influence a person's mood in various ways.   </a:t>
            </a:r>
          </a:p>
        </p:txBody>
      </p:sp>
      <p:pic>
        <p:nvPicPr>
          <p:cNvPr id="6" name="Picture 5" descr="A close up of colorful lines&#10;&#10;Description automatically generated">
            <a:extLst>
              <a:ext uri="{FF2B5EF4-FFF2-40B4-BE49-F238E27FC236}">
                <a16:creationId xmlns:a16="http://schemas.microsoft.com/office/drawing/2014/main" id="{89EF39B8-D52A-5F12-0E3D-87022D2C8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183"/>
          <a:stretch/>
        </p:blipFill>
        <p:spPr>
          <a:xfrm>
            <a:off x="6100916" y="10"/>
            <a:ext cx="6091084" cy="6857990"/>
          </a:xfrm>
          <a:prstGeom prst="rect">
            <a:avLst/>
          </a:prstGeom>
        </p:spPr>
      </p:pic>
      <p:sp>
        <p:nvSpPr>
          <p:cNvPr id="4" name="AutoShape 2" descr="selected image preview">
            <a:extLst>
              <a:ext uri="{FF2B5EF4-FFF2-40B4-BE49-F238E27FC236}">
                <a16:creationId xmlns:a16="http://schemas.microsoft.com/office/drawing/2014/main" id="{8C2AEBC0-2647-C448-3131-C1C0D15059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67789" y="300789"/>
            <a:ext cx="3280611" cy="328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22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940F547-7206-4401-94FB-F8421915D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light bulbs">
            <a:extLst>
              <a:ext uri="{FF2B5EF4-FFF2-40B4-BE49-F238E27FC236}">
                <a16:creationId xmlns:a16="http://schemas.microsoft.com/office/drawing/2014/main" id="{77F511D7-5790-6CBB-9653-3558A0EC6E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9202" b="245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B2E4EB1-14D8-EEA4-E183-AC5264D7C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i="0">
                <a:effectLst/>
              </a:rPr>
              <a:t>Types of Lights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3542F-22DF-20B2-9276-785CC0208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712" y="2222287"/>
            <a:ext cx="10554574" cy="36365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charset="2"/>
              <a:buChar char=""/>
            </a:pPr>
            <a:r>
              <a:rPr lang="en-US" b="0" i="0" dirty="0">
                <a:effectLst/>
              </a:rPr>
              <a:t> </a:t>
            </a:r>
            <a:r>
              <a:rPr lang="en-US" b="0" i="0" u="sng" dirty="0">
                <a:effectLst/>
              </a:rPr>
              <a:t>Incandescent lights: </a:t>
            </a:r>
            <a:r>
              <a:rPr lang="en-US" b="0" i="0" dirty="0">
                <a:effectLst/>
              </a:rPr>
              <a:t>Traditional bulbs that emit warm, yellow light, often associated with a sense of comfort and nostalgia.</a:t>
            </a:r>
          </a:p>
          <a:p>
            <a:pPr>
              <a:buFont typeface="Wingdings 2" charset="2"/>
              <a:buChar char=""/>
            </a:pPr>
            <a:endParaRPr lang="en-US" b="0" i="0" dirty="0">
              <a:effectLst/>
            </a:endParaRPr>
          </a:p>
          <a:p>
            <a:pPr>
              <a:buFont typeface="Wingdings 2" charset="2"/>
              <a:buChar char=""/>
            </a:pPr>
            <a:r>
              <a:rPr lang="en-US" b="0" i="0" dirty="0">
                <a:effectLst/>
              </a:rPr>
              <a:t> </a:t>
            </a:r>
            <a:r>
              <a:rPr lang="en-US" b="0" i="0" u="sng" dirty="0">
                <a:effectLst/>
              </a:rPr>
              <a:t>LED lights</a:t>
            </a:r>
            <a:r>
              <a:rPr lang="en-US" b="0" i="0" dirty="0">
                <a:effectLst/>
              </a:rPr>
              <a:t>: Energy-efficient, long-lasting lights available in a wide range of colors, offering versatility in mood creation.</a:t>
            </a:r>
          </a:p>
          <a:p>
            <a:pPr>
              <a:buFont typeface="Wingdings 2" charset="2"/>
              <a:buChar char=""/>
            </a:pPr>
            <a:endParaRPr lang="en-US" b="0" i="0" dirty="0">
              <a:effectLst/>
            </a:endParaRPr>
          </a:p>
          <a:p>
            <a:pPr>
              <a:buFont typeface="Wingdings 2" charset="2"/>
              <a:buChar char=""/>
            </a:pPr>
            <a:r>
              <a:rPr lang="en-US" b="0" i="0" dirty="0">
                <a:effectLst/>
              </a:rPr>
              <a:t> </a:t>
            </a:r>
            <a:r>
              <a:rPr lang="en-US" b="0" i="0" u="sng" dirty="0">
                <a:effectLst/>
              </a:rPr>
              <a:t>Fluorescent</a:t>
            </a:r>
            <a:r>
              <a:rPr lang="en-US" b="0" i="0" dirty="0">
                <a:effectLst/>
              </a:rPr>
              <a:t> </a:t>
            </a:r>
            <a:r>
              <a:rPr lang="en-US" b="0" i="0" u="sng" dirty="0">
                <a:effectLst/>
              </a:rPr>
              <a:t>lights</a:t>
            </a:r>
            <a:r>
              <a:rPr lang="en-US" b="0" i="0" dirty="0">
                <a:effectLst/>
              </a:rPr>
              <a:t>: Common in offices and commercial spaces, emit a cool, blue-white light that can promote alertness and focus.</a:t>
            </a:r>
          </a:p>
          <a:p>
            <a:pPr>
              <a:buFont typeface="Wingdings 2" charset="2"/>
              <a:buChar char="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41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5F339B6-83F7-76FC-86F7-0A67E0ADC6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742337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500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AD20-BB42-83A0-FA54-9F5FFD54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i="0">
                <a:effectLst/>
              </a:rPr>
              <a:t>Light and Mood: Practical Applications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11A4F-FBC7-8731-9AD4-FA37BAF0B08A}"/>
              </a:ext>
            </a:extLst>
          </p:cNvPr>
          <p:cNvSpPr txBox="1"/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i="0" dirty="0">
                <a:effectLst/>
              </a:rPr>
              <a:t>Living room:</a:t>
            </a:r>
            <a:r>
              <a:rPr lang="en-US" sz="1600" b="0" i="0" dirty="0">
                <a:effectLst/>
              </a:rPr>
              <a:t>  warm white or soft yellow lights for a cozy and inviting atmosphere.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b="0" i="0" dirty="0">
              <a:effectLst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i="0" dirty="0">
                <a:effectLst/>
              </a:rPr>
              <a:t>Bedroom:</a:t>
            </a:r>
            <a:r>
              <a:rPr lang="en-US" sz="1600" b="0" i="0" dirty="0">
                <a:effectLst/>
              </a:rPr>
              <a:t> Use dimmable lights and warm tones to create a relaxing and sleep-conducive environment.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b="0" i="0" dirty="0">
              <a:effectLst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1" i="0" dirty="0">
                <a:effectLst/>
              </a:rPr>
              <a:t>Workspace:</a:t>
            </a:r>
            <a:r>
              <a:rPr lang="en-US" sz="1600" b="0" i="0" dirty="0">
                <a:effectLst/>
              </a:rPr>
              <a:t> Utilize cool white or natural light to promote focus and productivity.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EF7891-13E9-BAAE-15DC-16F4A58FA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2356" y="2413000"/>
            <a:ext cx="371633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623417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7FFC09-E6D3-AF2D-25B8-A8E1A2EB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100" i="0" dirty="0">
                <a:solidFill>
                  <a:srgbClr val="FFFFFF"/>
                </a:solidFill>
                <a:effectLst/>
              </a:rPr>
              <a:t>The Psychology of Colors</a:t>
            </a:r>
            <a:br>
              <a:rPr lang="en-US" sz="2200" i="0" dirty="0">
                <a:solidFill>
                  <a:srgbClr val="FFFFFF"/>
                </a:solidFill>
                <a:effectLst/>
              </a:rPr>
            </a:br>
            <a:br>
              <a:rPr lang="en-US" sz="2200" dirty="0">
                <a:solidFill>
                  <a:srgbClr val="FFFFFF"/>
                </a:solidFill>
                <a:effectLst/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ircular object with a color wheel on it&#10;&#10;Description automatically generated">
            <a:extLst>
              <a:ext uri="{FF2B5EF4-FFF2-40B4-BE49-F238E27FC236}">
                <a16:creationId xmlns:a16="http://schemas.microsoft.com/office/drawing/2014/main" id="{717EA24B-1F73-D6C5-199E-938146919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308" y="457201"/>
            <a:ext cx="5584161" cy="55841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BF93EC-43B2-0C59-14E2-B590C24201AA}"/>
              </a:ext>
            </a:extLst>
          </p:cNvPr>
          <p:cNvSpPr txBox="1"/>
          <p:nvPr/>
        </p:nvSpPr>
        <p:spPr>
          <a:xfrm>
            <a:off x="8164749" y="2024743"/>
            <a:ext cx="3575737" cy="4016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0" i="0" dirty="0">
                <a:solidFill>
                  <a:srgbClr val="FFFFFF"/>
                </a:solidFill>
                <a:effectLst/>
              </a:rPr>
              <a:t>Colors have the power to evoke various emotions and psychological responses.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b="0" i="0" dirty="0">
              <a:solidFill>
                <a:srgbClr val="FFFFFF"/>
              </a:solidFill>
              <a:effectLst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0" i="0" dirty="0">
                <a:solidFill>
                  <a:srgbClr val="FFFFFF"/>
                </a:solidFill>
                <a:effectLst/>
              </a:rPr>
              <a:t>Warm colors (red, orange, yellow) are often associated with feelings of energy, happiness, and excitement.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b="0" i="0" dirty="0">
              <a:solidFill>
                <a:srgbClr val="FFFFFF"/>
              </a:solidFill>
              <a:effectLst/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b="0" i="0" dirty="0">
                <a:solidFill>
                  <a:srgbClr val="FFFFFF"/>
                </a:solidFill>
                <a:effectLst/>
              </a:rPr>
              <a:t>Cool colors (blue, green) are generally linked to calmness, peace, and relaxation.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031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70FFA424-278D-4545-90BA-07151469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Content Placeholder 4" descr="A group of men sitting at a table&#10;&#10;Description automatically generated">
            <a:extLst>
              <a:ext uri="{FF2B5EF4-FFF2-40B4-BE49-F238E27FC236}">
                <a16:creationId xmlns:a16="http://schemas.microsoft.com/office/drawing/2014/main" id="{8D52825B-DA73-EDDA-E5ED-B47F48C84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698" r="8473" b="-2"/>
          <a:stretch/>
        </p:blipFill>
        <p:spPr>
          <a:xfrm>
            <a:off x="5782733" y="10"/>
            <a:ext cx="6409267" cy="4883271"/>
          </a:xfrm>
          <a:prstGeom prst="rect">
            <a:avLst/>
          </a:prstGeom>
        </p:spPr>
      </p:pic>
      <p:pic>
        <p:nvPicPr>
          <p:cNvPr id="7" name="Picture 6" descr="A person in a suit&#10;&#10;Description automatically generated">
            <a:extLst>
              <a:ext uri="{FF2B5EF4-FFF2-40B4-BE49-F238E27FC236}">
                <a16:creationId xmlns:a16="http://schemas.microsoft.com/office/drawing/2014/main" id="{E4398572-22F4-10EE-63BB-53A4AD6FA5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14" r="-1" b="15970"/>
          <a:stretch/>
        </p:blipFill>
        <p:spPr>
          <a:xfrm>
            <a:off x="-1" y="-1"/>
            <a:ext cx="6094411" cy="4883281"/>
          </a:xfrm>
          <a:custGeom>
            <a:avLst/>
            <a:gdLst/>
            <a:ahLst/>
            <a:cxnLst/>
            <a:rect l="l" t="t" r="r" b="b"/>
            <a:pathLst>
              <a:path w="6094411" h="4883281">
                <a:moveTo>
                  <a:pt x="0" y="0"/>
                </a:moveTo>
                <a:lnTo>
                  <a:pt x="6094411" y="0"/>
                </a:lnTo>
                <a:lnTo>
                  <a:pt x="6094411" y="2014600"/>
                </a:lnTo>
                <a:lnTo>
                  <a:pt x="5846149" y="2373182"/>
                </a:lnTo>
                <a:lnTo>
                  <a:pt x="5843219" y="2381649"/>
                </a:lnTo>
                <a:lnTo>
                  <a:pt x="5838822" y="2394349"/>
                </a:lnTo>
                <a:lnTo>
                  <a:pt x="5834426" y="2407048"/>
                </a:lnTo>
                <a:lnTo>
                  <a:pt x="5834426" y="2417632"/>
                </a:lnTo>
                <a:lnTo>
                  <a:pt x="5834426" y="2430332"/>
                </a:lnTo>
                <a:lnTo>
                  <a:pt x="5838822" y="2440915"/>
                </a:lnTo>
                <a:lnTo>
                  <a:pt x="5843219" y="2453615"/>
                </a:lnTo>
                <a:lnTo>
                  <a:pt x="5846149" y="2462082"/>
                </a:lnTo>
                <a:lnTo>
                  <a:pt x="6094411" y="2820664"/>
                </a:lnTo>
                <a:lnTo>
                  <a:pt x="6094411" y="4883281"/>
                </a:lnTo>
                <a:lnTo>
                  <a:pt x="0" y="4883281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sp>
        <p:nvSpPr>
          <p:cNvPr id="26" name="Freeform 9">
            <a:extLst>
              <a:ext uri="{FF2B5EF4-FFF2-40B4-BE49-F238E27FC236}">
                <a16:creationId xmlns:a16="http://schemas.microsoft.com/office/drawing/2014/main" id="{A10B3C8E-9FBF-459A-A9D9-2FA3784DB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47642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70B220-1BAB-009C-5A84-A80B5A04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788" y="4895558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CA1 : THE MEETING SCENE FROM GODFATHER</a:t>
            </a:r>
          </a:p>
        </p:txBody>
      </p:sp>
    </p:spTree>
    <p:extLst>
      <p:ext uri="{BB962C8B-B14F-4D97-AF65-F5344CB8AC3E}">
        <p14:creationId xmlns:p14="http://schemas.microsoft.com/office/powerpoint/2010/main" val="5951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93BC-5BA8-8BC8-B4E2-CB98A96B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i="0" dirty="0">
                <a:effectLst/>
                <a:latin typeface="Google Sans"/>
              </a:rPr>
              <a:t>Color used ,Mood and Ambiance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9EFFAB-2DE4-DA16-76AE-1A773615921D}"/>
              </a:ext>
            </a:extLst>
          </p:cNvPr>
          <p:cNvSpPr txBox="1"/>
          <p:nvPr/>
        </p:nvSpPr>
        <p:spPr>
          <a:xfrm>
            <a:off x="419100" y="2132737"/>
            <a:ext cx="115443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Scheme Analysis </a:t>
            </a:r>
            <a:r>
              <a:rPr lang="en-IN" dirty="0"/>
              <a:t>: Brown dominates the overall tone, conveying a sense of</a:t>
            </a:r>
          </a:p>
          <a:p>
            <a:pPr algn="just"/>
            <a:r>
              <a:rPr lang="en-IN" dirty="0"/>
              <a:t>tradition, seriousness, and masculinity.</a:t>
            </a:r>
          </a:p>
          <a:p>
            <a:pPr algn="just"/>
            <a:endParaRPr lang="en-IN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Dim lighting creates a sense of mystery and secrecy, reflecting the characters' hidden intentions.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• Deep shadows cast on their faces obscure their emotions and add to the suspense.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• Single spotlight on Michael emphasizes his isolation and</a:t>
            </a:r>
          </a:p>
          <a:p>
            <a:pPr algn="just"/>
            <a:r>
              <a:rPr lang="en-US" dirty="0"/>
              <a:t>    potential for darkness.</a:t>
            </a:r>
            <a:endParaRPr lang="en-IN" dirty="0"/>
          </a:p>
          <a:p>
            <a:pPr algn="l"/>
            <a:endParaRPr lang="en-US" b="0" i="0" dirty="0">
              <a:solidFill>
                <a:srgbClr val="E3E3E3"/>
              </a:solidFill>
              <a:effectLst/>
              <a:latin typeface="Google Sans"/>
            </a:endParaRPr>
          </a:p>
          <a:p>
            <a:pPr algn="l"/>
            <a:r>
              <a:rPr lang="en-US" b="1" i="0" u="sng" dirty="0">
                <a:solidFill>
                  <a:srgbClr val="E3E3E3"/>
                </a:solidFill>
                <a:effectLst/>
                <a:latin typeface="Century Gothic (Body) "/>
              </a:rPr>
              <a:t>Warmth and Comfort</a:t>
            </a:r>
            <a:r>
              <a:rPr lang="en-US" b="1" i="0" dirty="0">
                <a:solidFill>
                  <a:srgbClr val="E3E3E3"/>
                </a:solidFill>
                <a:effectLst/>
                <a:latin typeface="Century Gothic (Body) "/>
              </a:rPr>
              <a:t>:</a:t>
            </a:r>
            <a:r>
              <a:rPr lang="en-US" b="0" i="0" dirty="0">
                <a:solidFill>
                  <a:srgbClr val="E3E3E3"/>
                </a:solidFill>
                <a:effectLst/>
                <a:latin typeface="Century Gothic (Body) "/>
              </a:rPr>
              <a:t> Brown is often associated with the color of the earth, wood, and natural materials. This can evoke feelings of warmth, coziness, and a sense of being grounded.</a:t>
            </a:r>
          </a:p>
          <a:p>
            <a:pPr algn="l"/>
            <a:endParaRPr lang="en-US" b="0" i="0" dirty="0">
              <a:solidFill>
                <a:srgbClr val="E3E3E3"/>
              </a:solidFill>
              <a:effectLst/>
              <a:latin typeface="Century Gothic (Body) "/>
            </a:endParaRPr>
          </a:p>
          <a:p>
            <a:pPr algn="l"/>
            <a:r>
              <a:rPr lang="en-US" b="1" i="0" u="sng" dirty="0">
                <a:solidFill>
                  <a:srgbClr val="E3E3E3"/>
                </a:solidFill>
                <a:effectLst/>
                <a:latin typeface="Century Gothic (Body) "/>
              </a:rPr>
              <a:t>Security and Stability</a:t>
            </a:r>
            <a:r>
              <a:rPr lang="en-US" b="1" i="0" dirty="0">
                <a:solidFill>
                  <a:srgbClr val="E3E3E3"/>
                </a:solidFill>
                <a:effectLst/>
                <a:latin typeface="Century Gothic (Body) "/>
              </a:rPr>
              <a:t>:</a:t>
            </a:r>
            <a:r>
              <a:rPr lang="en-US" b="0" i="0" dirty="0">
                <a:solidFill>
                  <a:srgbClr val="E3E3E3"/>
                </a:solidFill>
                <a:effectLst/>
                <a:latin typeface="Century Gothic (Body) "/>
              </a:rPr>
              <a:t> The earthy qualities of brown can provide a sense of security, stability, and dependability, creating a comforting and safe atmosphere.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7849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676</TotalTime>
  <Words>444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Century Gothic (Body) </vt:lpstr>
      <vt:lpstr>Google Sans</vt:lpstr>
      <vt:lpstr>Wingdings 2</vt:lpstr>
      <vt:lpstr>Quotable</vt:lpstr>
      <vt:lpstr>ADNAN HAMID WANI Roll No: A25 12018640 CA2 IFD803</vt:lpstr>
      <vt:lpstr>PowerPoint Presentation</vt:lpstr>
      <vt:lpstr>Types of Lights</vt:lpstr>
      <vt:lpstr>PowerPoint Presentation</vt:lpstr>
      <vt:lpstr>Light and Mood: Practical Applications</vt:lpstr>
      <vt:lpstr>The Psychology of Colors  </vt:lpstr>
      <vt:lpstr>CA1 : THE MEETING SCENE FROM GODFATHER</vt:lpstr>
      <vt:lpstr>Color used ,Mood and Ambiance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ADNAN HAMID WANI Roll No: A25 12018640 CA2 IFD803</dc:title>
  <dc:creator>adnan hamid wani</dc:creator>
  <cp:lastModifiedBy>adnan hamid wani</cp:lastModifiedBy>
  <cp:revision>1</cp:revision>
  <dcterms:created xsi:type="dcterms:W3CDTF">2024-02-27T07:41:42Z</dcterms:created>
  <dcterms:modified xsi:type="dcterms:W3CDTF">2024-02-27T18:58:41Z</dcterms:modified>
</cp:coreProperties>
</file>