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78" r:id="rId3"/>
    <p:sldId id="258" r:id="rId4"/>
    <p:sldId id="259" r:id="rId5"/>
    <p:sldId id="261" r:id="rId6"/>
    <p:sldId id="276" r:id="rId7"/>
    <p:sldId id="277" r:id="rId8"/>
    <p:sldId id="264" r:id="rId9"/>
    <p:sldId id="266" r:id="rId10"/>
    <p:sldId id="267" r:id="rId11"/>
    <p:sldId id="279" r:id="rId12"/>
    <p:sldId id="272" r:id="rId13"/>
    <p:sldId id="271" r:id="rId14"/>
    <p:sldId id="280" r:id="rId15"/>
    <p:sldId id="269" r:id="rId16"/>
    <p:sldId id="27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09279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405398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379978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D219D804-0F23-4153-BC03-2EA034721222}"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1982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3913694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00048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163605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371000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F5345E2-EA9F-48BF-B650-0247010DFC6E}" type="datetimeFigureOut">
              <a:rPr lang="en-IN" smtClean="0"/>
              <a:t>25-07-2025</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219D804-0F23-4153-BC03-2EA034721222}" type="slidenum">
              <a:rPr lang="en-IN" smtClean="0"/>
              <a:t>‹#›</a:t>
            </a:fld>
            <a:endParaRPr lang="en-IN" dirty="0"/>
          </a:p>
        </p:txBody>
      </p:sp>
    </p:spTree>
    <p:extLst>
      <p:ext uri="{BB962C8B-B14F-4D97-AF65-F5344CB8AC3E}">
        <p14:creationId xmlns:p14="http://schemas.microsoft.com/office/powerpoint/2010/main" val="106526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23358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36329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0958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145569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359643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135469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204931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345E2-EA9F-48BF-B650-0247010DFC6E}" type="datetimeFigureOut">
              <a:rPr lang="en-IN" smtClean="0"/>
              <a:t>25-07-2025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19D804-0F23-4153-BC03-2EA034721222}" type="slidenum">
              <a:rPr lang="en-IN" smtClean="0"/>
              <a:t>‹#›</a:t>
            </a:fld>
            <a:endParaRPr lang="en-IN" dirty="0"/>
          </a:p>
        </p:txBody>
      </p:sp>
    </p:spTree>
    <p:extLst>
      <p:ext uri="{BB962C8B-B14F-4D97-AF65-F5344CB8AC3E}">
        <p14:creationId xmlns:p14="http://schemas.microsoft.com/office/powerpoint/2010/main" val="53483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5345E2-EA9F-48BF-B650-0247010DFC6E}" type="datetimeFigureOut">
              <a:rPr lang="en-IN" smtClean="0"/>
              <a:t>25-07-2025</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219D804-0F23-4153-BC03-2EA034721222}" type="slidenum">
              <a:rPr lang="en-IN" smtClean="0"/>
              <a:t>‹#›</a:t>
            </a:fld>
            <a:endParaRPr lang="en-IN" dirty="0"/>
          </a:p>
        </p:txBody>
      </p:sp>
    </p:spTree>
    <p:extLst>
      <p:ext uri="{BB962C8B-B14F-4D97-AF65-F5344CB8AC3E}">
        <p14:creationId xmlns:p14="http://schemas.microsoft.com/office/powerpoint/2010/main" val="268819535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Profile for SKUAST-K Officiӓl">
            <a:extLst>
              <a:ext uri="{FF2B5EF4-FFF2-40B4-BE49-F238E27FC236}">
                <a16:creationId xmlns:a16="http://schemas.microsoft.com/office/drawing/2014/main" id="{DF7E7FC2-4215-E8F7-E382-07AD7BCCD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416" y="830160"/>
            <a:ext cx="1439768" cy="143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AD591D1-E4EC-7068-7382-4FAA6EFFE578}"/>
              </a:ext>
            </a:extLst>
          </p:cNvPr>
          <p:cNvSpPr txBox="1"/>
          <p:nvPr/>
        </p:nvSpPr>
        <p:spPr>
          <a:xfrm>
            <a:off x="2322282" y="830160"/>
            <a:ext cx="8145703" cy="1569660"/>
          </a:xfrm>
          <a:prstGeom prst="rect">
            <a:avLst/>
          </a:prstGeom>
          <a:noFill/>
        </p:spPr>
        <p:txBody>
          <a:bodyPr wrap="square" rtlCol="0">
            <a:spAutoFit/>
          </a:bodyPr>
          <a:lstStyle/>
          <a:p>
            <a:pPr algn="ctr"/>
            <a:r>
              <a:rPr lang="en-IN" sz="3200" b="1" dirty="0">
                <a:solidFill>
                  <a:srgbClr val="C00000"/>
                </a:solidFill>
                <a:latin typeface="Trebuchet MS (Body)"/>
                <a:cs typeface="Times New Roman" panose="02020603050405020304" pitchFamily="18" charset="0"/>
              </a:rPr>
              <a:t>SHER E KASHMIR UNIVERSITY OF AGRICULTURAL SCIENCES AND TECHNOLOGY</a:t>
            </a:r>
          </a:p>
        </p:txBody>
      </p:sp>
      <p:sp>
        <p:nvSpPr>
          <p:cNvPr id="11" name="TextBox 10">
            <a:extLst>
              <a:ext uri="{FF2B5EF4-FFF2-40B4-BE49-F238E27FC236}">
                <a16:creationId xmlns:a16="http://schemas.microsoft.com/office/drawing/2014/main" id="{2502064C-B57C-BA9A-5393-6EA7482BE205}"/>
              </a:ext>
            </a:extLst>
          </p:cNvPr>
          <p:cNvSpPr txBox="1"/>
          <p:nvPr/>
        </p:nvSpPr>
        <p:spPr>
          <a:xfrm>
            <a:off x="2322281" y="5163537"/>
            <a:ext cx="7421212" cy="707886"/>
          </a:xfrm>
          <a:prstGeom prst="rect">
            <a:avLst/>
          </a:prstGeom>
          <a:noFill/>
        </p:spPr>
        <p:txBody>
          <a:bodyPr wrap="square" rtlCol="0">
            <a:spAutoFit/>
          </a:bodyPr>
          <a:lstStyle/>
          <a:p>
            <a:pPr algn="ctr"/>
            <a:r>
              <a:rPr lang="en-IN" sz="2000" b="1" dirty="0">
                <a:latin typeface="Trebuchet MS (Body)"/>
                <a:cs typeface="Times New Roman" panose="02020603050405020304" pitchFamily="18" charset="0"/>
              </a:rPr>
              <a:t>FACULTY OF AGRICULTURE, WADURA</a:t>
            </a:r>
          </a:p>
          <a:p>
            <a:pPr algn="ctr"/>
            <a:r>
              <a:rPr lang="en-IN" sz="2000" b="1" dirty="0">
                <a:latin typeface="Trebuchet MS (Body)"/>
                <a:cs typeface="Times New Roman" panose="02020603050405020304" pitchFamily="18" charset="0"/>
              </a:rPr>
              <a:t>DIVISION OF ENTOMOLOGY</a:t>
            </a:r>
          </a:p>
        </p:txBody>
      </p:sp>
      <p:sp>
        <p:nvSpPr>
          <p:cNvPr id="12" name="TextBox 11">
            <a:extLst>
              <a:ext uri="{FF2B5EF4-FFF2-40B4-BE49-F238E27FC236}">
                <a16:creationId xmlns:a16="http://schemas.microsoft.com/office/drawing/2014/main" id="{CCC36D00-75B9-694D-E640-A38A72E253BF}"/>
              </a:ext>
            </a:extLst>
          </p:cNvPr>
          <p:cNvSpPr txBox="1"/>
          <p:nvPr/>
        </p:nvSpPr>
        <p:spPr>
          <a:xfrm>
            <a:off x="3436228" y="3460064"/>
            <a:ext cx="5026891" cy="523220"/>
          </a:xfrm>
          <a:prstGeom prst="rect">
            <a:avLst/>
          </a:prstGeom>
          <a:solidFill>
            <a:schemeClr val="bg1"/>
          </a:solidFill>
        </p:spPr>
        <p:txBody>
          <a:bodyPr wrap="square" rtlCol="0">
            <a:spAutoFit/>
          </a:bodyPr>
          <a:lstStyle/>
          <a:p>
            <a:pPr algn="ctr"/>
            <a:r>
              <a:rPr lang="en-IN" sz="2800" b="1" dirty="0">
                <a:latin typeface="Trebuchet MS (Body)"/>
                <a:cs typeface="Times New Roman" panose="02020603050405020304" pitchFamily="18" charset="0"/>
              </a:rPr>
              <a:t> SYNOPSIS SEMINAR</a:t>
            </a:r>
          </a:p>
        </p:txBody>
      </p:sp>
    </p:spTree>
    <p:extLst>
      <p:ext uri="{BB962C8B-B14F-4D97-AF65-F5344CB8AC3E}">
        <p14:creationId xmlns:p14="http://schemas.microsoft.com/office/powerpoint/2010/main" val="92971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75AA28-3BAE-26E6-D3AD-BE31DA3CDDBC}"/>
              </a:ext>
            </a:extLst>
          </p:cNvPr>
          <p:cNvSpPr txBox="1"/>
          <p:nvPr/>
        </p:nvSpPr>
        <p:spPr>
          <a:xfrm>
            <a:off x="446856" y="92002"/>
            <a:ext cx="5953944" cy="584775"/>
          </a:xfrm>
          <a:prstGeom prst="rect">
            <a:avLst/>
          </a:prstGeom>
          <a:noFill/>
        </p:spPr>
        <p:txBody>
          <a:bodyPr wrap="square">
            <a:spAutoFit/>
          </a:bodyPr>
          <a:lstStyle/>
          <a:p>
            <a:r>
              <a:rPr lang="en-IN" sz="3200" b="1" dirty="0">
                <a:solidFill>
                  <a:srgbClr val="7030A0"/>
                </a:solidFill>
                <a:latin typeface="Trebuchet MS (Body)"/>
                <a:cs typeface="Times New Roman" panose="02020603050405020304" pitchFamily="18" charset="0"/>
              </a:rPr>
              <a:t>OBJECTIVE 1</a:t>
            </a:r>
          </a:p>
        </p:txBody>
      </p:sp>
      <p:sp>
        <p:nvSpPr>
          <p:cNvPr id="7" name="TextBox 6">
            <a:extLst>
              <a:ext uri="{FF2B5EF4-FFF2-40B4-BE49-F238E27FC236}">
                <a16:creationId xmlns:a16="http://schemas.microsoft.com/office/drawing/2014/main" id="{A4D24EDF-6BD4-7D83-F95E-1C296D324C00}"/>
              </a:ext>
            </a:extLst>
          </p:cNvPr>
          <p:cNvSpPr txBox="1"/>
          <p:nvPr/>
        </p:nvSpPr>
        <p:spPr>
          <a:xfrm>
            <a:off x="446856" y="978958"/>
            <a:ext cx="9393830" cy="954107"/>
          </a:xfrm>
          <a:prstGeom prst="rect">
            <a:avLst/>
          </a:prstGeom>
          <a:noFill/>
        </p:spPr>
        <p:txBody>
          <a:bodyPr wrap="square">
            <a:spAutoFit/>
          </a:bodyPr>
          <a:lstStyle/>
          <a:p>
            <a:r>
              <a:rPr lang="en-US" sz="2800" b="1" dirty="0">
                <a:latin typeface="Trebuchet MS (Body)"/>
              </a:rPr>
              <a:t>Screening of inbred lines against </a:t>
            </a:r>
            <a:r>
              <a:rPr lang="en-US" sz="2800" i="1" u="sng" dirty="0">
                <a:latin typeface="Trebuchet MS (Body)"/>
              </a:rPr>
              <a:t>Chilo partellus </a:t>
            </a:r>
            <a:r>
              <a:rPr lang="en-US" sz="2800" b="1" i="1" dirty="0">
                <a:latin typeface="Trebuchet MS (Body)"/>
              </a:rPr>
              <a:t>under natural infestation</a:t>
            </a:r>
            <a:endParaRPr lang="en-IN" sz="2800" b="1" dirty="0">
              <a:latin typeface="Trebuchet MS (Body)"/>
              <a:cs typeface="Times New Roman" panose="02020603050405020304" pitchFamily="18" charset="0"/>
            </a:endParaRPr>
          </a:p>
        </p:txBody>
      </p:sp>
      <p:sp>
        <p:nvSpPr>
          <p:cNvPr id="11" name="TextBox 10">
            <a:extLst>
              <a:ext uri="{FF2B5EF4-FFF2-40B4-BE49-F238E27FC236}">
                <a16:creationId xmlns:a16="http://schemas.microsoft.com/office/drawing/2014/main" id="{58F737D1-199C-A0F1-3406-62F2316E4552}"/>
              </a:ext>
            </a:extLst>
          </p:cNvPr>
          <p:cNvSpPr txBox="1"/>
          <p:nvPr/>
        </p:nvSpPr>
        <p:spPr>
          <a:xfrm>
            <a:off x="446856" y="2419532"/>
            <a:ext cx="10617933" cy="156966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rebuchet MS (Body)"/>
              </a:rPr>
              <a:t>50 inbred lines provided by division of Genetics and plant breeding shall be raised in the ‘Entomological research farm’ (FoA) Wadura.</a:t>
            </a:r>
          </a:p>
          <a:p>
            <a:pPr marL="285750" indent="-285750">
              <a:buFont typeface="Arial" panose="020B0604020202020204" pitchFamily="34" charset="0"/>
              <a:buChar char="•"/>
            </a:pPr>
            <a:endParaRPr lang="en-US" sz="2400" dirty="0">
              <a:latin typeface="Trebuchet MS (Body)"/>
            </a:endParaRPr>
          </a:p>
          <a:p>
            <a:endParaRPr lang="en-US" sz="2400" dirty="0">
              <a:latin typeface="Trebuchet MS (Body)"/>
            </a:endParaRPr>
          </a:p>
        </p:txBody>
      </p:sp>
      <p:sp>
        <p:nvSpPr>
          <p:cNvPr id="3" name="TextBox 2">
            <a:extLst>
              <a:ext uri="{FF2B5EF4-FFF2-40B4-BE49-F238E27FC236}">
                <a16:creationId xmlns:a16="http://schemas.microsoft.com/office/drawing/2014/main" id="{CA18A8B5-425D-D752-FA5C-C90D1A314628}"/>
              </a:ext>
            </a:extLst>
          </p:cNvPr>
          <p:cNvSpPr txBox="1"/>
          <p:nvPr/>
        </p:nvSpPr>
        <p:spPr>
          <a:xfrm>
            <a:off x="863880" y="4226841"/>
            <a:ext cx="1898216" cy="2246769"/>
          </a:xfrm>
          <a:prstGeom prst="rect">
            <a:avLst/>
          </a:prstGeom>
          <a:noFill/>
        </p:spPr>
        <p:txBody>
          <a:bodyPr wrap="square">
            <a:spAutoFit/>
          </a:bodyPr>
          <a:lstStyle/>
          <a:p>
            <a:r>
              <a:rPr lang="en-IN" sz="1400" dirty="0">
                <a:latin typeface="Trebuchet MS (Body)"/>
              </a:rPr>
              <a:t>1. WM-10 </a:t>
            </a:r>
          </a:p>
          <a:p>
            <a:r>
              <a:rPr lang="en-IN" sz="1400" dirty="0">
                <a:latin typeface="Trebuchet MS (Body)"/>
              </a:rPr>
              <a:t>2. WM-17 </a:t>
            </a:r>
          </a:p>
          <a:p>
            <a:r>
              <a:rPr lang="en-IN" sz="1400" dirty="0">
                <a:latin typeface="Trebuchet MS (Body)"/>
              </a:rPr>
              <a:t>3. WM-23 </a:t>
            </a:r>
          </a:p>
          <a:p>
            <a:r>
              <a:rPr lang="en-IN" sz="1400" dirty="0">
                <a:latin typeface="Trebuchet MS (Body)"/>
              </a:rPr>
              <a:t>4. WM-25 </a:t>
            </a:r>
          </a:p>
          <a:p>
            <a:r>
              <a:rPr lang="en-IN" sz="1400" dirty="0">
                <a:latin typeface="Trebuchet MS (Body)"/>
              </a:rPr>
              <a:t>5. WM-12 </a:t>
            </a:r>
          </a:p>
          <a:p>
            <a:r>
              <a:rPr lang="en-IN" sz="1400" dirty="0">
                <a:latin typeface="Trebuchet MS (Body)"/>
              </a:rPr>
              <a:t>6. WM-16 </a:t>
            </a:r>
          </a:p>
          <a:p>
            <a:r>
              <a:rPr lang="en-IN" sz="1400" dirty="0">
                <a:latin typeface="Trebuchet MS (Body)"/>
              </a:rPr>
              <a:t>7. WM-27 </a:t>
            </a:r>
          </a:p>
          <a:p>
            <a:r>
              <a:rPr lang="en-IN" sz="1400" dirty="0">
                <a:latin typeface="Trebuchet MS (Body)"/>
              </a:rPr>
              <a:t>8. WM-24 </a:t>
            </a:r>
          </a:p>
          <a:p>
            <a:r>
              <a:rPr lang="en-IN" sz="1400" dirty="0">
                <a:latin typeface="Trebuchet MS (Body)"/>
              </a:rPr>
              <a:t>9. WM-8 </a:t>
            </a:r>
          </a:p>
          <a:p>
            <a:r>
              <a:rPr lang="en-IN" sz="1400" dirty="0">
                <a:latin typeface="Trebuchet MS (Body)"/>
              </a:rPr>
              <a:t>10. WM-5 </a:t>
            </a:r>
          </a:p>
        </p:txBody>
      </p:sp>
      <p:sp>
        <p:nvSpPr>
          <p:cNvPr id="6" name="TextBox 5">
            <a:extLst>
              <a:ext uri="{FF2B5EF4-FFF2-40B4-BE49-F238E27FC236}">
                <a16:creationId xmlns:a16="http://schemas.microsoft.com/office/drawing/2014/main" id="{3EE21F59-C93A-5ADD-3250-60D59C072028}"/>
              </a:ext>
            </a:extLst>
          </p:cNvPr>
          <p:cNvSpPr txBox="1"/>
          <p:nvPr/>
        </p:nvSpPr>
        <p:spPr>
          <a:xfrm>
            <a:off x="2952286" y="4226841"/>
            <a:ext cx="1817914" cy="2246769"/>
          </a:xfrm>
          <a:prstGeom prst="rect">
            <a:avLst/>
          </a:prstGeom>
          <a:noFill/>
        </p:spPr>
        <p:txBody>
          <a:bodyPr wrap="square">
            <a:spAutoFit/>
          </a:bodyPr>
          <a:lstStyle/>
          <a:p>
            <a:r>
              <a:rPr lang="en-IN" sz="1400" dirty="0">
                <a:latin typeface="Trebuchet MS (Body)"/>
              </a:rPr>
              <a:t>11. WM-18 </a:t>
            </a:r>
          </a:p>
          <a:p>
            <a:r>
              <a:rPr lang="en-IN" sz="1400" dirty="0">
                <a:latin typeface="Trebuchet MS (Body)"/>
              </a:rPr>
              <a:t>12. WM-2 </a:t>
            </a:r>
          </a:p>
          <a:p>
            <a:r>
              <a:rPr lang="en-IN" sz="1400" dirty="0">
                <a:latin typeface="Trebuchet MS (Body)"/>
              </a:rPr>
              <a:t>13. WM-4 </a:t>
            </a:r>
          </a:p>
          <a:p>
            <a:r>
              <a:rPr lang="en-IN" sz="1400" dirty="0">
                <a:latin typeface="Trebuchet MS (Body)"/>
              </a:rPr>
              <a:t>14. WM-1 </a:t>
            </a:r>
          </a:p>
          <a:p>
            <a:r>
              <a:rPr lang="en-IN" sz="1400" dirty="0">
                <a:latin typeface="Trebuchet MS (Body)"/>
              </a:rPr>
              <a:t>15. WM-9 </a:t>
            </a:r>
          </a:p>
          <a:p>
            <a:r>
              <a:rPr lang="en-IN" sz="1400" dirty="0">
                <a:latin typeface="Trebuchet MS (Body)"/>
              </a:rPr>
              <a:t>16. WM-7 </a:t>
            </a:r>
          </a:p>
          <a:p>
            <a:r>
              <a:rPr lang="en-IN" sz="1400" dirty="0">
                <a:latin typeface="Trebuchet MS (Body)"/>
              </a:rPr>
              <a:t>17. WM-15 </a:t>
            </a:r>
          </a:p>
          <a:p>
            <a:r>
              <a:rPr lang="en-IN" sz="1400" dirty="0">
                <a:latin typeface="Trebuchet MS (Body)"/>
              </a:rPr>
              <a:t>18. WM-37 </a:t>
            </a:r>
          </a:p>
          <a:p>
            <a:r>
              <a:rPr lang="en-IN" sz="1400" dirty="0">
                <a:latin typeface="Trebuchet MS (Body)"/>
              </a:rPr>
              <a:t>19. WM-33 </a:t>
            </a:r>
          </a:p>
          <a:p>
            <a:r>
              <a:rPr lang="en-IN" sz="1400" dirty="0">
                <a:latin typeface="Trebuchet MS (Body)"/>
              </a:rPr>
              <a:t>20. WQPM-1  </a:t>
            </a:r>
          </a:p>
        </p:txBody>
      </p:sp>
      <p:sp>
        <p:nvSpPr>
          <p:cNvPr id="9" name="TextBox 8">
            <a:extLst>
              <a:ext uri="{FF2B5EF4-FFF2-40B4-BE49-F238E27FC236}">
                <a16:creationId xmlns:a16="http://schemas.microsoft.com/office/drawing/2014/main" id="{F50B373E-BD4C-14E6-B43A-9F24C02CB957}"/>
              </a:ext>
            </a:extLst>
          </p:cNvPr>
          <p:cNvSpPr txBox="1"/>
          <p:nvPr/>
        </p:nvSpPr>
        <p:spPr>
          <a:xfrm>
            <a:off x="4865295" y="4226841"/>
            <a:ext cx="1992705" cy="2246769"/>
          </a:xfrm>
          <a:prstGeom prst="rect">
            <a:avLst/>
          </a:prstGeom>
          <a:noFill/>
        </p:spPr>
        <p:txBody>
          <a:bodyPr wrap="square">
            <a:spAutoFit/>
          </a:bodyPr>
          <a:lstStyle/>
          <a:p>
            <a:r>
              <a:rPr lang="en-IN" sz="1400" dirty="0">
                <a:latin typeface="Trebuchet MS (Body)"/>
              </a:rPr>
              <a:t>21. WQPM-2  </a:t>
            </a:r>
          </a:p>
          <a:p>
            <a:r>
              <a:rPr lang="en-IN" sz="1400" dirty="0">
                <a:latin typeface="Trebuchet MS (Body)"/>
              </a:rPr>
              <a:t>22. WQPM-3 </a:t>
            </a:r>
          </a:p>
          <a:p>
            <a:r>
              <a:rPr lang="en-IN" sz="1400" dirty="0">
                <a:latin typeface="Trebuchet MS (Body)"/>
              </a:rPr>
              <a:t>23. WQPM-4 </a:t>
            </a:r>
          </a:p>
          <a:p>
            <a:r>
              <a:rPr lang="en-IN" sz="1400" dirty="0">
                <a:latin typeface="Trebuchet MS (Body)"/>
              </a:rPr>
              <a:t>24. WQPM-5 </a:t>
            </a:r>
          </a:p>
          <a:p>
            <a:r>
              <a:rPr lang="en-IN" sz="1400" dirty="0">
                <a:latin typeface="Trebuchet MS (Body)"/>
              </a:rPr>
              <a:t>25. WQPM-6 </a:t>
            </a:r>
          </a:p>
          <a:p>
            <a:r>
              <a:rPr lang="en-IN" sz="1400" dirty="0">
                <a:latin typeface="Trebuchet MS (Body)"/>
              </a:rPr>
              <a:t>26. WQPM-7 </a:t>
            </a:r>
          </a:p>
          <a:p>
            <a:r>
              <a:rPr lang="en-IN" sz="1400" dirty="0">
                <a:latin typeface="Trebuchet MS (Body)"/>
              </a:rPr>
              <a:t>27. WQPM-9 </a:t>
            </a:r>
          </a:p>
          <a:p>
            <a:r>
              <a:rPr lang="en-IN" sz="1400" dirty="0">
                <a:latin typeface="Trebuchet MS (Body)"/>
              </a:rPr>
              <a:t>28. WQPM-27 </a:t>
            </a:r>
          </a:p>
          <a:p>
            <a:r>
              <a:rPr lang="en-IN" sz="1400" dirty="0">
                <a:latin typeface="Trebuchet MS (Body)"/>
              </a:rPr>
              <a:t>29. WMI-8 </a:t>
            </a:r>
          </a:p>
          <a:p>
            <a:r>
              <a:rPr lang="en-IN" sz="1400" dirty="0">
                <a:latin typeface="Trebuchet MS (Body)"/>
              </a:rPr>
              <a:t>30. WMI-14 </a:t>
            </a:r>
          </a:p>
        </p:txBody>
      </p:sp>
      <p:sp>
        <p:nvSpPr>
          <p:cNvPr id="12" name="TextBox 11">
            <a:extLst>
              <a:ext uri="{FF2B5EF4-FFF2-40B4-BE49-F238E27FC236}">
                <a16:creationId xmlns:a16="http://schemas.microsoft.com/office/drawing/2014/main" id="{CF98FA30-483F-9EC1-B98B-0C2780A0A39F}"/>
              </a:ext>
            </a:extLst>
          </p:cNvPr>
          <p:cNvSpPr txBox="1"/>
          <p:nvPr/>
        </p:nvSpPr>
        <p:spPr>
          <a:xfrm>
            <a:off x="7048190" y="4226841"/>
            <a:ext cx="1992705" cy="2246769"/>
          </a:xfrm>
          <a:prstGeom prst="rect">
            <a:avLst/>
          </a:prstGeom>
          <a:noFill/>
        </p:spPr>
        <p:txBody>
          <a:bodyPr wrap="square">
            <a:spAutoFit/>
          </a:bodyPr>
          <a:lstStyle/>
          <a:p>
            <a:r>
              <a:rPr lang="en-IN" sz="1400" dirty="0">
                <a:latin typeface="Trebuchet MS (Body)"/>
              </a:rPr>
              <a:t>31. WMI-26 </a:t>
            </a:r>
          </a:p>
          <a:p>
            <a:r>
              <a:rPr lang="en-IN" sz="1400" dirty="0">
                <a:latin typeface="Trebuchet MS (Body)"/>
              </a:rPr>
              <a:t>32. WM1-8 </a:t>
            </a:r>
          </a:p>
          <a:p>
            <a:r>
              <a:rPr lang="en-IN" sz="1400" dirty="0">
                <a:latin typeface="Trebuchet MS (Body)"/>
              </a:rPr>
              <a:t>33. G-59 </a:t>
            </a:r>
          </a:p>
          <a:p>
            <a:r>
              <a:rPr lang="en-IN" sz="1400" dirty="0">
                <a:latin typeface="Trebuchet MS (Body)"/>
              </a:rPr>
              <a:t>34. G-40 </a:t>
            </a:r>
          </a:p>
          <a:p>
            <a:r>
              <a:rPr lang="en-IN" sz="1400" dirty="0">
                <a:latin typeface="Trebuchet MS (Body)"/>
              </a:rPr>
              <a:t>35. G-35 </a:t>
            </a:r>
          </a:p>
          <a:p>
            <a:r>
              <a:rPr lang="en-IN" sz="1400" dirty="0">
                <a:latin typeface="Trebuchet MS (Body)"/>
              </a:rPr>
              <a:t>36. G-74 </a:t>
            </a:r>
          </a:p>
          <a:p>
            <a:r>
              <a:rPr lang="en-IN" sz="1400" dirty="0">
                <a:latin typeface="Trebuchet MS (Body)"/>
              </a:rPr>
              <a:t>37. G-63 </a:t>
            </a:r>
          </a:p>
          <a:p>
            <a:r>
              <a:rPr lang="en-IN" sz="1400" dirty="0">
                <a:latin typeface="Trebuchet MS (Body)"/>
              </a:rPr>
              <a:t>38. G-90 </a:t>
            </a:r>
          </a:p>
          <a:p>
            <a:r>
              <a:rPr lang="en-IN" sz="1400" dirty="0">
                <a:latin typeface="Trebuchet MS (Body)"/>
              </a:rPr>
              <a:t>39. G-58 </a:t>
            </a:r>
          </a:p>
          <a:p>
            <a:r>
              <a:rPr lang="en-IN" sz="1400" dirty="0">
                <a:latin typeface="Trebuchet MS (Body)"/>
              </a:rPr>
              <a:t>40. G-44 </a:t>
            </a:r>
          </a:p>
        </p:txBody>
      </p:sp>
      <p:sp>
        <p:nvSpPr>
          <p:cNvPr id="14" name="TextBox 13">
            <a:extLst>
              <a:ext uri="{FF2B5EF4-FFF2-40B4-BE49-F238E27FC236}">
                <a16:creationId xmlns:a16="http://schemas.microsoft.com/office/drawing/2014/main" id="{BA3738E5-04CE-3BBE-53B1-28CF1163B520}"/>
              </a:ext>
            </a:extLst>
          </p:cNvPr>
          <p:cNvSpPr txBox="1"/>
          <p:nvPr/>
        </p:nvSpPr>
        <p:spPr>
          <a:xfrm>
            <a:off x="9239714" y="4226841"/>
            <a:ext cx="2155372" cy="2246769"/>
          </a:xfrm>
          <a:prstGeom prst="rect">
            <a:avLst/>
          </a:prstGeom>
          <a:noFill/>
        </p:spPr>
        <p:txBody>
          <a:bodyPr wrap="square">
            <a:spAutoFit/>
          </a:bodyPr>
          <a:lstStyle/>
          <a:p>
            <a:r>
              <a:rPr lang="en-IN" sz="1400" dirty="0">
                <a:latin typeface="Trebuchet MS (Body)"/>
              </a:rPr>
              <a:t>41. G-73 </a:t>
            </a:r>
          </a:p>
          <a:p>
            <a:r>
              <a:rPr lang="en-IN" sz="1400" dirty="0">
                <a:latin typeface="Trebuchet MS (Body)"/>
              </a:rPr>
              <a:t>42. G-92 </a:t>
            </a:r>
          </a:p>
          <a:p>
            <a:r>
              <a:rPr lang="en-IN" sz="1400" dirty="0">
                <a:latin typeface="Trebuchet MS (Body)"/>
              </a:rPr>
              <a:t>43. G-29 </a:t>
            </a:r>
          </a:p>
          <a:p>
            <a:r>
              <a:rPr lang="en-IN" sz="1400" dirty="0">
                <a:latin typeface="Trebuchet MS (Body)"/>
              </a:rPr>
              <a:t>44. G-19 </a:t>
            </a:r>
          </a:p>
          <a:p>
            <a:r>
              <a:rPr lang="en-IN" sz="1400" dirty="0">
                <a:latin typeface="Trebuchet MS (Body)"/>
              </a:rPr>
              <a:t>45. G-78 </a:t>
            </a:r>
          </a:p>
          <a:p>
            <a:r>
              <a:rPr lang="en-IN" sz="1400" dirty="0">
                <a:latin typeface="Trebuchet MS (Body)"/>
              </a:rPr>
              <a:t>46. CML-72 </a:t>
            </a:r>
          </a:p>
          <a:p>
            <a:r>
              <a:rPr lang="en-IN" sz="1400" dirty="0">
                <a:latin typeface="Trebuchet MS (Body)"/>
              </a:rPr>
              <a:t>47. G-57 </a:t>
            </a:r>
          </a:p>
          <a:p>
            <a:r>
              <a:rPr lang="en-IN" sz="1400" dirty="0">
                <a:latin typeface="Trebuchet MS (Body)"/>
              </a:rPr>
              <a:t>48. G-67 </a:t>
            </a:r>
          </a:p>
          <a:p>
            <a:r>
              <a:rPr lang="en-IN" sz="1400" dirty="0">
                <a:latin typeface="Trebuchet MS (Body)"/>
              </a:rPr>
              <a:t>49. G-76 </a:t>
            </a:r>
          </a:p>
          <a:p>
            <a:r>
              <a:rPr lang="en-IN" sz="1400" dirty="0">
                <a:latin typeface="Trebuchet MS (Body)"/>
              </a:rPr>
              <a:t>50. G-50</a:t>
            </a:r>
          </a:p>
        </p:txBody>
      </p:sp>
      <p:sp>
        <p:nvSpPr>
          <p:cNvPr id="16" name="TextBox 15">
            <a:extLst>
              <a:ext uri="{FF2B5EF4-FFF2-40B4-BE49-F238E27FC236}">
                <a16:creationId xmlns:a16="http://schemas.microsoft.com/office/drawing/2014/main" id="{B79FA4B2-A3C2-D294-EC19-977BC6C064D5}"/>
              </a:ext>
            </a:extLst>
          </p:cNvPr>
          <p:cNvSpPr txBox="1"/>
          <p:nvPr/>
        </p:nvSpPr>
        <p:spPr>
          <a:xfrm>
            <a:off x="446856" y="3544431"/>
            <a:ext cx="10449744" cy="461665"/>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rebuchet MS (Body)"/>
              </a:rPr>
              <a:t>“List of Maize Inbred Lines used for screening against </a:t>
            </a:r>
            <a:r>
              <a:rPr lang="en-IN" sz="2400" i="1" dirty="0">
                <a:latin typeface="Trebuchet MS (Body)"/>
              </a:rPr>
              <a:t>Chilo Partellus </a:t>
            </a:r>
            <a:r>
              <a:rPr lang="en-IN" sz="2400" b="1" dirty="0">
                <a:latin typeface="Trebuchet MS (Body)"/>
              </a:rPr>
              <a:t>: ”</a:t>
            </a:r>
          </a:p>
        </p:txBody>
      </p:sp>
    </p:spTree>
    <p:extLst>
      <p:ext uri="{BB962C8B-B14F-4D97-AF65-F5344CB8AC3E}">
        <p14:creationId xmlns:p14="http://schemas.microsoft.com/office/powerpoint/2010/main" val="22435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29182D-DDD9-568E-7817-46632C7E9E8D}"/>
              </a:ext>
            </a:extLst>
          </p:cNvPr>
          <p:cNvSpPr txBox="1"/>
          <p:nvPr/>
        </p:nvSpPr>
        <p:spPr>
          <a:xfrm>
            <a:off x="195036" y="1202353"/>
            <a:ext cx="11410044" cy="4893647"/>
          </a:xfrm>
          <a:prstGeom prst="rect">
            <a:avLst/>
          </a:prstGeom>
          <a:noFill/>
        </p:spPr>
        <p:txBody>
          <a:bodyPr wrap="square">
            <a:spAutoFit/>
          </a:bodyPr>
          <a:lstStyle/>
          <a:p>
            <a:pPr marL="285750" indent="-285750">
              <a:buFont typeface="Arial" panose="020B0604020202020204" pitchFamily="34" charset="0"/>
              <a:buChar char="•"/>
            </a:pPr>
            <a:r>
              <a:rPr lang="en-US" sz="2400" dirty="0"/>
              <a:t>Spacing of 60 x 20 cm</a:t>
            </a:r>
            <a:r>
              <a:rPr lang="en-US" sz="2400" baseline="30000" dirty="0"/>
              <a:t>2</a:t>
            </a:r>
          </a:p>
          <a:p>
            <a:endParaRPr lang="en-US" sz="2400" dirty="0"/>
          </a:p>
          <a:p>
            <a:pPr marL="285750" indent="-285750">
              <a:buFont typeface="Arial" panose="020B0604020202020204" pitchFamily="34" charset="0"/>
              <a:buChar char="•"/>
            </a:pPr>
            <a:r>
              <a:rPr lang="en-US" sz="2400" dirty="0"/>
              <a:t>Weekly visual observations shall be taken from the plants of maize crop.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crop observations for infestation by insect pest shall be taken on the basis of presence of pinholes, window panes, dead hearts and stem tunneling.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package of practices shall  be followed as per recommendations of SKUAST-K (excluding insecticide).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Weekly observations will be recorded and data on leaf injury rating shall be taken randomly from 10 infested plants per line as per scale of 1 – 9. Given by (Annual report of AICRP on maize) </a:t>
            </a:r>
            <a:endParaRPr lang="en-IN" sz="2400" dirty="0"/>
          </a:p>
        </p:txBody>
      </p:sp>
    </p:spTree>
    <p:extLst>
      <p:ext uri="{BB962C8B-B14F-4D97-AF65-F5344CB8AC3E}">
        <p14:creationId xmlns:p14="http://schemas.microsoft.com/office/powerpoint/2010/main" val="311233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40425382"/>
              </p:ext>
            </p:extLst>
          </p:nvPr>
        </p:nvGraphicFramePr>
        <p:xfrm>
          <a:off x="87086" y="221596"/>
          <a:ext cx="12092214" cy="6341606"/>
        </p:xfrm>
        <a:graphic>
          <a:graphicData uri="http://schemas.openxmlformats.org/drawingml/2006/table">
            <a:tbl>
              <a:tblPr firstRow="1" firstCol="1" lastRow="1" lastCol="1" bandRow="1" bandCol="1">
                <a:tableStyleId>{69012ECD-51FC-41F1-AA8D-1B2483CD663E}</a:tableStyleId>
              </a:tblPr>
              <a:tblGrid>
                <a:gridCol w="2002971">
                  <a:extLst>
                    <a:ext uri="{9D8B030D-6E8A-4147-A177-3AD203B41FA5}">
                      <a16:colId xmlns:a16="http://schemas.microsoft.com/office/drawing/2014/main" val="20000"/>
                    </a:ext>
                  </a:extLst>
                </a:gridCol>
                <a:gridCol w="10089243">
                  <a:extLst>
                    <a:ext uri="{9D8B030D-6E8A-4147-A177-3AD203B41FA5}">
                      <a16:colId xmlns:a16="http://schemas.microsoft.com/office/drawing/2014/main" val="20001"/>
                    </a:ext>
                  </a:extLst>
                </a:gridCol>
              </a:tblGrid>
              <a:tr h="665412">
                <a:tc>
                  <a:txBody>
                    <a:bodyPr/>
                    <a:lstStyle/>
                    <a:p>
                      <a:pPr marL="727075" algn="l">
                        <a:lnSpc>
                          <a:spcPts val="1350"/>
                        </a:lnSpc>
                        <a:buNone/>
                      </a:pPr>
                      <a:endParaRPr lang="en-US" sz="2400" b="0" spc="-10" dirty="0">
                        <a:solidFill>
                          <a:schemeClr val="tx1"/>
                        </a:solidFill>
                        <a:effectLst/>
                      </a:endParaRPr>
                    </a:p>
                    <a:p>
                      <a:pPr marL="727075" algn="l">
                        <a:lnSpc>
                          <a:spcPts val="1350"/>
                        </a:lnSpc>
                        <a:buNone/>
                      </a:pPr>
                      <a:r>
                        <a:rPr lang="en-US" sz="2400" b="0" spc="-10" dirty="0">
                          <a:solidFill>
                            <a:schemeClr val="tx1"/>
                          </a:solidFill>
                          <a:effectLst/>
                        </a:rPr>
                        <a:t>Category</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98525" algn="l">
                        <a:lnSpc>
                          <a:spcPts val="1350"/>
                        </a:lnSpc>
                        <a:buNone/>
                      </a:pPr>
                      <a:endParaRPr lang="en-US" sz="2400" b="0" spc="-10" dirty="0">
                        <a:solidFill>
                          <a:schemeClr val="tx1"/>
                        </a:solidFill>
                        <a:effectLst/>
                      </a:endParaRPr>
                    </a:p>
                    <a:p>
                      <a:pPr marL="898525" algn="l">
                        <a:lnSpc>
                          <a:spcPts val="1350"/>
                        </a:lnSpc>
                        <a:buNone/>
                      </a:pPr>
                      <a:r>
                        <a:rPr lang="en-US" sz="2400" b="0" spc="-10" dirty="0">
                          <a:solidFill>
                            <a:schemeClr val="tx1"/>
                          </a:solidFill>
                          <a:effectLst/>
                        </a:rPr>
                        <a:t>                          Description</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4924">
                <a:tc>
                  <a:txBody>
                    <a:bodyPr/>
                    <a:lstStyle/>
                    <a:p>
                      <a:pPr marL="796925" algn="l">
                        <a:lnSpc>
                          <a:spcPts val="1370"/>
                        </a:lnSpc>
                        <a:spcBef>
                          <a:spcPts val="5"/>
                        </a:spcBef>
                        <a:buNone/>
                      </a:pPr>
                      <a:r>
                        <a:rPr lang="en-US" sz="2400" b="0" spc="-50" dirty="0">
                          <a:solidFill>
                            <a:schemeClr val="tx1"/>
                          </a:solidFill>
                          <a:effectLst/>
                        </a:rPr>
                        <a:t> </a:t>
                      </a:r>
                    </a:p>
                    <a:p>
                      <a:pPr marL="796925" algn="l">
                        <a:lnSpc>
                          <a:spcPts val="1370"/>
                        </a:lnSpc>
                        <a:spcBef>
                          <a:spcPts val="5"/>
                        </a:spcBef>
                        <a:buNone/>
                      </a:pPr>
                      <a:r>
                        <a:rPr lang="en-US" sz="2400" b="0" spc="-50" dirty="0">
                          <a:solidFill>
                            <a:schemeClr val="tx1"/>
                          </a:solidFill>
                          <a:effectLst/>
                        </a:rPr>
                        <a:t>  1</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70"/>
                        </a:lnSpc>
                        <a:spcBef>
                          <a:spcPts val="5"/>
                        </a:spcBef>
                        <a:buNone/>
                      </a:pPr>
                      <a:endParaRPr lang="en-US" sz="2400" b="0" dirty="0">
                        <a:solidFill>
                          <a:schemeClr val="tx1"/>
                        </a:solidFill>
                        <a:effectLst/>
                      </a:endParaRPr>
                    </a:p>
                    <a:p>
                      <a:pPr marL="69850" algn="l">
                        <a:lnSpc>
                          <a:spcPts val="1370"/>
                        </a:lnSpc>
                        <a:spcBef>
                          <a:spcPts val="5"/>
                        </a:spcBef>
                        <a:buNone/>
                      </a:pPr>
                      <a:r>
                        <a:rPr lang="en-US" sz="2400" b="0" dirty="0">
                          <a:solidFill>
                            <a:schemeClr val="tx1"/>
                          </a:solidFill>
                          <a:effectLst/>
                        </a:rPr>
                        <a:t>Plants</a:t>
                      </a:r>
                      <a:r>
                        <a:rPr lang="en-US" sz="2400" b="0" baseline="0" dirty="0">
                          <a:solidFill>
                            <a:schemeClr val="tx1"/>
                          </a:solidFill>
                          <a:effectLst/>
                        </a:rPr>
                        <a:t> showing no infestation symptom</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5858">
                <a:tc>
                  <a:txBody>
                    <a:bodyPr/>
                    <a:lstStyle/>
                    <a:p>
                      <a:pPr marL="796925" algn="l">
                        <a:lnSpc>
                          <a:spcPts val="1350"/>
                        </a:lnSpc>
                        <a:buNone/>
                      </a:pPr>
                      <a:endParaRPr lang="en-US" sz="2400" b="0" spc="-50" dirty="0">
                        <a:solidFill>
                          <a:schemeClr val="tx1"/>
                        </a:solidFill>
                        <a:effectLst/>
                      </a:endParaRPr>
                    </a:p>
                    <a:p>
                      <a:pPr marL="796925" algn="l">
                        <a:lnSpc>
                          <a:spcPts val="1350"/>
                        </a:lnSpc>
                        <a:buNone/>
                      </a:pPr>
                      <a:r>
                        <a:rPr lang="en-US" sz="2400" b="0" spc="-50" dirty="0">
                          <a:solidFill>
                            <a:schemeClr val="tx1"/>
                          </a:solidFill>
                          <a:effectLst/>
                        </a:rPr>
                        <a:t>  2</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50"/>
                        </a:lnSpc>
                        <a:buNone/>
                        <a:tabLst>
                          <a:tab pos="1111885" algn="l"/>
                        </a:tabLst>
                      </a:pPr>
                      <a:endParaRPr lang="en-US" sz="2400" b="0" dirty="0">
                        <a:solidFill>
                          <a:schemeClr val="tx1"/>
                        </a:solidFill>
                        <a:effectLst/>
                      </a:endParaRPr>
                    </a:p>
                    <a:p>
                      <a:pPr marL="69850" algn="l">
                        <a:lnSpc>
                          <a:spcPts val="1350"/>
                        </a:lnSpc>
                        <a:buNone/>
                        <a:tabLst>
                          <a:tab pos="1111885" algn="l"/>
                        </a:tabLst>
                      </a:pPr>
                      <a:r>
                        <a:rPr lang="en-US" sz="2400" b="0" dirty="0">
                          <a:solidFill>
                            <a:schemeClr val="tx1"/>
                          </a:solidFill>
                          <a:effectLst/>
                        </a:rPr>
                        <a:t>1-2</a:t>
                      </a:r>
                      <a:r>
                        <a:rPr lang="en-US" sz="2400" b="0" baseline="0" dirty="0">
                          <a:solidFill>
                            <a:schemeClr val="tx1"/>
                          </a:solidFill>
                          <a:effectLst/>
                        </a:rPr>
                        <a:t> leaves with pinholes </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6946">
                <a:tc>
                  <a:txBody>
                    <a:bodyPr/>
                    <a:lstStyle/>
                    <a:p>
                      <a:pPr marL="796925" algn="l">
                        <a:lnSpc>
                          <a:spcPts val="1370"/>
                        </a:lnSpc>
                        <a:spcBef>
                          <a:spcPts val="10"/>
                        </a:spcBef>
                        <a:buNone/>
                      </a:pPr>
                      <a:endParaRPr lang="en-US" sz="2400" b="0" spc="-50" dirty="0">
                        <a:solidFill>
                          <a:schemeClr val="tx1"/>
                        </a:solidFill>
                        <a:effectLst/>
                      </a:endParaRPr>
                    </a:p>
                    <a:p>
                      <a:pPr marL="796925" algn="l">
                        <a:lnSpc>
                          <a:spcPts val="1370"/>
                        </a:lnSpc>
                        <a:spcBef>
                          <a:spcPts val="10"/>
                        </a:spcBef>
                        <a:buNone/>
                      </a:pPr>
                      <a:r>
                        <a:rPr lang="en-US" sz="2400" b="0" spc="-50" dirty="0">
                          <a:solidFill>
                            <a:schemeClr val="tx1"/>
                          </a:solidFill>
                          <a:effectLst/>
                        </a:rPr>
                        <a:t>  3</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70"/>
                        </a:lnSpc>
                        <a:spcBef>
                          <a:spcPts val="10"/>
                        </a:spcBef>
                        <a:buNone/>
                      </a:pPr>
                      <a:endParaRPr lang="en-US" sz="2400" b="0" dirty="0">
                        <a:solidFill>
                          <a:schemeClr val="tx1"/>
                        </a:solidFill>
                        <a:effectLst/>
                      </a:endParaRPr>
                    </a:p>
                    <a:p>
                      <a:pPr marL="69850" algn="l">
                        <a:lnSpc>
                          <a:spcPts val="1370"/>
                        </a:lnSpc>
                        <a:spcBef>
                          <a:spcPts val="10"/>
                        </a:spcBef>
                        <a:buNone/>
                      </a:pPr>
                      <a:r>
                        <a:rPr lang="en-US" sz="2400" b="0" dirty="0">
                          <a:solidFill>
                            <a:schemeClr val="tx1"/>
                          </a:solidFill>
                          <a:effectLst/>
                        </a:rPr>
                        <a:t>3-4</a:t>
                      </a:r>
                      <a:r>
                        <a:rPr lang="en-US" sz="2400" b="0" baseline="0" dirty="0">
                          <a:solidFill>
                            <a:schemeClr val="tx1"/>
                          </a:solidFill>
                          <a:effectLst/>
                        </a:rPr>
                        <a:t> leaves with holes </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6814">
                <a:tc>
                  <a:txBody>
                    <a:bodyPr/>
                    <a:lstStyle/>
                    <a:p>
                      <a:pPr marL="796925" algn="l">
                        <a:lnSpc>
                          <a:spcPts val="1445"/>
                        </a:lnSpc>
                        <a:buNone/>
                      </a:pPr>
                      <a:endParaRPr lang="en-US" sz="2400" b="0" spc="-50" dirty="0">
                        <a:solidFill>
                          <a:schemeClr val="tx1"/>
                        </a:solidFill>
                        <a:effectLst/>
                      </a:endParaRPr>
                    </a:p>
                    <a:p>
                      <a:pPr marL="796925" algn="l">
                        <a:lnSpc>
                          <a:spcPts val="1445"/>
                        </a:lnSpc>
                        <a:buNone/>
                      </a:pPr>
                      <a:r>
                        <a:rPr lang="en-US" sz="2400" b="0" spc="-50" dirty="0">
                          <a:solidFill>
                            <a:schemeClr val="tx1"/>
                          </a:solidFill>
                          <a:effectLst/>
                        </a:rPr>
                        <a:t>  4</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445"/>
                        </a:lnSpc>
                        <a:buNone/>
                        <a:tabLst>
                          <a:tab pos="527050" algn="l"/>
                        </a:tabLst>
                      </a:pPr>
                      <a:endParaRPr lang="en-IN" sz="2400" b="0" dirty="0">
                        <a:solidFill>
                          <a:schemeClr val="tx1"/>
                        </a:solidFill>
                        <a:effectLst/>
                      </a:endParaRPr>
                    </a:p>
                    <a:p>
                      <a:pPr marL="69850" algn="l">
                        <a:lnSpc>
                          <a:spcPts val="1445"/>
                        </a:lnSpc>
                        <a:buNone/>
                        <a:tabLst>
                          <a:tab pos="527050" algn="l"/>
                        </a:tabLst>
                      </a:pPr>
                      <a:r>
                        <a:rPr lang="en-IN" sz="2400" b="0" dirty="0">
                          <a:solidFill>
                            <a:schemeClr val="tx1"/>
                          </a:solidFill>
                          <a:effectLst/>
                        </a:rPr>
                        <a:t>1/3</a:t>
                      </a:r>
                      <a:r>
                        <a:rPr lang="en-IN" sz="2400" b="0" baseline="0" dirty="0">
                          <a:solidFill>
                            <a:schemeClr val="tx1"/>
                          </a:solidFill>
                          <a:effectLst/>
                        </a:rPr>
                        <a:t> leaves showing infestation symptoms</a:t>
                      </a:r>
                      <a:endParaRPr lang="en-IN" sz="2400" b="0" dirty="0">
                        <a:solidFill>
                          <a:schemeClr val="tx1"/>
                        </a:solidFill>
                        <a:effectLst/>
                        <a:latin typeface="Trebuchet MS (Body)"/>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4924">
                <a:tc>
                  <a:txBody>
                    <a:bodyPr/>
                    <a:lstStyle/>
                    <a:p>
                      <a:pPr marL="796925" algn="l">
                        <a:lnSpc>
                          <a:spcPts val="1370"/>
                        </a:lnSpc>
                        <a:spcBef>
                          <a:spcPts val="5"/>
                        </a:spcBef>
                        <a:buNone/>
                      </a:pPr>
                      <a:endParaRPr lang="en-US" sz="2400" b="0" spc="-50" dirty="0">
                        <a:solidFill>
                          <a:schemeClr val="tx1"/>
                        </a:solidFill>
                        <a:effectLst/>
                      </a:endParaRPr>
                    </a:p>
                    <a:p>
                      <a:pPr marL="796925" algn="l">
                        <a:lnSpc>
                          <a:spcPts val="1370"/>
                        </a:lnSpc>
                        <a:spcBef>
                          <a:spcPts val="5"/>
                        </a:spcBef>
                        <a:buNone/>
                      </a:pPr>
                      <a:r>
                        <a:rPr lang="en-US" sz="2400" b="0" spc="-50" dirty="0">
                          <a:solidFill>
                            <a:schemeClr val="tx1"/>
                          </a:solidFill>
                          <a:effectLst/>
                        </a:rPr>
                        <a:t>  5</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70"/>
                        </a:lnSpc>
                        <a:spcBef>
                          <a:spcPts val="5"/>
                        </a:spcBef>
                        <a:buNone/>
                      </a:pPr>
                      <a:endParaRPr lang="en-US" sz="2400" b="0" dirty="0">
                        <a:solidFill>
                          <a:schemeClr val="tx1"/>
                        </a:solidFill>
                        <a:effectLst/>
                      </a:endParaRPr>
                    </a:p>
                    <a:p>
                      <a:pPr marL="69850" algn="l">
                        <a:lnSpc>
                          <a:spcPts val="1370"/>
                        </a:lnSpc>
                        <a:spcBef>
                          <a:spcPts val="5"/>
                        </a:spcBef>
                        <a:buNone/>
                      </a:pPr>
                      <a:r>
                        <a:rPr lang="en-US" sz="2400" b="0" dirty="0">
                          <a:solidFill>
                            <a:schemeClr val="tx1"/>
                          </a:solidFill>
                          <a:effectLst/>
                        </a:rPr>
                        <a:t>Half</a:t>
                      </a:r>
                      <a:r>
                        <a:rPr lang="en-US" sz="2400" b="0" baseline="0" dirty="0">
                          <a:solidFill>
                            <a:schemeClr val="tx1"/>
                          </a:solidFill>
                          <a:effectLst/>
                        </a:rPr>
                        <a:t> the number of leaves with infestation symptoms</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11612">
                <a:tc>
                  <a:txBody>
                    <a:bodyPr/>
                    <a:lstStyle/>
                    <a:p>
                      <a:pPr marL="796925" algn="l">
                        <a:lnSpc>
                          <a:spcPts val="1350"/>
                        </a:lnSpc>
                        <a:buNone/>
                      </a:pPr>
                      <a:endParaRPr lang="en-US" sz="2400" b="0" spc="-50" dirty="0">
                        <a:solidFill>
                          <a:schemeClr val="tx1"/>
                        </a:solidFill>
                        <a:effectLst/>
                      </a:endParaRPr>
                    </a:p>
                    <a:p>
                      <a:pPr marL="796925" algn="l">
                        <a:lnSpc>
                          <a:spcPts val="1350"/>
                        </a:lnSpc>
                        <a:buNone/>
                      </a:pPr>
                      <a:r>
                        <a:rPr lang="en-US" sz="2400" b="0" spc="-50" dirty="0">
                          <a:solidFill>
                            <a:schemeClr val="tx1"/>
                          </a:solidFill>
                          <a:effectLst/>
                        </a:rPr>
                        <a:t>  </a:t>
                      </a:r>
                    </a:p>
                    <a:p>
                      <a:pPr marL="796925" algn="l">
                        <a:lnSpc>
                          <a:spcPts val="1350"/>
                        </a:lnSpc>
                        <a:buNone/>
                      </a:pPr>
                      <a:r>
                        <a:rPr lang="en-US" sz="2400" b="0" spc="-50" dirty="0">
                          <a:solidFill>
                            <a:schemeClr val="tx1"/>
                          </a:solidFill>
                          <a:effectLst/>
                        </a:rPr>
                        <a:t>  6</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50"/>
                        </a:lnSpc>
                        <a:buNone/>
                      </a:pPr>
                      <a:endParaRPr lang="en-US" sz="2400" b="0" dirty="0">
                        <a:solidFill>
                          <a:schemeClr val="tx1"/>
                        </a:solidFill>
                        <a:effectLst/>
                      </a:endParaRPr>
                    </a:p>
                    <a:p>
                      <a:pPr marL="69850" algn="l">
                        <a:lnSpc>
                          <a:spcPts val="1350"/>
                        </a:lnSpc>
                        <a:buNone/>
                      </a:pPr>
                      <a:r>
                        <a:rPr lang="en-US" sz="2400" b="0" dirty="0">
                          <a:solidFill>
                            <a:schemeClr val="tx1"/>
                          </a:solidFill>
                          <a:effectLst/>
                        </a:rPr>
                        <a:t>2/3 leaves with infestation</a:t>
                      </a:r>
                      <a:r>
                        <a:rPr lang="en-US" sz="2400" b="0" baseline="0" dirty="0">
                          <a:solidFill>
                            <a:schemeClr val="tx1"/>
                          </a:solidFill>
                          <a:effectLst/>
                        </a:rPr>
                        <a:t> symptoms and the holes becoming</a:t>
                      </a:r>
                    </a:p>
                    <a:p>
                      <a:pPr marL="69850" algn="l">
                        <a:lnSpc>
                          <a:spcPts val="1350"/>
                        </a:lnSpc>
                        <a:buNone/>
                      </a:pPr>
                      <a:endParaRPr lang="en-US" sz="2400" b="0" baseline="0" dirty="0">
                        <a:solidFill>
                          <a:schemeClr val="tx1"/>
                        </a:solidFill>
                        <a:effectLst/>
                      </a:endParaRPr>
                    </a:p>
                    <a:p>
                      <a:pPr marL="69850" algn="l">
                        <a:lnSpc>
                          <a:spcPts val="1350"/>
                        </a:lnSpc>
                        <a:buNone/>
                      </a:pPr>
                      <a:r>
                        <a:rPr lang="en-US" sz="2400" b="0" baseline="0" dirty="0">
                          <a:solidFill>
                            <a:schemeClr val="tx1"/>
                          </a:solidFill>
                          <a:effectLst/>
                        </a:rPr>
                        <a:t> window</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57865">
                <a:tc>
                  <a:txBody>
                    <a:bodyPr/>
                    <a:lstStyle/>
                    <a:p>
                      <a:pPr marL="796925" algn="l">
                        <a:lnSpc>
                          <a:spcPts val="1370"/>
                        </a:lnSpc>
                        <a:spcBef>
                          <a:spcPts val="5"/>
                        </a:spcBef>
                        <a:buNone/>
                      </a:pPr>
                      <a:endParaRPr lang="en-US" sz="2400" b="0" spc="-50" dirty="0">
                        <a:solidFill>
                          <a:schemeClr val="tx1"/>
                        </a:solidFill>
                        <a:effectLst/>
                      </a:endParaRPr>
                    </a:p>
                    <a:p>
                      <a:pPr marL="796925" algn="l">
                        <a:lnSpc>
                          <a:spcPts val="1370"/>
                        </a:lnSpc>
                        <a:spcBef>
                          <a:spcPts val="5"/>
                        </a:spcBef>
                        <a:buNone/>
                      </a:pPr>
                      <a:r>
                        <a:rPr lang="en-US" sz="2400" b="0" spc="-50" dirty="0">
                          <a:solidFill>
                            <a:schemeClr val="tx1"/>
                          </a:solidFill>
                          <a:effectLst/>
                        </a:rPr>
                        <a:t>  </a:t>
                      </a:r>
                    </a:p>
                    <a:p>
                      <a:pPr marL="796925" algn="l">
                        <a:lnSpc>
                          <a:spcPts val="1370"/>
                        </a:lnSpc>
                        <a:spcBef>
                          <a:spcPts val="5"/>
                        </a:spcBef>
                        <a:buNone/>
                      </a:pPr>
                      <a:r>
                        <a:rPr lang="en-US" sz="2400" b="0" spc="-50" dirty="0">
                          <a:solidFill>
                            <a:schemeClr val="tx1"/>
                          </a:solidFill>
                          <a:effectLst/>
                        </a:rPr>
                        <a:t>  7</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70"/>
                        </a:lnSpc>
                        <a:spcBef>
                          <a:spcPts val="5"/>
                        </a:spcBef>
                        <a:buNone/>
                      </a:pPr>
                      <a:endParaRPr lang="en-US" sz="2400" b="0" dirty="0">
                        <a:solidFill>
                          <a:schemeClr val="tx1"/>
                        </a:solidFill>
                        <a:effectLst/>
                      </a:endParaRPr>
                    </a:p>
                    <a:p>
                      <a:pPr marL="69850" algn="l">
                        <a:lnSpc>
                          <a:spcPts val="1370"/>
                        </a:lnSpc>
                        <a:spcBef>
                          <a:spcPts val="5"/>
                        </a:spcBef>
                        <a:buNone/>
                      </a:pPr>
                      <a:r>
                        <a:rPr lang="en-US" sz="2400" b="0" dirty="0">
                          <a:solidFill>
                            <a:schemeClr val="tx1"/>
                          </a:solidFill>
                          <a:effectLst/>
                        </a:rPr>
                        <a:t>Leaves</a:t>
                      </a:r>
                      <a:r>
                        <a:rPr lang="en-US" sz="2400" b="0" baseline="0" dirty="0">
                          <a:solidFill>
                            <a:schemeClr val="tx1"/>
                          </a:solidFill>
                          <a:effectLst/>
                        </a:rPr>
                        <a:t> with long window and plant growth is stunted</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51256">
                <a:tc>
                  <a:txBody>
                    <a:bodyPr/>
                    <a:lstStyle/>
                    <a:p>
                      <a:pPr marL="762000" algn="l">
                        <a:lnSpc>
                          <a:spcPts val="1445"/>
                        </a:lnSpc>
                        <a:buNone/>
                      </a:pPr>
                      <a:endParaRPr lang="en-US" sz="2400" b="0" spc="-50" dirty="0">
                        <a:solidFill>
                          <a:schemeClr val="tx1"/>
                        </a:solidFill>
                        <a:effectLst/>
                      </a:endParaRPr>
                    </a:p>
                    <a:p>
                      <a:pPr marL="762000" algn="l">
                        <a:lnSpc>
                          <a:spcPts val="1445"/>
                        </a:lnSpc>
                        <a:buNone/>
                      </a:pPr>
                      <a:r>
                        <a:rPr lang="en-US" sz="2400" b="0" spc="-50" dirty="0">
                          <a:solidFill>
                            <a:schemeClr val="tx1"/>
                          </a:solidFill>
                          <a:effectLst/>
                        </a:rPr>
                        <a:t> </a:t>
                      </a:r>
                    </a:p>
                    <a:p>
                      <a:pPr marL="762000" algn="l">
                        <a:lnSpc>
                          <a:spcPts val="1445"/>
                        </a:lnSpc>
                        <a:buNone/>
                      </a:pPr>
                      <a:r>
                        <a:rPr lang="en-US" sz="2400" b="0" spc="-50" dirty="0">
                          <a:solidFill>
                            <a:schemeClr val="tx1"/>
                          </a:solidFill>
                          <a:effectLst/>
                        </a:rPr>
                        <a:t>  8</a:t>
                      </a:r>
                    </a:p>
                    <a:p>
                      <a:pPr marL="762000" algn="l">
                        <a:lnSpc>
                          <a:spcPts val="1445"/>
                        </a:lnSpc>
                        <a:buNone/>
                      </a:pP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445"/>
                        </a:lnSpc>
                        <a:buNone/>
                      </a:pPr>
                      <a:endParaRPr lang="en-US" sz="2400" b="0" dirty="0">
                        <a:solidFill>
                          <a:schemeClr val="tx1"/>
                        </a:solidFill>
                        <a:effectLst/>
                      </a:endParaRPr>
                    </a:p>
                    <a:p>
                      <a:pPr marL="69850" algn="l">
                        <a:lnSpc>
                          <a:spcPts val="1445"/>
                        </a:lnSpc>
                        <a:buNone/>
                      </a:pPr>
                      <a:r>
                        <a:rPr lang="en-US" sz="2400" b="0" dirty="0">
                          <a:solidFill>
                            <a:schemeClr val="tx1"/>
                          </a:solidFill>
                          <a:effectLst/>
                        </a:rPr>
                        <a:t>Almost</a:t>
                      </a:r>
                      <a:r>
                        <a:rPr lang="en-US" sz="2400" b="0" baseline="0" dirty="0">
                          <a:solidFill>
                            <a:schemeClr val="tx1"/>
                          </a:solidFill>
                          <a:effectLst/>
                        </a:rPr>
                        <a:t> all leaves displaying heavy infestation and plant growth is </a:t>
                      </a:r>
                    </a:p>
                    <a:p>
                      <a:pPr marL="69850" algn="l">
                        <a:lnSpc>
                          <a:spcPts val="1445"/>
                        </a:lnSpc>
                        <a:buNone/>
                      </a:pPr>
                      <a:endParaRPr lang="en-US" sz="2400" b="0" baseline="0" dirty="0">
                        <a:solidFill>
                          <a:schemeClr val="tx1"/>
                        </a:solidFill>
                        <a:effectLst/>
                      </a:endParaRPr>
                    </a:p>
                    <a:p>
                      <a:pPr marL="69850" algn="l">
                        <a:lnSpc>
                          <a:spcPts val="1445"/>
                        </a:lnSpc>
                        <a:buNone/>
                      </a:pPr>
                      <a:r>
                        <a:rPr lang="en-US" sz="2400" b="0" baseline="0" dirty="0">
                          <a:solidFill>
                            <a:schemeClr val="tx1"/>
                          </a:solidFill>
                          <a:effectLst/>
                        </a:rPr>
                        <a:t>Stunted</a:t>
                      </a:r>
                    </a:p>
                    <a:p>
                      <a:pPr marL="69850" algn="l">
                        <a:lnSpc>
                          <a:spcPts val="1445"/>
                        </a:lnSpc>
                        <a:buNone/>
                      </a:pPr>
                      <a:endParaRPr lang="en-US" sz="2400" b="0" baseline="0" dirty="0">
                        <a:solidFill>
                          <a:schemeClr val="tx1"/>
                        </a:solidFill>
                        <a:effectLst/>
                      </a:endParaRPr>
                    </a:p>
                    <a:p>
                      <a:pPr marL="69850" algn="l">
                        <a:lnSpc>
                          <a:spcPts val="1445"/>
                        </a:lnSpc>
                        <a:buNone/>
                      </a:pPr>
                      <a:endParaRPr lang="en-IN" sz="2400" b="0" dirty="0">
                        <a:solidFill>
                          <a:schemeClr val="tx1"/>
                        </a:solidFill>
                        <a:effectLst/>
                        <a:latin typeface="Trebuchet MS (Body)"/>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34924">
                <a:tc>
                  <a:txBody>
                    <a:bodyPr/>
                    <a:lstStyle/>
                    <a:p>
                      <a:pPr marL="762000" algn="l">
                        <a:lnSpc>
                          <a:spcPts val="1370"/>
                        </a:lnSpc>
                        <a:spcBef>
                          <a:spcPts val="5"/>
                        </a:spcBef>
                        <a:buNone/>
                      </a:pPr>
                      <a:endParaRPr lang="en-US" sz="2400" b="0" spc="-50" dirty="0">
                        <a:solidFill>
                          <a:schemeClr val="tx1"/>
                        </a:solidFill>
                        <a:effectLst/>
                      </a:endParaRPr>
                    </a:p>
                    <a:p>
                      <a:pPr marL="762000" algn="l">
                        <a:lnSpc>
                          <a:spcPts val="1370"/>
                        </a:lnSpc>
                        <a:spcBef>
                          <a:spcPts val="5"/>
                        </a:spcBef>
                        <a:buNone/>
                      </a:pPr>
                      <a:r>
                        <a:rPr lang="en-US" sz="2400" b="0" spc="-50" dirty="0">
                          <a:solidFill>
                            <a:schemeClr val="tx1"/>
                          </a:solidFill>
                          <a:effectLst/>
                        </a:rPr>
                        <a:t>  9</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69850" algn="l">
                        <a:lnSpc>
                          <a:spcPts val="1370"/>
                        </a:lnSpc>
                        <a:spcBef>
                          <a:spcPts val="5"/>
                        </a:spcBef>
                        <a:buNone/>
                      </a:pPr>
                      <a:endParaRPr lang="en-US" sz="2400" b="0" dirty="0">
                        <a:solidFill>
                          <a:schemeClr val="tx1"/>
                        </a:solidFill>
                        <a:effectLst/>
                      </a:endParaRPr>
                    </a:p>
                    <a:p>
                      <a:pPr marL="69850" algn="l">
                        <a:lnSpc>
                          <a:spcPts val="1370"/>
                        </a:lnSpc>
                        <a:spcBef>
                          <a:spcPts val="5"/>
                        </a:spcBef>
                        <a:buNone/>
                      </a:pPr>
                      <a:r>
                        <a:rPr lang="en-US" sz="2400" b="0" dirty="0">
                          <a:solidFill>
                            <a:schemeClr val="tx1"/>
                          </a:solidFill>
                          <a:effectLst/>
                        </a:rPr>
                        <a:t>Dead</a:t>
                      </a:r>
                      <a:r>
                        <a:rPr lang="en-US" sz="2400" b="0" baseline="0" dirty="0">
                          <a:solidFill>
                            <a:schemeClr val="tx1"/>
                          </a:solidFill>
                          <a:effectLst/>
                        </a:rPr>
                        <a:t> heart formation observed</a:t>
                      </a:r>
                      <a:endParaRPr lang="en-IN" sz="2400" b="0" dirty="0">
                        <a:solidFill>
                          <a:schemeClr val="tx1"/>
                        </a:solidFill>
                        <a:effectLst/>
                        <a:latin typeface="Trebuchet MS (Body)"/>
                        <a:ea typeface="Calibri" panose="020F0502020204030204" pitchFamily="34" charset="0"/>
                        <a:cs typeface="Times New Roman" panose="02020603050405020304" pitchFamily="18" charset="0"/>
                      </a:endParaRPr>
                    </a:p>
                  </a:txBody>
                  <a:tcPr marL="0" marR="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7632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3056699"/>
              </p:ext>
            </p:extLst>
          </p:nvPr>
        </p:nvGraphicFramePr>
        <p:xfrm>
          <a:off x="0" y="-4"/>
          <a:ext cx="12192000" cy="6132214"/>
        </p:xfrm>
        <a:graphic>
          <a:graphicData uri="http://schemas.openxmlformats.org/drawingml/2006/table">
            <a:tbl>
              <a:tblPr firstRow="1" bandRow="1">
                <a:tableStyleId>{5C22544A-7EE6-4342-B048-85BDC9FD1C3A}</a:tableStyleId>
              </a:tblPr>
              <a:tblGrid>
                <a:gridCol w="6043015">
                  <a:extLst>
                    <a:ext uri="{9D8B030D-6E8A-4147-A177-3AD203B41FA5}">
                      <a16:colId xmlns:a16="http://schemas.microsoft.com/office/drawing/2014/main" val="20000"/>
                    </a:ext>
                  </a:extLst>
                </a:gridCol>
                <a:gridCol w="6148985">
                  <a:extLst>
                    <a:ext uri="{9D8B030D-6E8A-4147-A177-3AD203B41FA5}">
                      <a16:colId xmlns:a16="http://schemas.microsoft.com/office/drawing/2014/main" val="20001"/>
                    </a:ext>
                  </a:extLst>
                </a:gridCol>
              </a:tblGrid>
              <a:tr h="1763488">
                <a:tc>
                  <a:txBody>
                    <a:bodyPr/>
                    <a:lstStyle/>
                    <a:p>
                      <a:r>
                        <a:rPr lang="en-IN" sz="3600" dirty="0"/>
                        <a:t>                        </a:t>
                      </a:r>
                      <a:r>
                        <a:rPr lang="en-IN" sz="3600" b="1" dirty="0">
                          <a:solidFill>
                            <a:schemeClr val="tx2"/>
                          </a:solidFill>
                        </a:rPr>
                        <a:t>LIR</a:t>
                      </a:r>
                    </a:p>
                  </a:txBody>
                  <a:tcPr/>
                </a:tc>
                <a:tc>
                  <a:txBody>
                    <a:bodyPr/>
                    <a:lstStyle/>
                    <a:p>
                      <a:r>
                        <a:rPr lang="en-IN" sz="3600" dirty="0"/>
                        <a:t>           </a:t>
                      </a:r>
                      <a:r>
                        <a:rPr lang="en-IN" sz="3600" dirty="0">
                          <a:solidFill>
                            <a:schemeClr val="tx2"/>
                          </a:solidFill>
                        </a:rPr>
                        <a:t>CATEGORY</a:t>
                      </a:r>
                      <a:r>
                        <a:rPr lang="en-IN" sz="3600" dirty="0"/>
                        <a:t>               </a:t>
                      </a:r>
                    </a:p>
                  </a:txBody>
                  <a:tcPr/>
                </a:tc>
                <a:extLst>
                  <a:ext uri="{0D108BD9-81ED-4DB2-BD59-A6C34878D82A}">
                    <a16:rowId xmlns:a16="http://schemas.microsoft.com/office/drawing/2014/main" val="10000"/>
                  </a:ext>
                </a:extLst>
              </a:tr>
              <a:tr h="1438431">
                <a:tc>
                  <a:txBody>
                    <a:bodyPr/>
                    <a:lstStyle/>
                    <a:p>
                      <a:r>
                        <a:rPr lang="en-IN" sz="3600" dirty="0"/>
                        <a:t>                        1-3 </a:t>
                      </a:r>
                    </a:p>
                  </a:txBody>
                  <a:tcPr/>
                </a:tc>
                <a:tc>
                  <a:txBody>
                    <a:bodyPr/>
                    <a:lstStyle/>
                    <a:p>
                      <a:r>
                        <a:rPr lang="en-IN" sz="3600" dirty="0"/>
                        <a:t>           </a:t>
                      </a:r>
                      <a:r>
                        <a:rPr lang="en-IN" sz="3600" baseline="0" dirty="0"/>
                        <a:t> </a:t>
                      </a:r>
                      <a:r>
                        <a:rPr lang="en-IN" sz="3600" dirty="0"/>
                        <a:t>Resistant</a:t>
                      </a:r>
                    </a:p>
                  </a:txBody>
                  <a:tcPr/>
                </a:tc>
                <a:extLst>
                  <a:ext uri="{0D108BD9-81ED-4DB2-BD59-A6C34878D82A}">
                    <a16:rowId xmlns:a16="http://schemas.microsoft.com/office/drawing/2014/main" val="10001"/>
                  </a:ext>
                </a:extLst>
              </a:tr>
              <a:tr h="1583595">
                <a:tc>
                  <a:txBody>
                    <a:bodyPr/>
                    <a:lstStyle/>
                    <a:p>
                      <a:r>
                        <a:rPr lang="en-IN" sz="3600" dirty="0"/>
                        <a:t>                       &gt;3-6</a:t>
                      </a:r>
                    </a:p>
                  </a:txBody>
                  <a:tcPr/>
                </a:tc>
                <a:tc>
                  <a:txBody>
                    <a:bodyPr/>
                    <a:lstStyle/>
                    <a:p>
                      <a:pPr algn="ctr"/>
                      <a:r>
                        <a:rPr lang="en-IN" sz="3600" dirty="0"/>
                        <a:t>Moderately resistant</a:t>
                      </a:r>
                    </a:p>
                  </a:txBody>
                  <a:tcPr/>
                </a:tc>
                <a:extLst>
                  <a:ext uri="{0D108BD9-81ED-4DB2-BD59-A6C34878D82A}">
                    <a16:rowId xmlns:a16="http://schemas.microsoft.com/office/drawing/2014/main" val="10002"/>
                  </a:ext>
                </a:extLst>
              </a:tr>
              <a:tr h="1346700">
                <a:tc>
                  <a:txBody>
                    <a:bodyPr/>
                    <a:lstStyle/>
                    <a:p>
                      <a:r>
                        <a:rPr lang="en-IN" sz="3600" dirty="0"/>
                        <a:t>                       &gt;6-9</a:t>
                      </a:r>
                    </a:p>
                  </a:txBody>
                  <a:tcPr/>
                </a:tc>
                <a:tc>
                  <a:txBody>
                    <a:bodyPr/>
                    <a:lstStyle/>
                    <a:p>
                      <a:r>
                        <a:rPr lang="en-IN" sz="3600" dirty="0"/>
                        <a:t>           Susceptible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366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1EAB7-C693-8D66-FFB7-CBEF08993424}"/>
              </a:ext>
            </a:extLst>
          </p:cNvPr>
          <p:cNvSpPr txBox="1"/>
          <p:nvPr/>
        </p:nvSpPr>
        <p:spPr>
          <a:xfrm>
            <a:off x="695153" y="1284659"/>
            <a:ext cx="11496847" cy="4893647"/>
          </a:xfrm>
          <a:prstGeom prst="rect">
            <a:avLst/>
          </a:prstGeom>
          <a:noFill/>
        </p:spPr>
        <p:txBody>
          <a:bodyPr wrap="square">
            <a:spAutoFit/>
          </a:bodyPr>
          <a:lstStyle/>
          <a:p>
            <a:r>
              <a:rPr lang="en-US" sz="2400" dirty="0"/>
              <a:t>The per cent leaf infestation shall be calculated by the formula: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No. of infested leaves </a:t>
            </a:r>
            <a:endParaRPr lang="en-US" sz="2400" i="1" dirty="0"/>
          </a:p>
          <a:p>
            <a:r>
              <a:rPr lang="en-US" sz="2400" dirty="0">
                <a:latin typeface="Times New Roman" panose="02020603050405020304" pitchFamily="18" charset="0"/>
                <a:cs typeface="Times New Roman" panose="02020603050405020304" pitchFamily="18" charset="0"/>
              </a:rPr>
              <a:t>Per cent infestation </a:t>
            </a:r>
            <a:r>
              <a:rPr lang="en-US" sz="2400" dirty="0"/>
              <a:t>= ---------------------------   </a:t>
            </a:r>
            <a:r>
              <a:rPr lang="en-US" sz="2400" dirty="0">
                <a:latin typeface="Times New Roman" panose="02020603050405020304" pitchFamily="18" charset="0"/>
                <a:cs typeface="Times New Roman" panose="02020603050405020304" pitchFamily="18" charset="0"/>
              </a:rPr>
              <a:t>x</a:t>
            </a:r>
            <a:r>
              <a:rPr lang="en-US" sz="2400" i="1" dirty="0">
                <a:latin typeface="Times New Roman" panose="02020603050405020304" pitchFamily="18" charset="0"/>
                <a:cs typeface="Times New Roman" panose="02020603050405020304" pitchFamily="18" charset="0"/>
              </a:rPr>
              <a:t> 100</a:t>
            </a:r>
            <a:endParaRPr lang="en-US" sz="2400" i="1" dirty="0"/>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Total NO. of leaves</a:t>
            </a:r>
          </a:p>
          <a:p>
            <a:endParaRPr lang="en-US" sz="2400" dirty="0"/>
          </a:p>
          <a:p>
            <a:endParaRPr lang="en-US" sz="2400" dirty="0"/>
          </a:p>
          <a:p>
            <a:endParaRPr lang="en-US" sz="2400" dirty="0"/>
          </a:p>
          <a:p>
            <a:r>
              <a:rPr lang="en-US" sz="2400" dirty="0"/>
              <a:t>Per cent dead heart shall be calculated by the formula:</a:t>
            </a:r>
          </a:p>
          <a:p>
            <a:endParaRPr lang="en-US" sz="2400" dirty="0"/>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No. of dead hearts counted</a:t>
            </a:r>
          </a:p>
          <a:p>
            <a:r>
              <a:rPr lang="en-US" sz="2400" dirty="0">
                <a:latin typeface="Times New Roman" panose="02020603050405020304" pitchFamily="18" charset="0"/>
                <a:cs typeface="Times New Roman" panose="02020603050405020304" pitchFamily="18" charset="0"/>
              </a:rPr>
              <a:t>Per cent dead heart = -----------------------------------    x </a:t>
            </a:r>
            <a:r>
              <a:rPr lang="en-US" sz="2400" i="1" dirty="0">
                <a:latin typeface="Times New Roman" panose="02020603050405020304" pitchFamily="18" charset="0"/>
                <a:cs typeface="Times New Roman" panose="02020603050405020304" pitchFamily="18" charset="0"/>
              </a:rPr>
              <a:t>100</a:t>
            </a:r>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Total No of plants</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11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3D553-5A56-B3C5-DE43-519008383C19}"/>
              </a:ext>
            </a:extLst>
          </p:cNvPr>
          <p:cNvSpPr txBox="1"/>
          <p:nvPr/>
        </p:nvSpPr>
        <p:spPr>
          <a:xfrm>
            <a:off x="248615" y="79108"/>
            <a:ext cx="6100916" cy="584775"/>
          </a:xfrm>
          <a:prstGeom prst="rect">
            <a:avLst/>
          </a:prstGeom>
          <a:noFill/>
        </p:spPr>
        <p:txBody>
          <a:bodyPr wrap="square">
            <a:spAutoFit/>
          </a:bodyPr>
          <a:lstStyle/>
          <a:p>
            <a:r>
              <a:rPr lang="en-IN" sz="3200" b="1" dirty="0">
                <a:solidFill>
                  <a:srgbClr val="7030A0"/>
                </a:solidFill>
                <a:latin typeface="Times New Roman" panose="02020603050405020304" pitchFamily="18" charset="0"/>
                <a:cs typeface="Times New Roman" panose="02020603050405020304" pitchFamily="18" charset="0"/>
              </a:rPr>
              <a:t>OBJECTIVE 2</a:t>
            </a:r>
          </a:p>
        </p:txBody>
      </p:sp>
      <p:sp>
        <p:nvSpPr>
          <p:cNvPr id="7" name="TextBox 6">
            <a:extLst>
              <a:ext uri="{FF2B5EF4-FFF2-40B4-BE49-F238E27FC236}">
                <a16:creationId xmlns:a16="http://schemas.microsoft.com/office/drawing/2014/main" id="{E7D4CD50-667C-EE9D-22E0-FFADA2226B9F}"/>
              </a:ext>
            </a:extLst>
          </p:cNvPr>
          <p:cNvSpPr txBox="1"/>
          <p:nvPr/>
        </p:nvSpPr>
        <p:spPr>
          <a:xfrm>
            <a:off x="248615" y="1235005"/>
            <a:ext cx="10935306" cy="523220"/>
          </a:xfrm>
          <a:prstGeom prst="rect">
            <a:avLst/>
          </a:prstGeom>
          <a:noFill/>
        </p:spPr>
        <p:txBody>
          <a:bodyPr wrap="square">
            <a:spAutoFit/>
          </a:bodyPr>
          <a:lstStyle/>
          <a:p>
            <a:r>
              <a:rPr lang="en-US" sz="2800" b="1" dirty="0"/>
              <a:t>To identify the natural enemies associated with the crop pest</a:t>
            </a:r>
            <a:endParaRPr lang="en-IN" sz="2800" b="1" dirty="0"/>
          </a:p>
        </p:txBody>
      </p:sp>
      <p:sp>
        <p:nvSpPr>
          <p:cNvPr id="9" name="TextBox 8">
            <a:extLst>
              <a:ext uri="{FF2B5EF4-FFF2-40B4-BE49-F238E27FC236}">
                <a16:creationId xmlns:a16="http://schemas.microsoft.com/office/drawing/2014/main" id="{3846ACE1-3CEE-6B11-AE9F-ED63B8D888BA}"/>
              </a:ext>
            </a:extLst>
          </p:cNvPr>
          <p:cNvSpPr txBox="1"/>
          <p:nvPr/>
        </p:nvSpPr>
        <p:spPr>
          <a:xfrm>
            <a:off x="222662" y="2852568"/>
            <a:ext cx="11746675" cy="3539430"/>
          </a:xfrm>
          <a:prstGeom prst="rect">
            <a:avLst/>
          </a:prstGeom>
          <a:noFill/>
        </p:spPr>
        <p:txBody>
          <a:bodyPr wrap="square">
            <a:spAutoFit/>
          </a:bodyPr>
          <a:lstStyle/>
          <a:p>
            <a:pPr marL="285750" indent="-285750">
              <a:buFont typeface="Arial" panose="020B0604020202020204" pitchFamily="34" charset="0"/>
              <a:buChar char="•"/>
            </a:pPr>
            <a:r>
              <a:rPr lang="en-US" sz="2800" dirty="0"/>
              <a:t>The natural enemies associated with the crop pest shall be collected from the experimental farm both at FoA, Wadura and DARS.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Collected specimens shall be euthanized using ethyl acetate, properly preserved and subjected to morphometry to aid in accurate identification.</a:t>
            </a:r>
          </a:p>
          <a:p>
            <a:endParaRPr lang="en-IN" sz="2800" dirty="0"/>
          </a:p>
          <a:p>
            <a:endParaRPr lang="en-US" sz="2800" dirty="0"/>
          </a:p>
        </p:txBody>
      </p:sp>
    </p:spTree>
    <p:extLst>
      <p:ext uri="{BB962C8B-B14F-4D97-AF65-F5344CB8AC3E}">
        <p14:creationId xmlns:p14="http://schemas.microsoft.com/office/powerpoint/2010/main" val="327104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01944A-B3B1-DCA7-9A32-0283B425E142}"/>
              </a:ext>
            </a:extLst>
          </p:cNvPr>
          <p:cNvSpPr txBox="1"/>
          <p:nvPr/>
        </p:nvSpPr>
        <p:spPr>
          <a:xfrm>
            <a:off x="466272" y="2271486"/>
            <a:ext cx="10998200" cy="1384995"/>
          </a:xfrm>
          <a:prstGeom prst="rect">
            <a:avLst/>
          </a:prstGeom>
          <a:noFill/>
        </p:spPr>
        <p:txBody>
          <a:bodyPr wrap="square">
            <a:spAutoFit/>
          </a:bodyPr>
          <a:lstStyle/>
          <a:p>
            <a:pPr marL="285750" indent="-285750">
              <a:buFont typeface="Arial" panose="020B0604020202020204" pitchFamily="34" charset="0"/>
              <a:buChar char="•"/>
            </a:pPr>
            <a:r>
              <a:rPr lang="en-US" sz="2800" dirty="0"/>
              <a:t>Collection and rearing of immature stages (eggs, larvae and pupae) of crop insect pest from the field to ensure the presence of associated natural enemies under laboratory conditions.</a:t>
            </a:r>
          </a:p>
        </p:txBody>
      </p:sp>
    </p:spTree>
    <p:extLst>
      <p:ext uri="{BB962C8B-B14F-4D97-AF65-F5344CB8AC3E}">
        <p14:creationId xmlns:p14="http://schemas.microsoft.com/office/powerpoint/2010/main" val="4168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B4C282-0F78-F1D3-0C2E-1F660F9B86DF}"/>
              </a:ext>
            </a:extLst>
          </p:cNvPr>
          <p:cNvGrpSpPr/>
          <p:nvPr/>
        </p:nvGrpSpPr>
        <p:grpSpPr>
          <a:xfrm>
            <a:off x="5878926" y="3542157"/>
            <a:ext cx="4659764" cy="1831545"/>
            <a:chOff x="4225617" y="2540011"/>
            <a:chExt cx="4659764" cy="1831545"/>
          </a:xfrm>
        </p:grpSpPr>
        <p:sp>
          <p:nvSpPr>
            <p:cNvPr id="6" name="Rectangle: Rounded Corners 5">
              <a:extLst>
                <a:ext uri="{FF2B5EF4-FFF2-40B4-BE49-F238E27FC236}">
                  <a16:creationId xmlns:a16="http://schemas.microsoft.com/office/drawing/2014/main" id="{321D3932-356E-268E-C3DF-F122B33A08C7}"/>
                </a:ext>
              </a:extLst>
            </p:cNvPr>
            <p:cNvSpPr/>
            <p:nvPr/>
          </p:nvSpPr>
          <p:spPr>
            <a:xfrm>
              <a:off x="4225617" y="2540011"/>
              <a:ext cx="4659764" cy="1831545"/>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7" name="Rectangle: Rounded Corners 4">
              <a:extLst>
                <a:ext uri="{FF2B5EF4-FFF2-40B4-BE49-F238E27FC236}">
                  <a16:creationId xmlns:a16="http://schemas.microsoft.com/office/drawing/2014/main" id="{F0FBEABC-9A1A-481B-0FF8-4B94E8CA6A0E}"/>
                </a:ext>
              </a:extLst>
            </p:cNvPr>
            <p:cNvSpPr txBox="1"/>
            <p:nvPr/>
          </p:nvSpPr>
          <p:spPr>
            <a:xfrm>
              <a:off x="4315026" y="2629420"/>
              <a:ext cx="4480946" cy="1652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2063"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b="1" kern="1200" dirty="0">
                  <a:solidFill>
                    <a:srgbClr val="C00000"/>
                  </a:solidFill>
                  <a:latin typeface="Times New Roman" panose="02020603050405020304" pitchFamily="18" charset="0"/>
                  <a:cs typeface="Times New Roman" panose="02020603050405020304" pitchFamily="18" charset="0"/>
                </a:rPr>
                <a:t>THANK YOU!</a:t>
              </a:r>
            </a:p>
          </p:txBody>
        </p:sp>
      </p:grpSp>
      <p:sp>
        <p:nvSpPr>
          <p:cNvPr id="9" name="AutoShape 4" descr="Chilo partellus (spotted stem borer) | CABI Compendium">
            <a:extLst>
              <a:ext uri="{FF2B5EF4-FFF2-40B4-BE49-F238E27FC236}">
                <a16:creationId xmlns:a16="http://schemas.microsoft.com/office/drawing/2014/main" id="{F6DE9C22-93B4-157C-1EA3-876A8D34E33C}"/>
              </a:ext>
            </a:extLst>
          </p:cNvPr>
          <p:cNvSpPr>
            <a:spLocks noChangeAspect="1" noChangeArrowheads="1"/>
          </p:cNvSpPr>
          <p:nvPr/>
        </p:nvSpPr>
        <p:spPr bwMode="auto">
          <a:xfrm>
            <a:off x="2359742" y="-307258"/>
            <a:ext cx="3888658" cy="38886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AutoShape 6" descr="Dorsal view of an adult Chilo partellus.">
            <a:extLst>
              <a:ext uri="{FF2B5EF4-FFF2-40B4-BE49-F238E27FC236}">
                <a16:creationId xmlns:a16="http://schemas.microsoft.com/office/drawing/2014/main" id="{75E3EE22-5AD0-211D-D436-422B57632B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AutoShape 8" descr="Dorsal view of an adult Chilo partellus.">
            <a:extLst>
              <a:ext uri="{FF2B5EF4-FFF2-40B4-BE49-F238E27FC236}">
                <a16:creationId xmlns:a16="http://schemas.microsoft.com/office/drawing/2014/main" id="{D655C955-81EA-E704-7532-151D9CA5871F}"/>
              </a:ext>
            </a:extLst>
          </p:cNvPr>
          <p:cNvSpPr>
            <a:spLocks noChangeAspect="1" noChangeArrowheads="1"/>
          </p:cNvSpPr>
          <p:nvPr/>
        </p:nvSpPr>
        <p:spPr bwMode="auto">
          <a:xfrm>
            <a:off x="3238500" y="1643063"/>
            <a:ext cx="5715000" cy="3571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AutoShape 10">
            <a:extLst>
              <a:ext uri="{FF2B5EF4-FFF2-40B4-BE49-F238E27FC236}">
                <a16:creationId xmlns:a16="http://schemas.microsoft.com/office/drawing/2014/main" id="{E327D5B7-5101-66A3-1E9D-7BA0724AA84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60" name="Picture 12">
            <a:extLst>
              <a:ext uri="{FF2B5EF4-FFF2-40B4-BE49-F238E27FC236}">
                <a16:creationId xmlns:a16="http://schemas.microsoft.com/office/drawing/2014/main" id="{2C9AF36C-E300-43B4-4610-099030095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571" y="1845628"/>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39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2CE390-0783-3528-7573-8525919AED1E}"/>
              </a:ext>
            </a:extLst>
          </p:cNvPr>
          <p:cNvGraphicFramePr>
            <a:graphicFrameLocks noGrp="1"/>
          </p:cNvGraphicFramePr>
          <p:nvPr>
            <p:extLst>
              <p:ext uri="{D42A27DB-BD31-4B8C-83A1-F6EECF244321}">
                <p14:modId xmlns:p14="http://schemas.microsoft.com/office/powerpoint/2010/main" val="3810461098"/>
              </p:ext>
            </p:extLst>
          </p:nvPr>
        </p:nvGraphicFramePr>
        <p:xfrm>
          <a:off x="539958" y="641614"/>
          <a:ext cx="10051841" cy="5574768"/>
        </p:xfrm>
        <a:graphic>
          <a:graphicData uri="http://schemas.openxmlformats.org/drawingml/2006/table">
            <a:tbl>
              <a:tblPr firstRow="1" bandRow="1">
                <a:tableStyleId>{5DA37D80-6434-44D0-A028-1B22A696006F}</a:tableStyleId>
              </a:tblPr>
              <a:tblGrid>
                <a:gridCol w="5077516">
                  <a:extLst>
                    <a:ext uri="{9D8B030D-6E8A-4147-A177-3AD203B41FA5}">
                      <a16:colId xmlns:a16="http://schemas.microsoft.com/office/drawing/2014/main" val="20000"/>
                    </a:ext>
                  </a:extLst>
                </a:gridCol>
                <a:gridCol w="4974325">
                  <a:extLst>
                    <a:ext uri="{9D8B030D-6E8A-4147-A177-3AD203B41FA5}">
                      <a16:colId xmlns:a16="http://schemas.microsoft.com/office/drawing/2014/main" val="20001"/>
                    </a:ext>
                  </a:extLst>
                </a:gridCol>
              </a:tblGrid>
              <a:tr h="1323861">
                <a:tc>
                  <a:txBody>
                    <a:bodyPr/>
                    <a:lstStyle/>
                    <a:p>
                      <a:r>
                        <a:rPr lang="en-IN" sz="2000" dirty="0">
                          <a:latin typeface="Trebuchet MS (Body)"/>
                          <a:cs typeface="Times New Roman" panose="02020603050405020304" pitchFamily="18" charset="0"/>
                        </a:rPr>
                        <a:t>Post Graduate</a:t>
                      </a:r>
                      <a:r>
                        <a:rPr lang="en-IN" sz="2000" baseline="0" dirty="0">
                          <a:latin typeface="Trebuchet MS (Body)"/>
                          <a:cs typeface="Times New Roman" panose="02020603050405020304" pitchFamily="18" charset="0"/>
                        </a:rPr>
                        <a:t> Degree Programme</a:t>
                      </a:r>
                      <a:endParaRPr lang="en-IN" sz="2000" dirty="0">
                        <a:latin typeface="Trebuchet MS (Body)"/>
                        <a:cs typeface="Times New Roman" panose="02020603050405020304" pitchFamily="18" charset="0"/>
                      </a:endParaRPr>
                    </a:p>
                  </a:txBody>
                  <a:tcPr/>
                </a:tc>
                <a:tc>
                  <a:txBody>
                    <a:bodyPr/>
                    <a:lstStyle/>
                    <a:p>
                      <a:r>
                        <a:rPr lang="en-IN" sz="2000" dirty="0">
                          <a:latin typeface="Trebuchet MS (Body)"/>
                          <a:cs typeface="Times New Roman" panose="02020603050405020304" pitchFamily="18" charset="0"/>
                        </a:rPr>
                        <a:t>M.Sc. Entomology</a:t>
                      </a:r>
                    </a:p>
                  </a:txBody>
                  <a:tcPr/>
                </a:tc>
                <a:extLst>
                  <a:ext uri="{0D108BD9-81ED-4DB2-BD59-A6C34878D82A}">
                    <a16:rowId xmlns:a16="http://schemas.microsoft.com/office/drawing/2014/main" val="10000"/>
                  </a:ext>
                </a:extLst>
              </a:tr>
              <a:tr h="696871">
                <a:tc>
                  <a:txBody>
                    <a:bodyPr/>
                    <a:lstStyle/>
                    <a:p>
                      <a:r>
                        <a:rPr lang="en-IN" sz="2000" dirty="0">
                          <a:latin typeface="Trebuchet MS (Body)"/>
                          <a:cs typeface="Times New Roman" panose="02020603050405020304" pitchFamily="18" charset="0"/>
                        </a:rPr>
                        <a:t>Division </a:t>
                      </a:r>
                    </a:p>
                  </a:txBody>
                  <a:tcPr>
                    <a:solidFill>
                      <a:schemeClr val="accent1">
                        <a:lumMod val="20000"/>
                        <a:lumOff val="80000"/>
                        <a:alpha val="20000"/>
                      </a:schemeClr>
                    </a:solidFill>
                  </a:tcPr>
                </a:tc>
                <a:tc>
                  <a:txBody>
                    <a:bodyPr/>
                    <a:lstStyle/>
                    <a:p>
                      <a:r>
                        <a:rPr lang="en-IN" sz="2000" b="1" dirty="0">
                          <a:latin typeface="Trebuchet MS (Body)"/>
                          <a:cs typeface="Times New Roman" panose="02020603050405020304" pitchFamily="18" charset="0"/>
                        </a:rPr>
                        <a:t>Entomology</a:t>
                      </a:r>
                    </a:p>
                  </a:txBody>
                  <a:tcPr>
                    <a:solidFill>
                      <a:schemeClr val="accent1">
                        <a:lumMod val="20000"/>
                        <a:lumOff val="80000"/>
                        <a:alpha val="20000"/>
                      </a:schemeClr>
                    </a:solidFill>
                  </a:tcPr>
                </a:tc>
                <a:extLst>
                  <a:ext uri="{0D108BD9-81ED-4DB2-BD59-A6C34878D82A}">
                    <a16:rowId xmlns:a16="http://schemas.microsoft.com/office/drawing/2014/main" val="10001"/>
                  </a:ext>
                </a:extLst>
              </a:tr>
              <a:tr h="862229">
                <a:tc>
                  <a:txBody>
                    <a:bodyPr/>
                    <a:lstStyle/>
                    <a:p>
                      <a:r>
                        <a:rPr lang="en-IN" sz="2000" dirty="0">
                          <a:latin typeface="Trebuchet MS (Body)"/>
                          <a:cs typeface="Times New Roman" panose="02020603050405020304" pitchFamily="18" charset="0"/>
                        </a:rPr>
                        <a:t>Name of the student</a:t>
                      </a:r>
                    </a:p>
                  </a:txBody>
                  <a:tcPr/>
                </a:tc>
                <a:tc>
                  <a:txBody>
                    <a:bodyPr/>
                    <a:lstStyle/>
                    <a:p>
                      <a:r>
                        <a:rPr lang="en-US" sz="2000" b="1" dirty="0">
                          <a:latin typeface="Trebuchet MS (Body)"/>
                          <a:cs typeface="Times New Roman" panose="02020603050405020304" pitchFamily="18" charset="0"/>
                        </a:rPr>
                        <a:t>F</a:t>
                      </a:r>
                      <a:r>
                        <a:rPr lang="en-IN" sz="2000" b="1" dirty="0">
                          <a:latin typeface="Trebuchet MS (Body)"/>
                          <a:cs typeface="Times New Roman" panose="02020603050405020304" pitchFamily="18" charset="0"/>
                        </a:rPr>
                        <a:t>arhat Fayaz</a:t>
                      </a:r>
                    </a:p>
                  </a:txBody>
                  <a:tcPr/>
                </a:tc>
                <a:extLst>
                  <a:ext uri="{0D108BD9-81ED-4DB2-BD59-A6C34878D82A}">
                    <a16:rowId xmlns:a16="http://schemas.microsoft.com/office/drawing/2014/main" val="10002"/>
                  </a:ext>
                </a:extLst>
              </a:tr>
              <a:tr h="874041">
                <a:tc>
                  <a:txBody>
                    <a:bodyPr/>
                    <a:lstStyle/>
                    <a:p>
                      <a:r>
                        <a:rPr lang="en-IN" sz="2000" dirty="0">
                          <a:latin typeface="Trebuchet MS (Body)"/>
                          <a:cs typeface="Times New Roman" panose="02020603050405020304" pitchFamily="18" charset="0"/>
                        </a:rPr>
                        <a:t>Registration</a:t>
                      </a:r>
                      <a:r>
                        <a:rPr lang="en-IN" sz="2000" baseline="0" dirty="0">
                          <a:latin typeface="Trebuchet MS (Body)"/>
                          <a:cs typeface="Times New Roman" panose="02020603050405020304" pitchFamily="18" charset="0"/>
                        </a:rPr>
                        <a:t> number</a:t>
                      </a:r>
                      <a:endParaRPr lang="en-IN" sz="2000" dirty="0">
                        <a:latin typeface="Trebuchet MS (Body)"/>
                        <a:cs typeface="Times New Roman" panose="02020603050405020304" pitchFamily="18" charset="0"/>
                      </a:endParaRPr>
                    </a:p>
                  </a:txBody>
                  <a:tcPr>
                    <a:solidFill>
                      <a:schemeClr val="accent1">
                        <a:lumMod val="20000"/>
                        <a:lumOff val="80000"/>
                        <a:alpha val="20000"/>
                      </a:schemeClr>
                    </a:solidFill>
                  </a:tcPr>
                </a:tc>
                <a:tc>
                  <a:txBody>
                    <a:bodyPr/>
                    <a:lstStyle/>
                    <a:p>
                      <a:r>
                        <a:rPr lang="en-IN" sz="2000" b="1" dirty="0">
                          <a:latin typeface="Trebuchet MS (Body)"/>
                          <a:cs typeface="Times New Roman" panose="02020603050405020304" pitchFamily="18" charset="0"/>
                        </a:rPr>
                        <a:t>MSA-2024-1796</a:t>
                      </a:r>
                    </a:p>
                  </a:txBody>
                  <a:tcPr>
                    <a:solidFill>
                      <a:schemeClr val="accent1">
                        <a:lumMod val="20000"/>
                        <a:lumOff val="80000"/>
                        <a:alpha val="20000"/>
                      </a:schemeClr>
                    </a:solidFill>
                  </a:tcPr>
                </a:tc>
                <a:extLst>
                  <a:ext uri="{0D108BD9-81ED-4DB2-BD59-A6C34878D82A}">
                    <a16:rowId xmlns:a16="http://schemas.microsoft.com/office/drawing/2014/main" val="10003"/>
                  </a:ext>
                </a:extLst>
              </a:tr>
              <a:tr h="921285">
                <a:tc>
                  <a:txBody>
                    <a:bodyPr/>
                    <a:lstStyle/>
                    <a:p>
                      <a:r>
                        <a:rPr lang="en-IN" sz="2000" dirty="0">
                          <a:latin typeface="Trebuchet MS (Body)"/>
                          <a:cs typeface="Times New Roman" panose="02020603050405020304" pitchFamily="18" charset="0"/>
                        </a:rPr>
                        <a:t>Major</a:t>
                      </a:r>
                      <a:r>
                        <a:rPr lang="en-IN" sz="2000" baseline="0" dirty="0">
                          <a:latin typeface="Trebuchet MS (Body)"/>
                          <a:cs typeface="Times New Roman" panose="02020603050405020304" pitchFamily="18" charset="0"/>
                        </a:rPr>
                        <a:t> Subject</a:t>
                      </a:r>
                      <a:endParaRPr lang="en-IN" sz="2000" dirty="0">
                        <a:latin typeface="Trebuchet MS (Body)"/>
                        <a:cs typeface="Times New Roman" panose="02020603050405020304" pitchFamily="18" charset="0"/>
                      </a:endParaRPr>
                    </a:p>
                  </a:txBody>
                  <a:tcPr/>
                </a:tc>
                <a:tc>
                  <a:txBody>
                    <a:bodyPr/>
                    <a:lstStyle/>
                    <a:p>
                      <a:r>
                        <a:rPr lang="en-IN" sz="2000" b="1" dirty="0">
                          <a:latin typeface="Trebuchet MS (Body)"/>
                          <a:cs typeface="Times New Roman" panose="02020603050405020304" pitchFamily="18" charset="0"/>
                        </a:rPr>
                        <a:t>Entomology</a:t>
                      </a:r>
                    </a:p>
                  </a:txBody>
                  <a:tcPr/>
                </a:tc>
                <a:extLst>
                  <a:ext uri="{0D108BD9-81ED-4DB2-BD59-A6C34878D82A}">
                    <a16:rowId xmlns:a16="http://schemas.microsoft.com/office/drawing/2014/main" val="10004"/>
                  </a:ext>
                </a:extLst>
              </a:tr>
              <a:tr h="896481">
                <a:tc>
                  <a:txBody>
                    <a:bodyPr/>
                    <a:lstStyle/>
                    <a:p>
                      <a:r>
                        <a:rPr lang="en-IN" sz="2000" dirty="0">
                          <a:latin typeface="Trebuchet MS (Body)"/>
                          <a:cs typeface="Times New Roman" panose="02020603050405020304" pitchFamily="18" charset="0"/>
                        </a:rPr>
                        <a:t>Minor Subject</a:t>
                      </a:r>
                    </a:p>
                  </a:txBody>
                  <a:tcPr>
                    <a:solidFill>
                      <a:schemeClr val="accent1">
                        <a:lumMod val="20000"/>
                        <a:lumOff val="80000"/>
                        <a:alpha val="20000"/>
                      </a:schemeClr>
                    </a:solidFill>
                  </a:tcPr>
                </a:tc>
                <a:tc>
                  <a:txBody>
                    <a:bodyPr/>
                    <a:lstStyle/>
                    <a:p>
                      <a:r>
                        <a:rPr lang="en-US" sz="2000" b="1" dirty="0">
                          <a:latin typeface="Trebuchet MS (Body)"/>
                          <a:cs typeface="Times New Roman" panose="02020603050405020304" pitchFamily="18" charset="0"/>
                        </a:rPr>
                        <a:t>Agronomy  &amp; Genetics and Plant breeding </a:t>
                      </a:r>
                      <a:endParaRPr lang="en-IN" sz="2000" b="1" dirty="0">
                        <a:latin typeface="Trebuchet MS (Body)"/>
                        <a:cs typeface="Times New Roman" panose="02020603050405020304" pitchFamily="18" charset="0"/>
                      </a:endParaRPr>
                    </a:p>
                  </a:txBody>
                  <a:tcPr>
                    <a:solidFill>
                      <a:schemeClr val="accent1">
                        <a:lumMod val="20000"/>
                        <a:lumOff val="80000"/>
                        <a:alpha val="2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91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AEB74-CE2B-2321-CED6-F0B80D27773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B3B990B-8BC2-8540-5741-621D37FADE7F}"/>
              </a:ext>
            </a:extLst>
          </p:cNvPr>
          <p:cNvGraphicFramePr>
            <a:graphicFrameLocks noGrp="1"/>
          </p:cNvGraphicFramePr>
          <p:nvPr>
            <p:extLst>
              <p:ext uri="{D42A27DB-BD31-4B8C-83A1-F6EECF244321}">
                <p14:modId xmlns:p14="http://schemas.microsoft.com/office/powerpoint/2010/main" val="961080010"/>
              </p:ext>
            </p:extLst>
          </p:nvPr>
        </p:nvGraphicFramePr>
        <p:xfrm>
          <a:off x="3728" y="2125460"/>
          <a:ext cx="12188272" cy="4114800"/>
        </p:xfrm>
        <a:graphic>
          <a:graphicData uri="http://schemas.openxmlformats.org/drawingml/2006/table">
            <a:tbl>
              <a:tblPr firstRow="1" bandRow="1">
                <a:tableStyleId>{69012ECD-51FC-41F1-AA8D-1B2483CD663E}</a:tableStyleId>
              </a:tblPr>
              <a:tblGrid>
                <a:gridCol w="3962584">
                  <a:extLst>
                    <a:ext uri="{9D8B030D-6E8A-4147-A177-3AD203B41FA5}">
                      <a16:colId xmlns:a16="http://schemas.microsoft.com/office/drawing/2014/main" val="20000"/>
                    </a:ext>
                  </a:extLst>
                </a:gridCol>
                <a:gridCol w="8225688">
                  <a:extLst>
                    <a:ext uri="{9D8B030D-6E8A-4147-A177-3AD203B41FA5}">
                      <a16:colId xmlns:a16="http://schemas.microsoft.com/office/drawing/2014/main" val="20001"/>
                    </a:ext>
                  </a:extLst>
                </a:gridCol>
              </a:tblGrid>
              <a:tr h="0">
                <a:tc>
                  <a:txBody>
                    <a:bodyPr/>
                    <a:lstStyle/>
                    <a:p>
                      <a:r>
                        <a:rPr lang="en-IN" sz="1800" b="0" dirty="0">
                          <a:solidFill>
                            <a:schemeClr val="tx1"/>
                          </a:solidFill>
                        </a:rPr>
                        <a:t>Major advisor</a:t>
                      </a:r>
                    </a:p>
                    <a:p>
                      <a:endParaRPr lang="en-IN" sz="1800" b="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IN" sz="1800" b="0" dirty="0">
                          <a:solidFill>
                            <a:schemeClr val="tx1"/>
                          </a:solidFill>
                        </a:rPr>
                        <a:t>Dr. Shafeeq Ahmad  Hakeem</a:t>
                      </a:r>
                    </a:p>
                    <a:p>
                      <a:r>
                        <a:rPr lang="en-IN" sz="1800" b="0" dirty="0">
                          <a:solidFill>
                            <a:schemeClr val="tx1"/>
                          </a:solidFill>
                        </a:rPr>
                        <a:t>(Associate </a:t>
                      </a:r>
                      <a:r>
                        <a:rPr lang="en-IN" sz="1800" b="0" baseline="0" dirty="0">
                          <a:solidFill>
                            <a:schemeClr val="tx1"/>
                          </a:solidFill>
                        </a:rPr>
                        <a:t> Professor , Division of Entomology, FoA ,Wadura)</a:t>
                      </a:r>
                    </a:p>
                    <a:p>
                      <a:endParaRPr lang="en-IN" sz="1800" b="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0">
                <a:tc>
                  <a:txBody>
                    <a:bodyPr/>
                    <a:lstStyle/>
                    <a:p>
                      <a:r>
                        <a:rPr lang="en-IN" sz="1800" dirty="0">
                          <a:solidFill>
                            <a:schemeClr val="tx1"/>
                          </a:solidFill>
                        </a:rPr>
                        <a:t>Member</a:t>
                      </a:r>
                      <a:r>
                        <a:rPr lang="en-IN" sz="1800" baseline="0" dirty="0">
                          <a:solidFill>
                            <a:schemeClr val="tx1"/>
                          </a:solidFill>
                        </a:rPr>
                        <a:t> from major subject</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tx1"/>
                          </a:solidFill>
                        </a:rPr>
                        <a:t>Dr.</a:t>
                      </a:r>
                      <a:r>
                        <a:rPr lang="en-IN" sz="1800" baseline="0" dirty="0">
                          <a:solidFill>
                            <a:schemeClr val="tx1"/>
                          </a:solidFill>
                        </a:rPr>
                        <a:t> Ishtiyaq Ahad ,</a:t>
                      </a:r>
                    </a:p>
                    <a:p>
                      <a:r>
                        <a:rPr lang="en-IN" sz="1800" baseline="0" dirty="0">
                          <a:solidFill>
                            <a:schemeClr val="tx1"/>
                          </a:solidFill>
                        </a:rPr>
                        <a:t>(Professor, Division of Entomology, FoA ,Wadura)</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en-IN" sz="1800" dirty="0">
                          <a:solidFill>
                            <a:schemeClr val="tx1"/>
                          </a:solidFill>
                        </a:rPr>
                        <a:t>Member from minor</a:t>
                      </a:r>
                      <a:r>
                        <a:rPr lang="en-IN" sz="1800" baseline="0" dirty="0">
                          <a:solidFill>
                            <a:schemeClr val="tx1"/>
                          </a:solidFill>
                        </a:rPr>
                        <a:t> subject </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tx1"/>
                          </a:solidFill>
                        </a:rPr>
                        <a:t>Dr.</a:t>
                      </a:r>
                      <a:r>
                        <a:rPr lang="en-IN" sz="1800" baseline="0" dirty="0">
                          <a:solidFill>
                            <a:schemeClr val="tx1"/>
                          </a:solidFill>
                        </a:rPr>
                        <a:t> Mohd Altaf Wani,</a:t>
                      </a:r>
                    </a:p>
                    <a:p>
                      <a:r>
                        <a:rPr lang="en-IN" sz="1800" baseline="0" dirty="0">
                          <a:solidFill>
                            <a:schemeClr val="tx1"/>
                          </a:solidFill>
                        </a:rPr>
                        <a:t>(Associate Professor , Division of Plant breeding and Genetics, DARS Budgam)</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en-IN" sz="1800" dirty="0">
                          <a:solidFill>
                            <a:schemeClr val="tx1"/>
                          </a:solidFill>
                        </a:rPr>
                        <a:t>Member from supporting subject</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tx1"/>
                          </a:solidFill>
                        </a:rPr>
                        <a:t>Dr.</a:t>
                      </a:r>
                      <a:r>
                        <a:rPr lang="en-IN" sz="1800" baseline="0" dirty="0">
                          <a:solidFill>
                            <a:schemeClr val="tx1"/>
                          </a:solidFill>
                        </a:rPr>
                        <a:t> Faheem Jeelani</a:t>
                      </a:r>
                    </a:p>
                    <a:p>
                      <a:r>
                        <a:rPr lang="en-IN" sz="1800" baseline="0" dirty="0">
                          <a:solidFill>
                            <a:schemeClr val="tx1"/>
                          </a:solidFill>
                        </a:rPr>
                        <a:t>(Assistant Professor, Division of Agri. Statistics and Economics, FoH ,Shalimar)</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IN" sz="1800" dirty="0">
                          <a:solidFill>
                            <a:schemeClr val="tx1"/>
                          </a:solidFill>
                        </a:rPr>
                        <a:t>External member from major subject</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tx1"/>
                          </a:solidFill>
                        </a:rPr>
                        <a:t>Dr.</a:t>
                      </a:r>
                      <a:r>
                        <a:rPr lang="en-IN" sz="1800" baseline="0" dirty="0">
                          <a:solidFill>
                            <a:schemeClr val="tx1"/>
                          </a:solidFill>
                        </a:rPr>
                        <a:t> Kamlesh Bali</a:t>
                      </a:r>
                    </a:p>
                    <a:p>
                      <a:r>
                        <a:rPr lang="en-IN" sz="1800" baseline="0" dirty="0">
                          <a:solidFill>
                            <a:schemeClr val="tx1"/>
                          </a:solidFill>
                        </a:rPr>
                        <a:t>(Professor of Entomology , Division of Sericulture , FoA Skuast -J)</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r>
                        <a:rPr lang="en-IN" sz="1800" dirty="0">
                          <a:solidFill>
                            <a:schemeClr val="tx1"/>
                          </a:solidFill>
                        </a:rPr>
                        <a:t>Dean’s nominee</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tx1"/>
                          </a:solidFill>
                        </a:rPr>
                        <a:t>Dr.</a:t>
                      </a:r>
                      <a:r>
                        <a:rPr lang="en-IN" sz="1800" baseline="0" dirty="0">
                          <a:solidFill>
                            <a:schemeClr val="tx1"/>
                          </a:solidFill>
                        </a:rPr>
                        <a:t> Kauser Javeed</a:t>
                      </a:r>
                    </a:p>
                    <a:p>
                      <a:r>
                        <a:rPr lang="en-IN" sz="1800" baseline="0" dirty="0">
                          <a:solidFill>
                            <a:schemeClr val="tx1"/>
                          </a:solidFill>
                        </a:rPr>
                        <a:t>(Assistant Professor, Division of Horticulture, FoA, Wadura.)</a:t>
                      </a:r>
                      <a:endParaRPr lang="en-IN" sz="1800" dirty="0">
                        <a:solidFill>
                          <a:schemeClr val="tx1"/>
                        </a:solidFill>
                        <a:latin typeface="Times New Roman" panose="02020603050405020304" pitchFamily="18" charset="0"/>
                        <a:cs typeface="Times New Roman" panose="02020603050405020304" pitchFamily="18"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CDFFF726-A657-7B82-B946-094BCE853E3A}"/>
              </a:ext>
            </a:extLst>
          </p:cNvPr>
          <p:cNvSpPr txBox="1"/>
          <p:nvPr/>
        </p:nvSpPr>
        <p:spPr>
          <a:xfrm>
            <a:off x="3887518" y="1009735"/>
            <a:ext cx="3916219" cy="461665"/>
          </a:xfrm>
          <a:prstGeom prst="rect">
            <a:avLst/>
          </a:prstGeom>
          <a:solidFill>
            <a:schemeClr val="bg1"/>
          </a:solidFill>
        </p:spPr>
        <p:txBody>
          <a:bodyPr wrap="square" rtlCol="0">
            <a:spAutoFit/>
          </a:bodyPr>
          <a:lstStyle/>
          <a:p>
            <a:pPr algn="ctr"/>
            <a:r>
              <a:rPr lang="en-IN" sz="2400" b="1" dirty="0">
                <a:latin typeface="Trebuchet MS (Body)"/>
                <a:cs typeface="Times New Roman" panose="02020603050405020304" pitchFamily="18" charset="0"/>
              </a:rPr>
              <a:t> ADVISORY COMMITTEE</a:t>
            </a:r>
          </a:p>
        </p:txBody>
      </p:sp>
    </p:spTree>
    <p:extLst>
      <p:ext uri="{BB962C8B-B14F-4D97-AF65-F5344CB8AC3E}">
        <p14:creationId xmlns:p14="http://schemas.microsoft.com/office/powerpoint/2010/main" val="89123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39E155-8FBA-8374-6B5F-9A850BD05830}"/>
              </a:ext>
            </a:extLst>
          </p:cNvPr>
          <p:cNvSpPr txBox="1"/>
          <p:nvPr/>
        </p:nvSpPr>
        <p:spPr>
          <a:xfrm>
            <a:off x="680321" y="753228"/>
            <a:ext cx="7461844"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dirty="0">
                <a:latin typeface="+mj-lt"/>
                <a:ea typeface="+mj-ea"/>
                <a:cs typeface="+mj-cs"/>
              </a:rPr>
              <a:t> PROPOSED TITLE</a:t>
            </a:r>
          </a:p>
        </p:txBody>
      </p:sp>
      <p:sp>
        <p:nvSpPr>
          <p:cNvPr id="5" name="TextBox 4">
            <a:extLst>
              <a:ext uri="{FF2B5EF4-FFF2-40B4-BE49-F238E27FC236}">
                <a16:creationId xmlns:a16="http://schemas.microsoft.com/office/drawing/2014/main" id="{5D2E373A-B76C-5D8F-8502-BA15F29FDD43}"/>
              </a:ext>
            </a:extLst>
          </p:cNvPr>
          <p:cNvSpPr txBox="1"/>
          <p:nvPr/>
        </p:nvSpPr>
        <p:spPr>
          <a:xfrm>
            <a:off x="680320" y="2336873"/>
            <a:ext cx="9976793" cy="3142077"/>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400" dirty="0"/>
              <a:t>“Evaluation of  Maize Inbred Lines against </a:t>
            </a:r>
            <a:r>
              <a:rPr lang="en-US" sz="2400" i="1" dirty="0"/>
              <a:t>Chilo partellus</a:t>
            </a:r>
            <a:r>
              <a:rPr lang="en-US" sz="2400" dirty="0"/>
              <a:t> (Swinhoe) (Lepidoptera:Crambidae) and its Natural Enemy Complex under Temperate Conditions’’</a:t>
            </a:r>
          </a:p>
          <a:p>
            <a:pPr indent="-228600" defTabSz="914400">
              <a:lnSpc>
                <a:spcPct val="90000"/>
              </a:lnSpc>
              <a:spcAft>
                <a:spcPts val="600"/>
              </a:spcAft>
              <a:buFont typeface="Arial" panose="020B0604020202020204" pitchFamily="34" charset="0"/>
              <a:buChar char="•"/>
            </a:pPr>
            <a:endParaRPr lang="en-US" sz="2400" dirty="0"/>
          </a:p>
          <a:p>
            <a:pPr defTabSz="914400">
              <a:lnSpc>
                <a:spcPct val="90000"/>
              </a:lnSpc>
              <a:spcAft>
                <a:spcPts val="600"/>
              </a:spcAft>
            </a:pPr>
            <a:r>
              <a:rPr lang="en-US" sz="2400" dirty="0"/>
              <a:t>                                                OR</a:t>
            </a:r>
          </a:p>
          <a:p>
            <a:pPr defTabSz="914400">
              <a:lnSpc>
                <a:spcPct val="90000"/>
              </a:lnSpc>
              <a:spcAft>
                <a:spcPts val="600"/>
              </a:spcAft>
            </a:pPr>
            <a:endParaRPr lang="en-US" sz="2400" dirty="0"/>
          </a:p>
          <a:p>
            <a:pPr defTabSz="914400">
              <a:lnSpc>
                <a:spcPct val="90000"/>
              </a:lnSpc>
              <a:spcAft>
                <a:spcPts val="600"/>
              </a:spcAft>
            </a:pPr>
            <a:r>
              <a:rPr lang="en-US" sz="2400" dirty="0"/>
              <a:t>“To Screen Maize Genotypes against </a:t>
            </a:r>
            <a:r>
              <a:rPr lang="en-US" sz="2400" i="1" dirty="0"/>
              <a:t>Chilo partellus </a:t>
            </a:r>
            <a:r>
              <a:rPr lang="en-US" sz="2400" dirty="0"/>
              <a:t>(Swinhoe) (Lepidoptera: Crambidae) and its associated Natural enemy complex under Temperate Ecology’’</a:t>
            </a:r>
            <a:endParaRPr lang="en-US" sz="2400" i="1" dirty="0"/>
          </a:p>
        </p:txBody>
      </p:sp>
    </p:spTree>
    <p:extLst>
      <p:ext uri="{BB962C8B-B14F-4D97-AF65-F5344CB8AC3E}">
        <p14:creationId xmlns:p14="http://schemas.microsoft.com/office/powerpoint/2010/main" val="237009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F6DCC0-74FB-133A-FA10-8E231BEF91BA}"/>
              </a:ext>
            </a:extLst>
          </p:cNvPr>
          <p:cNvSpPr txBox="1"/>
          <p:nvPr/>
        </p:nvSpPr>
        <p:spPr>
          <a:xfrm>
            <a:off x="311471" y="115880"/>
            <a:ext cx="11198942" cy="5447645"/>
          </a:xfrm>
          <a:prstGeom prst="rect">
            <a:avLst/>
          </a:prstGeom>
          <a:noFill/>
        </p:spPr>
        <p:txBody>
          <a:bodyPr wrap="square" rtlCol="0">
            <a:spAutoFit/>
          </a:bodyPr>
          <a:lstStyle/>
          <a:p>
            <a:r>
              <a:rPr lang="en-IN" sz="3200" b="1" dirty="0">
                <a:solidFill>
                  <a:srgbClr val="C00000"/>
                </a:solidFill>
                <a:latin typeface="Trebuchet MS (Headings)"/>
                <a:cs typeface="Times New Roman" panose="02020603050405020304" pitchFamily="18" charset="0"/>
              </a:rPr>
              <a:t>                                        </a:t>
            </a:r>
          </a:p>
          <a:p>
            <a:endParaRPr lang="en-IN" sz="3200" b="1" dirty="0">
              <a:solidFill>
                <a:srgbClr val="C00000"/>
              </a:solidFill>
              <a:latin typeface="Trebuchet MS (Headings)"/>
              <a:cs typeface="Times New Roman" panose="02020603050405020304" pitchFamily="18" charset="0"/>
            </a:endParaRPr>
          </a:p>
          <a:p>
            <a:r>
              <a:rPr lang="en-IN" sz="3200" b="1" dirty="0">
                <a:latin typeface="Trebuchet MS (Headings)"/>
                <a:cs typeface="Times New Roman" panose="02020603050405020304" pitchFamily="18" charset="0"/>
              </a:rPr>
              <a:t>   INTRODUCTION</a:t>
            </a:r>
            <a:endParaRPr lang="en-IN" sz="2800" b="1" dirty="0">
              <a:latin typeface="Trebuchet MS (Headings)"/>
              <a:cs typeface="Times New Roman" panose="02020603050405020304" pitchFamily="18" charset="0"/>
            </a:endParaRPr>
          </a:p>
          <a:p>
            <a:endParaRPr lang="en-IN" sz="2800" b="1" dirty="0">
              <a:solidFill>
                <a:srgbClr val="C00000"/>
              </a:solidFill>
              <a:latin typeface="Trebuchet MS (Headings)"/>
              <a:cs typeface="Times New Roman" panose="02020603050405020304" pitchFamily="18" charset="0"/>
            </a:endParaRPr>
          </a:p>
          <a:p>
            <a:endParaRPr lang="en-IN" sz="2800" b="1" dirty="0">
              <a:solidFill>
                <a:srgbClr val="C00000"/>
              </a:solidFill>
              <a:latin typeface="Trebuchet MS (Headings)"/>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Body)"/>
                <a:cs typeface="Times New Roman" panose="02020603050405020304" pitchFamily="18" charset="0"/>
              </a:rPr>
              <a:t>Maize (</a:t>
            </a:r>
            <a:r>
              <a:rPr lang="en-IN" sz="2800" i="1" dirty="0">
                <a:latin typeface="Trebuchet MS (Body)"/>
                <a:cs typeface="Times New Roman" panose="02020603050405020304" pitchFamily="18" charset="0"/>
              </a:rPr>
              <a:t>Zea mays</a:t>
            </a:r>
            <a:r>
              <a:rPr lang="en-IN" sz="2800" dirty="0">
                <a:latin typeface="Trebuchet MS (Body)"/>
                <a:cs typeface="Times New Roman" panose="02020603050405020304" pitchFamily="18" charset="0"/>
              </a:rPr>
              <a:t> Linnaues), the miracle crop, is the third most important cereal crop of the world. Its also known as ‘the queen of cereals’ and has immense yield potential.</a:t>
            </a:r>
          </a:p>
          <a:p>
            <a:pPr marL="342900" indent="-342900" algn="just">
              <a:buFont typeface="Wingdings" panose="05000000000000000000" pitchFamily="2" charset="2"/>
              <a:buChar char="Ø"/>
            </a:pPr>
            <a:endParaRPr lang="en-IN" sz="2800" dirty="0">
              <a:latin typeface="Trebuchet MS (Body)"/>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Body)"/>
                <a:cs typeface="Times New Roman" panose="02020603050405020304" pitchFamily="18" charset="0"/>
              </a:rPr>
              <a:t>Its one of the most versatile crops grown under a wide range of agro-ecological locations of tropical , sub-tropical and temperate regions of the world.</a:t>
            </a:r>
          </a:p>
        </p:txBody>
      </p:sp>
    </p:spTree>
    <p:extLst>
      <p:ext uri="{BB962C8B-B14F-4D97-AF65-F5344CB8AC3E}">
        <p14:creationId xmlns:p14="http://schemas.microsoft.com/office/powerpoint/2010/main" val="261468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E50CFA-D097-91F1-B02D-A2799940DAA6}"/>
              </a:ext>
            </a:extLst>
          </p:cNvPr>
          <p:cNvSpPr txBox="1"/>
          <p:nvPr/>
        </p:nvSpPr>
        <p:spPr>
          <a:xfrm>
            <a:off x="157271" y="440160"/>
            <a:ext cx="10401872" cy="5755422"/>
          </a:xfrm>
          <a:prstGeom prst="rect">
            <a:avLst/>
          </a:prstGeom>
          <a:noFill/>
        </p:spPr>
        <p:txBody>
          <a:bodyPr wrap="square">
            <a:spAutoFit/>
          </a:bodyPr>
          <a:lstStyle/>
          <a:p>
            <a:endParaRPr lang="en-IN" sz="3200" b="1" dirty="0">
              <a:solidFill>
                <a:srgbClr val="C00000"/>
              </a:solidFill>
              <a:latin typeface="Trebuchet MS (Headings)"/>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Body)"/>
                <a:cs typeface="Times New Roman" panose="02020603050405020304" pitchFamily="18" charset="0"/>
              </a:rPr>
              <a:t>Among the biotic  constraints , insect pests cause considerable loss in yield. Maize is attacked by 140 different species of insect pests .</a:t>
            </a:r>
          </a:p>
          <a:p>
            <a:pPr algn="just"/>
            <a:endParaRPr lang="en-IN" sz="2800" dirty="0">
              <a:latin typeface="Trebuchet MS (Headings)"/>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Headings)"/>
                <a:cs typeface="Times New Roman" panose="02020603050405020304" pitchFamily="18" charset="0"/>
              </a:rPr>
              <a:t>Among these, maize stem borer </a:t>
            </a:r>
            <a:r>
              <a:rPr lang="en-IN" sz="2800" i="1" dirty="0">
                <a:latin typeface="Trebuchet MS (Headings)"/>
                <a:cs typeface="Times New Roman" panose="02020603050405020304" pitchFamily="18" charset="0"/>
              </a:rPr>
              <a:t>(Chilo partellus)</a:t>
            </a:r>
            <a:r>
              <a:rPr lang="en-IN" sz="2800" dirty="0">
                <a:latin typeface="Trebuchet MS (Headings)"/>
                <a:cs typeface="Times New Roman" panose="02020603050405020304" pitchFamily="18" charset="0"/>
              </a:rPr>
              <a:t> is of greater importance. It’s a key crop destroyer and cause severe losses in maize crop throughout its geographical distribution and the yield losses of 75 percent has been documented and crop may even fail if it remains uncontrolled (Latif et al;1960).</a:t>
            </a:r>
          </a:p>
          <a:p>
            <a:pPr marL="342900" indent="-342900" algn="just">
              <a:buFont typeface="Wingdings" panose="05000000000000000000" pitchFamily="2" charset="2"/>
              <a:buChar char="Ø"/>
            </a:pPr>
            <a:endParaRPr lang="en-IN" sz="2800" dirty="0">
              <a:latin typeface="Trebuchet MS (Headings)"/>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Headings)"/>
                <a:cs typeface="Times New Roman" panose="02020603050405020304" pitchFamily="18" charset="0"/>
              </a:rPr>
              <a:t>It belongs to tribe Maydeae of the family poaceae.</a:t>
            </a:r>
          </a:p>
          <a:p>
            <a:pPr marL="342900" indent="-342900" algn="just">
              <a:buFont typeface="Wingdings" panose="05000000000000000000" pitchFamily="2" charset="2"/>
              <a:buChar char="Ø"/>
            </a:pPr>
            <a:endParaRPr lang="en-IN" sz="2800" dirty="0">
              <a:latin typeface="Trebuchet MS (Headings)"/>
              <a:cs typeface="Times New Roman" panose="02020603050405020304" pitchFamily="18" charset="0"/>
            </a:endParaRPr>
          </a:p>
        </p:txBody>
      </p:sp>
    </p:spTree>
    <p:extLst>
      <p:ext uri="{BB962C8B-B14F-4D97-AF65-F5344CB8AC3E}">
        <p14:creationId xmlns:p14="http://schemas.microsoft.com/office/powerpoint/2010/main" val="228131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688EA-9D86-5DD7-D2D6-C2894CD1AA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515196-55A3-4F9C-848F-7674C15C8112}"/>
              </a:ext>
            </a:extLst>
          </p:cNvPr>
          <p:cNvSpPr txBox="1"/>
          <p:nvPr/>
        </p:nvSpPr>
        <p:spPr>
          <a:xfrm>
            <a:off x="194129" y="1101725"/>
            <a:ext cx="10439400" cy="3970318"/>
          </a:xfrm>
          <a:prstGeom prst="rect">
            <a:avLst/>
          </a:prstGeom>
          <a:noFill/>
        </p:spPr>
        <p:txBody>
          <a:bodyPr wrap="square">
            <a:spAutoFit/>
          </a:bodyPr>
          <a:lstStyle/>
          <a:p>
            <a:pPr marL="342900" indent="-342900" algn="just">
              <a:buFont typeface="Wingdings" panose="05000000000000000000" pitchFamily="2" charset="2"/>
              <a:buChar char="Ø"/>
            </a:pPr>
            <a:r>
              <a:rPr lang="en-IN" sz="2800" dirty="0">
                <a:latin typeface="Trebuchet MS (Headings)"/>
                <a:cs typeface="Times New Roman" panose="02020603050405020304" pitchFamily="18" charset="0"/>
              </a:rPr>
              <a:t>However, the productivity is limited by a large number of biotic and abiotic constraints.</a:t>
            </a:r>
          </a:p>
          <a:p>
            <a:pPr marL="342900" indent="-342900" algn="just">
              <a:buFont typeface="Wingdings" panose="05000000000000000000" pitchFamily="2" charset="2"/>
              <a:buChar char="Ø"/>
            </a:pPr>
            <a:endParaRPr lang="en-IN" sz="2800" dirty="0">
              <a:latin typeface="Trebuchet MS (Headings)"/>
              <a:cs typeface="Times New Roman" panose="02020603050405020304" pitchFamily="18" charset="0"/>
            </a:endParaRPr>
          </a:p>
          <a:p>
            <a:pPr marL="342900" indent="-342900" algn="just">
              <a:buFont typeface="Wingdings" panose="05000000000000000000" pitchFamily="2" charset="2"/>
              <a:buChar char="Ø"/>
            </a:pPr>
            <a:r>
              <a:rPr lang="en-IN" sz="2800" dirty="0">
                <a:latin typeface="Trebuchet MS (Headings)"/>
                <a:cs typeface="Times New Roman" panose="02020603050405020304" pitchFamily="18" charset="0"/>
              </a:rPr>
              <a:t>The larvae of </a:t>
            </a:r>
            <a:r>
              <a:rPr lang="en-IN" sz="2800" i="1" dirty="0">
                <a:latin typeface="Trebuchet MS (Headings)"/>
                <a:cs typeface="Times New Roman" panose="02020603050405020304" pitchFamily="18" charset="0"/>
              </a:rPr>
              <a:t>Chilo partellus</a:t>
            </a:r>
            <a:r>
              <a:rPr lang="en-IN" sz="2800" dirty="0">
                <a:latin typeface="Trebuchet MS (Headings)"/>
                <a:cs typeface="Times New Roman" panose="02020603050405020304" pitchFamily="18" charset="0"/>
              </a:rPr>
              <a:t> after hatching feed on the soft surface of leaves and enter the stem through whorl for feeding on the pitch of the stem .The growth of the plant becomes stunted and resulting in dead heart formation. The larvae migrate from other plants and enter the stem through lower nodes by making the holes.(Lella and Srivastav 2013)</a:t>
            </a:r>
          </a:p>
        </p:txBody>
      </p:sp>
    </p:spTree>
    <p:extLst>
      <p:ext uri="{BB962C8B-B14F-4D97-AF65-F5344CB8AC3E}">
        <p14:creationId xmlns:p14="http://schemas.microsoft.com/office/powerpoint/2010/main" val="321327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266B97-D317-A1B1-1A6E-7F47D47F69A3}"/>
              </a:ext>
            </a:extLst>
          </p:cNvPr>
          <p:cNvSpPr txBox="1"/>
          <p:nvPr/>
        </p:nvSpPr>
        <p:spPr>
          <a:xfrm>
            <a:off x="323107" y="862259"/>
            <a:ext cx="11200855" cy="3354765"/>
          </a:xfrm>
          <a:prstGeom prst="rect">
            <a:avLst/>
          </a:prstGeom>
          <a:noFill/>
        </p:spPr>
        <p:txBody>
          <a:bodyPr wrap="square" rtlCol="0">
            <a:spAutoFit/>
          </a:bodyPr>
          <a:lstStyle/>
          <a:p>
            <a:r>
              <a:rPr lang="en-US" sz="4400" b="1" dirty="0">
                <a:latin typeface="Trebuchet MS (Headings)"/>
                <a:cs typeface="Times New Roman" panose="02020603050405020304" pitchFamily="18" charset="0"/>
              </a:rPr>
              <a:t> </a:t>
            </a:r>
            <a:r>
              <a:rPr lang="en-US" sz="4400" b="1" u="sng" dirty="0">
                <a:latin typeface="Trebuchet MS (Headings)"/>
                <a:cs typeface="Times New Roman" panose="02020603050405020304" pitchFamily="18" charset="0"/>
              </a:rPr>
              <a:t>OBJECTIVES OF THE RESEARCH</a:t>
            </a:r>
          </a:p>
          <a:p>
            <a:endParaRPr lang="en-US" sz="2400" dirty="0">
              <a:latin typeface="Trebuchet MS (Headings)"/>
            </a:endParaRPr>
          </a:p>
          <a:p>
            <a:endParaRPr lang="en-US" sz="2400" dirty="0">
              <a:latin typeface="Trebuchet MS (Headings)"/>
            </a:endParaRPr>
          </a:p>
          <a:p>
            <a:endParaRPr lang="en-US" sz="2400" dirty="0">
              <a:latin typeface="Trebuchet MS (Headings)"/>
            </a:endParaRPr>
          </a:p>
          <a:p>
            <a:endParaRPr lang="en-US" sz="2400" dirty="0">
              <a:latin typeface="Trebuchet MS (Headings)"/>
            </a:endParaRPr>
          </a:p>
          <a:p>
            <a:pPr marL="342900" indent="-342900">
              <a:buAutoNum type="arabicPeriod"/>
            </a:pPr>
            <a:r>
              <a:rPr lang="en-US" sz="2400" dirty="0">
                <a:latin typeface="Trebuchet MS (Headings)"/>
              </a:rPr>
              <a:t>To screen maize inbreds against </a:t>
            </a:r>
            <a:r>
              <a:rPr lang="en-US" sz="2400" i="1" dirty="0">
                <a:latin typeface="Trebuchet MS (Headings)"/>
              </a:rPr>
              <a:t>Chilo partellus</a:t>
            </a:r>
            <a:r>
              <a:rPr lang="en-US" sz="2400" dirty="0">
                <a:latin typeface="Trebuchet MS (Headings)"/>
              </a:rPr>
              <a:t>.</a:t>
            </a:r>
          </a:p>
          <a:p>
            <a:endParaRPr lang="en-US" sz="2400" dirty="0">
              <a:latin typeface="Trebuchet MS (Headings)"/>
            </a:endParaRPr>
          </a:p>
          <a:p>
            <a:r>
              <a:rPr lang="en-US" sz="2400" dirty="0">
                <a:latin typeface="Trebuchet MS (Headings)"/>
              </a:rPr>
              <a:t>2. To identify the natural enemies associated with the crop pest.</a:t>
            </a:r>
            <a:endParaRPr lang="en-IN" sz="2400" dirty="0">
              <a:latin typeface="Trebuchet MS (Headings)"/>
            </a:endParaRPr>
          </a:p>
        </p:txBody>
      </p:sp>
    </p:spTree>
    <p:extLst>
      <p:ext uri="{BB962C8B-B14F-4D97-AF65-F5344CB8AC3E}">
        <p14:creationId xmlns:p14="http://schemas.microsoft.com/office/powerpoint/2010/main" val="66190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a:extLst>
              <a:ext uri="{FF2B5EF4-FFF2-40B4-BE49-F238E27FC236}">
                <a16:creationId xmlns:a16="http://schemas.microsoft.com/office/drawing/2014/main" id="{2C3CAF31-401E-22B3-7CD3-FD0DB611A24E}"/>
              </a:ext>
            </a:extLst>
          </p:cNvPr>
          <p:cNvGrpSpPr/>
          <p:nvPr/>
        </p:nvGrpSpPr>
        <p:grpSpPr>
          <a:xfrm>
            <a:off x="1317221" y="640065"/>
            <a:ext cx="8318392" cy="6049818"/>
            <a:chOff x="9231" y="0"/>
            <a:chExt cx="9439572" cy="6049818"/>
          </a:xfrm>
          <a:scene3d>
            <a:camera prst="perspectiveLeft" zoom="91000"/>
            <a:lightRig rig="threePt" dir="t">
              <a:rot lat="0" lon="0" rev="20640000"/>
            </a:lightRig>
          </a:scene3d>
        </p:grpSpPr>
        <p:sp>
          <p:nvSpPr>
            <p:cNvPr id="5" name="Arrow: Right 4">
              <a:extLst>
                <a:ext uri="{FF2B5EF4-FFF2-40B4-BE49-F238E27FC236}">
                  <a16:creationId xmlns:a16="http://schemas.microsoft.com/office/drawing/2014/main" id="{07161C67-7410-E53E-4741-F6FBA13408CE}"/>
                </a:ext>
              </a:extLst>
            </p:cNvPr>
            <p:cNvSpPr/>
            <p:nvPr/>
          </p:nvSpPr>
          <p:spPr>
            <a:xfrm>
              <a:off x="9231" y="0"/>
              <a:ext cx="9439572" cy="6049818"/>
            </a:xfrm>
            <a:prstGeom prst="rightArrow">
              <a:avLst/>
            </a:prstGeom>
            <a:solidFill>
              <a:schemeClr val="accent2">
                <a:lumMod val="40000"/>
                <a:lumOff val="60000"/>
              </a:schemeClr>
            </a:solidFill>
            <a:sp3d extrusionH="50600" prstMaterial="metal">
              <a:bevelT w="101600" h="80600" prst="relaxedInset"/>
              <a:bevelB w="80600" h="80600" prst="relaxedInset"/>
            </a:sp3d>
          </p:spPr>
          <p:style>
            <a:lnRef idx="0">
              <a:schemeClr val="lt1">
                <a:hueOff val="0"/>
                <a:satOff val="0"/>
                <a:lumOff val="0"/>
                <a:alphaOff val="0"/>
              </a:schemeClr>
            </a:lnRef>
            <a:fillRef idx="1">
              <a:scrgbClr r="0" g="0" b="0"/>
            </a:fillRef>
            <a:effectRef idx="1">
              <a:schemeClr val="accent1">
                <a:hueOff val="0"/>
                <a:satOff val="0"/>
                <a:lumOff val="0"/>
                <a:alphaOff val="0"/>
              </a:schemeClr>
            </a:effectRef>
            <a:fontRef idx="minor">
              <a:schemeClr val="dk1"/>
            </a:fontRef>
          </p:style>
          <p:txBody>
            <a:bodyPr/>
            <a:lstStyle/>
            <a:p>
              <a:endParaRPr lang="en-IN"/>
            </a:p>
          </p:txBody>
        </p:sp>
      </p:grpSp>
      <p:sp>
        <p:nvSpPr>
          <p:cNvPr id="6" name="TextBox 5">
            <a:extLst>
              <a:ext uri="{FF2B5EF4-FFF2-40B4-BE49-F238E27FC236}">
                <a16:creationId xmlns:a16="http://schemas.microsoft.com/office/drawing/2014/main" id="{1684416D-DF9A-C53C-C09F-858BF938265E}"/>
              </a:ext>
            </a:extLst>
          </p:cNvPr>
          <p:cNvSpPr txBox="1"/>
          <p:nvPr/>
        </p:nvSpPr>
        <p:spPr>
          <a:xfrm>
            <a:off x="3598606" y="3342968"/>
            <a:ext cx="4643387" cy="584775"/>
          </a:xfrm>
          <a:prstGeom prst="rect">
            <a:avLst/>
          </a:prstGeom>
          <a:noFill/>
        </p:spPr>
        <p:txBody>
          <a:bodyPr wrap="none" rtlCol="0">
            <a:spAutoFit/>
          </a:bodyPr>
          <a:lstStyle/>
          <a:p>
            <a:r>
              <a:rPr lang="en-IN" sz="3200" dirty="0"/>
              <a:t>TECHNICAL PROGRAMME</a:t>
            </a:r>
          </a:p>
        </p:txBody>
      </p:sp>
    </p:spTree>
    <p:extLst>
      <p:ext uri="{BB962C8B-B14F-4D97-AF65-F5344CB8AC3E}">
        <p14:creationId xmlns:p14="http://schemas.microsoft.com/office/powerpoint/2010/main" val="3260259552"/>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TM04033923[[fn=Depth]]</Template>
  <TotalTime>677</TotalTime>
  <Words>1075</Words>
  <Application>Microsoft Office PowerPoint</Application>
  <PresentationFormat>Widescreen</PresentationFormat>
  <Paragraphs>205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Times New Roman</vt:lpstr>
      <vt:lpstr>Trebuchet MS</vt:lpstr>
      <vt:lpstr>Trebuchet MS (Body)</vt:lpstr>
      <vt:lpstr>Trebuchet MS (Headings)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bandayfarhat664@gmail.com</dc:creator>
  <cp:lastModifiedBy>adnan hamid wani</cp:lastModifiedBy>
  <cp:revision>36</cp:revision>
  <dcterms:created xsi:type="dcterms:W3CDTF">2025-05-13T06:16:08Z</dcterms:created>
  <dcterms:modified xsi:type="dcterms:W3CDTF">2025-07-25T03:59:48Z</dcterms:modified>
</cp:coreProperties>
</file>