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82" r:id="rId2"/>
    <p:sldId id="297" r:id="rId3"/>
    <p:sldId id="286" r:id="rId4"/>
    <p:sldId id="283" r:id="rId5"/>
    <p:sldId id="320" r:id="rId6"/>
    <p:sldId id="258" r:id="rId7"/>
    <p:sldId id="281" r:id="rId8"/>
    <p:sldId id="285" r:id="rId9"/>
    <p:sldId id="280" r:id="rId10"/>
    <p:sldId id="287" r:id="rId11"/>
    <p:sldId id="288" r:id="rId12"/>
    <p:sldId id="290" r:id="rId13"/>
    <p:sldId id="291" r:id="rId14"/>
    <p:sldId id="292" r:id="rId15"/>
    <p:sldId id="257" r:id="rId16"/>
    <p:sldId id="295" r:id="rId17"/>
    <p:sldId id="298" r:id="rId18"/>
    <p:sldId id="289" r:id="rId19"/>
    <p:sldId id="294" r:id="rId20"/>
    <p:sldId id="267" r:id="rId21"/>
    <p:sldId id="276" r:id="rId22"/>
    <p:sldId id="277" r:id="rId23"/>
    <p:sldId id="278" r:id="rId24"/>
    <p:sldId id="293" r:id="rId25"/>
    <p:sldId id="300" r:id="rId26"/>
    <p:sldId id="301" r:id="rId27"/>
    <p:sldId id="299" r:id="rId28"/>
    <p:sldId id="303" r:id="rId29"/>
    <p:sldId id="304" r:id="rId30"/>
    <p:sldId id="31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5" r:id="rId39"/>
    <p:sldId id="316" r:id="rId40"/>
    <p:sldId id="317" r:id="rId41"/>
    <p:sldId id="319" r:id="rId42"/>
    <p:sldId id="318" r:id="rId43"/>
    <p:sldId id="313" r:id="rId44"/>
    <p:sldId id="312" r:id="rId45"/>
    <p:sldId id="264" r:id="rId46"/>
    <p:sldId id="263" r:id="rId47"/>
    <p:sldId id="265" r:id="rId48"/>
    <p:sldId id="296" r:id="rId49"/>
    <p:sldId id="260" r:id="rId50"/>
    <p:sldId id="261" r:id="rId51"/>
    <p:sldId id="262" r:id="rId5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5C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734D9-636B-4B8F-ABA0-13D046EAC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F39C0C3-2E2C-49AA-8337-F836B654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B3780-D865-4A56-A171-FE8687B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81087-6FA8-4909-9064-A6A6ECF1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7E420-8B8E-4265-B382-6E064E71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4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83A70-1058-468A-B1F0-7666DE65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56357B-DCD8-4096-B875-959FED77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E064-B452-41BD-82C7-035E108D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088A2-2F04-4358-87B2-9BDD3BA2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FC0BF-D4D0-4E51-AFC7-DB38893C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12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BB5697-49EC-462A-9F84-E02E2152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4699FC-70FD-43D2-98AA-817620F1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063EC-8821-4959-B2AA-1D485681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B6055-DD8D-42C9-A103-778F99F3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FFD72B-E2F1-41C3-8D5E-50E615B7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72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A1ABB-56BB-47B8-B507-2803B1FF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D69CC-E6EC-4802-AD0F-2089CA37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5D8C9-8A13-4D41-AE5E-C05C7777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64139-210E-489F-BA0A-B9127076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8E196-2A37-446F-863E-B5396C2F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B990F-D900-4413-9A5C-2C0C6841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317210-2EC9-441B-8A74-5FC06F62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BE988-B1AA-4386-9524-879DE66D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B566B-04CF-47D2-908A-0B5745A6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BC094-2E72-42B6-9062-79CE1508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AE3D1-927C-4FB6-86EA-4882C1B7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C32471-56F7-4989-B0D0-B669EA453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1F8BA-D358-4B8B-A46A-C3D9E7E7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812A7E-4A1F-4256-852E-CEF3EEC2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425FF-D178-4AF8-BD01-37F541CC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B422E9-B17C-44D6-8F6A-9CF07431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8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08969-48F3-46A5-A359-C0C6D93C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58060-9409-4D8E-8104-6087DB71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C7F4E4-7C08-459B-896E-C7119403B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72B015-5631-4F34-9C17-AB8C429BB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3FC16E7-1CA8-461B-B108-EB46EA799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87AD08-1E71-4B7B-A4FE-264B1C92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2F1A1E-B9CD-4219-A0AE-50E4778E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6F6FAD-6C4A-4249-A635-BE9F95F1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74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852F5-B30E-4922-B9F2-F8ECBA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D762D2-3EEC-4517-9050-7AB5F7CE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BE74B9-7D2D-4B1C-BF24-6A42712F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1FA590-0855-4234-8D14-61858652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52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1110BA-3555-4BDD-B42B-9A898313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3603C-A7AB-411C-B47C-D8336E29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2C1D9E-C95D-4E44-9A27-2A14A9D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6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E6010-527E-4860-9081-E540C80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D6ADB-6C4F-43CC-88B9-89BCC671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70916E-6FFC-402A-B826-BF53C2A2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060B22-4BB8-42A8-8D0A-E9C8C974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0B3C8D-775E-47DD-BD07-DE594645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E139F6-E05E-4FD7-A274-EBB6A082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79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6E79D-B0B9-45FB-9F8C-630191FF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29E66F-7C7E-4D70-8C59-089460E2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46ED21-4969-42BC-A0C9-C61E332CA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A082DA-0BEC-4DB3-AF3C-123A3B77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268F1E-2363-4479-85A5-5F7ED3B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BE1D9C-062B-4046-9911-6159B4F1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6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E42811-780E-4AFC-869C-A5812CAB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2A3D04-414F-429A-8D20-0F25204E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F79CB-B207-4097-A5B2-938D134B2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95E92-00F5-430D-A457-0292690B9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049EB-A34C-4D18-944C-66EDE750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4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407639"/>
            <a:ext cx="10515600" cy="190145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How to Create Digital Camera 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with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STM32F4 Discovery Board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1B1080ED-6666-4642-A42F-985E8EE6D2CD}"/>
              </a:ext>
            </a:extLst>
          </p:cNvPr>
          <p:cNvSpPr txBox="1">
            <a:spLocks/>
          </p:cNvSpPr>
          <p:nvPr/>
        </p:nvSpPr>
        <p:spPr>
          <a:xfrm>
            <a:off x="4986483" y="2535382"/>
            <a:ext cx="1424708" cy="44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Takeshi. I</a:t>
            </a:r>
            <a:endParaRPr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4DB000-FF7D-4FD7-B552-7924B445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19" y="3417006"/>
            <a:ext cx="5790692" cy="32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3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Device Control and Hardware Connection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242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 module (1) –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ccess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838200" y="4699576"/>
            <a:ext cx="553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Summary of ILI9341access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CS (Chip Select) is low during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Write access: latch at WRX rising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Read access: latch at RDX rising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Command access: DCX is 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Data access: DCX is high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AB6CC9-26E3-4E83-BD4B-DA72173D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4" y="1414992"/>
            <a:ext cx="4665339" cy="288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DBDD2C-C882-4E39-98A7-2CBFF7D0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4992"/>
            <a:ext cx="5152975" cy="2880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B5FE8-8EFA-4AE5-BDC4-2BCE100772F3}"/>
              </a:ext>
            </a:extLst>
          </p:cNvPr>
          <p:cNvSpPr/>
          <p:nvPr/>
        </p:nvSpPr>
        <p:spPr>
          <a:xfrm>
            <a:off x="1753176" y="1028034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Write sequence of ILI9341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9BFD2DB-2715-4A55-8B9E-78F2421B630A}"/>
              </a:ext>
            </a:extLst>
          </p:cNvPr>
          <p:cNvSpPr/>
          <p:nvPr/>
        </p:nvSpPr>
        <p:spPr>
          <a:xfrm>
            <a:off x="5987329" y="5244593"/>
            <a:ext cx="77152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784400" y="5079661"/>
            <a:ext cx="5080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FF0000"/>
                </a:solidFill>
              </a:rPr>
              <a:t>This is the same access sequence as SRAM</a:t>
            </a:r>
            <a:endParaRPr lang="ja-JP" altLang="en-US" sz="2000" b="1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solidFill>
                  <a:srgbClr val="FF0000"/>
                </a:solidFill>
              </a:rPr>
              <a:t>Regard DCX as address bit, then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solidFill>
                  <a:srgbClr val="FF0000"/>
                </a:solidFill>
              </a:rPr>
              <a:t>Access LCD module as 1-bit SRAM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A6E6C5A-736A-4ED6-9AA1-DD5F97610437}"/>
              </a:ext>
            </a:extLst>
          </p:cNvPr>
          <p:cNvSpPr/>
          <p:nvPr/>
        </p:nvSpPr>
        <p:spPr>
          <a:xfrm>
            <a:off x="7811076" y="1045660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Read sequence of ILI9341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FA67A2-6DF1-4732-815B-650AA31C9F06}"/>
              </a:ext>
            </a:extLst>
          </p:cNvPr>
          <p:cNvSpPr/>
          <p:nvPr/>
        </p:nvSpPr>
        <p:spPr>
          <a:xfrm>
            <a:off x="10110238" y="4400460"/>
            <a:ext cx="196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*ILI9341 datasheet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65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 module (2) – FSMC function on STM32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4593650" y="1304595"/>
            <a:ext cx="67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STM32 has a function called </a:t>
            </a:r>
            <a:r>
              <a:rPr lang="en-US" altLang="ja-JP" sz="2000" dirty="0">
                <a:solidFill>
                  <a:srgbClr val="FF0000"/>
                </a:solidFill>
              </a:rPr>
              <a:t>FSMC</a:t>
            </a:r>
            <a:r>
              <a:rPr lang="en-US" altLang="ja-JP" sz="2000" dirty="0"/>
              <a:t> (flexible static memory controller), which can be used to control LCD as well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A498BA-9418-4031-80ED-D120709A93CB}"/>
              </a:ext>
            </a:extLst>
          </p:cNvPr>
          <p:cNvSpPr/>
          <p:nvPr/>
        </p:nvSpPr>
        <p:spPr>
          <a:xfrm>
            <a:off x="269185" y="2662904"/>
            <a:ext cx="264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*AN2790 Application note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D95901-B827-41DB-AF80-5A789C7A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75" y="1260750"/>
            <a:ext cx="3880800" cy="13266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F7B11EA-5EE2-477B-B6FB-AE85C67234DC}"/>
              </a:ext>
            </a:extLst>
          </p:cNvPr>
          <p:cNvSpPr/>
          <p:nvPr/>
        </p:nvSpPr>
        <p:spPr>
          <a:xfrm>
            <a:off x="3287453" y="2539793"/>
            <a:ext cx="83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RS = DCX</a:t>
            </a:r>
            <a:endParaRPr lang="ja-JP" altLang="en-US" sz="1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00C7C60-F121-43CE-A8CC-4E3A05FA2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" t="16187" r="-284" b="18733"/>
          <a:stretch/>
        </p:blipFill>
        <p:spPr>
          <a:xfrm>
            <a:off x="843829" y="3296993"/>
            <a:ext cx="1980000" cy="342765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6D8092C-701B-4CF0-A493-B7D434D320C7}"/>
              </a:ext>
            </a:extLst>
          </p:cNvPr>
          <p:cNvSpPr/>
          <p:nvPr/>
        </p:nvSpPr>
        <p:spPr>
          <a:xfrm>
            <a:off x="2428875" y="6488668"/>
            <a:ext cx="260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STM32F407 memory map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9CC99A-9D17-4238-9505-6D7CEF94C2C6}"/>
              </a:ext>
            </a:extLst>
          </p:cNvPr>
          <p:cNvSpPr txBox="1"/>
          <p:nvPr/>
        </p:nvSpPr>
        <p:spPr>
          <a:xfrm>
            <a:off x="3848100" y="3185221"/>
            <a:ext cx="78962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FSMC is assigned from 0x60000000 on STM32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LCD access via FSMC is the same as accessing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FF0000"/>
                </a:solidFill>
              </a:rPr>
              <a:t>* (volatile uint16_t*)0x6000_0000 for command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FF0000"/>
                </a:solidFill>
              </a:rPr>
              <a:t>* (volatile uint16_t*)0x6002_0000 for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The following is the config for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Memory Data Width = 16bit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RS(DCX) is connected to A16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CS is connected to NE1 (use FSMC bank1)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1600" dirty="0"/>
              <a:t>Note (why 0x60020000???)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In 16-bit mode, data address issued to the memory is HADDR[25:1] &gt;&gt;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Therefore, in order to set A16 pin to high, CPU needs to access 0x6002_0000 (17-th bit is high)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F437-5115-4F34-B204-FE1D8EB9B804}"/>
              </a:ext>
            </a:extLst>
          </p:cNvPr>
          <p:cNvSpPr/>
          <p:nvPr/>
        </p:nvSpPr>
        <p:spPr>
          <a:xfrm>
            <a:off x="581025" y="4981575"/>
            <a:ext cx="2066925" cy="751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1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 module– OV7670 Interface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476250" y="4362450"/>
            <a:ext cx="542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Control I/F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SCCB</a:t>
            </a:r>
            <a:r>
              <a:rPr lang="en-US" altLang="ja-JP" sz="2000" dirty="0"/>
              <a:t> (SIO_C, SIO_D)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Clock supply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Supply around 24MHz clock (XCLK)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Sync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OV7670 outputs PCLK, HREF and VSYNC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Pixel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OV7670 outputs 8bit data (D[7:0]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ED8D39-7266-4B2B-8598-7E4A44AC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898156"/>
            <a:ext cx="5185144" cy="335280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819302C-9F49-46D7-AD17-A1AA7B7A20F2}"/>
              </a:ext>
            </a:extLst>
          </p:cNvPr>
          <p:cNvSpPr/>
          <p:nvPr/>
        </p:nvSpPr>
        <p:spPr>
          <a:xfrm>
            <a:off x="7614019" y="3752705"/>
            <a:ext cx="203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*OV7670 datasheet</a:t>
            </a:r>
            <a:endParaRPr lang="ja-JP" altLang="en-US" dirty="0"/>
          </a:p>
        </p:txBody>
      </p:sp>
      <p:sp>
        <p:nvSpPr>
          <p:cNvPr id="4" name="右大かっこ 3">
            <a:extLst>
              <a:ext uri="{FF2B5EF4-FFF2-40B4-BE49-F238E27FC236}">
                <a16:creationId xmlns:a16="http://schemas.microsoft.com/office/drawing/2014/main" id="{FE89A26F-EAAB-4C82-A8E2-DB7E81D3A77A}"/>
              </a:ext>
            </a:extLst>
          </p:cNvPr>
          <p:cNvSpPr/>
          <p:nvPr/>
        </p:nvSpPr>
        <p:spPr>
          <a:xfrm>
            <a:off x="5438775" y="4438650"/>
            <a:ext cx="371475" cy="5715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26CA1E7-6FFF-47B0-A24D-7D655A70450B}"/>
              </a:ext>
            </a:extLst>
          </p:cNvPr>
          <p:cNvSpPr/>
          <p:nvPr/>
        </p:nvSpPr>
        <p:spPr>
          <a:xfrm>
            <a:off x="5438775" y="5010150"/>
            <a:ext cx="371475" cy="5715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大かっこ 19">
            <a:extLst>
              <a:ext uri="{FF2B5EF4-FFF2-40B4-BE49-F238E27FC236}">
                <a16:creationId xmlns:a16="http://schemas.microsoft.com/office/drawing/2014/main" id="{44CE4173-FA42-43D8-AAC5-19562A58DD9D}"/>
              </a:ext>
            </a:extLst>
          </p:cNvPr>
          <p:cNvSpPr/>
          <p:nvPr/>
        </p:nvSpPr>
        <p:spPr>
          <a:xfrm>
            <a:off x="5438774" y="5581649"/>
            <a:ext cx="371475" cy="1190625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9125D6B-7305-4B0D-B2B9-5D3D7D390E93}"/>
              </a:ext>
            </a:extLst>
          </p:cNvPr>
          <p:cNvSpPr/>
          <p:nvPr/>
        </p:nvSpPr>
        <p:spPr>
          <a:xfrm>
            <a:off x="5861418" y="4401234"/>
            <a:ext cx="391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Use </a:t>
            </a:r>
            <a:r>
              <a:rPr lang="en-US" altLang="ja-JP" dirty="0">
                <a:solidFill>
                  <a:srgbClr val="FF0000"/>
                </a:solidFill>
              </a:rPr>
              <a:t>I2C</a:t>
            </a:r>
            <a:r>
              <a:rPr lang="en-US" altLang="ja-JP" dirty="0"/>
              <a:t> (SCCB is similar to I2C, but NAK)</a:t>
            </a:r>
          </a:p>
          <a:p>
            <a:r>
              <a:rPr lang="en-US" altLang="ja-JP" dirty="0"/>
              <a:t>(Note: need a trick in implementation)</a:t>
            </a:r>
            <a:endParaRPr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08CB740-E03C-46D3-A28A-26B39A235A62}"/>
              </a:ext>
            </a:extLst>
          </p:cNvPr>
          <p:cNvSpPr/>
          <p:nvPr/>
        </p:nvSpPr>
        <p:spPr>
          <a:xfrm>
            <a:off x="5810249" y="5082837"/>
            <a:ext cx="653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Use </a:t>
            </a:r>
            <a:r>
              <a:rPr lang="en-US" altLang="ja-JP" dirty="0">
                <a:solidFill>
                  <a:srgbClr val="FF0000"/>
                </a:solidFill>
              </a:rPr>
              <a:t>MCO</a:t>
            </a:r>
            <a:r>
              <a:rPr lang="en-US" altLang="ja-JP" dirty="0"/>
              <a:t> (microcontroller clock output) with appropriate pre-scaler</a:t>
            </a:r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B1DC24-93A9-447C-AE8D-15DAEDFF595C}"/>
              </a:ext>
            </a:extLst>
          </p:cNvPr>
          <p:cNvSpPr/>
          <p:nvPr/>
        </p:nvSpPr>
        <p:spPr>
          <a:xfrm>
            <a:off x="5861418" y="5815250"/>
            <a:ext cx="3563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Use </a:t>
            </a:r>
            <a:r>
              <a:rPr lang="en-US" altLang="ja-JP" dirty="0">
                <a:solidFill>
                  <a:srgbClr val="FF0000"/>
                </a:solidFill>
              </a:rPr>
              <a:t>DCMI</a:t>
            </a:r>
            <a:r>
              <a:rPr lang="en-US" altLang="ja-JP" dirty="0"/>
              <a:t> (Digital Camera Interface)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691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Other devices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9401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SD Card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Use </a:t>
            </a:r>
            <a:r>
              <a:rPr lang="en-US" altLang="ja-JP" sz="2000" dirty="0">
                <a:solidFill>
                  <a:srgbClr val="FF0000"/>
                </a:solidFill>
              </a:rPr>
              <a:t>SPI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(wanted to use SDIO, but some pins are shared with DCMI)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Buttons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Use </a:t>
            </a:r>
            <a:r>
              <a:rPr lang="en-US" altLang="ja-JP" sz="2000" dirty="0">
                <a:solidFill>
                  <a:srgbClr val="FF0000"/>
                </a:solidFill>
              </a:rPr>
              <a:t>GPIO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Dial (Rotary Encoder)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Use </a:t>
            </a:r>
            <a:r>
              <a:rPr lang="en-US" altLang="ja-JP" sz="2000" dirty="0">
                <a:solidFill>
                  <a:srgbClr val="FF0000"/>
                </a:solidFill>
              </a:rPr>
              <a:t>TIMER</a:t>
            </a:r>
            <a:r>
              <a:rPr lang="en-US" altLang="ja-JP" sz="2000" dirty="0"/>
              <a:t> as an external incremental encoder</a:t>
            </a:r>
          </a:p>
        </p:txBody>
      </p:sp>
    </p:spTree>
    <p:extLst>
      <p:ext uri="{BB962C8B-B14F-4D97-AF65-F5344CB8AC3E}">
        <p14:creationId xmlns:p14="http://schemas.microsoft.com/office/powerpoint/2010/main" val="165266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Hardware Connection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83E8FAE-C004-4286-BB95-B10D08131E16}"/>
              </a:ext>
            </a:extLst>
          </p:cNvPr>
          <p:cNvSpPr/>
          <p:nvPr/>
        </p:nvSpPr>
        <p:spPr>
          <a:xfrm>
            <a:off x="6446678" y="5903893"/>
            <a:ext cx="5317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* Be careful of unused on-board devices and function pins</a:t>
            </a:r>
          </a:p>
          <a:p>
            <a:r>
              <a:rPr lang="en-US" altLang="ja-JP" sz="1400" dirty="0">
                <a:latin typeface="ＭＳ Ｐゴシック" panose="020B0600070205080204" pitchFamily="50" charset="-128"/>
              </a:rPr>
              <a:t>- must avoid using important function pins (e.g. debug pins(SWD))</a:t>
            </a:r>
          </a:p>
          <a:p>
            <a:r>
              <a:rPr lang="en-US" altLang="ja-JP" sz="1400" dirty="0">
                <a:latin typeface="ＭＳ Ｐゴシック" panose="020B0600070205080204" pitchFamily="50" charset="-128"/>
              </a:rPr>
              <a:t>- some pins might be pulled-up or pulled-down on board</a:t>
            </a:r>
          </a:p>
          <a:p>
            <a:r>
              <a:rPr lang="en-US" altLang="ja-JP" sz="1400" dirty="0">
                <a:latin typeface="ＭＳ Ｐゴシック" panose="020B0600070205080204" pitchFamily="50" charset="-128"/>
              </a:rPr>
              <a:t>- disable unused devices (e.g. CS for LIS302dl must be always High)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257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Port map and used-modules in STM32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188C16-BA27-4F2E-B1E0-CF59FD0D1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"/>
          <a:stretch/>
        </p:blipFill>
        <p:spPr>
          <a:xfrm>
            <a:off x="114300" y="895350"/>
            <a:ext cx="6272212" cy="5715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6F0F75-5B14-44F1-98B5-CAA7036AA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25"/>
          <a:stretch/>
        </p:blipFill>
        <p:spPr>
          <a:xfrm>
            <a:off x="6319837" y="4633063"/>
            <a:ext cx="5619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Breakout boards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7DCE52-0E5B-44FB-9491-43918C10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6112"/>
            <a:ext cx="10158730" cy="419047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2E27E1-5BCF-4D8C-96C6-D7C916081078}"/>
              </a:ext>
            </a:extLst>
          </p:cNvPr>
          <p:cNvSpPr/>
          <p:nvPr/>
        </p:nvSpPr>
        <p:spPr>
          <a:xfrm>
            <a:off x="4931760" y="5276588"/>
            <a:ext cx="3326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breakout board for LCD</a:t>
            </a:r>
          </a:p>
          <a:p>
            <a:r>
              <a:rPr lang="en-US" altLang="ja-JP" dirty="0">
                <a:latin typeface="ＭＳ Ｐゴシック" panose="020B0600070205080204" pitchFamily="50" charset="-128"/>
              </a:rPr>
              <a:t>(connected to the bottom side of Discovery board)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D1EB63-EC56-4B9E-9BD7-D41CBDAAB95E}"/>
              </a:ext>
            </a:extLst>
          </p:cNvPr>
          <p:cNvSpPr/>
          <p:nvPr/>
        </p:nvSpPr>
        <p:spPr>
          <a:xfrm>
            <a:off x="8650889" y="5276588"/>
            <a:ext cx="3226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breakout board for Camera</a:t>
            </a:r>
          </a:p>
          <a:p>
            <a:r>
              <a:rPr lang="en-US" altLang="ja-JP" dirty="0">
                <a:latin typeface="ＭＳ Ｐゴシック" panose="020B0600070205080204" pitchFamily="50" charset="-128"/>
              </a:rPr>
              <a:t>(connected to the front side of Discovery board)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3824C7-1040-45E3-9D9B-50233CEBFDA5}"/>
              </a:ext>
            </a:extLst>
          </p:cNvPr>
          <p:cNvSpPr/>
          <p:nvPr/>
        </p:nvSpPr>
        <p:spPr>
          <a:xfrm>
            <a:off x="150210" y="5816914"/>
            <a:ext cx="332641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Note1: Wire USART2 on STM32</a:t>
            </a:r>
          </a:p>
          <a:p>
            <a:r>
              <a:rPr lang="en-US" altLang="ja-JP" dirty="0">
                <a:latin typeface="ＭＳ Ｐゴシック" panose="020B0600070205080204" pitchFamily="50" charset="-128"/>
              </a:rPr>
              <a:t>Note2: Use low profile socket for camera breakout board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8ACE1D-E051-462B-ABB8-B1CF9ABB081D}"/>
              </a:ext>
            </a:extLst>
          </p:cNvPr>
          <p:cNvSpPr/>
          <p:nvPr/>
        </p:nvSpPr>
        <p:spPr>
          <a:xfrm>
            <a:off x="933450" y="3181350"/>
            <a:ext cx="4953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62AE15E-A85A-4D84-BBDB-0CC2B67D555D}"/>
              </a:ext>
            </a:extLst>
          </p:cNvPr>
          <p:cNvSpPr/>
          <p:nvPr/>
        </p:nvSpPr>
        <p:spPr>
          <a:xfrm>
            <a:off x="1428750" y="2499231"/>
            <a:ext cx="495300" cy="283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43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Dataflow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69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Main ideas for dataflow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100488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 err="1">
                <a:solidFill>
                  <a:srgbClr val="0000FF"/>
                </a:solidFill>
              </a:rPr>
              <a:t>Liveview</a:t>
            </a:r>
            <a:endParaRPr lang="en-US" altLang="ja-JP" sz="20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Both ILI9341 and OV7670 support RGB565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So, </a:t>
            </a:r>
            <a:r>
              <a:rPr lang="en-US" altLang="ja-JP" sz="2000" dirty="0">
                <a:solidFill>
                  <a:srgbClr val="FF0000"/>
                </a:solidFill>
              </a:rPr>
              <a:t>directly transfer pixel data from OV7670 to ILI9341 using DMA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Still photo capture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[Problem]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Not enough space for frame buffer memory (320x240x2)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[Solution A]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Increase H blanking time, then encode jpeg line by line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See the picture on the right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-&gt; rejected because of too complex 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[Solution B]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Use RAM in ILI9341 as frame buffer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See the picture on the following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-&gt; adopt this idea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Movie record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Repeat still photo capture every frame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The key point is to start/stop capture from camera frame by frame (do not use continuous capture), so that pixel data in Display is not corrupt during encoding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7AB3AE-D7E3-4ADD-9EF3-86AB8A83D168}"/>
              </a:ext>
            </a:extLst>
          </p:cNvPr>
          <p:cNvSpPr/>
          <p:nvPr/>
        </p:nvSpPr>
        <p:spPr>
          <a:xfrm>
            <a:off x="9167368" y="3486150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Line(0)</a:t>
            </a:r>
            <a:endParaRPr kumimoji="1" lang="ja-JP" altLang="en-US" sz="12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C7B2C9-E1C0-4F7D-B125-A84FF27DD399}"/>
              </a:ext>
            </a:extLst>
          </p:cNvPr>
          <p:cNvSpPr/>
          <p:nvPr/>
        </p:nvSpPr>
        <p:spPr>
          <a:xfrm>
            <a:off x="9167368" y="3714750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Line(1)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1BE9FE-9ADF-4921-84B8-ED719D753467}"/>
              </a:ext>
            </a:extLst>
          </p:cNvPr>
          <p:cNvSpPr/>
          <p:nvPr/>
        </p:nvSpPr>
        <p:spPr>
          <a:xfrm>
            <a:off x="9167368" y="3943350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Line(2)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501058-FE83-4A03-AC73-15950E993105}"/>
              </a:ext>
            </a:extLst>
          </p:cNvPr>
          <p:cNvSpPr/>
          <p:nvPr/>
        </p:nvSpPr>
        <p:spPr>
          <a:xfrm>
            <a:off x="9167368" y="4485664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Line(239)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324B53C-12BF-4C87-B7A9-7AA2F0D276A4}"/>
              </a:ext>
            </a:extLst>
          </p:cNvPr>
          <p:cNvSpPr/>
          <p:nvPr/>
        </p:nvSpPr>
        <p:spPr>
          <a:xfrm>
            <a:off x="10648949" y="3486150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blanking</a:t>
            </a:r>
            <a:endParaRPr kumimoji="1" lang="ja-JP" altLang="en-US" sz="12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3D883A-DBC7-4C0D-A957-DDEB72CCBEE6}"/>
              </a:ext>
            </a:extLst>
          </p:cNvPr>
          <p:cNvSpPr/>
          <p:nvPr/>
        </p:nvSpPr>
        <p:spPr>
          <a:xfrm>
            <a:off x="10648949" y="3700768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blanking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D95E09-ED0F-47D9-9674-BB468CC50694}"/>
              </a:ext>
            </a:extLst>
          </p:cNvPr>
          <p:cNvSpPr/>
          <p:nvPr/>
        </p:nvSpPr>
        <p:spPr>
          <a:xfrm>
            <a:off x="10648949" y="3929368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blking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AFA61A-B6E8-4830-B6FB-C9D6E879EC2E}"/>
              </a:ext>
            </a:extLst>
          </p:cNvPr>
          <p:cNvSpPr/>
          <p:nvPr/>
        </p:nvSpPr>
        <p:spPr>
          <a:xfrm>
            <a:off x="10648949" y="4485664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blking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5EAA74-7DFD-4289-82AE-53A65E5C63E5}"/>
              </a:ext>
            </a:extLst>
          </p:cNvPr>
          <p:cNvSpPr/>
          <p:nvPr/>
        </p:nvSpPr>
        <p:spPr>
          <a:xfrm>
            <a:off x="9167368" y="4714264"/>
            <a:ext cx="2329306" cy="4280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 blanking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41ED67F-8459-49AF-9B7C-095C0AE18A35}"/>
              </a:ext>
            </a:extLst>
          </p:cNvPr>
          <p:cNvSpPr/>
          <p:nvPr/>
        </p:nvSpPr>
        <p:spPr>
          <a:xfrm>
            <a:off x="9167368" y="3486150"/>
            <a:ext cx="2329306" cy="16707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D37FBFB-4E41-43E2-A5B0-47D12E7E4639}"/>
              </a:ext>
            </a:extLst>
          </p:cNvPr>
          <p:cNvSpPr/>
          <p:nvPr/>
        </p:nvSpPr>
        <p:spPr>
          <a:xfrm>
            <a:off x="9459827" y="5164174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1 frame from camera</a:t>
            </a:r>
            <a:endParaRPr lang="ja-JP" altLang="en-US" sz="1400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60F6B41-8D91-460C-932C-63D306FC144D}"/>
              </a:ext>
            </a:extLst>
          </p:cNvPr>
          <p:cNvSpPr/>
          <p:nvPr/>
        </p:nvSpPr>
        <p:spPr>
          <a:xfrm>
            <a:off x="10870462" y="2522086"/>
            <a:ext cx="1252424" cy="539196"/>
          </a:xfrm>
          <a:prstGeom prst="wedgeRectCallout">
            <a:avLst>
              <a:gd name="adj1" fmla="val -44315"/>
              <a:gd name="adj2" fmla="val 14225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Encode line(0) during here 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7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Outline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100607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Device Control and Hardware Connection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Dataflow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Software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Software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Appendix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Hardware Configurations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Port</a:t>
            </a:r>
            <a:r>
              <a:rPr lang="ja-JP" altLang="en-US" sz="3200" dirty="0"/>
              <a:t> </a:t>
            </a:r>
            <a:r>
              <a:rPr lang="en-US" altLang="ja-JP" sz="3200" dirty="0"/>
              <a:t>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24685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Dataflow - </a:t>
            </a:r>
            <a:r>
              <a:rPr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iveview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3" name="矢印: 右カーブ 2">
            <a:extLst>
              <a:ext uri="{FF2B5EF4-FFF2-40B4-BE49-F238E27FC236}">
                <a16:creationId xmlns:a16="http://schemas.microsoft.com/office/drawing/2014/main" id="{4A569B61-BBCF-4F86-B4F9-1E4B624EB053}"/>
              </a:ext>
            </a:extLst>
          </p:cNvPr>
          <p:cNvSpPr/>
          <p:nvPr/>
        </p:nvSpPr>
        <p:spPr>
          <a:xfrm>
            <a:off x="3625412" y="2676174"/>
            <a:ext cx="1219822" cy="1624451"/>
          </a:xfrm>
          <a:prstGeom prst="curvedRightArrow">
            <a:avLst>
              <a:gd name="adj1" fmla="val 1290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596A57-37B3-412B-8CAE-A14FB7CD7F1E}"/>
              </a:ext>
            </a:extLst>
          </p:cNvPr>
          <p:cNvSpPr/>
          <p:nvPr/>
        </p:nvSpPr>
        <p:spPr>
          <a:xfrm>
            <a:off x="2887870" y="3259896"/>
            <a:ext cx="705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DMA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7041ED7-A2A6-4992-8197-75AAB7468168}"/>
              </a:ext>
            </a:extLst>
          </p:cNvPr>
          <p:cNvSpPr/>
          <p:nvPr/>
        </p:nvSpPr>
        <p:spPr>
          <a:xfrm>
            <a:off x="3046053" y="3653517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RGB565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F944F38-F56D-4596-A72A-8BB4CDA46573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89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Dataflow – Still photo capture (JPEG)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CA6919A-6544-42DB-A736-5A55EAE3230F}"/>
              </a:ext>
            </a:extLst>
          </p:cNvPr>
          <p:cNvSpPr/>
          <p:nvPr/>
        </p:nvSpPr>
        <p:spPr>
          <a:xfrm>
            <a:off x="1276369" y="3233695"/>
            <a:ext cx="847490" cy="766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600" b="1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en-US" altLang="ja-JP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91B37163-B8D2-42C8-8CF1-FF50ED40FC17}"/>
              </a:ext>
            </a:extLst>
          </p:cNvPr>
          <p:cNvSpPr/>
          <p:nvPr/>
        </p:nvSpPr>
        <p:spPr>
          <a:xfrm rot="17063692">
            <a:off x="3349861" y="2381320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上 55">
            <a:extLst>
              <a:ext uri="{FF2B5EF4-FFF2-40B4-BE49-F238E27FC236}">
                <a16:creationId xmlns:a16="http://schemas.microsoft.com/office/drawing/2014/main" id="{AE739CFD-11A0-4481-BB44-CB0125C757CE}"/>
              </a:ext>
            </a:extLst>
          </p:cNvPr>
          <p:cNvSpPr/>
          <p:nvPr/>
        </p:nvSpPr>
        <p:spPr>
          <a:xfrm rot="6300000">
            <a:off x="3165124" y="3269156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ADB766-9234-4902-91B1-156A2D5B2076}"/>
              </a:ext>
            </a:extLst>
          </p:cNvPr>
          <p:cNvSpPr/>
          <p:nvPr/>
        </p:nvSpPr>
        <p:spPr>
          <a:xfrm>
            <a:off x="3046053" y="3653517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RGB888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09E3C1-F2C5-4699-8C27-19C939683828}"/>
              </a:ext>
            </a:extLst>
          </p:cNvPr>
          <p:cNvSpPr/>
          <p:nvPr/>
        </p:nvSpPr>
        <p:spPr>
          <a:xfrm>
            <a:off x="2931220" y="4511265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JPEG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871B486-3D34-4818-B875-C090D56CA893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ED48572F-CF11-4135-BACF-6DCBC1348FCA}"/>
              </a:ext>
            </a:extLst>
          </p:cNvPr>
          <p:cNvSpPr/>
          <p:nvPr/>
        </p:nvSpPr>
        <p:spPr>
          <a:xfrm>
            <a:off x="9575479" y="3778830"/>
            <a:ext cx="1778321" cy="673818"/>
          </a:xfrm>
          <a:prstGeom prst="wedgeRectCallout">
            <a:avLst>
              <a:gd name="adj1" fmla="val -91468"/>
              <a:gd name="adj2" fmla="val 221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Use GRAM in LCD as frame buffer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440D05A-9374-4995-965D-593871F0F88C}"/>
              </a:ext>
            </a:extLst>
          </p:cNvPr>
          <p:cNvSpPr/>
          <p:nvPr/>
        </p:nvSpPr>
        <p:spPr>
          <a:xfrm>
            <a:off x="8112539" y="4986826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img.jpg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9A378B2F-B3EA-4475-BDB2-336A305C7D0C}"/>
              </a:ext>
            </a:extLst>
          </p:cNvPr>
          <p:cNvSpPr/>
          <p:nvPr/>
        </p:nvSpPr>
        <p:spPr>
          <a:xfrm>
            <a:off x="9779240" y="2339435"/>
            <a:ext cx="2009672" cy="894260"/>
          </a:xfrm>
          <a:prstGeom prst="wedgeRectCallout">
            <a:avLst>
              <a:gd name="adj1" fmla="val -88509"/>
              <a:gd name="adj2" fmla="val 23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Stop capture from camera during encoding so that GRAM in LCD is kept clean</a:t>
            </a:r>
          </a:p>
        </p:txBody>
      </p:sp>
    </p:spTree>
    <p:extLst>
      <p:ext uri="{BB962C8B-B14F-4D97-AF65-F5344CB8AC3E}">
        <p14:creationId xmlns:p14="http://schemas.microsoft.com/office/powerpoint/2010/main" val="265925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256"/>
            <a:ext cx="11215256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Dataflow – Movie recording (Motion JPEG) - 1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3" name="矢印: 右カーブ 2">
            <a:extLst>
              <a:ext uri="{FF2B5EF4-FFF2-40B4-BE49-F238E27FC236}">
                <a16:creationId xmlns:a16="http://schemas.microsoft.com/office/drawing/2014/main" id="{4A569B61-BBCF-4F86-B4F9-1E4B624EB053}"/>
              </a:ext>
            </a:extLst>
          </p:cNvPr>
          <p:cNvSpPr/>
          <p:nvPr/>
        </p:nvSpPr>
        <p:spPr>
          <a:xfrm>
            <a:off x="3625412" y="2676174"/>
            <a:ext cx="1219822" cy="1624451"/>
          </a:xfrm>
          <a:prstGeom prst="curvedRightArrow">
            <a:avLst>
              <a:gd name="adj1" fmla="val 1290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596A57-37B3-412B-8CAE-A14FB7CD7F1E}"/>
              </a:ext>
            </a:extLst>
          </p:cNvPr>
          <p:cNvSpPr/>
          <p:nvPr/>
        </p:nvSpPr>
        <p:spPr>
          <a:xfrm>
            <a:off x="1412240" y="3409809"/>
            <a:ext cx="2518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DMA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(copy only one frame)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0AD691E-D05B-421A-93FB-22D72F1203A6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1AF6BB58-4F6B-4824-8233-38DE7BCDC7E4}"/>
              </a:ext>
            </a:extLst>
          </p:cNvPr>
          <p:cNvSpPr/>
          <p:nvPr/>
        </p:nvSpPr>
        <p:spPr>
          <a:xfrm>
            <a:off x="9372597" y="3961760"/>
            <a:ext cx="1225871" cy="338865"/>
          </a:xfrm>
          <a:prstGeom prst="wedgeRectCallout">
            <a:avLst>
              <a:gd name="adj1" fmla="val -91468"/>
              <a:gd name="adj2" fmla="val 221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updated</a:t>
            </a:r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C910D5F2-D451-4831-8DFC-447F813695BF}"/>
              </a:ext>
            </a:extLst>
          </p:cNvPr>
          <p:cNvSpPr/>
          <p:nvPr/>
        </p:nvSpPr>
        <p:spPr>
          <a:xfrm>
            <a:off x="10522016" y="934690"/>
            <a:ext cx="1332043" cy="292360"/>
          </a:xfrm>
          <a:prstGeom prst="wedgeRectCallout">
            <a:avLst>
              <a:gd name="adj1" fmla="val 49412"/>
              <a:gd name="adj2" fmla="val -505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Repeat 1 and 2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C0AC9CA-58DE-45C1-82F8-11E41279CB76}"/>
              </a:ext>
            </a:extLst>
          </p:cNvPr>
          <p:cNvSpPr/>
          <p:nvPr/>
        </p:nvSpPr>
        <p:spPr>
          <a:xfrm>
            <a:off x="2910691" y="3366631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RGB565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0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256"/>
            <a:ext cx="11233727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Dataflow – Movie recording (Motion JPEG) - 2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CA6919A-6544-42DB-A736-5A55EAE3230F}"/>
              </a:ext>
            </a:extLst>
          </p:cNvPr>
          <p:cNvSpPr/>
          <p:nvPr/>
        </p:nvSpPr>
        <p:spPr>
          <a:xfrm>
            <a:off x="1276369" y="3233695"/>
            <a:ext cx="847490" cy="766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600" b="1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en-US" altLang="ja-JP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91B37163-B8D2-42C8-8CF1-FF50ED40FC17}"/>
              </a:ext>
            </a:extLst>
          </p:cNvPr>
          <p:cNvSpPr/>
          <p:nvPr/>
        </p:nvSpPr>
        <p:spPr>
          <a:xfrm rot="17063692">
            <a:off x="3349861" y="2381320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上 55">
            <a:extLst>
              <a:ext uri="{FF2B5EF4-FFF2-40B4-BE49-F238E27FC236}">
                <a16:creationId xmlns:a16="http://schemas.microsoft.com/office/drawing/2014/main" id="{AE739CFD-11A0-4481-BB44-CB0125C757CE}"/>
              </a:ext>
            </a:extLst>
          </p:cNvPr>
          <p:cNvSpPr/>
          <p:nvPr/>
        </p:nvSpPr>
        <p:spPr>
          <a:xfrm rot="6300000">
            <a:off x="3165124" y="3269156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ADB766-9234-4902-91B1-156A2D5B2076}"/>
              </a:ext>
            </a:extLst>
          </p:cNvPr>
          <p:cNvSpPr/>
          <p:nvPr/>
        </p:nvSpPr>
        <p:spPr>
          <a:xfrm>
            <a:off x="3046053" y="3624942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RGB888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09E3C1-F2C5-4699-8C27-19C939683828}"/>
              </a:ext>
            </a:extLst>
          </p:cNvPr>
          <p:cNvSpPr/>
          <p:nvPr/>
        </p:nvSpPr>
        <p:spPr>
          <a:xfrm>
            <a:off x="2931220" y="4511265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JPEG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871B486-3D34-4818-B875-C090D56CA893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8D0841F-E4C9-4916-A417-E6DEF222F296}"/>
              </a:ext>
            </a:extLst>
          </p:cNvPr>
          <p:cNvSpPr/>
          <p:nvPr/>
        </p:nvSpPr>
        <p:spPr>
          <a:xfrm>
            <a:off x="8112539" y="4986826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img.avi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A6BEB8-48E8-4774-ACDE-A234E2A32133}"/>
              </a:ext>
            </a:extLst>
          </p:cNvPr>
          <p:cNvSpPr/>
          <p:nvPr/>
        </p:nvSpPr>
        <p:spPr>
          <a:xfrm>
            <a:off x="10109013" y="5106115"/>
            <a:ext cx="1323485" cy="398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frame00.jpg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24BFB23-7A77-4828-A537-AB14B97191A3}"/>
              </a:ext>
            </a:extLst>
          </p:cNvPr>
          <p:cNvSpPr/>
          <p:nvPr/>
        </p:nvSpPr>
        <p:spPr>
          <a:xfrm>
            <a:off x="10109013" y="5477407"/>
            <a:ext cx="1323485" cy="398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frame01.jpg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8F4ED0-3396-4D88-A0D1-F1955228CDCB}"/>
              </a:ext>
            </a:extLst>
          </p:cNvPr>
          <p:cNvSpPr/>
          <p:nvPr/>
        </p:nvSpPr>
        <p:spPr>
          <a:xfrm>
            <a:off x="10109012" y="6256969"/>
            <a:ext cx="1323485" cy="398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frameXX.jpg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96560A-D3E9-4286-A5A3-1261F5753822}"/>
              </a:ext>
            </a:extLst>
          </p:cNvPr>
          <p:cNvSpPr/>
          <p:nvPr/>
        </p:nvSpPr>
        <p:spPr>
          <a:xfrm>
            <a:off x="9790545" y="4952226"/>
            <a:ext cx="1902691" cy="1905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9FEAF40-E009-46B0-9AC3-AAAD6EFF4A22}"/>
              </a:ext>
            </a:extLst>
          </p:cNvPr>
          <p:cNvSpPr/>
          <p:nvPr/>
        </p:nvSpPr>
        <p:spPr>
          <a:xfrm rot="5400000">
            <a:off x="10521926" y="59324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…</a:t>
            </a:r>
            <a:endParaRPr lang="ja-JP" altLang="en-US" sz="1400" dirty="0"/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78907C7E-284E-4D62-B530-A1412F8EA33B}"/>
              </a:ext>
            </a:extLst>
          </p:cNvPr>
          <p:cNvSpPr/>
          <p:nvPr/>
        </p:nvSpPr>
        <p:spPr>
          <a:xfrm>
            <a:off x="6873941" y="5886066"/>
            <a:ext cx="2009672" cy="858072"/>
          </a:xfrm>
          <a:prstGeom prst="wedgeRectCallout">
            <a:avLst>
              <a:gd name="adj1" fmla="val 86855"/>
              <a:gd name="adj2" fmla="val -316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Img.avi is motion jpeg format, which is a combination of several jpeg files</a:t>
            </a:r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BC40AA8B-F66B-488A-A580-BF78E5EDB4B8}"/>
              </a:ext>
            </a:extLst>
          </p:cNvPr>
          <p:cNvSpPr/>
          <p:nvPr/>
        </p:nvSpPr>
        <p:spPr>
          <a:xfrm>
            <a:off x="10522016" y="934690"/>
            <a:ext cx="1332043" cy="292360"/>
          </a:xfrm>
          <a:prstGeom prst="wedgeRectCallout">
            <a:avLst>
              <a:gd name="adj1" fmla="val 49412"/>
              <a:gd name="adj2" fmla="val -505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Repeat 1 and 2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1" name="吹き出し: 四角形 70">
            <a:extLst>
              <a:ext uri="{FF2B5EF4-FFF2-40B4-BE49-F238E27FC236}">
                <a16:creationId xmlns:a16="http://schemas.microsoft.com/office/drawing/2014/main" id="{7D5844A2-9347-43FF-B97D-E3A33C8B6043}"/>
              </a:ext>
            </a:extLst>
          </p:cNvPr>
          <p:cNvSpPr/>
          <p:nvPr/>
        </p:nvSpPr>
        <p:spPr>
          <a:xfrm>
            <a:off x="9779240" y="2339435"/>
            <a:ext cx="2009672" cy="894260"/>
          </a:xfrm>
          <a:prstGeom prst="wedgeRectCallout">
            <a:avLst>
              <a:gd name="adj1" fmla="val -88509"/>
              <a:gd name="adj2" fmla="val 23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Stop capture from camera during encoding so that GRAM in LCD is kept clean</a:t>
            </a:r>
          </a:p>
        </p:txBody>
      </p:sp>
    </p:spTree>
    <p:extLst>
      <p:ext uri="{BB962C8B-B14F-4D97-AF65-F5344CB8AC3E}">
        <p14:creationId xmlns:p14="http://schemas.microsoft.com/office/powerpoint/2010/main" val="372110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Architecture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02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Development Environment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10791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Software Development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IDE: sw4STM32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Tools: HAL with STM32 </a:t>
            </a:r>
            <a:r>
              <a:rPr lang="en-US" altLang="ja-JP" sz="2000" dirty="0" err="1"/>
              <a:t>CubeMX</a:t>
            </a: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Libraries (</a:t>
            </a:r>
            <a:r>
              <a:rPr lang="en-US" altLang="ja-JP" sz="2000" dirty="0" err="1"/>
              <a:t>Middlewares</a:t>
            </a:r>
            <a:r>
              <a:rPr lang="en-US" altLang="ja-JP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FreeRTOS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FatFS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LibJPEG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Porting and modification needed (not described in this document)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FatFS</a:t>
            </a:r>
            <a:r>
              <a:rPr lang="en-US" altLang="ja-JP" sz="2000" dirty="0"/>
              <a:t> porting to use SPI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LibJPEG</a:t>
            </a:r>
            <a:r>
              <a:rPr lang="en-US" altLang="ja-JP" sz="2000" dirty="0"/>
              <a:t> modification to use appropriate buffer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printf</a:t>
            </a:r>
            <a:r>
              <a:rPr lang="en-US" altLang="ja-JP" sz="2000" dirty="0"/>
              <a:t> (</a:t>
            </a:r>
            <a:r>
              <a:rPr lang="en-US" altLang="ja-JP" sz="2000" dirty="0" err="1"/>
              <a:t>putc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getc</a:t>
            </a:r>
            <a:r>
              <a:rPr lang="en-US" altLang="ja-JP" sz="2000" dirty="0"/>
              <a:t>) porting to use UART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16985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Architecture (1) - Policy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10791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Software architecture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Try to abstract device access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Create my own </a:t>
            </a:r>
            <a:r>
              <a:rPr lang="en-US" altLang="ja-JP" sz="2000" dirty="0">
                <a:solidFill>
                  <a:srgbClr val="FF0000"/>
                </a:solidFill>
              </a:rPr>
              <a:t>HAL</a:t>
            </a:r>
            <a:r>
              <a:rPr lang="en-US" altLang="ja-JP" sz="2000" dirty="0"/>
              <a:t> layer (Display, Camera), which is different from “HAL” from STM32 (call this Stm32HAL)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STM32HAL abstracts hardware access on SoC such as GPIO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“My” HAL abstracts external device access such as display (more like BSP)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Application layer never access driver layer nor Stm32HAL directly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527856D-880B-4DDC-A945-01905306DEF6}"/>
              </a:ext>
            </a:extLst>
          </p:cNvPr>
          <p:cNvSpPr/>
          <p:nvPr/>
        </p:nvSpPr>
        <p:spPr>
          <a:xfrm>
            <a:off x="2857500" y="3848382"/>
            <a:ext cx="3190876" cy="5313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Application layer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28204C3-A7A1-4C01-B941-4716120E780A}"/>
              </a:ext>
            </a:extLst>
          </p:cNvPr>
          <p:cNvSpPr/>
          <p:nvPr/>
        </p:nvSpPr>
        <p:spPr>
          <a:xfrm>
            <a:off x="2857500" y="4930291"/>
            <a:ext cx="3190876" cy="5313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HAL (Hardware Abstraction Layer)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6D17983-C930-43C2-98C3-4340D8F41D30}"/>
              </a:ext>
            </a:extLst>
          </p:cNvPr>
          <p:cNvSpPr/>
          <p:nvPr/>
        </p:nvSpPr>
        <p:spPr>
          <a:xfrm>
            <a:off x="2857499" y="6113008"/>
            <a:ext cx="3190876" cy="5313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Driver 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11CC5E9-8E8A-41D5-88C9-903750C939C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52938" y="4379699"/>
            <a:ext cx="0" cy="5505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9D19A7F-2C4A-44E3-B9A7-7A277A8823F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452937" y="5461608"/>
            <a:ext cx="1" cy="651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D5523D52-96DB-4472-B958-A180212D9E14}"/>
              </a:ext>
            </a:extLst>
          </p:cNvPr>
          <p:cNvSpPr/>
          <p:nvPr/>
        </p:nvSpPr>
        <p:spPr>
          <a:xfrm>
            <a:off x="7262812" y="5590967"/>
            <a:ext cx="2841458" cy="787699"/>
          </a:xfrm>
          <a:prstGeom prst="wedgeRectCallout">
            <a:avLst>
              <a:gd name="adj1" fmla="val -74302"/>
              <a:gd name="adj2" fmla="val -106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Able to reuse the same device driver for another application or project as long as on STM32HAL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2C1BA80-7A27-4B66-AEFB-19F507866911}"/>
              </a:ext>
            </a:extLst>
          </p:cNvPr>
          <p:cNvSpPr/>
          <p:nvPr/>
        </p:nvSpPr>
        <p:spPr>
          <a:xfrm>
            <a:off x="6835942" y="3702360"/>
            <a:ext cx="2841458" cy="629348"/>
          </a:xfrm>
          <a:prstGeom prst="wedgeRectCallout">
            <a:avLst>
              <a:gd name="adj1" fmla="val -86370"/>
              <a:gd name="adj2" fmla="val 1592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No need to modify this layer when I use another device</a:t>
            </a:r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D303AEAD-E845-4D30-9289-83B7F3264F6B}"/>
              </a:ext>
            </a:extLst>
          </p:cNvPr>
          <p:cNvSpPr/>
          <p:nvPr/>
        </p:nvSpPr>
        <p:spPr>
          <a:xfrm>
            <a:off x="6096001" y="4810125"/>
            <a:ext cx="400050" cy="2057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3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E77F394-7EE6-48B1-A280-F29A04665A7D}"/>
              </a:ext>
            </a:extLst>
          </p:cNvPr>
          <p:cNvSpPr/>
          <p:nvPr/>
        </p:nvSpPr>
        <p:spPr>
          <a:xfrm>
            <a:off x="1257300" y="1238801"/>
            <a:ext cx="6115050" cy="19300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6F88ACF-5B7B-4B0D-A4EE-DC87D9232019}"/>
              </a:ext>
            </a:extLst>
          </p:cNvPr>
          <p:cNvSpPr/>
          <p:nvPr/>
        </p:nvSpPr>
        <p:spPr>
          <a:xfrm>
            <a:off x="1257301" y="3771409"/>
            <a:ext cx="3695700" cy="891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3402125-6CD2-47E4-9E01-F0B1FBBED638}"/>
              </a:ext>
            </a:extLst>
          </p:cNvPr>
          <p:cNvSpPr/>
          <p:nvPr/>
        </p:nvSpPr>
        <p:spPr>
          <a:xfrm>
            <a:off x="1253144" y="5495995"/>
            <a:ext cx="3699857" cy="8514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Software Architecture (2) - Overview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2752953" y="1444565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ModeMgr</a:t>
            </a:r>
            <a:endParaRPr kumimoji="1" lang="ja-JP" altLang="en-US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E0A53-7265-40CB-9EA2-09EBBBBF72D1}"/>
              </a:ext>
            </a:extLst>
          </p:cNvPr>
          <p:cNvSpPr/>
          <p:nvPr/>
        </p:nvSpPr>
        <p:spPr>
          <a:xfrm>
            <a:off x="1572357" y="2269880"/>
            <a:ext cx="14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FC1745-640B-4C31-A562-E83D39207447}"/>
              </a:ext>
            </a:extLst>
          </p:cNvPr>
          <p:cNvSpPr/>
          <p:nvPr/>
        </p:nvSpPr>
        <p:spPr>
          <a:xfrm>
            <a:off x="3786439" y="2268177"/>
            <a:ext cx="14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043FC9-1A95-4DEA-8163-225A7FD060A8}"/>
              </a:ext>
            </a:extLst>
          </p:cNvPr>
          <p:cNvSpPr/>
          <p:nvPr/>
        </p:nvSpPr>
        <p:spPr>
          <a:xfrm>
            <a:off x="3203334" y="4002209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3A1F48-63E9-4DCE-9461-E30355E43E78}"/>
              </a:ext>
            </a:extLst>
          </p:cNvPr>
          <p:cNvSpPr/>
          <p:nvPr/>
        </p:nvSpPr>
        <p:spPr>
          <a:xfrm>
            <a:off x="1767992" y="3996731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1778271" y="5719375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3205700" y="5735813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8CE3E8-567E-4AEE-B793-E40CC65CF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92357" y="1876565"/>
            <a:ext cx="1000596" cy="3933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AF25DC9-4261-4749-A720-ADAE76E4B79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292953" y="1876565"/>
            <a:ext cx="1213486" cy="3916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24AF41-D0A3-414C-8B53-632DDAD134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92357" y="2701880"/>
            <a:ext cx="15635" cy="12948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A32389-73D3-47EB-9254-F6B322A14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43334" y="2700177"/>
            <a:ext cx="763105" cy="1302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890A1D-D81F-4664-AB64-5773E79477E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292357" y="2701880"/>
            <a:ext cx="1450977" cy="13003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634F19B-609E-48DD-A319-7105C3FF75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307992" y="4428731"/>
            <a:ext cx="10279" cy="12906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5F7E27-91E8-462D-9392-C75500BEA0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743334" y="4434209"/>
            <a:ext cx="2366" cy="1301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4A82B1-BE52-4A77-9423-6D3EC6DE4E77}"/>
              </a:ext>
            </a:extLst>
          </p:cNvPr>
          <p:cNvSpPr/>
          <p:nvPr/>
        </p:nvSpPr>
        <p:spPr>
          <a:xfrm>
            <a:off x="77105" y="134082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Application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5A71453-12F2-45D9-AD33-8C79638EDD86}"/>
              </a:ext>
            </a:extLst>
          </p:cNvPr>
          <p:cNvSpPr/>
          <p:nvPr/>
        </p:nvSpPr>
        <p:spPr>
          <a:xfrm>
            <a:off x="716703" y="3816462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HAL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E99BBE6-3D18-406A-8C62-6FFCFBDC871E}"/>
              </a:ext>
            </a:extLst>
          </p:cNvPr>
          <p:cNvSpPr/>
          <p:nvPr/>
        </p:nvSpPr>
        <p:spPr>
          <a:xfrm>
            <a:off x="551594" y="5357425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Driver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39AD509-4839-46B5-81CD-66AD1A1F4A39}"/>
              </a:ext>
            </a:extLst>
          </p:cNvPr>
          <p:cNvSpPr/>
          <p:nvPr/>
        </p:nvSpPr>
        <p:spPr>
          <a:xfrm>
            <a:off x="5848343" y="5695938"/>
            <a:ext cx="1311054" cy="599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8DC3B4-D753-4653-A519-5A51387E8D4F}"/>
              </a:ext>
            </a:extLst>
          </p:cNvPr>
          <p:cNvSpPr/>
          <p:nvPr/>
        </p:nvSpPr>
        <p:spPr>
          <a:xfrm>
            <a:off x="5875084" y="5772760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STM32HAL</a:t>
            </a:r>
            <a:endParaRPr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133596B-4A3C-444E-AF6E-91BAEBA08112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>
            <a:off x="4953001" y="4217044"/>
            <a:ext cx="895342" cy="1778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09C957-C6FA-4A10-8407-D3250EDEDAC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4953001" y="5921719"/>
            <a:ext cx="895342" cy="741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3D2B75C-290F-4FD0-B95F-FFCAD4B0FC9D}"/>
              </a:ext>
            </a:extLst>
          </p:cNvPr>
          <p:cNvSpPr/>
          <p:nvPr/>
        </p:nvSpPr>
        <p:spPr>
          <a:xfrm>
            <a:off x="9351719" y="1367503"/>
            <a:ext cx="1659181" cy="17747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A8D363-8E6D-437B-B324-88AE042E38D7}"/>
              </a:ext>
            </a:extLst>
          </p:cNvPr>
          <p:cNvSpPr/>
          <p:nvPr/>
        </p:nvSpPr>
        <p:spPr>
          <a:xfrm>
            <a:off x="9529915" y="1538053"/>
            <a:ext cx="123676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FreeRTOS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E259F54-B091-4ED0-9749-5902BE4764E2}"/>
              </a:ext>
            </a:extLst>
          </p:cNvPr>
          <p:cNvSpPr/>
          <p:nvPr/>
        </p:nvSpPr>
        <p:spPr>
          <a:xfrm>
            <a:off x="9529915" y="2064192"/>
            <a:ext cx="123676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FatFS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6CB0AF-5F02-4998-9602-6D792E925963}"/>
              </a:ext>
            </a:extLst>
          </p:cNvPr>
          <p:cNvSpPr/>
          <p:nvPr/>
        </p:nvSpPr>
        <p:spPr>
          <a:xfrm>
            <a:off x="9476958" y="100504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Libraries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スクロール: 縦 2">
            <a:extLst>
              <a:ext uri="{FF2B5EF4-FFF2-40B4-BE49-F238E27FC236}">
                <a16:creationId xmlns:a16="http://schemas.microsoft.com/office/drawing/2014/main" id="{E01F17C2-B548-4D0F-AFED-1B03F0EA91B0}"/>
              </a:ext>
            </a:extLst>
          </p:cNvPr>
          <p:cNvSpPr/>
          <p:nvPr/>
        </p:nvSpPr>
        <p:spPr>
          <a:xfrm>
            <a:off x="8814472" y="5180141"/>
            <a:ext cx="3200400" cy="1414616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Modules  in </a:t>
            </a:r>
            <a:r>
              <a:rPr lang="en-US" altLang="ja-JP" dirty="0">
                <a:solidFill>
                  <a:schemeClr val="tx1"/>
                </a:solidFill>
              </a:rPr>
              <a:t>red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ink has a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Communication b/w tasks is message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3EB607C-323F-4C16-A869-3F4B317B5D78}"/>
              </a:ext>
            </a:extLst>
          </p:cNvPr>
          <p:cNvSpPr/>
          <p:nvPr/>
        </p:nvSpPr>
        <p:spPr>
          <a:xfrm>
            <a:off x="9539439" y="2607117"/>
            <a:ext cx="123676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BEDCAA-34F3-4FAE-84C7-74664C6BAA54}"/>
              </a:ext>
            </a:extLst>
          </p:cNvPr>
          <p:cNvSpPr/>
          <p:nvPr/>
        </p:nvSpPr>
        <p:spPr>
          <a:xfrm>
            <a:off x="7905249" y="3394357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Service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3DAB72-DFBA-47D0-B569-F6B5DEEEEC78}"/>
              </a:ext>
            </a:extLst>
          </p:cNvPr>
          <p:cNvSpPr/>
          <p:nvPr/>
        </p:nvSpPr>
        <p:spPr>
          <a:xfrm>
            <a:off x="5878921" y="3781318"/>
            <a:ext cx="3288159" cy="891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8A169BC-4049-4946-9FBD-5B4F3492A070}"/>
              </a:ext>
            </a:extLst>
          </p:cNvPr>
          <p:cNvSpPr/>
          <p:nvPr/>
        </p:nvSpPr>
        <p:spPr>
          <a:xfrm>
            <a:off x="6108206" y="3995379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B4C042-9305-4CA8-8B59-80156DA6E977}"/>
              </a:ext>
            </a:extLst>
          </p:cNvPr>
          <p:cNvSpPr/>
          <p:nvPr/>
        </p:nvSpPr>
        <p:spPr>
          <a:xfrm>
            <a:off x="5512787" y="1833598"/>
            <a:ext cx="15875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DebugMonitor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151E217-82B9-4D12-9860-92944C897E89}"/>
              </a:ext>
            </a:extLst>
          </p:cNvPr>
          <p:cNvSpPr/>
          <p:nvPr/>
        </p:nvSpPr>
        <p:spPr>
          <a:xfrm>
            <a:off x="7646142" y="3979269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AE05E8B-001A-41E0-8F61-D8633F26C78C}"/>
              </a:ext>
            </a:extLst>
          </p:cNvPr>
          <p:cNvCxnSpPr>
            <a:cxnSpLocks/>
          </p:cNvCxnSpPr>
          <p:nvPr/>
        </p:nvCxnSpPr>
        <p:spPr>
          <a:xfrm>
            <a:off x="5898355" y="3168892"/>
            <a:ext cx="469610" cy="5947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C781373-9C53-4E62-AB48-AB310440A342}"/>
              </a:ext>
            </a:extLst>
          </p:cNvPr>
          <p:cNvCxnSpPr>
            <a:cxnSpLocks/>
            <a:stCxn id="69" idx="2"/>
            <a:endCxn id="52" idx="0"/>
          </p:cNvCxnSpPr>
          <p:nvPr/>
        </p:nvCxnSpPr>
        <p:spPr>
          <a:xfrm flipH="1">
            <a:off x="6503870" y="4672587"/>
            <a:ext cx="1019131" cy="10233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2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Software Architecture (3) - Responsibility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8" y="1214676"/>
            <a:ext cx="111252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ModeMgr</a:t>
            </a:r>
            <a:r>
              <a:rPr lang="en-US" altLang="ja-JP" sz="2000" dirty="0"/>
              <a:t>: controls mode (</a:t>
            </a:r>
            <a:r>
              <a:rPr lang="en-US" altLang="ja-JP" sz="2000" dirty="0" err="1"/>
              <a:t>Liveview</a:t>
            </a:r>
            <a:r>
              <a:rPr lang="en-US" altLang="ja-JP" sz="2000" dirty="0"/>
              <a:t> and Playback), runs sequence during mode change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LiveviewCtrl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PlaybackCtrl</a:t>
            </a:r>
            <a:r>
              <a:rPr lang="en-US" altLang="ja-JP" sz="2000" dirty="0"/>
              <a:t>: main process in each mode, including </a:t>
            </a:r>
            <a:r>
              <a:rPr lang="en-US" altLang="ja-JP" sz="2000" dirty="0" err="1"/>
              <a:t>enc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dec</a:t>
            </a:r>
            <a:r>
              <a:rPr lang="en-US" altLang="ja-JP" sz="2000" dirty="0"/>
              <a:t>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DebugMonitor</a:t>
            </a:r>
            <a:r>
              <a:rPr lang="en-US" altLang="ja-JP" sz="2000" dirty="0"/>
              <a:t>: offers test command on terminal (UART). Able to access any module exceptionally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HAL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Display: abstracts ILI9341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Camera: abstracts OV7670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Input: notifies key/dial device status to application (like “C” in MVC)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File: easy access to filesystem(</a:t>
            </a:r>
            <a:r>
              <a:rPr lang="en-US" altLang="ja-JP" sz="2000" dirty="0" err="1"/>
              <a:t>FatFS</a:t>
            </a:r>
            <a:r>
              <a:rPr lang="en-US" altLang="ja-JP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ILI9341: is a device driver for ILI9341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OV7670: is a device driver for OV7670</a:t>
            </a:r>
          </a:p>
        </p:txBody>
      </p:sp>
    </p:spTree>
    <p:extLst>
      <p:ext uri="{BB962C8B-B14F-4D97-AF65-F5344CB8AC3E}">
        <p14:creationId xmlns:p14="http://schemas.microsoft.com/office/powerpoint/2010/main" val="2779931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Design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37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712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APIs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9369506-181E-4F00-B3B1-AEEEBD450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7229"/>
              </p:ext>
            </p:extLst>
          </p:nvPr>
        </p:nvGraphicFramePr>
        <p:xfrm>
          <a:off x="1215780" y="1122646"/>
          <a:ext cx="682801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52">
                  <a:extLst>
                    <a:ext uri="{9D8B030D-6E8A-4147-A177-3AD203B41FA5}">
                      <a16:colId xmlns:a16="http://schemas.microsoft.com/office/drawing/2014/main" val="3534357852"/>
                    </a:ext>
                  </a:extLst>
                </a:gridCol>
                <a:gridCol w="2598731">
                  <a:extLst>
                    <a:ext uri="{9D8B030D-6E8A-4147-A177-3AD203B41FA5}">
                      <a16:colId xmlns:a16="http://schemas.microsoft.com/office/drawing/2014/main" val="4126359758"/>
                    </a:ext>
                  </a:extLst>
                </a:gridCol>
                <a:gridCol w="2671831">
                  <a:extLst>
                    <a:ext uri="{9D8B030D-6E8A-4147-A177-3AD203B41FA5}">
                      <a16:colId xmlns:a16="http://schemas.microsoft.com/office/drawing/2014/main" val="16512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Module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Command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6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ModeMgr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QUEUE_MODE_MGR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LiveviewCtrl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QUEUE_LIVEVIEW_CTRL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CMD_START</a:t>
                      </a:r>
                    </a:p>
                    <a:p>
                      <a:r>
                        <a:rPr kumimoji="1" lang="en-US" altLang="ja-JP" dirty="0"/>
                        <a:t>CMD_STOP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9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PlaybackCtrl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QUEUE_CAPTURE_CTRL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CMD_START</a:t>
                      </a:r>
                    </a:p>
                    <a:p>
                      <a:r>
                        <a:rPr kumimoji="1" lang="en-US" altLang="ja-JP" dirty="0"/>
                        <a:t>CMD_STOP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2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CMD_REGISTER</a:t>
                      </a:r>
                    </a:p>
                    <a:p>
                      <a:r>
                        <a:rPr kumimoji="1" lang="en-US" altLang="ja-JP" dirty="0"/>
                        <a:t>CMD_UNREGISTER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5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55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D33E600-4FC5-43AE-B429-3ED31D02718A}"/>
              </a:ext>
            </a:extLst>
          </p:cNvPr>
          <p:cNvSpPr/>
          <p:nvPr/>
        </p:nvSpPr>
        <p:spPr>
          <a:xfrm>
            <a:off x="4106006" y="2668397"/>
            <a:ext cx="2359299" cy="2124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2734405" y="1160392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Module X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F6E9AE-B525-4EC4-80BA-E40E602EDA9F}"/>
              </a:ext>
            </a:extLst>
          </p:cNvPr>
          <p:cNvSpPr/>
          <p:nvPr/>
        </p:nvSpPr>
        <p:spPr>
          <a:xfrm>
            <a:off x="4246682" y="1160392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C8FB6D5-8DAD-429D-959F-2BE4B903D17A}"/>
              </a:ext>
            </a:extLst>
          </p:cNvPr>
          <p:cNvCxnSpPr>
            <a:stCxn id="4" idx="2"/>
          </p:cNvCxnSpPr>
          <p:nvPr/>
        </p:nvCxnSpPr>
        <p:spPr>
          <a:xfrm flipH="1">
            <a:off x="3273666" y="1564840"/>
            <a:ext cx="1" cy="49942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559F528-8A45-4804-A41F-959FD8D54775}"/>
              </a:ext>
            </a:extLst>
          </p:cNvPr>
          <p:cNvCxnSpPr/>
          <p:nvPr/>
        </p:nvCxnSpPr>
        <p:spPr>
          <a:xfrm flipH="1">
            <a:off x="4785942" y="1576718"/>
            <a:ext cx="1" cy="49942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794BB37-BD45-4CBE-B31A-B75C64632AD2}"/>
              </a:ext>
            </a:extLst>
          </p:cNvPr>
          <p:cNvCxnSpPr/>
          <p:nvPr/>
        </p:nvCxnSpPr>
        <p:spPr>
          <a:xfrm>
            <a:off x="3273666" y="2048608"/>
            <a:ext cx="15122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2B2358-3551-4D28-B2FA-59A1F993F7C8}"/>
              </a:ext>
            </a:extLst>
          </p:cNvPr>
          <p:cNvSpPr/>
          <p:nvPr/>
        </p:nvSpPr>
        <p:spPr>
          <a:xfrm>
            <a:off x="3273666" y="1738498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CMG_REGISTER (key1)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6783037C-8DA1-45B1-AC62-3354BCDCF15E}"/>
              </a:ext>
            </a:extLst>
          </p:cNvPr>
          <p:cNvSpPr/>
          <p:nvPr/>
        </p:nvSpPr>
        <p:spPr>
          <a:xfrm>
            <a:off x="4788849" y="3066564"/>
            <a:ext cx="322387" cy="360485"/>
          </a:xfrm>
          <a:custGeom>
            <a:avLst/>
            <a:gdLst>
              <a:gd name="connsiteX0" fmla="*/ 8792 w 515815"/>
              <a:gd name="connsiteY0" fmla="*/ 8792 h 720969"/>
              <a:gd name="connsiteX1" fmla="*/ 52754 w 515815"/>
              <a:gd name="connsiteY1" fmla="*/ 0 h 720969"/>
              <a:gd name="connsiteX2" fmla="*/ 114300 w 515815"/>
              <a:gd name="connsiteY2" fmla="*/ 17584 h 720969"/>
              <a:gd name="connsiteX3" fmla="*/ 369277 w 515815"/>
              <a:gd name="connsiteY3" fmla="*/ 26377 h 720969"/>
              <a:gd name="connsiteX4" fmla="*/ 483577 w 515815"/>
              <a:gd name="connsiteY4" fmla="*/ 35169 h 720969"/>
              <a:gd name="connsiteX5" fmla="*/ 492369 w 515815"/>
              <a:gd name="connsiteY5" fmla="*/ 378069 h 720969"/>
              <a:gd name="connsiteX6" fmla="*/ 509954 w 515815"/>
              <a:gd name="connsiteY6" fmla="*/ 439615 h 720969"/>
              <a:gd name="connsiteX7" fmla="*/ 492369 w 515815"/>
              <a:gd name="connsiteY7" fmla="*/ 659423 h 720969"/>
              <a:gd name="connsiteX8" fmla="*/ 334108 w 515815"/>
              <a:gd name="connsiteY8" fmla="*/ 677007 h 720969"/>
              <a:gd name="connsiteX9" fmla="*/ 281354 w 515815"/>
              <a:gd name="connsiteY9" fmla="*/ 694592 h 720969"/>
              <a:gd name="connsiteX10" fmla="*/ 149469 w 515815"/>
              <a:gd name="connsiteY10" fmla="*/ 720969 h 720969"/>
              <a:gd name="connsiteX11" fmla="*/ 0 w 515815"/>
              <a:gd name="connsiteY11" fmla="*/ 712177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15" h="720969">
                <a:moveTo>
                  <a:pt x="8792" y="8792"/>
                </a:moveTo>
                <a:cubicBezTo>
                  <a:pt x="23446" y="5861"/>
                  <a:pt x="37810" y="0"/>
                  <a:pt x="52754" y="0"/>
                </a:cubicBezTo>
                <a:cubicBezTo>
                  <a:pt x="134064" y="0"/>
                  <a:pt x="47966" y="13438"/>
                  <a:pt x="114300" y="17584"/>
                </a:cubicBezTo>
                <a:cubicBezTo>
                  <a:pt x="199177" y="22889"/>
                  <a:pt x="284285" y="23446"/>
                  <a:pt x="369277" y="26377"/>
                </a:cubicBezTo>
                <a:cubicBezTo>
                  <a:pt x="407377" y="29308"/>
                  <a:pt x="470953" y="-898"/>
                  <a:pt x="483577" y="35169"/>
                </a:cubicBezTo>
                <a:cubicBezTo>
                  <a:pt x="521348" y="143087"/>
                  <a:pt x="484928" y="263974"/>
                  <a:pt x="492369" y="378069"/>
                </a:cubicBezTo>
                <a:cubicBezTo>
                  <a:pt x="493758" y="399360"/>
                  <a:pt x="504092" y="419100"/>
                  <a:pt x="509954" y="439615"/>
                </a:cubicBezTo>
                <a:cubicBezTo>
                  <a:pt x="504092" y="512884"/>
                  <a:pt x="536120" y="600359"/>
                  <a:pt x="492369" y="659423"/>
                </a:cubicBezTo>
                <a:cubicBezTo>
                  <a:pt x="460775" y="702074"/>
                  <a:pt x="334108" y="677007"/>
                  <a:pt x="334108" y="677007"/>
                </a:cubicBezTo>
                <a:cubicBezTo>
                  <a:pt x="316523" y="682869"/>
                  <a:pt x="299638" y="691545"/>
                  <a:pt x="281354" y="694592"/>
                </a:cubicBezTo>
                <a:cubicBezTo>
                  <a:pt x="166704" y="713701"/>
                  <a:pt x="209671" y="700902"/>
                  <a:pt x="149469" y="720969"/>
                </a:cubicBezTo>
                <a:cubicBezTo>
                  <a:pt x="29359" y="710960"/>
                  <a:pt x="79253" y="712177"/>
                  <a:pt x="0" y="71217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455F36B-5DCC-4133-AE3C-802F388DAA5F}"/>
              </a:ext>
            </a:extLst>
          </p:cNvPr>
          <p:cNvSpPr/>
          <p:nvPr/>
        </p:nvSpPr>
        <p:spPr>
          <a:xfrm>
            <a:off x="4823509" y="2747472"/>
            <a:ext cx="1641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check all input devices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95B907-D72A-48F1-9B9B-FFB2FA30141A}"/>
              </a:ext>
            </a:extLst>
          </p:cNvPr>
          <p:cNvCxnSpPr/>
          <p:nvPr/>
        </p:nvCxnSpPr>
        <p:spPr>
          <a:xfrm>
            <a:off x="3276573" y="3592826"/>
            <a:ext cx="1512276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06486C7-26BC-4891-B7E2-27F3746744BE}"/>
              </a:ext>
            </a:extLst>
          </p:cNvPr>
          <p:cNvSpPr/>
          <p:nvPr/>
        </p:nvSpPr>
        <p:spPr>
          <a:xfrm>
            <a:off x="2666279" y="3107176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(key1, status)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48180FFE-E9F4-44EB-9ACA-02A3B806FFD9}"/>
              </a:ext>
            </a:extLst>
          </p:cNvPr>
          <p:cNvSpPr/>
          <p:nvPr/>
        </p:nvSpPr>
        <p:spPr>
          <a:xfrm>
            <a:off x="5607217" y="1419075"/>
            <a:ext cx="1778321" cy="787699"/>
          </a:xfrm>
          <a:prstGeom prst="wedgeRectCallout">
            <a:avLst>
              <a:gd name="adj1" fmla="val -74848"/>
              <a:gd name="adj2" fmla="val 2075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</a:rPr>
              <a:t>ModuleX</a:t>
            </a:r>
            <a:r>
              <a:rPr kumimoji="1" lang="en-US" altLang="ja-JP" sz="1400" dirty="0">
                <a:solidFill>
                  <a:schemeClr val="tx1"/>
                </a:solidFill>
              </a:rPr>
              <a:t> registers input event</a:t>
            </a: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38ACE0D7-09C9-46C0-824E-744107D5E1D7}"/>
              </a:ext>
            </a:extLst>
          </p:cNvPr>
          <p:cNvSpPr/>
          <p:nvPr/>
        </p:nvSpPr>
        <p:spPr>
          <a:xfrm>
            <a:off x="4788849" y="4177878"/>
            <a:ext cx="322387" cy="360485"/>
          </a:xfrm>
          <a:custGeom>
            <a:avLst/>
            <a:gdLst>
              <a:gd name="connsiteX0" fmla="*/ 8792 w 515815"/>
              <a:gd name="connsiteY0" fmla="*/ 8792 h 720969"/>
              <a:gd name="connsiteX1" fmla="*/ 52754 w 515815"/>
              <a:gd name="connsiteY1" fmla="*/ 0 h 720969"/>
              <a:gd name="connsiteX2" fmla="*/ 114300 w 515815"/>
              <a:gd name="connsiteY2" fmla="*/ 17584 h 720969"/>
              <a:gd name="connsiteX3" fmla="*/ 369277 w 515815"/>
              <a:gd name="connsiteY3" fmla="*/ 26377 h 720969"/>
              <a:gd name="connsiteX4" fmla="*/ 483577 w 515815"/>
              <a:gd name="connsiteY4" fmla="*/ 35169 h 720969"/>
              <a:gd name="connsiteX5" fmla="*/ 492369 w 515815"/>
              <a:gd name="connsiteY5" fmla="*/ 378069 h 720969"/>
              <a:gd name="connsiteX6" fmla="*/ 509954 w 515815"/>
              <a:gd name="connsiteY6" fmla="*/ 439615 h 720969"/>
              <a:gd name="connsiteX7" fmla="*/ 492369 w 515815"/>
              <a:gd name="connsiteY7" fmla="*/ 659423 h 720969"/>
              <a:gd name="connsiteX8" fmla="*/ 334108 w 515815"/>
              <a:gd name="connsiteY8" fmla="*/ 677007 h 720969"/>
              <a:gd name="connsiteX9" fmla="*/ 281354 w 515815"/>
              <a:gd name="connsiteY9" fmla="*/ 694592 h 720969"/>
              <a:gd name="connsiteX10" fmla="*/ 149469 w 515815"/>
              <a:gd name="connsiteY10" fmla="*/ 720969 h 720969"/>
              <a:gd name="connsiteX11" fmla="*/ 0 w 515815"/>
              <a:gd name="connsiteY11" fmla="*/ 712177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15" h="720969">
                <a:moveTo>
                  <a:pt x="8792" y="8792"/>
                </a:moveTo>
                <a:cubicBezTo>
                  <a:pt x="23446" y="5861"/>
                  <a:pt x="37810" y="0"/>
                  <a:pt x="52754" y="0"/>
                </a:cubicBezTo>
                <a:cubicBezTo>
                  <a:pt x="134064" y="0"/>
                  <a:pt x="47966" y="13438"/>
                  <a:pt x="114300" y="17584"/>
                </a:cubicBezTo>
                <a:cubicBezTo>
                  <a:pt x="199177" y="22889"/>
                  <a:pt x="284285" y="23446"/>
                  <a:pt x="369277" y="26377"/>
                </a:cubicBezTo>
                <a:cubicBezTo>
                  <a:pt x="407377" y="29308"/>
                  <a:pt x="470953" y="-898"/>
                  <a:pt x="483577" y="35169"/>
                </a:cubicBezTo>
                <a:cubicBezTo>
                  <a:pt x="521348" y="143087"/>
                  <a:pt x="484928" y="263974"/>
                  <a:pt x="492369" y="378069"/>
                </a:cubicBezTo>
                <a:cubicBezTo>
                  <a:pt x="493758" y="399360"/>
                  <a:pt x="504092" y="419100"/>
                  <a:pt x="509954" y="439615"/>
                </a:cubicBezTo>
                <a:cubicBezTo>
                  <a:pt x="504092" y="512884"/>
                  <a:pt x="536120" y="600359"/>
                  <a:pt x="492369" y="659423"/>
                </a:cubicBezTo>
                <a:cubicBezTo>
                  <a:pt x="460775" y="702074"/>
                  <a:pt x="334108" y="677007"/>
                  <a:pt x="334108" y="677007"/>
                </a:cubicBezTo>
                <a:cubicBezTo>
                  <a:pt x="316523" y="682869"/>
                  <a:pt x="299638" y="691545"/>
                  <a:pt x="281354" y="694592"/>
                </a:cubicBezTo>
                <a:cubicBezTo>
                  <a:pt x="166704" y="713701"/>
                  <a:pt x="209671" y="700902"/>
                  <a:pt x="149469" y="720969"/>
                </a:cubicBezTo>
                <a:cubicBezTo>
                  <a:pt x="29359" y="710960"/>
                  <a:pt x="79253" y="712177"/>
                  <a:pt x="0" y="71217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DDFBB81-1A7C-41DB-B51C-DD219C8F4F3F}"/>
              </a:ext>
            </a:extLst>
          </p:cNvPr>
          <p:cNvSpPr/>
          <p:nvPr/>
        </p:nvSpPr>
        <p:spPr>
          <a:xfrm>
            <a:off x="4794478" y="3955326"/>
            <a:ext cx="1103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sleep(50msec)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16E86912-AB23-43B1-9712-4A5D8EBC14DE}"/>
              </a:ext>
            </a:extLst>
          </p:cNvPr>
          <p:cNvSpPr/>
          <p:nvPr/>
        </p:nvSpPr>
        <p:spPr>
          <a:xfrm>
            <a:off x="6550237" y="2555709"/>
            <a:ext cx="2155613" cy="760325"/>
          </a:xfrm>
          <a:prstGeom prst="wedgeRectCallout">
            <a:avLst>
              <a:gd name="adj1" fmla="val -73753"/>
              <a:gd name="adj2" fmla="val 1266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2.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Input periodically checks input device status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B3C4077-B0E6-45FD-918C-D5FB6ABF41BB}"/>
              </a:ext>
            </a:extLst>
          </p:cNvPr>
          <p:cNvSpPr/>
          <p:nvPr/>
        </p:nvSpPr>
        <p:spPr>
          <a:xfrm>
            <a:off x="3953603" y="2415559"/>
            <a:ext cx="450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71" name="吹き出し: 四角形 70">
            <a:extLst>
              <a:ext uri="{FF2B5EF4-FFF2-40B4-BE49-F238E27FC236}">
                <a16:creationId xmlns:a16="http://schemas.microsoft.com/office/drawing/2014/main" id="{D79D3947-80AC-4430-B70A-E8B1EE1D59E4}"/>
              </a:ext>
            </a:extLst>
          </p:cNvPr>
          <p:cNvSpPr/>
          <p:nvPr/>
        </p:nvSpPr>
        <p:spPr>
          <a:xfrm>
            <a:off x="6298218" y="3563819"/>
            <a:ext cx="1916699" cy="668506"/>
          </a:xfrm>
          <a:prstGeom prst="wedgeRectCallout">
            <a:avLst>
              <a:gd name="adj1" fmla="val -118885"/>
              <a:gd name="adj2" fmla="val -365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3.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if key1 status changed, send status to </a:t>
            </a:r>
            <a:r>
              <a:rPr lang="en-US" altLang="ja-JP" sz="1400" dirty="0" err="1">
                <a:solidFill>
                  <a:schemeClr val="tx1"/>
                </a:solidFill>
              </a:rPr>
              <a:t>ModuleX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スクロール: 縦 71">
            <a:extLst>
              <a:ext uri="{FF2B5EF4-FFF2-40B4-BE49-F238E27FC236}">
                <a16:creationId xmlns:a16="http://schemas.microsoft.com/office/drawing/2014/main" id="{EE9B6C97-CDDD-40C9-ACC1-7C4170B7A3C7}"/>
              </a:ext>
            </a:extLst>
          </p:cNvPr>
          <p:cNvSpPr/>
          <p:nvPr/>
        </p:nvSpPr>
        <p:spPr>
          <a:xfrm>
            <a:off x="7977580" y="4538363"/>
            <a:ext cx="4015887" cy="2169539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tx1"/>
                </a:solidFill>
              </a:rPr>
              <a:t>The input module abstracts input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tx1"/>
                </a:solidFill>
              </a:rPr>
              <a:t>Button(GPIO) </a:t>
            </a:r>
            <a:r>
              <a:rPr kumimoji="1" lang="ja-JP" altLang="en-US" sz="1400" dirty="0">
                <a:solidFill>
                  <a:schemeClr val="tx1"/>
                </a:solidFill>
              </a:rPr>
              <a:t>→ </a:t>
            </a:r>
            <a:r>
              <a:rPr kumimoji="1" lang="en-US" altLang="ja-JP" sz="1400" dirty="0">
                <a:solidFill>
                  <a:schemeClr val="tx1"/>
                </a:solidFill>
              </a:rPr>
              <a:t>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Rotary Encoder </a:t>
            </a:r>
            <a:r>
              <a:rPr lang="ja-JP" altLang="en-US" sz="1400" dirty="0">
                <a:solidFill>
                  <a:schemeClr val="tx1"/>
                </a:solidFill>
              </a:rPr>
              <a:t>→ </a:t>
            </a:r>
            <a:r>
              <a:rPr lang="en-US" altLang="ja-JP" sz="1400" dirty="0">
                <a:solidFill>
                  <a:schemeClr val="tx1"/>
                </a:solidFill>
              </a:rPr>
              <a:t>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Don’t use interrupt to check input device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To avoid disturbing other critical process such as camera control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CCD0A8B-F4DA-4A0C-8ED6-EA24645D9768}"/>
              </a:ext>
            </a:extLst>
          </p:cNvPr>
          <p:cNvCxnSpPr/>
          <p:nvPr/>
        </p:nvCxnSpPr>
        <p:spPr>
          <a:xfrm>
            <a:off x="3249248" y="6320952"/>
            <a:ext cx="15122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9CC60C0-1090-4795-AAF3-4783BDFBBE0C}"/>
              </a:ext>
            </a:extLst>
          </p:cNvPr>
          <p:cNvSpPr/>
          <p:nvPr/>
        </p:nvSpPr>
        <p:spPr>
          <a:xfrm>
            <a:off x="3249248" y="6010842"/>
            <a:ext cx="1880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CMG_UNREGISTER (key1)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F26C25EA-B4DE-44BE-9B23-9070A12287A7}"/>
              </a:ext>
            </a:extLst>
          </p:cNvPr>
          <p:cNvSpPr/>
          <p:nvPr/>
        </p:nvSpPr>
        <p:spPr>
          <a:xfrm>
            <a:off x="1016823" y="5228419"/>
            <a:ext cx="1778321" cy="882235"/>
          </a:xfrm>
          <a:prstGeom prst="wedgeRectCallout">
            <a:avLst>
              <a:gd name="adj1" fmla="val 69027"/>
              <a:gd name="adj2" fmla="val 6660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4</a:t>
            </a:r>
            <a:r>
              <a:rPr kumimoji="1" lang="en-US" altLang="ja-JP" sz="1400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</a:rPr>
              <a:t>ModuleX</a:t>
            </a:r>
            <a:r>
              <a:rPr kumimoji="1" lang="en-US" altLang="ja-JP" sz="1400" dirty="0">
                <a:solidFill>
                  <a:schemeClr val="tx1"/>
                </a:solidFill>
              </a:rPr>
              <a:t> unregisters input event when no longer needed</a:t>
            </a:r>
          </a:p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51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 Manager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B955EBF-814F-4338-8463-BCC87D81CE83}"/>
              </a:ext>
            </a:extLst>
          </p:cNvPr>
          <p:cNvSpPr/>
          <p:nvPr/>
        </p:nvSpPr>
        <p:spPr>
          <a:xfrm>
            <a:off x="2735436" y="2892020"/>
            <a:ext cx="1652955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</a:t>
            </a:r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mode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3F956C9-0322-450A-A097-DB1C6A89B643}"/>
              </a:ext>
            </a:extLst>
          </p:cNvPr>
          <p:cNvSpPr/>
          <p:nvPr/>
        </p:nvSpPr>
        <p:spPr>
          <a:xfrm>
            <a:off x="5680820" y="2892020"/>
            <a:ext cx="1758462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 mode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0E13865-103B-4C2C-A4DF-546EDBF770C3}"/>
              </a:ext>
            </a:extLst>
          </p:cNvPr>
          <p:cNvSpPr/>
          <p:nvPr/>
        </p:nvSpPr>
        <p:spPr>
          <a:xfrm>
            <a:off x="3473785" y="1862983"/>
            <a:ext cx="157643" cy="1576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80D558-BE55-4C51-A5FE-E41FF0433D86}"/>
              </a:ext>
            </a:extLst>
          </p:cNvPr>
          <p:cNvCxnSpPr>
            <a:stCxn id="37" idx="4"/>
            <a:endCxn id="73" idx="0"/>
          </p:cNvCxnSpPr>
          <p:nvPr/>
        </p:nvCxnSpPr>
        <p:spPr>
          <a:xfrm>
            <a:off x="3552607" y="2020626"/>
            <a:ext cx="9307" cy="8713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F004AE-A694-4AD6-AF88-5CAB572E0BCE}"/>
              </a:ext>
            </a:extLst>
          </p:cNvPr>
          <p:cNvCxnSpPr>
            <a:cxnSpLocks/>
          </p:cNvCxnSpPr>
          <p:nvPr/>
        </p:nvCxnSpPr>
        <p:spPr>
          <a:xfrm>
            <a:off x="4388391" y="3035709"/>
            <a:ext cx="12924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E8FBBDB-7691-4F5F-BCAD-D3C8E55847D4}"/>
              </a:ext>
            </a:extLst>
          </p:cNvPr>
          <p:cNvSpPr/>
          <p:nvPr/>
        </p:nvSpPr>
        <p:spPr>
          <a:xfrm>
            <a:off x="2934428" y="2179324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boot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BD9788C-805C-43F3-81FD-AE71C1558651}"/>
              </a:ext>
            </a:extLst>
          </p:cNvPr>
          <p:cNvSpPr/>
          <p:nvPr/>
        </p:nvSpPr>
        <p:spPr>
          <a:xfrm>
            <a:off x="4306597" y="2576695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Mode key pressed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F2208F9-BA52-47CD-8EDA-93610854774B}"/>
              </a:ext>
            </a:extLst>
          </p:cNvPr>
          <p:cNvCxnSpPr>
            <a:cxnSpLocks/>
          </p:cNvCxnSpPr>
          <p:nvPr/>
        </p:nvCxnSpPr>
        <p:spPr>
          <a:xfrm>
            <a:off x="4388390" y="3212535"/>
            <a:ext cx="1292429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7053D4C-CACB-4545-8B97-55510CD9C15B}"/>
              </a:ext>
            </a:extLst>
          </p:cNvPr>
          <p:cNvSpPr/>
          <p:nvPr/>
        </p:nvSpPr>
        <p:spPr>
          <a:xfrm>
            <a:off x="4306597" y="3301657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Mode key pressed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4711ECAF-5398-466F-9900-B96204C15AB8}"/>
              </a:ext>
            </a:extLst>
          </p:cNvPr>
          <p:cNvSpPr/>
          <p:nvPr/>
        </p:nvSpPr>
        <p:spPr>
          <a:xfrm>
            <a:off x="5364296" y="1654473"/>
            <a:ext cx="2742212" cy="656275"/>
          </a:xfrm>
          <a:prstGeom prst="wedgeRectCallout">
            <a:avLst>
              <a:gd name="adj1" fmla="val -66728"/>
              <a:gd name="adj2" fmla="val 973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 Inactivate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LiveviewCtrl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2. 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PlaybackCtrl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D5B28EE0-25B8-4217-8585-255200941791}"/>
              </a:ext>
            </a:extLst>
          </p:cNvPr>
          <p:cNvSpPr/>
          <p:nvPr/>
        </p:nvSpPr>
        <p:spPr>
          <a:xfrm>
            <a:off x="4724894" y="3844603"/>
            <a:ext cx="2742212" cy="656275"/>
          </a:xfrm>
          <a:prstGeom prst="wedgeRectCallout">
            <a:avLst>
              <a:gd name="adj1" fmla="val -40436"/>
              <a:gd name="adj2" fmla="val -8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 Inactivate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PlaybackCtrl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2. 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LiveviewCtrl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1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State Machine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B955EBF-814F-4338-8463-BCC87D81CE83}"/>
              </a:ext>
            </a:extLst>
          </p:cNvPr>
          <p:cNvSpPr/>
          <p:nvPr/>
        </p:nvSpPr>
        <p:spPr>
          <a:xfrm>
            <a:off x="4574409" y="1908866"/>
            <a:ext cx="1652955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88B8F55-3BBF-4C7C-BEA4-7817092D9431}"/>
              </a:ext>
            </a:extLst>
          </p:cNvPr>
          <p:cNvSpPr/>
          <p:nvPr/>
        </p:nvSpPr>
        <p:spPr>
          <a:xfrm>
            <a:off x="4652733" y="2898024"/>
            <a:ext cx="1565032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0E13865-103B-4C2C-A4DF-546EDBF770C3}"/>
              </a:ext>
            </a:extLst>
          </p:cNvPr>
          <p:cNvSpPr/>
          <p:nvPr/>
        </p:nvSpPr>
        <p:spPr>
          <a:xfrm>
            <a:off x="5322065" y="1349370"/>
            <a:ext cx="157643" cy="1576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80D558-BE55-4C51-A5FE-E41FF0433D86}"/>
              </a:ext>
            </a:extLst>
          </p:cNvPr>
          <p:cNvCxnSpPr>
            <a:stCxn id="37" idx="4"/>
            <a:endCxn id="73" idx="0"/>
          </p:cNvCxnSpPr>
          <p:nvPr/>
        </p:nvCxnSpPr>
        <p:spPr>
          <a:xfrm>
            <a:off x="5400887" y="1507013"/>
            <a:ext cx="0" cy="4018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901A807-337E-44D5-9B98-29A2CC3160CC}"/>
              </a:ext>
            </a:extLst>
          </p:cNvPr>
          <p:cNvCxnSpPr>
            <a:cxnSpLocks/>
          </p:cNvCxnSpPr>
          <p:nvPr/>
        </p:nvCxnSpPr>
        <p:spPr>
          <a:xfrm>
            <a:off x="4970064" y="2313314"/>
            <a:ext cx="34362" cy="584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F004AE-A694-4AD6-AF88-5CAB572E0BCE}"/>
              </a:ext>
            </a:extLst>
          </p:cNvPr>
          <p:cNvCxnSpPr>
            <a:cxnSpLocks/>
          </p:cNvCxnSpPr>
          <p:nvPr/>
        </p:nvCxnSpPr>
        <p:spPr>
          <a:xfrm>
            <a:off x="6087012" y="3313021"/>
            <a:ext cx="1009458" cy="16300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E8FBBDB-7691-4F5F-BCAD-D3C8E55847D4}"/>
              </a:ext>
            </a:extLst>
          </p:cNvPr>
          <p:cNvSpPr/>
          <p:nvPr/>
        </p:nvSpPr>
        <p:spPr>
          <a:xfrm>
            <a:off x="5479708" y="1459358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boot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AB24DD2-44D7-4F1F-B928-671407A9955D}"/>
              </a:ext>
            </a:extLst>
          </p:cNvPr>
          <p:cNvSpPr/>
          <p:nvPr/>
        </p:nvSpPr>
        <p:spPr>
          <a:xfrm>
            <a:off x="3845598" y="2438168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CMD_START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93E441-0FAE-4057-95D5-9E56807F30C7}"/>
              </a:ext>
            </a:extLst>
          </p:cNvPr>
          <p:cNvSpPr/>
          <p:nvPr/>
        </p:nvSpPr>
        <p:spPr>
          <a:xfrm>
            <a:off x="1209887" y="4943032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SINGLE_CAPTURING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98512F-3D3E-4740-83C9-9EF0C7533685}"/>
              </a:ext>
            </a:extLst>
          </p:cNvPr>
          <p:cNvSpPr/>
          <p:nvPr/>
        </p:nvSpPr>
        <p:spPr>
          <a:xfrm>
            <a:off x="6802465" y="4919323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MOVIE_RECORDING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0E7D9AD-6727-4A48-848A-CBA385E64663}"/>
              </a:ext>
            </a:extLst>
          </p:cNvPr>
          <p:cNvCxnSpPr>
            <a:cxnSpLocks/>
          </p:cNvCxnSpPr>
          <p:nvPr/>
        </p:nvCxnSpPr>
        <p:spPr>
          <a:xfrm flipH="1">
            <a:off x="2778370" y="3316151"/>
            <a:ext cx="1922507" cy="16268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E63B73F-B40D-428B-B891-9707714EF6B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620716" y="3100248"/>
            <a:ext cx="3032017" cy="18427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159A5A6-30AF-4BA1-8DAA-1D67CC64530E}"/>
              </a:ext>
            </a:extLst>
          </p:cNvPr>
          <p:cNvCxnSpPr>
            <a:cxnSpLocks/>
          </p:cNvCxnSpPr>
          <p:nvPr/>
        </p:nvCxnSpPr>
        <p:spPr>
          <a:xfrm flipH="1" flipV="1">
            <a:off x="5716311" y="2321067"/>
            <a:ext cx="1" cy="575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CA75ED8-6B7B-4E26-9CB7-656601E57850}"/>
              </a:ext>
            </a:extLst>
          </p:cNvPr>
          <p:cNvCxnSpPr>
            <a:cxnSpLocks/>
            <a:stCxn id="42" idx="0"/>
            <a:endCxn id="74" idx="3"/>
          </p:cNvCxnSpPr>
          <p:nvPr/>
        </p:nvCxnSpPr>
        <p:spPr>
          <a:xfrm flipH="1" flipV="1">
            <a:off x="6217765" y="3100248"/>
            <a:ext cx="1733857" cy="18190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8158C9-35D4-444F-9DD0-3C3D9B42594B}"/>
              </a:ext>
            </a:extLst>
          </p:cNvPr>
          <p:cNvSpPr/>
          <p:nvPr/>
        </p:nvSpPr>
        <p:spPr>
          <a:xfrm>
            <a:off x="5848783" y="2429781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4966A33-9A91-4789-8C54-DCDB2304D9AC}"/>
              </a:ext>
            </a:extLst>
          </p:cNvPr>
          <p:cNvSpPr/>
          <p:nvPr/>
        </p:nvSpPr>
        <p:spPr>
          <a:xfrm>
            <a:off x="3371831" y="4348688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(KEY_CAP)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A2CCBAC-260D-4406-BF31-78FEBD8F642C}"/>
              </a:ext>
            </a:extLst>
          </p:cNvPr>
          <p:cNvSpPr/>
          <p:nvPr/>
        </p:nvSpPr>
        <p:spPr>
          <a:xfrm>
            <a:off x="2070726" y="3681796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Encode done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F4115E9-9B88-47D9-83AE-8E62D3DFC135}"/>
              </a:ext>
            </a:extLst>
          </p:cNvPr>
          <p:cNvSpPr/>
          <p:nvPr/>
        </p:nvSpPr>
        <p:spPr>
          <a:xfrm>
            <a:off x="4981265" y="3681796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C8DFF0A-3FB6-49E7-B573-2FBDC1207591}"/>
              </a:ext>
            </a:extLst>
          </p:cNvPr>
          <p:cNvSpPr/>
          <p:nvPr/>
        </p:nvSpPr>
        <p:spPr>
          <a:xfrm>
            <a:off x="7227223" y="3560521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C49BCB08-C7CA-4413-9349-F316D99C2B46}"/>
              </a:ext>
            </a:extLst>
          </p:cNvPr>
          <p:cNvSpPr/>
          <p:nvPr/>
        </p:nvSpPr>
        <p:spPr>
          <a:xfrm>
            <a:off x="6380358" y="1326387"/>
            <a:ext cx="1394900" cy="471512"/>
          </a:xfrm>
          <a:prstGeom prst="wedgeRectCallout">
            <a:avLst>
              <a:gd name="adj1" fmla="val -66728"/>
              <a:gd name="adj2" fmla="val 973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Not in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r>
              <a:rPr kumimoji="1" lang="en-US" altLang="ja-JP" sz="1400" dirty="0">
                <a:solidFill>
                  <a:schemeClr val="tx1"/>
                </a:solidFill>
              </a:rPr>
              <a:t> mode</a:t>
            </a: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DF4E1D87-B43D-4303-A3E8-1FD4C015C046}"/>
              </a:ext>
            </a:extLst>
          </p:cNvPr>
          <p:cNvSpPr/>
          <p:nvPr/>
        </p:nvSpPr>
        <p:spPr>
          <a:xfrm>
            <a:off x="7096470" y="2350171"/>
            <a:ext cx="1394900" cy="471512"/>
          </a:xfrm>
          <a:prstGeom prst="wedgeRectCallout">
            <a:avLst>
              <a:gd name="adj1" fmla="val -122826"/>
              <a:gd name="adj2" fmla="val 7495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961EF1A8-C00D-4634-9D04-9CBBF89E0042}"/>
              </a:ext>
            </a:extLst>
          </p:cNvPr>
          <p:cNvSpPr/>
          <p:nvPr/>
        </p:nvSpPr>
        <p:spPr>
          <a:xfrm>
            <a:off x="1620716" y="5585676"/>
            <a:ext cx="1394900" cy="471512"/>
          </a:xfrm>
          <a:prstGeom prst="wedgeRectCallout">
            <a:avLst>
              <a:gd name="adj1" fmla="val -11260"/>
              <a:gd name="adj2" fmla="val -12270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JPEG capture</a:t>
            </a: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9AA5DA26-7CC4-4D5E-8AA9-F1EE9E972875}"/>
              </a:ext>
            </a:extLst>
          </p:cNvPr>
          <p:cNvSpPr/>
          <p:nvPr/>
        </p:nvSpPr>
        <p:spPr>
          <a:xfrm>
            <a:off x="6771828" y="5749396"/>
            <a:ext cx="2036269" cy="471512"/>
          </a:xfrm>
          <a:prstGeom prst="wedgeRectCallout">
            <a:avLst>
              <a:gd name="adj1" fmla="val -6218"/>
              <a:gd name="adj2" fmla="val -13948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AVI(Motion JPEG) record every frame</a:t>
            </a:r>
          </a:p>
        </p:txBody>
      </p:sp>
    </p:spTree>
    <p:extLst>
      <p:ext uri="{BB962C8B-B14F-4D97-AF65-F5344CB8AC3E}">
        <p14:creationId xmlns:p14="http://schemas.microsoft.com/office/powerpoint/2010/main" val="3678500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794C28A-CE97-44C0-8C74-26F2C6BC3263}"/>
              </a:ext>
            </a:extLst>
          </p:cNvPr>
          <p:cNvCxnSpPr>
            <a:cxnSpLocks/>
          </p:cNvCxnSpPr>
          <p:nvPr/>
        </p:nvCxnSpPr>
        <p:spPr>
          <a:xfrm>
            <a:off x="1183819" y="5070984"/>
            <a:ext cx="1883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251C6B-FC88-4157-99BE-DFCCD52297B2}"/>
              </a:ext>
            </a:extLst>
          </p:cNvPr>
          <p:cNvCxnSpPr>
            <a:cxnSpLocks/>
          </p:cNvCxnSpPr>
          <p:nvPr/>
        </p:nvCxnSpPr>
        <p:spPr>
          <a:xfrm>
            <a:off x="2822121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8D727A7-A15E-4265-8E6F-9539E230E52B}"/>
              </a:ext>
            </a:extLst>
          </p:cNvPr>
          <p:cNvSpPr/>
          <p:nvPr/>
        </p:nvSpPr>
        <p:spPr>
          <a:xfrm>
            <a:off x="221638" y="4950070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HW:VSYNC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1100664-26DC-4322-A4B0-F6211444B0EF}"/>
              </a:ext>
            </a:extLst>
          </p:cNvPr>
          <p:cNvSpPr/>
          <p:nvPr/>
        </p:nvSpPr>
        <p:spPr>
          <a:xfrm>
            <a:off x="367512" y="1716968"/>
            <a:ext cx="76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ModeMgr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8F69AF7-7F43-4169-B2AF-4C468FF64825}"/>
              </a:ext>
            </a:extLst>
          </p:cNvPr>
          <p:cNvSpPr/>
          <p:nvPr/>
        </p:nvSpPr>
        <p:spPr>
          <a:xfrm>
            <a:off x="160724" y="239862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LiveviewCtrl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9001C5E-903C-457C-B4EF-C6F38D0DA7F3}"/>
              </a:ext>
            </a:extLst>
          </p:cNvPr>
          <p:cNvSpPr/>
          <p:nvPr/>
        </p:nvSpPr>
        <p:spPr>
          <a:xfrm>
            <a:off x="457280" y="325590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E530DA5-5E6A-46B9-8441-877EDFADAE62}"/>
              </a:ext>
            </a:extLst>
          </p:cNvPr>
          <p:cNvSpPr/>
          <p:nvPr/>
        </p:nvSpPr>
        <p:spPr>
          <a:xfrm>
            <a:off x="492546" y="4026295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7BC5995-7870-40BB-BB9A-622C02531FE8}"/>
              </a:ext>
            </a:extLst>
          </p:cNvPr>
          <p:cNvSpPr/>
          <p:nvPr/>
        </p:nvSpPr>
        <p:spPr>
          <a:xfrm>
            <a:off x="174701" y="5628778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8B7619D-3B2E-4FF5-9CEE-71CC456DB48E}"/>
              </a:ext>
            </a:extLst>
          </p:cNvPr>
          <p:cNvSpPr/>
          <p:nvPr/>
        </p:nvSpPr>
        <p:spPr>
          <a:xfrm>
            <a:off x="174701" y="6251849"/>
            <a:ext cx="96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A58AE-EB96-4582-98D7-3844C50A7F90}"/>
              </a:ext>
            </a:extLst>
          </p:cNvPr>
          <p:cNvSpPr/>
          <p:nvPr/>
        </p:nvSpPr>
        <p:spPr>
          <a:xfrm>
            <a:off x="2927626" y="5664736"/>
            <a:ext cx="151248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Frame(0)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9B22E10-1DD4-4BF2-BDB1-4817FB5090FD}"/>
              </a:ext>
            </a:extLst>
          </p:cNvPr>
          <p:cNvSpPr/>
          <p:nvPr/>
        </p:nvSpPr>
        <p:spPr>
          <a:xfrm>
            <a:off x="2989177" y="6296807"/>
            <a:ext cx="151248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Frame(0)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C1DB123-E727-46D2-B561-1E560ED42A18}"/>
              </a:ext>
            </a:extLst>
          </p:cNvPr>
          <p:cNvCxnSpPr>
            <a:cxnSpLocks/>
          </p:cNvCxnSpPr>
          <p:nvPr/>
        </p:nvCxnSpPr>
        <p:spPr>
          <a:xfrm flipV="1">
            <a:off x="475370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560907A-261B-4A43-ABE1-4E4B9E8AD90A}"/>
              </a:ext>
            </a:extLst>
          </p:cNvPr>
          <p:cNvCxnSpPr>
            <a:cxnSpLocks/>
          </p:cNvCxnSpPr>
          <p:nvPr/>
        </p:nvCxnSpPr>
        <p:spPr>
          <a:xfrm flipV="1">
            <a:off x="489731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0011385-3F4C-4F3D-BF21-325EEC90973A}"/>
              </a:ext>
            </a:extLst>
          </p:cNvPr>
          <p:cNvCxnSpPr>
            <a:cxnSpLocks/>
          </p:cNvCxnSpPr>
          <p:nvPr/>
        </p:nvCxnSpPr>
        <p:spPr>
          <a:xfrm flipH="1">
            <a:off x="475370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236787C-5CD1-4C6C-B4E6-CABABC5FABDC}"/>
              </a:ext>
            </a:extLst>
          </p:cNvPr>
          <p:cNvCxnSpPr>
            <a:cxnSpLocks/>
          </p:cNvCxnSpPr>
          <p:nvPr/>
        </p:nvCxnSpPr>
        <p:spPr>
          <a:xfrm>
            <a:off x="4897316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8C288AA-025C-4976-93F1-61333FE28E74}"/>
              </a:ext>
            </a:extLst>
          </p:cNvPr>
          <p:cNvCxnSpPr>
            <a:cxnSpLocks/>
          </p:cNvCxnSpPr>
          <p:nvPr/>
        </p:nvCxnSpPr>
        <p:spPr>
          <a:xfrm flipV="1">
            <a:off x="682890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1F17655-88A2-4361-A437-254A0C43DB50}"/>
              </a:ext>
            </a:extLst>
          </p:cNvPr>
          <p:cNvCxnSpPr>
            <a:cxnSpLocks/>
          </p:cNvCxnSpPr>
          <p:nvPr/>
        </p:nvCxnSpPr>
        <p:spPr>
          <a:xfrm flipV="1">
            <a:off x="697251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6BD5DDF-82A8-4AB7-8E4C-7276CEFAACE3}"/>
              </a:ext>
            </a:extLst>
          </p:cNvPr>
          <p:cNvCxnSpPr>
            <a:cxnSpLocks/>
          </p:cNvCxnSpPr>
          <p:nvPr/>
        </p:nvCxnSpPr>
        <p:spPr>
          <a:xfrm flipH="1">
            <a:off x="6828903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5948D23-251A-4A73-BBF4-B587B92B8B44}"/>
              </a:ext>
            </a:extLst>
          </p:cNvPr>
          <p:cNvSpPr/>
          <p:nvPr/>
        </p:nvSpPr>
        <p:spPr>
          <a:xfrm>
            <a:off x="5064261" y="5670665"/>
            <a:ext cx="1512487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Frame(1)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E6A7844-82FD-40A9-A2FC-405C83A8530C}"/>
              </a:ext>
            </a:extLst>
          </p:cNvPr>
          <p:cNvSpPr/>
          <p:nvPr/>
        </p:nvSpPr>
        <p:spPr>
          <a:xfrm>
            <a:off x="5125812" y="6302736"/>
            <a:ext cx="1512487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Frame(1)</a:t>
            </a:r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46D22DF-B1E0-46D1-B92A-5F1EE05C3A6D}"/>
              </a:ext>
            </a:extLst>
          </p:cNvPr>
          <p:cNvSpPr/>
          <p:nvPr/>
        </p:nvSpPr>
        <p:spPr>
          <a:xfrm>
            <a:off x="7200896" y="5673257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Frame(2)</a:t>
            </a:r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3A7450C-9A4E-4C78-BFC6-9685D2D5BBD2}"/>
              </a:ext>
            </a:extLst>
          </p:cNvPr>
          <p:cNvSpPr/>
          <p:nvPr/>
        </p:nvSpPr>
        <p:spPr>
          <a:xfrm>
            <a:off x="7262447" y="6305328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Frame(2)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D822238-4900-4253-94BA-069BC755142A}"/>
              </a:ext>
            </a:extLst>
          </p:cNvPr>
          <p:cNvCxnSpPr>
            <a:cxnSpLocks/>
          </p:cNvCxnSpPr>
          <p:nvPr/>
        </p:nvCxnSpPr>
        <p:spPr>
          <a:xfrm>
            <a:off x="1230923" y="1855930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2BCAC28-55AC-4BBB-A114-C8B4047ADF25}"/>
              </a:ext>
            </a:extLst>
          </p:cNvPr>
          <p:cNvCxnSpPr>
            <a:cxnSpLocks/>
          </p:cNvCxnSpPr>
          <p:nvPr/>
        </p:nvCxnSpPr>
        <p:spPr>
          <a:xfrm>
            <a:off x="1230923" y="2617757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8E1D9DC-116C-4B83-B72B-E360A1BD60DB}"/>
              </a:ext>
            </a:extLst>
          </p:cNvPr>
          <p:cNvCxnSpPr>
            <a:cxnSpLocks/>
          </p:cNvCxnSpPr>
          <p:nvPr/>
        </p:nvCxnSpPr>
        <p:spPr>
          <a:xfrm>
            <a:off x="1230923" y="339440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DFBC81E-0D3E-425A-B55E-2B7D9C1E5A67}"/>
              </a:ext>
            </a:extLst>
          </p:cNvPr>
          <p:cNvCxnSpPr>
            <a:cxnSpLocks/>
          </p:cNvCxnSpPr>
          <p:nvPr/>
        </p:nvCxnSpPr>
        <p:spPr>
          <a:xfrm>
            <a:off x="1230923" y="423260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91F5C-7269-40E7-980B-3CCB0F8E92C4}"/>
              </a:ext>
            </a:extLst>
          </p:cNvPr>
          <p:cNvCxnSpPr/>
          <p:nvPr/>
        </p:nvCxnSpPr>
        <p:spPr>
          <a:xfrm>
            <a:off x="1512275" y="185546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C49392-55E1-4943-AFDF-EB17FB654DDC}"/>
              </a:ext>
            </a:extLst>
          </p:cNvPr>
          <p:cNvSpPr/>
          <p:nvPr/>
        </p:nvSpPr>
        <p:spPr>
          <a:xfrm>
            <a:off x="1447799" y="2075067"/>
            <a:ext cx="1028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CMD_START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D34095D-6734-41ED-9F2A-FC50E51F10E8}"/>
              </a:ext>
            </a:extLst>
          </p:cNvPr>
          <p:cNvSpPr/>
          <p:nvPr/>
        </p:nvSpPr>
        <p:spPr>
          <a:xfrm>
            <a:off x="627198" y="1190390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Input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66976B5-7522-4647-93B5-60D18B906565}"/>
              </a:ext>
            </a:extLst>
          </p:cNvPr>
          <p:cNvCxnSpPr>
            <a:cxnSpLocks/>
          </p:cNvCxnSpPr>
          <p:nvPr/>
        </p:nvCxnSpPr>
        <p:spPr>
          <a:xfrm>
            <a:off x="1225060" y="1329352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39046C8-74C2-4A2E-A0CF-BECC2327EDC7}"/>
              </a:ext>
            </a:extLst>
          </p:cNvPr>
          <p:cNvCxnSpPr>
            <a:cxnSpLocks/>
          </p:cNvCxnSpPr>
          <p:nvPr/>
        </p:nvCxnSpPr>
        <p:spPr>
          <a:xfrm>
            <a:off x="1433142" y="1321897"/>
            <a:ext cx="0" cy="533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22F7250-6961-4334-AB8F-28D5C0899D35}"/>
              </a:ext>
            </a:extLst>
          </p:cNvPr>
          <p:cNvSpPr/>
          <p:nvPr/>
        </p:nvSpPr>
        <p:spPr>
          <a:xfrm>
            <a:off x="1383321" y="1462198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KEY_MODE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4BC6A875-70FB-4994-A271-BE4A9FA07C40}"/>
              </a:ext>
            </a:extLst>
          </p:cNvPr>
          <p:cNvCxnSpPr/>
          <p:nvPr/>
        </p:nvCxnSpPr>
        <p:spPr>
          <a:xfrm>
            <a:off x="1655883" y="261775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743B2AE-C24B-42E7-A153-BA3A16270162}"/>
              </a:ext>
            </a:extLst>
          </p:cNvPr>
          <p:cNvCxnSpPr>
            <a:cxnSpLocks/>
          </p:cNvCxnSpPr>
          <p:nvPr/>
        </p:nvCxnSpPr>
        <p:spPr>
          <a:xfrm>
            <a:off x="1825868" y="2617757"/>
            <a:ext cx="0" cy="16148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41DCD08-5DAB-4029-9599-CCD41D0B0F89}"/>
              </a:ext>
            </a:extLst>
          </p:cNvPr>
          <p:cNvSpPr/>
          <p:nvPr/>
        </p:nvSpPr>
        <p:spPr>
          <a:xfrm>
            <a:off x="921096" y="2876230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Initialize()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3E0B736F-24A9-49BF-BFC0-A5BC0E9F2DA3}"/>
              </a:ext>
            </a:extLst>
          </p:cNvPr>
          <p:cNvCxnSpPr>
            <a:cxnSpLocks/>
          </p:cNvCxnSpPr>
          <p:nvPr/>
        </p:nvCxnSpPr>
        <p:spPr>
          <a:xfrm>
            <a:off x="2101360" y="2617757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04E0DA2-0AEA-440D-A355-1907B7AFABE9}"/>
              </a:ext>
            </a:extLst>
          </p:cNvPr>
          <p:cNvSpPr/>
          <p:nvPr/>
        </p:nvSpPr>
        <p:spPr>
          <a:xfrm>
            <a:off x="2080844" y="2704417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  - continuous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  - destination is Display</a:t>
            </a:r>
            <a:endParaRPr lang="ja-JP" altLang="en-US" sz="1200" dirty="0">
              <a:solidFill>
                <a:srgbClr val="FF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E9BC303-48E4-4C7C-A95A-98F29C6FABF9}"/>
              </a:ext>
            </a:extLst>
          </p:cNvPr>
          <p:cNvSpPr/>
          <p:nvPr/>
        </p:nvSpPr>
        <p:spPr>
          <a:xfrm rot="20700605">
            <a:off x="3018587" y="5949927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91B67CA-CE00-4D53-BCCA-FFB7470095FD}"/>
              </a:ext>
            </a:extLst>
          </p:cNvPr>
          <p:cNvSpPr/>
          <p:nvPr/>
        </p:nvSpPr>
        <p:spPr>
          <a:xfrm>
            <a:off x="1582759" y="5924378"/>
            <a:ext cx="1484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Transferred by DMA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F3F3868E-6014-4F67-9DDE-D6511F7B4285}"/>
              </a:ext>
            </a:extLst>
          </p:cNvPr>
          <p:cNvSpPr/>
          <p:nvPr/>
        </p:nvSpPr>
        <p:spPr>
          <a:xfrm rot="20700605">
            <a:off x="5159979" y="5957960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F1007CB6-A703-458D-8089-48B8E499B667}"/>
              </a:ext>
            </a:extLst>
          </p:cNvPr>
          <p:cNvSpPr/>
          <p:nvPr/>
        </p:nvSpPr>
        <p:spPr>
          <a:xfrm rot="20700605">
            <a:off x="7291651" y="596743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0784B5F-5392-4F60-A764-19B66219F440}"/>
              </a:ext>
            </a:extLst>
          </p:cNvPr>
          <p:cNvCxnSpPr/>
          <p:nvPr/>
        </p:nvCxnSpPr>
        <p:spPr>
          <a:xfrm>
            <a:off x="7257483" y="1848026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EC57BC33-551F-4841-97EC-5A5135C489F4}"/>
              </a:ext>
            </a:extLst>
          </p:cNvPr>
          <p:cNvSpPr/>
          <p:nvPr/>
        </p:nvSpPr>
        <p:spPr>
          <a:xfrm>
            <a:off x="7257483" y="2067626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856C290-C22B-4881-BABE-3B0121E1C03A}"/>
              </a:ext>
            </a:extLst>
          </p:cNvPr>
          <p:cNvCxnSpPr>
            <a:cxnSpLocks/>
          </p:cNvCxnSpPr>
          <p:nvPr/>
        </p:nvCxnSpPr>
        <p:spPr>
          <a:xfrm>
            <a:off x="7128529" y="1314456"/>
            <a:ext cx="0" cy="533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284317F7-423D-4DB8-97C9-14618321E21F}"/>
              </a:ext>
            </a:extLst>
          </p:cNvPr>
          <p:cNvSpPr/>
          <p:nvPr/>
        </p:nvSpPr>
        <p:spPr>
          <a:xfrm>
            <a:off x="7128529" y="1454757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KEY_MODE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9E04B4B-9ACB-4005-BD22-A599BEF5FABE}"/>
              </a:ext>
            </a:extLst>
          </p:cNvPr>
          <p:cNvCxnSpPr/>
          <p:nvPr/>
        </p:nvCxnSpPr>
        <p:spPr>
          <a:xfrm>
            <a:off x="7401091" y="2610316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4DEAB38-F872-4935-B3DD-A891608A0D79}"/>
              </a:ext>
            </a:extLst>
          </p:cNvPr>
          <p:cNvSpPr/>
          <p:nvPr/>
        </p:nvSpPr>
        <p:spPr>
          <a:xfrm>
            <a:off x="7368926" y="2844276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stop_capture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190F6C68-9420-4491-B95C-6BAECF0A7F85}"/>
              </a:ext>
            </a:extLst>
          </p:cNvPr>
          <p:cNvCxnSpPr>
            <a:cxnSpLocks/>
          </p:cNvCxnSpPr>
          <p:nvPr/>
        </p:nvCxnSpPr>
        <p:spPr>
          <a:xfrm flipV="1">
            <a:off x="2540975" y="1328889"/>
            <a:ext cx="0" cy="1296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48F22A9-C6AC-4485-BB9A-82F97BCE0BE5}"/>
              </a:ext>
            </a:extLst>
          </p:cNvPr>
          <p:cNvSpPr/>
          <p:nvPr/>
        </p:nvSpPr>
        <p:spPr>
          <a:xfrm>
            <a:off x="2540974" y="2012484"/>
            <a:ext cx="604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COMP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4DFE8B5-DEA6-493D-990E-E09AED9E13D7}"/>
              </a:ext>
            </a:extLst>
          </p:cNvPr>
          <p:cNvCxnSpPr>
            <a:cxnSpLocks/>
          </p:cNvCxnSpPr>
          <p:nvPr/>
        </p:nvCxnSpPr>
        <p:spPr>
          <a:xfrm flipV="1">
            <a:off x="9050211" y="1324740"/>
            <a:ext cx="0" cy="1296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25D92CD-85A6-4CDD-9FE8-033F226E36CB}"/>
              </a:ext>
            </a:extLst>
          </p:cNvPr>
          <p:cNvSpPr/>
          <p:nvPr/>
        </p:nvSpPr>
        <p:spPr>
          <a:xfrm>
            <a:off x="9050210" y="2008335"/>
            <a:ext cx="604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COMP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1365624-9D92-4411-955B-05EDEE65A86E}"/>
              </a:ext>
            </a:extLst>
          </p:cNvPr>
          <p:cNvCxnSpPr>
            <a:cxnSpLocks/>
          </p:cNvCxnSpPr>
          <p:nvPr/>
        </p:nvCxnSpPr>
        <p:spPr>
          <a:xfrm>
            <a:off x="6972511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946D4725-23FC-4711-AD1D-5639D73E5C28}"/>
              </a:ext>
            </a:extLst>
          </p:cNvPr>
          <p:cNvCxnSpPr>
            <a:cxnSpLocks/>
          </p:cNvCxnSpPr>
          <p:nvPr/>
        </p:nvCxnSpPr>
        <p:spPr>
          <a:xfrm flipV="1">
            <a:off x="890409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CBBC9F4C-3035-4292-8859-77D5BA775750}"/>
              </a:ext>
            </a:extLst>
          </p:cNvPr>
          <p:cNvCxnSpPr>
            <a:cxnSpLocks/>
          </p:cNvCxnSpPr>
          <p:nvPr/>
        </p:nvCxnSpPr>
        <p:spPr>
          <a:xfrm flipV="1">
            <a:off x="904770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A4F09CB9-FFDE-41AD-913E-E3D26017F937}"/>
              </a:ext>
            </a:extLst>
          </p:cNvPr>
          <p:cNvCxnSpPr>
            <a:cxnSpLocks/>
          </p:cNvCxnSpPr>
          <p:nvPr/>
        </p:nvCxnSpPr>
        <p:spPr>
          <a:xfrm flipH="1">
            <a:off x="890409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388A4A8C-C43B-4F67-BB5B-CD72A9D46F0E}"/>
              </a:ext>
            </a:extLst>
          </p:cNvPr>
          <p:cNvCxnSpPr>
            <a:cxnSpLocks/>
          </p:cNvCxnSpPr>
          <p:nvPr/>
        </p:nvCxnSpPr>
        <p:spPr>
          <a:xfrm>
            <a:off x="9047706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F0BB271-EC60-41DF-ACD2-1DA5285E653C}"/>
              </a:ext>
            </a:extLst>
          </p:cNvPr>
          <p:cNvSpPr/>
          <p:nvPr/>
        </p:nvSpPr>
        <p:spPr>
          <a:xfrm>
            <a:off x="7401091" y="3389901"/>
            <a:ext cx="1503007" cy="1285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C6E073D8-4BC0-454D-9950-948894607C18}"/>
              </a:ext>
            </a:extLst>
          </p:cNvPr>
          <p:cNvCxnSpPr/>
          <p:nvPr/>
        </p:nvCxnSpPr>
        <p:spPr>
          <a:xfrm>
            <a:off x="8904098" y="2635052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8532606F-89FD-4312-8995-C25BE0094E70}"/>
              </a:ext>
            </a:extLst>
          </p:cNvPr>
          <p:cNvSpPr/>
          <p:nvPr/>
        </p:nvSpPr>
        <p:spPr>
          <a:xfrm>
            <a:off x="8975902" y="3800167"/>
            <a:ext cx="2562535" cy="743258"/>
          </a:xfrm>
          <a:prstGeom prst="wedgeRectCallout">
            <a:avLst>
              <a:gd name="adj1" fmla="val -54294"/>
              <a:gd name="adj2" fmla="val -682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err="1">
                <a:solidFill>
                  <a:schemeClr val="tx1"/>
                </a:solidFill>
              </a:rPr>
              <a:t>HAL_DCMI_Stop</a:t>
            </a:r>
            <a:r>
              <a:rPr kumimoji="1" lang="en-US" altLang="ja-JP" sz="1400" dirty="0">
                <a:solidFill>
                  <a:schemeClr val="tx1"/>
                </a:solidFill>
              </a:rPr>
              <a:t>() seems a blocking function until next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vsync</a:t>
            </a:r>
            <a:r>
              <a:rPr kumimoji="1" lang="en-US" altLang="ja-JP" sz="1400" dirty="0">
                <a:solidFill>
                  <a:schemeClr val="tx1"/>
                </a:solidFill>
              </a:rPr>
              <a:t> interrupt</a:t>
            </a:r>
          </a:p>
        </p:txBody>
      </p:sp>
    </p:spTree>
    <p:extLst>
      <p:ext uri="{BB962C8B-B14F-4D97-AF65-F5344CB8AC3E}">
        <p14:creationId xmlns:p14="http://schemas.microsoft.com/office/powerpoint/2010/main" val="345146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A25FA4-7F5B-497B-8722-8B0359EA33AA}"/>
              </a:ext>
            </a:extLst>
          </p:cNvPr>
          <p:cNvSpPr/>
          <p:nvPr/>
        </p:nvSpPr>
        <p:spPr>
          <a:xfrm>
            <a:off x="5458691" y="1591325"/>
            <a:ext cx="1320675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JPEG Capture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A58AE-EB96-4582-98D7-3844C50A7F90}"/>
              </a:ext>
            </a:extLst>
          </p:cNvPr>
          <p:cNvSpPr/>
          <p:nvPr/>
        </p:nvSpPr>
        <p:spPr>
          <a:xfrm>
            <a:off x="3269368" y="5699902"/>
            <a:ext cx="1332643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Frame(n)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9B22E10-1DD4-4BF2-BDB1-4817FB5090FD}"/>
              </a:ext>
            </a:extLst>
          </p:cNvPr>
          <p:cNvSpPr/>
          <p:nvPr/>
        </p:nvSpPr>
        <p:spPr>
          <a:xfrm>
            <a:off x="3330920" y="6331973"/>
            <a:ext cx="5273144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Frame(n)</a:t>
            </a:r>
            <a:endParaRPr kumimoji="1" lang="ja-JP" altLang="en-US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2BCAC28-55AC-4BBB-A114-C8B4047ADF25}"/>
              </a:ext>
            </a:extLst>
          </p:cNvPr>
          <p:cNvCxnSpPr>
            <a:cxnSpLocks/>
          </p:cNvCxnSpPr>
          <p:nvPr/>
        </p:nvCxnSpPr>
        <p:spPr>
          <a:xfrm>
            <a:off x="1230923" y="2116594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8E1D9DC-116C-4B83-B72B-E360A1BD60DB}"/>
              </a:ext>
            </a:extLst>
          </p:cNvPr>
          <p:cNvCxnSpPr>
            <a:cxnSpLocks/>
          </p:cNvCxnSpPr>
          <p:nvPr/>
        </p:nvCxnSpPr>
        <p:spPr>
          <a:xfrm>
            <a:off x="1184241" y="2882505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DFBC81E-0D3E-425A-B55E-2B7D9C1E5A67}"/>
              </a:ext>
            </a:extLst>
          </p:cNvPr>
          <p:cNvCxnSpPr>
            <a:cxnSpLocks/>
          </p:cNvCxnSpPr>
          <p:nvPr/>
        </p:nvCxnSpPr>
        <p:spPr>
          <a:xfrm>
            <a:off x="1230923" y="367869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66976B5-7522-4647-93B5-60D18B906565}"/>
              </a:ext>
            </a:extLst>
          </p:cNvPr>
          <p:cNvCxnSpPr>
            <a:cxnSpLocks/>
          </p:cNvCxnSpPr>
          <p:nvPr/>
        </p:nvCxnSpPr>
        <p:spPr>
          <a:xfrm>
            <a:off x="1225060" y="1329352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39046C8-74C2-4A2E-A0CF-BECC2327EDC7}"/>
              </a:ext>
            </a:extLst>
          </p:cNvPr>
          <p:cNvCxnSpPr>
            <a:cxnSpLocks/>
          </p:cNvCxnSpPr>
          <p:nvPr/>
        </p:nvCxnSpPr>
        <p:spPr>
          <a:xfrm>
            <a:off x="3608033" y="1321897"/>
            <a:ext cx="0" cy="7946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22F7250-6961-4334-AB8F-28D5C0899D35}"/>
              </a:ext>
            </a:extLst>
          </p:cNvPr>
          <p:cNvSpPr/>
          <p:nvPr/>
        </p:nvSpPr>
        <p:spPr>
          <a:xfrm>
            <a:off x="3608033" y="1462198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KEY_CAP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E9BC303-48E4-4C7C-A95A-98F29C6FABF9}"/>
              </a:ext>
            </a:extLst>
          </p:cNvPr>
          <p:cNvSpPr/>
          <p:nvPr/>
        </p:nvSpPr>
        <p:spPr>
          <a:xfrm rot="20700605">
            <a:off x="3360329" y="598509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B9D9FFD-0196-4595-9E6A-E28DB2B1135C}"/>
              </a:ext>
            </a:extLst>
          </p:cNvPr>
          <p:cNvCxnSpPr>
            <a:cxnSpLocks/>
          </p:cNvCxnSpPr>
          <p:nvPr/>
        </p:nvCxnSpPr>
        <p:spPr>
          <a:xfrm>
            <a:off x="1184241" y="4448910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2E8757B-DF1F-4464-B9A5-1F13EC9F550E}"/>
              </a:ext>
            </a:extLst>
          </p:cNvPr>
          <p:cNvCxnSpPr>
            <a:cxnSpLocks/>
          </p:cNvCxnSpPr>
          <p:nvPr/>
        </p:nvCxnSpPr>
        <p:spPr>
          <a:xfrm>
            <a:off x="1183819" y="5070984"/>
            <a:ext cx="1744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97EC3E7-3BF9-4D14-90C3-BE7B40FC98C4}"/>
              </a:ext>
            </a:extLst>
          </p:cNvPr>
          <p:cNvCxnSpPr>
            <a:cxnSpLocks/>
          </p:cNvCxnSpPr>
          <p:nvPr/>
        </p:nvCxnSpPr>
        <p:spPr>
          <a:xfrm flipV="1">
            <a:off x="292789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3BD9B32-0A04-4F5A-AB51-F52AE57236FD}"/>
              </a:ext>
            </a:extLst>
          </p:cNvPr>
          <p:cNvCxnSpPr>
            <a:cxnSpLocks/>
          </p:cNvCxnSpPr>
          <p:nvPr/>
        </p:nvCxnSpPr>
        <p:spPr>
          <a:xfrm flipV="1">
            <a:off x="307150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A0E171-8F28-4B63-8379-06B3C936C241}"/>
              </a:ext>
            </a:extLst>
          </p:cNvPr>
          <p:cNvCxnSpPr>
            <a:cxnSpLocks/>
          </p:cNvCxnSpPr>
          <p:nvPr/>
        </p:nvCxnSpPr>
        <p:spPr>
          <a:xfrm flipH="1">
            <a:off x="292789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F67AAF89-4547-4C0C-95B0-45359BFE42C8}"/>
              </a:ext>
            </a:extLst>
          </p:cNvPr>
          <p:cNvCxnSpPr>
            <a:cxnSpLocks/>
          </p:cNvCxnSpPr>
          <p:nvPr/>
        </p:nvCxnSpPr>
        <p:spPr>
          <a:xfrm>
            <a:off x="3071506" y="5070984"/>
            <a:ext cx="1682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CE51E60-1FAF-46FA-A385-1F5E0895A9C7}"/>
              </a:ext>
            </a:extLst>
          </p:cNvPr>
          <p:cNvCxnSpPr>
            <a:cxnSpLocks/>
          </p:cNvCxnSpPr>
          <p:nvPr/>
        </p:nvCxnSpPr>
        <p:spPr>
          <a:xfrm flipV="1">
            <a:off x="475370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42A034F3-3343-4035-8472-180B6734EFED}"/>
              </a:ext>
            </a:extLst>
          </p:cNvPr>
          <p:cNvCxnSpPr>
            <a:cxnSpLocks/>
          </p:cNvCxnSpPr>
          <p:nvPr/>
        </p:nvCxnSpPr>
        <p:spPr>
          <a:xfrm flipV="1">
            <a:off x="489731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ADBDAE3A-CD06-4BB1-BB64-37514997EADE}"/>
              </a:ext>
            </a:extLst>
          </p:cNvPr>
          <p:cNvCxnSpPr>
            <a:cxnSpLocks/>
          </p:cNvCxnSpPr>
          <p:nvPr/>
        </p:nvCxnSpPr>
        <p:spPr>
          <a:xfrm flipH="1">
            <a:off x="475370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45B5C9-EE6F-4F73-9E13-4647C6E18941}"/>
              </a:ext>
            </a:extLst>
          </p:cNvPr>
          <p:cNvCxnSpPr>
            <a:cxnSpLocks/>
          </p:cNvCxnSpPr>
          <p:nvPr/>
        </p:nvCxnSpPr>
        <p:spPr>
          <a:xfrm>
            <a:off x="4897316" y="5070984"/>
            <a:ext cx="2750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547D8FEF-87C1-4CDE-811F-8CB74132E1EE}"/>
              </a:ext>
            </a:extLst>
          </p:cNvPr>
          <p:cNvCxnSpPr>
            <a:cxnSpLocks/>
          </p:cNvCxnSpPr>
          <p:nvPr/>
        </p:nvCxnSpPr>
        <p:spPr>
          <a:xfrm>
            <a:off x="6972511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76B54651-E602-4C30-A029-8A339CC0972E}"/>
              </a:ext>
            </a:extLst>
          </p:cNvPr>
          <p:cNvCxnSpPr>
            <a:cxnSpLocks/>
          </p:cNvCxnSpPr>
          <p:nvPr/>
        </p:nvCxnSpPr>
        <p:spPr>
          <a:xfrm>
            <a:off x="8636000" y="5070984"/>
            <a:ext cx="2580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5AFC567C-B8C2-4EC8-B263-913596E65D5B}"/>
              </a:ext>
            </a:extLst>
          </p:cNvPr>
          <p:cNvCxnSpPr/>
          <p:nvPr/>
        </p:nvCxnSpPr>
        <p:spPr>
          <a:xfrm>
            <a:off x="3653178" y="211868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57D9AF8-7AD5-4EB6-96F5-77BC5712F5B9}"/>
              </a:ext>
            </a:extLst>
          </p:cNvPr>
          <p:cNvSpPr/>
          <p:nvPr/>
        </p:nvSpPr>
        <p:spPr>
          <a:xfrm>
            <a:off x="2583916" y="2399813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stop_capture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C58BD87-C08D-4595-BA9B-31E465435D98}"/>
              </a:ext>
            </a:extLst>
          </p:cNvPr>
          <p:cNvSpPr/>
          <p:nvPr/>
        </p:nvSpPr>
        <p:spPr>
          <a:xfrm>
            <a:off x="3656646" y="2870756"/>
            <a:ext cx="1016969" cy="1195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6FBCA5D-15D6-4F4D-A2D9-DF6AA45F0E3D}"/>
              </a:ext>
            </a:extLst>
          </p:cNvPr>
          <p:cNvCxnSpPr/>
          <p:nvPr/>
        </p:nvCxnSpPr>
        <p:spPr>
          <a:xfrm>
            <a:off x="4666681" y="2140092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674E0DA-0A01-4A3F-B5C3-86008B6B79A5}"/>
              </a:ext>
            </a:extLst>
          </p:cNvPr>
          <p:cNvCxnSpPr>
            <a:cxnSpLocks/>
          </p:cNvCxnSpPr>
          <p:nvPr/>
        </p:nvCxnSpPr>
        <p:spPr>
          <a:xfrm>
            <a:off x="5156404" y="2143423"/>
            <a:ext cx="0" cy="2314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9FD59052-D000-4EFA-85AE-F943DBA724F6}"/>
              </a:ext>
            </a:extLst>
          </p:cNvPr>
          <p:cNvSpPr/>
          <p:nvPr/>
        </p:nvSpPr>
        <p:spPr>
          <a:xfrm>
            <a:off x="4489937" y="3937366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f_open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B73FAF0-B0D3-4E9B-A3B5-DEB960B1D872}"/>
              </a:ext>
            </a:extLst>
          </p:cNvPr>
          <p:cNvCxnSpPr>
            <a:cxnSpLocks/>
          </p:cNvCxnSpPr>
          <p:nvPr/>
        </p:nvCxnSpPr>
        <p:spPr>
          <a:xfrm>
            <a:off x="5701349" y="2143423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366C204-7549-4EBA-B99F-4A2FF3432FA9}"/>
              </a:ext>
            </a:extLst>
          </p:cNvPr>
          <p:cNvSpPr/>
          <p:nvPr/>
        </p:nvSpPr>
        <p:spPr>
          <a:xfrm>
            <a:off x="5638721" y="3270109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4C6F7BD4-54CE-42E0-B641-548C8FED43EC}"/>
              </a:ext>
            </a:extLst>
          </p:cNvPr>
          <p:cNvSpPr/>
          <p:nvPr/>
        </p:nvSpPr>
        <p:spPr>
          <a:xfrm>
            <a:off x="6554621" y="5466977"/>
            <a:ext cx="1841234" cy="471512"/>
          </a:xfrm>
          <a:prstGeom prst="wedgeRectCallout">
            <a:avLst>
              <a:gd name="adj1" fmla="val -37328"/>
              <a:gd name="adj2" fmla="val 11413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Use GRAM in Display as a frame buffer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34013E4-0F02-4A07-A427-6A6D21A5F48D}"/>
              </a:ext>
            </a:extLst>
          </p:cNvPr>
          <p:cNvSpPr/>
          <p:nvPr/>
        </p:nvSpPr>
        <p:spPr>
          <a:xfrm>
            <a:off x="5820240" y="1845870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07C33D0-E9E7-448A-9B1C-82AF67614F6D}"/>
              </a:ext>
            </a:extLst>
          </p:cNvPr>
          <p:cNvSpPr/>
          <p:nvPr/>
        </p:nvSpPr>
        <p:spPr>
          <a:xfrm>
            <a:off x="5661162" y="1563672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6E159A2-DB47-4332-9F2F-E2BB594EF343}"/>
              </a:ext>
            </a:extLst>
          </p:cNvPr>
          <p:cNvSpPr/>
          <p:nvPr/>
        </p:nvSpPr>
        <p:spPr>
          <a:xfrm>
            <a:off x="4838970" y="1324864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24B7A260-B5FF-4C19-A557-3CD87F3E7827}"/>
              </a:ext>
            </a:extLst>
          </p:cNvPr>
          <p:cNvCxnSpPr>
            <a:cxnSpLocks/>
          </p:cNvCxnSpPr>
          <p:nvPr/>
        </p:nvCxnSpPr>
        <p:spPr>
          <a:xfrm>
            <a:off x="7529617" y="2140092"/>
            <a:ext cx="0" cy="2314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5509EA7F-9F68-4858-B353-45CD2DF6EBC3}"/>
              </a:ext>
            </a:extLst>
          </p:cNvPr>
          <p:cNvSpPr/>
          <p:nvPr/>
        </p:nvSpPr>
        <p:spPr>
          <a:xfrm>
            <a:off x="6863150" y="3934035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f_close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19410A2-A873-41E0-870A-1971183503F7}"/>
              </a:ext>
            </a:extLst>
          </p:cNvPr>
          <p:cNvCxnSpPr>
            <a:cxnSpLocks/>
          </p:cNvCxnSpPr>
          <p:nvPr/>
        </p:nvCxnSpPr>
        <p:spPr>
          <a:xfrm>
            <a:off x="8292258" y="2137765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7CE29CE-422D-4152-BFB4-BFF3FE7A70B4}"/>
              </a:ext>
            </a:extLst>
          </p:cNvPr>
          <p:cNvSpPr/>
          <p:nvPr/>
        </p:nvSpPr>
        <p:spPr>
          <a:xfrm>
            <a:off x="8271742" y="2224425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continuous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destination is Display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05892D8-7A73-49B4-B13F-DE0E4BEB6089}"/>
              </a:ext>
            </a:extLst>
          </p:cNvPr>
          <p:cNvCxnSpPr>
            <a:cxnSpLocks/>
          </p:cNvCxnSpPr>
          <p:nvPr/>
        </p:nvCxnSpPr>
        <p:spPr>
          <a:xfrm flipV="1">
            <a:off x="1121685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46CEFB7-C2F3-40DB-A80E-80831E4AAC23}"/>
              </a:ext>
            </a:extLst>
          </p:cNvPr>
          <p:cNvCxnSpPr>
            <a:cxnSpLocks/>
          </p:cNvCxnSpPr>
          <p:nvPr/>
        </p:nvCxnSpPr>
        <p:spPr>
          <a:xfrm flipV="1">
            <a:off x="1136046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56FBEA0-35CA-43E9-90F6-ABC4AC55F59F}"/>
              </a:ext>
            </a:extLst>
          </p:cNvPr>
          <p:cNvCxnSpPr>
            <a:cxnSpLocks/>
          </p:cNvCxnSpPr>
          <p:nvPr/>
        </p:nvCxnSpPr>
        <p:spPr>
          <a:xfrm>
            <a:off x="11360461" y="5070984"/>
            <a:ext cx="415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吹き出し: 四角形 138">
            <a:extLst>
              <a:ext uri="{FF2B5EF4-FFF2-40B4-BE49-F238E27FC236}">
                <a16:creationId xmlns:a16="http://schemas.microsoft.com/office/drawing/2014/main" id="{F7ED2195-DFAB-4A11-8697-BFFB423725BA}"/>
              </a:ext>
            </a:extLst>
          </p:cNvPr>
          <p:cNvSpPr/>
          <p:nvPr/>
        </p:nvSpPr>
        <p:spPr>
          <a:xfrm>
            <a:off x="1766787" y="3073232"/>
            <a:ext cx="1234132" cy="367863"/>
          </a:xfrm>
          <a:prstGeom prst="wedgeRectCallout">
            <a:avLst>
              <a:gd name="adj1" fmla="val 70523"/>
              <a:gd name="adj2" fmla="val -837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Stop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0" name="吹き出し: 四角形 139">
            <a:extLst>
              <a:ext uri="{FF2B5EF4-FFF2-40B4-BE49-F238E27FC236}">
                <a16:creationId xmlns:a16="http://schemas.microsoft.com/office/drawing/2014/main" id="{43CCD2EE-F08B-4AC8-B75D-FABB7CF11BAA}"/>
              </a:ext>
            </a:extLst>
          </p:cNvPr>
          <p:cNvSpPr/>
          <p:nvPr/>
        </p:nvSpPr>
        <p:spPr>
          <a:xfrm>
            <a:off x="9524119" y="3139844"/>
            <a:ext cx="1434861" cy="367863"/>
          </a:xfrm>
          <a:prstGeom prst="wedgeRectCallout">
            <a:avLst>
              <a:gd name="adj1" fmla="val -69162"/>
              <a:gd name="adj2" fmla="val -862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Restart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6D2C5060-B9C1-4E6D-B090-B726696E31BD}"/>
              </a:ext>
            </a:extLst>
          </p:cNvPr>
          <p:cNvSpPr/>
          <p:nvPr/>
        </p:nvSpPr>
        <p:spPr>
          <a:xfrm>
            <a:off x="1395473" y="5711668"/>
            <a:ext cx="136509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Frame(n-1)</a:t>
            </a:r>
            <a:endParaRPr kumimoji="1" lang="ja-JP" altLang="en-US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F530833B-B0E2-4A48-8F71-BA17B10E218F}"/>
              </a:ext>
            </a:extLst>
          </p:cNvPr>
          <p:cNvSpPr/>
          <p:nvPr/>
        </p:nvSpPr>
        <p:spPr>
          <a:xfrm>
            <a:off x="1457024" y="6343739"/>
            <a:ext cx="136509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Frame(n-1)</a:t>
            </a:r>
            <a:endParaRPr kumimoji="1" lang="ja-JP" altLang="en-US" dirty="0"/>
          </a:p>
        </p:txBody>
      </p:sp>
      <p:sp>
        <p:nvSpPr>
          <p:cNvPr id="143" name="矢印: 下 142">
            <a:extLst>
              <a:ext uri="{FF2B5EF4-FFF2-40B4-BE49-F238E27FC236}">
                <a16:creationId xmlns:a16="http://schemas.microsoft.com/office/drawing/2014/main" id="{AB83A655-355F-433A-9EA3-40B7A9BDFEC6}"/>
              </a:ext>
            </a:extLst>
          </p:cNvPr>
          <p:cNvSpPr/>
          <p:nvPr/>
        </p:nvSpPr>
        <p:spPr>
          <a:xfrm rot="20700605">
            <a:off x="1486434" y="5996859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C3E5A272-1A99-48CC-8D75-0739B2253F03}"/>
              </a:ext>
            </a:extLst>
          </p:cNvPr>
          <p:cNvSpPr/>
          <p:nvPr/>
        </p:nvSpPr>
        <p:spPr>
          <a:xfrm>
            <a:off x="9362208" y="5700965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Frame(n+2)</a:t>
            </a:r>
            <a:endParaRPr kumimoji="1" lang="ja-JP" altLang="en-US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D09C3B43-CFB9-4EE9-93CC-5C806DA80C03}"/>
              </a:ext>
            </a:extLst>
          </p:cNvPr>
          <p:cNvSpPr/>
          <p:nvPr/>
        </p:nvSpPr>
        <p:spPr>
          <a:xfrm>
            <a:off x="9423759" y="6333036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Frame(n+2)</a:t>
            </a:r>
            <a:endParaRPr kumimoji="1" lang="ja-JP" altLang="en-US" dirty="0"/>
          </a:p>
        </p:txBody>
      </p:sp>
      <p:sp>
        <p:nvSpPr>
          <p:cNvPr id="148" name="矢印: 下 147">
            <a:extLst>
              <a:ext uri="{FF2B5EF4-FFF2-40B4-BE49-F238E27FC236}">
                <a16:creationId xmlns:a16="http://schemas.microsoft.com/office/drawing/2014/main" id="{B6507162-0398-4B68-A1CB-3123B4079F06}"/>
              </a:ext>
            </a:extLst>
          </p:cNvPr>
          <p:cNvSpPr/>
          <p:nvPr/>
        </p:nvSpPr>
        <p:spPr>
          <a:xfrm rot="20700605">
            <a:off x="9452963" y="5995141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80F86DD6-3C6B-4934-AD91-CBB674F6E73B}"/>
              </a:ext>
            </a:extLst>
          </p:cNvPr>
          <p:cNvCxnSpPr>
            <a:cxnSpLocks/>
          </p:cNvCxnSpPr>
          <p:nvPr/>
        </p:nvCxnSpPr>
        <p:spPr>
          <a:xfrm flipH="1">
            <a:off x="11213189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0829AE-7485-4A9E-9D4C-88A3541559A3}"/>
              </a:ext>
            </a:extLst>
          </p:cNvPr>
          <p:cNvSpPr/>
          <p:nvPr/>
        </p:nvSpPr>
        <p:spPr>
          <a:xfrm>
            <a:off x="221638" y="5083420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HW:VSYNC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F3C5D1-56ED-4BD3-8E01-BAD87A743B9D}"/>
              </a:ext>
            </a:extLst>
          </p:cNvPr>
          <p:cNvSpPr/>
          <p:nvPr/>
        </p:nvSpPr>
        <p:spPr>
          <a:xfrm>
            <a:off x="160724" y="197952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LiveviewCtrl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DC1FC3-3FF2-4245-8997-185165514CB8}"/>
              </a:ext>
            </a:extLst>
          </p:cNvPr>
          <p:cNvSpPr/>
          <p:nvPr/>
        </p:nvSpPr>
        <p:spPr>
          <a:xfrm>
            <a:off x="457280" y="276060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75145B0-44AE-4B07-9E76-58B77739EF3D}"/>
              </a:ext>
            </a:extLst>
          </p:cNvPr>
          <p:cNvSpPr/>
          <p:nvPr/>
        </p:nvSpPr>
        <p:spPr>
          <a:xfrm>
            <a:off x="492546" y="3530995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126725F-D741-4E53-8D5A-E801FE1157A7}"/>
              </a:ext>
            </a:extLst>
          </p:cNvPr>
          <p:cNvSpPr/>
          <p:nvPr/>
        </p:nvSpPr>
        <p:spPr>
          <a:xfrm>
            <a:off x="174701" y="5762128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7B8A665-E4AE-4A9D-A64C-8F0E4EF2BA9F}"/>
              </a:ext>
            </a:extLst>
          </p:cNvPr>
          <p:cNvSpPr/>
          <p:nvPr/>
        </p:nvSpPr>
        <p:spPr>
          <a:xfrm>
            <a:off x="174701" y="6385199"/>
            <a:ext cx="96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B39FDAE-FED4-4EFA-9026-E289CCBA4471}"/>
              </a:ext>
            </a:extLst>
          </p:cNvPr>
          <p:cNvSpPr/>
          <p:nvPr/>
        </p:nvSpPr>
        <p:spPr>
          <a:xfrm>
            <a:off x="627198" y="1190390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Input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29D108A-C5D5-4342-B3CB-BB556AC4E287}"/>
              </a:ext>
            </a:extLst>
          </p:cNvPr>
          <p:cNvSpPr/>
          <p:nvPr/>
        </p:nvSpPr>
        <p:spPr>
          <a:xfrm>
            <a:off x="610366" y="431208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File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14C8BF8C-A825-4DE8-BE48-323280C38F07}"/>
              </a:ext>
            </a:extLst>
          </p:cNvPr>
          <p:cNvSpPr/>
          <p:nvPr/>
        </p:nvSpPr>
        <p:spPr>
          <a:xfrm>
            <a:off x="7885230" y="4457899"/>
            <a:ext cx="1434861" cy="367863"/>
          </a:xfrm>
          <a:prstGeom prst="wedgeRectCallout">
            <a:avLst>
              <a:gd name="adj1" fmla="val -63188"/>
              <a:gd name="adj2" fmla="val -4220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Jpeg file created</a:t>
            </a:r>
          </a:p>
        </p:txBody>
      </p:sp>
    </p:spTree>
    <p:extLst>
      <p:ext uri="{BB962C8B-B14F-4D97-AF65-F5344CB8AC3E}">
        <p14:creationId xmlns:p14="http://schemas.microsoft.com/office/powerpoint/2010/main" val="828125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A25FA4-7F5B-497B-8722-8B0359EA33AA}"/>
              </a:ext>
            </a:extLst>
          </p:cNvPr>
          <p:cNvSpPr/>
          <p:nvPr/>
        </p:nvSpPr>
        <p:spPr>
          <a:xfrm>
            <a:off x="3199136" y="1572048"/>
            <a:ext cx="1032100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Movie Record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A58AE-EB96-4582-98D7-3844C50A7F90}"/>
              </a:ext>
            </a:extLst>
          </p:cNvPr>
          <p:cNvSpPr/>
          <p:nvPr/>
        </p:nvSpPr>
        <p:spPr>
          <a:xfrm>
            <a:off x="1828497" y="5699902"/>
            <a:ext cx="898664" cy="2349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Frame(n)</a:t>
            </a:r>
            <a:endParaRPr kumimoji="1"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9B22E10-1DD4-4BF2-BDB1-4817FB5090FD}"/>
              </a:ext>
            </a:extLst>
          </p:cNvPr>
          <p:cNvSpPr/>
          <p:nvPr/>
        </p:nvSpPr>
        <p:spPr>
          <a:xfrm>
            <a:off x="1885288" y="6370090"/>
            <a:ext cx="2621371" cy="2349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Frame(n)</a:t>
            </a:r>
            <a:endParaRPr kumimoji="1" lang="ja-JP" altLang="en-US" sz="16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2BCAC28-55AC-4BBB-A114-C8B4047ADF25}"/>
              </a:ext>
            </a:extLst>
          </p:cNvPr>
          <p:cNvCxnSpPr>
            <a:cxnSpLocks/>
          </p:cNvCxnSpPr>
          <p:nvPr/>
        </p:nvCxnSpPr>
        <p:spPr>
          <a:xfrm>
            <a:off x="1230923" y="2116594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8E1D9DC-116C-4B83-B72B-E360A1BD60DB}"/>
              </a:ext>
            </a:extLst>
          </p:cNvPr>
          <p:cNvCxnSpPr>
            <a:cxnSpLocks/>
          </p:cNvCxnSpPr>
          <p:nvPr/>
        </p:nvCxnSpPr>
        <p:spPr>
          <a:xfrm>
            <a:off x="1184241" y="2882505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DFBC81E-0D3E-425A-B55E-2B7D9C1E5A67}"/>
              </a:ext>
            </a:extLst>
          </p:cNvPr>
          <p:cNvCxnSpPr>
            <a:cxnSpLocks/>
          </p:cNvCxnSpPr>
          <p:nvPr/>
        </p:nvCxnSpPr>
        <p:spPr>
          <a:xfrm>
            <a:off x="1230923" y="367869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66976B5-7522-4647-93B5-60D18B906565}"/>
              </a:ext>
            </a:extLst>
          </p:cNvPr>
          <p:cNvCxnSpPr>
            <a:cxnSpLocks/>
          </p:cNvCxnSpPr>
          <p:nvPr/>
        </p:nvCxnSpPr>
        <p:spPr>
          <a:xfrm>
            <a:off x="1225060" y="1329352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39046C8-74C2-4A2E-A0CF-BECC2327EDC7}"/>
              </a:ext>
            </a:extLst>
          </p:cNvPr>
          <p:cNvCxnSpPr>
            <a:cxnSpLocks/>
          </p:cNvCxnSpPr>
          <p:nvPr/>
        </p:nvCxnSpPr>
        <p:spPr>
          <a:xfrm>
            <a:off x="2167161" y="1321897"/>
            <a:ext cx="0" cy="7946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22F7250-6961-4334-AB8F-28D5C0899D35}"/>
              </a:ext>
            </a:extLst>
          </p:cNvPr>
          <p:cNvSpPr/>
          <p:nvPr/>
        </p:nvSpPr>
        <p:spPr>
          <a:xfrm>
            <a:off x="2167161" y="146219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KEY_REC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E9BC303-48E4-4C7C-A95A-98F29C6FABF9}"/>
              </a:ext>
            </a:extLst>
          </p:cNvPr>
          <p:cNvSpPr/>
          <p:nvPr/>
        </p:nvSpPr>
        <p:spPr>
          <a:xfrm rot="20700605">
            <a:off x="1919457" y="598509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B9D9FFD-0196-4595-9E6A-E28DB2B1135C}"/>
              </a:ext>
            </a:extLst>
          </p:cNvPr>
          <p:cNvCxnSpPr>
            <a:cxnSpLocks/>
          </p:cNvCxnSpPr>
          <p:nvPr/>
        </p:nvCxnSpPr>
        <p:spPr>
          <a:xfrm>
            <a:off x="1184241" y="4448910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2E8757B-DF1F-4464-B9A5-1F13EC9F550E}"/>
              </a:ext>
            </a:extLst>
          </p:cNvPr>
          <p:cNvCxnSpPr>
            <a:cxnSpLocks/>
          </p:cNvCxnSpPr>
          <p:nvPr/>
        </p:nvCxnSpPr>
        <p:spPr>
          <a:xfrm>
            <a:off x="1183819" y="5070984"/>
            <a:ext cx="1600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97EC3E7-3BF9-4D14-90C3-BE7B40FC98C4}"/>
              </a:ext>
            </a:extLst>
          </p:cNvPr>
          <p:cNvCxnSpPr>
            <a:cxnSpLocks/>
          </p:cNvCxnSpPr>
          <p:nvPr/>
        </p:nvCxnSpPr>
        <p:spPr>
          <a:xfrm flipV="1">
            <a:off x="2784290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3BD9B32-0A04-4F5A-AB51-F52AE57236FD}"/>
              </a:ext>
            </a:extLst>
          </p:cNvPr>
          <p:cNvCxnSpPr>
            <a:cxnSpLocks/>
          </p:cNvCxnSpPr>
          <p:nvPr/>
        </p:nvCxnSpPr>
        <p:spPr>
          <a:xfrm flipV="1">
            <a:off x="292789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A0E171-8F28-4B63-8379-06B3C936C241}"/>
              </a:ext>
            </a:extLst>
          </p:cNvPr>
          <p:cNvCxnSpPr>
            <a:cxnSpLocks/>
          </p:cNvCxnSpPr>
          <p:nvPr/>
        </p:nvCxnSpPr>
        <p:spPr>
          <a:xfrm flipH="1">
            <a:off x="2784290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45B5C9-EE6F-4F73-9E13-4647C6E18941}"/>
              </a:ext>
            </a:extLst>
          </p:cNvPr>
          <p:cNvCxnSpPr>
            <a:cxnSpLocks/>
          </p:cNvCxnSpPr>
          <p:nvPr/>
        </p:nvCxnSpPr>
        <p:spPr>
          <a:xfrm>
            <a:off x="2952954" y="5070984"/>
            <a:ext cx="2828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5AFC567C-B8C2-4EC8-B263-913596E65D5B}"/>
              </a:ext>
            </a:extLst>
          </p:cNvPr>
          <p:cNvCxnSpPr/>
          <p:nvPr/>
        </p:nvCxnSpPr>
        <p:spPr>
          <a:xfrm>
            <a:off x="2212306" y="211868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57D9AF8-7AD5-4EB6-96F5-77BC5712F5B9}"/>
              </a:ext>
            </a:extLst>
          </p:cNvPr>
          <p:cNvSpPr/>
          <p:nvPr/>
        </p:nvSpPr>
        <p:spPr>
          <a:xfrm>
            <a:off x="1143044" y="2399813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stop_capture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C58BD87-C08D-4595-BA9B-31E465435D98}"/>
              </a:ext>
            </a:extLst>
          </p:cNvPr>
          <p:cNvSpPr/>
          <p:nvPr/>
        </p:nvSpPr>
        <p:spPr>
          <a:xfrm>
            <a:off x="2215774" y="2894512"/>
            <a:ext cx="511387" cy="958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6FBCA5D-15D6-4F4D-A2D9-DF6AA45F0E3D}"/>
              </a:ext>
            </a:extLst>
          </p:cNvPr>
          <p:cNvCxnSpPr/>
          <p:nvPr/>
        </p:nvCxnSpPr>
        <p:spPr>
          <a:xfrm>
            <a:off x="2727161" y="2102920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674E0DA-0A01-4A3F-B5C3-86008B6B79A5}"/>
              </a:ext>
            </a:extLst>
          </p:cNvPr>
          <p:cNvCxnSpPr>
            <a:cxnSpLocks/>
          </p:cNvCxnSpPr>
          <p:nvPr/>
        </p:nvCxnSpPr>
        <p:spPr>
          <a:xfrm>
            <a:off x="2989454" y="2115609"/>
            <a:ext cx="0" cy="2314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9FD59052-D000-4EFA-85AE-F943DBA724F6}"/>
              </a:ext>
            </a:extLst>
          </p:cNvPr>
          <p:cNvSpPr/>
          <p:nvPr/>
        </p:nvSpPr>
        <p:spPr>
          <a:xfrm>
            <a:off x="2322987" y="3909552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f_open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B73FAF0-B0D3-4E9B-A3B5-DEB960B1D872}"/>
              </a:ext>
            </a:extLst>
          </p:cNvPr>
          <p:cNvCxnSpPr>
            <a:cxnSpLocks/>
          </p:cNvCxnSpPr>
          <p:nvPr/>
        </p:nvCxnSpPr>
        <p:spPr>
          <a:xfrm>
            <a:off x="3354145" y="2124146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366C204-7549-4EBA-B99F-4A2FF3432FA9}"/>
              </a:ext>
            </a:extLst>
          </p:cNvPr>
          <p:cNvSpPr/>
          <p:nvPr/>
        </p:nvSpPr>
        <p:spPr>
          <a:xfrm>
            <a:off x="3291517" y="3250832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34013E4-0F02-4A07-A427-6A6D21A5F48D}"/>
              </a:ext>
            </a:extLst>
          </p:cNvPr>
          <p:cNvSpPr/>
          <p:nvPr/>
        </p:nvSpPr>
        <p:spPr>
          <a:xfrm>
            <a:off x="3473036" y="1826593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07C33D0-E9E7-448A-9B1C-82AF67614F6D}"/>
              </a:ext>
            </a:extLst>
          </p:cNvPr>
          <p:cNvSpPr/>
          <p:nvPr/>
        </p:nvSpPr>
        <p:spPr>
          <a:xfrm>
            <a:off x="3235292" y="1560722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19410A2-A873-41E0-870A-1971183503F7}"/>
              </a:ext>
            </a:extLst>
          </p:cNvPr>
          <p:cNvCxnSpPr>
            <a:cxnSpLocks/>
          </p:cNvCxnSpPr>
          <p:nvPr/>
        </p:nvCxnSpPr>
        <p:spPr>
          <a:xfrm>
            <a:off x="4506660" y="2097203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7CE29CE-422D-4152-BFB4-BFF3FE7A70B4}"/>
              </a:ext>
            </a:extLst>
          </p:cNvPr>
          <p:cNvSpPr/>
          <p:nvPr/>
        </p:nvSpPr>
        <p:spPr>
          <a:xfrm>
            <a:off x="4566241" y="2157695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</a:t>
            </a:r>
            <a:r>
              <a:rPr lang="en-US" altLang="ja-JP" sz="12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single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830D0055-84A5-45A8-A08C-67F3448BFE59}"/>
              </a:ext>
            </a:extLst>
          </p:cNvPr>
          <p:cNvCxnSpPr>
            <a:cxnSpLocks/>
          </p:cNvCxnSpPr>
          <p:nvPr/>
        </p:nvCxnSpPr>
        <p:spPr>
          <a:xfrm>
            <a:off x="5924921" y="5070984"/>
            <a:ext cx="2664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60F0089-1840-4A6F-BED1-FAD59B227741}"/>
              </a:ext>
            </a:extLst>
          </p:cNvPr>
          <p:cNvSpPr/>
          <p:nvPr/>
        </p:nvSpPr>
        <p:spPr>
          <a:xfrm>
            <a:off x="5973213" y="1509061"/>
            <a:ext cx="1032100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B92B5F4-C710-4870-BBA2-0F100D3DE3F1}"/>
              </a:ext>
            </a:extLst>
          </p:cNvPr>
          <p:cNvCxnSpPr>
            <a:cxnSpLocks/>
          </p:cNvCxnSpPr>
          <p:nvPr/>
        </p:nvCxnSpPr>
        <p:spPr>
          <a:xfrm>
            <a:off x="6128222" y="2061159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031F954-B8EB-4E38-99CF-7DA6775F3534}"/>
              </a:ext>
            </a:extLst>
          </p:cNvPr>
          <p:cNvSpPr/>
          <p:nvPr/>
        </p:nvSpPr>
        <p:spPr>
          <a:xfrm>
            <a:off x="6065594" y="3187845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5" name="フリーフォーム: 図形 94">
            <a:extLst>
              <a:ext uri="{FF2B5EF4-FFF2-40B4-BE49-F238E27FC236}">
                <a16:creationId xmlns:a16="http://schemas.microsoft.com/office/drawing/2014/main" id="{B9BEBC19-2E9C-478E-BA55-D4D36CA407D3}"/>
              </a:ext>
            </a:extLst>
          </p:cNvPr>
          <p:cNvSpPr/>
          <p:nvPr/>
        </p:nvSpPr>
        <p:spPr>
          <a:xfrm>
            <a:off x="6247113" y="1763606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77C5802-9EE8-4551-9B56-4FD63A87B9BB}"/>
              </a:ext>
            </a:extLst>
          </p:cNvPr>
          <p:cNvSpPr/>
          <p:nvPr/>
        </p:nvSpPr>
        <p:spPr>
          <a:xfrm>
            <a:off x="6009369" y="1497735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77BE5DC-EC0B-4BA8-A475-FCA7E88FA0A5}"/>
              </a:ext>
            </a:extLst>
          </p:cNvPr>
          <p:cNvCxnSpPr>
            <a:cxnSpLocks/>
          </p:cNvCxnSpPr>
          <p:nvPr/>
        </p:nvCxnSpPr>
        <p:spPr>
          <a:xfrm>
            <a:off x="7280737" y="2089632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C434CFC-4C48-4870-879A-F2BB49DAE7DB}"/>
              </a:ext>
            </a:extLst>
          </p:cNvPr>
          <p:cNvSpPr/>
          <p:nvPr/>
        </p:nvSpPr>
        <p:spPr>
          <a:xfrm>
            <a:off x="7340318" y="2150124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</a:t>
            </a:r>
            <a:r>
              <a:rPr lang="en-US" altLang="ja-JP" sz="12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single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758E73BC-915C-426F-BDAC-FAFEE07E8E16}"/>
              </a:ext>
            </a:extLst>
          </p:cNvPr>
          <p:cNvSpPr/>
          <p:nvPr/>
        </p:nvSpPr>
        <p:spPr>
          <a:xfrm>
            <a:off x="8851673" y="1509171"/>
            <a:ext cx="1032100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E9E6431-D042-4408-B580-AC2726DEDF9E}"/>
              </a:ext>
            </a:extLst>
          </p:cNvPr>
          <p:cNvCxnSpPr>
            <a:cxnSpLocks/>
          </p:cNvCxnSpPr>
          <p:nvPr/>
        </p:nvCxnSpPr>
        <p:spPr>
          <a:xfrm>
            <a:off x="9006682" y="2061269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612D854E-007D-41CF-81C5-95956DA9D881}"/>
              </a:ext>
            </a:extLst>
          </p:cNvPr>
          <p:cNvSpPr/>
          <p:nvPr/>
        </p:nvSpPr>
        <p:spPr>
          <a:xfrm>
            <a:off x="8944054" y="3187955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0E849817-5F09-461A-86AC-144410727B46}"/>
              </a:ext>
            </a:extLst>
          </p:cNvPr>
          <p:cNvSpPr/>
          <p:nvPr/>
        </p:nvSpPr>
        <p:spPr>
          <a:xfrm>
            <a:off x="9125573" y="1763716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E311620-C77B-4441-9425-5BEEF1A46A64}"/>
              </a:ext>
            </a:extLst>
          </p:cNvPr>
          <p:cNvSpPr/>
          <p:nvPr/>
        </p:nvSpPr>
        <p:spPr>
          <a:xfrm>
            <a:off x="8887829" y="1497845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B9806B5-DE72-4076-8D03-BBCC8D2891B6}"/>
              </a:ext>
            </a:extLst>
          </p:cNvPr>
          <p:cNvCxnSpPr>
            <a:cxnSpLocks/>
          </p:cNvCxnSpPr>
          <p:nvPr/>
        </p:nvCxnSpPr>
        <p:spPr>
          <a:xfrm flipV="1">
            <a:off x="578131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494923EF-93E8-4D02-95AF-250D5D828742}"/>
              </a:ext>
            </a:extLst>
          </p:cNvPr>
          <p:cNvCxnSpPr>
            <a:cxnSpLocks/>
          </p:cNvCxnSpPr>
          <p:nvPr/>
        </p:nvCxnSpPr>
        <p:spPr>
          <a:xfrm flipV="1">
            <a:off x="592492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B4E52773-2D91-42CD-9BBC-5D0CC05ABAE9}"/>
              </a:ext>
            </a:extLst>
          </p:cNvPr>
          <p:cNvCxnSpPr>
            <a:cxnSpLocks/>
          </p:cNvCxnSpPr>
          <p:nvPr/>
        </p:nvCxnSpPr>
        <p:spPr>
          <a:xfrm flipH="1">
            <a:off x="5781313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162B6203-B1B1-4C1E-A0F1-F4BC35249823}"/>
              </a:ext>
            </a:extLst>
          </p:cNvPr>
          <p:cNvCxnSpPr>
            <a:cxnSpLocks/>
          </p:cNvCxnSpPr>
          <p:nvPr/>
        </p:nvCxnSpPr>
        <p:spPr>
          <a:xfrm flipV="1">
            <a:off x="858934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8920701-BB15-472B-8707-F9F30FF8E701}"/>
              </a:ext>
            </a:extLst>
          </p:cNvPr>
          <p:cNvCxnSpPr>
            <a:cxnSpLocks/>
          </p:cNvCxnSpPr>
          <p:nvPr/>
        </p:nvCxnSpPr>
        <p:spPr>
          <a:xfrm flipV="1">
            <a:off x="873295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F38BE4F7-08D1-4776-9453-A466B2049150}"/>
              </a:ext>
            </a:extLst>
          </p:cNvPr>
          <p:cNvCxnSpPr>
            <a:cxnSpLocks/>
          </p:cNvCxnSpPr>
          <p:nvPr/>
        </p:nvCxnSpPr>
        <p:spPr>
          <a:xfrm flipH="1">
            <a:off x="8589343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39822A3E-6A9E-453B-8914-381F630AB619}"/>
              </a:ext>
            </a:extLst>
          </p:cNvPr>
          <p:cNvSpPr/>
          <p:nvPr/>
        </p:nvSpPr>
        <p:spPr>
          <a:xfrm>
            <a:off x="4791518" y="5699902"/>
            <a:ext cx="916381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Frame(n+1)</a:t>
            </a:r>
            <a:endParaRPr kumimoji="1" lang="ja-JP" altLang="en-US" sz="1200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EB3AB581-4A56-4CF1-BAA4-BAC9D627F6C4}"/>
              </a:ext>
            </a:extLst>
          </p:cNvPr>
          <p:cNvSpPr/>
          <p:nvPr/>
        </p:nvSpPr>
        <p:spPr>
          <a:xfrm>
            <a:off x="4848310" y="6370090"/>
            <a:ext cx="2559253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Frame(n+1)</a:t>
            </a:r>
            <a:endParaRPr kumimoji="1" lang="ja-JP" altLang="en-US" sz="1600" dirty="0"/>
          </a:p>
        </p:txBody>
      </p:sp>
      <p:sp>
        <p:nvSpPr>
          <p:cNvPr id="131" name="矢印: 下 130">
            <a:extLst>
              <a:ext uri="{FF2B5EF4-FFF2-40B4-BE49-F238E27FC236}">
                <a16:creationId xmlns:a16="http://schemas.microsoft.com/office/drawing/2014/main" id="{DB5D485E-8D9B-4669-A43D-31D77120ABF0}"/>
              </a:ext>
            </a:extLst>
          </p:cNvPr>
          <p:cNvSpPr/>
          <p:nvPr/>
        </p:nvSpPr>
        <p:spPr>
          <a:xfrm rot="20700605">
            <a:off x="4882479" y="598509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97FBD5E-00EA-43BA-8DD9-1EDD37FC0A68}"/>
              </a:ext>
            </a:extLst>
          </p:cNvPr>
          <p:cNvSpPr/>
          <p:nvPr/>
        </p:nvSpPr>
        <p:spPr>
          <a:xfrm>
            <a:off x="7766503" y="5699902"/>
            <a:ext cx="96644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Frame(n+2)</a:t>
            </a:r>
            <a:endParaRPr kumimoji="1" lang="ja-JP" altLang="en-US" sz="1200" dirty="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F284ADE-6B4A-4778-A448-2D4A119BC6A0}"/>
              </a:ext>
            </a:extLst>
          </p:cNvPr>
          <p:cNvSpPr/>
          <p:nvPr/>
        </p:nvSpPr>
        <p:spPr>
          <a:xfrm>
            <a:off x="7823295" y="6370090"/>
            <a:ext cx="2576849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Frame(n+2)</a:t>
            </a:r>
            <a:endParaRPr kumimoji="1" lang="ja-JP" altLang="en-US" sz="1600" dirty="0"/>
          </a:p>
        </p:txBody>
      </p:sp>
      <p:sp>
        <p:nvSpPr>
          <p:cNvPr id="134" name="矢印: 下 133">
            <a:extLst>
              <a:ext uri="{FF2B5EF4-FFF2-40B4-BE49-F238E27FC236}">
                <a16:creationId xmlns:a16="http://schemas.microsoft.com/office/drawing/2014/main" id="{88F4D1DA-66A9-4774-AA84-0FAE5A3F0363}"/>
              </a:ext>
            </a:extLst>
          </p:cNvPr>
          <p:cNvSpPr/>
          <p:nvPr/>
        </p:nvSpPr>
        <p:spPr>
          <a:xfrm rot="20700605">
            <a:off x="7857464" y="5985093"/>
            <a:ext cx="246185" cy="29659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75F8F4B9-F58D-4579-B17B-1EFA5780E56F}"/>
              </a:ext>
            </a:extLst>
          </p:cNvPr>
          <p:cNvCxnSpPr>
            <a:cxnSpLocks/>
          </p:cNvCxnSpPr>
          <p:nvPr/>
        </p:nvCxnSpPr>
        <p:spPr>
          <a:xfrm>
            <a:off x="8732951" y="5070984"/>
            <a:ext cx="2664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BB35B7AC-66C3-49C5-8178-EBC374EBA7D2}"/>
              </a:ext>
            </a:extLst>
          </p:cNvPr>
          <p:cNvCxnSpPr>
            <a:cxnSpLocks/>
          </p:cNvCxnSpPr>
          <p:nvPr/>
        </p:nvCxnSpPr>
        <p:spPr>
          <a:xfrm>
            <a:off x="5781313" y="2124146"/>
            <a:ext cx="0" cy="2946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3543AD2-7555-4AA5-97C7-F1BD420E05C7}"/>
              </a:ext>
            </a:extLst>
          </p:cNvPr>
          <p:cNvSpPr/>
          <p:nvPr/>
        </p:nvSpPr>
        <p:spPr>
          <a:xfrm>
            <a:off x="5770099" y="4605188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FrameReady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FF68B2D7-BC8E-4C32-A4DB-DEEF7B493B6C}"/>
              </a:ext>
            </a:extLst>
          </p:cNvPr>
          <p:cNvCxnSpPr>
            <a:cxnSpLocks/>
          </p:cNvCxnSpPr>
          <p:nvPr/>
        </p:nvCxnSpPr>
        <p:spPr>
          <a:xfrm>
            <a:off x="8576317" y="2129543"/>
            <a:ext cx="0" cy="2946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6A67BCD-02B4-4D5B-A730-A149DCB4EE59}"/>
              </a:ext>
            </a:extLst>
          </p:cNvPr>
          <p:cNvSpPr/>
          <p:nvPr/>
        </p:nvSpPr>
        <p:spPr>
          <a:xfrm>
            <a:off x="8565103" y="4610585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FrameReady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53" name="吹き出し: 四角形 152">
            <a:extLst>
              <a:ext uri="{FF2B5EF4-FFF2-40B4-BE49-F238E27FC236}">
                <a16:creationId xmlns:a16="http://schemas.microsoft.com/office/drawing/2014/main" id="{4E9A84CA-ED3B-412A-9765-314F36FF8CC5}"/>
              </a:ext>
            </a:extLst>
          </p:cNvPr>
          <p:cNvSpPr/>
          <p:nvPr/>
        </p:nvSpPr>
        <p:spPr>
          <a:xfrm>
            <a:off x="10174843" y="5197062"/>
            <a:ext cx="1841234" cy="913604"/>
          </a:xfrm>
          <a:prstGeom prst="wedgeRectCallout">
            <a:avLst>
              <a:gd name="adj1" fmla="val -56390"/>
              <a:gd name="adj2" fmla="val 683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Display keeps frame image data until each frame encode done as it is Single mode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235F180-7006-4454-BECD-539BC87F9F09}"/>
              </a:ext>
            </a:extLst>
          </p:cNvPr>
          <p:cNvSpPr/>
          <p:nvPr/>
        </p:nvSpPr>
        <p:spPr>
          <a:xfrm>
            <a:off x="221638" y="5083420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HW:VSYNC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134A9E9-317D-429A-A1D0-A7E79F7354F0}"/>
              </a:ext>
            </a:extLst>
          </p:cNvPr>
          <p:cNvSpPr/>
          <p:nvPr/>
        </p:nvSpPr>
        <p:spPr>
          <a:xfrm>
            <a:off x="160724" y="197952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LiveviewCtrl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9A8A944-8092-47DB-89F0-3541BF04A447}"/>
              </a:ext>
            </a:extLst>
          </p:cNvPr>
          <p:cNvSpPr/>
          <p:nvPr/>
        </p:nvSpPr>
        <p:spPr>
          <a:xfrm>
            <a:off x="457280" y="276060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AE62C24-2F61-4BCF-922A-6AF2071178BE}"/>
              </a:ext>
            </a:extLst>
          </p:cNvPr>
          <p:cNvSpPr/>
          <p:nvPr/>
        </p:nvSpPr>
        <p:spPr>
          <a:xfrm>
            <a:off x="492546" y="3530995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43D5C35-9D3A-48FC-A213-B5476D558E25}"/>
              </a:ext>
            </a:extLst>
          </p:cNvPr>
          <p:cNvSpPr/>
          <p:nvPr/>
        </p:nvSpPr>
        <p:spPr>
          <a:xfrm>
            <a:off x="174701" y="5762128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B561740-F481-4F66-A563-F2717AD876F6}"/>
              </a:ext>
            </a:extLst>
          </p:cNvPr>
          <p:cNvSpPr/>
          <p:nvPr/>
        </p:nvSpPr>
        <p:spPr>
          <a:xfrm>
            <a:off x="174701" y="6385199"/>
            <a:ext cx="96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FDC4F3B-9250-4562-95EF-3C2252AAEE68}"/>
              </a:ext>
            </a:extLst>
          </p:cNvPr>
          <p:cNvSpPr/>
          <p:nvPr/>
        </p:nvSpPr>
        <p:spPr>
          <a:xfrm>
            <a:off x="627198" y="1190390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Input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73289EF-E831-4E23-AE1F-20B3852D0EF1}"/>
              </a:ext>
            </a:extLst>
          </p:cNvPr>
          <p:cNvSpPr/>
          <p:nvPr/>
        </p:nvSpPr>
        <p:spPr>
          <a:xfrm>
            <a:off x="610366" y="431208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File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B82316E-0AA9-463E-AC02-CE23683FC196}"/>
              </a:ext>
            </a:extLst>
          </p:cNvPr>
          <p:cNvSpPr/>
          <p:nvPr/>
        </p:nvSpPr>
        <p:spPr>
          <a:xfrm>
            <a:off x="3637834" y="1316238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F8AA830-CE22-4E4C-97DB-B7DC74AA0FCD}"/>
              </a:ext>
            </a:extLst>
          </p:cNvPr>
          <p:cNvSpPr/>
          <p:nvPr/>
        </p:nvSpPr>
        <p:spPr>
          <a:xfrm>
            <a:off x="6665127" y="1248534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B48FD6B-48CF-41D5-8477-EEB8ED72529B}"/>
              </a:ext>
            </a:extLst>
          </p:cNvPr>
          <p:cNvSpPr/>
          <p:nvPr/>
        </p:nvSpPr>
        <p:spPr>
          <a:xfrm>
            <a:off x="9810227" y="1352925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26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StateMachine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B955EBF-814F-4338-8463-BCC87D81CE83}"/>
              </a:ext>
            </a:extLst>
          </p:cNvPr>
          <p:cNvSpPr/>
          <p:nvPr/>
        </p:nvSpPr>
        <p:spPr>
          <a:xfrm>
            <a:off x="4574409" y="1908866"/>
            <a:ext cx="1652955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88B8F55-3BBF-4C7C-BEA4-7817092D9431}"/>
              </a:ext>
            </a:extLst>
          </p:cNvPr>
          <p:cNvSpPr/>
          <p:nvPr/>
        </p:nvSpPr>
        <p:spPr>
          <a:xfrm>
            <a:off x="4618370" y="3238808"/>
            <a:ext cx="1565032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0E13865-103B-4C2C-A4DF-546EDBF770C3}"/>
              </a:ext>
            </a:extLst>
          </p:cNvPr>
          <p:cNvSpPr/>
          <p:nvPr/>
        </p:nvSpPr>
        <p:spPr>
          <a:xfrm>
            <a:off x="5322065" y="1349370"/>
            <a:ext cx="157643" cy="1576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80D558-BE55-4C51-A5FE-E41FF0433D86}"/>
              </a:ext>
            </a:extLst>
          </p:cNvPr>
          <p:cNvCxnSpPr>
            <a:stCxn id="37" idx="4"/>
            <a:endCxn id="73" idx="0"/>
          </p:cNvCxnSpPr>
          <p:nvPr/>
        </p:nvCxnSpPr>
        <p:spPr>
          <a:xfrm>
            <a:off x="5400887" y="1507013"/>
            <a:ext cx="0" cy="4018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901A807-337E-44D5-9B98-29A2CC3160CC}"/>
              </a:ext>
            </a:extLst>
          </p:cNvPr>
          <p:cNvCxnSpPr>
            <a:cxnSpLocks/>
          </p:cNvCxnSpPr>
          <p:nvPr/>
        </p:nvCxnSpPr>
        <p:spPr>
          <a:xfrm>
            <a:off x="4970064" y="2313314"/>
            <a:ext cx="10959" cy="8905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F004AE-A694-4AD6-AF88-5CAB572E0BCE}"/>
              </a:ext>
            </a:extLst>
          </p:cNvPr>
          <p:cNvCxnSpPr>
            <a:cxnSpLocks/>
          </p:cNvCxnSpPr>
          <p:nvPr/>
        </p:nvCxnSpPr>
        <p:spPr>
          <a:xfrm>
            <a:off x="4970064" y="4814220"/>
            <a:ext cx="21919" cy="8267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E8FBBDB-7691-4F5F-BCAD-D3C8E55847D4}"/>
              </a:ext>
            </a:extLst>
          </p:cNvPr>
          <p:cNvSpPr/>
          <p:nvPr/>
        </p:nvSpPr>
        <p:spPr>
          <a:xfrm>
            <a:off x="5479708" y="1459358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boot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AB24DD2-44D7-4F1F-B928-671407A9955D}"/>
              </a:ext>
            </a:extLst>
          </p:cNvPr>
          <p:cNvSpPr/>
          <p:nvPr/>
        </p:nvSpPr>
        <p:spPr>
          <a:xfrm>
            <a:off x="3909823" y="2455963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CMD_START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93E441-0FAE-4057-95D5-9E56807F30C7}"/>
              </a:ext>
            </a:extLst>
          </p:cNvPr>
          <p:cNvSpPr/>
          <p:nvPr/>
        </p:nvSpPr>
        <p:spPr>
          <a:xfrm>
            <a:off x="4485340" y="4409772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MOVIE_PLAYING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98512F-3D3E-4740-83C9-9EF0C7533685}"/>
              </a:ext>
            </a:extLst>
          </p:cNvPr>
          <p:cNvSpPr/>
          <p:nvPr/>
        </p:nvSpPr>
        <p:spPr>
          <a:xfrm>
            <a:off x="4485340" y="5634493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MOVIE_PAUSE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159A5A6-30AF-4BA1-8DAA-1D67CC64530E}"/>
              </a:ext>
            </a:extLst>
          </p:cNvPr>
          <p:cNvCxnSpPr>
            <a:cxnSpLocks/>
          </p:cNvCxnSpPr>
          <p:nvPr/>
        </p:nvCxnSpPr>
        <p:spPr>
          <a:xfrm flipV="1">
            <a:off x="5716311" y="2321067"/>
            <a:ext cx="1" cy="7035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CA75ED8-6B7B-4E26-9CB7-656601E5785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820719"/>
            <a:ext cx="1" cy="8202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8158C9-35D4-444F-9DD0-3C3D9B42594B}"/>
              </a:ext>
            </a:extLst>
          </p:cNvPr>
          <p:cNvSpPr/>
          <p:nvPr/>
        </p:nvSpPr>
        <p:spPr>
          <a:xfrm>
            <a:off x="5759928" y="2455964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F4115E9-9B88-47D9-83AE-8E62D3DFC135}"/>
              </a:ext>
            </a:extLst>
          </p:cNvPr>
          <p:cNvSpPr/>
          <p:nvPr/>
        </p:nvSpPr>
        <p:spPr>
          <a:xfrm>
            <a:off x="3423552" y="4970604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C49BCB08-C7CA-4413-9349-F316D99C2B46}"/>
              </a:ext>
            </a:extLst>
          </p:cNvPr>
          <p:cNvSpPr/>
          <p:nvPr/>
        </p:nvSpPr>
        <p:spPr>
          <a:xfrm>
            <a:off x="6380358" y="1326387"/>
            <a:ext cx="1394900" cy="471512"/>
          </a:xfrm>
          <a:prstGeom prst="wedgeRectCallout">
            <a:avLst>
              <a:gd name="adj1" fmla="val -66728"/>
              <a:gd name="adj2" fmla="val 973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Not in playback mode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B04782-52E9-4CE7-AD4F-4DAF76213555}"/>
              </a:ext>
            </a:extLst>
          </p:cNvPr>
          <p:cNvSpPr/>
          <p:nvPr/>
        </p:nvSpPr>
        <p:spPr>
          <a:xfrm>
            <a:off x="6155994" y="5016444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6632F8-985F-47F1-9E14-0118ECD9156E}"/>
              </a:ext>
            </a:extLst>
          </p:cNvPr>
          <p:cNvSpPr/>
          <p:nvPr/>
        </p:nvSpPr>
        <p:spPr>
          <a:xfrm>
            <a:off x="2409091" y="3031070"/>
            <a:ext cx="6524372" cy="337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03F9663-54D2-4BDC-B624-A07624789E6E}"/>
              </a:ext>
            </a:extLst>
          </p:cNvPr>
          <p:cNvCxnSpPr>
            <a:cxnSpLocks/>
          </p:cNvCxnSpPr>
          <p:nvPr/>
        </p:nvCxnSpPr>
        <p:spPr>
          <a:xfrm>
            <a:off x="4954889" y="3620041"/>
            <a:ext cx="0" cy="7775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B4C0D89-2A87-4670-BD2B-F721C3BE1367}"/>
              </a:ext>
            </a:extLst>
          </p:cNvPr>
          <p:cNvSpPr/>
          <p:nvPr/>
        </p:nvSpPr>
        <p:spPr>
          <a:xfrm>
            <a:off x="3337719" y="3838042"/>
            <a:ext cx="1752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New content is movie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A7460FB-E209-4F0A-A860-A4C1D8DA114D}"/>
              </a:ext>
            </a:extLst>
          </p:cNvPr>
          <p:cNvCxnSpPr>
            <a:cxnSpLocks/>
          </p:cNvCxnSpPr>
          <p:nvPr/>
        </p:nvCxnSpPr>
        <p:spPr>
          <a:xfrm flipV="1">
            <a:off x="5863543" y="3628984"/>
            <a:ext cx="1" cy="768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269FD45-96AE-4AA4-AB85-AF04913F0122}"/>
              </a:ext>
            </a:extLst>
          </p:cNvPr>
          <p:cNvSpPr/>
          <p:nvPr/>
        </p:nvSpPr>
        <p:spPr>
          <a:xfrm>
            <a:off x="5863543" y="3838042"/>
            <a:ext cx="203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Reached the end of movie ||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 (DIAL)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10C1205-46AB-45F8-9EEE-1B01F0A62906}"/>
              </a:ext>
            </a:extLst>
          </p:cNvPr>
          <p:cNvSpPr/>
          <p:nvPr/>
        </p:nvSpPr>
        <p:spPr>
          <a:xfrm>
            <a:off x="6540272" y="3215196"/>
            <a:ext cx="23931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 (DIAL)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7333B486-0AED-4F5E-8B6A-F2DD1B5E82D1}"/>
              </a:ext>
            </a:extLst>
          </p:cNvPr>
          <p:cNvSpPr/>
          <p:nvPr/>
        </p:nvSpPr>
        <p:spPr>
          <a:xfrm>
            <a:off x="6198577" y="3297115"/>
            <a:ext cx="334108" cy="281354"/>
          </a:xfrm>
          <a:custGeom>
            <a:avLst/>
            <a:gdLst>
              <a:gd name="connsiteX0" fmla="*/ 0 w 334108"/>
              <a:gd name="connsiteY0" fmla="*/ 105508 h 281354"/>
              <a:gd name="connsiteX1" fmla="*/ 8792 w 334108"/>
              <a:gd name="connsiteY1" fmla="*/ 52754 h 281354"/>
              <a:gd name="connsiteX2" fmla="*/ 35169 w 334108"/>
              <a:gd name="connsiteY2" fmla="*/ 35170 h 281354"/>
              <a:gd name="connsiteX3" fmla="*/ 149469 w 334108"/>
              <a:gd name="connsiteY3" fmla="*/ 0 h 281354"/>
              <a:gd name="connsiteX4" fmla="*/ 298938 w 334108"/>
              <a:gd name="connsiteY4" fmla="*/ 17585 h 281354"/>
              <a:gd name="connsiteX5" fmla="*/ 325315 w 334108"/>
              <a:gd name="connsiteY5" fmla="*/ 96716 h 281354"/>
              <a:gd name="connsiteX6" fmla="*/ 334108 w 334108"/>
              <a:gd name="connsiteY6" fmla="*/ 123093 h 281354"/>
              <a:gd name="connsiteX7" fmla="*/ 325315 w 334108"/>
              <a:gd name="connsiteY7" fmla="*/ 272562 h 281354"/>
              <a:gd name="connsiteX8" fmla="*/ 298938 w 334108"/>
              <a:gd name="connsiteY8" fmla="*/ 281354 h 281354"/>
              <a:gd name="connsiteX9" fmla="*/ 149469 w 334108"/>
              <a:gd name="connsiteY9" fmla="*/ 272562 h 281354"/>
              <a:gd name="connsiteX10" fmla="*/ 87923 w 334108"/>
              <a:gd name="connsiteY10" fmla="*/ 263770 h 281354"/>
              <a:gd name="connsiteX11" fmla="*/ 52754 w 334108"/>
              <a:gd name="connsiteY11" fmla="*/ 254977 h 281354"/>
              <a:gd name="connsiteX12" fmla="*/ 8792 w 334108"/>
              <a:gd name="connsiteY12" fmla="*/ 246185 h 281354"/>
              <a:gd name="connsiteX13" fmla="*/ 0 w 334108"/>
              <a:gd name="connsiteY13" fmla="*/ 246185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4108" h="281354">
                <a:moveTo>
                  <a:pt x="0" y="105508"/>
                </a:moveTo>
                <a:cubicBezTo>
                  <a:pt x="2931" y="87923"/>
                  <a:pt x="819" y="68699"/>
                  <a:pt x="8792" y="52754"/>
                </a:cubicBezTo>
                <a:cubicBezTo>
                  <a:pt x="13518" y="43303"/>
                  <a:pt x="27051" y="41935"/>
                  <a:pt x="35169" y="35170"/>
                </a:cubicBezTo>
                <a:cubicBezTo>
                  <a:pt x="93102" y="-13107"/>
                  <a:pt x="23758" y="12572"/>
                  <a:pt x="149469" y="0"/>
                </a:cubicBezTo>
                <a:cubicBezTo>
                  <a:pt x="199292" y="5862"/>
                  <a:pt x="252703" y="-1883"/>
                  <a:pt x="298938" y="17585"/>
                </a:cubicBezTo>
                <a:cubicBezTo>
                  <a:pt x="298940" y="17586"/>
                  <a:pt x="320919" y="83527"/>
                  <a:pt x="325315" y="96716"/>
                </a:cubicBezTo>
                <a:lnTo>
                  <a:pt x="334108" y="123093"/>
                </a:lnTo>
                <a:cubicBezTo>
                  <a:pt x="331177" y="172916"/>
                  <a:pt x="336142" y="223841"/>
                  <a:pt x="325315" y="272562"/>
                </a:cubicBezTo>
                <a:cubicBezTo>
                  <a:pt x="323304" y="281609"/>
                  <a:pt x="308206" y="281354"/>
                  <a:pt x="298938" y="281354"/>
                </a:cubicBezTo>
                <a:cubicBezTo>
                  <a:pt x="249029" y="281354"/>
                  <a:pt x="199292" y="275493"/>
                  <a:pt x="149469" y="272562"/>
                </a:cubicBezTo>
                <a:cubicBezTo>
                  <a:pt x="128954" y="269631"/>
                  <a:pt x="108312" y="267477"/>
                  <a:pt x="87923" y="263770"/>
                </a:cubicBezTo>
                <a:cubicBezTo>
                  <a:pt x="76034" y="261608"/>
                  <a:pt x="64550" y="257598"/>
                  <a:pt x="52754" y="254977"/>
                </a:cubicBezTo>
                <a:cubicBezTo>
                  <a:pt x="38166" y="251735"/>
                  <a:pt x="23533" y="248642"/>
                  <a:pt x="8792" y="246185"/>
                </a:cubicBezTo>
                <a:cubicBezTo>
                  <a:pt x="5901" y="245703"/>
                  <a:pt x="2931" y="246185"/>
                  <a:pt x="0" y="2461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52472BA3-0F06-4496-BD93-E340ECD28EEC}"/>
              </a:ext>
            </a:extLst>
          </p:cNvPr>
          <p:cNvSpPr/>
          <p:nvPr/>
        </p:nvSpPr>
        <p:spPr>
          <a:xfrm>
            <a:off x="8343900" y="2436436"/>
            <a:ext cx="2281870" cy="471512"/>
          </a:xfrm>
          <a:prstGeom prst="wedgeRectCallout">
            <a:avLst>
              <a:gd name="adj1" fmla="val -57481"/>
              <a:gd name="adj2" fmla="val 12157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If jpeg: display jpeg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If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avi</a:t>
            </a:r>
            <a:r>
              <a:rPr kumimoji="1" lang="en-US" altLang="ja-JP" sz="1400" dirty="0">
                <a:solidFill>
                  <a:schemeClr val="tx1"/>
                </a:solidFill>
              </a:rPr>
              <a:t>  : change status</a:t>
            </a:r>
          </a:p>
        </p:txBody>
      </p: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B2084EC3-19F4-43B8-966E-30C801A3BBFA}"/>
              </a:ext>
            </a:extLst>
          </p:cNvPr>
          <p:cNvSpPr/>
          <p:nvPr/>
        </p:nvSpPr>
        <p:spPr>
          <a:xfrm>
            <a:off x="9337399" y="4409772"/>
            <a:ext cx="2281870" cy="471512"/>
          </a:xfrm>
          <a:prstGeom prst="wedgeRectCallout">
            <a:avLst>
              <a:gd name="adj1" fmla="val -169221"/>
              <a:gd name="adj2" fmla="val -1641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Display next jpeg in motion jpeg file </a:t>
            </a:r>
            <a:r>
              <a:rPr lang="en-US" altLang="ja-JP" sz="1400" dirty="0">
                <a:solidFill>
                  <a:schemeClr val="tx1"/>
                </a:solidFill>
              </a:rPr>
              <a:t>every frame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37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Hardware Configurations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96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FSMC (for LCD(ILI9341))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98600C-9A15-425F-A67A-C050D2C6F338}"/>
              </a:ext>
            </a:extLst>
          </p:cNvPr>
          <p:cNvSpPr/>
          <p:nvPr/>
        </p:nvSpPr>
        <p:spPr>
          <a:xfrm>
            <a:off x="1238250" y="1218307"/>
            <a:ext cx="6096000" cy="5001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FSMC_NORSRAM_TimingTypeDef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Timing;</a:t>
            </a:r>
          </a:p>
          <a:p>
            <a:endParaRPr lang="ja-JP" altLang="en-US" sz="1100" dirty="0">
              <a:latin typeface="Consolas" panose="020B0609020204030204" pitchFamily="49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/** Perform the SRAM1 memory initialization sequence</a:t>
            </a:r>
          </a:p>
          <a:p>
            <a:r>
              <a:rPr lang="ja-JP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 *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pt-BR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FSMC_NORSRAM_DEVICE;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Extended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FSMC_NORSRAM_EXTENDED_DEVICE;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/* hsram1.</a:t>
            </a:r>
            <a:r>
              <a:rPr lang="en-US" altLang="ja-JP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Init */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NSBank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FSMC_NORSRAM_BANK1;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DataAddressMux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FSMC_DATA_ADDRESS_MUX_DISABLE;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MemoryType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FSMC_MEMORY_TYPE_SRAM;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MemoryDataWidth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FSMC_NORSRAM_MEM_BUS_WIDTH_16;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BurstAccessMode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FSMC_BURST_ACCESS_MODE_DISABLE;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WaitSignalPolarity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FSMC_WAIT_SIGNAL_POLARITY_LOW;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WrapMode = FSMC_WRAP_MODE_DISABLE;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WaitSignalActive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FSMC_WAIT_TIMING_BEFORE_WS;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WriteOperation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FSMC_WRITE_OPERATION_ENABLE;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WaitSignal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FSMC_WAIT_SIGNAL_DISABLE;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ExtendedMode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FSMC_EXTENDED_MODE_DISABLE;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AsynchronousWait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FSMC_ASYNCHRONOUS_WAIT_DISABLE;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WriteBurst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FSMC_WRITE_BURST_DISABLE;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PageSize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FSMC_PAGE_SIZE_NONE;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/* Timing */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AddressSetupTime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AddressHoldTime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15;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DataSetupTime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BusTurnAroundDuration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CLKDivision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16;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DataLatency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17;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AccessMode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FSMC_ACCESS_MODE_A;</a:t>
            </a:r>
            <a:endParaRPr lang="ja-JP" altLang="en-US" sz="1100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A32142D-F7CD-4A46-A984-C16D800B7A00}"/>
              </a:ext>
            </a:extLst>
          </p:cNvPr>
          <p:cNvSpPr/>
          <p:nvPr/>
        </p:nvSpPr>
        <p:spPr>
          <a:xfrm>
            <a:off x="7553325" y="4636711"/>
            <a:ext cx="2281870" cy="573464"/>
          </a:xfrm>
          <a:prstGeom prst="wedgeRectCallout">
            <a:avLst>
              <a:gd name="adj1" fmla="val -214014"/>
              <a:gd name="adj2" fmla="val 5347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Need tuning depending on display device spec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Policy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10060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This is just</a:t>
            </a:r>
            <a:r>
              <a:rPr lang="ja-JP" altLang="en-US" sz="2400" dirty="0"/>
              <a:t> </a:t>
            </a:r>
            <a:r>
              <a:rPr lang="en-US" altLang="ja-JP" sz="2400" dirty="0"/>
              <a:t>a hobby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Cortex-M (STM32) is not the best choice for digital cameras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Better to use more powerful SoC such as Cortex-A (e.g. Raspberry Pi)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Little effort on hardware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Use discovery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Do not pursue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Many people already worked on this</a:t>
            </a:r>
          </a:p>
        </p:txBody>
      </p:sp>
    </p:spTree>
    <p:extLst>
      <p:ext uri="{BB962C8B-B14F-4D97-AF65-F5344CB8AC3E}">
        <p14:creationId xmlns:p14="http://schemas.microsoft.com/office/powerpoint/2010/main" val="4236625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DCMI (for Camera(OV7670))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777931E-3891-463F-8421-A16EE01EEC8F}"/>
              </a:ext>
            </a:extLst>
          </p:cNvPr>
          <p:cNvSpPr/>
          <p:nvPr/>
        </p:nvSpPr>
        <p:spPr>
          <a:xfrm>
            <a:off x="1000125" y="1595892"/>
            <a:ext cx="6096000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SynchroMode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DCMI_SYNCHRO_HARDWARE;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PCKPolarity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DCMI_PCKPOLARITY_RISING;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VSPolarity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DCMI_VSPOLARITY_HIGH;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HSPolarity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DCMI_HSPOLARITY_LOW;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CaptureRate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DCMI_CR_ALL_FRAME;</a:t>
            </a:r>
          </a:p>
          <a:p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hdcmi.</a:t>
            </a:r>
            <a:r>
              <a:rPr lang="pt-BR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ExtendedDataMode</a:t>
            </a:r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DCMI_EXTEND_DATA_8B;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JPEGMode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DCMI_JPEG_DISABLE;</a:t>
            </a:r>
            <a:endParaRPr lang="ja-JP" altLang="en-US" sz="11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455D94-4D5A-4B6E-9CB9-A9B0FACA54D9}"/>
              </a:ext>
            </a:extLst>
          </p:cNvPr>
          <p:cNvSpPr/>
          <p:nvPr/>
        </p:nvSpPr>
        <p:spPr>
          <a:xfrm>
            <a:off x="1000125" y="3390335"/>
            <a:ext cx="609600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DMA2_Stream1;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Channel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DMA_CHANNEL_1;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Direction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DMA_PERIPH_TO_MEMORY;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PeriphInc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DMA_PINC_DISABLE;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MemInc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DMA_MINC_DISABLE;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PeriphDataAlignment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DMA_PDATAALIGN_WORD;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MemDataAlignment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DMA_MDATAALIGN_WORD;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DMA_NORMAL;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Priority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DMA_PRIORITY_LOW;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FIFOMode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DMA_FIFOMODE_DISABLE;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2906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Port Map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011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Port Map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1F5E74F-C212-47F6-811A-D850DEA98A1B}"/>
              </a:ext>
            </a:extLst>
          </p:cNvPr>
          <p:cNvSpPr/>
          <p:nvPr/>
        </p:nvSpPr>
        <p:spPr>
          <a:xfrm>
            <a:off x="259326" y="978112"/>
            <a:ext cx="11856474" cy="577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noAutofit/>
          </a:bodyPr>
          <a:lstStyle/>
          <a:p>
            <a:r>
              <a:rPr lang="ja-JP" altLang="en-US" sz="1000" dirty="0"/>
              <a:t>## IO</a:t>
            </a:r>
          </a:p>
          <a:p>
            <a:r>
              <a:rPr lang="ja-JP" altLang="en-US" sz="1000" dirty="0"/>
              <a:t>PA00 = ROTARY_A (TIM5_CH1)	! pulled-up on board</a:t>
            </a:r>
          </a:p>
          <a:p>
            <a:r>
              <a:rPr lang="ja-JP" altLang="en-US" sz="1000" dirty="0"/>
              <a:t>PA01 = ROTARY_B (TIM5_CH2)</a:t>
            </a:r>
          </a:p>
          <a:p>
            <a:r>
              <a:rPr lang="ja-JP" altLang="en-US" sz="1000" dirty="0"/>
              <a:t>PA02 = USART2 (TX)</a:t>
            </a:r>
          </a:p>
          <a:p>
            <a:r>
              <a:rPr lang="ja-JP" altLang="en-US" sz="1000" dirty="0"/>
              <a:t>PA03 = USART2 (RX)</a:t>
            </a:r>
          </a:p>
          <a:p>
            <a:r>
              <a:rPr lang="ja-JP" altLang="en-US" sz="1000" dirty="0"/>
              <a:t>PA04 = CAMERA_HS(DCMI_HSYNC)</a:t>
            </a:r>
          </a:p>
          <a:p>
            <a:r>
              <a:rPr lang="ja-JP" altLang="en-US" sz="1000" dirty="0"/>
              <a:t>PA05 = SD_CARD(SPI1_SCK)</a:t>
            </a:r>
          </a:p>
          <a:p>
            <a:r>
              <a:rPr lang="ja-JP" altLang="en-US" sz="1000" dirty="0"/>
              <a:t>PA06 = CAMERA_PCLK(DCMI_PIXCK)</a:t>
            </a:r>
          </a:p>
          <a:p>
            <a:r>
              <a:rPr lang="ja-JP" altLang="en-US" sz="1000" dirty="0"/>
              <a:t>PA07 = SD_CARD(SPI1_MOSI)</a:t>
            </a:r>
          </a:p>
          <a:p>
            <a:r>
              <a:rPr lang="ja-JP" altLang="en-US" sz="1000" dirty="0"/>
              <a:t>PA08 = CAMERA_MCLK(MCO1)</a:t>
            </a:r>
          </a:p>
          <a:p>
            <a:r>
              <a:rPr lang="ja-JP" altLang="en-US" sz="1000" dirty="0"/>
              <a:t>PA09 = [VBUS_FS]</a:t>
            </a:r>
          </a:p>
          <a:p>
            <a:r>
              <a:rPr lang="ja-JP" altLang="en-US" sz="1000" dirty="0"/>
              <a:t>PA10 = [OTG_FS_ID]</a:t>
            </a:r>
          </a:p>
          <a:p>
            <a:r>
              <a:rPr lang="ja-JP" altLang="en-US" sz="1000" dirty="0"/>
              <a:t>PA11 = [OTG_FS_DM]</a:t>
            </a:r>
          </a:p>
          <a:p>
            <a:r>
              <a:rPr lang="ja-JP" altLang="en-US" sz="1000" dirty="0"/>
              <a:t>PA12 = [OTG_FS_DP]</a:t>
            </a:r>
          </a:p>
          <a:p>
            <a:r>
              <a:rPr lang="ja-JP" altLang="en-US" sz="1000" dirty="0"/>
              <a:t>PA13 = [SWDIO]</a:t>
            </a:r>
          </a:p>
          <a:p>
            <a:r>
              <a:rPr lang="ja-JP" altLang="en-US" sz="1000" dirty="0"/>
              <a:t>PA14 = [SWCLKDebug]</a:t>
            </a:r>
          </a:p>
          <a:p>
            <a:r>
              <a:rPr lang="ja-JP" altLang="en-US" sz="1000" dirty="0"/>
              <a:t>PA15 = SD_CARD(SPI1_NSS(SW control))</a:t>
            </a:r>
          </a:p>
          <a:p>
            <a:endParaRPr lang="ja-JP" altLang="en-US" sz="1000" dirty="0"/>
          </a:p>
          <a:p>
            <a:r>
              <a:rPr lang="ja-JP" altLang="en-US" sz="1000" dirty="0"/>
              <a:t>PB00 = N/A</a:t>
            </a:r>
          </a:p>
          <a:p>
            <a:r>
              <a:rPr lang="ja-JP" altLang="en-US" sz="1000" dirty="0"/>
              <a:t>PB01 = N/A</a:t>
            </a:r>
          </a:p>
          <a:p>
            <a:r>
              <a:rPr lang="ja-JP" altLang="en-US" sz="1000" dirty="0"/>
              <a:t>PB02 = [BOOT]</a:t>
            </a:r>
          </a:p>
          <a:p>
            <a:r>
              <a:rPr lang="ja-JP" altLang="en-US" sz="1000" dirty="0"/>
              <a:t>PB03 = [SWO]</a:t>
            </a:r>
          </a:p>
          <a:p>
            <a:r>
              <a:rPr lang="ja-JP" altLang="en-US" sz="1000" dirty="0"/>
              <a:t>PB04 = SD_CARD(SPI1_MISO)</a:t>
            </a:r>
          </a:p>
          <a:p>
            <a:r>
              <a:rPr lang="ja-JP" altLang="en-US" sz="1000" dirty="0"/>
              <a:t>PB05 = N/A</a:t>
            </a:r>
          </a:p>
          <a:p>
            <a:r>
              <a:rPr lang="ja-JP" altLang="en-US" sz="1000" dirty="0"/>
              <a:t>PB06 = CAMERA_D5(DCMI_D5)</a:t>
            </a:r>
          </a:p>
          <a:p>
            <a:r>
              <a:rPr lang="ja-JP" altLang="en-US" sz="1000" dirty="0"/>
              <a:t>PB07 = CAMERA_VS(DCMI_VSYNC)</a:t>
            </a:r>
          </a:p>
          <a:p>
            <a:r>
              <a:rPr lang="ja-JP" altLang="en-US" sz="1000" dirty="0"/>
              <a:t>PB08 = CAMERA_D6(DCMI_D6)</a:t>
            </a:r>
          </a:p>
          <a:p>
            <a:r>
              <a:rPr lang="ja-JP" altLang="en-US" sz="1000" dirty="0"/>
              <a:t>PB09 = CAMERA_D7(DCMI_D7)</a:t>
            </a:r>
          </a:p>
          <a:p>
            <a:r>
              <a:rPr lang="ja-JP" altLang="en-US" sz="1000" dirty="0"/>
              <a:t>PB10 = CAMERA(I2C2_SCL)</a:t>
            </a:r>
          </a:p>
          <a:p>
            <a:r>
              <a:rPr lang="ja-JP" altLang="en-US" sz="1000" dirty="0"/>
              <a:t>PB11 = CAMERA(I2C2_SDA)</a:t>
            </a:r>
          </a:p>
          <a:p>
            <a:r>
              <a:rPr lang="ja-JP" altLang="en-US" sz="1000" dirty="0"/>
              <a:t>PB12 = N/A</a:t>
            </a:r>
          </a:p>
          <a:p>
            <a:r>
              <a:rPr lang="ja-JP" altLang="en-US" sz="1000" dirty="0"/>
              <a:t>PB13 = N/A</a:t>
            </a:r>
          </a:p>
          <a:p>
            <a:r>
              <a:rPr lang="ja-JP" altLang="en-US" sz="1000" dirty="0"/>
              <a:t>PB14 = N/A</a:t>
            </a:r>
          </a:p>
          <a:p>
            <a:r>
              <a:rPr lang="ja-JP" altLang="en-US" sz="1000" dirty="0"/>
              <a:t>PB15 = N/A</a:t>
            </a:r>
          </a:p>
          <a:p>
            <a:endParaRPr lang="ja-JP" altLang="en-US" sz="1000" dirty="0"/>
          </a:p>
          <a:p>
            <a:r>
              <a:rPr lang="ja-JP" altLang="en-US" sz="1000" dirty="0"/>
              <a:t>PC00 = [OTG_FS_PowerSW]  !Don't use</a:t>
            </a:r>
          </a:p>
          <a:p>
            <a:r>
              <a:rPr lang="ja-JP" altLang="en-US" sz="1000" dirty="0"/>
              <a:t>PC01 = BUTTON1</a:t>
            </a:r>
          </a:p>
          <a:p>
            <a:r>
              <a:rPr lang="ja-JP" altLang="en-US" sz="1000" dirty="0"/>
              <a:t>PC02 = BUTTON2</a:t>
            </a:r>
          </a:p>
          <a:p>
            <a:r>
              <a:rPr lang="ja-JP" altLang="en-US" sz="1000" dirty="0"/>
              <a:t>PC03 = BUTTON3</a:t>
            </a:r>
          </a:p>
          <a:p>
            <a:r>
              <a:rPr lang="ja-JP" altLang="en-US" sz="1000" dirty="0"/>
              <a:t>PC04 = N/A</a:t>
            </a:r>
          </a:p>
          <a:p>
            <a:r>
              <a:rPr lang="ja-JP" altLang="en-US" sz="1000" dirty="0"/>
              <a:t>PC05 = CAMERA_RESET</a:t>
            </a:r>
          </a:p>
          <a:p>
            <a:r>
              <a:rPr lang="ja-JP" altLang="en-US" sz="1000" dirty="0"/>
              <a:t>PC06 = CAMERA_D0(DCMI_D0)</a:t>
            </a:r>
          </a:p>
          <a:p>
            <a:r>
              <a:rPr lang="ja-JP" altLang="en-US" sz="1000" dirty="0"/>
              <a:t>PC07 = CAMERA_D1(DCMI_D1)</a:t>
            </a:r>
          </a:p>
          <a:p>
            <a:r>
              <a:rPr lang="ja-JP" altLang="en-US" sz="1000" dirty="0"/>
              <a:t>PC08 = CAMERA_D2(DCMI_D2)</a:t>
            </a:r>
          </a:p>
          <a:p>
            <a:r>
              <a:rPr lang="ja-JP" altLang="en-US" sz="1000" dirty="0"/>
              <a:t>PC09 = CAMERA_D3(DCMI_D3)</a:t>
            </a:r>
          </a:p>
          <a:p>
            <a:r>
              <a:rPr lang="ja-JP" altLang="en-US" sz="1000" dirty="0"/>
              <a:t>PC10 = [CS43L22_SCLK]   !Don't use</a:t>
            </a:r>
          </a:p>
          <a:p>
            <a:r>
              <a:rPr lang="ja-JP" altLang="en-US" sz="1000" dirty="0"/>
              <a:t>PC11 = CAMERA_D4(DCMI_D4)</a:t>
            </a:r>
          </a:p>
          <a:p>
            <a:r>
              <a:rPr lang="ja-JP" altLang="en-US" sz="1000" dirty="0"/>
              <a:t>PC12 = [CS43L22_SDIN]   !Don't use</a:t>
            </a:r>
          </a:p>
          <a:p>
            <a:r>
              <a:rPr lang="ja-JP" altLang="en-US" sz="1000" dirty="0"/>
              <a:t>PC13 = N/A</a:t>
            </a:r>
          </a:p>
          <a:p>
            <a:r>
              <a:rPr lang="ja-JP" altLang="en-US" sz="1000" dirty="0"/>
              <a:t>PC14 = [OSC32_IN]</a:t>
            </a:r>
          </a:p>
          <a:p>
            <a:r>
              <a:rPr lang="ja-JP" altLang="en-US" sz="1000" dirty="0"/>
              <a:t>PC15 = [OSC32_IN]</a:t>
            </a:r>
          </a:p>
          <a:p>
            <a:endParaRPr lang="ja-JP" altLang="en-US" sz="1000" dirty="0"/>
          </a:p>
          <a:p>
            <a:r>
              <a:rPr lang="ja-JP" altLang="en-US" sz="1000" dirty="0"/>
              <a:t>PD00 = LCD_D2(FSMC_D2)</a:t>
            </a:r>
          </a:p>
          <a:p>
            <a:r>
              <a:rPr lang="ja-JP" altLang="en-US" sz="1000" dirty="0"/>
              <a:t>PD01 = LCD_D3(FSMC_D3)</a:t>
            </a:r>
          </a:p>
          <a:p>
            <a:r>
              <a:rPr lang="ja-JP" altLang="en-US" sz="1000" dirty="0"/>
              <a:t>PD02 = N/A</a:t>
            </a:r>
          </a:p>
          <a:p>
            <a:r>
              <a:rPr lang="ja-JP" altLang="en-US" sz="1000" dirty="0"/>
              <a:t>PD03 = N/A</a:t>
            </a:r>
          </a:p>
          <a:p>
            <a:r>
              <a:rPr lang="ja-JP" altLang="en-US" sz="1000" dirty="0"/>
              <a:t>PD04 = LCD_RD(FSMC_NOE)</a:t>
            </a:r>
          </a:p>
          <a:p>
            <a:r>
              <a:rPr lang="ja-JP" altLang="en-US" sz="1000" dirty="0"/>
              <a:t>PD05 = LCD_WD(FSMC_NWE)</a:t>
            </a:r>
          </a:p>
          <a:p>
            <a:r>
              <a:rPr lang="ja-JP" altLang="en-US" sz="1000" dirty="0"/>
              <a:t>PD06 = N/A</a:t>
            </a:r>
          </a:p>
          <a:p>
            <a:r>
              <a:rPr lang="ja-JP" altLang="en-US" sz="1000" dirty="0"/>
              <a:t>PD07 = LCD_CS(FSMC_NE1)</a:t>
            </a:r>
          </a:p>
          <a:p>
            <a:r>
              <a:rPr lang="ja-JP" altLang="en-US" sz="1000" dirty="0"/>
              <a:t>PD08 = LCD_D13(FSMC_D13)</a:t>
            </a:r>
          </a:p>
          <a:p>
            <a:r>
              <a:rPr lang="ja-JP" altLang="en-US" sz="1000" dirty="0"/>
              <a:t>PD09 = LCD_D14(FSMC_D14)</a:t>
            </a:r>
          </a:p>
          <a:p>
            <a:r>
              <a:rPr lang="ja-JP" altLang="en-US" sz="1000" dirty="0"/>
              <a:t>PD10 = LCD_D15(FSMC_D15)</a:t>
            </a:r>
          </a:p>
          <a:p>
            <a:r>
              <a:rPr lang="ja-JP" altLang="en-US" sz="1000" dirty="0"/>
              <a:t>PD11 = LCD_RS(FSMC_A16)</a:t>
            </a:r>
          </a:p>
          <a:p>
            <a:r>
              <a:rPr lang="ja-JP" altLang="en-US" sz="1000" dirty="0"/>
              <a:t>PD12 = LED</a:t>
            </a:r>
          </a:p>
          <a:p>
            <a:r>
              <a:rPr lang="ja-JP" altLang="en-US" sz="1000" dirty="0"/>
              <a:t>PD13 = LED</a:t>
            </a:r>
          </a:p>
          <a:p>
            <a:r>
              <a:rPr lang="ja-JP" altLang="en-US" sz="1000" dirty="0"/>
              <a:t>PD14 = LED,  LCD_D0(FSMC_D0)</a:t>
            </a:r>
          </a:p>
          <a:p>
            <a:r>
              <a:rPr lang="ja-JP" altLang="en-US" sz="1000" dirty="0"/>
              <a:t>PD15 = LED,  LCD_D1,(FSMC_D1)</a:t>
            </a:r>
          </a:p>
          <a:p>
            <a:endParaRPr lang="ja-JP" altLang="en-US" sz="1000" dirty="0"/>
          </a:p>
          <a:p>
            <a:r>
              <a:rPr lang="ja-JP" altLang="en-US" sz="1000" dirty="0"/>
              <a:t>PE00 = [LIS302DL_INT1]  !Don't use</a:t>
            </a:r>
          </a:p>
          <a:p>
            <a:r>
              <a:rPr lang="ja-JP" altLang="en-US" sz="1000" dirty="0"/>
              <a:t>PE01 = [LIS302DL_INT2]  !Don't use</a:t>
            </a:r>
          </a:p>
          <a:p>
            <a:r>
              <a:rPr lang="ja-JP" altLang="en-US" sz="1000" dirty="0"/>
              <a:t>PE02 = [LIS302DL_CS]    !Always HIGH</a:t>
            </a:r>
          </a:p>
          <a:p>
            <a:r>
              <a:rPr lang="ja-JP" altLang="en-US" sz="1000" dirty="0"/>
              <a:t>PE03 = N/A</a:t>
            </a:r>
          </a:p>
          <a:p>
            <a:r>
              <a:rPr lang="ja-JP" altLang="en-US" sz="1000" dirty="0"/>
              <a:t>PE04 = N/A</a:t>
            </a:r>
          </a:p>
          <a:p>
            <a:r>
              <a:rPr lang="ja-JP" altLang="en-US" sz="1000" dirty="0"/>
              <a:t>PE05 = N/A</a:t>
            </a:r>
          </a:p>
          <a:p>
            <a:r>
              <a:rPr lang="ja-JP" altLang="en-US" sz="1000" dirty="0"/>
              <a:t>PE06 = N/A</a:t>
            </a:r>
          </a:p>
          <a:p>
            <a:r>
              <a:rPr lang="ja-JP" altLang="en-US" sz="1000" dirty="0"/>
              <a:t>PE07 = LCD_D4(FSMC_D4)</a:t>
            </a:r>
          </a:p>
          <a:p>
            <a:r>
              <a:rPr lang="ja-JP" altLang="en-US" sz="1000" dirty="0"/>
              <a:t>PE08 = LCD_D5(FSMC_D5)</a:t>
            </a:r>
          </a:p>
          <a:p>
            <a:r>
              <a:rPr lang="ja-JP" altLang="en-US" sz="1000" dirty="0"/>
              <a:t>PE09 = LCD_D6(FSMC_D6)</a:t>
            </a:r>
          </a:p>
          <a:p>
            <a:r>
              <a:rPr lang="ja-JP" altLang="en-US" sz="1000" dirty="0"/>
              <a:t>PE10 = LCD_D7(FSMC_D7)</a:t>
            </a:r>
          </a:p>
          <a:p>
            <a:r>
              <a:rPr lang="ja-JP" altLang="en-US" sz="1000" dirty="0"/>
              <a:t>PE11 = LCD_D8(FSMC_D8)</a:t>
            </a:r>
          </a:p>
          <a:p>
            <a:r>
              <a:rPr lang="ja-JP" altLang="en-US" sz="1000" dirty="0"/>
              <a:t>PE12 = LCD_D9(FSMC_D9)</a:t>
            </a:r>
          </a:p>
          <a:p>
            <a:r>
              <a:rPr lang="ja-JP" altLang="en-US" sz="1000" dirty="0"/>
              <a:t>PE13 = LCD_D10(FSMC_D10)</a:t>
            </a:r>
          </a:p>
          <a:p>
            <a:r>
              <a:rPr lang="ja-JP" altLang="en-US" sz="1000" dirty="0"/>
              <a:t>PE14 = LCD_D11(FSMC_D11)</a:t>
            </a:r>
          </a:p>
          <a:p>
            <a:r>
              <a:rPr lang="ja-JP" altLang="en-US" sz="1000" dirty="0"/>
              <a:t>PE15 = LCD_D12(FSMC_D12)</a:t>
            </a:r>
          </a:p>
          <a:p>
            <a:endParaRPr lang="ja-JP" altLang="en-US" sz="1000" dirty="0"/>
          </a:p>
          <a:p>
            <a:endParaRPr lang="ja-JP" altLang="en-US" sz="1000" dirty="0"/>
          </a:p>
          <a:p>
            <a:r>
              <a:rPr lang="ja-JP" altLang="en-US" sz="1000" dirty="0"/>
              <a:t>## Function</a:t>
            </a:r>
          </a:p>
          <a:p>
            <a:r>
              <a:rPr lang="ja-JP" altLang="en-US" sz="1000" dirty="0"/>
              <a:t>USART2 = TERMINAL</a:t>
            </a:r>
          </a:p>
          <a:p>
            <a:r>
              <a:rPr lang="ja-JP" altLang="en-US" sz="1000" dirty="0"/>
              <a:t>SPI1   = SD CARD</a:t>
            </a:r>
          </a:p>
          <a:p>
            <a:r>
              <a:rPr lang="ja-JP" altLang="en-US" sz="1000" dirty="0"/>
              <a:t>I2C2   = CAMERA(OV7670)</a:t>
            </a:r>
          </a:p>
          <a:p>
            <a:r>
              <a:rPr lang="ja-JP" altLang="en-US" sz="1000" dirty="0"/>
              <a:t>FSMC   = LCD(ILI9341)</a:t>
            </a:r>
          </a:p>
          <a:p>
            <a:r>
              <a:rPr lang="ja-JP" altLang="en-US" sz="1000" dirty="0"/>
              <a:t>DCMI   = CAMERA(OV7670)</a:t>
            </a:r>
          </a:p>
          <a:p>
            <a:r>
              <a:rPr lang="ja-JP" altLang="en-US" sz="1000" dirty="0"/>
              <a:t>TIMER5_CH1/2 = Rotary Encoder</a:t>
            </a:r>
          </a:p>
          <a:p>
            <a:endParaRPr lang="ja-JP" altLang="en-US" sz="1000" dirty="0"/>
          </a:p>
          <a:p>
            <a:r>
              <a:rPr lang="ja-JP" altLang="en-US" sz="1000" dirty="0"/>
              <a:t>## DMA</a:t>
            </a:r>
          </a:p>
          <a:p>
            <a:r>
              <a:rPr lang="ja-JP" altLang="en-US" sz="1000" dirty="0"/>
              <a:t>DMA1_5 = USART2_RX</a:t>
            </a:r>
          </a:p>
          <a:p>
            <a:r>
              <a:rPr lang="ja-JP" altLang="en-US" sz="1000" dirty="0"/>
              <a:t>DMA2_1 = CAMERA(DCMI-&gt;FSMC(LCD))</a:t>
            </a:r>
          </a:p>
          <a:p>
            <a:endParaRPr lang="ja-JP" altLang="en-US" sz="1000" dirty="0"/>
          </a:p>
          <a:p>
            <a:r>
              <a:rPr lang="ja-JP" altLang="en-US" sz="1000" dirty="0"/>
              <a:t>## OSC</a:t>
            </a:r>
          </a:p>
          <a:p>
            <a:r>
              <a:rPr lang="ja-JP" altLang="en-US" sz="1000" dirty="0"/>
              <a:t>PH0 = OSC_IN   (external 8MHz)</a:t>
            </a:r>
          </a:p>
          <a:p>
            <a:r>
              <a:rPr lang="ja-JP" altLang="en-US" sz="1000" dirty="0"/>
              <a:t>PH1 = OSC_OUT  (external 8MHz)</a:t>
            </a:r>
          </a:p>
          <a:p>
            <a:endParaRPr lang="ja-JP" altLang="en-US" sz="1000" dirty="0"/>
          </a:p>
          <a:p>
            <a:r>
              <a:rPr lang="ja-JP" altLang="en-US" sz="1000" dirty="0"/>
              <a:t>## Note</a:t>
            </a:r>
          </a:p>
          <a:p>
            <a:r>
              <a:rPr lang="ja-JP" altLang="en-US" sz="1000" dirty="0"/>
              <a:t>LCD_RESET    = VDD</a:t>
            </a:r>
          </a:p>
          <a:p>
            <a:r>
              <a:rPr lang="ja-JP" altLang="en-US" sz="1000" dirty="0"/>
              <a:t>CAMERA_PWDN  = GND</a:t>
            </a:r>
          </a:p>
        </p:txBody>
      </p:sp>
    </p:spTree>
    <p:extLst>
      <p:ext uri="{BB962C8B-B14F-4D97-AF65-F5344CB8AC3E}">
        <p14:creationId xmlns:p14="http://schemas.microsoft.com/office/powerpoint/2010/main" val="1733502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631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backup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009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APIs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9369506-181E-4F00-B3B1-AEEEBD4502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231" y="1255996"/>
          <a:ext cx="703286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78">
                  <a:extLst>
                    <a:ext uri="{9D8B030D-6E8A-4147-A177-3AD203B41FA5}">
                      <a16:colId xmlns:a16="http://schemas.microsoft.com/office/drawing/2014/main" val="3534357852"/>
                    </a:ext>
                  </a:extLst>
                </a:gridCol>
                <a:gridCol w="2676699">
                  <a:extLst>
                    <a:ext uri="{9D8B030D-6E8A-4147-A177-3AD203B41FA5}">
                      <a16:colId xmlns:a16="http://schemas.microsoft.com/office/drawing/2014/main" val="4126359758"/>
                    </a:ext>
                  </a:extLst>
                </a:gridCol>
                <a:gridCol w="2751992">
                  <a:extLst>
                    <a:ext uri="{9D8B030D-6E8A-4147-A177-3AD203B41FA5}">
                      <a16:colId xmlns:a16="http://schemas.microsoft.com/office/drawing/2014/main" val="4053497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Module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COMMAND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6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modeMgr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QUEUE_MODE_MGR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NOTIFY_EXIT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liveviewCtrl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QUEUE_LIVEVIEW_CTRL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</a:p>
                    <a:p>
                      <a:r>
                        <a:rPr kumimoji="1" lang="en-US" altLang="ja-JP" dirty="0"/>
                        <a:t>STOP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9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captureCtrl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QUEUE_CAPTURE_CTRL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2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playbackCtrl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QUEUE_CAPTURE_CTRL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</a:p>
                    <a:p>
                      <a:r>
                        <a:rPr kumimoji="1" lang="en-US" altLang="ja-JP" dirty="0"/>
                        <a:t>STOP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5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REGIST</a:t>
                      </a:r>
                    </a:p>
                    <a:p>
                      <a:r>
                        <a:rPr kumimoji="1" lang="en-US" altLang="ja-JP" dirty="0"/>
                        <a:t>UNREGIST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98079"/>
                  </a:ext>
                </a:extLst>
              </a:tr>
            </a:tbl>
          </a:graphicData>
        </a:graphic>
      </p:graphicFrame>
      <p:sp>
        <p:nvSpPr>
          <p:cNvPr id="6" name="右大かっこ 5">
            <a:extLst>
              <a:ext uri="{FF2B5EF4-FFF2-40B4-BE49-F238E27FC236}">
                <a16:creationId xmlns:a16="http://schemas.microsoft.com/office/drawing/2014/main" id="{D67E8AFA-5788-40A8-B92F-4CD9656B178B}"/>
              </a:ext>
            </a:extLst>
          </p:cNvPr>
          <p:cNvSpPr/>
          <p:nvPr/>
        </p:nvSpPr>
        <p:spPr>
          <a:xfrm>
            <a:off x="7746022" y="2048607"/>
            <a:ext cx="228600" cy="16089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3938D9-72FB-4558-9D5D-49F4C887DE2B}"/>
              </a:ext>
            </a:extLst>
          </p:cNvPr>
          <p:cNvSpPr/>
          <p:nvPr/>
        </p:nvSpPr>
        <p:spPr>
          <a:xfrm>
            <a:off x="8062544" y="2389129"/>
            <a:ext cx="3174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Ｐゴシック" panose="020B0600070205080204" pitchFamily="50" charset="-128"/>
              </a:rPr>
              <a:t>modeMgr</a:t>
            </a:r>
            <a:r>
              <a:rPr lang="en-US" altLang="ja-JP" sz="1600" dirty="0">
                <a:latin typeface="ＭＳ Ｐゴシック" panose="020B0600070205080204" pitchFamily="50" charset="-128"/>
              </a:rPr>
              <a:t> sends these messages when mode changed</a:t>
            </a:r>
            <a:endParaRPr lang="ja-JP" altLang="en-US" sz="1600" dirty="0">
              <a:latin typeface="ＭＳ Ｐゴシック" panose="020B0600070205080204" pitchFamily="50" charset="-128"/>
            </a:endParaRPr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50EBF0E6-D4FE-40C9-B658-F8DDF145EF70}"/>
              </a:ext>
            </a:extLst>
          </p:cNvPr>
          <p:cNvSpPr/>
          <p:nvPr/>
        </p:nvSpPr>
        <p:spPr>
          <a:xfrm>
            <a:off x="7746022" y="1584632"/>
            <a:ext cx="228600" cy="4639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834636-359A-4609-AD8D-1E182BF264A2}"/>
              </a:ext>
            </a:extLst>
          </p:cNvPr>
          <p:cNvSpPr/>
          <p:nvPr/>
        </p:nvSpPr>
        <p:spPr>
          <a:xfrm>
            <a:off x="8062544" y="1463832"/>
            <a:ext cx="3719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ＭＳ Ｐゴシック" panose="020B0600070205080204" pitchFamily="50" charset="-128"/>
              </a:rPr>
              <a:t>When a control module exits (by itself?), the control module sends this message</a:t>
            </a:r>
            <a:endParaRPr lang="ja-JP" altLang="en-US" sz="1600" dirty="0">
              <a:latin typeface="ＭＳ Ｐゴシック" panose="020B0600070205080204" pitchFamily="50" charset="-128"/>
            </a:endParaRPr>
          </a:p>
        </p:txBody>
      </p:sp>
      <p:sp>
        <p:nvSpPr>
          <p:cNvPr id="10" name="右大かっこ 9">
            <a:extLst>
              <a:ext uri="{FF2B5EF4-FFF2-40B4-BE49-F238E27FC236}">
                <a16:creationId xmlns:a16="http://schemas.microsoft.com/office/drawing/2014/main" id="{3691900A-5E97-4A48-8710-0EF22CCF852B}"/>
              </a:ext>
            </a:extLst>
          </p:cNvPr>
          <p:cNvSpPr/>
          <p:nvPr/>
        </p:nvSpPr>
        <p:spPr>
          <a:xfrm>
            <a:off x="7789983" y="3657600"/>
            <a:ext cx="228600" cy="6329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DE2D93-30A6-48C2-BB34-128D1B76C63E}"/>
              </a:ext>
            </a:extLst>
          </p:cNvPr>
          <p:cNvSpPr/>
          <p:nvPr/>
        </p:nvSpPr>
        <p:spPr>
          <a:xfrm>
            <a:off x="8150466" y="3657600"/>
            <a:ext cx="3174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ＭＳ Ｐゴシック" panose="020B0600070205080204" pitchFamily="50" charset="-128"/>
              </a:rPr>
              <a:t>Any module which wants to be notified input status calls this</a:t>
            </a:r>
            <a:endParaRPr lang="ja-JP" altLang="en-US" sz="16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866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 (to be)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90143A-F7F2-4FD4-A5C3-7472971C7D45}"/>
              </a:ext>
            </a:extLst>
          </p:cNvPr>
          <p:cNvSpPr/>
          <p:nvPr/>
        </p:nvSpPr>
        <p:spPr>
          <a:xfrm>
            <a:off x="1907931" y="1230925"/>
            <a:ext cx="6506307" cy="10462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Application layer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7F8EB0-2DD9-4A0F-919E-F8BEBCDCA772}"/>
              </a:ext>
            </a:extLst>
          </p:cNvPr>
          <p:cNvSpPr/>
          <p:nvPr/>
        </p:nvSpPr>
        <p:spPr>
          <a:xfrm>
            <a:off x="1907931" y="3086102"/>
            <a:ext cx="6506307" cy="10462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HAL (Hardware Abstraction Layer)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9738CB8-2146-4DA6-B918-882798DC22EC}"/>
              </a:ext>
            </a:extLst>
          </p:cNvPr>
          <p:cNvSpPr/>
          <p:nvPr/>
        </p:nvSpPr>
        <p:spPr>
          <a:xfrm>
            <a:off x="1907931" y="4941279"/>
            <a:ext cx="6506307" cy="10462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Driver 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6721716" y="5139103"/>
            <a:ext cx="980345" cy="320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6721716" y="5536958"/>
            <a:ext cx="958361" cy="373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5A49CC2-7E85-490A-ACFA-0B82C87478F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161085" y="2277210"/>
            <a:ext cx="0" cy="8088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3FD753E-3481-492F-B726-8B16180B78D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161085" y="4132387"/>
            <a:ext cx="0" cy="8088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01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E77F394-7EE6-48B1-A280-F29A04665A7D}"/>
              </a:ext>
            </a:extLst>
          </p:cNvPr>
          <p:cNvSpPr/>
          <p:nvPr/>
        </p:nvSpPr>
        <p:spPr>
          <a:xfrm>
            <a:off x="1055077" y="909757"/>
            <a:ext cx="8414238" cy="23170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6F88ACF-5B7B-4B0D-A4EE-DC87D9232019}"/>
              </a:ext>
            </a:extLst>
          </p:cNvPr>
          <p:cNvSpPr/>
          <p:nvPr/>
        </p:nvSpPr>
        <p:spPr>
          <a:xfrm>
            <a:off x="1131278" y="3723537"/>
            <a:ext cx="8338038" cy="11034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3402125-6CD2-47E4-9E01-F0B1FBBED638}"/>
              </a:ext>
            </a:extLst>
          </p:cNvPr>
          <p:cNvSpPr/>
          <p:nvPr/>
        </p:nvSpPr>
        <p:spPr>
          <a:xfrm>
            <a:off x="1131278" y="5556739"/>
            <a:ext cx="5159617" cy="12221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4120660" y="1043959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modeMgr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E0A53-7265-40CB-9EA2-09EBBBBF72D1}"/>
              </a:ext>
            </a:extLst>
          </p:cNvPr>
          <p:cNvSpPr/>
          <p:nvPr/>
        </p:nvSpPr>
        <p:spPr>
          <a:xfrm>
            <a:off x="1572357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endParaRPr kumimoji="1" lang="en-US" altLang="ja-JP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</a:t>
            </a:r>
            <a:r>
              <a:rPr lang="en-US" altLang="ja-JP" sz="1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init</a:t>
            </a:r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enter()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exit()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1C1F9D-0C56-45D6-9EC6-3A70457487C9}"/>
              </a:ext>
            </a:extLst>
          </p:cNvPr>
          <p:cNvSpPr/>
          <p:nvPr/>
        </p:nvSpPr>
        <p:spPr>
          <a:xfrm>
            <a:off x="4103076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captureCtrl</a:t>
            </a:r>
            <a:endParaRPr kumimoji="1" lang="en-US" altLang="ja-JP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</a:t>
            </a:r>
            <a:r>
              <a:rPr lang="en-US" altLang="ja-JP" sz="1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init</a:t>
            </a:r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enter()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exit()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FC1745-640B-4C31-A562-E83D39207447}"/>
              </a:ext>
            </a:extLst>
          </p:cNvPr>
          <p:cNvSpPr/>
          <p:nvPr/>
        </p:nvSpPr>
        <p:spPr>
          <a:xfrm>
            <a:off x="6444762" y="1907929"/>
            <a:ext cx="1450730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endParaRPr kumimoji="1" lang="en-US" altLang="ja-JP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</a:t>
            </a:r>
            <a:r>
              <a:rPr lang="en-US" altLang="ja-JP" sz="1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init</a:t>
            </a:r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enter()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exit()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043FC9-1A95-4DEA-8163-225A7FD060A8}"/>
              </a:ext>
            </a:extLst>
          </p:cNvPr>
          <p:cNvSpPr/>
          <p:nvPr/>
        </p:nvSpPr>
        <p:spPr>
          <a:xfrm>
            <a:off x="4174878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3A1F48-63E9-4DCE-9461-E30355E43E78}"/>
              </a:ext>
            </a:extLst>
          </p:cNvPr>
          <p:cNvSpPr/>
          <p:nvPr/>
        </p:nvSpPr>
        <p:spPr>
          <a:xfrm>
            <a:off x="1878622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AEB596-FF79-4302-8179-2E92FB57B88F}"/>
              </a:ext>
            </a:extLst>
          </p:cNvPr>
          <p:cNvSpPr/>
          <p:nvPr/>
        </p:nvSpPr>
        <p:spPr>
          <a:xfrm>
            <a:off x="6290895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1878622" y="5842727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4160222" y="585176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8CE3E8-567E-4AEE-B793-E40CC65CF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52295" y="1448407"/>
            <a:ext cx="2407627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13568E9-A92A-4FDA-9F73-3BFDDEAD5F1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59922" y="1448407"/>
            <a:ext cx="123092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AF25DC9-4261-4749-A720-ADAE76E4B79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59922" y="1448407"/>
            <a:ext cx="2510205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24AF41-D0A3-414C-8B53-632DDAD134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52295" y="2963008"/>
            <a:ext cx="306265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50A1F1E-1662-4EDD-AFDE-C70FF919C63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58560" y="2963008"/>
            <a:ext cx="2224454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A32389-73D3-47EB-9254-F6B322A14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54816" y="2963008"/>
            <a:ext cx="231531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890A1D-D81F-4664-AB64-5773E79477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52295" y="2963008"/>
            <a:ext cx="260252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A1C954-CC49-461C-BCC1-984E6B4E860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970833" y="3226773"/>
            <a:ext cx="199294" cy="73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634F19B-609E-48DD-A319-7105C3FF75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558560" y="4603022"/>
            <a:ext cx="0" cy="12397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5F7E27-91E8-462D-9392-C75500BEA0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840160" y="4603022"/>
            <a:ext cx="14656" cy="12487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4A82B1-BE52-4A77-9423-6D3EC6DE4E77}"/>
              </a:ext>
            </a:extLst>
          </p:cNvPr>
          <p:cNvSpPr/>
          <p:nvPr/>
        </p:nvSpPr>
        <p:spPr>
          <a:xfrm>
            <a:off x="504926" y="87685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app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5A71453-12F2-45D9-AD33-8C79638EDD86}"/>
              </a:ext>
            </a:extLst>
          </p:cNvPr>
          <p:cNvSpPr/>
          <p:nvPr/>
        </p:nvSpPr>
        <p:spPr>
          <a:xfrm>
            <a:off x="478565" y="372121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hal</a:t>
            </a:r>
            <a:endParaRPr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E99BBE6-3D18-406A-8C62-6FFCFBDC871E}"/>
              </a:ext>
            </a:extLst>
          </p:cNvPr>
          <p:cNvSpPr/>
          <p:nvPr/>
        </p:nvSpPr>
        <p:spPr>
          <a:xfrm>
            <a:off x="341508" y="557650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driver</a:t>
            </a:r>
            <a:endParaRPr lang="ja-JP" altLang="en-US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39AD509-4839-46B5-81CD-66AD1A1F4A39}"/>
              </a:ext>
            </a:extLst>
          </p:cNvPr>
          <p:cNvSpPr/>
          <p:nvPr/>
        </p:nvSpPr>
        <p:spPr>
          <a:xfrm>
            <a:off x="7399298" y="5863734"/>
            <a:ext cx="1173196" cy="599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8DC3B4-D753-4653-A519-5A51387E8D4F}"/>
              </a:ext>
            </a:extLst>
          </p:cNvPr>
          <p:cNvSpPr/>
          <p:nvPr/>
        </p:nvSpPr>
        <p:spPr>
          <a:xfrm>
            <a:off x="7429232" y="5923313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 lib</a:t>
            </a:r>
            <a:endParaRPr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133596B-4A3C-444E-AF6E-91BAEBA08112}"/>
              </a:ext>
            </a:extLst>
          </p:cNvPr>
          <p:cNvCxnSpPr>
            <a:cxnSpLocks/>
          </p:cNvCxnSpPr>
          <p:nvPr/>
        </p:nvCxnSpPr>
        <p:spPr>
          <a:xfrm>
            <a:off x="7526216" y="4840665"/>
            <a:ext cx="191961" cy="1059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09C957-C6FA-4A10-8407-D3250EDEDAC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6290895" y="6163648"/>
            <a:ext cx="1108403" cy="41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3D2B75C-290F-4FD0-B95F-FFCAD4B0FC9D}"/>
              </a:ext>
            </a:extLst>
          </p:cNvPr>
          <p:cNvSpPr/>
          <p:nvPr/>
        </p:nvSpPr>
        <p:spPr>
          <a:xfrm>
            <a:off x="10445257" y="3721212"/>
            <a:ext cx="1431101" cy="13704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A8D363-8E6D-437B-B324-88AE042E38D7}"/>
              </a:ext>
            </a:extLst>
          </p:cNvPr>
          <p:cNvSpPr/>
          <p:nvPr/>
        </p:nvSpPr>
        <p:spPr>
          <a:xfrm>
            <a:off x="10623454" y="3891762"/>
            <a:ext cx="768591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FatFS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E259F54-B091-4ED0-9749-5902BE4764E2}"/>
              </a:ext>
            </a:extLst>
          </p:cNvPr>
          <p:cNvSpPr/>
          <p:nvPr/>
        </p:nvSpPr>
        <p:spPr>
          <a:xfrm>
            <a:off x="10623454" y="4417901"/>
            <a:ext cx="980344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6CB0AF-5F02-4998-9602-6D792E925963}"/>
              </a:ext>
            </a:extLst>
          </p:cNvPr>
          <p:cNvSpPr/>
          <p:nvPr/>
        </p:nvSpPr>
        <p:spPr>
          <a:xfrm>
            <a:off x="10772719" y="3358752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library</a:t>
            </a:r>
            <a:endParaRPr lang="ja-JP" altLang="en-US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43C0B82-ABF4-4EBC-BCFF-0E6997014AA1}"/>
              </a:ext>
            </a:extLst>
          </p:cNvPr>
          <p:cNvCxnSpPr>
            <a:cxnSpLocks/>
          </p:cNvCxnSpPr>
          <p:nvPr/>
        </p:nvCxnSpPr>
        <p:spPr>
          <a:xfrm>
            <a:off x="9390185" y="3112471"/>
            <a:ext cx="1037492" cy="108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9EB7D1C-F0A4-4C70-9775-DFC31F88A811}"/>
              </a:ext>
            </a:extLst>
          </p:cNvPr>
          <p:cNvSpPr/>
          <p:nvPr/>
        </p:nvSpPr>
        <p:spPr>
          <a:xfrm>
            <a:off x="7985896" y="1890024"/>
            <a:ext cx="1555653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debugMonitor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210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E77F394-7EE6-48B1-A280-F29A04665A7D}"/>
              </a:ext>
            </a:extLst>
          </p:cNvPr>
          <p:cNvSpPr/>
          <p:nvPr/>
        </p:nvSpPr>
        <p:spPr>
          <a:xfrm>
            <a:off x="1055077" y="909757"/>
            <a:ext cx="8414238" cy="23170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6F88ACF-5B7B-4B0D-A4EE-DC87D9232019}"/>
              </a:ext>
            </a:extLst>
          </p:cNvPr>
          <p:cNvSpPr/>
          <p:nvPr/>
        </p:nvSpPr>
        <p:spPr>
          <a:xfrm>
            <a:off x="1131278" y="3723537"/>
            <a:ext cx="8338038" cy="11034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3402125-6CD2-47E4-9E01-F0B1FBBED638}"/>
              </a:ext>
            </a:extLst>
          </p:cNvPr>
          <p:cNvSpPr/>
          <p:nvPr/>
        </p:nvSpPr>
        <p:spPr>
          <a:xfrm>
            <a:off x="1131278" y="5556739"/>
            <a:ext cx="5159617" cy="12221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4120660" y="1043959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modeMgr</a:t>
            </a:r>
            <a:endParaRPr kumimoji="1" lang="ja-JP" altLang="en-US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E0A53-7265-40CB-9EA2-09EBBBBF72D1}"/>
              </a:ext>
            </a:extLst>
          </p:cNvPr>
          <p:cNvSpPr/>
          <p:nvPr/>
        </p:nvSpPr>
        <p:spPr>
          <a:xfrm>
            <a:off x="1572357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1C1F9D-0C56-45D6-9EC6-3A70457487C9}"/>
              </a:ext>
            </a:extLst>
          </p:cNvPr>
          <p:cNvSpPr/>
          <p:nvPr/>
        </p:nvSpPr>
        <p:spPr>
          <a:xfrm>
            <a:off x="4103076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captureCtrl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FC1745-640B-4C31-A562-E83D39207447}"/>
              </a:ext>
            </a:extLst>
          </p:cNvPr>
          <p:cNvSpPr/>
          <p:nvPr/>
        </p:nvSpPr>
        <p:spPr>
          <a:xfrm>
            <a:off x="6444762" y="1907929"/>
            <a:ext cx="1450730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043FC9-1A95-4DEA-8163-225A7FD060A8}"/>
              </a:ext>
            </a:extLst>
          </p:cNvPr>
          <p:cNvSpPr/>
          <p:nvPr/>
        </p:nvSpPr>
        <p:spPr>
          <a:xfrm>
            <a:off x="4174878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3A1F48-63E9-4DCE-9461-E30355E43E78}"/>
              </a:ext>
            </a:extLst>
          </p:cNvPr>
          <p:cNvSpPr/>
          <p:nvPr/>
        </p:nvSpPr>
        <p:spPr>
          <a:xfrm>
            <a:off x="1878622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AEB596-FF79-4302-8179-2E92FB57B88F}"/>
              </a:ext>
            </a:extLst>
          </p:cNvPr>
          <p:cNvSpPr/>
          <p:nvPr/>
        </p:nvSpPr>
        <p:spPr>
          <a:xfrm>
            <a:off x="6290895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1878622" y="5842727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4160222" y="585176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8CE3E8-567E-4AEE-B793-E40CC65CF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52295" y="1448407"/>
            <a:ext cx="2407627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13568E9-A92A-4FDA-9F73-3BFDDEAD5F1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59922" y="1448407"/>
            <a:ext cx="123092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AF25DC9-4261-4749-A720-ADAE76E4B79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59922" y="1448407"/>
            <a:ext cx="2510205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24AF41-D0A3-414C-8B53-632DDAD134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52295" y="2963008"/>
            <a:ext cx="306265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50A1F1E-1662-4EDD-AFDE-C70FF919C63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58560" y="2963008"/>
            <a:ext cx="2224454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A32389-73D3-47EB-9254-F6B322A14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54816" y="2963008"/>
            <a:ext cx="231531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890A1D-D81F-4664-AB64-5773E79477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52295" y="2963008"/>
            <a:ext cx="260252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A1C954-CC49-461C-BCC1-984E6B4E860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970833" y="3226773"/>
            <a:ext cx="199294" cy="73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634F19B-609E-48DD-A319-7105C3FF75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558560" y="4603022"/>
            <a:ext cx="0" cy="12397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5F7E27-91E8-462D-9392-C75500BEA0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840160" y="4603022"/>
            <a:ext cx="14656" cy="12487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4A82B1-BE52-4A77-9423-6D3EC6DE4E77}"/>
              </a:ext>
            </a:extLst>
          </p:cNvPr>
          <p:cNvSpPr/>
          <p:nvPr/>
        </p:nvSpPr>
        <p:spPr>
          <a:xfrm>
            <a:off x="504926" y="87685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app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5A71453-12F2-45D9-AD33-8C79638EDD86}"/>
              </a:ext>
            </a:extLst>
          </p:cNvPr>
          <p:cNvSpPr/>
          <p:nvPr/>
        </p:nvSpPr>
        <p:spPr>
          <a:xfrm>
            <a:off x="478565" y="372121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hal</a:t>
            </a:r>
            <a:endParaRPr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E99BBE6-3D18-406A-8C62-6FFCFBDC871E}"/>
              </a:ext>
            </a:extLst>
          </p:cNvPr>
          <p:cNvSpPr/>
          <p:nvPr/>
        </p:nvSpPr>
        <p:spPr>
          <a:xfrm>
            <a:off x="341508" y="557650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driver</a:t>
            </a:r>
            <a:endParaRPr lang="ja-JP" altLang="en-US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39AD509-4839-46B5-81CD-66AD1A1F4A39}"/>
              </a:ext>
            </a:extLst>
          </p:cNvPr>
          <p:cNvSpPr/>
          <p:nvPr/>
        </p:nvSpPr>
        <p:spPr>
          <a:xfrm>
            <a:off x="7399298" y="5863734"/>
            <a:ext cx="1173196" cy="599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8DC3B4-D753-4653-A519-5A51387E8D4F}"/>
              </a:ext>
            </a:extLst>
          </p:cNvPr>
          <p:cNvSpPr/>
          <p:nvPr/>
        </p:nvSpPr>
        <p:spPr>
          <a:xfrm>
            <a:off x="7429232" y="5923313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 lib</a:t>
            </a:r>
            <a:endParaRPr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133596B-4A3C-444E-AF6E-91BAEBA08112}"/>
              </a:ext>
            </a:extLst>
          </p:cNvPr>
          <p:cNvCxnSpPr>
            <a:cxnSpLocks/>
          </p:cNvCxnSpPr>
          <p:nvPr/>
        </p:nvCxnSpPr>
        <p:spPr>
          <a:xfrm>
            <a:off x="7526216" y="4840665"/>
            <a:ext cx="191961" cy="1059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09C957-C6FA-4A10-8407-D3250EDEDAC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6290895" y="6163648"/>
            <a:ext cx="1108403" cy="41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3D2B75C-290F-4FD0-B95F-FFCAD4B0FC9D}"/>
              </a:ext>
            </a:extLst>
          </p:cNvPr>
          <p:cNvSpPr/>
          <p:nvPr/>
        </p:nvSpPr>
        <p:spPr>
          <a:xfrm>
            <a:off x="10445257" y="3721212"/>
            <a:ext cx="1431101" cy="13704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A8D363-8E6D-437B-B324-88AE042E38D7}"/>
              </a:ext>
            </a:extLst>
          </p:cNvPr>
          <p:cNvSpPr/>
          <p:nvPr/>
        </p:nvSpPr>
        <p:spPr>
          <a:xfrm>
            <a:off x="10623454" y="3891762"/>
            <a:ext cx="768591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FatFS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E259F54-B091-4ED0-9749-5902BE4764E2}"/>
              </a:ext>
            </a:extLst>
          </p:cNvPr>
          <p:cNvSpPr/>
          <p:nvPr/>
        </p:nvSpPr>
        <p:spPr>
          <a:xfrm>
            <a:off x="10623454" y="4417901"/>
            <a:ext cx="980344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6CB0AF-5F02-4998-9602-6D792E925963}"/>
              </a:ext>
            </a:extLst>
          </p:cNvPr>
          <p:cNvSpPr/>
          <p:nvPr/>
        </p:nvSpPr>
        <p:spPr>
          <a:xfrm>
            <a:off x="10570496" y="335875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Middleware</a:t>
            </a:r>
            <a:endParaRPr lang="ja-JP" altLang="en-US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43C0B82-ABF4-4EBC-BCFF-0E6997014AA1}"/>
              </a:ext>
            </a:extLst>
          </p:cNvPr>
          <p:cNvCxnSpPr>
            <a:cxnSpLocks/>
          </p:cNvCxnSpPr>
          <p:nvPr/>
        </p:nvCxnSpPr>
        <p:spPr>
          <a:xfrm>
            <a:off x="9390185" y="3112471"/>
            <a:ext cx="1037492" cy="108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クロール: 縦 2">
            <a:extLst>
              <a:ext uri="{FF2B5EF4-FFF2-40B4-BE49-F238E27FC236}">
                <a16:creationId xmlns:a16="http://schemas.microsoft.com/office/drawing/2014/main" id="{E01F17C2-B548-4D0F-AFED-1B03F0EA91B0}"/>
              </a:ext>
            </a:extLst>
          </p:cNvPr>
          <p:cNvSpPr/>
          <p:nvPr/>
        </p:nvSpPr>
        <p:spPr>
          <a:xfrm>
            <a:off x="10026161" y="359856"/>
            <a:ext cx="3200400" cy="2233246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Modules  in </a:t>
            </a:r>
            <a:r>
              <a:rPr lang="en-US" altLang="ja-JP" dirty="0">
                <a:solidFill>
                  <a:schemeClr val="tx1"/>
                </a:solidFill>
              </a:rPr>
              <a:t>red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ink has each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Communication is done by message queue instead of function call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022EDC9-3CF3-4A08-BDCC-C62F8EFC6955}"/>
              </a:ext>
            </a:extLst>
          </p:cNvPr>
          <p:cNvSpPr/>
          <p:nvPr/>
        </p:nvSpPr>
        <p:spPr>
          <a:xfrm>
            <a:off x="7985896" y="1890024"/>
            <a:ext cx="1555653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debugMonitor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591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 (current test program)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4362446" y="1681401"/>
            <a:ext cx="1078523" cy="40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main()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3002570" y="3174021"/>
            <a:ext cx="1359876" cy="641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5482001" y="3174021"/>
            <a:ext cx="1359876" cy="641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F727D1-A8E3-4270-8E5F-774C4924944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682508" y="2085849"/>
            <a:ext cx="1219200" cy="108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98CADCD-D0DE-415F-B874-124686357402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901708" y="2085849"/>
            <a:ext cx="1260231" cy="108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83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 (HW)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345221"/>
            <a:ext cx="4756639" cy="256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Code and Documents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1006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https://github.com/take-iwiw/DigitalCamera_STM32</a:t>
            </a:r>
          </a:p>
        </p:txBody>
      </p:sp>
    </p:spTree>
    <p:extLst>
      <p:ext uri="{BB962C8B-B14F-4D97-AF65-F5344CB8AC3E}">
        <p14:creationId xmlns:p14="http://schemas.microsoft.com/office/powerpoint/2010/main" val="2844376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 (HW)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345221"/>
            <a:ext cx="4756639" cy="256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904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 (HW)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345221"/>
            <a:ext cx="4756639" cy="256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05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Photos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2CCFFD5-AF57-4B1D-BFE1-651CA18F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56" y="973176"/>
            <a:ext cx="3170669" cy="17835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202334B-F29D-4091-A018-A4CBFFAB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43" y="973176"/>
            <a:ext cx="3170669" cy="17835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5BDFD5C-9824-42A9-ADE1-F92A0154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42" y="2912640"/>
            <a:ext cx="3170669" cy="17835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04EBF58-20EB-4CE1-86A4-6E21A4B96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156" y="2912640"/>
            <a:ext cx="3170669" cy="1783501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837A996D-02BC-4711-9979-7699C0F89F13}"/>
              </a:ext>
            </a:extLst>
          </p:cNvPr>
          <p:cNvSpPr txBox="1">
            <a:spLocks/>
          </p:cNvSpPr>
          <p:nvPr/>
        </p:nvSpPr>
        <p:spPr>
          <a:xfrm>
            <a:off x="838200" y="4882656"/>
            <a:ext cx="10515600" cy="62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Videos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068CD5-15A7-4DED-B451-9E3327D42E25}"/>
              </a:ext>
            </a:extLst>
          </p:cNvPr>
          <p:cNvSpPr txBox="1"/>
          <p:nvPr/>
        </p:nvSpPr>
        <p:spPr>
          <a:xfrm>
            <a:off x="1293090" y="5511062"/>
            <a:ext cx="1006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T.B.D links to YouTube</a:t>
            </a:r>
          </a:p>
        </p:txBody>
      </p:sp>
    </p:spTree>
    <p:extLst>
      <p:ext uri="{BB962C8B-B14F-4D97-AF65-F5344CB8AC3E}">
        <p14:creationId xmlns:p14="http://schemas.microsoft.com/office/powerpoint/2010/main" val="65068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0BCABE1-4D6F-40D2-9594-017A760F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" y="1639668"/>
            <a:ext cx="7151549" cy="40227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Control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吹き出し: 折線 4">
            <a:extLst>
              <a:ext uri="{FF2B5EF4-FFF2-40B4-BE49-F238E27FC236}">
                <a16:creationId xmlns:a16="http://schemas.microsoft.com/office/drawing/2014/main" id="{D007FAFA-5EED-40D4-8613-6523F4B481DF}"/>
              </a:ext>
            </a:extLst>
          </p:cNvPr>
          <p:cNvSpPr/>
          <p:nvPr/>
        </p:nvSpPr>
        <p:spPr>
          <a:xfrm>
            <a:off x="5312849" y="1030859"/>
            <a:ext cx="1355629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0667"/>
              <a:gd name="adj6" fmla="val -59639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ja-JP" sz="2400" dirty="0"/>
              <a:t>SD Card</a:t>
            </a:r>
            <a:endParaRPr kumimoji="1" lang="ja-JP" altLang="en-US" sz="2400" dirty="0"/>
          </a:p>
        </p:txBody>
      </p:sp>
      <p:sp>
        <p:nvSpPr>
          <p:cNvPr id="6" name="吹き出し: 折線 5">
            <a:extLst>
              <a:ext uri="{FF2B5EF4-FFF2-40B4-BE49-F238E27FC236}">
                <a16:creationId xmlns:a16="http://schemas.microsoft.com/office/drawing/2014/main" id="{233E1BCF-74EC-4AC2-8039-F1C1C73E2C21}"/>
              </a:ext>
            </a:extLst>
          </p:cNvPr>
          <p:cNvSpPr/>
          <p:nvPr/>
        </p:nvSpPr>
        <p:spPr>
          <a:xfrm>
            <a:off x="8237477" y="1408836"/>
            <a:ext cx="2092304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6069"/>
              <a:gd name="adj6" fmla="val -107505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sz="2400" dirty="0"/>
              <a:t>Capture button</a:t>
            </a:r>
            <a:endParaRPr kumimoji="1" lang="ja-JP" altLang="en-US" sz="2400" dirty="0"/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229E5AF4-7E7A-496B-AB0C-13D0A491B290}"/>
              </a:ext>
            </a:extLst>
          </p:cNvPr>
          <p:cNvSpPr/>
          <p:nvPr/>
        </p:nvSpPr>
        <p:spPr>
          <a:xfrm>
            <a:off x="7881001" y="6046025"/>
            <a:ext cx="2805255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4837"/>
              <a:gd name="adj6" fmla="val -63817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sz="2400" dirty="0"/>
              <a:t>Mode change button</a:t>
            </a:r>
            <a:endParaRPr kumimoji="1" lang="ja-JP" altLang="en-US" sz="2400" dirty="0"/>
          </a:p>
        </p:txBody>
      </p:sp>
      <p:sp>
        <p:nvSpPr>
          <p:cNvPr id="9" name="吹き出し: 折線 8">
            <a:extLst>
              <a:ext uri="{FF2B5EF4-FFF2-40B4-BE49-F238E27FC236}">
                <a16:creationId xmlns:a16="http://schemas.microsoft.com/office/drawing/2014/main" id="{84FEDA93-9A96-4DF3-8A6D-71B8E72787EE}"/>
              </a:ext>
            </a:extLst>
          </p:cNvPr>
          <p:cNvSpPr/>
          <p:nvPr/>
        </p:nvSpPr>
        <p:spPr>
          <a:xfrm>
            <a:off x="8146196" y="2562264"/>
            <a:ext cx="3788088" cy="193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780"/>
              <a:gd name="adj6" fmla="val -59093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sz="2400" dirty="0"/>
              <a:t>Button</a:t>
            </a:r>
          </a:p>
          <a:p>
            <a:r>
              <a:rPr lang="en-US" altLang="ja-JP" dirty="0"/>
              <a:t>    Movie Record @ </a:t>
            </a:r>
            <a:r>
              <a:rPr lang="en-US" altLang="ja-JP" dirty="0" err="1"/>
              <a:t>Liveview</a:t>
            </a:r>
            <a:r>
              <a:rPr lang="en-US" altLang="ja-JP" dirty="0"/>
              <a:t> mode</a:t>
            </a:r>
          </a:p>
          <a:p>
            <a:r>
              <a:rPr lang="en-US" altLang="ja-JP" dirty="0"/>
              <a:t>    Movie Play/Pause @ Playback mode</a:t>
            </a:r>
          </a:p>
          <a:p>
            <a:r>
              <a:rPr lang="en-US" altLang="ja-JP" sz="2400" dirty="0"/>
              <a:t>Dial</a:t>
            </a:r>
          </a:p>
          <a:p>
            <a:r>
              <a:rPr lang="en-US" altLang="ja-JP" dirty="0"/>
              <a:t>   JPEG Quality @ </a:t>
            </a:r>
            <a:r>
              <a:rPr lang="en-US" altLang="ja-JP" dirty="0" err="1"/>
              <a:t>Liveview</a:t>
            </a:r>
            <a:r>
              <a:rPr lang="en-US" altLang="ja-JP" dirty="0"/>
              <a:t> mode</a:t>
            </a:r>
          </a:p>
          <a:p>
            <a:r>
              <a:rPr lang="en-US" altLang="ja-JP" dirty="0"/>
              <a:t>   Next content @ Playback mode</a:t>
            </a:r>
          </a:p>
        </p:txBody>
      </p:sp>
    </p:spTree>
    <p:extLst>
      <p:ext uri="{BB962C8B-B14F-4D97-AF65-F5344CB8AC3E}">
        <p14:creationId xmlns:p14="http://schemas.microsoft.com/office/powerpoint/2010/main" val="303249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CD1BD9-8873-45E6-BADB-045C1D57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4" y="1298221"/>
            <a:ext cx="2955712" cy="266417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Key Components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95444" y="4137555"/>
            <a:ext cx="467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rgbClr val="0000FF"/>
                </a:solidFill>
              </a:rPr>
              <a:t>STM32F4 Discovery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STM32F407VGT (Cortex-M4)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1-Mbyte Flash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192-Kbyte RAM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A9C1679-CC2A-41D8-A9B9-CFEAC21CA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06" y="1677809"/>
            <a:ext cx="2381250" cy="190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480F88-0B4D-47D3-9353-705FD92A1AD4}"/>
              </a:ext>
            </a:extLst>
          </p:cNvPr>
          <p:cNvSpPr txBox="1"/>
          <p:nvPr/>
        </p:nvSpPr>
        <p:spPr>
          <a:xfrm>
            <a:off x="5012268" y="4137554"/>
            <a:ext cx="351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rgbClr val="0000FF"/>
                </a:solidFill>
              </a:rPr>
              <a:t>Display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3.2 inch LCD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ILI9341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16-bit parallel I/F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SD Card socket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FA21F4-A4AD-4B6A-971D-260A7E1E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055" y="1298221"/>
            <a:ext cx="2563813" cy="227698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FC0B9F-7CDB-454A-BF0C-4D87640D40AF}"/>
              </a:ext>
            </a:extLst>
          </p:cNvPr>
          <p:cNvSpPr txBox="1"/>
          <p:nvPr/>
        </p:nvSpPr>
        <p:spPr>
          <a:xfrm>
            <a:off x="8426642" y="4070008"/>
            <a:ext cx="3512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rgbClr val="0000FF"/>
                </a:solidFill>
              </a:rPr>
              <a:t>Camera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OV7670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Without FIFO</a:t>
            </a:r>
          </a:p>
        </p:txBody>
      </p:sp>
    </p:spTree>
    <p:extLst>
      <p:ext uri="{BB962C8B-B14F-4D97-AF65-F5344CB8AC3E}">
        <p14:creationId xmlns:p14="http://schemas.microsoft.com/office/powerpoint/2010/main" val="26558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Specifications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8608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Still photo capture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JPEG (*.jpg)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QVGA (320x240)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rgbClr val="0000FF"/>
                </a:solidFill>
              </a:rPr>
              <a:t>Movie record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Motion JPEG (*.</a:t>
            </a:r>
            <a:r>
              <a:rPr lang="en-US" altLang="ja-JP" sz="2000" dirty="0" err="1"/>
              <a:t>avi</a:t>
            </a:r>
            <a:r>
              <a:rPr lang="en-US" altLang="ja-JP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QVGA (320x240)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Around 5 fps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Playback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JPEG (up to 2560x1920)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RGB565 (320x240)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Motion JPEG (around 10 fps)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Media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SD Card (FAT32 format only?,  8GB ~ 16GB of SD card works well)</a:t>
            </a:r>
          </a:p>
        </p:txBody>
      </p:sp>
    </p:spTree>
    <p:extLst>
      <p:ext uri="{BB962C8B-B14F-4D97-AF65-F5344CB8AC3E}">
        <p14:creationId xmlns:p14="http://schemas.microsoft.com/office/powerpoint/2010/main" val="128941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3066</Words>
  <Application>Microsoft Office PowerPoint</Application>
  <PresentationFormat>ワイド画面</PresentationFormat>
  <Paragraphs>799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Calibri</vt:lpstr>
      <vt:lpstr>Cambria</vt:lpstr>
      <vt:lpstr>Consolas</vt:lpstr>
      <vt:lpstr>Wingdings</vt:lpstr>
      <vt:lpstr>Office テーマ</vt:lpstr>
      <vt:lpstr>How to Create Digital Camera  with STM32F4 Discovery Board</vt:lpstr>
      <vt:lpstr>Outline</vt:lpstr>
      <vt:lpstr>Overview</vt:lpstr>
      <vt:lpstr>Policy</vt:lpstr>
      <vt:lpstr>Code and Documents</vt:lpstr>
      <vt:lpstr>Photos</vt:lpstr>
      <vt:lpstr>Control</vt:lpstr>
      <vt:lpstr>Key Components</vt:lpstr>
      <vt:lpstr>Specifications</vt:lpstr>
      <vt:lpstr>Device Control and Hardware Connection</vt:lpstr>
      <vt:lpstr>Display module (1) – Access sequence</vt:lpstr>
      <vt:lpstr>Display module (2) – FSMC function on STM32</vt:lpstr>
      <vt:lpstr>Camera module– OV7670 Interface</vt:lpstr>
      <vt:lpstr>Other devices</vt:lpstr>
      <vt:lpstr>Hardware Connection</vt:lpstr>
      <vt:lpstr>Port map and used-modules in STM32</vt:lpstr>
      <vt:lpstr>Breakout boards</vt:lpstr>
      <vt:lpstr>Dataflow</vt:lpstr>
      <vt:lpstr>Main ideas for dataflow</vt:lpstr>
      <vt:lpstr>Dataflow - Liveview</vt:lpstr>
      <vt:lpstr>Dataflow – Still photo capture (JPEG)</vt:lpstr>
      <vt:lpstr>Dataflow – Movie recording (Motion JPEG) - 1</vt:lpstr>
      <vt:lpstr>Dataflow – Movie recording (Motion JPEG) - 2</vt:lpstr>
      <vt:lpstr>Software Architecture</vt:lpstr>
      <vt:lpstr>Software Development Environment</vt:lpstr>
      <vt:lpstr>Software Architecture (1) - Policy</vt:lpstr>
      <vt:lpstr>Software Architecture (2) - Overview</vt:lpstr>
      <vt:lpstr>Software Architecture (3) - Responsibility</vt:lpstr>
      <vt:lpstr>Software Design</vt:lpstr>
      <vt:lpstr>APIs</vt:lpstr>
      <vt:lpstr>Input</vt:lpstr>
      <vt:lpstr>Mode Manager</vt:lpstr>
      <vt:lpstr>LiveviewCtrl  : State Machine</vt:lpstr>
      <vt:lpstr>LiveviewCtrl  : Liveview sequence</vt:lpstr>
      <vt:lpstr>LiveviewCtrl  : JPEG Capture sequence</vt:lpstr>
      <vt:lpstr>LiveviewCtrl  : Movie Record sequence</vt:lpstr>
      <vt:lpstr>PlaybackCtrl  : StateMachine</vt:lpstr>
      <vt:lpstr>Hardware Configurations</vt:lpstr>
      <vt:lpstr>FSMC (for LCD(ILI9341))</vt:lpstr>
      <vt:lpstr>DCMI (for Camera(OV7670))</vt:lpstr>
      <vt:lpstr>Port Map</vt:lpstr>
      <vt:lpstr>Port Map</vt:lpstr>
      <vt:lpstr>backup</vt:lpstr>
      <vt:lpstr>APIs</vt:lpstr>
      <vt:lpstr>Software structure (to be)</vt:lpstr>
      <vt:lpstr>Software structure</vt:lpstr>
      <vt:lpstr>Software structure</vt:lpstr>
      <vt:lpstr>Software structure (current test program)</vt:lpstr>
      <vt:lpstr>Overview (HW)</vt:lpstr>
      <vt:lpstr>Overview (HW)</vt:lpstr>
      <vt:lpstr>Overview (HW)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2017-08-31T06:20:43Z</dcterms:created>
  <dcterms:modified xsi:type="dcterms:W3CDTF">2017-09-02T09:42:34Z</dcterms:modified>
</cp:coreProperties>
</file>