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28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98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-9144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17245" y="600432"/>
            <a:ext cx="7509510" cy="24520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36"/>
              </a:lnSpc>
              <a:buNone/>
            </a:pPr>
            <a:r>
              <a:rPr lang="en-US" sz="51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Emotion </a:t>
            </a:r>
            <a:r>
              <a:rPr lang="en-US" sz="5149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Speech </a:t>
            </a:r>
            <a:r>
              <a:rPr lang="en-US" sz="51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Recognition (SER)</a:t>
            </a:r>
            <a:endParaRPr lang="en-US" sz="5149" dirty="0"/>
          </a:p>
        </p:txBody>
      </p:sp>
      <p:sp>
        <p:nvSpPr>
          <p:cNvPr id="6" name="Text 3"/>
          <p:cNvSpPr/>
          <p:nvPr/>
        </p:nvSpPr>
        <p:spPr>
          <a:xfrm>
            <a:off x="817245" y="3379351"/>
            <a:ext cx="7509510" cy="13949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6"/>
              </a:lnSpc>
              <a:buNone/>
            </a:pPr>
            <a:r>
              <a:rPr lang="en-US" sz="171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Emotion Speech Recognition (SER) is an innovative technology that involves </a:t>
            </a:r>
            <a:r>
              <a:rPr lang="en-US" sz="1716" dirty="0" smtClean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use </a:t>
            </a:r>
            <a:r>
              <a:rPr lang="en-US" sz="171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 machine learning to recognize and interpret human emotions from speech. It has applications in various fields, including customer service, healthcare, and entertainment.</a:t>
            </a:r>
            <a:endParaRPr lang="en-US" sz="1716" dirty="0"/>
          </a:p>
        </p:txBody>
      </p:sp>
      <p:sp>
        <p:nvSpPr>
          <p:cNvPr id="7" name="Text 4"/>
          <p:cNvSpPr/>
          <p:nvPr/>
        </p:nvSpPr>
        <p:spPr>
          <a:xfrm>
            <a:off x="817245" y="5101114"/>
            <a:ext cx="3487341" cy="544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91"/>
              </a:lnSpc>
              <a:buNone/>
            </a:pPr>
            <a:r>
              <a:rPr lang="en-US" sz="343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Developed By</a:t>
            </a:r>
            <a:endParaRPr lang="en-US" sz="3432" dirty="0"/>
          </a:p>
        </p:txBody>
      </p:sp>
      <p:sp>
        <p:nvSpPr>
          <p:cNvPr id="8" name="Text 5"/>
          <p:cNvSpPr/>
          <p:nvPr/>
        </p:nvSpPr>
        <p:spPr>
          <a:xfrm>
            <a:off x="1165860" y="5972770"/>
            <a:ext cx="7160895" cy="3487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46"/>
              </a:lnSpc>
              <a:buSzPct val="100000"/>
              <a:buChar char="•"/>
            </a:pPr>
            <a:r>
              <a:rPr lang="en-US" sz="1716" b="1" smtClean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Adnan Naeem</a:t>
            </a:r>
            <a:endParaRPr lang="en-US" sz="1716" dirty="0"/>
          </a:p>
        </p:txBody>
      </p:sp>
      <p:sp>
        <p:nvSpPr>
          <p:cNvPr id="9" name="Text 6"/>
          <p:cNvSpPr/>
          <p:nvPr/>
        </p:nvSpPr>
        <p:spPr>
          <a:xfrm>
            <a:off x="1165860" y="6408658"/>
            <a:ext cx="7160895" cy="3487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46"/>
              </a:lnSpc>
              <a:buSzPct val="100000"/>
              <a:buChar char="•"/>
            </a:pPr>
            <a:r>
              <a:rPr lang="en-US" sz="1716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Ali Raza Khan</a:t>
            </a:r>
            <a:endParaRPr lang="en-US" sz="1716" dirty="0"/>
          </a:p>
        </p:txBody>
      </p:sp>
      <p:sp>
        <p:nvSpPr>
          <p:cNvPr id="10" name="Text 7"/>
          <p:cNvSpPr/>
          <p:nvPr/>
        </p:nvSpPr>
        <p:spPr>
          <a:xfrm>
            <a:off x="817245" y="7084219"/>
            <a:ext cx="3487341" cy="5448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91"/>
              </a:lnSpc>
              <a:buNone/>
            </a:pPr>
            <a:endParaRPr lang="en-US" sz="343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-60" y="4203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518285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 and Future Directions for SER Research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462457"/>
            <a:ext cx="2804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Advancements </a:t>
            </a:r>
            <a:r>
              <a:rPr lang="en-US" sz="2187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 </a:t>
            </a: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SER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031813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Continued research and developments are expected to enhance emotional speech recognition accuracy and enable real-time applications across diverse domains.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462457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Expanding Data Diversity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379000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Future directions focus on incorporating diverse linguistic and cultural contexts to broaden the scope of emotional speech recognition technology.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462457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Human-Machine Interaction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379000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Exploration of human-machine interaction paradigms to improve emotional understanding and responsiveness in AI systems powered by SER.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348389" y="2665095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Significance of the MLP Model in Emotion Recognition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4498181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Emotion recognition is a crucial task in various domains including human-computer interaction, sentiment analysis</a:t>
            </a:r>
            <a:r>
              <a:rPr lang="en-US" sz="175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750" smtClean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 customer feedback analysis. The MLP model, a sophisticated neural network architecture, has been 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specifically designed to tackle the challenges associated with emotion recognition in speech data.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65471"/>
            <a:ext cx="9707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Overview of Machine Learning in SER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11527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Wide </a:t>
            </a: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Application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3684627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Machine learning plays a crucial role in SER, enabling the identification and classification of different emotional states in verbal communication.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115270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Complex Algorithms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3684627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Various machine learning algorithms are employed in SER, such as MLP, to enhance the accuracy and efficacy of emotion recognition.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115270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Technological Advancements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031813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Recent advancements in machine learning have opened new frontiers in SER, </a:t>
            </a:r>
            <a:r>
              <a:rPr lang="en-US" sz="1750" dirty="0" smtClean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yielding 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improved emotional understanding and response comprehension.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2696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547104" y="586502"/>
            <a:ext cx="437388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49"/>
              </a:lnSpc>
              <a:buNone/>
            </a:pPr>
            <a:r>
              <a:rPr lang="en-US" sz="419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Dataset Overview</a:t>
            </a:r>
            <a:endParaRPr lang="en-US" sz="4199" dirty="0"/>
          </a:p>
        </p:txBody>
      </p:sp>
      <p:sp>
        <p:nvSpPr>
          <p:cNvPr id="7" name="Text 4"/>
          <p:cNvSpPr/>
          <p:nvPr/>
        </p:nvSpPr>
        <p:spPr>
          <a:xfrm>
            <a:off x="2547104" y="1786176"/>
            <a:ext cx="2133005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1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24 Actors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2547104" y="2332553"/>
            <a:ext cx="4507944" cy="682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7"/>
              </a:lnSpc>
              <a:buNone/>
            </a:pPr>
            <a:r>
              <a:rPr lang="en-US" sz="168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dataset contains recordings from 24 different actors.</a:t>
            </a:r>
            <a:endParaRPr lang="en-US" sz="1680" dirty="0"/>
          </a:p>
        </p:txBody>
      </p:sp>
      <p:sp>
        <p:nvSpPr>
          <p:cNvPr id="9" name="Text 6"/>
          <p:cNvSpPr/>
          <p:nvPr/>
        </p:nvSpPr>
        <p:spPr>
          <a:xfrm>
            <a:off x="7582972" y="1786176"/>
            <a:ext cx="2369820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1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Different Emotions</a:t>
            </a:r>
            <a:endParaRPr lang="en-US" sz="2100" dirty="0"/>
          </a:p>
        </p:txBody>
      </p:sp>
      <p:sp>
        <p:nvSpPr>
          <p:cNvPr id="10" name="Text 7"/>
          <p:cNvSpPr/>
          <p:nvPr/>
        </p:nvSpPr>
        <p:spPr>
          <a:xfrm>
            <a:off x="7582972" y="2332553"/>
            <a:ext cx="4507944" cy="682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7"/>
              </a:lnSpc>
              <a:buNone/>
            </a:pPr>
            <a:r>
              <a:rPr lang="en-US" sz="168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Each actor file includes recordings of various emotions in speech.</a:t>
            </a:r>
            <a:endParaRPr lang="en-US" sz="1680" dirty="0"/>
          </a:p>
        </p:txBody>
      </p:sp>
      <p:sp>
        <p:nvSpPr>
          <p:cNvPr id="11" name="Text 8"/>
          <p:cNvSpPr/>
          <p:nvPr/>
        </p:nvSpPr>
        <p:spPr>
          <a:xfrm>
            <a:off x="2547104" y="3660338"/>
            <a:ext cx="2461260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1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Emotions of Speech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2888218" y="4233386"/>
            <a:ext cx="4166830" cy="341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87"/>
              </a:lnSpc>
              <a:buSzPct val="100000"/>
              <a:buChar char="•"/>
            </a:pPr>
            <a:r>
              <a:rPr lang="en-US" sz="168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Neutral</a:t>
            </a:r>
            <a:endParaRPr lang="en-US" sz="1680" dirty="0"/>
          </a:p>
        </p:txBody>
      </p:sp>
      <p:sp>
        <p:nvSpPr>
          <p:cNvPr id="13" name="Text 10"/>
          <p:cNvSpPr/>
          <p:nvPr/>
        </p:nvSpPr>
        <p:spPr>
          <a:xfrm>
            <a:off x="2888218" y="4659987"/>
            <a:ext cx="4166830" cy="341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87"/>
              </a:lnSpc>
              <a:buSzPct val="100000"/>
              <a:buChar char="•"/>
            </a:pPr>
            <a:r>
              <a:rPr lang="en-US" sz="168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Calm</a:t>
            </a:r>
            <a:endParaRPr lang="en-US" sz="1680" dirty="0"/>
          </a:p>
        </p:txBody>
      </p:sp>
      <p:sp>
        <p:nvSpPr>
          <p:cNvPr id="14" name="Text 11"/>
          <p:cNvSpPr/>
          <p:nvPr/>
        </p:nvSpPr>
        <p:spPr>
          <a:xfrm>
            <a:off x="2888218" y="5086588"/>
            <a:ext cx="4166830" cy="341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87"/>
              </a:lnSpc>
              <a:buSzPct val="100000"/>
              <a:buChar char="•"/>
            </a:pPr>
            <a:r>
              <a:rPr lang="en-US" sz="168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Happy</a:t>
            </a:r>
            <a:endParaRPr lang="en-US" sz="1680" dirty="0"/>
          </a:p>
        </p:txBody>
      </p:sp>
      <p:sp>
        <p:nvSpPr>
          <p:cNvPr id="15" name="Text 12"/>
          <p:cNvSpPr/>
          <p:nvPr/>
        </p:nvSpPr>
        <p:spPr>
          <a:xfrm>
            <a:off x="2888218" y="5513189"/>
            <a:ext cx="4166830" cy="341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87"/>
              </a:lnSpc>
              <a:buSzPct val="100000"/>
              <a:buChar char="•"/>
            </a:pPr>
            <a:r>
              <a:rPr lang="en-US" sz="168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Sad</a:t>
            </a:r>
            <a:endParaRPr lang="en-US" sz="1680" dirty="0"/>
          </a:p>
        </p:txBody>
      </p:sp>
      <p:sp>
        <p:nvSpPr>
          <p:cNvPr id="16" name="Text 13"/>
          <p:cNvSpPr/>
          <p:nvPr/>
        </p:nvSpPr>
        <p:spPr>
          <a:xfrm>
            <a:off x="2888218" y="5939790"/>
            <a:ext cx="4166830" cy="341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87"/>
              </a:lnSpc>
              <a:buSzPct val="100000"/>
              <a:buChar char="•"/>
            </a:pPr>
            <a:r>
              <a:rPr lang="en-US" sz="168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Angry</a:t>
            </a:r>
            <a:endParaRPr lang="en-US" sz="1680" dirty="0"/>
          </a:p>
        </p:txBody>
      </p:sp>
      <p:sp>
        <p:nvSpPr>
          <p:cNvPr id="17" name="Text 14"/>
          <p:cNvSpPr/>
          <p:nvPr/>
        </p:nvSpPr>
        <p:spPr>
          <a:xfrm>
            <a:off x="2888218" y="6366391"/>
            <a:ext cx="4166830" cy="341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87"/>
              </a:lnSpc>
              <a:buSzPct val="100000"/>
              <a:buChar char="•"/>
            </a:pPr>
            <a:r>
              <a:rPr lang="en-US" sz="168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Fearful</a:t>
            </a:r>
            <a:endParaRPr lang="en-US" sz="1680" dirty="0"/>
          </a:p>
        </p:txBody>
      </p:sp>
      <p:sp>
        <p:nvSpPr>
          <p:cNvPr id="18" name="Text 15"/>
          <p:cNvSpPr/>
          <p:nvPr/>
        </p:nvSpPr>
        <p:spPr>
          <a:xfrm>
            <a:off x="2888218" y="6792992"/>
            <a:ext cx="4166830" cy="341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87"/>
              </a:lnSpc>
              <a:buSzPct val="100000"/>
              <a:buChar char="•"/>
            </a:pPr>
            <a:r>
              <a:rPr lang="en-US" sz="168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Disgust</a:t>
            </a:r>
            <a:endParaRPr lang="en-US" sz="1680" dirty="0"/>
          </a:p>
        </p:txBody>
      </p:sp>
      <p:sp>
        <p:nvSpPr>
          <p:cNvPr id="19" name="Text 16"/>
          <p:cNvSpPr/>
          <p:nvPr/>
        </p:nvSpPr>
        <p:spPr>
          <a:xfrm>
            <a:off x="2888218" y="7219593"/>
            <a:ext cx="4166830" cy="341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87"/>
              </a:lnSpc>
              <a:buSzPct val="100000"/>
              <a:buChar char="•"/>
            </a:pPr>
            <a:r>
              <a:rPr lang="en-US" sz="168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Surprised</a:t>
            </a:r>
            <a:endParaRPr lang="en-US" sz="1680" dirty="0"/>
          </a:p>
        </p:txBody>
      </p:sp>
      <p:sp>
        <p:nvSpPr>
          <p:cNvPr id="20" name="Text 17"/>
          <p:cNvSpPr/>
          <p:nvPr/>
        </p:nvSpPr>
        <p:spPr>
          <a:xfrm>
            <a:off x="7582972" y="3660338"/>
            <a:ext cx="2308860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1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Observed Emotion</a:t>
            </a:r>
            <a:endParaRPr lang="en-US" sz="2100" dirty="0"/>
          </a:p>
        </p:txBody>
      </p:sp>
      <p:sp>
        <p:nvSpPr>
          <p:cNvPr id="21" name="Text 18"/>
          <p:cNvSpPr/>
          <p:nvPr/>
        </p:nvSpPr>
        <p:spPr>
          <a:xfrm>
            <a:off x="7924086" y="4233386"/>
            <a:ext cx="4166830" cy="341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87"/>
              </a:lnSpc>
              <a:buSzPct val="100000"/>
              <a:buChar char="•"/>
            </a:pPr>
            <a:r>
              <a:rPr lang="en-US" sz="168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Calm</a:t>
            </a:r>
            <a:endParaRPr lang="en-US" sz="1680" dirty="0"/>
          </a:p>
        </p:txBody>
      </p:sp>
      <p:sp>
        <p:nvSpPr>
          <p:cNvPr id="22" name="Text 19"/>
          <p:cNvSpPr/>
          <p:nvPr/>
        </p:nvSpPr>
        <p:spPr>
          <a:xfrm>
            <a:off x="7924086" y="4659987"/>
            <a:ext cx="4166830" cy="341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87"/>
              </a:lnSpc>
              <a:buSzPct val="100000"/>
              <a:buChar char="•"/>
            </a:pPr>
            <a:r>
              <a:rPr lang="en-US" sz="168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Happy</a:t>
            </a:r>
            <a:endParaRPr lang="en-US" sz="1680" dirty="0"/>
          </a:p>
        </p:txBody>
      </p:sp>
      <p:sp>
        <p:nvSpPr>
          <p:cNvPr id="23" name="Text 20"/>
          <p:cNvSpPr/>
          <p:nvPr/>
        </p:nvSpPr>
        <p:spPr>
          <a:xfrm>
            <a:off x="7924086" y="5086588"/>
            <a:ext cx="4166830" cy="341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87"/>
              </a:lnSpc>
              <a:buSzPct val="100000"/>
              <a:buChar char="•"/>
            </a:pPr>
            <a:r>
              <a:rPr lang="en-US" sz="168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Fearful</a:t>
            </a:r>
            <a:endParaRPr lang="en-US" sz="16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76256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Training Data Collection and Preprocessing for SER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3198257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34204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3900845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Quality and diverse data collection from multiple sources to ensure representation of various speech patterns and emotions.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4975741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5197912"/>
            <a:ext cx="2522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Preprocessing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5678329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Cleansing and feature extraction are essential preprocessing steps to optimize data for SER model training.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800457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 Extraction Techniques for SER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522458"/>
            <a:ext cx="4542115" cy="2693551"/>
          </a:xfrm>
          <a:prstGeom prst="roundRect">
            <a:avLst>
              <a:gd name="adj" fmla="val 2475"/>
            </a:avLst>
          </a:prstGeom>
          <a:solidFill>
            <a:srgbClr val="363A4A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2744629"/>
            <a:ext cx="40977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Mel-Frequency Cepstral Coefficients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572232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MFCC, a popular feature extraction technique, captures speech characteristics relevant to emotional content, aiding in emotion recognition.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522458"/>
            <a:ext cx="4542115" cy="2693551"/>
          </a:xfrm>
          <a:prstGeom prst="roundRect">
            <a:avLst>
              <a:gd name="adj" fmla="val 2475"/>
            </a:avLst>
          </a:prstGeom>
          <a:solidFill>
            <a:srgbClr val="363A4A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2744629"/>
            <a:ext cx="2232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Chroma Features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225046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Describe the harmonic content of an audio </a:t>
            </a:r>
            <a:r>
              <a:rPr lang="en-US" sz="1750" dirty="0" smtClean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signal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commonly used in speech analysis tasks.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438180"/>
            <a:ext cx="9306401" cy="1990963"/>
          </a:xfrm>
          <a:prstGeom prst="roundRect">
            <a:avLst>
              <a:gd name="adj" fmla="val 3348"/>
            </a:avLst>
          </a:prstGeom>
          <a:solidFill>
            <a:srgbClr val="363A4A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660350"/>
            <a:ext cx="2240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Mel Spectrogram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6140768"/>
            <a:ext cx="886206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Represents the frequency content of an audio signal in a way that aligns with human auditory perception. It is often used for visualization and feature extraction in speech and audio processing tasks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611029"/>
            <a:ext cx="9761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</a:t>
            </a:r>
            <a:r>
              <a:rPr lang="en-US" sz="4374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xplanation 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of MLP Algorithm/Model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1860828"/>
            <a:ext cx="2971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Neural Network Model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2430185"/>
            <a:ext cx="46946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MLP, a feedforward neural network, is widely used due to its ability to learn complex patterns and relationships in emotional speech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2616" y="18608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Hidden Layers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2616" y="2430185"/>
            <a:ext cx="469677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Multiple hidden layers enable the MLP to extract hierarchical features, making it suitable for recognizing subtle emotional cues in speech.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0709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Training and Fine-Tuning the MLP Model for SER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3229094"/>
            <a:ext cx="27742" cy="3493294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3638729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34026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9" name="Text 6"/>
          <p:cNvSpPr/>
          <p:nvPr/>
        </p:nvSpPr>
        <p:spPr>
          <a:xfrm>
            <a:off x="1105436" y="3444359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3444359"/>
            <a:ext cx="2781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Initial </a:t>
            </a:r>
            <a:r>
              <a:rPr lang="en-US" sz="2187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</a:t>
            </a: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Training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931682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Training the MLP model on labeled emotional speech data to optimize the neural network parameters for emotion recognition.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5496461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526041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1"/>
          <p:cNvSpPr/>
          <p:nvPr/>
        </p:nvSpPr>
        <p:spPr>
          <a:xfrm>
            <a:off x="1078766" y="5302091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5308997"/>
            <a:ext cx="3131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Hyperparameter</a:t>
            </a:r>
            <a:r>
              <a:rPr lang="en-US" sz="2187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Tuning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578941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</a:t>
            </a:r>
            <a:r>
              <a:rPr lang="en-US" sz="1750" dirty="0" smtClean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efinement 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 the model by adjusting hyperparameters to enhance model performance and minimize overfitting or underfitting.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46121"/>
            <a:ext cx="9306401" cy="15859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Evaluation Metrics for SER Performance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17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7" name="Text 4"/>
          <p:cNvSpPr/>
          <p:nvPr/>
        </p:nvSpPr>
        <p:spPr>
          <a:xfrm>
            <a:off x="1022152" y="328338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18034"/>
            <a:ext cx="3017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Accuracy and Precision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Measures of classification accuracy and precision to gauge the MLP model's ability to correctly recognize emotions in speech.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17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1" name="Text 8"/>
          <p:cNvSpPr/>
          <p:nvPr/>
        </p:nvSpPr>
        <p:spPr>
          <a:xfrm>
            <a:off x="5759768" y="328338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18034"/>
            <a:ext cx="3352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Confusion Matrix Analysis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comprehensive evaluation tool to visualize the performance of the MLP model across different emotion classes in speech datasets.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61582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5" name="Text 12"/>
          <p:cNvSpPr/>
          <p:nvPr/>
        </p:nvSpPr>
        <p:spPr>
          <a:xfrm>
            <a:off x="991672" y="565749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2" y="5692140"/>
            <a:ext cx="3820001" cy="3818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F1 Score and ROC Curves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Quantitative measures such as F1 score and ROC curves provide robust analysis of the MLP model's overall performance in emotion recognition.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630</Words>
  <Application>Microsoft Office PowerPoint</Application>
  <PresentationFormat>Custom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Adnan</cp:lastModifiedBy>
  <cp:revision>8</cp:revision>
  <dcterms:created xsi:type="dcterms:W3CDTF">2024-01-30T16:47:53Z</dcterms:created>
  <dcterms:modified xsi:type="dcterms:W3CDTF">2024-01-30T16:58:57Z</dcterms:modified>
</cp:coreProperties>
</file>