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AAEEC0-3FBA-48CF-BFF9-72B0F62DF133}">
  <a:tblStyle styleId="{F2AAEEC0-3FBA-48CF-BFF9-72B0F62DF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b.iu.edu/d/aqsj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aseadams.io/most-common-programming-case-types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IpqkmAtLNb2eSnOUxeTzFyCph8f-dPRy_Mp9VGIBn3FCTng/viewform?usp=sf_link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sisfun.com/binary-number-system.html" TargetMode="External"/><Relationship Id="rId3" Type="http://schemas.openxmlformats.org/officeDocument/2006/relationships/hyperlink" Target="https://owlcation.com/stem/How-to-Convert-Decimal-to-Binary-and-Binary-to-Decima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fcf4e2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fcf4e2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fcf4e2d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fcf4e2d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fcf4e2d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fcf4e2d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fcf4e2d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fcf4e2d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fde4b1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fde4b1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fe0ed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fe0ed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fe0eda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fe0eda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5fe0eda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5fe0eda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Ownership and dangling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compiler rejects some valid programs rather than accepting some </a:t>
            </a:r>
            <a:r>
              <a:rPr lang="en"/>
              <a:t>invalid</a:t>
            </a:r>
            <a:r>
              <a:rPr lang="en"/>
              <a:t> program. In such cases you can tell rust compiler, trust me this code is fine.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important reason is Under lying hardware is unsafe. And Rust don’t let you that unsafe task here is the time when unsafe rust come into play. Being a system leel programming language.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602dd3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602dd3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602dd3a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602dd3a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fcf4e2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fcf4e2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1ba01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61ba01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602dd3a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602dd3a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made the </a:t>
            </a:r>
            <a:r>
              <a:rPr lang="en"/>
              <a:t>above</a:t>
            </a:r>
            <a:r>
              <a:rPr lang="en"/>
              <a:t> raw pointers from references guaranteed to be valid.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602dd3a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602dd3a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we don’t know what actually resides on this address, either any </a:t>
            </a:r>
            <a:r>
              <a:rPr lang="en"/>
              <a:t>value</a:t>
            </a:r>
            <a:r>
              <a:rPr lang="en"/>
              <a:t> or null.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602dd3ac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602dd3ac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602dd3ac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602dd3ac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Fault 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https://kb.iu.edu/d/aqsj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602dd3a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602dd3a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616939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616939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16939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16939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Case Type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https://www.chaseadams.io/most-common-programming-case-types/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602dd3ac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602dd3ac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feedback : </a:t>
            </a:r>
            <a:r>
              <a:rPr lang="en" u="sng">
                <a:solidFill>
                  <a:srgbClr val="0097A7"/>
                </a:solidFill>
                <a:hlinkClick r:id="rId2"/>
              </a:rPr>
              <a:t>https://docs.google.com/forms/d/e/1FAIpQLScIpqkmAtLNb2eSnOUxeTzFyCph8f-dPRy_Mp9VGIBn3FCTng/viewform?usp=sf_link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contact : 0333-3459139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fe0eda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fe0eda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fcf4e2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fcf4e2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fcf4e2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fcf4e2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fcf4e2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fcf4e2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fcf4e2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fcf4e2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mechanism tells us what powers of two is present in any given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https://www.mathsisfun.com/binary-number-system.html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https://owlcation.com/stem/How-to-Convert-Decimal-to-Binary-and-Binary-to-Decimal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fe0eda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fe0eda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fcf4e2d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fcf4e2d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Most you might wonder what kind of operator these are.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Arithmetic</a:t>
            </a:r>
            <a:r>
              <a:rPr lang="en"/>
              <a:t>, unary, assignment, logical, relational.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46208"/>
            <a:ext cx="7136700" cy="17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Few Prerequisites</a:t>
            </a:r>
            <a:endParaRPr>
              <a:solidFill>
                <a:srgbClr val="B45F0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</a:rPr>
              <a:t>Bitwise &amp; Unsafe Rust</a:t>
            </a:r>
            <a:endParaRPr b="0" sz="3100">
              <a:solidFill>
                <a:srgbClr val="000000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675" y="304800"/>
            <a:ext cx="116370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AND ( &amp;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6438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performs a Boolean AND operation on each bit of its integer </a:t>
            </a:r>
            <a:r>
              <a:rPr lang="en"/>
              <a:t>a</a:t>
            </a:r>
            <a:r>
              <a:rPr lang="en"/>
              <a:t>rguments.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B =&gt; 2, How come this result </a:t>
            </a:r>
            <a:r>
              <a:rPr lang="en"/>
              <a:t>evaluated</a:t>
            </a:r>
            <a:r>
              <a:rPr lang="en"/>
              <a:t>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6867950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14216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0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&amp;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52701" l="23388" r="48945" t="20654"/>
          <a:stretch/>
        </p:blipFill>
        <p:spPr>
          <a:xfrm>
            <a:off x="311700" y="1814275"/>
            <a:ext cx="3993375" cy="21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6754" l="5810" r="77070" t="87807"/>
          <a:stretch/>
        </p:blipFill>
        <p:spPr>
          <a:xfrm>
            <a:off x="311700" y="4342525"/>
            <a:ext cx="2725501" cy="4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OR ( |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6438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performs a Boolean OR operation on each bit of its integer arguments.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| B =&gt; 3, How come this result evaluated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6867950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14216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0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|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52299" l="23453" r="50000" t="20711"/>
          <a:stretch/>
        </p:blipFill>
        <p:spPr>
          <a:xfrm>
            <a:off x="311700" y="1817350"/>
            <a:ext cx="3738899" cy="21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8681" l="5674" r="84452" t="88592"/>
          <a:stretch/>
        </p:blipFill>
        <p:spPr>
          <a:xfrm>
            <a:off x="304225" y="4321050"/>
            <a:ext cx="1782999" cy="27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XOR ( ^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6438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performs a Boolean exclusive OR operation on each bit of its integer arguments.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B =&gt; 1, How come this result evaluated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6867950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14216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1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0</a:t>
                      </a:r>
                      <a:endParaRPr sz="18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^ 1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</a:t>
                      </a:r>
                      <a:r>
                        <a:rPr lang="en" sz="1800"/>
                        <a:t>0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52429" l="23845" r="49252" t="20382"/>
          <a:stretch/>
        </p:blipFill>
        <p:spPr>
          <a:xfrm>
            <a:off x="337950" y="1789950"/>
            <a:ext cx="3659651" cy="20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8386" l="6118" r="82112" t="88895"/>
          <a:stretch/>
        </p:blipFill>
        <p:spPr>
          <a:xfrm>
            <a:off x="406875" y="4355401"/>
            <a:ext cx="2152249" cy="2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NOT ( !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643850"/>
            <a:ext cx="85206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is a unary operator and operates by reversing all the bits in the operand.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!B =&gt; -14, How come this result evaluated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5973450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2316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! 0 0 0 0 1 1 0 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 1 1 1 1 0 0 1 0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            ( - 1 4 )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</a:tbl>
          </a:graphicData>
        </a:graphic>
      </p:graphicFrame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52755" l="23847" r="43135" t="20928"/>
          <a:stretch/>
        </p:blipFill>
        <p:spPr>
          <a:xfrm>
            <a:off x="311700" y="1803925"/>
            <a:ext cx="4650301" cy="208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b="8385" l="5965" r="74010" t="88351"/>
          <a:stretch/>
        </p:blipFill>
        <p:spPr>
          <a:xfrm>
            <a:off x="316700" y="4238600"/>
            <a:ext cx="3563699" cy="3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left shift ( &lt;&lt;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587950"/>
            <a:ext cx="85206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moves all the bits in its first operand to the left by the number of places specified in the second operand.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 B = 16, How come this result evaluated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5288575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3001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( 2 )  0 0 0 0 0 0 1 0</a:t>
                      </a:r>
                      <a:r>
                        <a:rPr lang="en" sz="1800"/>
                        <a:t>  &lt;&lt; 3    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(16) 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0 0 0 1 0</a:t>
                      </a:r>
                      <a:r>
                        <a:rPr lang="en" sz="1800"/>
                        <a:t> 0 0 0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</a:tbl>
          </a:graphicData>
        </a:graphic>
      </p:graphicFrame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51887" l="23234" r="49253" t="20652"/>
          <a:stretch/>
        </p:blipFill>
        <p:spPr>
          <a:xfrm>
            <a:off x="316700" y="1971000"/>
            <a:ext cx="3261574" cy="18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8386" l="6116" r="82878" t="88079"/>
          <a:stretch/>
        </p:blipFill>
        <p:spPr>
          <a:xfrm>
            <a:off x="316700" y="4152054"/>
            <a:ext cx="2316149" cy="4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right shift ( &gt;&gt; 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587950"/>
            <a:ext cx="85206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Binary Right Shift Operator. The left operand’s value is moved right by the number of bits specified by the right operand.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&gt;&gt; B = 0, How come this result evaluated 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		</a:t>
            </a:r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5288575" y="15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3001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( 2 )  0 0 0 0 0 0 1 0  &gt;&gt; 3    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( 0 )  0 0 0 </a:t>
                      </a:r>
                      <a:r>
                        <a:rPr lang="en" sz="1800">
                          <a:solidFill>
                            <a:srgbClr val="6AA84F"/>
                          </a:solidFill>
                        </a:rPr>
                        <a:t>0 0 0 0 0</a:t>
                      </a:r>
                      <a:r>
                        <a:rPr lang="en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vMerge="1"/>
              </a:tr>
            </a:tbl>
          </a:graphicData>
        </a:graphic>
      </p:graphicFrame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53980" l="23542" r="49998" t="20653"/>
          <a:stretch/>
        </p:blipFill>
        <p:spPr>
          <a:xfrm>
            <a:off x="316700" y="1971000"/>
            <a:ext cx="3527149" cy="19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 rotWithShape="1">
          <a:blip r:embed="rId4">
            <a:alphaModFix/>
          </a:blip>
          <a:srcRect b="7842" l="5963" r="83183" t="88079"/>
          <a:stretch/>
        </p:blipFill>
        <p:spPr>
          <a:xfrm>
            <a:off x="311700" y="4193975"/>
            <a:ext cx="1994702" cy="3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Unsafe Rust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0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Unsafe Rust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560100"/>
            <a:ext cx="8520600" cy="4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What is that?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</a:t>
            </a:r>
            <a:r>
              <a:rPr lang="en">
                <a:solidFill>
                  <a:srgbClr val="434343"/>
                </a:solidFill>
              </a:rPr>
              <a:t>idden language inside Rust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Gives us extra superpowers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Why is it?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let us do the operations which compiler restricts us from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Without unsafe Rust we can’t do operations on hardware </a:t>
            </a:r>
            <a:r>
              <a:rPr lang="en">
                <a:solidFill>
                  <a:srgbClr val="434343"/>
                </a:solidFill>
              </a:rPr>
              <a:t>level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Unsafe Superpowers: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Dereference a raw pointer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Call an unsafe function or method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Access or modify a mutable static variable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Implement an unsafe trait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5">
            <a:alphaModFix/>
          </a:blip>
          <a:srcRect b="16839" l="0" r="0" t="17202"/>
          <a:stretch/>
        </p:blipFill>
        <p:spPr>
          <a:xfrm>
            <a:off x="4692650" y="234250"/>
            <a:ext cx="2779549" cy="18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Unsafe Rust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67625" y="78357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While using unsafe Rust keep few things in mind: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Unsafe rust doesn’t disable borrow checker or any other safety feature.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gives you only access to these four features and compiler don’t check for memory safety in them.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Inside unsafe block the code doesn’t need to be necessarily dangerous.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While writing code keep the unsafe block smaller.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For the isolation of unsafe code, it’s better to enclose unsafe code with in a safe abstraction. </a:t>
            </a:r>
            <a:r>
              <a:rPr lang="en">
                <a:solidFill>
                  <a:srgbClr val="B45F06"/>
                </a:solidFill>
              </a:rPr>
              <a:t>Wrapper!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When using unsafe rust you as programmer </a:t>
            </a:r>
            <a:r>
              <a:rPr lang="en">
                <a:solidFill>
                  <a:srgbClr val="434343"/>
                </a:solidFill>
              </a:rPr>
              <a:t>have</a:t>
            </a:r>
            <a:r>
              <a:rPr lang="en">
                <a:solidFill>
                  <a:srgbClr val="434343"/>
                </a:solidFill>
              </a:rPr>
              <a:t> to ensure that you are accessing memory in a</a:t>
            </a:r>
            <a:r>
              <a:rPr lang="en">
                <a:solidFill>
                  <a:srgbClr val="434343"/>
                </a:solidFill>
              </a:rPr>
              <a:t> v</a:t>
            </a:r>
            <a:r>
              <a:rPr lang="en">
                <a:solidFill>
                  <a:srgbClr val="434343"/>
                </a:solidFill>
              </a:rPr>
              <a:t>alid way.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Unsafe Rust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67625" y="78357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simple unsafe code block: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40738" l="23999" r="51544" t="20654"/>
          <a:stretch/>
        </p:blipFill>
        <p:spPr>
          <a:xfrm>
            <a:off x="367626" y="1133025"/>
            <a:ext cx="3979400" cy="35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Few Prerequisites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Following are the prerequisites need to be </a:t>
            </a:r>
            <a:r>
              <a:rPr lang="en">
                <a:solidFill>
                  <a:srgbClr val="434343"/>
                </a:solidFill>
              </a:rPr>
              <a:t>covered</a:t>
            </a:r>
            <a:r>
              <a:rPr lang="en">
                <a:solidFill>
                  <a:srgbClr val="434343"/>
                </a:solidFill>
              </a:rPr>
              <a:t> before jumping into sea of embedded programming.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Binary Numbering System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Bitwise operators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Unsafe Rust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Raw Pointers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Mutable Static </a:t>
            </a:r>
            <a:r>
              <a:rPr lang="en">
                <a:solidFill>
                  <a:srgbClr val="434343"/>
                </a:solidFill>
              </a:rPr>
              <a:t>variables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675" y="152400"/>
            <a:ext cx="116370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Raw Pointers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675" y="304800"/>
            <a:ext cx="116370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Raw pointer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67625" y="78357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Unsafe Rust has two new types called </a:t>
            </a:r>
            <a:r>
              <a:rPr b="1" lang="en">
                <a:solidFill>
                  <a:srgbClr val="434343"/>
                </a:solidFill>
              </a:rPr>
              <a:t>raw pointers</a:t>
            </a:r>
            <a:r>
              <a:rPr lang="en">
                <a:solidFill>
                  <a:srgbClr val="434343"/>
                </a:solidFill>
              </a:rPr>
              <a:t> that are similar to references. They can be immutable or mutable and can be written as: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B45F06"/>
                </a:solidFill>
              </a:rPr>
              <a:t>*const T</a:t>
            </a:r>
            <a:r>
              <a:rPr lang="en">
                <a:solidFill>
                  <a:srgbClr val="434343"/>
                </a:solidFill>
              </a:rPr>
              <a:t> (Immutable)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B45F06"/>
                </a:solidFill>
              </a:rPr>
              <a:t>*mut T</a:t>
            </a:r>
            <a:r>
              <a:rPr lang="en">
                <a:solidFill>
                  <a:srgbClr val="434343"/>
                </a:solidFill>
              </a:rPr>
              <a:t> (Mutable)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Note: Asterisk “ </a:t>
            </a:r>
            <a:r>
              <a:rPr b="1" lang="en">
                <a:solidFill>
                  <a:srgbClr val="434343"/>
                </a:solidFill>
              </a:rPr>
              <a:t>*</a:t>
            </a:r>
            <a:r>
              <a:rPr lang="en">
                <a:solidFill>
                  <a:srgbClr val="434343"/>
                </a:solidFill>
              </a:rPr>
              <a:t> ” is not a dereferencing operator, it’s part of type name.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Let’s see how to create an immutable and mutable raw pointer from </a:t>
            </a:r>
            <a:r>
              <a:rPr b="1" lang="en" sz="1700">
                <a:solidFill>
                  <a:srgbClr val="434343"/>
                </a:solidFill>
              </a:rPr>
              <a:t>reference</a:t>
            </a:r>
            <a:r>
              <a:rPr lang="en" sz="1700">
                <a:solidFill>
                  <a:srgbClr val="434343"/>
                </a:solidFill>
              </a:rPr>
              <a:t>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Is something wrong! We didn’t include </a:t>
            </a:r>
            <a:r>
              <a:rPr b="1" lang="en">
                <a:solidFill>
                  <a:srgbClr val="434343"/>
                </a:solidFill>
              </a:rPr>
              <a:t>unsafe</a:t>
            </a:r>
            <a:r>
              <a:rPr lang="en">
                <a:solidFill>
                  <a:srgbClr val="434343"/>
                </a:solidFill>
              </a:rPr>
              <a:t> keyword here? Well, its okay to create raw pointers outside unsafe but it’s must to include while dereferencing them.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59941" l="23999" r="51544" t="29822"/>
          <a:stretch/>
        </p:blipFill>
        <p:spPr>
          <a:xfrm>
            <a:off x="443825" y="3005950"/>
            <a:ext cx="3979400" cy="9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269438" y="4298150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Raw pointer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78357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Now, let’s create a raw pointer whose </a:t>
            </a:r>
            <a:r>
              <a:rPr lang="en">
                <a:solidFill>
                  <a:srgbClr val="434343"/>
                </a:solidFill>
              </a:rPr>
              <a:t>validity</a:t>
            </a:r>
            <a:r>
              <a:rPr lang="en">
                <a:solidFill>
                  <a:srgbClr val="434343"/>
                </a:solidFill>
              </a:rPr>
              <a:t> can’t be guaranteed.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Above approach to access memory is not recommended, </a:t>
            </a:r>
            <a:r>
              <a:rPr lang="en">
                <a:solidFill>
                  <a:srgbClr val="434343"/>
                </a:solidFill>
              </a:rPr>
              <a:t>however, you might see or write this kind of code.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59767" l="23541" r="52307" t="20929"/>
          <a:stretch/>
        </p:blipFill>
        <p:spPr>
          <a:xfrm>
            <a:off x="367625" y="1202926"/>
            <a:ext cx="4286873" cy="192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4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Dereference a r</a:t>
            </a:r>
            <a:r>
              <a:rPr lang="en">
                <a:solidFill>
                  <a:srgbClr val="B45F06"/>
                </a:solidFill>
              </a:rPr>
              <a:t>aw pointer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8600" y="896299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 the end we will access these raw pointers or dereference them.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Case 1: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Creating a raw pointer and dereference it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from a </a:t>
            </a:r>
            <a:r>
              <a:rPr lang="en">
                <a:solidFill>
                  <a:srgbClr val="434343"/>
                </a:solidFill>
              </a:rPr>
              <a:t>valid</a:t>
            </a:r>
            <a:r>
              <a:rPr lang="en">
                <a:solidFill>
                  <a:srgbClr val="434343"/>
                </a:solidFill>
              </a:rPr>
              <a:t> reference is completely okay.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Upon running this code we’ll get the result: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if we print </a:t>
            </a:r>
            <a:r>
              <a:rPr lang="en">
                <a:solidFill>
                  <a:srgbClr val="434343"/>
                </a:solidFill>
              </a:rPr>
              <a:t>values</a:t>
            </a:r>
            <a:r>
              <a:rPr lang="en">
                <a:solidFill>
                  <a:srgbClr val="434343"/>
                </a:solidFill>
              </a:rPr>
              <a:t> of r1 and r2.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 rotWithShape="1">
          <a:blip r:embed="rId5">
            <a:alphaModFix/>
          </a:blip>
          <a:srcRect b="42912" l="23388" r="52001" t="20928"/>
          <a:stretch/>
        </p:blipFill>
        <p:spPr>
          <a:xfrm>
            <a:off x="5339075" y="1305725"/>
            <a:ext cx="3438301" cy="28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6">
            <a:alphaModFix/>
          </a:blip>
          <a:srcRect b="5939" l="5810" r="84100" t="88623"/>
          <a:stretch/>
        </p:blipFill>
        <p:spPr>
          <a:xfrm>
            <a:off x="464100" y="3131752"/>
            <a:ext cx="1645275" cy="49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7">
            <a:alphaModFix/>
          </a:blip>
          <a:srcRect b="5918" l="6116" r="79210" t="88623"/>
          <a:stretch/>
        </p:blipFill>
        <p:spPr>
          <a:xfrm>
            <a:off x="464100" y="4111501"/>
            <a:ext cx="2383998" cy="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Dereference a raw pointer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318600" y="896299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Case 2: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But when creating a reference from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arbitrary location of memory and trying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dereference it. It could be problematic.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There might be data at that location or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might be not.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We’ll get the following result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upon executing this code.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 rotWithShape="1">
          <a:blip r:embed="rId5">
            <a:alphaModFix/>
          </a:blip>
          <a:srcRect b="50001" l="23693" r="51850" t="20653"/>
          <a:stretch/>
        </p:blipFill>
        <p:spPr>
          <a:xfrm>
            <a:off x="5073800" y="1316100"/>
            <a:ext cx="3899551" cy="26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 rotWithShape="1">
          <a:blip r:embed="rId6">
            <a:alphaModFix/>
          </a:blip>
          <a:srcRect b="12319" l="6417" r="32632" t="75030"/>
          <a:stretch/>
        </p:blipFill>
        <p:spPr>
          <a:xfrm>
            <a:off x="282425" y="3934750"/>
            <a:ext cx="7740524" cy="9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140675"/>
            <a:ext cx="8520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Raw pointer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78357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</a:t>
            </a:r>
            <a:r>
              <a:rPr b="1" lang="en">
                <a:solidFill>
                  <a:srgbClr val="434343"/>
                </a:solidFill>
              </a:rPr>
              <a:t>raw pointers</a:t>
            </a:r>
            <a:r>
              <a:rPr lang="en">
                <a:solidFill>
                  <a:srgbClr val="434343"/>
                </a:solidFill>
              </a:rPr>
              <a:t> different from </a:t>
            </a:r>
            <a:r>
              <a:rPr b="1" lang="en">
                <a:solidFill>
                  <a:srgbClr val="434343"/>
                </a:solidFill>
              </a:rPr>
              <a:t>references</a:t>
            </a:r>
            <a:r>
              <a:rPr lang="en">
                <a:solidFill>
                  <a:srgbClr val="434343"/>
                </a:solidFill>
              </a:rPr>
              <a:t>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allowed to ignore the borrowing rules by having both immutable and mutable pointers or multiple mutable pointers to the same location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Aren’t guaranteed to point to valid memory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Are allowed to be null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Don’t implement any automatic cleanup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Static </a:t>
            </a:r>
            <a:r>
              <a:rPr lang="en">
                <a:solidFill>
                  <a:srgbClr val="B45F06"/>
                </a:solidFill>
              </a:rPr>
              <a:t>Variables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S</a:t>
            </a:r>
            <a:r>
              <a:rPr lang="en">
                <a:solidFill>
                  <a:srgbClr val="B45F06"/>
                </a:solidFill>
              </a:rPr>
              <a:t>tatic </a:t>
            </a:r>
            <a:r>
              <a:rPr lang="en">
                <a:solidFill>
                  <a:srgbClr val="B45F06"/>
                </a:solidFill>
              </a:rPr>
              <a:t>variables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B45F06"/>
                </a:solidFill>
              </a:rPr>
              <a:t>Global </a:t>
            </a:r>
            <a:r>
              <a:rPr lang="en">
                <a:solidFill>
                  <a:srgbClr val="B45F06"/>
                </a:solidFill>
              </a:rPr>
              <a:t>variables</a:t>
            </a:r>
            <a:r>
              <a:rPr lang="en"/>
              <a:t> in Rust are called </a:t>
            </a:r>
            <a:r>
              <a:rPr lang="en">
                <a:solidFill>
                  <a:srgbClr val="B45F06"/>
                </a:solidFill>
              </a:rPr>
              <a:t>static </a:t>
            </a:r>
            <a:r>
              <a:rPr lang="en">
                <a:solidFill>
                  <a:srgbClr val="B45F06"/>
                </a:solidFill>
              </a:rPr>
              <a:t>variables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B45F06"/>
                </a:solidFill>
              </a:rPr>
              <a:t>Static variables</a:t>
            </a:r>
            <a:r>
              <a:rPr lang="en"/>
              <a:t> are similar to </a:t>
            </a:r>
            <a:r>
              <a:rPr b="1" lang="en">
                <a:solidFill>
                  <a:srgbClr val="B45F06"/>
                </a:solidFill>
              </a:rPr>
              <a:t>Constants</a:t>
            </a:r>
            <a:endParaRPr b="1"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Naming style of static variables is in </a:t>
            </a:r>
            <a:r>
              <a:rPr lang="en">
                <a:solidFill>
                  <a:srgbClr val="B45F06"/>
                </a:solidFill>
              </a:rPr>
              <a:t>SCREAMING_SNAKE_CASE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Type annotation for static variables is must (like constants).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Rust allows access read-only static variables (immutable static variables ), however doesn’t allow access to immutable static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variables always have </a:t>
            </a:r>
            <a:r>
              <a:rPr lang="en">
                <a:solidFill>
                  <a:srgbClr val="B45F06"/>
                </a:solidFill>
              </a:rPr>
              <a:t>fixed address</a:t>
            </a:r>
            <a:r>
              <a:rPr lang="en"/>
              <a:t> in memory.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Summary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Binary Number System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675" y="304800"/>
            <a:ext cx="116370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42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Binary Number System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849850"/>
            <a:ext cx="85206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the points in mind in sequence.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Binary numbers are </a:t>
            </a:r>
            <a:r>
              <a:rPr b="1" lang="en"/>
              <a:t>made up of only 1’s and 0’s</a:t>
            </a:r>
            <a:r>
              <a:rPr lang="en"/>
              <a:t>. They don’t contain </a:t>
            </a:r>
            <a:r>
              <a:rPr lang="en"/>
              <a:t>any other</a:t>
            </a:r>
            <a:r>
              <a:rPr lang="en"/>
              <a:t> number we usually see in decimals (i.e. 2,3,4,...,9). Here are few examples.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856900" y="28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1060525"/>
                <a:gridCol w="812700"/>
                <a:gridCol w="812700"/>
                <a:gridCol w="812700"/>
                <a:gridCol w="812700"/>
                <a:gridCol w="812700"/>
                <a:gridCol w="812700"/>
                <a:gridCol w="812700"/>
                <a:gridCol w="812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Decimal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Binary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101101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675" y="304800"/>
            <a:ext cx="116370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269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Binary Number System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98" name="Google Shape;98;p17" title="2"/>
          <p:cNvSpPr txBox="1"/>
          <p:nvPr>
            <p:ph idx="1" type="body"/>
          </p:nvPr>
        </p:nvSpPr>
        <p:spPr>
          <a:xfrm>
            <a:off x="311700" y="637475"/>
            <a:ext cx="8520600" cy="3931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Binary numbers have </a:t>
            </a:r>
            <a:r>
              <a:rPr b="1" lang="en"/>
              <a:t>base of 2</a:t>
            </a:r>
            <a:r>
              <a:rPr lang="en"/>
              <a:t> in contrast our decimal numbers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ha</a:t>
            </a:r>
            <a:r>
              <a:rPr lang="en"/>
              <a:t>v</a:t>
            </a:r>
            <a:r>
              <a:rPr lang="en"/>
              <a:t>e </a:t>
            </a:r>
            <a:r>
              <a:rPr b="1" lang="en"/>
              <a:t>base 10</a:t>
            </a:r>
            <a:r>
              <a:rPr lang="en"/>
              <a:t>. What base tells us? It tells how many combination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number give us.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597825" y="178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{F2AAEEC0-3FBA-48CF-BFF9-72B0F62DF133}</a:tableStyleId>
              </a:tblPr>
              <a:tblGrid>
                <a:gridCol w="855625"/>
                <a:gridCol w="3133775"/>
                <a:gridCol w="911850"/>
                <a:gridCol w="3077550"/>
              </a:tblGrid>
              <a:tr h="392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Decimal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Binary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Starts at 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Starts at 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9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Goes upto 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1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Goes upto 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the digit and increment the next digit.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the current digit and increment the next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Again goes upto 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11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What happens next?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99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What happens with 99, now 2 digits are at optimum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00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Initial 2 digits got reset and next digit will be incremented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r>
                        <a:rPr lang="en" sz="1100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accent1"/>
                          </a:solidFill>
                        </a:rPr>
                        <a:t>00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Both will got reset and next digit will  be incremented.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2286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3400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269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Binary Number System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07" name="Google Shape;107;p18" title="2"/>
          <p:cNvSpPr txBox="1"/>
          <p:nvPr>
            <p:ph idx="1" type="body"/>
          </p:nvPr>
        </p:nvSpPr>
        <p:spPr>
          <a:xfrm>
            <a:off x="311700" y="637475"/>
            <a:ext cx="8520600" cy="3931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701925"/>
            <a:ext cx="6283976" cy="407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09800" y="861025"/>
            <a:ext cx="23250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Now, let’s see how to read the binary numbers and also how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decimal numbers into binary numbers.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Significance of each bit.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13763" r="0" t="0"/>
          <a:stretch/>
        </p:blipFill>
        <p:spPr>
          <a:xfrm>
            <a:off x="8092825" y="762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269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Binary Number System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17" name="Google Shape;117;p19" title="2"/>
          <p:cNvSpPr txBox="1"/>
          <p:nvPr>
            <p:ph idx="1" type="body"/>
          </p:nvPr>
        </p:nvSpPr>
        <p:spPr>
          <a:xfrm>
            <a:off x="311700" y="637475"/>
            <a:ext cx="8520600" cy="3931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13271" l="23685" r="40962" t="26944"/>
          <a:stretch/>
        </p:blipFill>
        <p:spPr>
          <a:xfrm>
            <a:off x="4679450" y="866075"/>
            <a:ext cx="4020415" cy="38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76375" y="796225"/>
            <a:ext cx="4020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Now we actually going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decimal number into binary.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Keep the points we learnt so far while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number.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Bitwise Operators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2286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3400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2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Rust Bitwise Operator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741700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Wondering! What these are?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Now you are familiar with binary numbers. Next we will see concept of Bitwise operators that based on the binary numbers.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There are variety of operators in programming languages (i.e. arithmetic, relational, logical and assignment operators). Bitwise operator is one of them.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Bitwise operators:</a:t>
            </a:r>
            <a:r>
              <a:rPr lang="en">
                <a:solidFill>
                  <a:srgbClr val="434343"/>
                </a:solidFill>
              </a:rPr>
              <a:t> &amp; </a:t>
            </a:r>
            <a:r>
              <a:rPr b="1" lang="en">
                <a:solidFill>
                  <a:srgbClr val="434343"/>
                </a:solidFill>
              </a:rPr>
              <a:t>,</a:t>
            </a:r>
            <a:r>
              <a:rPr lang="en">
                <a:solidFill>
                  <a:srgbClr val="434343"/>
                </a:solidFill>
              </a:rPr>
              <a:t> | </a:t>
            </a:r>
            <a:r>
              <a:rPr b="1" lang="en">
                <a:solidFill>
                  <a:srgbClr val="434343"/>
                </a:solidFill>
              </a:rPr>
              <a:t>,</a:t>
            </a:r>
            <a:r>
              <a:rPr lang="en">
                <a:solidFill>
                  <a:srgbClr val="434343"/>
                </a:solidFill>
              </a:rPr>
              <a:t> ^ </a:t>
            </a:r>
            <a:r>
              <a:rPr b="1" lang="en">
                <a:solidFill>
                  <a:srgbClr val="434343"/>
                </a:solidFill>
              </a:rPr>
              <a:t>,</a:t>
            </a:r>
            <a:r>
              <a:rPr lang="en">
                <a:solidFill>
                  <a:srgbClr val="434343"/>
                </a:solidFill>
              </a:rPr>
              <a:t> ! </a:t>
            </a:r>
            <a:r>
              <a:rPr b="1" lang="en">
                <a:solidFill>
                  <a:srgbClr val="434343"/>
                </a:solidFill>
              </a:rPr>
              <a:t>,</a:t>
            </a:r>
            <a:r>
              <a:rPr lang="en">
                <a:solidFill>
                  <a:srgbClr val="434343"/>
                </a:solidFill>
              </a:rPr>
              <a:t> &lt;&lt; </a:t>
            </a:r>
            <a:r>
              <a:rPr b="1" lang="en">
                <a:solidFill>
                  <a:srgbClr val="434343"/>
                </a:solidFill>
              </a:rPr>
              <a:t>,</a:t>
            </a:r>
            <a:r>
              <a:rPr lang="en">
                <a:solidFill>
                  <a:srgbClr val="434343"/>
                </a:solidFill>
              </a:rPr>
              <a:t> &gt;&gt;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Assume values: </a:t>
            </a:r>
            <a:r>
              <a:rPr b="1" lang="en">
                <a:solidFill>
                  <a:srgbClr val="434343"/>
                </a:solidFill>
              </a:rPr>
              <a:t>A</a:t>
            </a:r>
            <a:r>
              <a:rPr lang="en">
                <a:solidFill>
                  <a:srgbClr val="434343"/>
                </a:solidFill>
              </a:rPr>
              <a:t> = 2 (b10) , </a:t>
            </a:r>
            <a:r>
              <a:rPr b="1" lang="en">
                <a:solidFill>
                  <a:srgbClr val="434343"/>
                </a:solidFill>
              </a:rPr>
              <a:t>B</a:t>
            </a:r>
            <a:r>
              <a:rPr lang="en">
                <a:solidFill>
                  <a:srgbClr val="434343"/>
                </a:solidFill>
              </a:rPr>
              <a:t> = 3 (b11)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13763" r="0" t="0"/>
          <a:stretch/>
        </p:blipFill>
        <p:spPr>
          <a:xfrm>
            <a:off x="8092825" y="152400"/>
            <a:ext cx="1003550" cy="1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192450" y="4263875"/>
            <a:ext cx="650325" cy="6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