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6" r:id="rId4"/>
    <p:sldId id="317" r:id="rId5"/>
    <p:sldId id="319" r:id="rId6"/>
    <p:sldId id="320" r:id="rId7"/>
    <p:sldId id="321" r:id="rId8"/>
    <p:sldId id="322" r:id="rId9"/>
    <p:sldId id="325" r:id="rId10"/>
    <p:sldId id="326" r:id="rId11"/>
    <p:sldId id="258" r:id="rId12"/>
    <p:sldId id="259" r:id="rId13"/>
    <p:sldId id="288" r:id="rId14"/>
    <p:sldId id="289" r:id="rId15"/>
    <p:sldId id="293" r:id="rId16"/>
    <p:sldId id="294" r:id="rId17"/>
    <p:sldId id="295" r:id="rId18"/>
    <p:sldId id="290" r:id="rId19"/>
    <p:sldId id="291" r:id="rId20"/>
    <p:sldId id="260" r:id="rId21"/>
    <p:sldId id="262" r:id="rId22"/>
    <p:sldId id="261" r:id="rId23"/>
    <p:sldId id="264" r:id="rId24"/>
    <p:sldId id="265" r:id="rId25"/>
    <p:sldId id="296" r:id="rId26"/>
    <p:sldId id="297" r:id="rId27"/>
    <p:sldId id="299" r:id="rId28"/>
    <p:sldId id="300" r:id="rId29"/>
    <p:sldId id="298" r:id="rId30"/>
    <p:sldId id="266" r:id="rId31"/>
    <p:sldId id="301" r:id="rId32"/>
    <p:sldId id="303" r:id="rId33"/>
    <p:sldId id="304" r:id="rId34"/>
    <p:sldId id="302" r:id="rId35"/>
    <p:sldId id="318" r:id="rId36"/>
    <p:sldId id="270" r:id="rId37"/>
    <p:sldId id="271" r:id="rId38"/>
    <p:sldId id="305" r:id="rId39"/>
    <p:sldId id="306" r:id="rId40"/>
    <p:sldId id="307" r:id="rId41"/>
    <p:sldId id="308" r:id="rId42"/>
    <p:sldId id="309" r:id="rId43"/>
    <p:sldId id="310" r:id="rId44"/>
    <p:sldId id="311" r:id="rId45"/>
    <p:sldId id="312" r:id="rId46"/>
    <p:sldId id="313" r:id="rId47"/>
    <p:sldId id="314" r:id="rId48"/>
    <p:sldId id="323" r:id="rId49"/>
    <p:sldId id="324" r:id="rId50"/>
    <p:sldId id="276" r:id="rId51"/>
    <p:sldId id="277" r:id="rId52"/>
    <p:sldId id="315" r:id="rId53"/>
    <p:sldId id="278" r:id="rId54"/>
    <p:sldId id="279" r:id="rId55"/>
    <p:sldId id="327" r:id="rId56"/>
    <p:sldId id="328" r:id="rId57"/>
    <p:sldId id="329" r:id="rId58"/>
    <p:sldId id="330" r:id="rId59"/>
    <p:sldId id="331" r:id="rId60"/>
    <p:sldId id="332" r:id="rId61"/>
    <p:sldId id="333" r:id="rId62"/>
    <p:sldId id="33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70E97-6FC2-4F12-85EE-D4BF97350A4E}" type="doc">
      <dgm:prSet loTypeId="urn:microsoft.com/office/officeart/2005/8/layout/default" loCatId="list" qsTypeId="urn:microsoft.com/office/officeart/2005/8/quickstyle/simple2" qsCatId="simple" csTypeId="urn:microsoft.com/office/officeart/2005/8/colors/accent6_2" csCatId="accent6"/>
      <dgm:spPr/>
      <dgm:t>
        <a:bodyPr/>
        <a:lstStyle/>
        <a:p>
          <a:endParaRPr lang="en-US"/>
        </a:p>
      </dgm:t>
    </dgm:pt>
    <dgm:pt modelId="{C305C6DA-904A-43C0-9974-D23A3526B148}">
      <dgm:prSet/>
      <dgm:spPr/>
      <dgm:t>
        <a:bodyPr/>
        <a:lstStyle/>
        <a:p>
          <a:r>
            <a:rPr lang="en-US"/>
            <a:t>Integer</a:t>
          </a:r>
        </a:p>
      </dgm:t>
    </dgm:pt>
    <dgm:pt modelId="{3CF20F0B-C655-402B-9E1B-54F8F65A7F3D}" type="parTrans" cxnId="{AEC95D60-919C-4169-8FFE-9D2F97A4045C}">
      <dgm:prSet/>
      <dgm:spPr/>
      <dgm:t>
        <a:bodyPr/>
        <a:lstStyle/>
        <a:p>
          <a:endParaRPr lang="en-US"/>
        </a:p>
      </dgm:t>
    </dgm:pt>
    <dgm:pt modelId="{6E5B2FAD-5F91-44C6-A9C8-9A028A9CA80E}" type="sibTrans" cxnId="{AEC95D60-919C-4169-8FFE-9D2F97A4045C}">
      <dgm:prSet/>
      <dgm:spPr/>
      <dgm:t>
        <a:bodyPr/>
        <a:lstStyle/>
        <a:p>
          <a:endParaRPr lang="en-US"/>
        </a:p>
      </dgm:t>
    </dgm:pt>
    <dgm:pt modelId="{BB37459E-65C8-4C82-99F5-31036F3735B1}">
      <dgm:prSet/>
      <dgm:spPr/>
      <dgm:t>
        <a:bodyPr/>
        <a:lstStyle/>
        <a:p>
          <a:r>
            <a:rPr lang="en-US"/>
            <a:t>Float</a:t>
          </a:r>
        </a:p>
      </dgm:t>
    </dgm:pt>
    <dgm:pt modelId="{65B8639D-8623-4BFF-BAD2-0E9B074AEFC5}" type="parTrans" cxnId="{FA99F454-2F09-43ED-B76C-140957C13AA5}">
      <dgm:prSet/>
      <dgm:spPr/>
      <dgm:t>
        <a:bodyPr/>
        <a:lstStyle/>
        <a:p>
          <a:endParaRPr lang="en-US"/>
        </a:p>
      </dgm:t>
    </dgm:pt>
    <dgm:pt modelId="{21B74C30-6D48-423B-8941-EF7DA9C90257}" type="sibTrans" cxnId="{FA99F454-2F09-43ED-B76C-140957C13AA5}">
      <dgm:prSet/>
      <dgm:spPr/>
      <dgm:t>
        <a:bodyPr/>
        <a:lstStyle/>
        <a:p>
          <a:endParaRPr lang="en-US"/>
        </a:p>
      </dgm:t>
    </dgm:pt>
    <dgm:pt modelId="{14A00953-6554-49BC-8C29-FC8D24CE2F80}">
      <dgm:prSet/>
      <dgm:spPr/>
      <dgm:t>
        <a:bodyPr/>
        <a:lstStyle/>
        <a:p>
          <a:r>
            <a:rPr lang="en-US" dirty="0"/>
            <a:t>String</a:t>
          </a:r>
        </a:p>
      </dgm:t>
    </dgm:pt>
    <dgm:pt modelId="{BF360231-97F3-46FE-AD90-10EEFB1214E2}" type="parTrans" cxnId="{07615924-4DAE-4734-9025-15E59FF3B102}">
      <dgm:prSet/>
      <dgm:spPr/>
      <dgm:t>
        <a:bodyPr/>
        <a:lstStyle/>
        <a:p>
          <a:endParaRPr lang="en-US"/>
        </a:p>
      </dgm:t>
    </dgm:pt>
    <dgm:pt modelId="{C205F208-521E-40BC-8F53-DA8EC50FCF1D}" type="sibTrans" cxnId="{07615924-4DAE-4734-9025-15E59FF3B102}">
      <dgm:prSet/>
      <dgm:spPr/>
      <dgm:t>
        <a:bodyPr/>
        <a:lstStyle/>
        <a:p>
          <a:endParaRPr lang="en-US"/>
        </a:p>
      </dgm:t>
    </dgm:pt>
    <dgm:pt modelId="{EED69565-2C47-4F4C-A43C-E272170B34A4}">
      <dgm:prSet/>
      <dgm:spPr/>
      <dgm:t>
        <a:bodyPr/>
        <a:lstStyle/>
        <a:p>
          <a:r>
            <a:rPr lang="en-US"/>
            <a:t>Boolean</a:t>
          </a:r>
        </a:p>
      </dgm:t>
    </dgm:pt>
    <dgm:pt modelId="{FBF8B887-7248-4193-A252-BE7828CA73FD}" type="parTrans" cxnId="{94059CFA-3829-4B9E-AE81-2FFD2A49DED3}">
      <dgm:prSet/>
      <dgm:spPr/>
      <dgm:t>
        <a:bodyPr/>
        <a:lstStyle/>
        <a:p>
          <a:endParaRPr lang="en-US"/>
        </a:p>
      </dgm:t>
    </dgm:pt>
    <dgm:pt modelId="{6C32BB31-B77D-4926-AF2E-09EA1141BDD3}" type="sibTrans" cxnId="{94059CFA-3829-4B9E-AE81-2FFD2A49DED3}">
      <dgm:prSet/>
      <dgm:spPr/>
      <dgm:t>
        <a:bodyPr/>
        <a:lstStyle/>
        <a:p>
          <a:endParaRPr lang="en-US"/>
        </a:p>
      </dgm:t>
    </dgm:pt>
    <dgm:pt modelId="{81953BC3-CE8E-4DC9-984C-5C120FC8DC66}">
      <dgm:prSet/>
      <dgm:spPr/>
      <dgm:t>
        <a:bodyPr/>
        <a:lstStyle/>
        <a:p>
          <a:r>
            <a:rPr lang="en-US"/>
            <a:t>Tuples</a:t>
          </a:r>
        </a:p>
      </dgm:t>
    </dgm:pt>
    <dgm:pt modelId="{867AA6CA-38AA-4D85-91F1-C22A67C3A457}" type="parTrans" cxnId="{41B62119-D921-4BC3-B033-F6948AB35FE0}">
      <dgm:prSet/>
      <dgm:spPr/>
      <dgm:t>
        <a:bodyPr/>
        <a:lstStyle/>
        <a:p>
          <a:endParaRPr lang="en-US"/>
        </a:p>
      </dgm:t>
    </dgm:pt>
    <dgm:pt modelId="{78E71DD9-C6D6-415A-B305-75AAA0689A1E}" type="sibTrans" cxnId="{41B62119-D921-4BC3-B033-F6948AB35FE0}">
      <dgm:prSet/>
      <dgm:spPr/>
      <dgm:t>
        <a:bodyPr/>
        <a:lstStyle/>
        <a:p>
          <a:endParaRPr lang="en-US"/>
        </a:p>
      </dgm:t>
    </dgm:pt>
    <dgm:pt modelId="{0951DF9B-5F86-4006-A473-9675958331C0}" type="pres">
      <dgm:prSet presAssocID="{86970E97-6FC2-4F12-85EE-D4BF97350A4E}" presName="diagram" presStyleCnt="0">
        <dgm:presLayoutVars>
          <dgm:dir/>
          <dgm:resizeHandles val="exact"/>
        </dgm:presLayoutVars>
      </dgm:prSet>
      <dgm:spPr/>
      <dgm:t>
        <a:bodyPr/>
        <a:lstStyle/>
        <a:p>
          <a:endParaRPr lang="en-US"/>
        </a:p>
      </dgm:t>
    </dgm:pt>
    <dgm:pt modelId="{11195ADC-AFB5-4CFA-B7C2-4643AFCD22A5}" type="pres">
      <dgm:prSet presAssocID="{C305C6DA-904A-43C0-9974-D23A3526B148}" presName="node" presStyleLbl="node1" presStyleIdx="0" presStyleCnt="5">
        <dgm:presLayoutVars>
          <dgm:bulletEnabled val="1"/>
        </dgm:presLayoutVars>
      </dgm:prSet>
      <dgm:spPr/>
      <dgm:t>
        <a:bodyPr/>
        <a:lstStyle/>
        <a:p>
          <a:endParaRPr lang="en-US"/>
        </a:p>
      </dgm:t>
    </dgm:pt>
    <dgm:pt modelId="{0307F621-06BA-4997-BBC2-840688B40994}" type="pres">
      <dgm:prSet presAssocID="{6E5B2FAD-5F91-44C6-A9C8-9A028A9CA80E}" presName="sibTrans" presStyleCnt="0"/>
      <dgm:spPr/>
    </dgm:pt>
    <dgm:pt modelId="{F2552CA8-080D-488E-AFD1-F87086C22024}" type="pres">
      <dgm:prSet presAssocID="{BB37459E-65C8-4C82-99F5-31036F3735B1}" presName="node" presStyleLbl="node1" presStyleIdx="1" presStyleCnt="5">
        <dgm:presLayoutVars>
          <dgm:bulletEnabled val="1"/>
        </dgm:presLayoutVars>
      </dgm:prSet>
      <dgm:spPr/>
      <dgm:t>
        <a:bodyPr/>
        <a:lstStyle/>
        <a:p>
          <a:endParaRPr lang="en-US"/>
        </a:p>
      </dgm:t>
    </dgm:pt>
    <dgm:pt modelId="{312EAAEA-CB46-47C5-8892-C07C44D67BBF}" type="pres">
      <dgm:prSet presAssocID="{21B74C30-6D48-423B-8941-EF7DA9C90257}" presName="sibTrans" presStyleCnt="0"/>
      <dgm:spPr/>
    </dgm:pt>
    <dgm:pt modelId="{1728DE54-4977-40E4-825F-947A9087637C}" type="pres">
      <dgm:prSet presAssocID="{14A00953-6554-49BC-8C29-FC8D24CE2F80}" presName="node" presStyleLbl="node1" presStyleIdx="2" presStyleCnt="5">
        <dgm:presLayoutVars>
          <dgm:bulletEnabled val="1"/>
        </dgm:presLayoutVars>
      </dgm:prSet>
      <dgm:spPr/>
      <dgm:t>
        <a:bodyPr/>
        <a:lstStyle/>
        <a:p>
          <a:endParaRPr lang="en-US"/>
        </a:p>
      </dgm:t>
    </dgm:pt>
    <dgm:pt modelId="{C60F6CB2-F221-40B2-AC44-A1B6B42CCDDD}" type="pres">
      <dgm:prSet presAssocID="{C205F208-521E-40BC-8F53-DA8EC50FCF1D}" presName="sibTrans" presStyleCnt="0"/>
      <dgm:spPr/>
    </dgm:pt>
    <dgm:pt modelId="{1DC6FD73-83C6-4D64-B21E-F7692E6F6BE6}" type="pres">
      <dgm:prSet presAssocID="{EED69565-2C47-4F4C-A43C-E272170B34A4}" presName="node" presStyleLbl="node1" presStyleIdx="3" presStyleCnt="5">
        <dgm:presLayoutVars>
          <dgm:bulletEnabled val="1"/>
        </dgm:presLayoutVars>
      </dgm:prSet>
      <dgm:spPr/>
      <dgm:t>
        <a:bodyPr/>
        <a:lstStyle/>
        <a:p>
          <a:endParaRPr lang="en-US"/>
        </a:p>
      </dgm:t>
    </dgm:pt>
    <dgm:pt modelId="{3A2CF869-51FC-4E30-862F-5140AE8A068F}" type="pres">
      <dgm:prSet presAssocID="{6C32BB31-B77D-4926-AF2E-09EA1141BDD3}" presName="sibTrans" presStyleCnt="0"/>
      <dgm:spPr/>
    </dgm:pt>
    <dgm:pt modelId="{56D7E317-A597-48AD-B64D-4562CF262BAD}" type="pres">
      <dgm:prSet presAssocID="{81953BC3-CE8E-4DC9-984C-5C120FC8DC66}" presName="node" presStyleLbl="node1" presStyleIdx="4" presStyleCnt="5">
        <dgm:presLayoutVars>
          <dgm:bulletEnabled val="1"/>
        </dgm:presLayoutVars>
      </dgm:prSet>
      <dgm:spPr/>
      <dgm:t>
        <a:bodyPr/>
        <a:lstStyle/>
        <a:p>
          <a:endParaRPr lang="en-US"/>
        </a:p>
      </dgm:t>
    </dgm:pt>
  </dgm:ptLst>
  <dgm:cxnLst>
    <dgm:cxn modelId="{AEC95D60-919C-4169-8FFE-9D2F97A4045C}" srcId="{86970E97-6FC2-4F12-85EE-D4BF97350A4E}" destId="{C305C6DA-904A-43C0-9974-D23A3526B148}" srcOrd="0" destOrd="0" parTransId="{3CF20F0B-C655-402B-9E1B-54F8F65A7F3D}" sibTransId="{6E5B2FAD-5F91-44C6-A9C8-9A028A9CA80E}"/>
    <dgm:cxn modelId="{FA99F454-2F09-43ED-B76C-140957C13AA5}" srcId="{86970E97-6FC2-4F12-85EE-D4BF97350A4E}" destId="{BB37459E-65C8-4C82-99F5-31036F3735B1}" srcOrd="1" destOrd="0" parTransId="{65B8639D-8623-4BFF-BAD2-0E9B074AEFC5}" sibTransId="{21B74C30-6D48-423B-8941-EF7DA9C90257}"/>
    <dgm:cxn modelId="{8CB2F22E-DA7F-4BCA-A3FE-2BFC8959BA69}" type="presOf" srcId="{81953BC3-CE8E-4DC9-984C-5C120FC8DC66}" destId="{56D7E317-A597-48AD-B64D-4562CF262BAD}" srcOrd="0" destOrd="0" presId="urn:microsoft.com/office/officeart/2005/8/layout/default"/>
    <dgm:cxn modelId="{453FF575-C465-4299-9CFB-F0382AA43B2E}" type="presOf" srcId="{C305C6DA-904A-43C0-9974-D23A3526B148}" destId="{11195ADC-AFB5-4CFA-B7C2-4643AFCD22A5}" srcOrd="0" destOrd="0" presId="urn:microsoft.com/office/officeart/2005/8/layout/default"/>
    <dgm:cxn modelId="{07615924-4DAE-4734-9025-15E59FF3B102}" srcId="{86970E97-6FC2-4F12-85EE-D4BF97350A4E}" destId="{14A00953-6554-49BC-8C29-FC8D24CE2F80}" srcOrd="2" destOrd="0" parTransId="{BF360231-97F3-46FE-AD90-10EEFB1214E2}" sibTransId="{C205F208-521E-40BC-8F53-DA8EC50FCF1D}"/>
    <dgm:cxn modelId="{A92E628A-FB82-4FC4-B301-61A242A8AF25}" type="presOf" srcId="{EED69565-2C47-4F4C-A43C-E272170B34A4}" destId="{1DC6FD73-83C6-4D64-B21E-F7692E6F6BE6}" srcOrd="0" destOrd="0" presId="urn:microsoft.com/office/officeart/2005/8/layout/default"/>
    <dgm:cxn modelId="{94059CFA-3829-4B9E-AE81-2FFD2A49DED3}" srcId="{86970E97-6FC2-4F12-85EE-D4BF97350A4E}" destId="{EED69565-2C47-4F4C-A43C-E272170B34A4}" srcOrd="3" destOrd="0" parTransId="{FBF8B887-7248-4193-A252-BE7828CA73FD}" sibTransId="{6C32BB31-B77D-4926-AF2E-09EA1141BDD3}"/>
    <dgm:cxn modelId="{DD92CE4D-6905-4F30-A5D7-FEAA5EF2373E}" type="presOf" srcId="{BB37459E-65C8-4C82-99F5-31036F3735B1}" destId="{F2552CA8-080D-488E-AFD1-F87086C22024}" srcOrd="0" destOrd="0" presId="urn:microsoft.com/office/officeart/2005/8/layout/default"/>
    <dgm:cxn modelId="{FDD4F596-E708-4CBE-8C09-392E21A8162F}" type="presOf" srcId="{86970E97-6FC2-4F12-85EE-D4BF97350A4E}" destId="{0951DF9B-5F86-4006-A473-9675958331C0}" srcOrd="0" destOrd="0" presId="urn:microsoft.com/office/officeart/2005/8/layout/default"/>
    <dgm:cxn modelId="{38A38EF7-915B-4E5A-98B9-1F43F692AC54}" type="presOf" srcId="{14A00953-6554-49BC-8C29-FC8D24CE2F80}" destId="{1728DE54-4977-40E4-825F-947A9087637C}" srcOrd="0" destOrd="0" presId="urn:microsoft.com/office/officeart/2005/8/layout/default"/>
    <dgm:cxn modelId="{41B62119-D921-4BC3-B033-F6948AB35FE0}" srcId="{86970E97-6FC2-4F12-85EE-D4BF97350A4E}" destId="{81953BC3-CE8E-4DC9-984C-5C120FC8DC66}" srcOrd="4" destOrd="0" parTransId="{867AA6CA-38AA-4D85-91F1-C22A67C3A457}" sibTransId="{78E71DD9-C6D6-415A-B305-75AAA0689A1E}"/>
    <dgm:cxn modelId="{AFC68CD9-0C9D-4C1F-B179-8614161D39D1}" type="presParOf" srcId="{0951DF9B-5F86-4006-A473-9675958331C0}" destId="{11195ADC-AFB5-4CFA-B7C2-4643AFCD22A5}" srcOrd="0" destOrd="0" presId="urn:microsoft.com/office/officeart/2005/8/layout/default"/>
    <dgm:cxn modelId="{467E7524-F8C4-453D-BEBA-47E081F4E0F3}" type="presParOf" srcId="{0951DF9B-5F86-4006-A473-9675958331C0}" destId="{0307F621-06BA-4997-BBC2-840688B40994}" srcOrd="1" destOrd="0" presId="urn:microsoft.com/office/officeart/2005/8/layout/default"/>
    <dgm:cxn modelId="{7CB334A8-1C52-4496-9B2F-69C4BFC2DBE5}" type="presParOf" srcId="{0951DF9B-5F86-4006-A473-9675958331C0}" destId="{F2552CA8-080D-488E-AFD1-F87086C22024}" srcOrd="2" destOrd="0" presId="urn:microsoft.com/office/officeart/2005/8/layout/default"/>
    <dgm:cxn modelId="{8CFA5E6D-D57F-488D-81FF-0388FC9BA294}" type="presParOf" srcId="{0951DF9B-5F86-4006-A473-9675958331C0}" destId="{312EAAEA-CB46-47C5-8892-C07C44D67BBF}" srcOrd="3" destOrd="0" presId="urn:microsoft.com/office/officeart/2005/8/layout/default"/>
    <dgm:cxn modelId="{86BA596C-1A38-4A54-A00A-C2255B3C7D2C}" type="presParOf" srcId="{0951DF9B-5F86-4006-A473-9675958331C0}" destId="{1728DE54-4977-40E4-825F-947A9087637C}" srcOrd="4" destOrd="0" presId="urn:microsoft.com/office/officeart/2005/8/layout/default"/>
    <dgm:cxn modelId="{90D6B97B-356C-4EC9-9AF3-2F98F27F8F7A}" type="presParOf" srcId="{0951DF9B-5F86-4006-A473-9675958331C0}" destId="{C60F6CB2-F221-40B2-AC44-A1B6B42CCDDD}" srcOrd="5" destOrd="0" presId="urn:microsoft.com/office/officeart/2005/8/layout/default"/>
    <dgm:cxn modelId="{D5615752-A7D7-4385-9045-28E83A3F7AA8}" type="presParOf" srcId="{0951DF9B-5F86-4006-A473-9675958331C0}" destId="{1DC6FD73-83C6-4D64-B21E-F7692E6F6BE6}" srcOrd="6" destOrd="0" presId="urn:microsoft.com/office/officeart/2005/8/layout/default"/>
    <dgm:cxn modelId="{539B600E-5448-446B-AE08-167C2A1C3FC8}" type="presParOf" srcId="{0951DF9B-5F86-4006-A473-9675958331C0}" destId="{3A2CF869-51FC-4E30-862F-5140AE8A068F}" srcOrd="7" destOrd="0" presId="urn:microsoft.com/office/officeart/2005/8/layout/default"/>
    <dgm:cxn modelId="{A60B16B3-24BD-4B79-8E82-0850828E379F}" type="presParOf" srcId="{0951DF9B-5F86-4006-A473-9675958331C0}" destId="{56D7E317-A597-48AD-B64D-4562CF262BA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95ADC-AFB5-4CFA-B7C2-4643AFCD22A5}">
      <dsp:nvSpPr>
        <dsp:cNvPr id="0" name=""/>
        <dsp:cNvSpPr/>
      </dsp:nvSpPr>
      <dsp:spPr>
        <a:xfrm>
          <a:off x="616661" y="1711"/>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a:t>Integer</a:t>
          </a:r>
        </a:p>
      </dsp:txBody>
      <dsp:txXfrm>
        <a:off x="616661" y="1711"/>
        <a:ext cx="2361426" cy="1416855"/>
      </dsp:txXfrm>
    </dsp:sp>
    <dsp:sp modelId="{F2552CA8-080D-488E-AFD1-F87086C22024}">
      <dsp:nvSpPr>
        <dsp:cNvPr id="0" name=""/>
        <dsp:cNvSpPr/>
      </dsp:nvSpPr>
      <dsp:spPr>
        <a:xfrm>
          <a:off x="3214230" y="1711"/>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a:t>Float</a:t>
          </a:r>
        </a:p>
      </dsp:txBody>
      <dsp:txXfrm>
        <a:off x="3214230" y="1711"/>
        <a:ext cx="2361426" cy="1416855"/>
      </dsp:txXfrm>
    </dsp:sp>
    <dsp:sp modelId="{1728DE54-4977-40E4-825F-947A9087637C}">
      <dsp:nvSpPr>
        <dsp:cNvPr id="0" name=""/>
        <dsp:cNvSpPr/>
      </dsp:nvSpPr>
      <dsp:spPr>
        <a:xfrm>
          <a:off x="616661" y="1654710"/>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a:t>String</a:t>
          </a:r>
        </a:p>
      </dsp:txBody>
      <dsp:txXfrm>
        <a:off x="616661" y="1654710"/>
        <a:ext cx="2361426" cy="1416855"/>
      </dsp:txXfrm>
    </dsp:sp>
    <dsp:sp modelId="{1DC6FD73-83C6-4D64-B21E-F7692E6F6BE6}">
      <dsp:nvSpPr>
        <dsp:cNvPr id="0" name=""/>
        <dsp:cNvSpPr/>
      </dsp:nvSpPr>
      <dsp:spPr>
        <a:xfrm>
          <a:off x="3214230" y="1654710"/>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a:t>Boolean</a:t>
          </a:r>
        </a:p>
      </dsp:txBody>
      <dsp:txXfrm>
        <a:off x="3214230" y="1654710"/>
        <a:ext cx="2361426" cy="1416855"/>
      </dsp:txXfrm>
    </dsp:sp>
    <dsp:sp modelId="{56D7E317-A597-48AD-B64D-4562CF262BAD}">
      <dsp:nvSpPr>
        <dsp:cNvPr id="0" name=""/>
        <dsp:cNvSpPr/>
      </dsp:nvSpPr>
      <dsp:spPr>
        <a:xfrm>
          <a:off x="1915446" y="3307708"/>
          <a:ext cx="2361426" cy="141685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a:t>Tuples</a:t>
          </a:r>
        </a:p>
      </dsp:txBody>
      <dsp:txXfrm>
        <a:off x="1915446" y="3307708"/>
        <a:ext cx="2361426" cy="14168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27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98031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358345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12715-9975-4AEA-931F-267D6FF4D791}"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380656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812715-9975-4AEA-931F-267D6FF4D791}"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9FCF5-23E6-48B3-A654-FC501BA6ED0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2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812715-9975-4AEA-931F-267D6FF4D791}"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312688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812715-9975-4AEA-931F-267D6FF4D791}"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264629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812715-9975-4AEA-931F-267D6FF4D791}" type="datetimeFigureOut">
              <a:rPr lang="en-US" smtClean="0"/>
              <a:t>12/23/2019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128397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812715-9975-4AEA-931F-267D6FF4D791}" type="datetimeFigureOut">
              <a:rPr lang="en-US" smtClean="0"/>
              <a:t>12/23/2019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428351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812715-9975-4AEA-931F-267D6FF4D791}" type="datetimeFigureOut">
              <a:rPr lang="en-US" smtClean="0"/>
              <a:t>12/23/2019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A9FCF5-23E6-48B3-A654-FC501BA6ED08}" type="slidenum">
              <a:rPr lang="en-US" smtClean="0"/>
              <a:t>‹#›</a:t>
            </a:fld>
            <a:endParaRPr lang="en-US"/>
          </a:p>
        </p:txBody>
      </p:sp>
    </p:spTree>
    <p:extLst>
      <p:ext uri="{BB962C8B-B14F-4D97-AF65-F5344CB8AC3E}">
        <p14:creationId xmlns:p14="http://schemas.microsoft.com/office/powerpoint/2010/main" val="299231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12715-9975-4AEA-931F-267D6FF4D791}"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9FCF5-23E6-48B3-A654-FC501BA6ED08}" type="slidenum">
              <a:rPr lang="en-US" smtClean="0"/>
              <a:t>‹#›</a:t>
            </a:fld>
            <a:endParaRPr lang="en-US"/>
          </a:p>
        </p:txBody>
      </p:sp>
    </p:spTree>
    <p:extLst>
      <p:ext uri="{BB962C8B-B14F-4D97-AF65-F5344CB8AC3E}">
        <p14:creationId xmlns:p14="http://schemas.microsoft.com/office/powerpoint/2010/main" val="147316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812715-9975-4AEA-931F-267D6FF4D791}" type="datetimeFigureOut">
              <a:rPr lang="en-US" smtClean="0"/>
              <a:t>12/23/2019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A9FCF5-23E6-48B3-A654-FC501BA6ED0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72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Revision Class</a:t>
            </a:r>
            <a:endParaRPr lang="en-US" dirty="0"/>
          </a:p>
        </p:txBody>
      </p:sp>
      <p:sp>
        <p:nvSpPr>
          <p:cNvPr id="3" name="Subtitle 2"/>
          <p:cNvSpPr>
            <a:spLocks noGrp="1"/>
          </p:cNvSpPr>
          <p:nvPr>
            <p:ph type="subTitle" idx="1"/>
          </p:nvPr>
        </p:nvSpPr>
        <p:spPr/>
        <p:txBody>
          <a:bodyPr/>
          <a:lstStyle/>
          <a:p>
            <a:r>
              <a:rPr lang="en-US" dirty="0" smtClean="0"/>
              <a:t>PIAIC artificial intelligence batch 3</a:t>
            </a:r>
            <a:endParaRPr lang="en-US" dirty="0"/>
          </a:p>
        </p:txBody>
      </p:sp>
    </p:spTree>
    <p:extLst>
      <p:ext uri="{BB962C8B-B14F-4D97-AF65-F5344CB8AC3E}">
        <p14:creationId xmlns:p14="http://schemas.microsoft.com/office/powerpoint/2010/main" val="2843283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nSpc>
                <a:spcPct val="96000"/>
              </a:lnSpc>
              <a:spcBef>
                <a:spcPts val="0"/>
              </a:spcBef>
              <a:spcAft>
                <a:spcPts val="0"/>
              </a:spcAft>
            </a:pPr>
            <a:r>
              <a:rPr lang="en-US" dirty="0">
                <a:latin typeface="Helvetica" panose="020B0604020202020204" pitchFamily="34" charset="0"/>
                <a:ea typeface="Helvetica" panose="020B0604020202020204" pitchFamily="34" charset="0"/>
              </a:rPr>
              <a:t>You are writing code that generates a random integer with a minimum value of 5 and a maximum value of 11.</a:t>
            </a:r>
            <a:endParaRPr lang="en-US" sz="2800" dirty="0">
              <a:latin typeface="Times New Roman" panose="02020603050405020304" pitchFamily="18" charset="0"/>
              <a:ea typeface="Times New Roman" panose="02020603050405020304" pitchFamily="18" charset="0"/>
            </a:endParaRPr>
          </a:p>
          <a:p>
            <a:pPr marL="0" marR="0">
              <a:lnSpc>
                <a:spcPts val="1065"/>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Helvetica" panose="020B0604020202020204" pitchFamily="34" charset="0"/>
                <a:ea typeface="Helvetica" panose="020B0604020202020204" pitchFamily="34" charset="0"/>
              </a:rPr>
              <a:t>Which two functions should you use? Each correct answer presents a complete solution. (Choose two.)</a:t>
            </a:r>
            <a:endParaRPr lang="en-US" sz="2800" dirty="0">
              <a:latin typeface="Times New Roman" panose="02020603050405020304" pitchFamily="18" charset="0"/>
              <a:ea typeface="Times New Roman" panose="02020603050405020304" pitchFamily="18" charset="0"/>
            </a:endParaRPr>
          </a:p>
          <a:p>
            <a:pPr marL="0" marR="0">
              <a:lnSpc>
                <a:spcPts val="117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A.</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random.randint</a:t>
            </a:r>
            <a:r>
              <a:rPr lang="en-US" dirty="0">
                <a:latin typeface="Courier New" panose="02070309020205020404" pitchFamily="49" charset="0"/>
                <a:ea typeface="Courier New" panose="02070309020205020404" pitchFamily="49" charset="0"/>
              </a:rPr>
              <a:t>(5, 12)</a:t>
            </a:r>
            <a:endParaRPr lang="en-US" sz="2800" dirty="0">
              <a:latin typeface="Times New Roman" panose="02020603050405020304" pitchFamily="18" charset="0"/>
              <a:ea typeface="Times New Roman" panose="02020603050405020304" pitchFamily="18" charset="0"/>
            </a:endParaRPr>
          </a:p>
          <a:p>
            <a:pPr marL="0" marR="0">
              <a:lnSpc>
                <a:spcPts val="18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B.</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random.randint</a:t>
            </a:r>
            <a:r>
              <a:rPr lang="en-US" dirty="0">
                <a:latin typeface="Courier New" panose="02070309020205020404" pitchFamily="49" charset="0"/>
                <a:ea typeface="Courier New" panose="02070309020205020404" pitchFamily="49" charset="0"/>
              </a:rPr>
              <a:t>(5, 11)</a:t>
            </a:r>
            <a:endParaRPr lang="en-US" sz="2800" dirty="0">
              <a:latin typeface="Times New Roman" panose="02020603050405020304" pitchFamily="18" charset="0"/>
              <a:ea typeface="Times New Roman" panose="02020603050405020304" pitchFamily="18" charset="0"/>
            </a:endParaRPr>
          </a:p>
          <a:p>
            <a:pPr marL="0" marR="0">
              <a:lnSpc>
                <a:spcPts val="165"/>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C.</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random.randrange</a:t>
            </a:r>
            <a:r>
              <a:rPr lang="en-US" dirty="0">
                <a:latin typeface="Courier New" panose="02070309020205020404" pitchFamily="49" charset="0"/>
                <a:ea typeface="Courier New" panose="02070309020205020404" pitchFamily="49" charset="0"/>
              </a:rPr>
              <a:t>(5, 12, 1)</a:t>
            </a:r>
            <a:endParaRPr lang="en-US" sz="2800" dirty="0">
              <a:latin typeface="Times New Roman" panose="02020603050405020304" pitchFamily="18" charset="0"/>
              <a:ea typeface="Times New Roman" panose="02020603050405020304" pitchFamily="18" charset="0"/>
            </a:endParaRPr>
          </a:p>
          <a:p>
            <a:pPr marL="0" marR="0">
              <a:lnSpc>
                <a:spcPts val="180"/>
              </a:lnSpc>
              <a:spcBef>
                <a:spcPts val="0"/>
              </a:spcBef>
              <a:spcAft>
                <a:spcPts val="0"/>
              </a:spcAft>
            </a:pPr>
            <a:r>
              <a:rPr lang="en-US" dirty="0">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pPr marL="0" marR="0">
              <a:spcBef>
                <a:spcPts val="0"/>
              </a:spcBef>
              <a:spcAft>
                <a:spcPts val="0"/>
              </a:spcAft>
              <a:tabLst>
                <a:tab pos="190500" algn="l"/>
              </a:tabLst>
            </a:pPr>
            <a:r>
              <a:rPr lang="en-US" dirty="0">
                <a:latin typeface="Helvetica" panose="020B0604020202020204" pitchFamily="34" charset="0"/>
                <a:ea typeface="Helvetica" panose="020B0604020202020204" pitchFamily="34" charset="0"/>
              </a:rPr>
              <a:t>D.</a:t>
            </a:r>
            <a:r>
              <a:rPr lang="en-US" dirty="0">
                <a:latin typeface="Times New Roman" panose="02020603050405020304" pitchFamily="18" charset="0"/>
                <a:ea typeface="Times New Roman" panose="02020603050405020304" pitchFamily="18" charset="0"/>
              </a:rPr>
              <a:t>	</a:t>
            </a:r>
            <a:r>
              <a:rPr lang="en-US" dirty="0" err="1">
                <a:latin typeface="Courier New" panose="02070309020205020404" pitchFamily="49" charset="0"/>
                <a:ea typeface="Courier New" panose="02070309020205020404" pitchFamily="49" charset="0"/>
              </a:rPr>
              <a:t>random.randrange</a:t>
            </a:r>
            <a:r>
              <a:rPr lang="en-US" dirty="0">
                <a:latin typeface="Courier New" panose="02070309020205020404" pitchFamily="49" charset="0"/>
                <a:ea typeface="Courier New" panose="02070309020205020404" pitchFamily="49" charset="0"/>
              </a:rPr>
              <a:t>(5, 11, 1)</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168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if else?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350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flow of if else</a:t>
            </a:r>
            <a:endParaRPr lang="en-US" dirty="0"/>
          </a:p>
        </p:txBody>
      </p:sp>
      <p:sp>
        <p:nvSpPr>
          <p:cNvPr id="3" name="Content Placeholder 2"/>
          <p:cNvSpPr>
            <a:spLocks noGrp="1"/>
          </p:cNvSpPr>
          <p:nvPr>
            <p:ph idx="1"/>
          </p:nvPr>
        </p:nvSpPr>
        <p:spPr/>
        <p:txBody>
          <a:bodyPr/>
          <a:lstStyle/>
          <a:p>
            <a:r>
              <a:rPr lang="en-US" altLang="en-US" sz="2800" dirty="0" smtClean="0"/>
              <a:t>    If </a:t>
            </a:r>
            <a:r>
              <a:rPr lang="en-US" altLang="en-US" sz="2800" dirty="0"/>
              <a:t>the condition is </a:t>
            </a:r>
            <a:r>
              <a:rPr lang="en-US" altLang="en-US" sz="2800" b="1" dirty="0">
                <a:latin typeface="Courier New" panose="02070309020205020404" pitchFamily="49" charset="0"/>
              </a:rPr>
              <a:t>true</a:t>
            </a:r>
          </a:p>
          <a:p>
            <a:pPr lvl="2"/>
            <a:r>
              <a:rPr lang="en-US" altLang="en-US" sz="2800" dirty="0"/>
              <a:t>Print statement executed, program continues to next </a:t>
            </a:r>
            <a:r>
              <a:rPr lang="en-US" altLang="en-US" sz="2800" dirty="0" smtClean="0"/>
              <a:t>statement</a:t>
            </a:r>
          </a:p>
          <a:p>
            <a:pPr marL="384048" lvl="2" indent="0">
              <a:buNone/>
            </a:pPr>
            <a:r>
              <a:rPr lang="en-US" altLang="en-US" sz="2800" dirty="0" smtClean="0"/>
              <a:t>If </a:t>
            </a:r>
            <a:r>
              <a:rPr lang="en-US" altLang="en-US" sz="2800" dirty="0"/>
              <a:t>the condition is </a:t>
            </a:r>
            <a:r>
              <a:rPr lang="en-US" altLang="en-US" sz="2800" b="1" dirty="0">
                <a:latin typeface="Courier New" panose="02070309020205020404" pitchFamily="49" charset="0"/>
              </a:rPr>
              <a:t>false</a:t>
            </a:r>
          </a:p>
          <a:p>
            <a:pPr lvl="2"/>
            <a:r>
              <a:rPr lang="en-US" altLang="en-US" sz="2800" dirty="0"/>
              <a:t>Print statement ignored, program </a:t>
            </a:r>
            <a:r>
              <a:rPr lang="en-US" altLang="en-US" sz="2800" dirty="0" smtClean="0"/>
              <a:t>continues</a:t>
            </a:r>
          </a:p>
          <a:p>
            <a:pPr marL="384048" lvl="2" indent="0">
              <a:buNone/>
            </a:pPr>
            <a:r>
              <a:rPr lang="en-US" altLang="en-US" sz="2800" dirty="0" smtClean="0"/>
              <a:t>Only one command runs at a time (if , </a:t>
            </a:r>
            <a:r>
              <a:rPr lang="en-US" altLang="en-US" sz="2800" dirty="0" err="1" smtClean="0"/>
              <a:t>elif</a:t>
            </a:r>
            <a:r>
              <a:rPr lang="en-US" altLang="en-US" sz="2800" dirty="0" smtClean="0"/>
              <a:t>, else)</a:t>
            </a:r>
            <a:endParaRPr lang="en-US" altLang="en-US" sz="2800" dirty="0"/>
          </a:p>
          <a:p>
            <a:endParaRPr lang="en-US" dirty="0"/>
          </a:p>
        </p:txBody>
      </p:sp>
    </p:spTree>
    <p:extLst>
      <p:ext uri="{BB962C8B-B14F-4D97-AF65-F5344CB8AC3E}">
        <p14:creationId xmlns:p14="http://schemas.microsoft.com/office/powerpoint/2010/main" val="1030833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201168" lvl="1" indent="0">
              <a:buNone/>
            </a:pPr>
            <a:r>
              <a:rPr lang="en-US" dirty="0" smtClean="0"/>
              <a:t>	</a:t>
            </a:r>
            <a:r>
              <a:rPr lang="en-US" sz="2800" dirty="0" smtClean="0"/>
              <a:t>Username = input(‘Enter Username: ’)</a:t>
            </a:r>
          </a:p>
          <a:p>
            <a:pPr marL="201168" lvl="1" indent="0">
              <a:buNone/>
            </a:pPr>
            <a:r>
              <a:rPr lang="en-US" sz="2800" dirty="0"/>
              <a:t>	</a:t>
            </a:r>
            <a:r>
              <a:rPr lang="en-US" sz="2800" dirty="0" smtClean="0"/>
              <a:t>Password = input(‘Enter password’)</a:t>
            </a:r>
          </a:p>
          <a:p>
            <a:pPr marL="201168" lvl="1" indent="0">
              <a:buNone/>
            </a:pPr>
            <a:endParaRPr lang="en-US" sz="2800" dirty="0" smtClean="0"/>
          </a:p>
          <a:p>
            <a:pPr marL="201168" lvl="1" indent="0">
              <a:buNone/>
            </a:pPr>
            <a:r>
              <a:rPr lang="en-US" sz="2800" dirty="0" smtClean="0"/>
              <a:t>	If username == ‘admin’ &amp; password ==‘123’</a:t>
            </a:r>
          </a:p>
          <a:p>
            <a:pPr marL="201168" lvl="1" indent="0">
              <a:buNone/>
            </a:pPr>
            <a:r>
              <a:rPr lang="en-US" sz="2800" dirty="0" smtClean="0"/>
              <a:t>		Print(‘Login Successful’)</a:t>
            </a:r>
          </a:p>
          <a:p>
            <a:pPr marL="201168" lvl="1" indent="0">
              <a:buNone/>
            </a:pPr>
            <a:r>
              <a:rPr lang="en-US" sz="2800" dirty="0" smtClean="0"/>
              <a:t>	Else:</a:t>
            </a:r>
          </a:p>
          <a:p>
            <a:pPr marL="201168" lvl="1" indent="0">
              <a:buNone/>
            </a:pPr>
            <a:r>
              <a:rPr lang="en-US" sz="2800" dirty="0" smtClean="0"/>
              <a:t>		Print(‘Try again’)</a:t>
            </a:r>
          </a:p>
          <a:p>
            <a:pPr marL="201168" lvl="1" indent="0">
              <a:buNone/>
            </a:pPr>
            <a:r>
              <a:rPr lang="en-US" sz="2800" dirty="0"/>
              <a:t>	</a:t>
            </a:r>
            <a:r>
              <a:rPr lang="en-US" sz="2800" dirty="0" smtClean="0"/>
              <a:t>print(‘End of program’)</a:t>
            </a:r>
            <a:endParaRPr lang="en-US" sz="2800" dirty="0"/>
          </a:p>
        </p:txBody>
      </p:sp>
      <p:sp>
        <p:nvSpPr>
          <p:cNvPr id="4" name="Right Arrow 3"/>
          <p:cNvSpPr/>
          <p:nvPr/>
        </p:nvSpPr>
        <p:spPr>
          <a:xfrm>
            <a:off x="1097280" y="1941268"/>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097280" y="2434862"/>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97280" y="3363694"/>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097279" y="3857414"/>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097279" y="5145005"/>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83390" y="4127083"/>
            <a:ext cx="4394580" cy="949884"/>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Multiply 9"/>
          <p:cNvSpPr/>
          <p:nvPr/>
        </p:nvSpPr>
        <p:spPr>
          <a:xfrm>
            <a:off x="7345225" y="4127083"/>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5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201168" lvl="1" indent="0">
              <a:buNone/>
            </a:pPr>
            <a:r>
              <a:rPr lang="en-US" dirty="0" smtClean="0"/>
              <a:t>	</a:t>
            </a:r>
            <a:r>
              <a:rPr lang="en-US" sz="2800" dirty="0" smtClean="0"/>
              <a:t>Username = input(‘Enter Username: ’)</a:t>
            </a:r>
          </a:p>
          <a:p>
            <a:pPr marL="201168" lvl="1" indent="0">
              <a:buNone/>
            </a:pPr>
            <a:r>
              <a:rPr lang="en-US" sz="2800" dirty="0"/>
              <a:t>	</a:t>
            </a:r>
            <a:r>
              <a:rPr lang="en-US" sz="2800" dirty="0" smtClean="0"/>
              <a:t>Password = input(‘Enter password’)</a:t>
            </a:r>
          </a:p>
          <a:p>
            <a:pPr marL="201168" lvl="1" indent="0">
              <a:buNone/>
            </a:pPr>
            <a:endParaRPr lang="en-US" sz="2800" dirty="0" smtClean="0"/>
          </a:p>
          <a:p>
            <a:pPr marL="201168" lvl="1" indent="0">
              <a:buNone/>
            </a:pPr>
            <a:r>
              <a:rPr lang="en-US" sz="2800" dirty="0" smtClean="0"/>
              <a:t>	If username == ‘admin’ &amp; password ==‘123’</a:t>
            </a:r>
          </a:p>
          <a:p>
            <a:pPr marL="201168" lvl="1" indent="0">
              <a:buNone/>
            </a:pPr>
            <a:r>
              <a:rPr lang="en-US" sz="2800" dirty="0" smtClean="0"/>
              <a:t>		Print(‘Login Successful’)</a:t>
            </a:r>
          </a:p>
          <a:p>
            <a:pPr marL="201168" lvl="1" indent="0">
              <a:buNone/>
            </a:pPr>
            <a:r>
              <a:rPr lang="en-US" sz="2800" dirty="0" smtClean="0"/>
              <a:t>	Else:</a:t>
            </a:r>
          </a:p>
          <a:p>
            <a:pPr marL="201168" lvl="1" indent="0">
              <a:buNone/>
            </a:pPr>
            <a:r>
              <a:rPr lang="en-US" sz="2800" dirty="0" smtClean="0"/>
              <a:t>		Print(‘Try again’)</a:t>
            </a:r>
          </a:p>
          <a:p>
            <a:pPr marL="201168" lvl="1" indent="0">
              <a:buNone/>
            </a:pPr>
            <a:r>
              <a:rPr lang="en-US" sz="2800" dirty="0"/>
              <a:t>	</a:t>
            </a:r>
            <a:r>
              <a:rPr lang="en-US" sz="2800" dirty="0" smtClean="0"/>
              <a:t>print(‘End of program’)</a:t>
            </a:r>
            <a:endParaRPr lang="en-US" sz="2800" dirty="0"/>
          </a:p>
        </p:txBody>
      </p:sp>
      <p:sp>
        <p:nvSpPr>
          <p:cNvPr id="4" name="Right Arrow 3"/>
          <p:cNvSpPr/>
          <p:nvPr/>
        </p:nvSpPr>
        <p:spPr>
          <a:xfrm>
            <a:off x="1097280" y="1941268"/>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097280" y="2434862"/>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097280" y="3363694"/>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097279" y="4222617"/>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097279" y="5145005"/>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23963" y="3652141"/>
            <a:ext cx="6107372" cy="57047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Multiply 9"/>
          <p:cNvSpPr/>
          <p:nvPr/>
        </p:nvSpPr>
        <p:spPr>
          <a:xfrm>
            <a:off x="9337798" y="3480179"/>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097278" y="4683811"/>
            <a:ext cx="786111" cy="269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33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endParaRPr lang="en-US" dirty="0"/>
          </a:p>
        </p:txBody>
      </p:sp>
      <p:sp>
        <p:nvSpPr>
          <p:cNvPr id="3" name="Content Placeholder 2"/>
          <p:cNvSpPr>
            <a:spLocks noGrp="1"/>
          </p:cNvSpPr>
          <p:nvPr>
            <p:ph idx="1"/>
          </p:nvPr>
        </p:nvSpPr>
        <p:spPr/>
        <p:txBody>
          <a:bodyPr>
            <a:normAutofit/>
          </a:bodyPr>
          <a:lstStyle/>
          <a:p>
            <a:r>
              <a:rPr lang="en-US" sz="3200" dirty="0"/>
              <a:t>i</a:t>
            </a:r>
            <a:r>
              <a:rPr lang="en-US" sz="3200" dirty="0" smtClean="0"/>
              <a:t>f name == ‘Rauf </a:t>
            </a:r>
            <a:r>
              <a:rPr lang="en-US" sz="3200" dirty="0" err="1" smtClean="0"/>
              <a:t>ur</a:t>
            </a:r>
            <a:r>
              <a:rPr lang="en-US" sz="3200" dirty="0" smtClean="0"/>
              <a:t> Rahim’</a:t>
            </a:r>
          </a:p>
          <a:p>
            <a:pPr marL="201168" lvl="1" indent="0">
              <a:buNone/>
            </a:pPr>
            <a:r>
              <a:rPr lang="en-US" sz="3200" dirty="0" smtClean="0"/>
              <a:t>	Print (‘PIAIC’)</a:t>
            </a:r>
          </a:p>
          <a:p>
            <a:pPr marL="201168" lvl="1" indent="0">
              <a:buNone/>
            </a:pPr>
            <a:r>
              <a:rPr lang="en-US" sz="3200" dirty="0" smtClean="0"/>
              <a:t>	Print(‘Islamabad Batch 3’)</a:t>
            </a:r>
          </a:p>
          <a:p>
            <a:pPr marL="201168" lvl="1" indent="0">
              <a:buNone/>
            </a:pPr>
            <a:r>
              <a:rPr lang="en-US" sz="3200" dirty="0" smtClean="0"/>
              <a:t>	Print(</a:t>
            </a:r>
            <a:r>
              <a:rPr lang="en-US" sz="3200" dirty="0" err="1" smtClean="0"/>
              <a:t>Bahria</a:t>
            </a:r>
            <a:r>
              <a:rPr lang="en-US" sz="3200" dirty="0" smtClean="0"/>
              <a:t> University)</a:t>
            </a:r>
          </a:p>
          <a:p>
            <a:pPr marL="201168" lvl="1" indent="0">
              <a:buNone/>
            </a:pPr>
            <a:r>
              <a:rPr lang="en-US" sz="3200" dirty="0"/>
              <a:t>e</a:t>
            </a:r>
            <a:r>
              <a:rPr lang="en-US" sz="3200" dirty="0" smtClean="0"/>
              <a:t>lse</a:t>
            </a:r>
          </a:p>
          <a:p>
            <a:pPr marL="201168" lvl="1" indent="0">
              <a:buNone/>
            </a:pPr>
            <a:r>
              <a:rPr lang="en-US" sz="3200" dirty="0" smtClean="0"/>
              <a:t>       print(‘Name not Found’)</a:t>
            </a:r>
            <a:endParaRPr lang="en-US" sz="3200" dirty="0"/>
          </a:p>
        </p:txBody>
      </p:sp>
      <p:sp>
        <p:nvSpPr>
          <p:cNvPr id="4" name="Rectangle 3"/>
          <p:cNvSpPr/>
          <p:nvPr/>
        </p:nvSpPr>
        <p:spPr>
          <a:xfrm>
            <a:off x="1201003" y="2347415"/>
            <a:ext cx="764275"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01002" y="2863577"/>
            <a:ext cx="764275"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01002" y="3384514"/>
            <a:ext cx="764275" cy="423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27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smtClean="0"/>
              <a:t> if name == ‘Rauf </a:t>
            </a:r>
            <a:r>
              <a:rPr lang="en-US" sz="3200" dirty="0" err="1" smtClean="0"/>
              <a:t>ur</a:t>
            </a:r>
            <a:r>
              <a:rPr lang="en-US" sz="3200" dirty="0" smtClean="0"/>
              <a:t> Rahim’</a:t>
            </a:r>
            <a:endParaRPr lang="en-US" sz="3200" dirty="0"/>
          </a:p>
          <a:p>
            <a:pPr marL="201168" lvl="1" indent="0">
              <a:buNone/>
            </a:pPr>
            <a:r>
              <a:rPr lang="en-US" sz="3200" dirty="0"/>
              <a:t>	Print</a:t>
            </a:r>
            <a:r>
              <a:rPr lang="en-US" sz="3200" dirty="0" smtClean="0"/>
              <a:t>(‘PIAIC Islamabad </a:t>
            </a:r>
            <a:r>
              <a:rPr lang="en-US" sz="3200" dirty="0"/>
              <a:t>Batch 3’)</a:t>
            </a:r>
          </a:p>
          <a:p>
            <a:pPr marL="201168" lvl="1" indent="0">
              <a:buNone/>
            </a:pPr>
            <a:r>
              <a:rPr lang="en-US" sz="3200" dirty="0" smtClean="0"/>
              <a:t>	if class == ‘9AM’</a:t>
            </a:r>
          </a:p>
          <a:p>
            <a:pPr marL="201168" lvl="1" indent="0">
              <a:buNone/>
            </a:pPr>
            <a:r>
              <a:rPr lang="en-US" sz="3200" dirty="0"/>
              <a:t>	</a:t>
            </a:r>
            <a:r>
              <a:rPr lang="en-US" sz="3200" dirty="0" smtClean="0"/>
              <a:t>	print(‘Class 1’)</a:t>
            </a:r>
          </a:p>
          <a:p>
            <a:pPr marL="201168" lvl="1" indent="0">
              <a:buNone/>
            </a:pPr>
            <a:r>
              <a:rPr lang="en-US" sz="3200" dirty="0"/>
              <a:t>	</a:t>
            </a:r>
            <a:r>
              <a:rPr lang="en-US" sz="3200" dirty="0" err="1" smtClean="0"/>
              <a:t>elif</a:t>
            </a:r>
            <a:r>
              <a:rPr lang="en-US" sz="3200" dirty="0" smtClean="0"/>
              <a:t> class == ’12PM’</a:t>
            </a:r>
          </a:p>
          <a:p>
            <a:pPr marL="201168" lvl="1" indent="0">
              <a:buNone/>
            </a:pPr>
            <a:r>
              <a:rPr lang="en-US" sz="3200" dirty="0"/>
              <a:t>	</a:t>
            </a:r>
            <a:r>
              <a:rPr lang="en-US" sz="3200" dirty="0" smtClean="0"/>
              <a:t>	print(‘Class 2’)</a:t>
            </a:r>
          </a:p>
          <a:p>
            <a:pPr marL="201168" lvl="1" indent="0">
              <a:buNone/>
            </a:pPr>
            <a:r>
              <a:rPr lang="en-US" sz="3200" dirty="0"/>
              <a:t>	</a:t>
            </a:r>
            <a:r>
              <a:rPr lang="en-US" sz="3200" dirty="0" smtClean="0"/>
              <a:t>else</a:t>
            </a:r>
          </a:p>
          <a:p>
            <a:pPr marL="201168" lvl="1" indent="0">
              <a:buNone/>
            </a:pPr>
            <a:r>
              <a:rPr lang="en-US" sz="3200" dirty="0"/>
              <a:t>	</a:t>
            </a:r>
            <a:r>
              <a:rPr lang="en-US" sz="3200" dirty="0" smtClean="0"/>
              <a:t>	print(‘Class 3 or 4’)	</a:t>
            </a:r>
          </a:p>
          <a:p>
            <a:pPr marL="201168" lvl="1" indent="0">
              <a:buNone/>
            </a:pPr>
            <a:r>
              <a:rPr lang="en-US" sz="3200" dirty="0" smtClean="0"/>
              <a:t>else</a:t>
            </a:r>
          </a:p>
          <a:p>
            <a:pPr marL="201168" lvl="1" indent="0">
              <a:buNone/>
            </a:pPr>
            <a:r>
              <a:rPr lang="en-US" sz="3200" dirty="0" smtClean="0"/>
              <a:t>       print(‘Name not Found’)</a:t>
            </a:r>
            <a:endParaRPr lang="en-US" sz="3200" dirty="0"/>
          </a:p>
        </p:txBody>
      </p:sp>
      <p:sp>
        <p:nvSpPr>
          <p:cNvPr id="7" name="Down Arrow 6"/>
          <p:cNvSpPr/>
          <p:nvPr/>
        </p:nvSpPr>
        <p:spPr>
          <a:xfrm>
            <a:off x="1310185" y="2156347"/>
            <a:ext cx="163773" cy="2634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828800" y="2552130"/>
            <a:ext cx="191069" cy="1760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28800" y="3957851"/>
            <a:ext cx="914400" cy="477671"/>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1828800" y="2552130"/>
            <a:ext cx="491319" cy="354843"/>
          </a:xfrm>
          <a:prstGeom prst="rect">
            <a:avLst/>
          </a:prstGeom>
          <a:no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1828800" y="2524279"/>
            <a:ext cx="491319" cy="382694"/>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7356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 Rauf </a:t>
            </a:r>
            <a:r>
              <a:rPr lang="en-US" dirty="0" err="1" smtClean="0"/>
              <a:t>ur</a:t>
            </a:r>
            <a:r>
              <a:rPr lang="en-US" dirty="0" smtClean="0"/>
              <a:t> Rahim, Class = 12PM</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smtClean="0"/>
              <a:t> if name == ‘Rauf </a:t>
            </a:r>
            <a:r>
              <a:rPr lang="en-US" sz="3200" dirty="0" err="1" smtClean="0"/>
              <a:t>ur</a:t>
            </a:r>
            <a:r>
              <a:rPr lang="en-US" sz="3200" dirty="0" smtClean="0"/>
              <a:t> Rahim’</a:t>
            </a:r>
            <a:endParaRPr lang="en-US" sz="3200" dirty="0"/>
          </a:p>
          <a:p>
            <a:pPr marL="201168" lvl="1" indent="0">
              <a:buNone/>
            </a:pPr>
            <a:r>
              <a:rPr lang="en-US" sz="3200" dirty="0"/>
              <a:t>	Print</a:t>
            </a:r>
            <a:r>
              <a:rPr lang="en-US" sz="3200" dirty="0" smtClean="0"/>
              <a:t>(‘PIAIC Islamabad </a:t>
            </a:r>
            <a:r>
              <a:rPr lang="en-US" sz="3200" dirty="0"/>
              <a:t>Batch 3’)</a:t>
            </a:r>
          </a:p>
          <a:p>
            <a:pPr marL="201168" lvl="1" indent="0">
              <a:buNone/>
            </a:pPr>
            <a:r>
              <a:rPr lang="en-US" sz="3200" dirty="0" smtClean="0"/>
              <a:t>	if class == ‘9AM’</a:t>
            </a:r>
          </a:p>
          <a:p>
            <a:pPr marL="201168" lvl="1" indent="0">
              <a:buNone/>
            </a:pPr>
            <a:r>
              <a:rPr lang="en-US" sz="3200" dirty="0"/>
              <a:t>	</a:t>
            </a:r>
            <a:r>
              <a:rPr lang="en-US" sz="3200" dirty="0" smtClean="0"/>
              <a:t>	print(‘Class 1’)</a:t>
            </a:r>
          </a:p>
          <a:p>
            <a:pPr marL="201168" lvl="1" indent="0">
              <a:buNone/>
            </a:pPr>
            <a:r>
              <a:rPr lang="en-US" sz="3200" dirty="0"/>
              <a:t>	</a:t>
            </a:r>
            <a:r>
              <a:rPr lang="en-US" sz="3200" dirty="0" err="1" smtClean="0"/>
              <a:t>elif</a:t>
            </a:r>
            <a:r>
              <a:rPr lang="en-US" sz="3200" dirty="0" smtClean="0"/>
              <a:t> class == ’12PM’</a:t>
            </a:r>
          </a:p>
          <a:p>
            <a:pPr marL="201168" lvl="1" indent="0">
              <a:buNone/>
            </a:pPr>
            <a:r>
              <a:rPr lang="en-US" sz="3200" dirty="0"/>
              <a:t>	</a:t>
            </a:r>
            <a:r>
              <a:rPr lang="en-US" sz="3200" dirty="0" smtClean="0"/>
              <a:t>	print(‘Class 2’)</a:t>
            </a:r>
          </a:p>
          <a:p>
            <a:pPr marL="201168" lvl="1" indent="0">
              <a:buNone/>
            </a:pPr>
            <a:r>
              <a:rPr lang="en-US" sz="3200" dirty="0"/>
              <a:t>	</a:t>
            </a:r>
            <a:r>
              <a:rPr lang="en-US" sz="3200" dirty="0" smtClean="0"/>
              <a:t>else</a:t>
            </a:r>
          </a:p>
          <a:p>
            <a:pPr marL="201168" lvl="1" indent="0">
              <a:buNone/>
            </a:pPr>
            <a:r>
              <a:rPr lang="en-US" sz="3200" dirty="0"/>
              <a:t>	</a:t>
            </a:r>
            <a:r>
              <a:rPr lang="en-US" sz="3200" dirty="0" smtClean="0"/>
              <a:t>	print(‘Class 3 or 4’)	</a:t>
            </a:r>
          </a:p>
          <a:p>
            <a:pPr marL="201168" lvl="1" indent="0">
              <a:buNone/>
            </a:pPr>
            <a:r>
              <a:rPr lang="en-US" sz="3200" dirty="0" smtClean="0"/>
              <a:t>else</a:t>
            </a:r>
          </a:p>
          <a:p>
            <a:pPr marL="201168" lvl="1" indent="0">
              <a:buNone/>
            </a:pPr>
            <a:r>
              <a:rPr lang="en-US" sz="3200" dirty="0" smtClean="0"/>
              <a:t>       print(‘Name not Found’)</a:t>
            </a:r>
            <a:endParaRPr lang="en-US" sz="3200" dirty="0"/>
          </a:p>
        </p:txBody>
      </p:sp>
      <p:sp>
        <p:nvSpPr>
          <p:cNvPr id="11" name="Rectangle 10"/>
          <p:cNvSpPr/>
          <p:nvPr/>
        </p:nvSpPr>
        <p:spPr>
          <a:xfrm>
            <a:off x="1828800" y="2552130"/>
            <a:ext cx="491319" cy="354843"/>
          </a:xfrm>
          <a:prstGeom prst="rect">
            <a:avLst/>
          </a:prstGeom>
          <a:no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ight Arrow 3"/>
          <p:cNvSpPr/>
          <p:nvPr/>
        </p:nvSpPr>
        <p:spPr>
          <a:xfrm>
            <a:off x="292062" y="1845734"/>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92062" y="2224584"/>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92062" y="2552130"/>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292062" y="3224156"/>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92062" y="3660076"/>
            <a:ext cx="805218" cy="32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28800" y="2173280"/>
            <a:ext cx="4858603" cy="2568054"/>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8174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3" grpId="0" animBg="1"/>
      <p:bldP spid="14" grpId="0" animBg="1"/>
      <p:bldP spid="15"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a:t>
            </a:r>
            <a:endParaRPr lang="en-US" dirty="0"/>
          </a:p>
        </p:txBody>
      </p:sp>
      <p:pic>
        <p:nvPicPr>
          <p:cNvPr id="4" name="Content Placeholder 3"/>
          <p:cNvPicPr>
            <a:picLocks noGrp="1" noChangeAspect="1"/>
          </p:cNvPicPr>
          <p:nvPr>
            <p:ph idx="1"/>
          </p:nvPr>
        </p:nvPicPr>
        <p:blipFill>
          <a:blip r:embed="rId2"/>
          <a:stretch>
            <a:fillRect/>
          </a:stretch>
        </p:blipFill>
        <p:spPr>
          <a:xfrm>
            <a:off x="3867399" y="2662706"/>
            <a:ext cx="4517528" cy="2389839"/>
          </a:xfrm>
          <a:prstGeom prst="rect">
            <a:avLst/>
          </a:prstGeom>
        </p:spPr>
      </p:pic>
    </p:spTree>
    <p:extLst>
      <p:ext uri="{BB962C8B-B14F-4D97-AF65-F5344CB8AC3E}">
        <p14:creationId xmlns:p14="http://schemas.microsoft.com/office/powerpoint/2010/main" val="1476941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a:t>
            </a:r>
            <a:endParaRPr lang="en-US" dirty="0"/>
          </a:p>
        </p:txBody>
      </p:sp>
      <p:sp>
        <p:nvSpPr>
          <p:cNvPr id="3" name="Content Placeholder 2"/>
          <p:cNvSpPr>
            <a:spLocks noGrp="1"/>
          </p:cNvSpPr>
          <p:nvPr>
            <p:ph idx="1"/>
          </p:nvPr>
        </p:nvSpPr>
        <p:spPr/>
        <p:txBody>
          <a:bodyPr/>
          <a:lstStyle/>
          <a:p>
            <a:endParaRPr lang="en-US" dirty="0"/>
          </a:p>
        </p:txBody>
      </p:sp>
      <p:pic>
        <p:nvPicPr>
          <p:cNvPr id="4" name="table"/>
          <p:cNvPicPr>
            <a:picLocks noChangeAspect="1"/>
          </p:cNvPicPr>
          <p:nvPr/>
        </p:nvPicPr>
        <p:blipFill>
          <a:blip r:embed="rId2"/>
          <a:stretch>
            <a:fillRect/>
          </a:stretch>
        </p:blipFill>
        <p:spPr>
          <a:xfrm>
            <a:off x="2909793" y="2196152"/>
            <a:ext cx="7237852" cy="3467670"/>
          </a:xfrm>
          <a:prstGeom prst="rect">
            <a:avLst/>
          </a:prstGeom>
        </p:spPr>
      </p:pic>
      <p:sp>
        <p:nvSpPr>
          <p:cNvPr id="5" name="Rectangle 4"/>
          <p:cNvSpPr/>
          <p:nvPr/>
        </p:nvSpPr>
        <p:spPr>
          <a:xfrm>
            <a:off x="2688609" y="2196152"/>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2688609" y="2866030"/>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2688609" y="3551387"/>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688608" y="4221265"/>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88608" y="4872017"/>
            <a:ext cx="7738281" cy="6698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136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cover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Conditions (if else)</a:t>
            </a:r>
          </a:p>
          <a:p>
            <a:pPr>
              <a:buFont typeface="Wingdings" panose="05000000000000000000" pitchFamily="2" charset="2"/>
              <a:buChar char="Ø"/>
            </a:pPr>
            <a:r>
              <a:rPr lang="en-US" sz="2800" dirty="0" smtClean="0"/>
              <a:t>Lists</a:t>
            </a:r>
          </a:p>
          <a:p>
            <a:pPr>
              <a:buFont typeface="Wingdings" panose="05000000000000000000" pitchFamily="2" charset="2"/>
              <a:buChar char="Ø"/>
            </a:pPr>
            <a:r>
              <a:rPr lang="en-US" sz="2800" dirty="0" smtClean="0"/>
              <a:t>Loops (for &amp; while)</a:t>
            </a:r>
          </a:p>
          <a:p>
            <a:pPr>
              <a:buFont typeface="Wingdings" panose="05000000000000000000" pitchFamily="2" charset="2"/>
              <a:buChar char="Ø"/>
            </a:pPr>
            <a:r>
              <a:rPr lang="en-US" sz="2800" dirty="0" smtClean="0"/>
              <a:t>Dictionaries</a:t>
            </a:r>
          </a:p>
          <a:p>
            <a:endParaRPr lang="en-US" dirty="0" smtClean="0"/>
          </a:p>
        </p:txBody>
      </p:sp>
    </p:spTree>
    <p:extLst>
      <p:ext uri="{BB962C8B-B14F-4D97-AF65-F5344CB8AC3E}">
        <p14:creationId xmlns:p14="http://schemas.microsoft.com/office/powerpoint/2010/main" val="2965570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1</a:t>
            </a:r>
            <a:endParaRPr lang="en-US" dirty="0"/>
          </a:p>
        </p:txBody>
      </p:sp>
      <p:sp>
        <p:nvSpPr>
          <p:cNvPr id="3" name="Content Placeholder 2"/>
          <p:cNvSpPr>
            <a:spLocks noGrp="1"/>
          </p:cNvSpPr>
          <p:nvPr>
            <p:ph idx="1"/>
          </p:nvPr>
        </p:nvSpPr>
        <p:spPr/>
        <p:txBody>
          <a:bodyPr>
            <a:normAutofit/>
          </a:bodyPr>
          <a:lstStyle/>
          <a:p>
            <a:r>
              <a:rPr lang="en-US" sz="3200" b="1" dirty="0" smtClean="0"/>
              <a:t>Write a program that receives marks from user and check the grade.</a:t>
            </a:r>
          </a:p>
          <a:p>
            <a:r>
              <a:rPr lang="en-US" sz="2400" dirty="0" smtClean="0"/>
              <a:t>Marks greater than equal to 90 then A grade</a:t>
            </a:r>
          </a:p>
          <a:p>
            <a:r>
              <a:rPr lang="en-US" sz="2400" dirty="0"/>
              <a:t>Marks </a:t>
            </a:r>
            <a:r>
              <a:rPr lang="en-US" sz="2400" dirty="0" smtClean="0"/>
              <a:t>between 80 to 90, B grade</a:t>
            </a:r>
          </a:p>
          <a:p>
            <a:r>
              <a:rPr lang="en-US" sz="2400" dirty="0"/>
              <a:t>Marks between </a:t>
            </a:r>
            <a:r>
              <a:rPr lang="en-US" sz="2400" dirty="0" smtClean="0"/>
              <a:t>70 </a:t>
            </a:r>
            <a:r>
              <a:rPr lang="en-US" sz="2400" dirty="0"/>
              <a:t>to </a:t>
            </a:r>
            <a:r>
              <a:rPr lang="en-US" sz="2400" dirty="0" smtClean="0"/>
              <a:t>80, C grade</a:t>
            </a:r>
          </a:p>
          <a:p>
            <a:r>
              <a:rPr lang="en-US" sz="2400" dirty="0"/>
              <a:t>Marks between </a:t>
            </a:r>
            <a:r>
              <a:rPr lang="en-US" sz="2400" dirty="0" smtClean="0"/>
              <a:t>60 </a:t>
            </a:r>
            <a:r>
              <a:rPr lang="en-US" sz="2400" dirty="0"/>
              <a:t>to </a:t>
            </a:r>
            <a:r>
              <a:rPr lang="en-US" sz="2400" dirty="0" smtClean="0"/>
              <a:t>70, D grade</a:t>
            </a:r>
          </a:p>
          <a:p>
            <a:r>
              <a:rPr lang="en-US" sz="2400" dirty="0"/>
              <a:t>Marks </a:t>
            </a:r>
            <a:r>
              <a:rPr lang="en-US" sz="2400" dirty="0" smtClean="0"/>
              <a:t>less </a:t>
            </a:r>
            <a:r>
              <a:rPr lang="en-US" sz="2400" dirty="0"/>
              <a:t>than equal to </a:t>
            </a:r>
            <a:r>
              <a:rPr lang="en-US" sz="2400" dirty="0" smtClean="0"/>
              <a:t>60 </a:t>
            </a:r>
            <a:r>
              <a:rPr lang="en-US" sz="2400" dirty="0"/>
              <a:t>then </a:t>
            </a:r>
            <a:r>
              <a:rPr lang="en-US" sz="2400" dirty="0" smtClean="0"/>
              <a:t>E </a:t>
            </a:r>
            <a:r>
              <a:rPr lang="en-US" sz="2400" dirty="0"/>
              <a:t>grade</a:t>
            </a:r>
          </a:p>
        </p:txBody>
      </p:sp>
    </p:spTree>
    <p:extLst>
      <p:ext uri="{BB962C8B-B14F-4D97-AF65-F5344CB8AC3E}">
        <p14:creationId xmlns:p14="http://schemas.microsoft.com/office/powerpoint/2010/main" val="2903905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altLang="en-US" b="1" dirty="0" smtClean="0">
                <a:latin typeface="Courier New" panose="02070309020205020404" pitchFamily="49" charset="0"/>
              </a:rPr>
              <a:t>grade = </a:t>
            </a:r>
            <a:r>
              <a:rPr lang="en-US" altLang="en-US" b="1" dirty="0" err="1" smtClean="0">
                <a:latin typeface="Courier New" panose="02070309020205020404" pitchFamily="49" charset="0"/>
              </a:rPr>
              <a:t>int</a:t>
            </a:r>
            <a:r>
              <a:rPr lang="en-US" altLang="en-US" b="1" dirty="0" smtClean="0">
                <a:latin typeface="Courier New" panose="02070309020205020404" pitchFamily="49" charset="0"/>
              </a:rPr>
              <a:t>(input</a:t>
            </a:r>
            <a:r>
              <a:rPr lang="en-US" altLang="en-US" b="1" dirty="0" smtClean="0">
                <a:latin typeface="Courier New" panose="02070309020205020404" pitchFamily="49" charset="0"/>
              </a:rPr>
              <a:t>(‘Enter Grade Marks: </a:t>
            </a:r>
            <a:r>
              <a:rPr lang="en-US" altLang="en-US" b="1" dirty="0" smtClean="0">
                <a:latin typeface="Courier New" panose="02070309020205020404" pitchFamily="49" charset="0"/>
              </a:rPr>
              <a:t>’))</a:t>
            </a:r>
            <a:endParaRPr lang="en-US" altLang="en-US" b="1" dirty="0" smtClean="0">
              <a:latin typeface="Courier New" panose="02070309020205020404" pitchFamily="49" charset="0"/>
            </a:endParaRPr>
          </a:p>
          <a:p>
            <a:r>
              <a:rPr lang="en-US" altLang="en-US" b="1" dirty="0" smtClean="0">
                <a:latin typeface="Courier New" panose="02070309020205020404" pitchFamily="49" charset="0"/>
              </a:rPr>
              <a:t>if </a:t>
            </a:r>
            <a:r>
              <a:rPr lang="en-US" altLang="en-US" b="1" dirty="0">
                <a:latin typeface="Courier New" panose="02070309020205020404" pitchFamily="49" charset="0"/>
              </a:rPr>
              <a:t>grade &gt;= </a:t>
            </a:r>
            <a:r>
              <a:rPr lang="en-US" altLang="en-US" b="1" dirty="0" smtClean="0">
                <a:latin typeface="Courier New" panose="02070309020205020404" pitchFamily="49" charset="0"/>
              </a:rPr>
              <a:t>90:</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print("A“)</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err="1" smtClean="0">
                <a:latin typeface="Courier New" panose="02070309020205020404" pitchFamily="49" charset="0"/>
              </a:rPr>
              <a:t>elif</a:t>
            </a:r>
            <a:r>
              <a:rPr lang="en-US" altLang="en-US" b="1" dirty="0" smtClean="0">
                <a:latin typeface="Courier New" panose="02070309020205020404" pitchFamily="49" charset="0"/>
              </a:rPr>
              <a:t> </a:t>
            </a:r>
            <a:r>
              <a:rPr lang="en-US" altLang="en-US" b="1" dirty="0">
                <a:latin typeface="Courier New" panose="02070309020205020404" pitchFamily="49" charset="0"/>
              </a:rPr>
              <a:t>grade &gt;= </a:t>
            </a:r>
            <a:r>
              <a:rPr lang="en-US" altLang="en-US" b="1" dirty="0" smtClean="0">
                <a:latin typeface="Courier New" panose="02070309020205020404" pitchFamily="49" charset="0"/>
              </a:rPr>
              <a:t>80:</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print(“B“)</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err="1" smtClean="0">
                <a:latin typeface="Courier New" panose="02070309020205020404" pitchFamily="49" charset="0"/>
              </a:rPr>
              <a:t>elif</a:t>
            </a:r>
            <a:r>
              <a:rPr lang="en-US" altLang="en-US" b="1" dirty="0" smtClean="0">
                <a:latin typeface="Courier New" panose="02070309020205020404" pitchFamily="49" charset="0"/>
              </a:rPr>
              <a:t> </a:t>
            </a:r>
            <a:r>
              <a:rPr lang="en-US" altLang="en-US" b="1" dirty="0">
                <a:latin typeface="Courier New" panose="02070309020205020404" pitchFamily="49" charset="0"/>
              </a:rPr>
              <a:t>grade &gt;= </a:t>
            </a:r>
            <a:r>
              <a:rPr lang="en-US" altLang="en-US" b="1" dirty="0" smtClean="0">
                <a:latin typeface="Courier New" panose="02070309020205020404" pitchFamily="49" charset="0"/>
              </a:rPr>
              <a:t>70:</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print(“C“)  </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err="1" smtClean="0">
                <a:latin typeface="Courier New" panose="02070309020205020404" pitchFamily="49" charset="0"/>
              </a:rPr>
              <a:t>elif</a:t>
            </a:r>
            <a:r>
              <a:rPr lang="en-US" altLang="en-US" b="1" dirty="0" smtClean="0">
                <a:latin typeface="Courier New" panose="02070309020205020404" pitchFamily="49" charset="0"/>
              </a:rPr>
              <a:t> </a:t>
            </a:r>
            <a:r>
              <a:rPr lang="en-US" altLang="en-US" b="1" dirty="0" smtClean="0">
                <a:latin typeface="Courier New" panose="02070309020205020404" pitchFamily="49" charset="0"/>
              </a:rPr>
              <a:t>grade </a:t>
            </a:r>
            <a:r>
              <a:rPr lang="en-US" altLang="en-US" b="1" dirty="0">
                <a:latin typeface="Courier New" panose="02070309020205020404" pitchFamily="49" charset="0"/>
              </a:rPr>
              <a:t>&gt;= </a:t>
            </a:r>
            <a:r>
              <a:rPr lang="en-US" altLang="en-US" b="1" dirty="0" smtClean="0">
                <a:latin typeface="Courier New" panose="02070309020205020404" pitchFamily="49" charset="0"/>
              </a:rPr>
              <a:t>60:</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print(“D“)</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smtClean="0">
                <a:latin typeface="Courier New" panose="02070309020205020404" pitchFamily="49" charset="0"/>
              </a:rPr>
              <a:t>else:</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smtClean="0">
                <a:latin typeface="Courier New" panose="02070309020205020404" pitchFamily="49" charset="0"/>
              </a:rPr>
              <a:t>  print(“E“)</a:t>
            </a:r>
            <a:endParaRPr lang="en-US" altLang="en-US" b="1" dirty="0">
              <a:latin typeface="Courier New" panose="02070309020205020404" pitchFamily="49" charset="0"/>
            </a:endParaRPr>
          </a:p>
          <a:p>
            <a:endParaRPr lang="en-US" dirty="0"/>
          </a:p>
        </p:txBody>
      </p:sp>
    </p:spTree>
    <p:extLst>
      <p:ext uri="{BB962C8B-B14F-4D97-AF65-F5344CB8AC3E}">
        <p14:creationId xmlns:p14="http://schemas.microsoft.com/office/powerpoint/2010/main" val="2329866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04572"/>
          </a:xfrm>
        </p:spPr>
        <p:txBody>
          <a:bodyPr/>
          <a:lstStyle/>
          <a:p>
            <a:r>
              <a:rPr lang="en-US" dirty="0" smtClean="0"/>
              <a:t>Task # 2</a:t>
            </a:r>
            <a:endParaRPr lang="en-US" dirty="0"/>
          </a:p>
        </p:txBody>
      </p:sp>
      <p:sp>
        <p:nvSpPr>
          <p:cNvPr id="3" name="Content Placeholder 2"/>
          <p:cNvSpPr>
            <a:spLocks noGrp="1"/>
          </p:cNvSpPr>
          <p:nvPr>
            <p:ph idx="1"/>
          </p:nvPr>
        </p:nvSpPr>
        <p:spPr>
          <a:xfrm>
            <a:off x="1097280" y="1786597"/>
            <a:ext cx="10058400" cy="4670474"/>
          </a:xfrm>
        </p:spPr>
        <p:txBody>
          <a:bodyPr>
            <a:noAutofit/>
          </a:bodyPr>
          <a:lstStyle/>
          <a:p>
            <a:r>
              <a:rPr lang="en-US" sz="2200" dirty="0"/>
              <a:t> </a:t>
            </a:r>
            <a:r>
              <a:rPr lang="en-US" sz="2200" dirty="0" smtClean="0"/>
              <a:t>The </a:t>
            </a:r>
            <a:r>
              <a:rPr lang="en-US" sz="2200" dirty="0"/>
              <a:t>ABC Video company needs a way to determine the cost that a customer will pay for renting a DVD. The cost is dependent on the time of day the DVD is returned. However, there are also special rates on Thursdays and Sundays. The fee structure is shown in the following list</a:t>
            </a:r>
            <a:r>
              <a:rPr lang="en-US" sz="2200" dirty="0" smtClean="0"/>
              <a:t>:</a:t>
            </a:r>
          </a:p>
          <a:p>
            <a:r>
              <a:rPr lang="en-US" sz="2200" dirty="0"/>
              <a:t>The cost is $1.59 per night.</a:t>
            </a:r>
          </a:p>
          <a:p>
            <a:r>
              <a:rPr lang="en-US" sz="2200" dirty="0"/>
              <a:t>If the DVD is returned after 8 PM, the customer will be charged an extra day</a:t>
            </a:r>
            <a:r>
              <a:rPr lang="en-US" sz="2200" dirty="0" smtClean="0"/>
              <a:t>.</a:t>
            </a:r>
          </a:p>
          <a:p>
            <a:pPr lvl="1"/>
            <a:r>
              <a:rPr lang="en-US" sz="2000" dirty="0" smtClean="0"/>
              <a:t>IF DVD is scratched charge 1$ Extra</a:t>
            </a:r>
            <a:endParaRPr lang="en-US" sz="2000" dirty="0"/>
          </a:p>
          <a:p>
            <a:r>
              <a:rPr lang="en-US" sz="2200" dirty="0"/>
              <a:t>If the video is rented on a Sunday, the customer gets 30% off for as long as they keep the </a:t>
            </a:r>
            <a:r>
              <a:rPr lang="en-US" sz="2200" dirty="0" smtClean="0"/>
              <a:t>video</a:t>
            </a:r>
          </a:p>
          <a:p>
            <a:pPr lvl="1"/>
            <a:r>
              <a:rPr lang="en-US" sz="2000" dirty="0" smtClean="0"/>
              <a:t>If DVD is scratched charge 2$ Extra</a:t>
            </a:r>
          </a:p>
          <a:p>
            <a:r>
              <a:rPr lang="en-US" sz="2200" dirty="0"/>
              <a:t>If the video is rented on a Thursday, the customer gets 50% off for as long as they keep the </a:t>
            </a:r>
            <a:r>
              <a:rPr lang="en-US" sz="2200" dirty="0" smtClean="0"/>
              <a:t>video</a:t>
            </a:r>
          </a:p>
        </p:txBody>
      </p:sp>
    </p:spTree>
    <p:extLst>
      <p:ext uri="{BB962C8B-B14F-4D97-AF65-F5344CB8AC3E}">
        <p14:creationId xmlns:p14="http://schemas.microsoft.com/office/powerpoint/2010/main" val="1157799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List?</a:t>
            </a:r>
            <a:endParaRPr lang="en-US" dirty="0"/>
          </a:p>
        </p:txBody>
      </p:sp>
      <p:sp>
        <p:nvSpPr>
          <p:cNvPr id="3" name="Content Placeholder 2"/>
          <p:cNvSpPr>
            <a:spLocks noGrp="1"/>
          </p:cNvSpPr>
          <p:nvPr>
            <p:ph idx="1"/>
          </p:nvPr>
        </p:nvSpPr>
        <p:spPr/>
        <p:txBody>
          <a:bodyPr>
            <a:normAutofit/>
          </a:bodyPr>
          <a:lstStyle/>
          <a:p>
            <a:r>
              <a:rPr lang="en-US" sz="3200" dirty="0"/>
              <a:t>A </a:t>
            </a:r>
            <a:r>
              <a:rPr lang="en-US" sz="3200" b="1" dirty="0"/>
              <a:t>list</a:t>
            </a:r>
            <a:r>
              <a:rPr lang="en-US" sz="3200" dirty="0"/>
              <a:t> (also called an array in other </a:t>
            </a:r>
            <a:r>
              <a:rPr lang="en-US" sz="3200" b="1" dirty="0"/>
              <a:t>programming</a:t>
            </a:r>
            <a:r>
              <a:rPr lang="en-US" sz="3200" dirty="0"/>
              <a:t> languages) is a tool that can be used to store multiple pieces of information at once. </a:t>
            </a:r>
            <a:r>
              <a:rPr lang="en-US" sz="3200" b="1" dirty="0"/>
              <a:t>It</a:t>
            </a:r>
            <a:r>
              <a:rPr lang="en-US" sz="3200" dirty="0"/>
              <a:t> can also be defined as a variable containing multiple other variables. </a:t>
            </a:r>
            <a:endParaRPr lang="en-US" sz="3200" dirty="0" smtClean="0"/>
          </a:p>
          <a:p>
            <a:r>
              <a:rPr lang="en-US" sz="3200" dirty="0" smtClean="0"/>
              <a:t>fruit </a:t>
            </a:r>
            <a:r>
              <a:rPr lang="en-US" sz="3200" dirty="0"/>
              <a:t>= ["apple", "banana", "cherry", "orange</a:t>
            </a:r>
            <a:r>
              <a:rPr lang="en-US" sz="3200" dirty="0" smtClean="0"/>
              <a:t>"]</a:t>
            </a:r>
            <a:endParaRPr lang="en-US" sz="3200" dirty="0"/>
          </a:p>
        </p:txBody>
      </p:sp>
    </p:spTree>
    <p:extLst>
      <p:ext uri="{BB962C8B-B14F-4D97-AF65-F5344CB8AC3E}">
        <p14:creationId xmlns:p14="http://schemas.microsoft.com/office/powerpoint/2010/main" val="72965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Positive Indexing</a:t>
            </a:r>
          </a:p>
          <a:p>
            <a:r>
              <a:rPr lang="en-US" sz="2400" dirty="0" smtClean="0"/>
              <a:t>fruit </a:t>
            </a:r>
            <a:r>
              <a:rPr lang="en-US" sz="2400" dirty="0"/>
              <a:t>= ["apple", "banana", "cherry", "orange", "kiwi", "melon", "mango"]</a:t>
            </a:r>
          </a:p>
        </p:txBody>
      </p:sp>
      <p:sp>
        <p:nvSpPr>
          <p:cNvPr id="4" name="Rectangle 3"/>
          <p:cNvSpPr/>
          <p:nvPr/>
        </p:nvSpPr>
        <p:spPr>
          <a:xfrm>
            <a:off x="2033516" y="2374710"/>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374710"/>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374710"/>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374710"/>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376984"/>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032919"/>
            <a:ext cx="539573" cy="665625"/>
          </a:xfrm>
          <a:prstGeom prst="rect">
            <a:avLst/>
          </a:prstGeom>
          <a:noFill/>
        </p:spPr>
        <p:txBody>
          <a:bodyPr wrap="square" rtlCol="0">
            <a:spAutoFit/>
          </a:bodyPr>
          <a:lstStyle/>
          <a:p>
            <a:r>
              <a:rPr lang="en-US" sz="3600" dirty="0" smtClean="0"/>
              <a:t>0</a:t>
            </a:r>
            <a:endParaRPr lang="en-US" sz="3600" dirty="0"/>
          </a:p>
        </p:txBody>
      </p:sp>
      <p:sp>
        <p:nvSpPr>
          <p:cNvPr id="12" name="TextBox 11"/>
          <p:cNvSpPr txBox="1"/>
          <p:nvPr/>
        </p:nvSpPr>
        <p:spPr>
          <a:xfrm>
            <a:off x="3393256" y="3036035"/>
            <a:ext cx="539573" cy="665625"/>
          </a:xfrm>
          <a:prstGeom prst="rect">
            <a:avLst/>
          </a:prstGeom>
          <a:noFill/>
        </p:spPr>
        <p:txBody>
          <a:bodyPr wrap="square" rtlCol="0">
            <a:spAutoFit/>
          </a:bodyPr>
          <a:lstStyle/>
          <a:p>
            <a:r>
              <a:rPr lang="en-US" sz="3600" dirty="0"/>
              <a:t>1</a:t>
            </a:r>
          </a:p>
        </p:txBody>
      </p:sp>
      <p:sp>
        <p:nvSpPr>
          <p:cNvPr id="13" name="TextBox 12"/>
          <p:cNvSpPr txBox="1"/>
          <p:nvPr/>
        </p:nvSpPr>
        <p:spPr>
          <a:xfrm>
            <a:off x="4733254" y="3032919"/>
            <a:ext cx="539573" cy="665625"/>
          </a:xfrm>
          <a:prstGeom prst="rect">
            <a:avLst/>
          </a:prstGeom>
          <a:noFill/>
        </p:spPr>
        <p:txBody>
          <a:bodyPr wrap="square" rtlCol="0">
            <a:spAutoFit/>
          </a:bodyPr>
          <a:lstStyle/>
          <a:p>
            <a:r>
              <a:rPr lang="en-US" sz="3600" dirty="0" smtClean="0"/>
              <a:t>2</a:t>
            </a:r>
            <a:endParaRPr lang="en-US" sz="3600" dirty="0"/>
          </a:p>
        </p:txBody>
      </p:sp>
      <p:sp>
        <p:nvSpPr>
          <p:cNvPr id="14" name="TextBox 13"/>
          <p:cNvSpPr txBox="1"/>
          <p:nvPr/>
        </p:nvSpPr>
        <p:spPr>
          <a:xfrm>
            <a:off x="6012487" y="3032919"/>
            <a:ext cx="539573" cy="665625"/>
          </a:xfrm>
          <a:prstGeom prst="rect">
            <a:avLst/>
          </a:prstGeom>
          <a:noFill/>
        </p:spPr>
        <p:txBody>
          <a:bodyPr wrap="square" rtlCol="0">
            <a:spAutoFit/>
          </a:bodyPr>
          <a:lstStyle/>
          <a:p>
            <a:r>
              <a:rPr lang="en-US" sz="3600" dirty="0" smtClean="0"/>
              <a:t>3</a:t>
            </a:r>
            <a:endParaRPr lang="en-US" sz="3600" dirty="0"/>
          </a:p>
        </p:txBody>
      </p:sp>
      <p:sp>
        <p:nvSpPr>
          <p:cNvPr id="15" name="TextBox 14"/>
          <p:cNvSpPr txBox="1"/>
          <p:nvPr/>
        </p:nvSpPr>
        <p:spPr>
          <a:xfrm>
            <a:off x="7035063" y="3032919"/>
            <a:ext cx="539573" cy="665625"/>
          </a:xfrm>
          <a:prstGeom prst="rect">
            <a:avLst/>
          </a:prstGeom>
          <a:noFill/>
        </p:spPr>
        <p:txBody>
          <a:bodyPr wrap="square" rtlCol="0">
            <a:spAutoFit/>
          </a:bodyPr>
          <a:lstStyle/>
          <a:p>
            <a:r>
              <a:rPr lang="en-US" sz="3600" dirty="0" smtClean="0"/>
              <a:t>4</a:t>
            </a:r>
            <a:endParaRPr lang="en-US" sz="3600" dirty="0"/>
          </a:p>
        </p:txBody>
      </p:sp>
      <p:sp>
        <p:nvSpPr>
          <p:cNvPr id="16" name="TextBox 15"/>
          <p:cNvSpPr txBox="1"/>
          <p:nvPr/>
        </p:nvSpPr>
        <p:spPr>
          <a:xfrm>
            <a:off x="8072795" y="3032919"/>
            <a:ext cx="539573" cy="665625"/>
          </a:xfrm>
          <a:prstGeom prst="rect">
            <a:avLst/>
          </a:prstGeom>
          <a:noFill/>
        </p:spPr>
        <p:txBody>
          <a:bodyPr wrap="square" rtlCol="0">
            <a:spAutoFit/>
          </a:bodyPr>
          <a:lstStyle/>
          <a:p>
            <a:r>
              <a:rPr lang="en-US" sz="3600" dirty="0" smtClean="0"/>
              <a:t>5</a:t>
            </a:r>
            <a:endParaRPr lang="en-US" sz="3600" dirty="0"/>
          </a:p>
        </p:txBody>
      </p:sp>
      <p:sp>
        <p:nvSpPr>
          <p:cNvPr id="17" name="TextBox 16"/>
          <p:cNvSpPr txBox="1"/>
          <p:nvPr/>
        </p:nvSpPr>
        <p:spPr>
          <a:xfrm>
            <a:off x="9344450" y="3032919"/>
            <a:ext cx="539573" cy="665625"/>
          </a:xfrm>
          <a:prstGeom prst="rect">
            <a:avLst/>
          </a:prstGeom>
          <a:noFill/>
        </p:spPr>
        <p:txBody>
          <a:bodyPr wrap="square" rtlCol="0">
            <a:spAutoFit/>
          </a:bodyPr>
          <a:lstStyle/>
          <a:p>
            <a:r>
              <a:rPr lang="en-US" sz="3600" dirty="0" smtClean="0"/>
              <a:t>6</a:t>
            </a:r>
            <a:endParaRPr lang="en-US" sz="3600" dirty="0"/>
          </a:p>
        </p:txBody>
      </p:sp>
    </p:spTree>
    <p:extLst>
      <p:ext uri="{BB962C8B-B14F-4D97-AF65-F5344CB8AC3E}">
        <p14:creationId xmlns:p14="http://schemas.microsoft.com/office/powerpoint/2010/main" val="25876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Negative Indexing</a:t>
            </a:r>
          </a:p>
          <a:p>
            <a:r>
              <a:rPr lang="en-US" sz="2400" dirty="0" smtClean="0"/>
              <a:t>fruit </a:t>
            </a:r>
            <a:r>
              <a:rPr lang="en-US" sz="2400" dirty="0"/>
              <a:t>= ["apple", "banana", "cherry", "orange", "kiwi", "melon", "mango</a:t>
            </a:r>
            <a:r>
              <a:rPr lang="en-US" sz="2400" dirty="0" smtClean="0"/>
              <a:t>"]</a:t>
            </a:r>
          </a:p>
          <a:p>
            <a:endParaRPr lang="en-US" sz="2400" dirty="0"/>
          </a:p>
          <a:p>
            <a:endParaRPr lang="en-US" sz="2400" dirty="0" smtClean="0"/>
          </a:p>
          <a:p>
            <a:endParaRPr lang="en-US" sz="2400" dirty="0"/>
          </a:p>
          <a:p>
            <a:endParaRPr lang="en-US" sz="2400" dirty="0"/>
          </a:p>
        </p:txBody>
      </p:sp>
      <p:sp>
        <p:nvSpPr>
          <p:cNvPr id="4" name="Rectangle 3"/>
          <p:cNvSpPr/>
          <p:nvPr/>
        </p:nvSpPr>
        <p:spPr>
          <a:xfrm>
            <a:off x="2033516" y="2374710"/>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374710"/>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374710"/>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374710"/>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376984"/>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374710"/>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032919"/>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036035"/>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032919"/>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032919"/>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032919"/>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032919"/>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4450" y="3032919"/>
            <a:ext cx="645711" cy="665625"/>
          </a:xfrm>
          <a:prstGeom prst="rect">
            <a:avLst/>
          </a:prstGeom>
          <a:noFill/>
        </p:spPr>
        <p:txBody>
          <a:bodyPr wrap="square" rtlCol="0">
            <a:spAutoFit/>
          </a:bodyPr>
          <a:lstStyle/>
          <a:p>
            <a:r>
              <a:rPr lang="en-US" sz="3600" dirty="0" smtClean="0"/>
              <a:t>-1</a:t>
            </a:r>
            <a:endParaRPr lang="en-US" sz="3600" dirty="0"/>
          </a:p>
        </p:txBody>
      </p:sp>
    </p:spTree>
    <p:extLst>
      <p:ext uri="{BB962C8B-B14F-4D97-AF65-F5344CB8AC3E}">
        <p14:creationId xmlns:p14="http://schemas.microsoft.com/office/powerpoint/2010/main" val="182848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Positive &amp; Negative Indexing (Forward)</a:t>
            </a:r>
          </a:p>
          <a:p>
            <a:endParaRPr lang="en-US" sz="2400" dirty="0" smtClean="0"/>
          </a:p>
          <a:p>
            <a:r>
              <a:rPr lang="en-US" sz="2400" dirty="0" smtClean="0"/>
              <a:t>fruit </a:t>
            </a:r>
            <a:r>
              <a:rPr lang="en-US" sz="2400" dirty="0"/>
              <a:t>= ["apple", "banana", "cherry", "orange", "kiwi", "melon", "mango</a:t>
            </a:r>
            <a:r>
              <a:rPr lang="en-US" sz="2400" dirty="0" smtClean="0"/>
              <a:t>"]</a:t>
            </a:r>
          </a:p>
          <a:p>
            <a:pPr marL="0" indent="0">
              <a:buNone/>
            </a:pPr>
            <a:endParaRPr lang="en-US" sz="2400" dirty="0" smtClean="0"/>
          </a:p>
          <a:p>
            <a:r>
              <a:rPr lang="en-US" sz="2400" dirty="0" smtClean="0"/>
              <a:t/>
            </a:r>
            <a:br>
              <a:rPr lang="en-US" sz="2400" dirty="0" smtClean="0"/>
            </a:br>
            <a:endParaRPr lang="en-US" sz="2400" dirty="0" smtClean="0"/>
          </a:p>
          <a:p>
            <a:r>
              <a:rPr lang="en-US" sz="2400" dirty="0" smtClean="0"/>
              <a:t>Fruit [ 1 : 5] == fruit [ -6 : -2]</a:t>
            </a:r>
          </a:p>
          <a:p>
            <a:r>
              <a:rPr lang="en-US" sz="2400" dirty="0" smtClean="0"/>
              <a:t>Fruit [ -7 : 5 : 1]</a:t>
            </a:r>
            <a:endParaRPr lang="en-US" sz="2400" dirty="0"/>
          </a:p>
        </p:txBody>
      </p:sp>
      <p:sp>
        <p:nvSpPr>
          <p:cNvPr id="4" name="Rectangle 3"/>
          <p:cNvSpPr/>
          <p:nvPr/>
        </p:nvSpPr>
        <p:spPr>
          <a:xfrm>
            <a:off x="2033516" y="2879681"/>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852385"/>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866034"/>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866032"/>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881955"/>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838739"/>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852384"/>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385611"/>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352087"/>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385611"/>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385611"/>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388727"/>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385611"/>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7179" y="3368847"/>
            <a:ext cx="645711" cy="665625"/>
          </a:xfrm>
          <a:prstGeom prst="rect">
            <a:avLst/>
          </a:prstGeom>
          <a:noFill/>
        </p:spPr>
        <p:txBody>
          <a:bodyPr wrap="square" rtlCol="0">
            <a:spAutoFit/>
          </a:bodyPr>
          <a:lstStyle/>
          <a:p>
            <a:r>
              <a:rPr lang="en-US" sz="3600" dirty="0" smtClean="0"/>
              <a:t>-1</a:t>
            </a:r>
            <a:endParaRPr lang="en-US" sz="3600" dirty="0"/>
          </a:p>
        </p:txBody>
      </p:sp>
      <p:sp>
        <p:nvSpPr>
          <p:cNvPr id="18" name="TextBox 17"/>
          <p:cNvSpPr txBox="1"/>
          <p:nvPr/>
        </p:nvSpPr>
        <p:spPr>
          <a:xfrm>
            <a:off x="2408028" y="2214056"/>
            <a:ext cx="539573" cy="665625"/>
          </a:xfrm>
          <a:prstGeom prst="rect">
            <a:avLst/>
          </a:prstGeom>
          <a:noFill/>
        </p:spPr>
        <p:txBody>
          <a:bodyPr wrap="square" rtlCol="0">
            <a:spAutoFit/>
          </a:bodyPr>
          <a:lstStyle/>
          <a:p>
            <a:r>
              <a:rPr lang="en-US" sz="3600" dirty="0" smtClean="0"/>
              <a:t>0</a:t>
            </a:r>
            <a:endParaRPr lang="en-US" sz="3600" dirty="0"/>
          </a:p>
        </p:txBody>
      </p:sp>
      <p:sp>
        <p:nvSpPr>
          <p:cNvPr id="19" name="TextBox 18"/>
          <p:cNvSpPr txBox="1"/>
          <p:nvPr/>
        </p:nvSpPr>
        <p:spPr>
          <a:xfrm>
            <a:off x="3502123" y="2217172"/>
            <a:ext cx="539573" cy="665625"/>
          </a:xfrm>
          <a:prstGeom prst="rect">
            <a:avLst/>
          </a:prstGeom>
          <a:noFill/>
        </p:spPr>
        <p:txBody>
          <a:bodyPr wrap="square" rtlCol="0">
            <a:spAutoFit/>
          </a:bodyPr>
          <a:lstStyle/>
          <a:p>
            <a:r>
              <a:rPr lang="en-US" sz="3600" dirty="0"/>
              <a:t>1</a:t>
            </a:r>
          </a:p>
        </p:txBody>
      </p:sp>
      <p:sp>
        <p:nvSpPr>
          <p:cNvPr id="20" name="TextBox 19"/>
          <p:cNvSpPr txBox="1"/>
          <p:nvPr/>
        </p:nvSpPr>
        <p:spPr>
          <a:xfrm>
            <a:off x="4842121" y="2214056"/>
            <a:ext cx="539573" cy="665625"/>
          </a:xfrm>
          <a:prstGeom prst="rect">
            <a:avLst/>
          </a:prstGeom>
          <a:noFill/>
        </p:spPr>
        <p:txBody>
          <a:bodyPr wrap="square" rtlCol="0">
            <a:spAutoFit/>
          </a:bodyPr>
          <a:lstStyle/>
          <a:p>
            <a:r>
              <a:rPr lang="en-US" sz="3600" dirty="0" smtClean="0"/>
              <a:t>2</a:t>
            </a:r>
            <a:endParaRPr lang="en-US" sz="3600" dirty="0"/>
          </a:p>
        </p:txBody>
      </p:sp>
      <p:sp>
        <p:nvSpPr>
          <p:cNvPr id="21" name="TextBox 20"/>
          <p:cNvSpPr txBox="1"/>
          <p:nvPr/>
        </p:nvSpPr>
        <p:spPr>
          <a:xfrm>
            <a:off x="6121354" y="2214056"/>
            <a:ext cx="539573" cy="665625"/>
          </a:xfrm>
          <a:prstGeom prst="rect">
            <a:avLst/>
          </a:prstGeom>
          <a:noFill/>
        </p:spPr>
        <p:txBody>
          <a:bodyPr wrap="square" rtlCol="0">
            <a:spAutoFit/>
          </a:bodyPr>
          <a:lstStyle/>
          <a:p>
            <a:r>
              <a:rPr lang="en-US" sz="3600" dirty="0" smtClean="0"/>
              <a:t>3</a:t>
            </a:r>
            <a:endParaRPr lang="en-US" sz="3600" dirty="0"/>
          </a:p>
        </p:txBody>
      </p:sp>
      <p:sp>
        <p:nvSpPr>
          <p:cNvPr id="22" name="TextBox 21"/>
          <p:cNvSpPr txBox="1"/>
          <p:nvPr/>
        </p:nvSpPr>
        <p:spPr>
          <a:xfrm>
            <a:off x="7143930" y="2214056"/>
            <a:ext cx="539573" cy="665625"/>
          </a:xfrm>
          <a:prstGeom prst="rect">
            <a:avLst/>
          </a:prstGeom>
          <a:noFill/>
        </p:spPr>
        <p:txBody>
          <a:bodyPr wrap="square" rtlCol="0">
            <a:spAutoFit/>
          </a:bodyPr>
          <a:lstStyle/>
          <a:p>
            <a:r>
              <a:rPr lang="en-US" sz="3600" dirty="0" smtClean="0"/>
              <a:t>4</a:t>
            </a:r>
            <a:endParaRPr lang="en-US" sz="3600" dirty="0"/>
          </a:p>
        </p:txBody>
      </p:sp>
      <p:sp>
        <p:nvSpPr>
          <p:cNvPr id="23" name="TextBox 22"/>
          <p:cNvSpPr txBox="1"/>
          <p:nvPr/>
        </p:nvSpPr>
        <p:spPr>
          <a:xfrm>
            <a:off x="8181662" y="2214056"/>
            <a:ext cx="539573" cy="665625"/>
          </a:xfrm>
          <a:prstGeom prst="rect">
            <a:avLst/>
          </a:prstGeom>
          <a:noFill/>
        </p:spPr>
        <p:txBody>
          <a:bodyPr wrap="square" rtlCol="0">
            <a:spAutoFit/>
          </a:bodyPr>
          <a:lstStyle/>
          <a:p>
            <a:r>
              <a:rPr lang="en-US" sz="3600" dirty="0" smtClean="0"/>
              <a:t>5</a:t>
            </a:r>
            <a:endParaRPr lang="en-US" sz="3600" dirty="0"/>
          </a:p>
        </p:txBody>
      </p:sp>
      <p:sp>
        <p:nvSpPr>
          <p:cNvPr id="24" name="TextBox 23"/>
          <p:cNvSpPr txBox="1"/>
          <p:nvPr/>
        </p:nvSpPr>
        <p:spPr>
          <a:xfrm>
            <a:off x="9453317" y="2214056"/>
            <a:ext cx="539573" cy="665625"/>
          </a:xfrm>
          <a:prstGeom prst="rect">
            <a:avLst/>
          </a:prstGeom>
          <a:noFill/>
        </p:spPr>
        <p:txBody>
          <a:bodyPr wrap="square" rtlCol="0">
            <a:spAutoFit/>
          </a:bodyPr>
          <a:lstStyle/>
          <a:p>
            <a:r>
              <a:rPr lang="en-US" sz="3600" dirty="0" smtClean="0"/>
              <a:t>6</a:t>
            </a:r>
            <a:endParaRPr lang="en-US" sz="3600" dirty="0"/>
          </a:p>
        </p:txBody>
      </p:sp>
      <p:sp>
        <p:nvSpPr>
          <p:cNvPr id="25" name="Rectangle 24"/>
          <p:cNvSpPr/>
          <p:nvPr/>
        </p:nvSpPr>
        <p:spPr>
          <a:xfrm>
            <a:off x="1897039" y="2214056"/>
            <a:ext cx="1285163" cy="180365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7713715" y="2155274"/>
            <a:ext cx="1285163" cy="180365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ight Arrow 26"/>
          <p:cNvSpPr/>
          <p:nvPr/>
        </p:nvSpPr>
        <p:spPr>
          <a:xfrm>
            <a:off x="1897039" y="4244454"/>
            <a:ext cx="5650173" cy="3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69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a:xfrm>
            <a:off x="1097280" y="1845733"/>
            <a:ext cx="10058400" cy="4705191"/>
          </a:xfrm>
        </p:spPr>
        <p:txBody>
          <a:bodyPr>
            <a:normAutofit/>
          </a:bodyPr>
          <a:lstStyle/>
          <a:p>
            <a:r>
              <a:rPr lang="en-US" sz="2400" dirty="0" smtClean="0"/>
              <a:t>Positive &amp; Negative Indexing (Backward)</a:t>
            </a:r>
          </a:p>
          <a:p>
            <a:endParaRPr lang="en-US" sz="2400" dirty="0" smtClean="0"/>
          </a:p>
          <a:p>
            <a:r>
              <a:rPr lang="en-US" sz="2400" dirty="0" smtClean="0"/>
              <a:t>fruit </a:t>
            </a:r>
            <a:r>
              <a:rPr lang="en-US" sz="2400" dirty="0"/>
              <a:t>= ["apple", "banana", "cherry", "orange", "kiwi", "melon", "mango</a:t>
            </a:r>
            <a:r>
              <a:rPr lang="en-US" sz="2400" dirty="0" smtClean="0"/>
              <a:t>"]</a:t>
            </a:r>
          </a:p>
          <a:p>
            <a:pPr marL="0" indent="0">
              <a:buNone/>
            </a:pPr>
            <a:endParaRPr lang="en-US" sz="2400" dirty="0" smtClean="0"/>
          </a:p>
          <a:p>
            <a:r>
              <a:rPr lang="en-US" sz="2400" dirty="0" smtClean="0"/>
              <a:t/>
            </a:r>
            <a:br>
              <a:rPr lang="en-US" sz="2400" dirty="0" smtClean="0"/>
            </a:br>
            <a:endParaRPr lang="en-US" sz="2400" dirty="0" smtClean="0"/>
          </a:p>
          <a:p>
            <a:r>
              <a:rPr lang="en-US" sz="2400" dirty="0" smtClean="0"/>
              <a:t>Rules to remember:</a:t>
            </a:r>
          </a:p>
          <a:p>
            <a:r>
              <a:rPr lang="en-US" sz="2400" dirty="0" smtClean="0"/>
              <a:t>Left to right =&gt; Positive Increment</a:t>
            </a:r>
          </a:p>
          <a:p>
            <a:r>
              <a:rPr lang="en-US" sz="2400" dirty="0" smtClean="0"/>
              <a:t>Right to left =&gt; Negative Increment</a:t>
            </a:r>
          </a:p>
          <a:p>
            <a:endParaRPr lang="en-US" sz="2400" dirty="0" smtClean="0"/>
          </a:p>
        </p:txBody>
      </p:sp>
      <p:sp>
        <p:nvSpPr>
          <p:cNvPr id="4" name="Rectangle 3"/>
          <p:cNvSpPr/>
          <p:nvPr/>
        </p:nvSpPr>
        <p:spPr>
          <a:xfrm>
            <a:off x="2033516" y="2879681"/>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852385"/>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866034"/>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866032"/>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881955"/>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838739"/>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852384"/>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385611"/>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352087"/>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385611"/>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385611"/>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388727"/>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385611"/>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7179" y="3368847"/>
            <a:ext cx="645711" cy="665625"/>
          </a:xfrm>
          <a:prstGeom prst="rect">
            <a:avLst/>
          </a:prstGeom>
          <a:noFill/>
        </p:spPr>
        <p:txBody>
          <a:bodyPr wrap="square" rtlCol="0">
            <a:spAutoFit/>
          </a:bodyPr>
          <a:lstStyle/>
          <a:p>
            <a:r>
              <a:rPr lang="en-US" sz="3600" dirty="0" smtClean="0"/>
              <a:t>-1</a:t>
            </a:r>
            <a:endParaRPr lang="en-US" sz="3600" dirty="0"/>
          </a:p>
        </p:txBody>
      </p:sp>
      <p:sp>
        <p:nvSpPr>
          <p:cNvPr id="18" name="TextBox 17"/>
          <p:cNvSpPr txBox="1"/>
          <p:nvPr/>
        </p:nvSpPr>
        <p:spPr>
          <a:xfrm>
            <a:off x="2408028" y="2214056"/>
            <a:ext cx="539573" cy="665625"/>
          </a:xfrm>
          <a:prstGeom prst="rect">
            <a:avLst/>
          </a:prstGeom>
          <a:noFill/>
        </p:spPr>
        <p:txBody>
          <a:bodyPr wrap="square" rtlCol="0">
            <a:spAutoFit/>
          </a:bodyPr>
          <a:lstStyle/>
          <a:p>
            <a:r>
              <a:rPr lang="en-US" sz="3600" dirty="0" smtClean="0"/>
              <a:t>0</a:t>
            </a:r>
            <a:endParaRPr lang="en-US" sz="3600" dirty="0"/>
          </a:p>
        </p:txBody>
      </p:sp>
      <p:sp>
        <p:nvSpPr>
          <p:cNvPr id="19" name="TextBox 18"/>
          <p:cNvSpPr txBox="1"/>
          <p:nvPr/>
        </p:nvSpPr>
        <p:spPr>
          <a:xfrm>
            <a:off x="3502123" y="2217172"/>
            <a:ext cx="539573" cy="665625"/>
          </a:xfrm>
          <a:prstGeom prst="rect">
            <a:avLst/>
          </a:prstGeom>
          <a:noFill/>
        </p:spPr>
        <p:txBody>
          <a:bodyPr wrap="square" rtlCol="0">
            <a:spAutoFit/>
          </a:bodyPr>
          <a:lstStyle/>
          <a:p>
            <a:r>
              <a:rPr lang="en-US" sz="3600" dirty="0"/>
              <a:t>1</a:t>
            </a:r>
          </a:p>
        </p:txBody>
      </p:sp>
      <p:sp>
        <p:nvSpPr>
          <p:cNvPr id="20" name="TextBox 19"/>
          <p:cNvSpPr txBox="1"/>
          <p:nvPr/>
        </p:nvSpPr>
        <p:spPr>
          <a:xfrm>
            <a:off x="4842121" y="2214056"/>
            <a:ext cx="539573" cy="665625"/>
          </a:xfrm>
          <a:prstGeom prst="rect">
            <a:avLst/>
          </a:prstGeom>
          <a:noFill/>
        </p:spPr>
        <p:txBody>
          <a:bodyPr wrap="square" rtlCol="0">
            <a:spAutoFit/>
          </a:bodyPr>
          <a:lstStyle/>
          <a:p>
            <a:r>
              <a:rPr lang="en-US" sz="3600" dirty="0" smtClean="0"/>
              <a:t>2</a:t>
            </a:r>
            <a:endParaRPr lang="en-US" sz="3600" dirty="0"/>
          </a:p>
        </p:txBody>
      </p:sp>
      <p:sp>
        <p:nvSpPr>
          <p:cNvPr id="21" name="TextBox 20"/>
          <p:cNvSpPr txBox="1"/>
          <p:nvPr/>
        </p:nvSpPr>
        <p:spPr>
          <a:xfrm>
            <a:off x="6121354" y="2214056"/>
            <a:ext cx="539573" cy="665625"/>
          </a:xfrm>
          <a:prstGeom prst="rect">
            <a:avLst/>
          </a:prstGeom>
          <a:noFill/>
        </p:spPr>
        <p:txBody>
          <a:bodyPr wrap="square" rtlCol="0">
            <a:spAutoFit/>
          </a:bodyPr>
          <a:lstStyle/>
          <a:p>
            <a:r>
              <a:rPr lang="en-US" sz="3600" dirty="0" smtClean="0"/>
              <a:t>3</a:t>
            </a:r>
            <a:endParaRPr lang="en-US" sz="3600" dirty="0"/>
          </a:p>
        </p:txBody>
      </p:sp>
      <p:sp>
        <p:nvSpPr>
          <p:cNvPr id="22" name="TextBox 21"/>
          <p:cNvSpPr txBox="1"/>
          <p:nvPr/>
        </p:nvSpPr>
        <p:spPr>
          <a:xfrm>
            <a:off x="7143930" y="2214056"/>
            <a:ext cx="539573" cy="665625"/>
          </a:xfrm>
          <a:prstGeom prst="rect">
            <a:avLst/>
          </a:prstGeom>
          <a:noFill/>
        </p:spPr>
        <p:txBody>
          <a:bodyPr wrap="square" rtlCol="0">
            <a:spAutoFit/>
          </a:bodyPr>
          <a:lstStyle/>
          <a:p>
            <a:r>
              <a:rPr lang="en-US" sz="3600" dirty="0" smtClean="0"/>
              <a:t>4</a:t>
            </a:r>
            <a:endParaRPr lang="en-US" sz="3600" dirty="0"/>
          </a:p>
        </p:txBody>
      </p:sp>
      <p:sp>
        <p:nvSpPr>
          <p:cNvPr id="23" name="TextBox 22"/>
          <p:cNvSpPr txBox="1"/>
          <p:nvPr/>
        </p:nvSpPr>
        <p:spPr>
          <a:xfrm>
            <a:off x="8181662" y="2214056"/>
            <a:ext cx="539573" cy="665625"/>
          </a:xfrm>
          <a:prstGeom prst="rect">
            <a:avLst/>
          </a:prstGeom>
          <a:noFill/>
        </p:spPr>
        <p:txBody>
          <a:bodyPr wrap="square" rtlCol="0">
            <a:spAutoFit/>
          </a:bodyPr>
          <a:lstStyle/>
          <a:p>
            <a:r>
              <a:rPr lang="en-US" sz="3600" dirty="0" smtClean="0"/>
              <a:t>5</a:t>
            </a:r>
            <a:endParaRPr lang="en-US" sz="3600" dirty="0"/>
          </a:p>
        </p:txBody>
      </p:sp>
      <p:sp>
        <p:nvSpPr>
          <p:cNvPr id="24" name="TextBox 23"/>
          <p:cNvSpPr txBox="1"/>
          <p:nvPr/>
        </p:nvSpPr>
        <p:spPr>
          <a:xfrm>
            <a:off x="9453317" y="2214056"/>
            <a:ext cx="539573" cy="665625"/>
          </a:xfrm>
          <a:prstGeom prst="rect">
            <a:avLst/>
          </a:prstGeom>
          <a:noFill/>
        </p:spPr>
        <p:txBody>
          <a:bodyPr wrap="square" rtlCol="0">
            <a:spAutoFit/>
          </a:bodyPr>
          <a:lstStyle/>
          <a:p>
            <a:r>
              <a:rPr lang="en-US" sz="3600" dirty="0" smtClean="0"/>
              <a:t>6</a:t>
            </a:r>
            <a:endParaRPr lang="en-US" sz="3600" dirty="0"/>
          </a:p>
        </p:txBody>
      </p:sp>
      <p:sp>
        <p:nvSpPr>
          <p:cNvPr id="27" name="Right Arrow 26"/>
          <p:cNvSpPr/>
          <p:nvPr/>
        </p:nvSpPr>
        <p:spPr>
          <a:xfrm>
            <a:off x="2715904" y="3902072"/>
            <a:ext cx="5650173" cy="3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a:off x="2651656" y="4182447"/>
            <a:ext cx="5714421" cy="3486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20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t>
            </a:r>
            <a:endParaRPr lang="en-US" dirty="0"/>
          </a:p>
        </p:txBody>
      </p:sp>
      <p:sp>
        <p:nvSpPr>
          <p:cNvPr id="3" name="Content Placeholder 2"/>
          <p:cNvSpPr>
            <a:spLocks noGrp="1"/>
          </p:cNvSpPr>
          <p:nvPr>
            <p:ph idx="1"/>
          </p:nvPr>
        </p:nvSpPr>
        <p:spPr/>
        <p:txBody>
          <a:bodyPr/>
          <a:lstStyle/>
          <a:p>
            <a:pPr algn="ctr"/>
            <a:r>
              <a:rPr lang="en-US" sz="5400" dirty="0"/>
              <a:t>Fruit </a:t>
            </a:r>
            <a:r>
              <a:rPr lang="en-US" sz="5400" dirty="0" smtClean="0"/>
              <a:t> [   -</a:t>
            </a:r>
            <a:r>
              <a:rPr lang="en-US" sz="5400" dirty="0"/>
              <a:t>7 </a:t>
            </a:r>
            <a:r>
              <a:rPr lang="en-US" sz="5400" dirty="0" smtClean="0"/>
              <a:t>  :   5   :   1  ]</a:t>
            </a:r>
            <a:endParaRPr lang="en-US" sz="5400" dirty="0"/>
          </a:p>
          <a:p>
            <a:endParaRPr lang="en-US" dirty="0"/>
          </a:p>
        </p:txBody>
      </p:sp>
      <p:sp>
        <p:nvSpPr>
          <p:cNvPr id="4" name="Up Arrow 3"/>
          <p:cNvSpPr/>
          <p:nvPr/>
        </p:nvSpPr>
        <p:spPr>
          <a:xfrm>
            <a:off x="3480179" y="2920621"/>
            <a:ext cx="286603" cy="14857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a:off x="5393140" y="2920621"/>
            <a:ext cx="270681" cy="14776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7005850" y="2917833"/>
            <a:ext cx="241111" cy="14885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8468434" y="2917834"/>
            <a:ext cx="307076" cy="1488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20622" y="4514729"/>
            <a:ext cx="1467134" cy="461665"/>
          </a:xfrm>
          <a:prstGeom prst="rect">
            <a:avLst/>
          </a:prstGeom>
          <a:noFill/>
        </p:spPr>
        <p:txBody>
          <a:bodyPr wrap="square" rtlCol="0">
            <a:spAutoFit/>
          </a:bodyPr>
          <a:lstStyle/>
          <a:p>
            <a:r>
              <a:rPr lang="en-US" sz="2400" dirty="0" smtClean="0"/>
              <a:t>List Name</a:t>
            </a:r>
            <a:endParaRPr lang="en-US" sz="2400" dirty="0"/>
          </a:p>
        </p:txBody>
      </p:sp>
      <p:sp>
        <p:nvSpPr>
          <p:cNvPr id="9" name="TextBox 8"/>
          <p:cNvSpPr txBox="1"/>
          <p:nvPr/>
        </p:nvSpPr>
        <p:spPr>
          <a:xfrm>
            <a:off x="5063319" y="4506677"/>
            <a:ext cx="1487606" cy="830997"/>
          </a:xfrm>
          <a:prstGeom prst="rect">
            <a:avLst/>
          </a:prstGeom>
          <a:noFill/>
        </p:spPr>
        <p:txBody>
          <a:bodyPr wrap="square" rtlCol="0">
            <a:spAutoFit/>
          </a:bodyPr>
          <a:lstStyle/>
          <a:p>
            <a:r>
              <a:rPr lang="en-US" sz="2400" dirty="0" smtClean="0"/>
              <a:t>Starting Point</a:t>
            </a:r>
            <a:endParaRPr lang="en-US" sz="2400" dirty="0"/>
          </a:p>
        </p:txBody>
      </p:sp>
      <p:sp>
        <p:nvSpPr>
          <p:cNvPr id="10" name="TextBox 9"/>
          <p:cNvSpPr txBox="1"/>
          <p:nvPr/>
        </p:nvSpPr>
        <p:spPr>
          <a:xfrm>
            <a:off x="6752911" y="4514729"/>
            <a:ext cx="1537192" cy="830997"/>
          </a:xfrm>
          <a:prstGeom prst="rect">
            <a:avLst/>
          </a:prstGeom>
          <a:noFill/>
        </p:spPr>
        <p:txBody>
          <a:bodyPr wrap="square" rtlCol="0">
            <a:spAutoFit/>
          </a:bodyPr>
          <a:lstStyle/>
          <a:p>
            <a:r>
              <a:rPr lang="en-US" sz="2400" dirty="0" smtClean="0"/>
              <a:t>Ending Point</a:t>
            </a:r>
            <a:endParaRPr lang="en-US" sz="2400" dirty="0"/>
          </a:p>
        </p:txBody>
      </p:sp>
      <p:sp>
        <p:nvSpPr>
          <p:cNvPr id="11" name="TextBox 10"/>
          <p:cNvSpPr txBox="1"/>
          <p:nvPr/>
        </p:nvSpPr>
        <p:spPr>
          <a:xfrm>
            <a:off x="8204806" y="4536888"/>
            <a:ext cx="1498979" cy="461665"/>
          </a:xfrm>
          <a:prstGeom prst="rect">
            <a:avLst/>
          </a:prstGeom>
          <a:noFill/>
        </p:spPr>
        <p:txBody>
          <a:bodyPr wrap="square" rtlCol="0">
            <a:spAutoFit/>
          </a:bodyPr>
          <a:lstStyle/>
          <a:p>
            <a:r>
              <a:rPr lang="en-US" sz="2400" dirty="0" smtClean="0"/>
              <a:t>Increment</a:t>
            </a:r>
            <a:endParaRPr lang="en-US" sz="2400" dirty="0"/>
          </a:p>
        </p:txBody>
      </p:sp>
    </p:spTree>
    <p:extLst>
      <p:ext uri="{BB962C8B-B14F-4D97-AF65-F5344CB8AC3E}">
        <p14:creationId xmlns:p14="http://schemas.microsoft.com/office/powerpoint/2010/main" val="40862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working / Indexing of List</a:t>
            </a:r>
            <a:endParaRPr lang="en-US" dirty="0"/>
          </a:p>
        </p:txBody>
      </p:sp>
      <p:sp>
        <p:nvSpPr>
          <p:cNvPr id="3" name="Content Placeholder 2"/>
          <p:cNvSpPr>
            <a:spLocks noGrp="1"/>
          </p:cNvSpPr>
          <p:nvPr>
            <p:ph idx="1"/>
          </p:nvPr>
        </p:nvSpPr>
        <p:spPr/>
        <p:txBody>
          <a:bodyPr>
            <a:normAutofit/>
          </a:bodyPr>
          <a:lstStyle/>
          <a:p>
            <a:r>
              <a:rPr lang="en-US" sz="2400" dirty="0" smtClean="0"/>
              <a:t>Positive &amp; Negative Indexing (Backward)</a:t>
            </a:r>
          </a:p>
          <a:p>
            <a:endParaRPr lang="en-US" sz="2400" dirty="0" smtClean="0"/>
          </a:p>
          <a:p>
            <a:r>
              <a:rPr lang="en-US" sz="2400" dirty="0" smtClean="0"/>
              <a:t>fruit </a:t>
            </a:r>
            <a:r>
              <a:rPr lang="en-US" sz="2400" dirty="0"/>
              <a:t>= ["apple", "banana", "cherry", "orange", "kiwi", "melon", "mango</a:t>
            </a:r>
            <a:r>
              <a:rPr lang="en-US" sz="2400" dirty="0" smtClean="0"/>
              <a:t>"]</a:t>
            </a:r>
          </a:p>
          <a:p>
            <a:pPr marL="0" indent="0">
              <a:buNone/>
            </a:pPr>
            <a:endParaRPr lang="en-US" sz="2400" dirty="0" smtClean="0"/>
          </a:p>
          <a:p>
            <a:endParaRPr lang="en-US" sz="2400" dirty="0" smtClean="0"/>
          </a:p>
          <a:p>
            <a:r>
              <a:rPr lang="en-US" sz="2400" dirty="0" smtClean="0"/>
              <a:t>Fruit [ 4 : -7 : 1]</a:t>
            </a:r>
            <a:endParaRPr lang="en-US" sz="2400" dirty="0"/>
          </a:p>
          <a:p>
            <a:r>
              <a:rPr lang="en-US" sz="2400" dirty="0"/>
              <a:t>Fruit [ 4 : -7 : </a:t>
            </a:r>
            <a:r>
              <a:rPr lang="en-US" sz="2400" dirty="0" smtClean="0"/>
              <a:t>-1]</a:t>
            </a:r>
          </a:p>
          <a:p>
            <a:r>
              <a:rPr lang="en-US" sz="2400" dirty="0" smtClean="0"/>
              <a:t>Fruit [ -3 : 0 : -1]</a:t>
            </a:r>
            <a:endParaRPr lang="en-US" sz="2400" dirty="0"/>
          </a:p>
          <a:p>
            <a:endParaRPr lang="en-US" sz="2400" dirty="0"/>
          </a:p>
        </p:txBody>
      </p:sp>
      <p:sp>
        <p:nvSpPr>
          <p:cNvPr id="4" name="Rectangle 3"/>
          <p:cNvSpPr/>
          <p:nvPr/>
        </p:nvSpPr>
        <p:spPr>
          <a:xfrm>
            <a:off x="2033516" y="2879681"/>
            <a:ext cx="1037230"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6880746" y="2852385"/>
            <a:ext cx="80294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465092" y="2866034"/>
            <a:ext cx="1075899"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652447" y="2866032"/>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182202" y="2881955"/>
            <a:ext cx="1171434"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740555" y="2838739"/>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025718" y="2852384"/>
            <a:ext cx="1089546" cy="354842"/>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2299161" y="3385611"/>
            <a:ext cx="704990" cy="665625"/>
          </a:xfrm>
          <a:prstGeom prst="rect">
            <a:avLst/>
          </a:prstGeom>
          <a:noFill/>
        </p:spPr>
        <p:txBody>
          <a:bodyPr wrap="square" rtlCol="0">
            <a:spAutoFit/>
          </a:bodyPr>
          <a:lstStyle/>
          <a:p>
            <a:r>
              <a:rPr lang="en-US" sz="3600" dirty="0" smtClean="0"/>
              <a:t>-7</a:t>
            </a:r>
            <a:endParaRPr lang="en-US" sz="3600" dirty="0"/>
          </a:p>
        </p:txBody>
      </p:sp>
      <p:sp>
        <p:nvSpPr>
          <p:cNvPr id="12" name="TextBox 11"/>
          <p:cNvSpPr txBox="1"/>
          <p:nvPr/>
        </p:nvSpPr>
        <p:spPr>
          <a:xfrm>
            <a:off x="3393256" y="3352087"/>
            <a:ext cx="825649" cy="665625"/>
          </a:xfrm>
          <a:prstGeom prst="rect">
            <a:avLst/>
          </a:prstGeom>
          <a:noFill/>
        </p:spPr>
        <p:txBody>
          <a:bodyPr wrap="square" rtlCol="0">
            <a:spAutoFit/>
          </a:bodyPr>
          <a:lstStyle/>
          <a:p>
            <a:r>
              <a:rPr lang="en-US" sz="3600" dirty="0" smtClean="0"/>
              <a:t>-6</a:t>
            </a:r>
            <a:endParaRPr lang="en-US" sz="3600" dirty="0"/>
          </a:p>
        </p:txBody>
      </p:sp>
      <p:sp>
        <p:nvSpPr>
          <p:cNvPr id="13" name="TextBox 12"/>
          <p:cNvSpPr txBox="1"/>
          <p:nvPr/>
        </p:nvSpPr>
        <p:spPr>
          <a:xfrm>
            <a:off x="4733254" y="3385611"/>
            <a:ext cx="764884" cy="665625"/>
          </a:xfrm>
          <a:prstGeom prst="rect">
            <a:avLst/>
          </a:prstGeom>
          <a:noFill/>
        </p:spPr>
        <p:txBody>
          <a:bodyPr wrap="square" rtlCol="0">
            <a:spAutoFit/>
          </a:bodyPr>
          <a:lstStyle/>
          <a:p>
            <a:r>
              <a:rPr lang="en-US" sz="3600" dirty="0" smtClean="0"/>
              <a:t>-5</a:t>
            </a:r>
            <a:endParaRPr lang="en-US" sz="3600" dirty="0"/>
          </a:p>
        </p:txBody>
      </p:sp>
      <p:sp>
        <p:nvSpPr>
          <p:cNvPr id="14" name="TextBox 13"/>
          <p:cNvSpPr txBox="1"/>
          <p:nvPr/>
        </p:nvSpPr>
        <p:spPr>
          <a:xfrm>
            <a:off x="6012487" y="3385611"/>
            <a:ext cx="633471" cy="665625"/>
          </a:xfrm>
          <a:prstGeom prst="rect">
            <a:avLst/>
          </a:prstGeom>
          <a:noFill/>
        </p:spPr>
        <p:txBody>
          <a:bodyPr wrap="square" rtlCol="0">
            <a:spAutoFit/>
          </a:bodyPr>
          <a:lstStyle/>
          <a:p>
            <a:r>
              <a:rPr lang="en-US" sz="3600" dirty="0" smtClean="0"/>
              <a:t>-4</a:t>
            </a:r>
            <a:endParaRPr lang="en-US" sz="3600" dirty="0"/>
          </a:p>
        </p:txBody>
      </p:sp>
      <p:sp>
        <p:nvSpPr>
          <p:cNvPr id="15" name="TextBox 14"/>
          <p:cNvSpPr txBox="1"/>
          <p:nvPr/>
        </p:nvSpPr>
        <p:spPr>
          <a:xfrm>
            <a:off x="7035063" y="3388727"/>
            <a:ext cx="648627" cy="665625"/>
          </a:xfrm>
          <a:prstGeom prst="rect">
            <a:avLst/>
          </a:prstGeom>
          <a:noFill/>
        </p:spPr>
        <p:txBody>
          <a:bodyPr wrap="square" rtlCol="0">
            <a:spAutoFit/>
          </a:bodyPr>
          <a:lstStyle/>
          <a:p>
            <a:r>
              <a:rPr lang="en-US" sz="3600" dirty="0" smtClean="0"/>
              <a:t>-3</a:t>
            </a:r>
            <a:endParaRPr lang="en-US" sz="3600" dirty="0"/>
          </a:p>
        </p:txBody>
      </p:sp>
      <p:sp>
        <p:nvSpPr>
          <p:cNvPr id="16" name="TextBox 15"/>
          <p:cNvSpPr txBox="1"/>
          <p:nvPr/>
        </p:nvSpPr>
        <p:spPr>
          <a:xfrm>
            <a:off x="8072795" y="3385611"/>
            <a:ext cx="757306" cy="665625"/>
          </a:xfrm>
          <a:prstGeom prst="rect">
            <a:avLst/>
          </a:prstGeom>
          <a:noFill/>
        </p:spPr>
        <p:txBody>
          <a:bodyPr wrap="square" rtlCol="0">
            <a:spAutoFit/>
          </a:bodyPr>
          <a:lstStyle/>
          <a:p>
            <a:r>
              <a:rPr lang="en-US" sz="3600" dirty="0" smtClean="0"/>
              <a:t>-2</a:t>
            </a:r>
            <a:endParaRPr lang="en-US" sz="3600" dirty="0"/>
          </a:p>
        </p:txBody>
      </p:sp>
      <p:sp>
        <p:nvSpPr>
          <p:cNvPr id="17" name="TextBox 16"/>
          <p:cNvSpPr txBox="1"/>
          <p:nvPr/>
        </p:nvSpPr>
        <p:spPr>
          <a:xfrm>
            <a:off x="9347179" y="3368847"/>
            <a:ext cx="645711" cy="665625"/>
          </a:xfrm>
          <a:prstGeom prst="rect">
            <a:avLst/>
          </a:prstGeom>
          <a:noFill/>
        </p:spPr>
        <p:txBody>
          <a:bodyPr wrap="square" rtlCol="0">
            <a:spAutoFit/>
          </a:bodyPr>
          <a:lstStyle/>
          <a:p>
            <a:r>
              <a:rPr lang="en-US" sz="3600" dirty="0" smtClean="0"/>
              <a:t>-1</a:t>
            </a:r>
            <a:endParaRPr lang="en-US" sz="3600" dirty="0"/>
          </a:p>
        </p:txBody>
      </p:sp>
      <p:sp>
        <p:nvSpPr>
          <p:cNvPr id="18" name="TextBox 17"/>
          <p:cNvSpPr txBox="1"/>
          <p:nvPr/>
        </p:nvSpPr>
        <p:spPr>
          <a:xfrm>
            <a:off x="2408028" y="2214056"/>
            <a:ext cx="539573" cy="665625"/>
          </a:xfrm>
          <a:prstGeom prst="rect">
            <a:avLst/>
          </a:prstGeom>
          <a:noFill/>
        </p:spPr>
        <p:txBody>
          <a:bodyPr wrap="square" rtlCol="0">
            <a:spAutoFit/>
          </a:bodyPr>
          <a:lstStyle/>
          <a:p>
            <a:r>
              <a:rPr lang="en-US" sz="3600" dirty="0" smtClean="0"/>
              <a:t>0</a:t>
            </a:r>
            <a:endParaRPr lang="en-US" sz="3600" dirty="0"/>
          </a:p>
        </p:txBody>
      </p:sp>
      <p:sp>
        <p:nvSpPr>
          <p:cNvPr id="19" name="TextBox 18"/>
          <p:cNvSpPr txBox="1"/>
          <p:nvPr/>
        </p:nvSpPr>
        <p:spPr>
          <a:xfrm>
            <a:off x="3502123" y="2217172"/>
            <a:ext cx="539573" cy="665625"/>
          </a:xfrm>
          <a:prstGeom prst="rect">
            <a:avLst/>
          </a:prstGeom>
          <a:noFill/>
        </p:spPr>
        <p:txBody>
          <a:bodyPr wrap="square" rtlCol="0">
            <a:spAutoFit/>
          </a:bodyPr>
          <a:lstStyle/>
          <a:p>
            <a:r>
              <a:rPr lang="en-US" sz="3600" dirty="0"/>
              <a:t>1</a:t>
            </a:r>
          </a:p>
        </p:txBody>
      </p:sp>
      <p:sp>
        <p:nvSpPr>
          <p:cNvPr id="20" name="TextBox 19"/>
          <p:cNvSpPr txBox="1"/>
          <p:nvPr/>
        </p:nvSpPr>
        <p:spPr>
          <a:xfrm>
            <a:off x="4842121" y="2214056"/>
            <a:ext cx="539573" cy="665625"/>
          </a:xfrm>
          <a:prstGeom prst="rect">
            <a:avLst/>
          </a:prstGeom>
          <a:noFill/>
        </p:spPr>
        <p:txBody>
          <a:bodyPr wrap="square" rtlCol="0">
            <a:spAutoFit/>
          </a:bodyPr>
          <a:lstStyle/>
          <a:p>
            <a:r>
              <a:rPr lang="en-US" sz="3600" dirty="0" smtClean="0"/>
              <a:t>2</a:t>
            </a:r>
            <a:endParaRPr lang="en-US" sz="3600" dirty="0"/>
          </a:p>
        </p:txBody>
      </p:sp>
      <p:sp>
        <p:nvSpPr>
          <p:cNvPr id="21" name="TextBox 20"/>
          <p:cNvSpPr txBox="1"/>
          <p:nvPr/>
        </p:nvSpPr>
        <p:spPr>
          <a:xfrm>
            <a:off x="6121354" y="2214056"/>
            <a:ext cx="539573" cy="665625"/>
          </a:xfrm>
          <a:prstGeom prst="rect">
            <a:avLst/>
          </a:prstGeom>
          <a:noFill/>
        </p:spPr>
        <p:txBody>
          <a:bodyPr wrap="square" rtlCol="0">
            <a:spAutoFit/>
          </a:bodyPr>
          <a:lstStyle/>
          <a:p>
            <a:r>
              <a:rPr lang="en-US" sz="3600" dirty="0" smtClean="0"/>
              <a:t>3</a:t>
            </a:r>
            <a:endParaRPr lang="en-US" sz="3600" dirty="0"/>
          </a:p>
        </p:txBody>
      </p:sp>
      <p:sp>
        <p:nvSpPr>
          <p:cNvPr id="22" name="TextBox 21"/>
          <p:cNvSpPr txBox="1"/>
          <p:nvPr/>
        </p:nvSpPr>
        <p:spPr>
          <a:xfrm>
            <a:off x="7143930" y="2214056"/>
            <a:ext cx="539573" cy="665625"/>
          </a:xfrm>
          <a:prstGeom prst="rect">
            <a:avLst/>
          </a:prstGeom>
          <a:noFill/>
        </p:spPr>
        <p:txBody>
          <a:bodyPr wrap="square" rtlCol="0">
            <a:spAutoFit/>
          </a:bodyPr>
          <a:lstStyle/>
          <a:p>
            <a:r>
              <a:rPr lang="en-US" sz="3600" dirty="0" smtClean="0"/>
              <a:t>4</a:t>
            </a:r>
            <a:endParaRPr lang="en-US" sz="3600" dirty="0"/>
          </a:p>
        </p:txBody>
      </p:sp>
      <p:sp>
        <p:nvSpPr>
          <p:cNvPr id="23" name="TextBox 22"/>
          <p:cNvSpPr txBox="1"/>
          <p:nvPr/>
        </p:nvSpPr>
        <p:spPr>
          <a:xfrm>
            <a:off x="8181662" y="2214056"/>
            <a:ext cx="539573" cy="665625"/>
          </a:xfrm>
          <a:prstGeom prst="rect">
            <a:avLst/>
          </a:prstGeom>
          <a:noFill/>
        </p:spPr>
        <p:txBody>
          <a:bodyPr wrap="square" rtlCol="0">
            <a:spAutoFit/>
          </a:bodyPr>
          <a:lstStyle/>
          <a:p>
            <a:r>
              <a:rPr lang="en-US" sz="3600" dirty="0" smtClean="0"/>
              <a:t>5</a:t>
            </a:r>
            <a:endParaRPr lang="en-US" sz="3600" dirty="0"/>
          </a:p>
        </p:txBody>
      </p:sp>
      <p:sp>
        <p:nvSpPr>
          <p:cNvPr id="24" name="TextBox 23"/>
          <p:cNvSpPr txBox="1"/>
          <p:nvPr/>
        </p:nvSpPr>
        <p:spPr>
          <a:xfrm>
            <a:off x="9453317" y="2214056"/>
            <a:ext cx="539573" cy="665625"/>
          </a:xfrm>
          <a:prstGeom prst="rect">
            <a:avLst/>
          </a:prstGeom>
          <a:noFill/>
        </p:spPr>
        <p:txBody>
          <a:bodyPr wrap="square" rtlCol="0">
            <a:spAutoFit/>
          </a:bodyPr>
          <a:lstStyle/>
          <a:p>
            <a:r>
              <a:rPr lang="en-US" sz="3600" dirty="0" smtClean="0"/>
              <a:t>6</a:t>
            </a:r>
            <a:endParaRPr lang="en-US" sz="3600" dirty="0"/>
          </a:p>
        </p:txBody>
      </p:sp>
      <p:sp>
        <p:nvSpPr>
          <p:cNvPr id="25" name="Rectangle 24"/>
          <p:cNvSpPr/>
          <p:nvPr/>
        </p:nvSpPr>
        <p:spPr>
          <a:xfrm>
            <a:off x="1897039" y="2214056"/>
            <a:ext cx="1285163" cy="1803656"/>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6840166" y="2214056"/>
            <a:ext cx="913710" cy="1744874"/>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Multiply 27"/>
          <p:cNvSpPr/>
          <p:nvPr/>
        </p:nvSpPr>
        <p:spPr>
          <a:xfrm>
            <a:off x="3304505" y="4082078"/>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97280" y="4776716"/>
            <a:ext cx="2295976" cy="1092378"/>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7836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 	</a:t>
            </a:r>
            <a:endParaRPr lang="en-US" dirty="0"/>
          </a:p>
        </p:txBody>
      </p:sp>
      <p:sp>
        <p:nvSpPr>
          <p:cNvPr id="3" name="Content Placeholder 2"/>
          <p:cNvSpPr>
            <a:spLocks noGrp="1"/>
          </p:cNvSpPr>
          <p:nvPr>
            <p:ph idx="1"/>
          </p:nvPr>
        </p:nvSpPr>
        <p:spPr/>
        <p:txBody>
          <a:bodyPr/>
          <a:lstStyle/>
          <a:p>
            <a:r>
              <a:rPr lang="en-US" sz="3600" dirty="0" smtClean="0"/>
              <a:t>Quiz on coming Sunday</a:t>
            </a:r>
          </a:p>
          <a:p>
            <a:r>
              <a:rPr lang="en-US" sz="3600" dirty="0" smtClean="0"/>
              <a:t>Python A smarter way to learn</a:t>
            </a:r>
          </a:p>
          <a:p>
            <a:r>
              <a:rPr lang="en-US" sz="3600" dirty="0" smtClean="0"/>
              <a:t>1 – 40 Chapters</a:t>
            </a:r>
          </a:p>
          <a:p>
            <a:endParaRPr lang="en-US" dirty="0"/>
          </a:p>
        </p:txBody>
      </p:sp>
    </p:spTree>
    <p:extLst>
      <p:ext uri="{BB962C8B-B14F-4D97-AF65-F5344CB8AC3E}">
        <p14:creationId xmlns:p14="http://schemas.microsoft.com/office/powerpoint/2010/main" val="3459954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1</a:t>
            </a:r>
            <a:endParaRPr lang="en-US" dirty="0"/>
          </a:p>
        </p:txBody>
      </p:sp>
      <p:sp>
        <p:nvSpPr>
          <p:cNvPr id="3" name="Content Placeholder 2"/>
          <p:cNvSpPr>
            <a:spLocks noGrp="1"/>
          </p:cNvSpPr>
          <p:nvPr>
            <p:ph idx="1"/>
          </p:nvPr>
        </p:nvSpPr>
        <p:spPr/>
        <p:txBody>
          <a:bodyPr>
            <a:normAutofit/>
          </a:bodyPr>
          <a:lstStyle/>
          <a:p>
            <a:r>
              <a:rPr lang="en-US" dirty="0"/>
              <a:t>A list named employees contains </a:t>
            </a:r>
            <a:r>
              <a:rPr lang="en-US" dirty="0" smtClean="0"/>
              <a:t>12 </a:t>
            </a:r>
            <a:r>
              <a:rPr lang="en-US" dirty="0"/>
              <a:t>employee names, the last five being company management. You need to slice the list to display all employees excluding management</a:t>
            </a:r>
            <a:r>
              <a:rPr lang="en-US" dirty="0" smtClean="0"/>
              <a:t>.</a:t>
            </a:r>
            <a:endParaRPr lang="en-US" dirty="0"/>
          </a:p>
          <a:p>
            <a:r>
              <a:rPr lang="en-US" dirty="0"/>
              <a:t>Which two code segments should you use? Each correct answer presents a complete solution. (Choose two</a:t>
            </a:r>
            <a:r>
              <a:rPr lang="en-US" dirty="0" smtClean="0"/>
              <a:t>.)</a:t>
            </a:r>
            <a:endParaRPr lang="en-US" dirty="0"/>
          </a:p>
          <a:p>
            <a:pPr lvl="0"/>
            <a:r>
              <a:rPr lang="en-US" dirty="0"/>
              <a:t>employees [1:-4</a:t>
            </a:r>
            <a:r>
              <a:rPr lang="en-US" dirty="0" smtClean="0"/>
              <a:t>]</a:t>
            </a:r>
            <a:endParaRPr lang="en-US" dirty="0"/>
          </a:p>
          <a:p>
            <a:pPr lvl="0"/>
            <a:r>
              <a:rPr lang="en-US" dirty="0"/>
              <a:t>employees [:-5</a:t>
            </a:r>
            <a:r>
              <a:rPr lang="en-US" dirty="0" smtClean="0"/>
              <a:t>]</a:t>
            </a:r>
            <a:endParaRPr lang="en-US" dirty="0"/>
          </a:p>
          <a:p>
            <a:pPr lvl="0"/>
            <a:r>
              <a:rPr lang="en-US" dirty="0"/>
              <a:t>employees [1:-5</a:t>
            </a:r>
            <a:r>
              <a:rPr lang="en-US" dirty="0" smtClean="0"/>
              <a:t>]</a:t>
            </a:r>
            <a:endParaRPr lang="en-US" dirty="0"/>
          </a:p>
          <a:p>
            <a:pPr lvl="0"/>
            <a:r>
              <a:rPr lang="en-US" dirty="0"/>
              <a:t>employees [0:-4</a:t>
            </a:r>
            <a:r>
              <a:rPr lang="en-US" dirty="0" smtClean="0"/>
              <a:t>]</a:t>
            </a:r>
            <a:endParaRPr lang="en-US" dirty="0"/>
          </a:p>
          <a:p>
            <a:pPr lvl="0"/>
            <a:r>
              <a:rPr lang="en-US" dirty="0"/>
              <a:t>employees [0:-5]</a:t>
            </a:r>
          </a:p>
          <a:p>
            <a:endParaRPr lang="en-US" dirty="0"/>
          </a:p>
        </p:txBody>
      </p:sp>
    </p:spTree>
    <p:extLst>
      <p:ext uri="{BB962C8B-B14F-4D97-AF65-F5344CB8AC3E}">
        <p14:creationId xmlns:p14="http://schemas.microsoft.com/office/powerpoint/2010/main" val="2143672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r>
              <a:rPr lang="en-US" sz="3200" dirty="0"/>
              <a:t>employees [1:-4]</a:t>
            </a:r>
          </a:p>
          <a:p>
            <a:endParaRPr lang="en-US" dirty="0" smtClean="0"/>
          </a:p>
          <a:p>
            <a:endParaRPr lang="en-US" dirty="0"/>
          </a:p>
        </p:txBody>
      </p:sp>
      <p:sp>
        <p:nvSpPr>
          <p:cNvPr id="5" name="Rectangle 4"/>
          <p:cNvSpPr/>
          <p:nvPr/>
        </p:nvSpPr>
        <p:spPr>
          <a:xfrm>
            <a:off x="3794078" y="1897039"/>
            <a:ext cx="4203510"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269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pPr lvl="0"/>
            <a:r>
              <a:rPr lang="en-US" sz="3200" dirty="0"/>
              <a:t>employees [:-5]</a:t>
            </a:r>
          </a:p>
          <a:p>
            <a:endParaRPr lang="en-US" dirty="0" smtClean="0"/>
          </a:p>
          <a:p>
            <a:endParaRPr lang="en-US" dirty="0"/>
          </a:p>
        </p:txBody>
      </p:sp>
      <p:sp>
        <p:nvSpPr>
          <p:cNvPr id="5" name="Rectangle 4"/>
          <p:cNvSpPr/>
          <p:nvPr/>
        </p:nvSpPr>
        <p:spPr>
          <a:xfrm>
            <a:off x="3330054" y="1897039"/>
            <a:ext cx="3944203"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137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pPr lvl="0"/>
            <a:r>
              <a:rPr lang="en-US" sz="3200" dirty="0"/>
              <a:t>employees [1:-5]</a:t>
            </a:r>
          </a:p>
          <a:p>
            <a:endParaRPr lang="en-US" dirty="0" smtClean="0"/>
          </a:p>
          <a:p>
            <a:endParaRPr lang="en-US" dirty="0"/>
          </a:p>
        </p:txBody>
      </p:sp>
      <p:sp>
        <p:nvSpPr>
          <p:cNvPr id="5" name="Rectangle 4"/>
          <p:cNvSpPr/>
          <p:nvPr/>
        </p:nvSpPr>
        <p:spPr>
          <a:xfrm>
            <a:off x="3794078" y="1897039"/>
            <a:ext cx="3466531"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526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smtClean="0"/>
              <a:t>Employee = [E1,E2,</a:t>
            </a:r>
            <a:r>
              <a:rPr lang="en-US" sz="3200" dirty="0"/>
              <a:t> </a:t>
            </a:r>
            <a:r>
              <a:rPr lang="en-US" sz="3200" dirty="0" smtClean="0"/>
              <a:t>E3,</a:t>
            </a:r>
            <a:r>
              <a:rPr lang="en-US" sz="3200" dirty="0"/>
              <a:t> </a:t>
            </a:r>
            <a:r>
              <a:rPr lang="en-US" sz="3200" dirty="0" smtClean="0"/>
              <a:t>E4,</a:t>
            </a:r>
            <a:r>
              <a:rPr lang="en-US" sz="3200" dirty="0"/>
              <a:t> </a:t>
            </a:r>
            <a:r>
              <a:rPr lang="en-US" sz="3200" dirty="0" smtClean="0"/>
              <a:t>E5, E6, E7, M1, M2, M3, M4, M5]</a:t>
            </a:r>
          </a:p>
          <a:p>
            <a:pPr lvl="0"/>
            <a:r>
              <a:rPr lang="en-US" sz="3200" dirty="0"/>
              <a:t>employees [0:-5]</a:t>
            </a:r>
          </a:p>
          <a:p>
            <a:endParaRPr lang="en-US" dirty="0" smtClean="0"/>
          </a:p>
          <a:p>
            <a:endParaRPr lang="en-US" dirty="0"/>
          </a:p>
        </p:txBody>
      </p:sp>
      <p:sp>
        <p:nvSpPr>
          <p:cNvPr id="5" name="Rectangle 4"/>
          <p:cNvSpPr/>
          <p:nvPr/>
        </p:nvSpPr>
        <p:spPr>
          <a:xfrm>
            <a:off x="3343702" y="1897039"/>
            <a:ext cx="3903260" cy="423080"/>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165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smtClean="0"/>
              <a:t>What is the output of following:</a:t>
            </a:r>
          </a:p>
          <a:p>
            <a:r>
              <a:rPr lang="en-US" dirty="0"/>
              <a:t>l</a:t>
            </a:r>
            <a:r>
              <a:rPr lang="en-US" dirty="0" smtClean="0"/>
              <a:t>ist1 = [1,2]</a:t>
            </a:r>
          </a:p>
          <a:p>
            <a:r>
              <a:rPr lang="en-US" dirty="0"/>
              <a:t>l</a:t>
            </a:r>
            <a:r>
              <a:rPr lang="en-US" dirty="0" smtClean="0"/>
              <a:t>ist2 = [4,5]</a:t>
            </a:r>
          </a:p>
          <a:p>
            <a:r>
              <a:rPr lang="en-US" dirty="0"/>
              <a:t>l</a:t>
            </a:r>
            <a:r>
              <a:rPr lang="en-US" dirty="0" smtClean="0"/>
              <a:t>ist3 = list1 + list2</a:t>
            </a:r>
          </a:p>
          <a:p>
            <a:r>
              <a:rPr lang="en-US" dirty="0"/>
              <a:t>l</a:t>
            </a:r>
            <a:r>
              <a:rPr lang="en-US" dirty="0" smtClean="0"/>
              <a:t>ist3 = list3 * 2</a:t>
            </a:r>
          </a:p>
          <a:p>
            <a:r>
              <a:rPr lang="en-US" dirty="0"/>
              <a:t>p</a:t>
            </a:r>
            <a:r>
              <a:rPr lang="en-US" dirty="0" smtClean="0"/>
              <a:t>rint( list3 )</a:t>
            </a:r>
            <a:endParaRPr lang="en-US" dirty="0"/>
          </a:p>
        </p:txBody>
      </p:sp>
    </p:spTree>
    <p:extLst>
      <p:ext uri="{BB962C8B-B14F-4D97-AF65-F5344CB8AC3E}">
        <p14:creationId xmlns:p14="http://schemas.microsoft.com/office/powerpoint/2010/main" val="1097939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For Loop?</a:t>
            </a:r>
            <a:endParaRPr lang="en-US" dirty="0"/>
          </a:p>
        </p:txBody>
      </p:sp>
      <p:sp>
        <p:nvSpPr>
          <p:cNvPr id="3" name="Content Placeholder 2"/>
          <p:cNvSpPr>
            <a:spLocks noGrp="1"/>
          </p:cNvSpPr>
          <p:nvPr>
            <p:ph idx="1"/>
          </p:nvPr>
        </p:nvSpPr>
        <p:spPr/>
        <p:txBody>
          <a:bodyPr>
            <a:normAutofit/>
          </a:bodyPr>
          <a:lstStyle/>
          <a:p>
            <a:r>
              <a:rPr lang="en-US" sz="2800" dirty="0" smtClean="0"/>
              <a:t>For loop is used to iterate same lines of code</a:t>
            </a:r>
          </a:p>
          <a:p>
            <a:r>
              <a:rPr lang="en-US" sz="2800" dirty="0" smtClean="0"/>
              <a:t>Multiple times</a:t>
            </a:r>
          </a:p>
          <a:p>
            <a:r>
              <a:rPr lang="en-US" sz="2800" dirty="0" smtClean="0"/>
              <a:t>Starting , ending , increments</a:t>
            </a:r>
            <a:endParaRPr lang="en-US" sz="2800" dirty="0"/>
          </a:p>
        </p:txBody>
      </p:sp>
    </p:spTree>
    <p:extLst>
      <p:ext uri="{BB962C8B-B14F-4D97-AF65-F5344CB8AC3E}">
        <p14:creationId xmlns:p14="http://schemas.microsoft.com/office/powerpoint/2010/main" val="8238923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Iterations of For Loop</a:t>
            </a:r>
            <a:endParaRPr lang="en-US" dirty="0"/>
          </a:p>
        </p:txBody>
      </p:sp>
      <p:sp>
        <p:nvSpPr>
          <p:cNvPr id="3" name="Content Placeholder 2"/>
          <p:cNvSpPr>
            <a:spLocks noGrp="1"/>
          </p:cNvSpPr>
          <p:nvPr>
            <p:ph idx="1"/>
          </p:nvPr>
        </p:nvSpPr>
        <p:spPr>
          <a:xfrm>
            <a:off x="1097280" y="1845734"/>
            <a:ext cx="10058400" cy="4350350"/>
          </a:xfrm>
        </p:spPr>
        <p:txBody>
          <a:bodyPr>
            <a:normAutofit/>
          </a:bodyPr>
          <a:lstStyle/>
          <a:p>
            <a:r>
              <a:rPr lang="en-US" sz="2800" dirty="0"/>
              <a:t>f</a:t>
            </a:r>
            <a:r>
              <a:rPr lang="en-US" sz="2800" dirty="0" smtClean="0"/>
              <a:t>or </a:t>
            </a:r>
            <a:r>
              <a:rPr lang="en-US" sz="2800" dirty="0" err="1" smtClean="0"/>
              <a:t>i</a:t>
            </a:r>
            <a:r>
              <a:rPr lang="en-US" sz="2800" dirty="0" smtClean="0"/>
              <a:t> in range ( 1 , 10 , 2)</a:t>
            </a:r>
          </a:p>
          <a:p>
            <a:pPr marL="201168" lvl="1" indent="0">
              <a:buNone/>
            </a:pPr>
            <a:r>
              <a:rPr lang="en-US" sz="2800" dirty="0" smtClean="0"/>
              <a:t>	print ( </a:t>
            </a:r>
            <a:r>
              <a:rPr lang="en-US" sz="2800" dirty="0" err="1" smtClean="0"/>
              <a:t>i</a:t>
            </a:r>
            <a:r>
              <a:rPr lang="en-US" sz="2800" dirty="0" smtClean="0"/>
              <a:t> * 2  )</a:t>
            </a:r>
          </a:p>
          <a:p>
            <a:pPr marL="201168" lvl="1" indent="0">
              <a:buNone/>
            </a:pPr>
            <a:endParaRPr lang="en-US" sz="2800" dirty="0"/>
          </a:p>
          <a:p>
            <a:pPr marL="201168" lvl="1" indent="0">
              <a:buNone/>
            </a:pPr>
            <a:r>
              <a:rPr lang="en-US" sz="2800" dirty="0" smtClean="0"/>
              <a:t>Output</a:t>
            </a:r>
          </a:p>
          <a:p>
            <a:pPr marL="201168" lvl="1" indent="0">
              <a:buNone/>
            </a:pPr>
            <a:r>
              <a:rPr lang="en-US" sz="2800" dirty="0" err="1" smtClean="0"/>
              <a:t>i</a:t>
            </a:r>
            <a:r>
              <a:rPr lang="en-US" sz="2800" dirty="0" smtClean="0"/>
              <a:t> = 1   ,     </a:t>
            </a:r>
            <a:r>
              <a:rPr lang="en-US" sz="2800" dirty="0" err="1" smtClean="0"/>
              <a:t>i</a:t>
            </a:r>
            <a:r>
              <a:rPr lang="en-US" sz="2800" dirty="0" smtClean="0"/>
              <a:t> * 2 = 2 </a:t>
            </a:r>
          </a:p>
          <a:p>
            <a:pPr marL="201168" lvl="1" indent="0">
              <a:buNone/>
            </a:pPr>
            <a:r>
              <a:rPr lang="en-US" sz="2800" dirty="0" err="1"/>
              <a:t>i</a:t>
            </a:r>
            <a:r>
              <a:rPr lang="en-US" sz="2800" dirty="0"/>
              <a:t> = </a:t>
            </a:r>
            <a:r>
              <a:rPr lang="en-US" sz="2800" dirty="0" smtClean="0"/>
              <a:t>3   ,     </a:t>
            </a:r>
            <a:r>
              <a:rPr lang="en-US" sz="2800" dirty="0" err="1"/>
              <a:t>i</a:t>
            </a:r>
            <a:r>
              <a:rPr lang="en-US" sz="2800" dirty="0"/>
              <a:t> * 2 = </a:t>
            </a:r>
            <a:r>
              <a:rPr lang="en-US" sz="2800" dirty="0" smtClean="0"/>
              <a:t>6 </a:t>
            </a:r>
            <a:endParaRPr lang="en-US" sz="2800" dirty="0"/>
          </a:p>
          <a:p>
            <a:pPr marL="201168" lvl="1" indent="0">
              <a:buNone/>
            </a:pPr>
            <a:r>
              <a:rPr lang="en-US" sz="2800" dirty="0" err="1"/>
              <a:t>i</a:t>
            </a:r>
            <a:r>
              <a:rPr lang="en-US" sz="2800" dirty="0"/>
              <a:t> = </a:t>
            </a:r>
            <a:r>
              <a:rPr lang="en-US" sz="2800" dirty="0" smtClean="0"/>
              <a:t>5   ,     </a:t>
            </a:r>
            <a:r>
              <a:rPr lang="en-US" sz="2800" dirty="0" err="1"/>
              <a:t>i</a:t>
            </a:r>
            <a:r>
              <a:rPr lang="en-US" sz="2800" dirty="0"/>
              <a:t> * 2 = </a:t>
            </a:r>
            <a:r>
              <a:rPr lang="en-US" sz="2800" dirty="0" smtClean="0"/>
              <a:t>10 </a:t>
            </a:r>
            <a:endParaRPr lang="en-US" sz="2800" dirty="0"/>
          </a:p>
          <a:p>
            <a:pPr marL="201168" lvl="1" indent="0">
              <a:buNone/>
            </a:pPr>
            <a:r>
              <a:rPr lang="en-US" sz="2800" dirty="0" err="1"/>
              <a:t>i</a:t>
            </a:r>
            <a:r>
              <a:rPr lang="en-US" sz="2800" dirty="0"/>
              <a:t> = </a:t>
            </a:r>
            <a:r>
              <a:rPr lang="en-US" sz="2800" dirty="0" smtClean="0"/>
              <a:t>7   ,     </a:t>
            </a:r>
            <a:r>
              <a:rPr lang="en-US" sz="2800" dirty="0" err="1"/>
              <a:t>i</a:t>
            </a:r>
            <a:r>
              <a:rPr lang="en-US" sz="2800" dirty="0"/>
              <a:t> * 2 = </a:t>
            </a:r>
            <a:r>
              <a:rPr lang="en-US" sz="2800" dirty="0" smtClean="0"/>
              <a:t>14 </a:t>
            </a:r>
          </a:p>
          <a:p>
            <a:pPr marL="201168" lvl="1" indent="0">
              <a:buNone/>
            </a:pPr>
            <a:r>
              <a:rPr lang="en-US" sz="2800" dirty="0" err="1"/>
              <a:t>i</a:t>
            </a:r>
            <a:r>
              <a:rPr lang="en-US" sz="2800" dirty="0"/>
              <a:t> = </a:t>
            </a:r>
            <a:r>
              <a:rPr lang="en-US" sz="2800" dirty="0" smtClean="0"/>
              <a:t>9   ,     </a:t>
            </a:r>
            <a:r>
              <a:rPr lang="en-US" sz="2800" dirty="0" err="1"/>
              <a:t>i</a:t>
            </a:r>
            <a:r>
              <a:rPr lang="en-US" sz="2800" dirty="0"/>
              <a:t> * 2 = </a:t>
            </a:r>
            <a:r>
              <a:rPr lang="en-US" sz="2800" dirty="0" smtClean="0"/>
              <a:t>18 </a:t>
            </a:r>
            <a:endParaRPr lang="en-US" sz="2800" dirty="0"/>
          </a:p>
          <a:p>
            <a:pPr marL="201168" lvl="1" indent="0">
              <a:buNone/>
            </a:pPr>
            <a:endParaRPr lang="en-US" sz="2800" dirty="0"/>
          </a:p>
        </p:txBody>
      </p:sp>
    </p:spTree>
    <p:extLst>
      <p:ext uri="{BB962C8B-B14F-4D97-AF65-F5344CB8AC3E}">
        <p14:creationId xmlns:p14="http://schemas.microsoft.com/office/powerpoint/2010/main" val="15910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4" name="Right Arrow 3"/>
          <p:cNvSpPr/>
          <p:nvPr/>
        </p:nvSpPr>
        <p:spPr>
          <a:xfrm>
            <a:off x="182880" y="1951630"/>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1</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157153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a:t>
            </a:r>
            <a:r>
              <a:rPr lang="en-US" sz="2800" dirty="0"/>
              <a:t>( </a:t>
            </a:r>
            <a:r>
              <a:rPr lang="en-US" sz="2800" dirty="0" smtClean="0"/>
              <a:t>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1</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1</a:t>
            </a:r>
            <a:endParaRPr lang="en-US" sz="2800" dirty="0"/>
          </a:p>
        </p:txBody>
      </p:sp>
    </p:spTree>
    <p:extLst>
      <p:ext uri="{BB962C8B-B14F-4D97-AF65-F5344CB8AC3E}">
        <p14:creationId xmlns:p14="http://schemas.microsoft.com/office/powerpoint/2010/main" val="12201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p:bldP spid="2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sz="3200" b="1" dirty="0" smtClean="0"/>
              <a:t>What will be printed at each line?</a:t>
            </a:r>
          </a:p>
          <a:p>
            <a:pPr marL="514350" indent="-514350">
              <a:buFont typeface="+mj-lt"/>
              <a:buAutoNum type="arabicPeriod"/>
            </a:pPr>
            <a:r>
              <a:rPr lang="en-US" sz="2800" dirty="0"/>
              <a:t>p</a:t>
            </a:r>
            <a:r>
              <a:rPr lang="en-US" sz="2800" dirty="0" smtClean="0"/>
              <a:t>rint(type(True))</a:t>
            </a:r>
          </a:p>
          <a:p>
            <a:pPr marL="514350" indent="-514350">
              <a:buFont typeface="+mj-lt"/>
              <a:buAutoNum type="arabicPeriod"/>
            </a:pPr>
            <a:r>
              <a:rPr lang="en-US" sz="2800" dirty="0" smtClean="0"/>
              <a:t>print(type(5))</a:t>
            </a:r>
          </a:p>
          <a:p>
            <a:pPr marL="514350" indent="-514350">
              <a:buFont typeface="+mj-lt"/>
              <a:buAutoNum type="arabicPeriod"/>
            </a:pPr>
            <a:r>
              <a:rPr lang="en-US" sz="2800" dirty="0" smtClean="0"/>
              <a:t>print(type(5.0))</a:t>
            </a:r>
          </a:p>
          <a:p>
            <a:pPr marL="514350" indent="-514350">
              <a:buFont typeface="+mj-lt"/>
              <a:buAutoNum type="arabicPeriod"/>
            </a:pPr>
            <a:r>
              <a:rPr lang="en-US" sz="2800" dirty="0" smtClean="0"/>
              <a:t>print(type(‘True’))</a:t>
            </a:r>
            <a:endParaRPr lang="en-US" sz="2800" dirty="0"/>
          </a:p>
        </p:txBody>
      </p:sp>
    </p:spTree>
    <p:extLst>
      <p:ext uri="{BB962C8B-B14F-4D97-AF65-F5344CB8AC3E}">
        <p14:creationId xmlns:p14="http://schemas.microsoft.com/office/powerpoint/2010/main" val="494783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1</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3" name="TextBox 22"/>
          <p:cNvSpPr txBox="1"/>
          <p:nvPr/>
        </p:nvSpPr>
        <p:spPr>
          <a:xfrm>
            <a:off x="8794844" y="2251879"/>
            <a:ext cx="867539" cy="523220"/>
          </a:xfrm>
          <a:prstGeom prst="rect">
            <a:avLst/>
          </a:prstGeom>
          <a:noFill/>
        </p:spPr>
        <p:txBody>
          <a:bodyPr wrap="square" rtlCol="0">
            <a:spAutoFit/>
          </a:bodyPr>
          <a:lstStyle/>
          <a:p>
            <a:r>
              <a:rPr lang="en-US" sz="2800" dirty="0"/>
              <a:t>j</a:t>
            </a:r>
            <a:r>
              <a:rPr lang="en-US" sz="2800" dirty="0" smtClean="0"/>
              <a:t> = 2</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1</a:t>
            </a:r>
            <a:endParaRPr lang="en-US" sz="2800" dirty="0"/>
          </a:p>
        </p:txBody>
      </p:sp>
      <p:sp>
        <p:nvSpPr>
          <p:cNvPr id="25" name="TextBox 24"/>
          <p:cNvSpPr txBox="1"/>
          <p:nvPr/>
        </p:nvSpPr>
        <p:spPr>
          <a:xfrm>
            <a:off x="8754131" y="2680071"/>
            <a:ext cx="1085905" cy="523220"/>
          </a:xfrm>
          <a:prstGeom prst="rect">
            <a:avLst/>
          </a:prstGeom>
          <a:noFill/>
        </p:spPr>
        <p:txBody>
          <a:bodyPr wrap="square" rtlCol="0">
            <a:spAutoFit/>
          </a:bodyPr>
          <a:lstStyle/>
          <a:p>
            <a:r>
              <a:rPr lang="en-US" sz="2800" dirty="0" err="1" smtClean="0"/>
              <a:t>i</a:t>
            </a:r>
            <a:r>
              <a:rPr lang="en-US" sz="2800" dirty="0" smtClean="0"/>
              <a:t>*j = 2</a:t>
            </a:r>
            <a:endParaRPr lang="en-US" sz="2800" dirty="0"/>
          </a:p>
        </p:txBody>
      </p:sp>
      <p:sp>
        <p:nvSpPr>
          <p:cNvPr id="26" name="Right Arrow 25"/>
          <p:cNvSpPr/>
          <p:nvPr/>
        </p:nvSpPr>
        <p:spPr>
          <a:xfrm>
            <a:off x="182880" y="3331417"/>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72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23" grpId="0"/>
      <p:bldP spid="25" grpId="0"/>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4" name="Right Arrow 3"/>
          <p:cNvSpPr/>
          <p:nvPr/>
        </p:nvSpPr>
        <p:spPr>
          <a:xfrm>
            <a:off x="182880" y="1951630"/>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2</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257901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2</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2</a:t>
            </a:r>
            <a:endParaRPr lang="en-US" sz="2800" dirty="0"/>
          </a:p>
        </p:txBody>
      </p:sp>
    </p:spTree>
    <p:extLst>
      <p:ext uri="{BB962C8B-B14F-4D97-AF65-F5344CB8AC3E}">
        <p14:creationId xmlns:p14="http://schemas.microsoft.com/office/powerpoint/2010/main" val="336709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22" grpId="0"/>
      <p:bldP spid="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2</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3" name="TextBox 22"/>
          <p:cNvSpPr txBox="1"/>
          <p:nvPr/>
        </p:nvSpPr>
        <p:spPr>
          <a:xfrm>
            <a:off x="8794844" y="2251879"/>
            <a:ext cx="867539" cy="523220"/>
          </a:xfrm>
          <a:prstGeom prst="rect">
            <a:avLst/>
          </a:prstGeom>
          <a:noFill/>
        </p:spPr>
        <p:txBody>
          <a:bodyPr wrap="square" rtlCol="0">
            <a:spAutoFit/>
          </a:bodyPr>
          <a:lstStyle/>
          <a:p>
            <a:r>
              <a:rPr lang="en-US" sz="2800" dirty="0"/>
              <a:t>j</a:t>
            </a:r>
            <a:r>
              <a:rPr lang="en-US" sz="2800" dirty="0" smtClean="0"/>
              <a:t> = 2</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2</a:t>
            </a:r>
            <a:endParaRPr lang="en-US" sz="2800" dirty="0"/>
          </a:p>
        </p:txBody>
      </p:sp>
      <p:sp>
        <p:nvSpPr>
          <p:cNvPr id="25" name="TextBox 24"/>
          <p:cNvSpPr txBox="1"/>
          <p:nvPr/>
        </p:nvSpPr>
        <p:spPr>
          <a:xfrm>
            <a:off x="8754131" y="2680071"/>
            <a:ext cx="1085905" cy="523220"/>
          </a:xfrm>
          <a:prstGeom prst="rect">
            <a:avLst/>
          </a:prstGeom>
          <a:noFill/>
        </p:spPr>
        <p:txBody>
          <a:bodyPr wrap="square" rtlCol="0">
            <a:spAutoFit/>
          </a:bodyPr>
          <a:lstStyle/>
          <a:p>
            <a:r>
              <a:rPr lang="en-US" sz="2800" dirty="0" err="1" smtClean="0"/>
              <a:t>i</a:t>
            </a:r>
            <a:r>
              <a:rPr lang="en-US" sz="2800" dirty="0" smtClean="0"/>
              <a:t>*j = 4</a:t>
            </a:r>
            <a:endParaRPr lang="en-US" sz="2800" dirty="0"/>
          </a:p>
        </p:txBody>
      </p:sp>
      <p:sp>
        <p:nvSpPr>
          <p:cNvPr id="26" name="Right Arrow 25"/>
          <p:cNvSpPr/>
          <p:nvPr/>
        </p:nvSpPr>
        <p:spPr>
          <a:xfrm>
            <a:off x="182880" y="3331417"/>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7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5" grpId="0"/>
      <p:bldP spid="23" grpId="0"/>
      <p:bldP spid="25" grpId="0"/>
      <p:bldP spid="2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4" name="Right Arrow 3"/>
          <p:cNvSpPr/>
          <p:nvPr/>
        </p:nvSpPr>
        <p:spPr>
          <a:xfrm>
            <a:off x="182880" y="1951630"/>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3</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16" name="TextBox 15"/>
          <p:cNvSpPr txBox="1"/>
          <p:nvPr/>
        </p:nvSpPr>
        <p:spPr>
          <a:xfrm>
            <a:off x="1190998" y="5220119"/>
            <a:ext cx="531352"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11711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3</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16" name="TextBox 15"/>
          <p:cNvSpPr txBox="1"/>
          <p:nvPr/>
        </p:nvSpPr>
        <p:spPr>
          <a:xfrm>
            <a:off x="1190998" y="5220119"/>
            <a:ext cx="531352" cy="523220"/>
          </a:xfrm>
          <a:prstGeom prst="rect">
            <a:avLst/>
          </a:prstGeom>
          <a:noFill/>
        </p:spPr>
        <p:txBody>
          <a:bodyPr wrap="square" rtlCol="0">
            <a:spAutoFit/>
          </a:bodyPr>
          <a:lstStyle/>
          <a:p>
            <a:r>
              <a:rPr lang="en-US" sz="2800" dirty="0"/>
              <a:t>0</a:t>
            </a:r>
          </a:p>
        </p:txBody>
      </p:sp>
      <p:sp>
        <p:nvSpPr>
          <p:cNvPr id="17" name="TextBox 16"/>
          <p:cNvSpPr txBox="1"/>
          <p:nvPr/>
        </p:nvSpPr>
        <p:spPr>
          <a:xfrm>
            <a:off x="1726903" y="5220119"/>
            <a:ext cx="531352" cy="523220"/>
          </a:xfrm>
          <a:prstGeom prst="rect">
            <a:avLst/>
          </a:prstGeom>
          <a:noFill/>
        </p:spPr>
        <p:txBody>
          <a:bodyPr wrap="square" rtlCol="0">
            <a:spAutoFit/>
          </a:bodyPr>
          <a:lstStyle/>
          <a:p>
            <a:r>
              <a:rPr lang="en-US" sz="2800" dirty="0" smtClean="0"/>
              <a:t>3</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3</a:t>
            </a:r>
            <a:endParaRPr lang="en-US" sz="2800" dirty="0"/>
          </a:p>
        </p:txBody>
      </p:sp>
    </p:spTree>
    <p:extLst>
      <p:ext uri="{BB962C8B-B14F-4D97-AF65-F5344CB8AC3E}">
        <p14:creationId xmlns:p14="http://schemas.microsoft.com/office/powerpoint/2010/main" val="201202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 For Loop</a:t>
            </a:r>
            <a:endParaRPr lang="en-US" dirty="0"/>
          </a:p>
        </p:txBody>
      </p:sp>
      <p:sp>
        <p:nvSpPr>
          <p:cNvPr id="3" name="Content Placeholder 2"/>
          <p:cNvSpPr>
            <a:spLocks noGrp="1"/>
          </p:cNvSpPr>
          <p:nvPr>
            <p:ph idx="1"/>
          </p:nvPr>
        </p:nvSpPr>
        <p:spPr>
          <a:xfrm>
            <a:off x="1097280" y="1845733"/>
            <a:ext cx="10058400" cy="4609657"/>
          </a:xfrm>
        </p:spPr>
        <p:txBody>
          <a:bodyPr/>
          <a:lstStyle/>
          <a:p>
            <a:r>
              <a:rPr lang="en-US" sz="2800" dirty="0"/>
              <a:t>for </a:t>
            </a:r>
            <a:r>
              <a:rPr lang="en-US" sz="2800" dirty="0" err="1"/>
              <a:t>i</a:t>
            </a:r>
            <a:r>
              <a:rPr lang="en-US" sz="2800" dirty="0"/>
              <a:t> in range ( 1 , </a:t>
            </a:r>
            <a:r>
              <a:rPr lang="en-US" sz="2800" dirty="0" smtClean="0"/>
              <a:t>5)</a:t>
            </a:r>
          </a:p>
          <a:p>
            <a:pPr marL="201168" lvl="1" indent="0">
              <a:buNone/>
            </a:pPr>
            <a:r>
              <a:rPr lang="en-US" sz="2600" dirty="0"/>
              <a:t> </a:t>
            </a:r>
            <a:r>
              <a:rPr lang="en-US" sz="2600" dirty="0" smtClean="0"/>
              <a:t>   for j in range ( 0 , </a:t>
            </a:r>
            <a:r>
              <a:rPr lang="en-US" sz="2600" dirty="0"/>
              <a:t>3</a:t>
            </a:r>
            <a:r>
              <a:rPr lang="en-US" sz="2600" dirty="0" smtClean="0"/>
              <a:t> )</a:t>
            </a:r>
            <a:endParaRPr lang="en-US" sz="2600" dirty="0"/>
          </a:p>
          <a:p>
            <a:pPr marL="201168" lvl="1" indent="0">
              <a:buNone/>
            </a:pPr>
            <a:r>
              <a:rPr lang="en-US" sz="2800" dirty="0"/>
              <a:t>	</a:t>
            </a:r>
            <a:r>
              <a:rPr lang="en-US" sz="2800" dirty="0" smtClean="0"/>
              <a:t>print ( </a:t>
            </a:r>
            <a:r>
              <a:rPr lang="en-US" sz="2800" dirty="0" err="1"/>
              <a:t>i</a:t>
            </a:r>
            <a:r>
              <a:rPr lang="en-US" sz="2800" dirty="0"/>
              <a:t> * </a:t>
            </a:r>
            <a:r>
              <a:rPr lang="en-US" sz="2800" dirty="0" smtClean="0"/>
              <a:t>j , end=‘ ’ )</a:t>
            </a:r>
          </a:p>
          <a:p>
            <a:pPr marL="201168" lvl="1" indent="0">
              <a:buNone/>
            </a:pPr>
            <a:r>
              <a:rPr lang="en-US" sz="2800" dirty="0"/>
              <a:t> </a:t>
            </a:r>
            <a:r>
              <a:rPr lang="en-US" sz="2800" dirty="0" smtClean="0"/>
              <a:t>   print(‘/n’)</a:t>
            </a:r>
          </a:p>
          <a:p>
            <a:pPr marL="201168" lvl="1" indent="0">
              <a:buNone/>
            </a:pPr>
            <a:r>
              <a:rPr lang="en-US" sz="2800" dirty="0" smtClean="0"/>
              <a:t>Output:</a:t>
            </a:r>
          </a:p>
          <a:p>
            <a:pPr marL="201168" lvl="1" indent="0">
              <a:buNone/>
            </a:pPr>
            <a:endParaRPr lang="en-US" sz="2800" dirty="0" smtClean="0"/>
          </a:p>
          <a:p>
            <a:pPr marL="201168" lvl="1" indent="0">
              <a:buNone/>
            </a:pPr>
            <a:endParaRPr lang="en-US" sz="2800" dirty="0"/>
          </a:p>
        </p:txBody>
      </p:sp>
      <p:sp>
        <p:nvSpPr>
          <p:cNvPr id="5" name="Right Arrow 4"/>
          <p:cNvSpPr/>
          <p:nvPr/>
        </p:nvSpPr>
        <p:spPr>
          <a:xfrm>
            <a:off x="182880" y="2411559"/>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82880" y="2871488"/>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6480" y="1765228"/>
            <a:ext cx="1011299" cy="523220"/>
          </a:xfrm>
          <a:prstGeom prst="rect">
            <a:avLst/>
          </a:prstGeom>
          <a:noFill/>
        </p:spPr>
        <p:txBody>
          <a:bodyPr wrap="square" rtlCol="0">
            <a:spAutoFit/>
          </a:bodyPr>
          <a:lstStyle/>
          <a:p>
            <a:r>
              <a:rPr lang="en-US" sz="2800" dirty="0" err="1"/>
              <a:t>i</a:t>
            </a:r>
            <a:r>
              <a:rPr lang="en-US" sz="2800" dirty="0" smtClean="0"/>
              <a:t> = 3</a:t>
            </a:r>
            <a:endParaRPr lang="en-US" sz="2800" dirty="0"/>
          </a:p>
        </p:txBody>
      </p:sp>
      <p:sp>
        <p:nvSpPr>
          <p:cNvPr id="8" name="TextBox 7"/>
          <p:cNvSpPr txBox="1"/>
          <p:nvPr/>
        </p:nvSpPr>
        <p:spPr>
          <a:xfrm>
            <a:off x="6126479" y="2251879"/>
            <a:ext cx="1011299" cy="523220"/>
          </a:xfrm>
          <a:prstGeom prst="rect">
            <a:avLst/>
          </a:prstGeom>
          <a:noFill/>
        </p:spPr>
        <p:txBody>
          <a:bodyPr wrap="square" rtlCol="0">
            <a:spAutoFit/>
          </a:bodyPr>
          <a:lstStyle/>
          <a:p>
            <a:r>
              <a:rPr lang="en-US" sz="2800" dirty="0" smtClean="0"/>
              <a:t>j= 0</a:t>
            </a:r>
            <a:endParaRPr lang="en-US" sz="2800" dirty="0"/>
          </a:p>
        </p:txBody>
      </p:sp>
      <p:sp>
        <p:nvSpPr>
          <p:cNvPr id="9" name="TextBox 8"/>
          <p:cNvSpPr txBox="1"/>
          <p:nvPr/>
        </p:nvSpPr>
        <p:spPr>
          <a:xfrm>
            <a:off x="6126477" y="2711462"/>
            <a:ext cx="1256961" cy="523220"/>
          </a:xfrm>
          <a:prstGeom prst="rect">
            <a:avLst/>
          </a:prstGeom>
          <a:noFill/>
        </p:spPr>
        <p:txBody>
          <a:bodyPr wrap="square" rtlCol="0">
            <a:spAutoFit/>
          </a:bodyPr>
          <a:lstStyle/>
          <a:p>
            <a:r>
              <a:rPr lang="en-US" sz="2800" dirty="0" err="1" smtClean="0"/>
              <a:t>i</a:t>
            </a:r>
            <a:r>
              <a:rPr lang="en-US" sz="2800" dirty="0" smtClean="0"/>
              <a:t> * j = 0</a:t>
            </a:r>
            <a:endParaRPr lang="en-US" sz="2800" dirty="0"/>
          </a:p>
        </p:txBody>
      </p:sp>
      <p:sp>
        <p:nvSpPr>
          <p:cNvPr id="10" name="TextBox 9"/>
          <p:cNvSpPr txBox="1"/>
          <p:nvPr/>
        </p:nvSpPr>
        <p:spPr>
          <a:xfrm>
            <a:off x="1215562" y="4150561"/>
            <a:ext cx="531352" cy="523220"/>
          </a:xfrm>
          <a:prstGeom prst="rect">
            <a:avLst/>
          </a:prstGeom>
          <a:noFill/>
        </p:spPr>
        <p:txBody>
          <a:bodyPr wrap="square" rtlCol="0">
            <a:spAutoFit/>
          </a:bodyPr>
          <a:lstStyle/>
          <a:p>
            <a:r>
              <a:rPr lang="en-US" sz="2800" dirty="0"/>
              <a:t>0</a:t>
            </a:r>
          </a:p>
        </p:txBody>
      </p:sp>
      <p:sp>
        <p:nvSpPr>
          <p:cNvPr id="11" name="TextBox 10"/>
          <p:cNvSpPr txBox="1"/>
          <p:nvPr/>
        </p:nvSpPr>
        <p:spPr>
          <a:xfrm>
            <a:off x="1769662" y="4150561"/>
            <a:ext cx="531352" cy="523220"/>
          </a:xfrm>
          <a:prstGeom prst="rect">
            <a:avLst/>
          </a:prstGeom>
          <a:noFill/>
        </p:spPr>
        <p:txBody>
          <a:bodyPr wrap="square" rtlCol="0">
            <a:spAutoFit/>
          </a:bodyPr>
          <a:lstStyle/>
          <a:p>
            <a:r>
              <a:rPr lang="en-US" sz="2800" dirty="0" smtClean="0"/>
              <a:t>1</a:t>
            </a:r>
            <a:endParaRPr lang="en-US" sz="2800" dirty="0"/>
          </a:p>
        </p:txBody>
      </p:sp>
      <p:sp>
        <p:nvSpPr>
          <p:cNvPr id="12" name="TextBox 11"/>
          <p:cNvSpPr txBox="1"/>
          <p:nvPr/>
        </p:nvSpPr>
        <p:spPr>
          <a:xfrm>
            <a:off x="2323762" y="4150561"/>
            <a:ext cx="531352" cy="523220"/>
          </a:xfrm>
          <a:prstGeom prst="rect">
            <a:avLst/>
          </a:prstGeom>
          <a:noFill/>
        </p:spPr>
        <p:txBody>
          <a:bodyPr wrap="square" rtlCol="0">
            <a:spAutoFit/>
          </a:bodyPr>
          <a:lstStyle/>
          <a:p>
            <a:r>
              <a:rPr lang="en-US" sz="2800" dirty="0" smtClean="0"/>
              <a:t>2</a:t>
            </a:r>
            <a:endParaRPr lang="en-US" sz="2800" dirty="0"/>
          </a:p>
        </p:txBody>
      </p:sp>
      <p:sp>
        <p:nvSpPr>
          <p:cNvPr id="13" name="TextBox 12"/>
          <p:cNvSpPr txBox="1"/>
          <p:nvPr/>
        </p:nvSpPr>
        <p:spPr>
          <a:xfrm>
            <a:off x="1215562" y="4673781"/>
            <a:ext cx="531352" cy="523220"/>
          </a:xfrm>
          <a:prstGeom prst="rect">
            <a:avLst/>
          </a:prstGeom>
          <a:noFill/>
        </p:spPr>
        <p:txBody>
          <a:bodyPr wrap="square" rtlCol="0">
            <a:spAutoFit/>
          </a:bodyPr>
          <a:lstStyle/>
          <a:p>
            <a:r>
              <a:rPr lang="en-US" sz="2800" dirty="0"/>
              <a:t>0</a:t>
            </a:r>
          </a:p>
        </p:txBody>
      </p:sp>
      <p:sp>
        <p:nvSpPr>
          <p:cNvPr id="14" name="TextBox 13"/>
          <p:cNvSpPr txBox="1"/>
          <p:nvPr/>
        </p:nvSpPr>
        <p:spPr>
          <a:xfrm>
            <a:off x="1751467" y="4673781"/>
            <a:ext cx="531352" cy="523220"/>
          </a:xfrm>
          <a:prstGeom prst="rect">
            <a:avLst/>
          </a:prstGeom>
          <a:noFill/>
        </p:spPr>
        <p:txBody>
          <a:bodyPr wrap="square" rtlCol="0">
            <a:spAutoFit/>
          </a:bodyPr>
          <a:lstStyle/>
          <a:p>
            <a:r>
              <a:rPr lang="en-US" sz="2800" dirty="0" smtClean="0"/>
              <a:t>2</a:t>
            </a:r>
            <a:endParaRPr lang="en-US" sz="2800" dirty="0"/>
          </a:p>
        </p:txBody>
      </p:sp>
      <p:sp>
        <p:nvSpPr>
          <p:cNvPr id="15" name="TextBox 14"/>
          <p:cNvSpPr txBox="1"/>
          <p:nvPr/>
        </p:nvSpPr>
        <p:spPr>
          <a:xfrm>
            <a:off x="2314662" y="4673781"/>
            <a:ext cx="531352" cy="523220"/>
          </a:xfrm>
          <a:prstGeom prst="rect">
            <a:avLst/>
          </a:prstGeom>
          <a:noFill/>
        </p:spPr>
        <p:txBody>
          <a:bodyPr wrap="square" rtlCol="0">
            <a:spAutoFit/>
          </a:bodyPr>
          <a:lstStyle/>
          <a:p>
            <a:r>
              <a:rPr lang="en-US" sz="2800" dirty="0" smtClean="0"/>
              <a:t>4</a:t>
            </a:r>
            <a:endParaRPr lang="en-US" sz="2800" dirty="0"/>
          </a:p>
        </p:txBody>
      </p:sp>
      <p:sp>
        <p:nvSpPr>
          <p:cNvPr id="16" name="TextBox 15"/>
          <p:cNvSpPr txBox="1"/>
          <p:nvPr/>
        </p:nvSpPr>
        <p:spPr>
          <a:xfrm>
            <a:off x="1190998" y="5220119"/>
            <a:ext cx="531352" cy="523220"/>
          </a:xfrm>
          <a:prstGeom prst="rect">
            <a:avLst/>
          </a:prstGeom>
          <a:noFill/>
        </p:spPr>
        <p:txBody>
          <a:bodyPr wrap="square" rtlCol="0">
            <a:spAutoFit/>
          </a:bodyPr>
          <a:lstStyle/>
          <a:p>
            <a:r>
              <a:rPr lang="en-US" sz="2800" dirty="0"/>
              <a:t>0</a:t>
            </a:r>
          </a:p>
        </p:txBody>
      </p:sp>
      <p:sp>
        <p:nvSpPr>
          <p:cNvPr id="17" name="TextBox 16"/>
          <p:cNvSpPr txBox="1"/>
          <p:nvPr/>
        </p:nvSpPr>
        <p:spPr>
          <a:xfrm>
            <a:off x="1726903" y="5220119"/>
            <a:ext cx="531352" cy="523220"/>
          </a:xfrm>
          <a:prstGeom prst="rect">
            <a:avLst/>
          </a:prstGeom>
          <a:noFill/>
        </p:spPr>
        <p:txBody>
          <a:bodyPr wrap="square" rtlCol="0">
            <a:spAutoFit/>
          </a:bodyPr>
          <a:lstStyle/>
          <a:p>
            <a:r>
              <a:rPr lang="en-US" sz="2800" dirty="0" smtClean="0"/>
              <a:t>3</a:t>
            </a:r>
            <a:endParaRPr lang="en-US" sz="2800" dirty="0"/>
          </a:p>
        </p:txBody>
      </p:sp>
      <p:sp>
        <p:nvSpPr>
          <p:cNvPr id="18" name="TextBox 17"/>
          <p:cNvSpPr txBox="1"/>
          <p:nvPr/>
        </p:nvSpPr>
        <p:spPr>
          <a:xfrm>
            <a:off x="2290098" y="5220119"/>
            <a:ext cx="531352" cy="523220"/>
          </a:xfrm>
          <a:prstGeom prst="rect">
            <a:avLst/>
          </a:prstGeom>
          <a:noFill/>
        </p:spPr>
        <p:txBody>
          <a:bodyPr wrap="square" rtlCol="0">
            <a:spAutoFit/>
          </a:bodyPr>
          <a:lstStyle/>
          <a:p>
            <a:r>
              <a:rPr lang="en-US" sz="2800" dirty="0" smtClean="0"/>
              <a:t>6</a:t>
            </a:r>
            <a:endParaRPr lang="en-US" sz="2800" dirty="0"/>
          </a:p>
        </p:txBody>
      </p:sp>
      <p:sp>
        <p:nvSpPr>
          <p:cNvPr id="22" name="TextBox 21"/>
          <p:cNvSpPr txBox="1"/>
          <p:nvPr/>
        </p:nvSpPr>
        <p:spPr>
          <a:xfrm>
            <a:off x="7635015" y="2256228"/>
            <a:ext cx="867539" cy="523220"/>
          </a:xfrm>
          <a:prstGeom prst="rect">
            <a:avLst/>
          </a:prstGeom>
          <a:noFill/>
        </p:spPr>
        <p:txBody>
          <a:bodyPr wrap="square" rtlCol="0">
            <a:spAutoFit/>
          </a:bodyPr>
          <a:lstStyle/>
          <a:p>
            <a:r>
              <a:rPr lang="en-US" sz="2800" dirty="0"/>
              <a:t>j</a:t>
            </a:r>
            <a:r>
              <a:rPr lang="en-US" sz="2800" dirty="0" smtClean="0"/>
              <a:t> = 1</a:t>
            </a:r>
            <a:endParaRPr lang="en-US" sz="2800" dirty="0"/>
          </a:p>
        </p:txBody>
      </p:sp>
      <p:sp>
        <p:nvSpPr>
          <p:cNvPr id="23" name="TextBox 22"/>
          <p:cNvSpPr txBox="1"/>
          <p:nvPr/>
        </p:nvSpPr>
        <p:spPr>
          <a:xfrm>
            <a:off x="8794844" y="2251879"/>
            <a:ext cx="867539" cy="523220"/>
          </a:xfrm>
          <a:prstGeom prst="rect">
            <a:avLst/>
          </a:prstGeom>
          <a:noFill/>
        </p:spPr>
        <p:txBody>
          <a:bodyPr wrap="square" rtlCol="0">
            <a:spAutoFit/>
          </a:bodyPr>
          <a:lstStyle/>
          <a:p>
            <a:r>
              <a:rPr lang="en-US" sz="2800" dirty="0"/>
              <a:t>j</a:t>
            </a:r>
            <a:r>
              <a:rPr lang="en-US" sz="2800" dirty="0" smtClean="0"/>
              <a:t> = 2</a:t>
            </a:r>
            <a:endParaRPr lang="en-US" sz="2800" dirty="0"/>
          </a:p>
        </p:txBody>
      </p:sp>
      <p:sp>
        <p:nvSpPr>
          <p:cNvPr id="24" name="TextBox 23"/>
          <p:cNvSpPr txBox="1"/>
          <p:nvPr/>
        </p:nvSpPr>
        <p:spPr>
          <a:xfrm>
            <a:off x="7618408" y="2732707"/>
            <a:ext cx="1095010" cy="523220"/>
          </a:xfrm>
          <a:prstGeom prst="rect">
            <a:avLst/>
          </a:prstGeom>
          <a:noFill/>
        </p:spPr>
        <p:txBody>
          <a:bodyPr wrap="square" rtlCol="0">
            <a:spAutoFit/>
          </a:bodyPr>
          <a:lstStyle/>
          <a:p>
            <a:r>
              <a:rPr lang="en-US" sz="2800" dirty="0" err="1" smtClean="0"/>
              <a:t>i</a:t>
            </a:r>
            <a:r>
              <a:rPr lang="en-US" sz="2800" dirty="0" smtClean="0"/>
              <a:t>*j = 3</a:t>
            </a:r>
            <a:endParaRPr lang="en-US" sz="2800" dirty="0"/>
          </a:p>
        </p:txBody>
      </p:sp>
      <p:sp>
        <p:nvSpPr>
          <p:cNvPr id="25" name="TextBox 24"/>
          <p:cNvSpPr txBox="1"/>
          <p:nvPr/>
        </p:nvSpPr>
        <p:spPr>
          <a:xfrm>
            <a:off x="8754131" y="2680071"/>
            <a:ext cx="1085905" cy="523220"/>
          </a:xfrm>
          <a:prstGeom prst="rect">
            <a:avLst/>
          </a:prstGeom>
          <a:noFill/>
        </p:spPr>
        <p:txBody>
          <a:bodyPr wrap="square" rtlCol="0">
            <a:spAutoFit/>
          </a:bodyPr>
          <a:lstStyle/>
          <a:p>
            <a:r>
              <a:rPr lang="en-US" sz="2800" dirty="0" err="1" smtClean="0"/>
              <a:t>i</a:t>
            </a:r>
            <a:r>
              <a:rPr lang="en-US" sz="2800" dirty="0" smtClean="0"/>
              <a:t>*j = 6</a:t>
            </a:r>
            <a:endParaRPr lang="en-US" sz="2800" dirty="0"/>
          </a:p>
        </p:txBody>
      </p:sp>
      <p:sp>
        <p:nvSpPr>
          <p:cNvPr id="26" name="Right Arrow 25"/>
          <p:cNvSpPr/>
          <p:nvPr/>
        </p:nvSpPr>
        <p:spPr>
          <a:xfrm>
            <a:off x="182880" y="3331417"/>
            <a:ext cx="914400"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90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8" grpId="0"/>
      <p:bldP spid="23" grpId="0"/>
      <p:bldP spid="25" grpId="0"/>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Final Output</a:t>
            </a:r>
          </a:p>
          <a:p>
            <a:r>
              <a:rPr lang="en-US" sz="4000" dirty="0" smtClean="0"/>
              <a:t>0	1	2</a:t>
            </a:r>
          </a:p>
          <a:p>
            <a:r>
              <a:rPr lang="en-US" sz="4000" dirty="0" smtClean="0"/>
              <a:t>0	2	4</a:t>
            </a:r>
          </a:p>
          <a:p>
            <a:r>
              <a:rPr lang="en-US" sz="4000" dirty="0" smtClean="0"/>
              <a:t>0	3	6</a:t>
            </a:r>
          </a:p>
          <a:p>
            <a:r>
              <a:rPr lang="en-US" sz="4000" dirty="0" smtClean="0"/>
              <a:t>0	4	8</a:t>
            </a:r>
            <a:endParaRPr lang="en-US" sz="4000" dirty="0"/>
          </a:p>
        </p:txBody>
      </p:sp>
    </p:spTree>
    <p:extLst>
      <p:ext uri="{BB962C8B-B14F-4D97-AF65-F5344CB8AC3E}">
        <p14:creationId xmlns:p14="http://schemas.microsoft.com/office/powerpoint/2010/main" val="856580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clrChange>
              <a:clrFrom>
                <a:srgbClr val="FFFFFF"/>
              </a:clrFrom>
              <a:clrTo>
                <a:srgbClr val="FFFFFF">
                  <a:alpha val="0"/>
                </a:srgbClr>
              </a:clrTo>
            </a:clrChange>
            <a:extLst/>
          </a:blip>
          <a:srcRect t="9535"/>
          <a:stretch/>
        </p:blipFill>
        <p:spPr bwMode="auto">
          <a:xfrm>
            <a:off x="3016155" y="464025"/>
            <a:ext cx="6605517" cy="5404964"/>
          </a:xfrm>
          <a:prstGeom prst="rect">
            <a:avLst/>
          </a:prstGeom>
          <a:noFill/>
        </p:spPr>
      </p:pic>
    </p:spTree>
    <p:extLst>
      <p:ext uri="{BB962C8B-B14F-4D97-AF65-F5344CB8AC3E}">
        <p14:creationId xmlns:p14="http://schemas.microsoft.com/office/powerpoint/2010/main" val="1869614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p:nvPr/>
        </p:nvPicPr>
        <p:blipFill rotWithShape="1">
          <a:blip r:embed="rId2">
            <a:clrChange>
              <a:clrFrom>
                <a:srgbClr val="FFFFFF"/>
              </a:clrFrom>
              <a:clrTo>
                <a:srgbClr val="FFFFFF">
                  <a:alpha val="0"/>
                </a:srgbClr>
              </a:clrTo>
            </a:clrChange>
            <a:extLst/>
          </a:blip>
          <a:srcRect t="6575"/>
          <a:stretch/>
        </p:blipFill>
        <p:spPr bwMode="auto">
          <a:xfrm>
            <a:off x="2565780" y="586855"/>
            <a:ext cx="6660108" cy="5800297"/>
          </a:xfrm>
          <a:prstGeom prst="rect">
            <a:avLst/>
          </a:prstGeom>
          <a:noFill/>
        </p:spPr>
      </p:pic>
    </p:spTree>
    <p:extLst>
      <p:ext uri="{BB962C8B-B14F-4D97-AF65-F5344CB8AC3E}">
        <p14:creationId xmlns:p14="http://schemas.microsoft.com/office/powerpoint/2010/main" val="231533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srcRect l="16302" t="29109" r="40185" b="23416"/>
          <a:stretch/>
        </p:blipFill>
        <p:spPr bwMode="auto">
          <a:xfrm>
            <a:off x="2429301" y="286603"/>
            <a:ext cx="7983941" cy="55823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2554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while Loop?</a:t>
            </a:r>
            <a:endParaRPr lang="en-US" dirty="0"/>
          </a:p>
        </p:txBody>
      </p:sp>
      <p:sp>
        <p:nvSpPr>
          <p:cNvPr id="3" name="Content Placeholder 2"/>
          <p:cNvSpPr>
            <a:spLocks noGrp="1"/>
          </p:cNvSpPr>
          <p:nvPr>
            <p:ph idx="1"/>
          </p:nvPr>
        </p:nvSpPr>
        <p:spPr/>
        <p:txBody>
          <a:bodyPr>
            <a:normAutofit/>
          </a:bodyPr>
          <a:lstStyle/>
          <a:p>
            <a:r>
              <a:rPr lang="en-US" sz="3600" dirty="0"/>
              <a:t>The </a:t>
            </a:r>
            <a:r>
              <a:rPr lang="en-US" sz="3600" b="1" dirty="0"/>
              <a:t>while loop</a:t>
            </a:r>
            <a:r>
              <a:rPr lang="en-US" sz="3600" dirty="0"/>
              <a:t> is </a:t>
            </a:r>
            <a:r>
              <a:rPr lang="en-US" sz="3600" b="1" dirty="0"/>
              <a:t>used</a:t>
            </a:r>
            <a:r>
              <a:rPr lang="en-US" sz="3600" dirty="0"/>
              <a:t> when </a:t>
            </a:r>
            <a:r>
              <a:rPr lang="en-US" sz="3600" b="1" dirty="0"/>
              <a:t>we</a:t>
            </a:r>
            <a:r>
              <a:rPr lang="en-US" sz="3600" dirty="0"/>
              <a:t> don't know the number of times it will repeat. </a:t>
            </a:r>
            <a:endParaRPr lang="en-US" sz="3600" dirty="0" smtClean="0"/>
          </a:p>
          <a:p>
            <a:r>
              <a:rPr lang="en-US" sz="3600" dirty="0" smtClean="0"/>
              <a:t>If </a:t>
            </a:r>
            <a:r>
              <a:rPr lang="en-US" sz="3600" dirty="0"/>
              <a:t>that number is infinite, or the Boolean condition of the </a:t>
            </a:r>
            <a:r>
              <a:rPr lang="en-US" sz="3600" b="1" dirty="0"/>
              <a:t>loop</a:t>
            </a:r>
            <a:r>
              <a:rPr lang="en-US" sz="3600" dirty="0"/>
              <a:t> never gets set to False, then it will run forever. This is why it's an infinite </a:t>
            </a:r>
            <a:r>
              <a:rPr lang="en-US" sz="3600" b="1" dirty="0"/>
              <a:t>loop</a:t>
            </a:r>
            <a:r>
              <a:rPr lang="en-US" sz="3600" dirty="0"/>
              <a:t>.</a:t>
            </a:r>
          </a:p>
        </p:txBody>
      </p:sp>
    </p:spTree>
    <p:extLst>
      <p:ext uri="{BB962C8B-B14F-4D97-AF65-F5344CB8AC3E}">
        <p14:creationId xmlns:p14="http://schemas.microsoft.com/office/powerpoint/2010/main" val="14943254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Iterations of while Loop</a:t>
            </a:r>
            <a:endParaRPr lang="en-US" dirty="0"/>
          </a:p>
        </p:txBody>
      </p:sp>
      <p:sp>
        <p:nvSpPr>
          <p:cNvPr id="3" name="Content Placeholder 2"/>
          <p:cNvSpPr>
            <a:spLocks noGrp="1"/>
          </p:cNvSpPr>
          <p:nvPr>
            <p:ph idx="1"/>
          </p:nvPr>
        </p:nvSpPr>
        <p:spPr/>
        <p:txBody>
          <a:bodyPr/>
          <a:lstStyle/>
          <a:p>
            <a:r>
              <a:rPr lang="en-US" sz="3600" dirty="0" smtClean="0"/>
              <a:t>if &lt;</a:t>
            </a:r>
            <a:r>
              <a:rPr lang="en-US" sz="3600" dirty="0" err="1" smtClean="0"/>
              <a:t>some_condition</a:t>
            </a:r>
            <a:r>
              <a:rPr lang="en-US" sz="3600" dirty="0" smtClean="0"/>
              <a:t>&gt;</a:t>
            </a:r>
          </a:p>
          <a:p>
            <a:pPr marL="201168" lvl="1" indent="0">
              <a:buNone/>
            </a:pPr>
            <a:r>
              <a:rPr lang="en-US" dirty="0"/>
              <a:t> </a:t>
            </a:r>
            <a:r>
              <a:rPr lang="en-US" dirty="0" smtClean="0"/>
              <a:t>   </a:t>
            </a:r>
            <a:r>
              <a:rPr lang="en-US" sz="2800" dirty="0" smtClean="0"/>
              <a:t>do some task</a:t>
            </a:r>
            <a:endParaRPr lang="en-US" sz="2800" dirty="0"/>
          </a:p>
          <a:p>
            <a:pPr marL="201168" lvl="1" indent="0">
              <a:buNone/>
            </a:pPr>
            <a:endParaRPr lang="en-US" dirty="0"/>
          </a:p>
          <a:p>
            <a:pPr marL="201168" lvl="1" indent="0">
              <a:buNone/>
            </a:pPr>
            <a:r>
              <a:rPr lang="en-US" sz="3200" dirty="0"/>
              <a:t>w</a:t>
            </a:r>
            <a:r>
              <a:rPr lang="en-US" sz="3200" dirty="0" smtClean="0"/>
              <a:t>hile &lt;</a:t>
            </a:r>
            <a:r>
              <a:rPr lang="en-US" sz="3200" dirty="0" err="1" smtClean="0"/>
              <a:t>some_condition</a:t>
            </a:r>
            <a:r>
              <a:rPr lang="en-US" sz="3200" dirty="0" smtClean="0"/>
              <a:t>&gt;</a:t>
            </a:r>
          </a:p>
          <a:p>
            <a:pPr marL="201168" lvl="1" indent="0">
              <a:buNone/>
            </a:pPr>
            <a:r>
              <a:rPr lang="en-US" dirty="0" smtClean="0"/>
              <a:t>    </a:t>
            </a:r>
            <a:r>
              <a:rPr lang="en-US" sz="2800" dirty="0" smtClean="0"/>
              <a:t>keeping doing some task</a:t>
            </a:r>
          </a:p>
        </p:txBody>
      </p:sp>
      <p:sp>
        <p:nvSpPr>
          <p:cNvPr id="4" name="Down Arrow 3"/>
          <p:cNvSpPr/>
          <p:nvPr/>
        </p:nvSpPr>
        <p:spPr>
          <a:xfrm>
            <a:off x="6059607" y="1845734"/>
            <a:ext cx="259307" cy="85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6058242" y="3212785"/>
            <a:ext cx="259307" cy="85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rved Up Arrow 5"/>
          <p:cNvSpPr/>
          <p:nvPr/>
        </p:nvSpPr>
        <p:spPr>
          <a:xfrm rot="16200000">
            <a:off x="6718915" y="3474817"/>
            <a:ext cx="946429" cy="422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Up Arrow 6"/>
          <p:cNvSpPr/>
          <p:nvPr/>
        </p:nvSpPr>
        <p:spPr>
          <a:xfrm rot="16200000">
            <a:off x="7509337" y="3474817"/>
            <a:ext cx="946429" cy="422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p:cNvSpPr/>
          <p:nvPr/>
        </p:nvSpPr>
        <p:spPr>
          <a:xfrm rot="16200000">
            <a:off x="8411071" y="3474816"/>
            <a:ext cx="946429" cy="4223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095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800" dirty="0" smtClean="0"/>
              <a:t>1. </a:t>
            </a:r>
            <a:r>
              <a:rPr lang="en-US" sz="2800" dirty="0" err="1" smtClean="0"/>
              <a:t>sach</a:t>
            </a:r>
            <a:r>
              <a:rPr lang="en-US" sz="2800" dirty="0" smtClean="0"/>
              <a:t> = False</a:t>
            </a:r>
          </a:p>
          <a:p>
            <a:r>
              <a:rPr lang="en-US" sz="2800" dirty="0" smtClean="0"/>
              <a:t>2. Counter = 0</a:t>
            </a:r>
          </a:p>
          <a:p>
            <a:r>
              <a:rPr lang="en-US" sz="2800" dirty="0" smtClean="0"/>
              <a:t>3. While (</a:t>
            </a:r>
            <a:r>
              <a:rPr lang="en-US" sz="2800" dirty="0" err="1" smtClean="0"/>
              <a:t>sach</a:t>
            </a:r>
            <a:r>
              <a:rPr lang="en-US" sz="2800" dirty="0" smtClean="0"/>
              <a:t> != True):</a:t>
            </a:r>
          </a:p>
          <a:p>
            <a:r>
              <a:rPr lang="en-US" sz="2800" dirty="0" smtClean="0"/>
              <a:t>4.        if counter == 10:</a:t>
            </a:r>
            <a:endParaRPr lang="en-US" sz="2800" dirty="0"/>
          </a:p>
          <a:p>
            <a:r>
              <a:rPr lang="en-US" sz="2800" dirty="0" smtClean="0"/>
              <a:t>5.              </a:t>
            </a:r>
            <a:r>
              <a:rPr lang="en-US" sz="2800" dirty="0" err="1" smtClean="0"/>
              <a:t>sach</a:t>
            </a:r>
            <a:r>
              <a:rPr lang="en-US" sz="2800" dirty="0" smtClean="0"/>
              <a:t> = True</a:t>
            </a:r>
          </a:p>
          <a:p>
            <a:r>
              <a:rPr lang="en-US" sz="2800" dirty="0" smtClean="0"/>
              <a:t>6.        counter+=1</a:t>
            </a:r>
          </a:p>
          <a:p>
            <a:r>
              <a:rPr lang="en-US" sz="2800" dirty="0" smtClean="0"/>
              <a:t>7.        print(‘</a:t>
            </a:r>
            <a:r>
              <a:rPr lang="en-US" sz="2800" dirty="0" err="1" smtClean="0"/>
              <a:t>Yuiiiiiiiiiiiii</a:t>
            </a:r>
            <a:r>
              <a:rPr lang="en-US" sz="2800" dirty="0" smtClean="0"/>
              <a:t>….’)</a:t>
            </a:r>
          </a:p>
          <a:p>
            <a:r>
              <a:rPr lang="en-US" sz="2800" dirty="0" smtClean="0"/>
              <a:t>8. print(‘Total liter= ’ + </a:t>
            </a:r>
            <a:r>
              <a:rPr lang="en-US" sz="2800" dirty="0" err="1" smtClean="0"/>
              <a:t>str</a:t>
            </a:r>
            <a:r>
              <a:rPr lang="en-US" sz="2800" dirty="0" smtClean="0"/>
              <a:t>(counter))</a:t>
            </a:r>
          </a:p>
        </p:txBody>
      </p:sp>
    </p:spTree>
    <p:extLst>
      <p:ext uri="{BB962C8B-B14F-4D97-AF65-F5344CB8AC3E}">
        <p14:creationId xmlns:p14="http://schemas.microsoft.com/office/powerpoint/2010/main" val="1003690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 1</a:t>
            </a:r>
            <a:endParaRPr lang="en-US" dirty="0"/>
          </a:p>
        </p:txBody>
      </p:sp>
      <p:sp>
        <p:nvSpPr>
          <p:cNvPr id="3" name="Content Placeholder 2"/>
          <p:cNvSpPr>
            <a:spLocks noGrp="1"/>
          </p:cNvSpPr>
          <p:nvPr>
            <p:ph idx="1"/>
          </p:nvPr>
        </p:nvSpPr>
        <p:spPr/>
        <p:txBody>
          <a:bodyPr>
            <a:normAutofit/>
          </a:bodyPr>
          <a:lstStyle/>
          <a:p>
            <a:r>
              <a:rPr lang="en-US" sz="4400" dirty="0" smtClean="0"/>
              <a:t>Take a list of 10 numbers ( 0 to 9)</a:t>
            </a:r>
          </a:p>
          <a:p>
            <a:r>
              <a:rPr lang="en-US" sz="4400" dirty="0" smtClean="0"/>
              <a:t>Use while loop to find number 6 in list</a:t>
            </a:r>
          </a:p>
          <a:p>
            <a:r>
              <a:rPr lang="en-US" sz="4400" dirty="0" smtClean="0"/>
              <a:t>If found print index else keep finding…</a:t>
            </a:r>
            <a:endParaRPr lang="en-US" sz="4400" dirty="0"/>
          </a:p>
        </p:txBody>
      </p:sp>
    </p:spTree>
    <p:extLst>
      <p:ext uri="{BB962C8B-B14F-4D97-AF65-F5344CB8AC3E}">
        <p14:creationId xmlns:p14="http://schemas.microsoft.com/office/powerpoint/2010/main" val="31148987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p:cNvPicPr>
          <p:nvPr>
            <p:ph idx="1"/>
          </p:nvPr>
        </p:nvPicPr>
        <p:blipFill>
          <a:blip r:embed="rId2">
            <a:extLst/>
          </a:blip>
          <a:srcRect/>
          <a:stretch>
            <a:fillRect/>
          </a:stretch>
        </p:blipFill>
        <p:spPr bwMode="auto">
          <a:xfrm>
            <a:off x="2402007" y="2320119"/>
            <a:ext cx="7356142" cy="3098042"/>
          </a:xfrm>
          <a:prstGeom prst="rect">
            <a:avLst/>
          </a:prstGeom>
          <a:noFill/>
        </p:spPr>
      </p:pic>
    </p:spTree>
    <p:extLst>
      <p:ext uri="{BB962C8B-B14F-4D97-AF65-F5344CB8AC3E}">
        <p14:creationId xmlns:p14="http://schemas.microsoft.com/office/powerpoint/2010/main" val="1235959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7">
            <a:extLst>
              <a:ext uri="{FF2B5EF4-FFF2-40B4-BE49-F238E27FC236}">
                <a16:creationId xmlns="" xmlns:a16="http://schemas.microsoft.com/office/drawing/2014/main" id="{2A8AA5BC-4F7A-4226-8F99-6D824B226A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 xmlns:a16="http://schemas.microsoft.com/office/drawing/2014/main" id="{3E5445C6-DD42-4979-86FF-03730E8C6D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5683713-BDF8-4A3E-BE10-17A1029B06FC}"/>
              </a:ext>
            </a:extLst>
          </p:cNvPr>
          <p:cNvSpPr>
            <a:spLocks noGrp="1"/>
          </p:cNvSpPr>
          <p:nvPr>
            <p:ph type="ctrTitle"/>
          </p:nvPr>
        </p:nvSpPr>
        <p:spPr>
          <a:xfrm>
            <a:off x="1524000" y="1122362"/>
            <a:ext cx="9144000" cy="2840037"/>
          </a:xfrm>
        </p:spPr>
        <p:txBody>
          <a:bodyPr>
            <a:normAutofit/>
          </a:bodyPr>
          <a:lstStyle/>
          <a:p>
            <a:r>
              <a:rPr lang="en-US" sz="5800"/>
              <a:t>What is Dictionary?</a:t>
            </a:r>
          </a:p>
        </p:txBody>
      </p:sp>
      <p:sp>
        <p:nvSpPr>
          <p:cNvPr id="3" name="Subtitle 2">
            <a:extLst>
              <a:ext uri="{FF2B5EF4-FFF2-40B4-BE49-F238E27FC236}">
                <a16:creationId xmlns="" xmlns:a16="http://schemas.microsoft.com/office/drawing/2014/main" id="{94FBFF8E-6291-490E-93CF-C723CB0A3971}"/>
              </a:ext>
            </a:extLst>
          </p:cNvPr>
          <p:cNvSpPr>
            <a:spLocks noGrp="1"/>
          </p:cNvSpPr>
          <p:nvPr>
            <p:ph type="subTitle" idx="1"/>
          </p:nvPr>
        </p:nvSpPr>
        <p:spPr>
          <a:xfrm>
            <a:off x="1524000" y="4256436"/>
            <a:ext cx="9144000" cy="1600818"/>
          </a:xfrm>
        </p:spPr>
        <p:txBody>
          <a:bodyPr>
            <a:normAutofit/>
          </a:bodyPr>
          <a:lstStyle/>
          <a:p>
            <a:r>
              <a:rPr lang="en-US">
                <a:solidFill>
                  <a:schemeClr val="accent1">
                    <a:lumMod val="60000"/>
                    <a:lumOff val="40000"/>
                  </a:schemeClr>
                </a:solidFill>
              </a:rPr>
              <a:t>A dictionary is a collection which is unordered, changeable and indexed. In </a:t>
            </a:r>
            <a:r>
              <a:rPr lang="en-US" b="1">
                <a:solidFill>
                  <a:schemeClr val="accent1">
                    <a:lumMod val="60000"/>
                    <a:lumOff val="40000"/>
                  </a:schemeClr>
                </a:solidFill>
              </a:rPr>
              <a:t>Python dictionaries</a:t>
            </a:r>
            <a:r>
              <a:rPr lang="en-US">
                <a:solidFill>
                  <a:schemeClr val="accent1">
                    <a:lumMod val="60000"/>
                    <a:lumOff val="40000"/>
                  </a:schemeClr>
                </a:solidFill>
              </a:rPr>
              <a:t> are written with curly brackets, and they have keys and values.</a:t>
            </a:r>
          </a:p>
        </p:txBody>
      </p:sp>
      <p:cxnSp>
        <p:nvCxnSpPr>
          <p:cNvPr id="22" name="Straight Connector 11">
            <a:extLst>
              <a:ext uri="{FF2B5EF4-FFF2-40B4-BE49-F238E27FC236}">
                <a16:creationId xmlns="" xmlns:a16="http://schemas.microsoft.com/office/drawing/2014/main" id="{45000665-DFC7-417E-8FD7-516A0F15C9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967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8D70B121-56F4-4848-B38B-182089D909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23BAA49-9344-497B-B723-BFCAC704653F}"/>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Why Dictionary?</a:t>
            </a:r>
          </a:p>
        </p:txBody>
      </p:sp>
      <p:cxnSp>
        <p:nvCxnSpPr>
          <p:cNvPr id="19" name="Straight Connector 18">
            <a:extLst>
              <a:ext uri="{FF2B5EF4-FFF2-40B4-BE49-F238E27FC236}">
                <a16:creationId xmlns=""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76240B6D-C77D-41E5-A2FD-6290AE14EF18}"/>
              </a:ext>
            </a:extLst>
          </p:cNvPr>
          <p:cNvSpPr>
            <a:spLocks noGrp="1"/>
          </p:cNvSpPr>
          <p:nvPr>
            <p:ph idx="1"/>
          </p:nvPr>
        </p:nvSpPr>
        <p:spPr>
          <a:xfrm>
            <a:off x="4976031" y="963877"/>
            <a:ext cx="6377769" cy="4930246"/>
          </a:xfrm>
        </p:spPr>
        <p:txBody>
          <a:bodyPr anchor="ctr">
            <a:normAutofit/>
          </a:bodyPr>
          <a:lstStyle/>
          <a:p>
            <a:r>
              <a:rPr lang="en-US" sz="2400">
                <a:latin typeface="Arial Black" panose="020B0A04020102020204" pitchFamily="34" charset="0"/>
              </a:rPr>
              <a:t>List = [“Bob, 25, “Dev”, “New York”, “bob@gmail.com”]</a:t>
            </a:r>
          </a:p>
          <a:p>
            <a:pPr marL="0" indent="0">
              <a:buNone/>
            </a:pPr>
            <a:r>
              <a:rPr lang="en-US" sz="2400"/>
              <a:t>Can store data but cannot extract information.</a:t>
            </a:r>
          </a:p>
          <a:p>
            <a:pPr marL="0" indent="0">
              <a:buNone/>
            </a:pPr>
            <a:r>
              <a:rPr lang="en-US" sz="2400" b="1"/>
              <a:t>Name? </a:t>
            </a:r>
          </a:p>
          <a:p>
            <a:pPr marL="0" indent="0">
              <a:buNone/>
            </a:pPr>
            <a:r>
              <a:rPr lang="en-US" sz="2400" b="1"/>
              <a:t>Age?</a:t>
            </a:r>
          </a:p>
          <a:p>
            <a:pPr marL="0" indent="0">
              <a:buNone/>
            </a:pPr>
            <a:r>
              <a:rPr lang="en-US" sz="2400" b="1"/>
              <a:t>Job?</a:t>
            </a:r>
          </a:p>
          <a:p>
            <a:pPr marL="0" indent="0">
              <a:buNone/>
            </a:pPr>
            <a:r>
              <a:rPr lang="en-US" sz="2400" b="1"/>
              <a:t>City?</a:t>
            </a:r>
          </a:p>
          <a:p>
            <a:pPr marL="0" indent="0">
              <a:buNone/>
            </a:pPr>
            <a:r>
              <a:rPr lang="en-US" sz="2400" b="1"/>
              <a:t>Email?</a:t>
            </a:r>
          </a:p>
        </p:txBody>
      </p:sp>
    </p:spTree>
    <p:extLst>
      <p:ext uri="{BB962C8B-B14F-4D97-AF65-F5344CB8AC3E}">
        <p14:creationId xmlns:p14="http://schemas.microsoft.com/office/powerpoint/2010/main" val="8142665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16C5FA50-8D52-4617-AF91-5C7B1C8352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7AEE2D8-3A1B-4C44-B6CD-F4271531F0B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How dictionary works?</a:t>
            </a:r>
          </a:p>
        </p:txBody>
      </p:sp>
      <p:sp>
        <p:nvSpPr>
          <p:cNvPr id="12" name="Rounded Rectangle 9">
            <a:extLst>
              <a:ext uri="{FF2B5EF4-FFF2-40B4-BE49-F238E27FC236}">
                <a16:creationId xmlns="" xmlns:a16="http://schemas.microsoft.com/office/drawing/2014/main" id="{E223798C-12AD-4B0C-A50C-D676347D67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 xmlns:a16="http://schemas.microsoft.com/office/drawing/2014/main" id="{2DFE7FDA-BBF1-40E7-A887-4848F8C5F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677" y="801859"/>
            <a:ext cx="6430375" cy="5078436"/>
          </a:xfrm>
        </p:spPr>
      </p:pic>
    </p:spTree>
    <p:extLst>
      <p:ext uri="{BB962C8B-B14F-4D97-AF65-F5344CB8AC3E}">
        <p14:creationId xmlns:p14="http://schemas.microsoft.com/office/powerpoint/2010/main" val="1751036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F014258-D08E-4E25-9486-4E21000693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How to achieve this?</a:t>
            </a:r>
          </a:p>
        </p:txBody>
      </p:sp>
      <p:pic>
        <p:nvPicPr>
          <p:cNvPr id="12" name="Picture 11">
            <a:extLst>
              <a:ext uri="{FF2B5EF4-FFF2-40B4-BE49-F238E27FC236}">
                <a16:creationId xmlns="" xmlns:a16="http://schemas.microsoft.com/office/drawing/2014/main" id="{3123C3E8-B8A5-45FF-8DE8-D4F0304D63F2}"/>
              </a:ext>
            </a:extLst>
          </p:cNvPr>
          <p:cNvPicPr>
            <a:picLocks noChangeAspect="1"/>
          </p:cNvPicPr>
          <p:nvPr/>
        </p:nvPicPr>
        <p:blipFill>
          <a:blip r:embed="rId2"/>
          <a:stretch>
            <a:fillRect/>
          </a:stretch>
        </p:blipFill>
        <p:spPr>
          <a:xfrm>
            <a:off x="4038600" y="1531418"/>
            <a:ext cx="7188199" cy="3791775"/>
          </a:xfrm>
          <a:prstGeom prst="rect">
            <a:avLst/>
          </a:prstGeom>
        </p:spPr>
      </p:pic>
    </p:spTree>
    <p:extLst>
      <p:ext uri="{BB962C8B-B14F-4D97-AF65-F5344CB8AC3E}">
        <p14:creationId xmlns:p14="http://schemas.microsoft.com/office/powerpoint/2010/main" val="17766619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524655-A01B-4763-BE6F-72C4DD7F3F29}"/>
              </a:ext>
            </a:extLst>
          </p:cNvPr>
          <p:cNvSpPr>
            <a:spLocks noGrp="1"/>
          </p:cNvSpPr>
          <p:nvPr>
            <p:ph type="title"/>
          </p:nvPr>
        </p:nvSpPr>
        <p:spPr/>
        <p:txBody>
          <a:bodyPr/>
          <a:lstStyle/>
          <a:p>
            <a:r>
              <a:rPr lang="en-US" dirty="0"/>
              <a:t>List VS Dictionary</a:t>
            </a:r>
          </a:p>
        </p:txBody>
      </p:sp>
      <p:graphicFrame>
        <p:nvGraphicFramePr>
          <p:cNvPr id="4" name="Content Placeholder 3">
            <a:extLst>
              <a:ext uri="{FF2B5EF4-FFF2-40B4-BE49-F238E27FC236}">
                <a16:creationId xmlns="" xmlns:a16="http://schemas.microsoft.com/office/drawing/2014/main" id="{AEA9D304-DE8D-47AF-B31F-F05B8237471B}"/>
              </a:ext>
            </a:extLst>
          </p:cNvPr>
          <p:cNvGraphicFramePr>
            <a:graphicFrameLocks noGrp="1"/>
          </p:cNvGraphicFramePr>
          <p:nvPr>
            <p:ph idx="1"/>
            <p:extLst/>
          </p:nvPr>
        </p:nvGraphicFramePr>
        <p:xfrm>
          <a:off x="838200" y="1825624"/>
          <a:ext cx="10515600" cy="3858924"/>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2901752952"/>
                    </a:ext>
                  </a:extLst>
                </a:gridCol>
                <a:gridCol w="5257800">
                  <a:extLst>
                    <a:ext uri="{9D8B030D-6E8A-4147-A177-3AD203B41FA5}">
                      <a16:colId xmlns="" xmlns:a16="http://schemas.microsoft.com/office/drawing/2014/main" val="3456522543"/>
                    </a:ext>
                  </a:extLst>
                </a:gridCol>
              </a:tblGrid>
              <a:tr h="766611">
                <a:tc>
                  <a:txBody>
                    <a:bodyPr/>
                    <a:lstStyle/>
                    <a:p>
                      <a:pPr algn="ctr"/>
                      <a:r>
                        <a:rPr lang="en-US" sz="3200" dirty="0"/>
                        <a:t>List</a:t>
                      </a:r>
                      <a:endParaRPr lang="en-US" dirty="0"/>
                    </a:p>
                  </a:txBody>
                  <a:tcPr/>
                </a:tc>
                <a:tc>
                  <a:txBody>
                    <a:bodyPr/>
                    <a:lstStyle/>
                    <a:p>
                      <a:pPr algn="ctr"/>
                      <a:r>
                        <a:rPr lang="en-US" sz="3200" dirty="0"/>
                        <a:t>Dictionary</a:t>
                      </a:r>
                    </a:p>
                  </a:txBody>
                  <a:tcPr/>
                </a:tc>
                <a:extLst>
                  <a:ext uri="{0D108BD9-81ED-4DB2-BD59-A6C34878D82A}">
                    <a16:rowId xmlns="" xmlns:a16="http://schemas.microsoft.com/office/drawing/2014/main" val="422979789"/>
                  </a:ext>
                </a:extLst>
              </a:tr>
              <a:tr h="766611">
                <a:tc>
                  <a:txBody>
                    <a:bodyPr/>
                    <a:lstStyle/>
                    <a:p>
                      <a:r>
                        <a:rPr lang="en-US" sz="2400" dirty="0"/>
                        <a:t>Referred with a numeric index</a:t>
                      </a:r>
                    </a:p>
                  </a:txBody>
                  <a:tcPr/>
                </a:tc>
                <a:tc>
                  <a:txBody>
                    <a:bodyPr/>
                    <a:lstStyle/>
                    <a:p>
                      <a:r>
                        <a:rPr lang="en-US" sz="2400" dirty="0"/>
                        <a:t>Map key to values</a:t>
                      </a:r>
                    </a:p>
                  </a:txBody>
                  <a:tcPr/>
                </a:tc>
                <a:extLst>
                  <a:ext uri="{0D108BD9-81ED-4DB2-BD59-A6C34878D82A}">
                    <a16:rowId xmlns="" xmlns:a16="http://schemas.microsoft.com/office/drawing/2014/main" val="1961018425"/>
                  </a:ext>
                </a:extLst>
              </a:tr>
              <a:tr h="766611">
                <a:tc>
                  <a:txBody>
                    <a:bodyPr/>
                    <a:lstStyle/>
                    <a:p>
                      <a:r>
                        <a:rPr lang="en-US" sz="2800" dirty="0"/>
                        <a:t>Ordered</a:t>
                      </a:r>
                    </a:p>
                    <a:p>
                      <a:endParaRPr lang="en-US" dirty="0"/>
                    </a:p>
                  </a:txBody>
                  <a:tcPr/>
                </a:tc>
                <a:tc>
                  <a:txBody>
                    <a:bodyPr/>
                    <a:lstStyle/>
                    <a:p>
                      <a:r>
                        <a:rPr lang="en-US" sz="2800" dirty="0"/>
                        <a:t>Unordered</a:t>
                      </a:r>
                    </a:p>
                    <a:p>
                      <a:endParaRPr lang="en-US" dirty="0"/>
                    </a:p>
                  </a:txBody>
                  <a:tcPr/>
                </a:tc>
                <a:extLst>
                  <a:ext uri="{0D108BD9-81ED-4DB2-BD59-A6C34878D82A}">
                    <a16:rowId xmlns="" xmlns:a16="http://schemas.microsoft.com/office/drawing/2014/main" val="254436264"/>
                  </a:ext>
                </a:extLst>
              </a:tr>
              <a:tr h="766611">
                <a:tc>
                  <a:txBody>
                    <a:bodyPr/>
                    <a:lstStyle/>
                    <a:p>
                      <a:r>
                        <a:rPr lang="en-US" sz="3600" dirty="0"/>
                        <a:t>[ ]</a:t>
                      </a:r>
                    </a:p>
                  </a:txBody>
                  <a:tcPr/>
                </a:tc>
                <a:tc>
                  <a:txBody>
                    <a:bodyPr/>
                    <a:lstStyle/>
                    <a:p>
                      <a:r>
                        <a:rPr lang="en-US" sz="4000" dirty="0"/>
                        <a:t>{ }</a:t>
                      </a:r>
                    </a:p>
                  </a:txBody>
                  <a:tcPr/>
                </a:tc>
                <a:extLst>
                  <a:ext uri="{0D108BD9-81ED-4DB2-BD59-A6C34878D82A}">
                    <a16:rowId xmlns="" xmlns:a16="http://schemas.microsoft.com/office/drawing/2014/main" val="1476366064"/>
                  </a:ext>
                </a:extLst>
              </a:tr>
              <a:tr h="766611">
                <a:tc>
                  <a:txBody>
                    <a:bodyPr/>
                    <a:lstStyle/>
                    <a:p>
                      <a:r>
                        <a:rPr lang="en-US" sz="2800" dirty="0"/>
                        <a:t>Usually for same data type</a:t>
                      </a:r>
                    </a:p>
                  </a:txBody>
                  <a:tcPr/>
                </a:tc>
                <a:tc>
                  <a:txBody>
                    <a:bodyPr/>
                    <a:lstStyle/>
                    <a:p>
                      <a:r>
                        <a:rPr lang="en-US" sz="2800" dirty="0"/>
                        <a:t>Handle different types of data</a:t>
                      </a:r>
                    </a:p>
                  </a:txBody>
                  <a:tcPr/>
                </a:tc>
                <a:extLst>
                  <a:ext uri="{0D108BD9-81ED-4DB2-BD59-A6C34878D82A}">
                    <a16:rowId xmlns="" xmlns:a16="http://schemas.microsoft.com/office/drawing/2014/main" val="858469471"/>
                  </a:ext>
                </a:extLst>
              </a:tr>
            </a:tbl>
          </a:graphicData>
        </a:graphic>
      </p:graphicFrame>
    </p:spTree>
    <p:extLst>
      <p:ext uri="{BB962C8B-B14F-4D97-AF65-F5344CB8AC3E}">
        <p14:creationId xmlns:p14="http://schemas.microsoft.com/office/powerpoint/2010/main" val="284462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srcRect l="16074" t="30424" r="42364" b="23008"/>
          <a:stretch/>
        </p:blipFill>
        <p:spPr bwMode="auto">
          <a:xfrm>
            <a:off x="1651380" y="641445"/>
            <a:ext cx="7970292" cy="56228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5389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937322A-1BA2-48EC-99B2-7761661F8CE5}"/>
              </a:ext>
            </a:extLst>
          </p:cNvPr>
          <p:cNvPicPr>
            <a:picLocks noChangeAspect="1"/>
          </p:cNvPicPr>
          <p:nvPr/>
        </p:nvPicPr>
        <p:blipFill rotWithShape="1">
          <a:blip r:embed="rId2">
            <a:duotone>
              <a:prstClr val="black"/>
              <a:prstClr val="white"/>
            </a:duotone>
            <a:alphaModFix amt="35000"/>
            <a:extLst/>
          </a:blip>
          <a:srcRect t="24836" b="164"/>
          <a:stretch/>
        </p:blipFill>
        <p:spPr>
          <a:xfrm>
            <a:off x="20" y="1"/>
            <a:ext cx="12191980" cy="6857999"/>
          </a:xfrm>
          <a:prstGeom prst="rect">
            <a:avLst/>
          </a:prstGeom>
        </p:spPr>
      </p:pic>
      <p:sp>
        <p:nvSpPr>
          <p:cNvPr id="25" name="Rectangle 24">
            <a:extLst>
              <a:ext uri="{FF2B5EF4-FFF2-40B4-BE49-F238E27FC236}">
                <a16:creationId xmlns="" xmlns:a16="http://schemas.microsoft.com/office/drawing/2014/main" id="{FCEC2294-5A7B-45E5-9251-C1AA89F4AD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0BA69B63-3C46-4AD0-9FEA-9BB76DD4FB2F}"/>
              </a:ext>
            </a:extLst>
          </p:cNvPr>
          <p:cNvSpPr>
            <a:spLocks noGrp="1"/>
          </p:cNvSpPr>
          <p:nvPr>
            <p:ph type="title"/>
          </p:nvPr>
        </p:nvSpPr>
        <p:spPr>
          <a:xfrm>
            <a:off x="838201" y="1065862"/>
            <a:ext cx="3313164" cy="4726276"/>
          </a:xfrm>
        </p:spPr>
        <p:txBody>
          <a:bodyPr>
            <a:normAutofit/>
          </a:bodyPr>
          <a:lstStyle/>
          <a:p>
            <a:pPr algn="r"/>
            <a:r>
              <a:rPr lang="en-US" sz="4000"/>
              <a:t>What data types are supported as keys?</a:t>
            </a:r>
          </a:p>
        </p:txBody>
      </p:sp>
      <p:cxnSp>
        <p:nvCxnSpPr>
          <p:cNvPr id="27" name="Straight Connector 26">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 xmlns:a16="http://schemas.microsoft.com/office/drawing/2014/main" id="{BC3BB6ED-6967-478C-BD6A-65B9609E6D67}"/>
              </a:ext>
            </a:extLst>
          </p:cNvPr>
          <p:cNvGraphicFramePr>
            <a:graphicFrameLocks noGrp="1"/>
          </p:cNvGraphicFramePr>
          <p:nvPr>
            <p:ph idx="1"/>
            <p:extLst/>
          </p:nvPr>
        </p:nvGraphicFramePr>
        <p:xfrm>
          <a:off x="5155379" y="1065862"/>
          <a:ext cx="6192319"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6051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986A90-9D76-4C79-A086-719CD259A68E}"/>
              </a:ext>
            </a:extLst>
          </p:cNvPr>
          <p:cNvSpPr>
            <a:spLocks noGrp="1"/>
          </p:cNvSpPr>
          <p:nvPr>
            <p:ph type="title"/>
          </p:nvPr>
        </p:nvSpPr>
        <p:spPr>
          <a:xfrm>
            <a:off x="650449" y="4445251"/>
            <a:ext cx="10901471" cy="1350712"/>
          </a:xfrm>
          <a:noFill/>
        </p:spPr>
        <p:txBody>
          <a:bodyPr vert="horz" lIns="91440" tIns="45720" rIns="91440" bIns="45720" rtlCol="0" anchor="b">
            <a:normAutofit/>
          </a:bodyPr>
          <a:lstStyle/>
          <a:p>
            <a:pPr algn="ctr"/>
            <a:r>
              <a:rPr lang="en-US" sz="6000"/>
              <a:t>Example</a:t>
            </a:r>
          </a:p>
        </p:txBody>
      </p:sp>
      <p:sp>
        <p:nvSpPr>
          <p:cNvPr id="19" name="Rounded Rectangle 18">
            <a:extLst>
              <a:ext uri="{FF2B5EF4-FFF2-40B4-BE49-F238E27FC236}">
                <a16:creationId xmlns="" xmlns:a16="http://schemas.microsoft.com/office/drawing/2014/main" id="{283A93BD-A469-4D4C-8A1F-5668AE9758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528565" y="503573"/>
            <a:ext cx="7134870" cy="3599401"/>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 xmlns:a16="http://schemas.microsoft.com/office/drawing/2014/main" id="{409BE45A-3E42-4C69-BFAC-88F02F93B0C9}"/>
              </a:ext>
            </a:extLst>
          </p:cNvPr>
          <p:cNvPicPr>
            <a:picLocks noGrp="1" noChangeAspect="1"/>
          </p:cNvPicPr>
          <p:nvPr>
            <p:ph idx="1"/>
          </p:nvPr>
        </p:nvPicPr>
        <p:blipFill rotWithShape="1">
          <a:blip r:embed="rId2">
            <a:extLst/>
          </a:blip>
          <a:srcRect r="3365" b="1"/>
          <a:stretch/>
        </p:blipFill>
        <p:spPr>
          <a:xfrm>
            <a:off x="2694432" y="666497"/>
            <a:ext cx="6803136" cy="3273552"/>
          </a:xfrm>
          <a:prstGeom prst="rect">
            <a:avLst/>
          </a:prstGeom>
          <a:effectLst/>
        </p:spPr>
      </p:pic>
    </p:spTree>
    <p:extLst>
      <p:ext uri="{BB962C8B-B14F-4D97-AF65-F5344CB8AC3E}">
        <p14:creationId xmlns:p14="http://schemas.microsoft.com/office/powerpoint/2010/main" val="1277703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500909-8F36-435E-BE15-8EDFAB2CA80B}"/>
              </a:ext>
            </a:extLst>
          </p:cNvPr>
          <p:cNvSpPr>
            <a:spLocks noGrp="1"/>
          </p:cNvSpPr>
          <p:nvPr>
            <p:ph type="title"/>
          </p:nvPr>
        </p:nvSpPr>
        <p:spPr>
          <a:xfrm>
            <a:off x="648929" y="341641"/>
            <a:ext cx="3730752" cy="1693776"/>
          </a:xfrm>
        </p:spPr>
        <p:txBody>
          <a:bodyPr>
            <a:normAutofit/>
          </a:bodyPr>
          <a:lstStyle/>
          <a:p>
            <a:r>
              <a:rPr lang="en-US" sz="3600" dirty="0"/>
              <a:t>Task</a:t>
            </a:r>
          </a:p>
        </p:txBody>
      </p:sp>
      <p:sp>
        <p:nvSpPr>
          <p:cNvPr id="3" name="Content Placeholder 2">
            <a:extLst>
              <a:ext uri="{FF2B5EF4-FFF2-40B4-BE49-F238E27FC236}">
                <a16:creationId xmlns="" xmlns:a16="http://schemas.microsoft.com/office/drawing/2014/main" id="{480396AD-4829-42AE-AD3F-990217E0C282}"/>
              </a:ext>
            </a:extLst>
          </p:cNvPr>
          <p:cNvSpPr>
            <a:spLocks noGrp="1"/>
          </p:cNvSpPr>
          <p:nvPr>
            <p:ph idx="1"/>
          </p:nvPr>
        </p:nvSpPr>
        <p:spPr>
          <a:xfrm>
            <a:off x="4864100" y="341641"/>
            <a:ext cx="6675627" cy="1690359"/>
          </a:xfrm>
        </p:spPr>
        <p:txBody>
          <a:bodyPr anchor="ctr">
            <a:normAutofit/>
          </a:bodyPr>
          <a:lstStyle/>
          <a:p>
            <a:r>
              <a:rPr lang="en-US" sz="2000" dirty="0"/>
              <a:t>Create a application to store student data. Output&gt;</a:t>
            </a:r>
          </a:p>
        </p:txBody>
      </p:sp>
      <p:sp>
        <p:nvSpPr>
          <p:cNvPr id="18" name="Rectangle 17">
            <a:extLst>
              <a:ext uri="{FF2B5EF4-FFF2-40B4-BE49-F238E27FC236}">
                <a16:creationId xmlns="" xmlns:a16="http://schemas.microsoft.com/office/drawing/2014/main" id="{5AAE9118-0436-4488-AC4A-C14DF6A7B6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236855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8">
            <a:extLst>
              <a:ext uri="{FF2B5EF4-FFF2-40B4-BE49-F238E27FC236}">
                <a16:creationId xmlns="" xmlns:a16="http://schemas.microsoft.com/office/drawing/2014/main" id="{07A0C51E-5464-4470-855E-CA530A59BF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059557" y="263370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0164B04C-2ABA-4B6C-BE63-2C439222AB30}"/>
              </a:ext>
            </a:extLst>
          </p:cNvPr>
          <p:cNvPicPr>
            <a:picLocks noChangeAspect="1"/>
          </p:cNvPicPr>
          <p:nvPr/>
        </p:nvPicPr>
        <p:blipFill rotWithShape="1">
          <a:blip r:embed="rId2"/>
          <a:srcRect r="544"/>
          <a:stretch/>
        </p:blipFill>
        <p:spPr>
          <a:xfrm>
            <a:off x="2184401" y="2742910"/>
            <a:ext cx="7823199" cy="3343043"/>
          </a:xfrm>
          <a:prstGeom prst="rect">
            <a:avLst/>
          </a:prstGeom>
        </p:spPr>
      </p:pic>
    </p:spTree>
    <p:extLst>
      <p:ext uri="{BB962C8B-B14F-4D97-AF65-F5344CB8AC3E}">
        <p14:creationId xmlns:p14="http://schemas.microsoft.com/office/powerpoint/2010/main" val="363938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Value = a + b * c – d</a:t>
            </a:r>
          </a:p>
          <a:p>
            <a:endParaRPr lang="en-US" dirty="0"/>
          </a:p>
        </p:txBody>
      </p:sp>
      <p:pic>
        <p:nvPicPr>
          <p:cNvPr id="6" name="Picture 5"/>
          <p:cNvPicPr/>
          <p:nvPr/>
        </p:nvPicPr>
        <p:blipFill>
          <a:blip r:embed="rId2">
            <a:clrChange>
              <a:clrFrom>
                <a:srgbClr val="FFFFFF"/>
              </a:clrFrom>
              <a:clrTo>
                <a:srgbClr val="FFFFFF">
                  <a:alpha val="0"/>
                </a:srgbClr>
              </a:clrTo>
            </a:clrChange>
            <a:extLst/>
          </a:blip>
          <a:srcRect/>
          <a:stretch>
            <a:fillRect/>
          </a:stretch>
        </p:blipFill>
        <p:spPr bwMode="auto">
          <a:xfrm>
            <a:off x="1001746" y="2251880"/>
            <a:ext cx="9821275" cy="4182929"/>
          </a:xfrm>
          <a:prstGeom prst="rect">
            <a:avLst/>
          </a:prstGeom>
          <a:noFill/>
        </p:spPr>
      </p:pic>
    </p:spTree>
    <p:extLst>
      <p:ext uri="{BB962C8B-B14F-4D97-AF65-F5344CB8AC3E}">
        <p14:creationId xmlns:p14="http://schemas.microsoft.com/office/powerpoint/2010/main" val="250992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dirty="0"/>
              <a:t>Evaluate the following Python arithmetic expression</a:t>
            </a:r>
            <a:r>
              <a:rPr lang="en-US" dirty="0" smtClean="0"/>
              <a:t>:</a:t>
            </a:r>
          </a:p>
          <a:p>
            <a:endParaRPr lang="en-US" dirty="0"/>
          </a:p>
          <a:p>
            <a:endParaRPr lang="en-US" dirty="0" smtClean="0"/>
          </a:p>
          <a:p>
            <a:endParaRPr lang="en-US" dirty="0"/>
          </a:p>
          <a:p>
            <a:pPr>
              <a:buFont typeface="Courier New" panose="02070309020205020404" pitchFamily="49" charset="0"/>
              <a:buChar char="o"/>
            </a:pPr>
            <a:r>
              <a:rPr lang="en-US" dirty="0" smtClean="0"/>
              <a:t>3</a:t>
            </a:r>
            <a:endParaRPr lang="en-US" dirty="0"/>
          </a:p>
          <a:p>
            <a:pPr>
              <a:buFont typeface="Courier New" panose="02070309020205020404" pitchFamily="49" charset="0"/>
              <a:buChar char="o"/>
            </a:pPr>
            <a:r>
              <a:rPr lang="en-US" dirty="0" smtClean="0"/>
              <a:t>13</a:t>
            </a:r>
            <a:endParaRPr lang="en-US" dirty="0"/>
          </a:p>
          <a:p>
            <a:pPr>
              <a:buFont typeface="Courier New" panose="02070309020205020404" pitchFamily="49" charset="0"/>
              <a:buChar char="o"/>
            </a:pPr>
            <a:r>
              <a:rPr lang="en-US" dirty="0" smtClean="0"/>
              <a:t>15</a:t>
            </a:r>
            <a:endParaRPr lang="en-US" dirty="0"/>
          </a:p>
          <a:p>
            <a:pPr>
              <a:buFont typeface="Courier New" panose="02070309020205020404" pitchFamily="49" charset="0"/>
              <a:buChar char="o"/>
            </a:pPr>
            <a:r>
              <a:rPr lang="en-US" dirty="0" smtClean="0"/>
              <a:t>69</a:t>
            </a:r>
            <a:endParaRPr lang="en-US" dirty="0"/>
          </a:p>
        </p:txBody>
      </p:sp>
      <p:pic>
        <p:nvPicPr>
          <p:cNvPr id="12" name="Picture 11"/>
          <p:cNvPicPr/>
          <p:nvPr/>
        </p:nvPicPr>
        <p:blipFill>
          <a:blip r:embed="rId2">
            <a:extLst/>
          </a:blip>
          <a:srcRect/>
          <a:stretch>
            <a:fillRect/>
          </a:stretch>
        </p:blipFill>
        <p:spPr bwMode="auto">
          <a:xfrm>
            <a:off x="1097279" y="2431395"/>
            <a:ext cx="2860571" cy="816771"/>
          </a:xfrm>
          <a:prstGeom prst="rect">
            <a:avLst/>
          </a:prstGeom>
          <a:noFill/>
        </p:spPr>
      </p:pic>
    </p:spTree>
    <p:extLst>
      <p:ext uri="{BB962C8B-B14F-4D97-AF65-F5344CB8AC3E}">
        <p14:creationId xmlns:p14="http://schemas.microsoft.com/office/powerpoint/2010/main" val="375379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582362"/>
          </a:xfrm>
        </p:spPr>
        <p:txBody>
          <a:bodyPr>
            <a:normAutofit fontScale="77500" lnSpcReduction="20000"/>
          </a:bodyPr>
          <a:lstStyle/>
          <a:p>
            <a:r>
              <a:rPr lang="en-US" dirty="0"/>
              <a:t>You are creating a function that manipulates a number. The function has the following requirements:</a:t>
            </a:r>
          </a:p>
          <a:p>
            <a:pPr>
              <a:buFont typeface="Wingdings" panose="05000000000000000000" pitchFamily="2" charset="2"/>
              <a:buChar char="§"/>
            </a:pPr>
            <a:r>
              <a:rPr lang="en-US" dirty="0"/>
              <a:t>A float is passed into the function</a:t>
            </a:r>
          </a:p>
          <a:p>
            <a:pPr>
              <a:buFont typeface="Wingdings" panose="05000000000000000000" pitchFamily="2" charset="2"/>
              <a:buChar char="§"/>
            </a:pPr>
            <a:r>
              <a:rPr lang="en-US" dirty="0"/>
              <a:t>The function must take the absolute value of the </a:t>
            </a:r>
            <a:r>
              <a:rPr lang="en-US" dirty="0" smtClean="0"/>
              <a:t>float</a:t>
            </a:r>
            <a:r>
              <a:rPr lang="en-US" dirty="0"/>
              <a:t> </a:t>
            </a:r>
          </a:p>
          <a:p>
            <a:pPr>
              <a:buFont typeface="Wingdings" panose="05000000000000000000" pitchFamily="2" charset="2"/>
              <a:buChar char="§"/>
            </a:pPr>
            <a:r>
              <a:rPr lang="en-US" dirty="0"/>
              <a:t>Any decimal points after the integer must be </a:t>
            </a:r>
            <a:r>
              <a:rPr lang="en-US" dirty="0" smtClean="0"/>
              <a:t>removed</a:t>
            </a:r>
          </a:p>
          <a:p>
            <a:r>
              <a:rPr lang="en-US" dirty="0"/>
              <a:t>A.	</a:t>
            </a:r>
            <a:r>
              <a:rPr lang="en-US" dirty="0" err="1"/>
              <a:t>math.fmod</a:t>
            </a:r>
            <a:r>
              <a:rPr lang="en-US" dirty="0"/>
              <a:t>(x</a:t>
            </a:r>
            <a:r>
              <a:rPr lang="en-US" dirty="0" smtClean="0"/>
              <a:t>)</a:t>
            </a:r>
            <a:endParaRPr lang="en-US" dirty="0"/>
          </a:p>
          <a:p>
            <a:r>
              <a:rPr lang="en-US" dirty="0"/>
              <a:t>B.	</a:t>
            </a:r>
            <a:r>
              <a:rPr lang="en-US" dirty="0" err="1"/>
              <a:t>math.frexp</a:t>
            </a:r>
            <a:r>
              <a:rPr lang="en-US" dirty="0"/>
              <a:t>(x</a:t>
            </a:r>
            <a:r>
              <a:rPr lang="en-US" dirty="0" smtClean="0"/>
              <a:t>)</a:t>
            </a:r>
            <a:endParaRPr lang="en-US" dirty="0"/>
          </a:p>
          <a:p>
            <a:r>
              <a:rPr lang="en-US" dirty="0"/>
              <a:t>C.	</a:t>
            </a:r>
            <a:r>
              <a:rPr lang="en-US" dirty="0" err="1"/>
              <a:t>math.floor</a:t>
            </a:r>
            <a:r>
              <a:rPr lang="en-US" dirty="0"/>
              <a:t>(x</a:t>
            </a:r>
            <a:r>
              <a:rPr lang="en-US" dirty="0" smtClean="0"/>
              <a:t>)</a:t>
            </a:r>
            <a:endParaRPr lang="en-US" dirty="0"/>
          </a:p>
          <a:p>
            <a:r>
              <a:rPr lang="en-US" dirty="0"/>
              <a:t>D.	</a:t>
            </a:r>
            <a:r>
              <a:rPr lang="en-US" dirty="0" err="1"/>
              <a:t>math.ceil</a:t>
            </a:r>
            <a:r>
              <a:rPr lang="en-US" dirty="0"/>
              <a:t>(x</a:t>
            </a:r>
            <a:r>
              <a:rPr lang="en-US" dirty="0" smtClean="0"/>
              <a:t>)</a:t>
            </a:r>
            <a:endParaRPr lang="en-US" dirty="0"/>
          </a:p>
          <a:p>
            <a:r>
              <a:rPr lang="en-US" dirty="0"/>
              <a:t>E.	</a:t>
            </a:r>
            <a:r>
              <a:rPr lang="en-US" dirty="0" err="1"/>
              <a:t>math.fabs</a:t>
            </a:r>
            <a:r>
              <a:rPr lang="en-US" dirty="0"/>
              <a:t>(x</a:t>
            </a:r>
            <a:r>
              <a:rPr lang="en-US" dirty="0" smtClean="0"/>
              <a:t>)</a:t>
            </a:r>
          </a:p>
          <a:p>
            <a:r>
              <a:rPr lang="en-US" dirty="0" smtClean="0"/>
              <a:t>Answer: CE</a:t>
            </a:r>
          </a:p>
          <a:p>
            <a:r>
              <a:rPr lang="en-US" b="1" dirty="0"/>
              <a:t>Explanation</a:t>
            </a:r>
            <a:r>
              <a:rPr lang="en-US" b="1" dirty="0" smtClean="0"/>
              <a:t>:</a:t>
            </a:r>
            <a:endParaRPr lang="en-US" b="1" dirty="0"/>
          </a:p>
          <a:p>
            <a:pPr lvl="0"/>
            <a:r>
              <a:rPr lang="en-US" dirty="0" err="1"/>
              <a:t>math.floor</a:t>
            </a:r>
            <a:r>
              <a:rPr lang="en-US" dirty="0"/>
              <a:t>(x) returns the largest integer less than or equal to x.</a:t>
            </a:r>
          </a:p>
          <a:p>
            <a:pPr lvl="0"/>
            <a:r>
              <a:rPr lang="en-US" dirty="0" err="1"/>
              <a:t>math.fabs</a:t>
            </a:r>
            <a:r>
              <a:rPr lang="en-US" dirty="0"/>
              <a:t>(x) returns the absolute value of x.</a:t>
            </a:r>
          </a:p>
          <a:p>
            <a:endParaRPr lang="en-US" dirty="0"/>
          </a:p>
          <a:p>
            <a:endParaRPr lang="en-US" dirty="0"/>
          </a:p>
        </p:txBody>
      </p:sp>
    </p:spTree>
    <p:extLst>
      <p:ext uri="{BB962C8B-B14F-4D97-AF65-F5344CB8AC3E}">
        <p14:creationId xmlns:p14="http://schemas.microsoft.com/office/powerpoint/2010/main" val="21228290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885</TotalTime>
  <Words>1401</Words>
  <Application>Microsoft Office PowerPoint</Application>
  <PresentationFormat>Widescreen</PresentationFormat>
  <Paragraphs>463</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 Black</vt:lpstr>
      <vt:lpstr>Calibri</vt:lpstr>
      <vt:lpstr>Calibri Light</vt:lpstr>
      <vt:lpstr>Courier New</vt:lpstr>
      <vt:lpstr>Helvetica</vt:lpstr>
      <vt:lpstr>Times New Roman</vt:lpstr>
      <vt:lpstr>Wingdings</vt:lpstr>
      <vt:lpstr>Retrospect</vt:lpstr>
      <vt:lpstr>Python Revision Class</vt:lpstr>
      <vt:lpstr>Topics to cover</vt:lpstr>
      <vt:lpstr>Announcement  </vt:lpstr>
      <vt:lpstr>Data Types</vt:lpstr>
      <vt:lpstr>PowerPoint Presentation</vt:lpstr>
      <vt:lpstr>PowerPoint Presentation</vt:lpstr>
      <vt:lpstr>PowerPoint Presentation</vt:lpstr>
      <vt:lpstr>PowerPoint Presentation</vt:lpstr>
      <vt:lpstr>PowerPoint Presentation</vt:lpstr>
      <vt:lpstr>PowerPoint Presentation</vt:lpstr>
      <vt:lpstr>What is if else?</vt:lpstr>
      <vt:lpstr>Understand the flow of if else</vt:lpstr>
      <vt:lpstr>Example</vt:lpstr>
      <vt:lpstr>Example</vt:lpstr>
      <vt:lpstr>Indentation </vt:lpstr>
      <vt:lpstr>Indentation </vt:lpstr>
      <vt:lpstr>Name = Rauf ur Rahim, Class = 12PM</vt:lpstr>
      <vt:lpstr>Boolean Expression</vt:lpstr>
      <vt:lpstr>Truth Table</vt:lpstr>
      <vt:lpstr>Task # 1</vt:lpstr>
      <vt:lpstr>Solution</vt:lpstr>
      <vt:lpstr>Task # 2</vt:lpstr>
      <vt:lpstr>What is List?</vt:lpstr>
      <vt:lpstr>Understand the working / Indexing of List</vt:lpstr>
      <vt:lpstr>Understand the working / Indexing of List</vt:lpstr>
      <vt:lpstr>Understand the working / Indexing of List</vt:lpstr>
      <vt:lpstr>Understand the working / Indexing of List</vt:lpstr>
      <vt:lpstr>Increment</vt:lpstr>
      <vt:lpstr>Understand the working / Indexing of List</vt:lpstr>
      <vt:lpstr>Task # 1</vt:lpstr>
      <vt:lpstr>PowerPoint Presentation</vt:lpstr>
      <vt:lpstr>PowerPoint Presentation</vt:lpstr>
      <vt:lpstr>PowerPoint Presentation</vt:lpstr>
      <vt:lpstr>PowerPoint Presentation</vt:lpstr>
      <vt:lpstr>Task</vt:lpstr>
      <vt:lpstr>What is For Loop?</vt:lpstr>
      <vt:lpstr>Understand the Iterations of For Loop</vt:lpstr>
      <vt:lpstr>Nest For Loop</vt:lpstr>
      <vt:lpstr>Nest For Loop</vt:lpstr>
      <vt:lpstr>Nest For Loop</vt:lpstr>
      <vt:lpstr>Nest For Loop</vt:lpstr>
      <vt:lpstr>Nest For Loop</vt:lpstr>
      <vt:lpstr>Nest For Loop</vt:lpstr>
      <vt:lpstr>Nest For Loop</vt:lpstr>
      <vt:lpstr>Nest For Loop</vt:lpstr>
      <vt:lpstr>Nest For Loop</vt:lpstr>
      <vt:lpstr>PowerPoint Presentation</vt:lpstr>
      <vt:lpstr>PowerPoint Presentation</vt:lpstr>
      <vt:lpstr>PowerPoint Presentation</vt:lpstr>
      <vt:lpstr>What is while Loop?</vt:lpstr>
      <vt:lpstr>Understand the Iterations of while Loop</vt:lpstr>
      <vt:lpstr>PowerPoint Presentation</vt:lpstr>
      <vt:lpstr>Task # 1</vt:lpstr>
      <vt:lpstr>Solution</vt:lpstr>
      <vt:lpstr>What is Dictionary?</vt:lpstr>
      <vt:lpstr>Why Dictionary?</vt:lpstr>
      <vt:lpstr>How dictionary works?</vt:lpstr>
      <vt:lpstr>How to achieve this?</vt:lpstr>
      <vt:lpstr>List VS Dictionary</vt:lpstr>
      <vt:lpstr>What data types are supported as keys?</vt:lpstr>
      <vt:lpstr>Example</vt:lpstr>
      <vt:lpstr>Task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Revision Class</dc:title>
  <dc:creator>Rauf</dc:creator>
  <cp:lastModifiedBy>Rauf</cp:lastModifiedBy>
  <cp:revision>262</cp:revision>
  <dcterms:created xsi:type="dcterms:W3CDTF">2019-12-21T13:03:30Z</dcterms:created>
  <dcterms:modified xsi:type="dcterms:W3CDTF">2019-12-23T18:50:00Z</dcterms:modified>
</cp:coreProperties>
</file>