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71"/>
  </p:notesMasterIdLst>
  <p:sldIdLst>
    <p:sldId id="1450" r:id="rId6"/>
    <p:sldId id="1350" r:id="rId7"/>
    <p:sldId id="1403" r:id="rId8"/>
    <p:sldId id="1361" r:id="rId9"/>
    <p:sldId id="1404" r:id="rId10"/>
    <p:sldId id="1405" r:id="rId11"/>
    <p:sldId id="1399" r:id="rId12"/>
    <p:sldId id="1406" r:id="rId13"/>
    <p:sldId id="1407" r:id="rId14"/>
    <p:sldId id="1408" r:id="rId15"/>
    <p:sldId id="1409" r:id="rId16"/>
    <p:sldId id="1449" r:id="rId17"/>
    <p:sldId id="1362" r:id="rId18"/>
    <p:sldId id="1410" r:id="rId19"/>
    <p:sldId id="1411" r:id="rId20"/>
    <p:sldId id="1412" r:id="rId21"/>
    <p:sldId id="1413" r:id="rId22"/>
    <p:sldId id="1414" r:id="rId23"/>
    <p:sldId id="1415" r:id="rId24"/>
    <p:sldId id="1416" r:id="rId25"/>
    <p:sldId id="1417" r:id="rId26"/>
    <p:sldId id="1418" r:id="rId27"/>
    <p:sldId id="1374" r:id="rId28"/>
    <p:sldId id="1419" r:id="rId29"/>
    <p:sldId id="1420" r:id="rId30"/>
    <p:sldId id="1421" r:id="rId31"/>
    <p:sldId id="1422" r:id="rId32"/>
    <p:sldId id="1423" r:id="rId33"/>
    <p:sldId id="1424" r:id="rId34"/>
    <p:sldId id="1425" r:id="rId35"/>
    <p:sldId id="1426" r:id="rId36"/>
    <p:sldId id="1427" r:id="rId37"/>
    <p:sldId id="1429" r:id="rId38"/>
    <p:sldId id="1430" r:id="rId39"/>
    <p:sldId id="1431" r:id="rId40"/>
    <p:sldId id="1432" r:id="rId41"/>
    <p:sldId id="1433" r:id="rId42"/>
    <p:sldId id="1434" r:id="rId43"/>
    <p:sldId id="1435" r:id="rId44"/>
    <p:sldId id="1436" r:id="rId45"/>
    <p:sldId id="1437" r:id="rId46"/>
    <p:sldId id="1438" r:id="rId47"/>
    <p:sldId id="1439" r:id="rId48"/>
    <p:sldId id="1395" r:id="rId49"/>
    <p:sldId id="1440" r:id="rId50"/>
    <p:sldId id="1441" r:id="rId51"/>
    <p:sldId id="1442" r:id="rId52"/>
    <p:sldId id="1443" r:id="rId53"/>
    <p:sldId id="1444" r:id="rId54"/>
    <p:sldId id="1445" r:id="rId55"/>
    <p:sldId id="1446" r:id="rId56"/>
    <p:sldId id="1447" r:id="rId57"/>
    <p:sldId id="1448" r:id="rId58"/>
    <p:sldId id="442" r:id="rId59"/>
    <p:sldId id="258" r:id="rId60"/>
    <p:sldId id="1451" r:id="rId61"/>
    <p:sldId id="1452" r:id="rId62"/>
    <p:sldId id="1453" r:id="rId63"/>
    <p:sldId id="1454" r:id="rId64"/>
    <p:sldId id="1455" r:id="rId65"/>
    <p:sldId id="1459" r:id="rId66"/>
    <p:sldId id="1460" r:id="rId67"/>
    <p:sldId id="1456" r:id="rId68"/>
    <p:sldId id="1457" r:id="rId69"/>
    <p:sldId id="1458"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1450"/>
            <p14:sldId id="1350"/>
            <p14:sldId id="1403"/>
            <p14:sldId id="1361"/>
            <p14:sldId id="1404"/>
            <p14:sldId id="1405"/>
            <p14:sldId id="1399"/>
            <p14:sldId id="1406"/>
            <p14:sldId id="1407"/>
            <p14:sldId id="1408"/>
            <p14:sldId id="1409"/>
            <p14:sldId id="1449"/>
            <p14:sldId id="1362"/>
            <p14:sldId id="1410"/>
            <p14:sldId id="1411"/>
            <p14:sldId id="1412"/>
            <p14:sldId id="1413"/>
            <p14:sldId id="1414"/>
            <p14:sldId id="1415"/>
            <p14:sldId id="1416"/>
            <p14:sldId id="1417"/>
            <p14:sldId id="1418"/>
            <p14:sldId id="1374"/>
            <p14:sldId id="1419"/>
            <p14:sldId id="1420"/>
            <p14:sldId id="1421"/>
            <p14:sldId id="1422"/>
            <p14:sldId id="1423"/>
            <p14:sldId id="1424"/>
            <p14:sldId id="1425"/>
            <p14:sldId id="1426"/>
            <p14:sldId id="1427"/>
            <p14:sldId id="1429"/>
            <p14:sldId id="1430"/>
            <p14:sldId id="1431"/>
            <p14:sldId id="1432"/>
            <p14:sldId id="1433"/>
            <p14:sldId id="1434"/>
            <p14:sldId id="1435"/>
            <p14:sldId id="1436"/>
            <p14:sldId id="1437"/>
            <p14:sldId id="1438"/>
            <p14:sldId id="1439"/>
            <p14:sldId id="1395"/>
            <p14:sldId id="1440"/>
            <p14:sldId id="1441"/>
            <p14:sldId id="1442"/>
            <p14:sldId id="1443"/>
            <p14:sldId id="1444"/>
            <p14:sldId id="1445"/>
            <p14:sldId id="1446"/>
            <p14:sldId id="1447"/>
            <p14:sldId id="1448"/>
            <p14:sldId id="442"/>
          </p14:sldIdLst>
        </p14:section>
        <p14:section name="Appendix: Image Descriptions for Unsighted Students" id="{9E859B0B-078E-463E-89A6-21C20DD280C4}">
          <p14:sldIdLst>
            <p14:sldId id="258"/>
            <p14:sldId id="1451"/>
            <p14:sldId id="1452"/>
            <p14:sldId id="1453"/>
            <p14:sldId id="1454"/>
            <p14:sldId id="1455"/>
            <p14:sldId id="1459"/>
            <p14:sldId id="1460"/>
            <p14:sldId id="1456"/>
            <p14:sldId id="1457"/>
            <p14:sldId id="1458"/>
          </p14:sldIdLst>
        </p14:section>
      </p14:sectionLst>
    </p:ext>
    <p:ext uri="{EFAFB233-063F-42B5-8137-9DF3F51BA10A}">
      <p15:sldGuideLst xmlns:p15="http://schemas.microsoft.com/office/powerpoint/2012/main">
        <p15:guide id="2" pos="2880" userDrawn="1">
          <p15:clr>
            <a:srgbClr val="A4A3A4"/>
          </p15:clr>
        </p15:guide>
        <p15:guide id="3" orient="horz" pos="2208" userDrawn="1">
          <p15:clr>
            <a:srgbClr val="A4A3A4"/>
          </p15:clr>
        </p15:guide>
        <p15:guide id="4" pos="5688" userDrawn="1">
          <p15:clr>
            <a:srgbClr val="A4A3A4"/>
          </p15:clr>
        </p15:guide>
        <p15:guide id="5" pos="456" userDrawn="1">
          <p15:clr>
            <a:srgbClr val="A4A3A4"/>
          </p15:clr>
        </p15:guide>
        <p15:guide id="6" orient="horz" pos="79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 id="3" name="1769" initials="1" lastIdx="2" clrIdx="2">
    <p:extLst>
      <p:ext uri="{19B8F6BF-5375-455C-9EA6-DF929625EA0E}">
        <p15:presenceInfo xmlns:p15="http://schemas.microsoft.com/office/powerpoint/2012/main" userId="1769"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8000"/>
    <a:srgbClr val="A9131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4" autoAdjust="0"/>
    <p:restoredTop sz="90920" autoAdjust="0"/>
  </p:normalViewPr>
  <p:slideViewPr>
    <p:cSldViewPr snapToGrid="0" showGuides="1">
      <p:cViewPr varScale="1">
        <p:scale>
          <a:sx n="87" d="100"/>
          <a:sy n="87" d="100"/>
        </p:scale>
        <p:origin x="1373" y="48"/>
      </p:cViewPr>
      <p:guideLst>
        <p:guide pos="2880"/>
        <p:guide orient="horz" pos="2208"/>
        <p:guide pos="5688"/>
        <p:guide pos="456"/>
        <p:guide orient="horz" pos="79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commentAuthors" Target="commentAuthor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C1A02-B94D-44D6-8AA3-0DD14C84C13F}" type="datetimeFigureOut">
              <a:rPr lang="en-US" smtClean="0"/>
              <a:t>6/11/2025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E8D09-9492-4554-9C8F-456CB81F32A8}" type="slidenum">
              <a:rPr lang="en-US" smtClean="0"/>
              <a:t>‹#›</a:t>
            </a:fld>
            <a:endParaRPr lang="en-US"/>
          </a:p>
        </p:txBody>
      </p:sp>
    </p:spTree>
    <p:extLst>
      <p:ext uri="{BB962C8B-B14F-4D97-AF65-F5344CB8AC3E}">
        <p14:creationId xmlns:p14="http://schemas.microsoft.com/office/powerpoint/2010/main" val="3020171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9E8D09-9492-4554-9C8F-456CB81F32A8}" type="slidenum">
              <a:rPr lang="en-US" smtClean="0"/>
              <a:t>26</a:t>
            </a:fld>
            <a:endParaRPr lang="en-US"/>
          </a:p>
        </p:txBody>
      </p:sp>
    </p:spTree>
    <p:extLst>
      <p:ext uri="{BB962C8B-B14F-4D97-AF65-F5344CB8AC3E}">
        <p14:creationId xmlns:p14="http://schemas.microsoft.com/office/powerpoint/2010/main" val="214059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A7A27-C7DA-4E20-8877-F9D8D7F61956}" type="slidenum">
              <a:rPr lang="en-US" smtClean="0"/>
              <a:t>54</a:t>
            </a:fld>
            <a:endParaRPr lang="en-US"/>
          </a:p>
        </p:txBody>
      </p:sp>
    </p:spTree>
    <p:extLst>
      <p:ext uri="{BB962C8B-B14F-4D97-AF65-F5344CB8AC3E}">
        <p14:creationId xmlns:p14="http://schemas.microsoft.com/office/powerpoint/2010/main" val="400574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5" name="Text Placeholder 4"/>
          <p:cNvSpPr>
            <a:spLocks noGrp="1"/>
          </p:cNvSpPr>
          <p:nvPr>
            <p:ph type="body" sz="quarter" idx="12" hasCustomPrompt="1"/>
          </p:nvPr>
        </p:nvSpPr>
        <p:spPr>
          <a:xfrm>
            <a:off x="174625" y="6515100"/>
            <a:ext cx="8861425" cy="249238"/>
          </a:xfrm>
          <a:prstGeom prst="rect">
            <a:avLst/>
          </a:prstGeom>
        </p:spPr>
        <p:txBody>
          <a:bodyPr/>
          <a:lstStyle>
            <a:lvl1pPr>
              <a:defRPr sz="1200"/>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1" y="304800"/>
            <a:ext cx="2344882"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a:extLst>
              <a:ext uri="{FF2B5EF4-FFF2-40B4-BE49-F238E27FC236}">
                <a16:creationId xmlns:a16="http://schemas.microsoft.com/office/drawing/2014/main" id="{23A00108-6ED3-416D-B7AC-3A9D6F2EF0AF}"/>
              </a:ext>
            </a:extLst>
          </p:cNvPr>
          <p:cNvPicPr>
            <a:picLocks noChangeAspect="1"/>
          </p:cNvPicPr>
          <p:nvPr userDrawn="1"/>
        </p:nvPicPr>
        <p:blipFill>
          <a:blip r:embed="rId2"/>
          <a:stretch>
            <a:fillRect/>
          </a:stretch>
        </p:blipFill>
        <p:spPr>
          <a:xfrm>
            <a:off x="4448193" y="489743"/>
            <a:ext cx="4352906" cy="239714"/>
          </a:xfrm>
          <a:prstGeom prst="rect">
            <a:avLst/>
          </a:prstGeom>
        </p:spPr>
      </p:pic>
    </p:spTree>
    <p:extLst>
      <p:ext uri="{BB962C8B-B14F-4D97-AF65-F5344CB8AC3E}">
        <p14:creationId xmlns:p14="http://schemas.microsoft.com/office/powerpoint/2010/main" val="43045211"/>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Adapting to Change logo.">
            <a:extLst>
              <a:ext uri="{FF2B5EF4-FFF2-40B4-BE49-F238E27FC236}">
                <a16:creationId xmlns:a16="http://schemas.microsoft.com/office/drawing/2014/main" id="{A0A183BC-7319-45B8-B0D2-D92CDB14409F}"/>
              </a:ext>
            </a:extLst>
          </p:cNvPr>
          <p:cNvPicPr>
            <a:picLocks noChangeAspect="1"/>
          </p:cNvPicPr>
          <p:nvPr userDrawn="1"/>
        </p:nvPicPr>
        <p:blipFill>
          <a:blip r:embed="rId2"/>
          <a:stretch>
            <a:fillRect/>
          </a:stretch>
        </p:blipFill>
        <p:spPr>
          <a:xfrm>
            <a:off x="55420" y="207110"/>
            <a:ext cx="2472744" cy="824248"/>
          </a:xfrm>
          <a:prstGeom prst="rect">
            <a:avLst/>
          </a:prstGeom>
        </p:spPr>
      </p:pic>
    </p:spTree>
    <p:extLst>
      <p:ext uri="{BB962C8B-B14F-4D97-AF65-F5344CB8AC3E}">
        <p14:creationId xmlns:p14="http://schemas.microsoft.com/office/powerpoint/2010/main" val="62479310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8621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8" name="Content Placeholder 1">
            <a:extLst>
              <a:ext uri="{FF2B5EF4-FFF2-40B4-BE49-F238E27FC236}">
                <a16:creationId xmlns:a16="http://schemas.microsoft.com/office/drawing/2014/main" id="{DFC2A6F8-97FC-43BF-92B6-FFCCF20D98D7}"/>
              </a:ext>
            </a:extLst>
          </p:cNvPr>
          <p:cNvSpPr>
            <a:spLocks noGrp="1"/>
          </p:cNvSpPr>
          <p:nvPr>
            <p:ph sz="quarter" idx="14" hasCustomPrompt="1"/>
          </p:nvPr>
        </p:nvSpPr>
        <p:spPr>
          <a:xfrm>
            <a:off x="342900" y="4275652"/>
            <a:ext cx="8458200" cy="197132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Adapting to Change logo.">
            <a:extLst>
              <a:ext uri="{FF2B5EF4-FFF2-40B4-BE49-F238E27FC236}">
                <a16:creationId xmlns:a16="http://schemas.microsoft.com/office/drawing/2014/main" id="{A0A183BC-7319-45B8-B0D2-D92CDB14409F}"/>
              </a:ext>
            </a:extLst>
          </p:cNvPr>
          <p:cNvPicPr>
            <a:picLocks noChangeAspect="1"/>
          </p:cNvPicPr>
          <p:nvPr userDrawn="1"/>
        </p:nvPicPr>
        <p:blipFill>
          <a:blip r:embed="rId2"/>
          <a:stretch>
            <a:fillRect/>
          </a:stretch>
        </p:blipFill>
        <p:spPr>
          <a:xfrm>
            <a:off x="55420" y="207110"/>
            <a:ext cx="2472744" cy="824248"/>
          </a:xfrm>
          <a:prstGeom prst="rect">
            <a:avLst/>
          </a:prstGeom>
        </p:spPr>
      </p:pic>
    </p:spTree>
    <p:extLst>
      <p:ext uri="{BB962C8B-B14F-4D97-AF65-F5344CB8AC3E}">
        <p14:creationId xmlns:p14="http://schemas.microsoft.com/office/powerpoint/2010/main" val="76522295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2" name="Picture 11" descr="Reaching beyond our borders icon.">
            <a:extLst>
              <a:ext uri="{FF2B5EF4-FFF2-40B4-BE49-F238E27FC236}">
                <a16:creationId xmlns:a16="http://schemas.microsoft.com/office/drawing/2014/main" id="{6B5ACA4D-D63F-4493-A4F0-FFA2A5827540}"/>
              </a:ext>
            </a:extLst>
          </p:cNvPr>
          <p:cNvPicPr>
            <a:picLocks noChangeAspect="1"/>
          </p:cNvPicPr>
          <p:nvPr userDrawn="1"/>
        </p:nvPicPr>
        <p:blipFill>
          <a:blip r:embed="rId2"/>
          <a:stretch>
            <a:fillRect/>
          </a:stretch>
        </p:blipFill>
        <p:spPr>
          <a:xfrm>
            <a:off x="28124" y="217261"/>
            <a:ext cx="2514600" cy="803946"/>
          </a:xfrm>
          <a:prstGeom prst="rect">
            <a:avLst/>
          </a:prstGeom>
        </p:spPr>
      </p:pic>
    </p:spTree>
    <p:extLst>
      <p:ext uri="{BB962C8B-B14F-4D97-AF65-F5344CB8AC3E}">
        <p14:creationId xmlns:p14="http://schemas.microsoft.com/office/powerpoint/2010/main" val="2367333426"/>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sz="2400"/>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sz="2400"/>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2885209"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5915890" y="1276709"/>
            <a:ext cx="2885209" cy="4971691"/>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
        <p:nvSpPr>
          <p:cNvPr id="8" name="Content Placeholder 1">
            <a:extLst>
              <a:ext uri="{FF2B5EF4-FFF2-40B4-BE49-F238E27FC236}">
                <a16:creationId xmlns:a16="http://schemas.microsoft.com/office/drawing/2014/main" id="{AFC6CBC7-BAAC-424A-9874-C0A2733A2711}"/>
              </a:ext>
            </a:extLst>
          </p:cNvPr>
          <p:cNvSpPr>
            <a:spLocks noGrp="1"/>
          </p:cNvSpPr>
          <p:nvPr>
            <p:ph sz="quarter" idx="15" hasCustomPrompt="1"/>
          </p:nvPr>
        </p:nvSpPr>
        <p:spPr>
          <a:xfrm>
            <a:off x="2961419" y="1290559"/>
            <a:ext cx="2885209"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Tree>
    <p:extLst>
      <p:ext uri="{BB962C8B-B14F-4D97-AF65-F5344CB8AC3E}">
        <p14:creationId xmlns:p14="http://schemas.microsoft.com/office/powerpoint/2010/main" val="37412154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157732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916383"/>
            <a:ext cx="8458200" cy="1577327"/>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
        <p:nvSpPr>
          <p:cNvPr id="8" name="Content Placeholder 2">
            <a:extLst>
              <a:ext uri="{FF2B5EF4-FFF2-40B4-BE49-F238E27FC236}">
                <a16:creationId xmlns:a16="http://schemas.microsoft.com/office/drawing/2014/main" id="{7C02FDC4-9007-47FA-8867-BFB4513F337E}"/>
              </a:ext>
            </a:extLst>
          </p:cNvPr>
          <p:cNvSpPr>
            <a:spLocks noGrp="1"/>
          </p:cNvSpPr>
          <p:nvPr>
            <p:ph sz="quarter" idx="15" hasCustomPrompt="1"/>
          </p:nvPr>
        </p:nvSpPr>
        <p:spPr>
          <a:xfrm>
            <a:off x="356750" y="4648197"/>
            <a:ext cx="8458200" cy="1577327"/>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Tree>
    <p:extLst>
      <p:ext uri="{BB962C8B-B14F-4D97-AF65-F5344CB8AC3E}">
        <p14:creationId xmlns:p14="http://schemas.microsoft.com/office/powerpoint/2010/main" val="262017699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73051"/>
            <a:ext cx="4076700" cy="4991100"/>
          </a:xfrm>
        </p:spPr>
        <p:txBody>
          <a:bodyPr/>
          <a:lstStyle>
            <a:lvl1pPr>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022764" y="192490"/>
            <a:ext cx="6778335"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4" name="Picture 3">
            <a:extLst>
              <a:ext uri="{FF2B5EF4-FFF2-40B4-BE49-F238E27FC236}">
                <a16:creationId xmlns:a16="http://schemas.microsoft.com/office/drawing/2014/main" id="{15A7E40D-2A6B-4B43-8474-A1C9EAF1D337}"/>
              </a:ext>
            </a:extLst>
          </p:cNvPr>
          <p:cNvPicPr>
            <a:picLocks noChangeAspect="1"/>
          </p:cNvPicPr>
          <p:nvPr userDrawn="1"/>
        </p:nvPicPr>
        <p:blipFill>
          <a:blip r:embed="rId2"/>
          <a:stretch>
            <a:fillRect/>
          </a:stretch>
        </p:blipFill>
        <p:spPr>
          <a:xfrm>
            <a:off x="342900" y="399540"/>
            <a:ext cx="1531522" cy="420120"/>
          </a:xfrm>
          <a:prstGeom prst="rect">
            <a:avLst/>
          </a:prstGeom>
        </p:spPr>
      </p:pic>
    </p:spTree>
    <p:extLst>
      <p:ext uri="{BB962C8B-B14F-4D97-AF65-F5344CB8AC3E}">
        <p14:creationId xmlns:p14="http://schemas.microsoft.com/office/powerpoint/2010/main" val="48298191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6" name="Text Placeholder 5"/>
          <p:cNvSpPr>
            <a:spLocks noGrp="1"/>
          </p:cNvSpPr>
          <p:nvPr>
            <p:ph type="body" sz="quarter" idx="12" hasCustomPrompt="1"/>
          </p:nvPr>
        </p:nvSpPr>
        <p:spPr>
          <a:xfrm>
            <a:off x="201613" y="6515100"/>
            <a:ext cx="8620125" cy="2762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spcBef>
                <a:spcPts val="1000"/>
              </a:spcBef>
              <a:spcAft>
                <a:spcPts val="0"/>
              </a:spcAft>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spcBef>
                <a:spcPts val="1000"/>
              </a:spcBef>
              <a:spcAft>
                <a:spcPts val="0"/>
              </a:spcAft>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spcBef>
                <a:spcPts val="1000"/>
              </a:spcBef>
              <a:spcAft>
                <a:spcPts val="0"/>
              </a:spcAft>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spcBef>
                <a:spcPts val="1000"/>
              </a:spcBef>
              <a:spcAft>
                <a:spcPts val="0"/>
              </a:spcAft>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spcBef>
                <a:spcPts val="1000"/>
              </a:spcBef>
              <a:spcAft>
                <a:spcPts val="0"/>
              </a:spcAft>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3915201" cy="612476"/>
          </a:xfrm>
          <a:prstGeom prst="rect">
            <a:avLst/>
          </a:prstGeom>
        </p:spPr>
        <p:txBody>
          <a:bodyPr/>
          <a:lstStyle>
            <a:lvl1pPr>
              <a:spcBef>
                <a:spcPts val="1000"/>
              </a:spcBef>
              <a:spcAft>
                <a:spcPts val="0"/>
              </a:spcAft>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3915201" cy="649138"/>
          </a:xfrm>
        </p:spPr>
        <p:txBody>
          <a:bodyPr/>
          <a:lstStyle>
            <a:lvl1pPr>
              <a:spcBef>
                <a:spcPts val="1000"/>
              </a:spcBef>
              <a:spcAft>
                <a:spcPts val="0"/>
              </a:spcAft>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3915201" cy="673100"/>
          </a:xfrm>
        </p:spPr>
        <p:txBody>
          <a:bodyPr/>
          <a:lstStyle>
            <a:lvl1pPr>
              <a:spcBef>
                <a:spcPts val="1000"/>
              </a:spcBef>
              <a:spcAft>
                <a:spcPts val="0"/>
              </a:spcAft>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3915201" cy="698500"/>
          </a:xfrm>
        </p:spPr>
        <p:txBody>
          <a:bodyPr/>
          <a:lstStyle>
            <a:lvl1pPr>
              <a:spcBef>
                <a:spcPts val="1000"/>
              </a:spcBef>
              <a:spcAft>
                <a:spcPts val="0"/>
              </a:spcAft>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3915201" cy="698500"/>
          </a:xfrm>
        </p:spPr>
        <p:txBody>
          <a:bodyPr/>
          <a:lstStyle>
            <a:lvl1pPr>
              <a:spcBef>
                <a:spcPts val="1000"/>
              </a:spcBef>
              <a:spcAft>
                <a:spcPts val="0"/>
              </a:spcAft>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3915201" cy="733425"/>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2" name="Content Placeholder 6">
            <a:extLst>
              <a:ext uri="{FF2B5EF4-FFF2-40B4-BE49-F238E27FC236}">
                <a16:creationId xmlns:a16="http://schemas.microsoft.com/office/drawing/2014/main" id="{DB5446E9-DDFC-4F9F-AEF5-5E6061E5BD1A}"/>
              </a:ext>
            </a:extLst>
          </p:cNvPr>
          <p:cNvSpPr>
            <a:spLocks noGrp="1"/>
          </p:cNvSpPr>
          <p:nvPr>
            <p:ph sz="quarter" idx="19" hasCustomPrompt="1"/>
          </p:nvPr>
        </p:nvSpPr>
        <p:spPr>
          <a:xfrm>
            <a:off x="4619199" y="1255490"/>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4" name="Content Placeholder 6">
            <a:extLst>
              <a:ext uri="{FF2B5EF4-FFF2-40B4-BE49-F238E27FC236}">
                <a16:creationId xmlns:a16="http://schemas.microsoft.com/office/drawing/2014/main" id="{9BC59DB4-A285-4104-8DAD-21B49267AAD3}"/>
              </a:ext>
            </a:extLst>
          </p:cNvPr>
          <p:cNvSpPr>
            <a:spLocks noGrp="1"/>
          </p:cNvSpPr>
          <p:nvPr>
            <p:ph sz="quarter" idx="20" hasCustomPrompt="1"/>
          </p:nvPr>
        </p:nvSpPr>
        <p:spPr>
          <a:xfrm>
            <a:off x="4619199" y="1998291"/>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6" name="Content Placeholder 6">
            <a:extLst>
              <a:ext uri="{FF2B5EF4-FFF2-40B4-BE49-F238E27FC236}">
                <a16:creationId xmlns:a16="http://schemas.microsoft.com/office/drawing/2014/main" id="{FF319E46-D027-404B-8292-60A07B8E3C98}"/>
              </a:ext>
            </a:extLst>
          </p:cNvPr>
          <p:cNvSpPr>
            <a:spLocks noGrp="1"/>
          </p:cNvSpPr>
          <p:nvPr>
            <p:ph sz="quarter" idx="21" hasCustomPrompt="1"/>
          </p:nvPr>
        </p:nvSpPr>
        <p:spPr>
          <a:xfrm>
            <a:off x="4619198" y="2723530"/>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7" name="Content Placeholder 6">
            <a:extLst>
              <a:ext uri="{FF2B5EF4-FFF2-40B4-BE49-F238E27FC236}">
                <a16:creationId xmlns:a16="http://schemas.microsoft.com/office/drawing/2014/main" id="{E1FA65FE-4DFA-484E-A01C-9BF08B32C20A}"/>
              </a:ext>
            </a:extLst>
          </p:cNvPr>
          <p:cNvSpPr>
            <a:spLocks noGrp="1"/>
          </p:cNvSpPr>
          <p:nvPr>
            <p:ph sz="quarter" idx="22" hasCustomPrompt="1"/>
          </p:nvPr>
        </p:nvSpPr>
        <p:spPr>
          <a:xfrm>
            <a:off x="4619197" y="3528194"/>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8" name="Content Placeholder 6">
            <a:extLst>
              <a:ext uri="{FF2B5EF4-FFF2-40B4-BE49-F238E27FC236}">
                <a16:creationId xmlns:a16="http://schemas.microsoft.com/office/drawing/2014/main" id="{6FE7E90B-1DE9-4A55-9F1D-9EF5F50C09A3}"/>
              </a:ext>
            </a:extLst>
          </p:cNvPr>
          <p:cNvSpPr>
            <a:spLocks noGrp="1"/>
          </p:cNvSpPr>
          <p:nvPr>
            <p:ph sz="quarter" idx="23" hasCustomPrompt="1"/>
          </p:nvPr>
        </p:nvSpPr>
        <p:spPr>
          <a:xfrm>
            <a:off x="4619199" y="4351336"/>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9" name="Content Placeholder 6">
            <a:extLst>
              <a:ext uri="{FF2B5EF4-FFF2-40B4-BE49-F238E27FC236}">
                <a16:creationId xmlns:a16="http://schemas.microsoft.com/office/drawing/2014/main" id="{78067368-CA9E-4B15-AE6A-F50A1D1FEE7F}"/>
              </a:ext>
            </a:extLst>
          </p:cNvPr>
          <p:cNvSpPr>
            <a:spLocks noGrp="1"/>
          </p:cNvSpPr>
          <p:nvPr>
            <p:ph sz="quarter" idx="24" hasCustomPrompt="1"/>
          </p:nvPr>
        </p:nvSpPr>
        <p:spPr>
          <a:xfrm>
            <a:off x="4619199" y="5142672"/>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90875865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Content Placeholder 4">
            <a:extLst>
              <a:ext uri="{FF2B5EF4-FFF2-40B4-BE49-F238E27FC236}">
                <a16:creationId xmlns:a16="http://schemas.microsoft.com/office/drawing/2014/main" id="{8352138A-1304-465B-AE03-541BDE0CCB45}"/>
              </a:ext>
            </a:extLst>
          </p:cNvPr>
          <p:cNvSpPr>
            <a:spLocks noGrp="1"/>
          </p:cNvSpPr>
          <p:nvPr>
            <p:ph sz="quarter" idx="10"/>
          </p:nvPr>
        </p:nvSpPr>
        <p:spPr>
          <a:xfrm>
            <a:off x="228600" y="6543675"/>
            <a:ext cx="8715375" cy="18732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3891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a:xfrm>
            <a:off x="8637202" y="6682314"/>
            <a:ext cx="342900" cy="143831"/>
          </a:xfrm>
          <a:prstGeom prst="rect">
            <a:avLst/>
          </a:prstGeom>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Tree>
    <p:extLst>
      <p:ext uri="{BB962C8B-B14F-4D97-AF65-F5344CB8AC3E}">
        <p14:creationId xmlns:p14="http://schemas.microsoft.com/office/powerpoint/2010/main" val="544467532"/>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6" name="Text Placeholder 5"/>
          <p:cNvSpPr>
            <a:spLocks noGrp="1"/>
          </p:cNvSpPr>
          <p:nvPr>
            <p:ph type="body" sz="quarter" idx="11" hasCustomPrompt="1"/>
          </p:nvPr>
        </p:nvSpPr>
        <p:spPr>
          <a:xfrm>
            <a:off x="185738" y="6515100"/>
            <a:ext cx="8662987" cy="2889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7" name="Text Placeholder 6"/>
          <p:cNvSpPr>
            <a:spLocks noGrp="1"/>
          </p:cNvSpPr>
          <p:nvPr>
            <p:ph type="body" sz="quarter" idx="11" hasCustomPrompt="1"/>
          </p:nvPr>
        </p:nvSpPr>
        <p:spPr>
          <a:xfrm>
            <a:off x="190500" y="6515100"/>
            <a:ext cx="8643938" cy="2889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30"/>
            <a:ext cx="4229100" cy="4531470"/>
          </a:xfrm>
          <a:prstGeom prst="rect">
            <a:avLst/>
          </a:prstGeom>
        </p:spPr>
        <p:txBody>
          <a:bodyPr/>
          <a:lstStyle>
            <a:lvl1pPr>
              <a:defRPr/>
            </a:lvl1pPr>
          </a:lstStyle>
          <a:p>
            <a:r>
              <a:rPr lang="en-US" dirty="0"/>
              <a:t>Optional: Include Cover Here</a:t>
            </a:r>
          </a:p>
        </p:txBody>
      </p:sp>
      <p:sp>
        <p:nvSpPr>
          <p:cNvPr id="6" name="Text Placeholder 5"/>
          <p:cNvSpPr>
            <a:spLocks noGrp="1"/>
          </p:cNvSpPr>
          <p:nvPr>
            <p:ph type="body" sz="quarter" idx="12" hasCustomPrompt="1"/>
          </p:nvPr>
        </p:nvSpPr>
        <p:spPr>
          <a:xfrm>
            <a:off x="201613" y="6515100"/>
            <a:ext cx="8620125" cy="2762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
        <p:nvSpPr>
          <p:cNvPr id="5" name="Text Placeholder 4">
            <a:extLst>
              <a:ext uri="{FF2B5EF4-FFF2-40B4-BE49-F238E27FC236}">
                <a16:creationId xmlns:a16="http://schemas.microsoft.com/office/drawing/2014/main" id="{CBC0C47A-CADE-49AD-54B5-3E3037F823BC}"/>
              </a:ext>
            </a:extLst>
          </p:cNvPr>
          <p:cNvSpPr>
            <a:spLocks noGrp="1"/>
          </p:cNvSpPr>
          <p:nvPr>
            <p:ph type="body" sz="quarter" idx="13"/>
          </p:nvPr>
        </p:nvSpPr>
        <p:spPr>
          <a:xfrm>
            <a:off x="3124200" y="6107113"/>
            <a:ext cx="3498850" cy="2555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45546"/>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noAutofit/>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8" name="Slide Number Placeholder">
            <a:extLst>
              <a:ext uri="{FF2B5EF4-FFF2-40B4-BE49-F238E27FC236}">
                <a16:creationId xmlns:a16="http://schemas.microsoft.com/office/drawing/2014/main" id="{EF8D8291-5BF4-41AC-87CE-ED5DE4CB1B61}"/>
              </a:ext>
            </a:extLst>
          </p:cNvPr>
          <p:cNvSpPr>
            <a:spLocks noGrp="1"/>
          </p:cNvSpPr>
          <p:nvPr>
            <p:ph type="sldNum" sz="quarter" idx="4"/>
          </p:nvPr>
        </p:nvSpPr>
        <p:spPr>
          <a:xfrm>
            <a:off x="8626412" y="6673531"/>
            <a:ext cx="355840" cy="161396"/>
          </a:xfrm>
          <a:prstGeom prst="rect">
            <a:avLst/>
          </a:prstGeom>
        </p:spPr>
        <p:txBody>
          <a:bodyPr/>
          <a:lstStyle>
            <a:lvl1pPr>
              <a:defRPr sz="8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One Main Placeholder">
    <p:spTree>
      <p:nvGrpSpPr>
        <p:cNvPr id="1" name=""/>
        <p:cNvGrpSpPr/>
        <p:nvPr/>
      </p:nvGrpSpPr>
      <p:grpSpPr>
        <a:xfrm>
          <a:off x="0" y="0"/>
          <a:ext cx="0" cy="0"/>
          <a:chOff x="0" y="0"/>
          <a:chExt cx="0" cy="0"/>
        </a:xfrm>
      </p:grpSpPr>
      <p:sp>
        <p:nvSpPr>
          <p:cNvPr id="2" name="Slide Title 1">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4229100" cy="903231"/>
          </a:xfrm>
          <a:prstGeom prst="rect">
            <a:avLst/>
          </a:prstGeom>
        </p:spPr>
        <p:txBody>
          <a:bodyPr anchor="ctr">
            <a:normAutofit/>
          </a:bodyPr>
          <a:lstStyle>
            <a:lvl1pPr>
              <a:defRPr sz="4000"/>
            </a:lvl1pPr>
          </a:lstStyle>
          <a:p>
            <a:r>
              <a:rPr lang="en-US" dirty="0"/>
              <a:t>Slide Title</a:t>
            </a:r>
          </a:p>
        </p:txBody>
      </p:sp>
      <p:sp>
        <p:nvSpPr>
          <p:cNvPr id="15" name="Slide Title 2">
            <a:extLst>
              <a:ext uri="{FF2B5EF4-FFF2-40B4-BE49-F238E27FC236}">
                <a16:creationId xmlns:a16="http://schemas.microsoft.com/office/drawing/2014/main" id="{B5BB26E5-AE57-4ED5-B8A8-BEE1BD13AD34}"/>
              </a:ext>
            </a:extLst>
          </p:cNvPr>
          <p:cNvSpPr>
            <a:spLocks noGrp="1"/>
          </p:cNvSpPr>
          <p:nvPr>
            <p:ph type="body" sz="quarter" idx="14" hasCustomPrompt="1"/>
          </p:nvPr>
        </p:nvSpPr>
        <p:spPr>
          <a:xfrm>
            <a:off x="4749800" y="192088"/>
            <a:ext cx="4051300" cy="903287"/>
          </a:xfrm>
        </p:spPr>
        <p:txBody>
          <a:bodyPr vert="horz" lIns="91440" tIns="45720" rIns="91440" bIns="45720" rtlCol="0" anchor="ctr">
            <a:normAutofit/>
          </a:bodyPr>
          <a:lstStyle>
            <a:lvl1pPr>
              <a:defRPr lang="en-IN" sz="4000" b="1" dirty="0">
                <a:latin typeface="+mj-lt"/>
                <a:ea typeface="+mj-ea"/>
                <a:cs typeface="+mj-cs"/>
              </a:defRPr>
            </a:lvl1pPr>
          </a:lstStyle>
          <a:p>
            <a:pPr lvl="0">
              <a:lnSpc>
                <a:spcPct val="90000"/>
              </a:lnSpc>
              <a:spcBef>
                <a:spcPct val="0"/>
              </a:spcBef>
            </a:pPr>
            <a:r>
              <a:rPr kumimoji="0" lang="en-US" sz="4000" b="1" i="0" u="none" strike="noStrike" kern="1200" cap="none" spc="0" normalizeH="0" baseline="0" noProof="0" dirty="0">
                <a:ln>
                  <a:noFill/>
                </a:ln>
                <a:solidFill>
                  <a:srgbClr val="000000"/>
                </a:solidFill>
                <a:effectLst/>
                <a:uLnTx/>
                <a:uFillTx/>
                <a:latin typeface="+mn-lt"/>
                <a:ea typeface="+mj-ea"/>
                <a:cs typeface="+mj-cs"/>
              </a:rPr>
              <a:t>Slide Title</a:t>
            </a:r>
            <a:endParaRPr lang="en-IN"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29683902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8" name="Picture 7" descr="Connecting through social media icon.">
            <a:extLst>
              <a:ext uri="{FF2B5EF4-FFF2-40B4-BE49-F238E27FC236}">
                <a16:creationId xmlns:a16="http://schemas.microsoft.com/office/drawing/2014/main" id="{48BB348F-12C6-489F-958D-1FDE88A9246E}"/>
              </a:ext>
            </a:extLst>
          </p:cNvPr>
          <p:cNvPicPr>
            <a:picLocks noChangeAspect="1"/>
          </p:cNvPicPr>
          <p:nvPr userDrawn="1"/>
        </p:nvPicPr>
        <p:blipFill>
          <a:blip r:embed="rId2"/>
          <a:stretch>
            <a:fillRect/>
          </a:stretch>
        </p:blipFill>
        <p:spPr>
          <a:xfrm>
            <a:off x="124695" y="298541"/>
            <a:ext cx="2438400" cy="669365"/>
          </a:xfrm>
          <a:prstGeom prst="rect">
            <a:avLst/>
          </a:prstGeom>
        </p:spPr>
      </p:pic>
    </p:spTree>
    <p:extLst>
      <p:ext uri="{BB962C8B-B14F-4D97-AF65-F5344CB8AC3E}">
        <p14:creationId xmlns:p14="http://schemas.microsoft.com/office/powerpoint/2010/main" val="1816512595"/>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Making Ethical Decisions icon.">
            <a:extLst>
              <a:ext uri="{FF2B5EF4-FFF2-40B4-BE49-F238E27FC236}">
                <a16:creationId xmlns:a16="http://schemas.microsoft.com/office/drawing/2014/main" id="{35AB3571-1B64-4E5D-ADAB-A22232BBBD05}"/>
              </a:ext>
            </a:extLst>
          </p:cNvPr>
          <p:cNvPicPr>
            <a:picLocks noChangeAspect="1"/>
          </p:cNvPicPr>
          <p:nvPr userDrawn="1"/>
        </p:nvPicPr>
        <p:blipFill>
          <a:blip r:embed="rId2"/>
          <a:stretch>
            <a:fillRect/>
          </a:stretch>
        </p:blipFill>
        <p:spPr>
          <a:xfrm>
            <a:off x="0" y="312475"/>
            <a:ext cx="2498501" cy="663262"/>
          </a:xfrm>
          <a:prstGeom prst="rect">
            <a:avLst/>
          </a:prstGeom>
        </p:spPr>
      </p:pic>
    </p:spTree>
    <p:extLst>
      <p:ext uri="{BB962C8B-B14F-4D97-AF65-F5344CB8AC3E}">
        <p14:creationId xmlns:p14="http://schemas.microsoft.com/office/powerpoint/2010/main" val="241432333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723" r:id="rId5"/>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sp>
        <p:nvSpPr>
          <p:cNvPr id="10" name="Slide Number Placeholder">
            <a:extLst>
              <a:ext uri="{FF2B5EF4-FFF2-40B4-BE49-F238E27FC236}">
                <a16:creationId xmlns:a16="http://schemas.microsoft.com/office/drawing/2014/main" id="{A9994BA6-A29E-44A0-A7B3-164E7D8FE393}"/>
              </a:ext>
            </a:extLst>
          </p:cNvPr>
          <p:cNvSpPr>
            <a:spLocks noGrp="1"/>
          </p:cNvSpPr>
          <p:nvPr>
            <p:ph type="sldNum" sz="quarter" idx="4"/>
          </p:nvPr>
        </p:nvSpPr>
        <p:spPr>
          <a:xfrm>
            <a:off x="8626412" y="6673531"/>
            <a:ext cx="355840" cy="161396"/>
          </a:xfrm>
          <a:prstGeom prst="rect">
            <a:avLst/>
          </a:prstGeom>
        </p:spPr>
        <p:txBody>
          <a:bodyPr/>
          <a:lstStyle>
            <a:lvl1pPr>
              <a:defRPr sz="8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717" r:id="rId2"/>
    <p:sldLayoutId id="2147483706" r:id="rId3"/>
    <p:sldLayoutId id="2147483709" r:id="rId4"/>
    <p:sldLayoutId id="2147483707" r:id="rId5"/>
    <p:sldLayoutId id="2147483708" r:id="rId6"/>
    <p:sldLayoutId id="2147483711" r:id="rId7"/>
    <p:sldLayoutId id="2147483716" r:id="rId8"/>
    <p:sldLayoutId id="2147483693" r:id="rId9"/>
    <p:sldLayoutId id="2147483719" r:id="rId10"/>
    <p:sldLayoutId id="2147483718" r:id="rId11"/>
    <p:sldLayoutId id="2147483699" r:id="rId12"/>
    <p:sldLayoutId id="2147483720" r:id="rId13"/>
    <p:sldLayoutId id="2147483695" r:id="rId14"/>
    <p:sldLayoutId id="2147483696" r:id="rId15"/>
    <p:sldLayoutId id="2147483697" r:id="rId16"/>
    <p:sldLayoutId id="2147483721" r:id="rId17"/>
  </p:sldLayoutIdLst>
  <p:hf hd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kern="1200">
          <a:solidFill>
            <a:schemeClr val="tx2"/>
          </a:solidFill>
          <a:latin typeface="+mn-lt"/>
          <a:ea typeface="+mn-ea"/>
          <a:cs typeface="+mn-cs"/>
        </a:defRPr>
      </a:lvl1pPr>
      <a:lvl2pPr marL="292608" indent="-292608" algn="l" defTabSz="914400" rtl="0" eaLnBrk="1" latinLnBrk="0" hangingPunct="1">
        <a:lnSpc>
          <a:spcPct val="100000"/>
        </a:lnSpc>
        <a:spcBef>
          <a:spcPts val="1000"/>
        </a:spcBef>
        <a:spcAft>
          <a:spcPts val="0"/>
        </a:spcAft>
        <a:buClrTx/>
        <a:buFont typeface="Arial" panose="020B0604020202020204" pitchFamily="34" charset="0"/>
        <a:buChar char="•"/>
        <a:defRPr sz="2400" kern="1200">
          <a:solidFill>
            <a:schemeClr val="tx2"/>
          </a:solidFill>
          <a:latin typeface="+mn-lt"/>
          <a:ea typeface="+mn-ea"/>
          <a:cs typeface="+mn-cs"/>
        </a:defRPr>
      </a:lvl2pPr>
      <a:lvl3pPr marL="622800" indent="-292608" algn="l" defTabSz="914400" rtl="0" eaLnBrk="1" latinLnBrk="0" hangingPunct="1">
        <a:lnSpc>
          <a:spcPct val="100000"/>
        </a:lnSpc>
        <a:spcBef>
          <a:spcPts val="1000"/>
        </a:spcBef>
        <a:spcAft>
          <a:spcPts val="0"/>
        </a:spcAft>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 id="2147483705" r:id="rId2"/>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 id="2147483722" r:id="rId3"/>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3" Type="http://schemas.openxmlformats.org/officeDocument/2006/relationships/image" Target="../media/image18.wmf"/><Relationship Id="rId18" Type="http://schemas.openxmlformats.org/officeDocument/2006/relationships/oleObject" Target="../embeddings/oleObject9.bin"/><Relationship Id="rId26" Type="http://schemas.openxmlformats.org/officeDocument/2006/relationships/oleObject" Target="../embeddings/oleObject13.bin"/><Relationship Id="rId39" Type="http://schemas.openxmlformats.org/officeDocument/2006/relationships/oleObject" Target="../embeddings/oleObject20.bin"/><Relationship Id="rId21" Type="http://schemas.openxmlformats.org/officeDocument/2006/relationships/image" Target="../media/image22.wmf"/><Relationship Id="rId34" Type="http://schemas.openxmlformats.org/officeDocument/2006/relationships/image" Target="../media/image28.wmf"/><Relationship Id="rId42" Type="http://schemas.openxmlformats.org/officeDocument/2006/relationships/image" Target="../media/image32.wmf"/><Relationship Id="rId47" Type="http://schemas.openxmlformats.org/officeDocument/2006/relationships/oleObject" Target="../embeddings/oleObject24.bin"/><Relationship Id="rId50" Type="http://schemas.openxmlformats.org/officeDocument/2006/relationships/image" Target="../media/image36.wmf"/><Relationship Id="rId7" Type="http://schemas.openxmlformats.org/officeDocument/2006/relationships/image" Target="../media/image15.wmf"/><Relationship Id="rId2" Type="http://schemas.openxmlformats.org/officeDocument/2006/relationships/oleObject" Target="../embeddings/oleObject1.bin"/><Relationship Id="rId16" Type="http://schemas.openxmlformats.org/officeDocument/2006/relationships/oleObject" Target="../embeddings/oleObject8.bin"/><Relationship Id="rId29" Type="http://schemas.openxmlformats.org/officeDocument/2006/relationships/oleObject" Target="../embeddings/oleObject15.bin"/><Relationship Id="rId11" Type="http://schemas.openxmlformats.org/officeDocument/2006/relationships/image" Target="../media/image17.wmf"/><Relationship Id="rId24" Type="http://schemas.openxmlformats.org/officeDocument/2006/relationships/oleObject" Target="../embeddings/oleObject12.bin"/><Relationship Id="rId32" Type="http://schemas.openxmlformats.org/officeDocument/2006/relationships/image" Target="../media/image27.wmf"/><Relationship Id="rId37" Type="http://schemas.openxmlformats.org/officeDocument/2006/relationships/oleObject" Target="../embeddings/oleObject19.bin"/><Relationship Id="rId40" Type="http://schemas.openxmlformats.org/officeDocument/2006/relationships/image" Target="../media/image31.wmf"/><Relationship Id="rId45" Type="http://schemas.openxmlformats.org/officeDocument/2006/relationships/oleObject" Target="../embeddings/oleObject23.bin"/><Relationship Id="rId5" Type="http://schemas.openxmlformats.org/officeDocument/2006/relationships/image" Target="../media/image14.wmf"/><Relationship Id="rId15" Type="http://schemas.openxmlformats.org/officeDocument/2006/relationships/image" Target="../media/image19.wmf"/><Relationship Id="rId23" Type="http://schemas.openxmlformats.org/officeDocument/2006/relationships/image" Target="../media/image23.wmf"/><Relationship Id="rId28" Type="http://schemas.openxmlformats.org/officeDocument/2006/relationships/oleObject" Target="../embeddings/oleObject14.bin"/><Relationship Id="rId36" Type="http://schemas.openxmlformats.org/officeDocument/2006/relationships/image" Target="../media/image29.wmf"/><Relationship Id="rId49" Type="http://schemas.openxmlformats.org/officeDocument/2006/relationships/oleObject" Target="../embeddings/oleObject25.bin"/><Relationship Id="rId10" Type="http://schemas.openxmlformats.org/officeDocument/2006/relationships/oleObject" Target="../embeddings/oleObject5.bin"/><Relationship Id="rId19" Type="http://schemas.openxmlformats.org/officeDocument/2006/relationships/image" Target="../media/image21.wmf"/><Relationship Id="rId31" Type="http://schemas.openxmlformats.org/officeDocument/2006/relationships/oleObject" Target="../embeddings/oleObject16.bin"/><Relationship Id="rId44" Type="http://schemas.openxmlformats.org/officeDocument/2006/relationships/image" Target="../media/image33.wmf"/><Relationship Id="rId4" Type="http://schemas.openxmlformats.org/officeDocument/2006/relationships/oleObject" Target="../embeddings/oleObject2.bin"/><Relationship Id="rId9" Type="http://schemas.openxmlformats.org/officeDocument/2006/relationships/image" Target="../media/image16.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5.wmf"/><Relationship Id="rId30" Type="http://schemas.openxmlformats.org/officeDocument/2006/relationships/image" Target="../media/image26.wmf"/><Relationship Id="rId35" Type="http://schemas.openxmlformats.org/officeDocument/2006/relationships/oleObject" Target="../embeddings/oleObject18.bin"/><Relationship Id="rId43" Type="http://schemas.openxmlformats.org/officeDocument/2006/relationships/oleObject" Target="../embeddings/oleObject22.bin"/><Relationship Id="rId48" Type="http://schemas.openxmlformats.org/officeDocument/2006/relationships/image" Target="../media/image35.wmf"/><Relationship Id="rId8" Type="http://schemas.openxmlformats.org/officeDocument/2006/relationships/oleObject" Target="../embeddings/oleObject4.bin"/><Relationship Id="rId3" Type="http://schemas.openxmlformats.org/officeDocument/2006/relationships/image" Target="../media/image13.wmf"/><Relationship Id="rId12" Type="http://schemas.openxmlformats.org/officeDocument/2006/relationships/oleObject" Target="../embeddings/oleObject6.bin"/><Relationship Id="rId17" Type="http://schemas.openxmlformats.org/officeDocument/2006/relationships/image" Target="../media/image20.wmf"/><Relationship Id="rId25" Type="http://schemas.openxmlformats.org/officeDocument/2006/relationships/image" Target="../media/image24.wmf"/><Relationship Id="rId33" Type="http://schemas.openxmlformats.org/officeDocument/2006/relationships/oleObject" Target="../embeddings/oleObject17.bin"/><Relationship Id="rId38" Type="http://schemas.openxmlformats.org/officeDocument/2006/relationships/image" Target="../media/image30.wmf"/><Relationship Id="rId46" Type="http://schemas.openxmlformats.org/officeDocument/2006/relationships/image" Target="../media/image34.wmf"/><Relationship Id="rId20" Type="http://schemas.openxmlformats.org/officeDocument/2006/relationships/oleObject" Target="../embeddings/oleObject10.bin"/><Relationship Id="rId41" Type="http://schemas.openxmlformats.org/officeDocument/2006/relationships/oleObject" Target="../embeddings/oleObject21.bin"/><Relationship Id="rId1" Type="http://schemas.openxmlformats.org/officeDocument/2006/relationships/slideLayout" Target="../slideLayouts/slideLayout21.xml"/><Relationship Id="rId6" Type="http://schemas.openxmlformats.org/officeDocument/2006/relationships/oleObject" Target="../embeddings/oleObject3.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slide" Target="slide62.xml"/><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slide" Target="slide63.xml"/><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slide" Target="slide64.xml"/><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slide" Target="slide29.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2" Type="http://schemas.openxmlformats.org/officeDocument/2006/relationships/slide" Target="slide46.xm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slide" Target="slide47.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slide" Target="slide49.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a:t>
            </a:r>
          </a:p>
        </p:txBody>
      </p:sp>
      <p:sp>
        <p:nvSpPr>
          <p:cNvPr id="3" name="Subtitle 2"/>
          <p:cNvSpPr>
            <a:spLocks noGrp="1"/>
          </p:cNvSpPr>
          <p:nvPr>
            <p:ph type="subTitle" idx="1"/>
          </p:nvPr>
        </p:nvSpPr>
        <p:spPr/>
        <p:txBody>
          <a:bodyPr/>
          <a:lstStyle/>
          <a:p>
            <a:r>
              <a:rPr lang="en-US" sz="2400" dirty="0"/>
              <a:t>Introduction to Business Analytics</a:t>
            </a:r>
          </a:p>
        </p:txBody>
      </p:sp>
      <p:pic>
        <p:nvPicPr>
          <p:cNvPr id="9" name="Picture 8" descr="A cover page with the title, Business Analytics, communicating with numbers. 2025 release.">
            <a:extLst>
              <a:ext uri="{FF2B5EF4-FFF2-40B4-BE49-F238E27FC236}">
                <a16:creationId xmlns:a16="http://schemas.microsoft.com/office/drawing/2014/main" id="{E8CA1238-AFEB-19C7-711C-F5605FCA3E00}"/>
              </a:ext>
            </a:extLst>
          </p:cNvPr>
          <p:cNvPicPr>
            <a:picLocks noChangeAspect="1"/>
          </p:cNvPicPr>
          <p:nvPr/>
        </p:nvPicPr>
        <p:blipFill>
          <a:blip r:embed="rId2"/>
          <a:stretch>
            <a:fillRect/>
          </a:stretch>
        </p:blipFill>
        <p:spPr>
          <a:xfrm>
            <a:off x="4629694" y="949462"/>
            <a:ext cx="3892514" cy="5037732"/>
          </a:xfrm>
          <a:prstGeom prst="rect">
            <a:avLst/>
          </a:prstGeom>
        </p:spPr>
      </p:pic>
      <p:sp>
        <p:nvSpPr>
          <p:cNvPr id="7" name="Text Placeholder 6">
            <a:extLst>
              <a:ext uri="{FF2B5EF4-FFF2-40B4-BE49-F238E27FC236}">
                <a16:creationId xmlns:a16="http://schemas.microsoft.com/office/drawing/2014/main" id="{D091CE0D-9E09-D2CE-C17A-1B104C7F780B}"/>
              </a:ext>
            </a:extLst>
          </p:cNvPr>
          <p:cNvSpPr>
            <a:spLocks noGrp="1"/>
          </p:cNvSpPr>
          <p:nvPr>
            <p:ph type="body" sz="quarter" idx="13"/>
          </p:nvPr>
        </p:nvSpPr>
        <p:spPr>
          <a:xfrm>
            <a:off x="3012358" y="6107113"/>
            <a:ext cx="3119284" cy="255587"/>
          </a:xfrm>
        </p:spPr>
        <p:txBody>
          <a:bodyPr anchor="ctr"/>
          <a:lstStyle/>
          <a:p>
            <a:pPr algn="ctr"/>
            <a:r>
              <a:rPr lang="en-US" sz="1200" dirty="0">
                <a:hlinkClick r:id="rId3" action="ppaction://hlinksldjump"/>
              </a:rPr>
              <a:t>Access the text alternative for slide images.</a:t>
            </a:r>
            <a:endParaRPr lang="en-US" sz="1200" dirty="0"/>
          </a:p>
        </p:txBody>
      </p:sp>
      <p:sp>
        <p:nvSpPr>
          <p:cNvPr id="6" name="Text Placeholder 5"/>
          <p:cNvSpPr>
            <a:spLocks noGrp="1"/>
          </p:cNvSpPr>
          <p:nvPr>
            <p:ph type="body" sz="quarter" idx="12"/>
          </p:nvPr>
        </p:nvSpPr>
        <p:spPr/>
        <p:txBody>
          <a:bodyPr/>
          <a:lstStyle/>
          <a:p>
            <a:pPr algn="ctr"/>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3436011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1.1: Overview of Business Analytics </a:t>
            </a:r>
            <a:r>
              <a:rPr lang="en-US" sz="1000" b="0" dirty="0"/>
              <a:t>7</a:t>
            </a:r>
          </a:p>
        </p:txBody>
      </p:sp>
      <p:sp>
        <p:nvSpPr>
          <p:cNvPr id="3" name="Content Placeholder 2"/>
          <p:cNvSpPr>
            <a:spLocks noGrp="1"/>
          </p:cNvSpPr>
          <p:nvPr>
            <p:ph sz="quarter" idx="11"/>
          </p:nvPr>
        </p:nvSpPr>
        <p:spPr>
          <a:xfrm>
            <a:off x="342900" y="1276709"/>
            <a:ext cx="8458200" cy="5238391"/>
          </a:xfrm>
        </p:spPr>
        <p:txBody>
          <a:bodyPr/>
          <a:lstStyle/>
          <a:p>
            <a:r>
              <a:rPr lang="en-US" dirty="0"/>
              <a:t>Prescriptive Analytics: what should we do?</a:t>
            </a:r>
          </a:p>
          <a:p>
            <a:r>
              <a:rPr lang="en-US" dirty="0"/>
              <a:t>Use optimization and simulation algorithms to provide advice.</a:t>
            </a:r>
          </a:p>
          <a:p>
            <a:r>
              <a:rPr lang="en-US" dirty="0"/>
              <a:t>Explore several possible actions and suggests course of action.</a:t>
            </a:r>
          </a:p>
          <a:p>
            <a:r>
              <a:rPr lang="en-US" dirty="0"/>
              <a:t>Examples:</a:t>
            </a:r>
          </a:p>
          <a:p>
            <a:pPr marL="292608" indent="-292608">
              <a:buFont typeface="Arial" panose="020B0604020202020204" pitchFamily="34" charset="0"/>
              <a:buChar char="•"/>
            </a:pPr>
            <a:r>
              <a:rPr lang="en-US" dirty="0"/>
              <a:t>Scheduling employees’ works hours.</a:t>
            </a:r>
          </a:p>
          <a:p>
            <a:pPr marL="292608" indent="-292608">
              <a:buFont typeface="Arial" panose="020B0604020202020204" pitchFamily="34" charset="0"/>
              <a:buChar char="•"/>
            </a:pPr>
            <a:r>
              <a:rPr lang="en-US" dirty="0"/>
              <a:t>Select a mix of products to manufacture.</a:t>
            </a:r>
          </a:p>
          <a:p>
            <a:pPr marL="292608" indent="-292608">
              <a:buFont typeface="Arial" panose="020B0604020202020204" pitchFamily="34" charset="0"/>
              <a:buChar char="•"/>
            </a:pPr>
            <a:r>
              <a:rPr lang="en-US" dirty="0"/>
              <a:t>Choose an investment portfolio.</a:t>
            </a:r>
          </a:p>
        </p:txBody>
      </p:sp>
      <p:sp>
        <p:nvSpPr>
          <p:cNvPr id="6" name="Slide Number Placeholder 5"/>
          <p:cNvSpPr>
            <a:spLocks noGrp="1"/>
          </p:cNvSpPr>
          <p:nvPr>
            <p:ph type="sldNum" sz="quarter" idx="4"/>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1360649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1.1: Overview of Business Analytics </a:t>
            </a:r>
            <a:r>
              <a:rPr lang="en-US" sz="1000" b="0" dirty="0"/>
              <a:t>8</a:t>
            </a:r>
          </a:p>
        </p:txBody>
      </p:sp>
      <p:graphicFrame>
        <p:nvGraphicFramePr>
          <p:cNvPr id="7" name="Table 6">
            <a:extLst>
              <a:ext uri="{FF2B5EF4-FFF2-40B4-BE49-F238E27FC236}">
                <a16:creationId xmlns:a16="http://schemas.microsoft.com/office/drawing/2014/main" id="{A203AB4F-C55E-4070-8239-76D882FDA5DD}"/>
              </a:ext>
            </a:extLst>
          </p:cNvPr>
          <p:cNvGraphicFramePr>
            <a:graphicFrameLocks noGrp="1"/>
          </p:cNvGraphicFramePr>
          <p:nvPr>
            <p:extLst>
              <p:ext uri="{D42A27DB-BD31-4B8C-83A1-F6EECF244321}">
                <p14:modId xmlns:p14="http://schemas.microsoft.com/office/powerpoint/2010/main" val="3458668868"/>
              </p:ext>
            </p:extLst>
          </p:nvPr>
        </p:nvGraphicFramePr>
        <p:xfrm>
          <a:off x="342900" y="1397000"/>
          <a:ext cx="8458200" cy="3810000"/>
        </p:xfrm>
        <a:graphic>
          <a:graphicData uri="http://schemas.openxmlformats.org/drawingml/2006/table">
            <a:tbl>
              <a:tblPr firstRow="1" bandRow="1">
                <a:tableStyleId>{5C22544A-7EE6-4342-B048-85BDC9FD1C3A}</a:tableStyleId>
              </a:tblPr>
              <a:tblGrid>
                <a:gridCol w="2390775">
                  <a:extLst>
                    <a:ext uri="{9D8B030D-6E8A-4147-A177-3AD203B41FA5}">
                      <a16:colId xmlns:a16="http://schemas.microsoft.com/office/drawing/2014/main" val="1983811528"/>
                    </a:ext>
                  </a:extLst>
                </a:gridCol>
                <a:gridCol w="6067425">
                  <a:extLst>
                    <a:ext uri="{9D8B030D-6E8A-4147-A177-3AD203B41FA5}">
                      <a16:colId xmlns:a16="http://schemas.microsoft.com/office/drawing/2014/main" val="890929824"/>
                    </a:ext>
                  </a:extLst>
                </a:gridCol>
              </a:tblGrid>
              <a:tr h="0">
                <a:tc>
                  <a:txBody>
                    <a:bodyPr/>
                    <a:lstStyle/>
                    <a:p>
                      <a:r>
                        <a:rPr lang="en-US" sz="1600" dirty="0"/>
                        <a:t>Business</a:t>
                      </a:r>
                    </a:p>
                  </a:txBody>
                  <a:tcPr/>
                </a:tc>
                <a:tc>
                  <a:txBody>
                    <a:bodyPr/>
                    <a:lstStyle/>
                    <a:p>
                      <a:r>
                        <a:rPr lang="en-US" sz="1600" dirty="0"/>
                        <a:t>Important Analytics Applications</a:t>
                      </a:r>
                    </a:p>
                  </a:txBody>
                  <a:tcPr/>
                </a:tc>
                <a:extLst>
                  <a:ext uri="{0D108BD9-81ED-4DB2-BD59-A6C34878D82A}">
                    <a16:rowId xmlns:a16="http://schemas.microsoft.com/office/drawing/2014/main" val="1284192892"/>
                  </a:ext>
                </a:extLst>
              </a:tr>
              <a:tr h="0">
                <a:tc>
                  <a:txBody>
                    <a:bodyPr/>
                    <a:lstStyle/>
                    <a:p>
                      <a:r>
                        <a:rPr lang="en-US" sz="1600" dirty="0"/>
                        <a:t>Accounting</a:t>
                      </a:r>
                    </a:p>
                  </a:txBody>
                  <a:tcPr/>
                </a:tc>
                <a:tc>
                  <a:txBody>
                    <a:bodyPr/>
                    <a:lstStyle/>
                    <a:p>
                      <a:r>
                        <a:rPr lang="en-US" sz="1600" dirty="0"/>
                        <a:t>Fraud detection, budgeting and forecasting, auditing and internal controls, cost analysis, and tax planning.</a:t>
                      </a:r>
                    </a:p>
                  </a:txBody>
                  <a:tcPr/>
                </a:tc>
                <a:extLst>
                  <a:ext uri="{0D108BD9-81ED-4DB2-BD59-A6C34878D82A}">
                    <a16:rowId xmlns:a16="http://schemas.microsoft.com/office/drawing/2014/main" val="1358611091"/>
                  </a:ext>
                </a:extLst>
              </a:tr>
              <a:tr h="0">
                <a:tc>
                  <a:txBody>
                    <a:bodyPr/>
                    <a:lstStyle/>
                    <a:p>
                      <a:r>
                        <a:rPr lang="en-US" sz="1600" dirty="0"/>
                        <a:t>Finance</a:t>
                      </a:r>
                    </a:p>
                  </a:txBody>
                  <a:tcPr/>
                </a:tc>
                <a:tc>
                  <a:txBody>
                    <a:bodyPr/>
                    <a:lstStyle/>
                    <a:p>
                      <a:r>
                        <a:rPr lang="en-US" sz="1600" dirty="0"/>
                        <a:t>Algorithmic trading, risk management, credit scoring, portfolio management, and sentiment analysis.</a:t>
                      </a:r>
                    </a:p>
                  </a:txBody>
                  <a:tcPr/>
                </a:tc>
                <a:extLst>
                  <a:ext uri="{0D108BD9-81ED-4DB2-BD59-A6C34878D82A}">
                    <a16:rowId xmlns:a16="http://schemas.microsoft.com/office/drawing/2014/main" val="626745770"/>
                  </a:ext>
                </a:extLst>
              </a:tr>
              <a:tr h="0">
                <a:tc>
                  <a:txBody>
                    <a:bodyPr/>
                    <a:lstStyle/>
                    <a:p>
                      <a:r>
                        <a:rPr lang="en-US" sz="1600" dirty="0"/>
                        <a:t>Human Resources</a:t>
                      </a:r>
                    </a:p>
                  </a:txBody>
                  <a:tcPr/>
                </a:tc>
                <a:tc>
                  <a:txBody>
                    <a:bodyPr/>
                    <a:lstStyle/>
                    <a:p>
                      <a:r>
                        <a:rPr lang="en-US" sz="1600" dirty="0"/>
                        <a:t>Talent acquisition, performance management, workforce planning, retention, and diversity and inclusion.</a:t>
                      </a:r>
                    </a:p>
                  </a:txBody>
                  <a:tcPr/>
                </a:tc>
                <a:extLst>
                  <a:ext uri="{0D108BD9-81ED-4DB2-BD59-A6C34878D82A}">
                    <a16:rowId xmlns:a16="http://schemas.microsoft.com/office/drawing/2014/main" val="1979121325"/>
                  </a:ext>
                </a:extLst>
              </a:tr>
              <a:tr h="0">
                <a:tc>
                  <a:txBody>
                    <a:bodyPr/>
                    <a:lstStyle/>
                    <a:p>
                      <a:r>
                        <a:rPr lang="en-US" sz="1600" dirty="0"/>
                        <a:t>Information Systems</a:t>
                      </a:r>
                    </a:p>
                  </a:txBody>
                  <a:tcPr/>
                </a:tc>
                <a:tc>
                  <a:txBody>
                    <a:bodyPr/>
                    <a:lstStyle/>
                    <a:p>
                      <a:r>
                        <a:rPr lang="en-US" sz="1600" dirty="0"/>
                        <a:t>Network security, user behavior, data quality and governance, IT asset management, and predictive maintenance.</a:t>
                      </a:r>
                    </a:p>
                  </a:txBody>
                  <a:tcPr/>
                </a:tc>
                <a:extLst>
                  <a:ext uri="{0D108BD9-81ED-4DB2-BD59-A6C34878D82A}">
                    <a16:rowId xmlns:a16="http://schemas.microsoft.com/office/drawing/2014/main" val="957142694"/>
                  </a:ext>
                </a:extLst>
              </a:tr>
              <a:tr h="0">
                <a:tc>
                  <a:txBody>
                    <a:bodyPr/>
                    <a:lstStyle/>
                    <a:p>
                      <a:r>
                        <a:rPr lang="en-US" sz="1600" dirty="0"/>
                        <a:t>Marketing</a:t>
                      </a:r>
                    </a:p>
                  </a:txBody>
                  <a:tcPr/>
                </a:tc>
                <a:tc>
                  <a:txBody>
                    <a:bodyPr/>
                    <a:lstStyle/>
                    <a:p>
                      <a:r>
                        <a:rPr lang="en-US" sz="1600" dirty="0"/>
                        <a:t>Customer segmentation, campaign monitoring, marketing mix optimization, A/B testing, and optimal social media utilization.</a:t>
                      </a:r>
                    </a:p>
                  </a:txBody>
                  <a:tcPr/>
                </a:tc>
                <a:extLst>
                  <a:ext uri="{0D108BD9-81ED-4DB2-BD59-A6C34878D82A}">
                    <a16:rowId xmlns:a16="http://schemas.microsoft.com/office/drawing/2014/main" val="2470302039"/>
                  </a:ext>
                </a:extLst>
              </a:tr>
              <a:tr h="0">
                <a:tc>
                  <a:txBody>
                    <a:bodyPr/>
                    <a:lstStyle/>
                    <a:p>
                      <a:r>
                        <a:rPr lang="en-US" sz="1600" dirty="0"/>
                        <a:t>Operations</a:t>
                      </a:r>
                    </a:p>
                  </a:txBody>
                  <a:tcPr/>
                </a:tc>
                <a:tc>
                  <a:txBody>
                    <a:bodyPr/>
                    <a:lstStyle/>
                    <a:p>
                      <a:r>
                        <a:rPr lang="en-US" sz="1600" dirty="0"/>
                        <a:t>Process optimization, maintenance and reliability, supply chain optimization, resource allocation, and inventory management.</a:t>
                      </a:r>
                    </a:p>
                  </a:txBody>
                  <a:tcPr/>
                </a:tc>
                <a:extLst>
                  <a:ext uri="{0D108BD9-81ED-4DB2-BD59-A6C34878D82A}">
                    <a16:rowId xmlns:a16="http://schemas.microsoft.com/office/drawing/2014/main" val="4293877408"/>
                  </a:ext>
                </a:extLst>
              </a:tr>
            </a:tbl>
          </a:graphicData>
        </a:graphic>
      </p:graphicFrame>
      <p:sp>
        <p:nvSpPr>
          <p:cNvPr id="6" name="Slide Number Placeholder 5"/>
          <p:cNvSpPr>
            <a:spLocks noGrp="1"/>
          </p:cNvSpPr>
          <p:nvPr>
            <p:ph type="sldNum" sz="quarter" idx="4"/>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1869913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1.1: Overview of Business Analytics </a:t>
            </a:r>
            <a:r>
              <a:rPr lang="en-US" sz="1000" b="0" dirty="0"/>
              <a:t>9</a:t>
            </a:r>
          </a:p>
        </p:txBody>
      </p:sp>
      <p:graphicFrame>
        <p:nvGraphicFramePr>
          <p:cNvPr id="3" name="Table 2">
            <a:extLst>
              <a:ext uri="{FF2B5EF4-FFF2-40B4-BE49-F238E27FC236}">
                <a16:creationId xmlns:a16="http://schemas.microsoft.com/office/drawing/2014/main" id="{F0919A46-AC45-4BEA-B722-C3F2ABA1C520}"/>
              </a:ext>
            </a:extLst>
          </p:cNvPr>
          <p:cNvGraphicFramePr>
            <a:graphicFrameLocks noGrp="1"/>
          </p:cNvGraphicFramePr>
          <p:nvPr>
            <p:extLst>
              <p:ext uri="{D42A27DB-BD31-4B8C-83A1-F6EECF244321}">
                <p14:modId xmlns:p14="http://schemas.microsoft.com/office/powerpoint/2010/main" val="1683410287"/>
              </p:ext>
            </p:extLst>
          </p:nvPr>
        </p:nvGraphicFramePr>
        <p:xfrm>
          <a:off x="342900" y="1397000"/>
          <a:ext cx="8458200" cy="4389120"/>
        </p:xfrm>
        <a:graphic>
          <a:graphicData uri="http://schemas.openxmlformats.org/drawingml/2006/table">
            <a:tbl>
              <a:tblPr firstRow="1" bandRow="1">
                <a:tableStyleId>{5C22544A-7EE6-4342-B048-85BDC9FD1C3A}</a:tableStyleId>
              </a:tblPr>
              <a:tblGrid>
                <a:gridCol w="1724025">
                  <a:extLst>
                    <a:ext uri="{9D8B030D-6E8A-4147-A177-3AD203B41FA5}">
                      <a16:colId xmlns:a16="http://schemas.microsoft.com/office/drawing/2014/main" val="1028997536"/>
                    </a:ext>
                  </a:extLst>
                </a:gridCol>
                <a:gridCol w="6734175">
                  <a:extLst>
                    <a:ext uri="{9D8B030D-6E8A-4147-A177-3AD203B41FA5}">
                      <a16:colId xmlns:a16="http://schemas.microsoft.com/office/drawing/2014/main" val="1537087826"/>
                    </a:ext>
                  </a:extLst>
                </a:gridCol>
              </a:tblGrid>
              <a:tr h="0">
                <a:tc>
                  <a:txBody>
                    <a:bodyPr/>
                    <a:lstStyle/>
                    <a:p>
                      <a:r>
                        <a:rPr lang="en-US" sz="1600" dirty="0"/>
                        <a:t>Nonbusiness</a:t>
                      </a:r>
                    </a:p>
                  </a:txBody>
                  <a:tcPr/>
                </a:tc>
                <a:tc>
                  <a:txBody>
                    <a:bodyPr/>
                    <a:lstStyle/>
                    <a:p>
                      <a:r>
                        <a:rPr lang="en-US" sz="1600" dirty="0"/>
                        <a:t>Important Analytics Applications</a:t>
                      </a:r>
                    </a:p>
                  </a:txBody>
                  <a:tcPr/>
                </a:tc>
                <a:extLst>
                  <a:ext uri="{0D108BD9-81ED-4DB2-BD59-A6C34878D82A}">
                    <a16:rowId xmlns:a16="http://schemas.microsoft.com/office/drawing/2014/main" val="1281007365"/>
                  </a:ext>
                </a:extLst>
              </a:tr>
              <a:tr h="0">
                <a:tc>
                  <a:txBody>
                    <a:bodyPr/>
                    <a:lstStyle/>
                    <a:p>
                      <a:r>
                        <a:rPr lang="en-US" sz="1600" dirty="0"/>
                        <a:t>Education</a:t>
                      </a:r>
                    </a:p>
                  </a:txBody>
                  <a:tcPr/>
                </a:tc>
                <a:tc>
                  <a:txBody>
                    <a:bodyPr/>
                    <a:lstStyle/>
                    <a:p>
                      <a:r>
                        <a:rPr lang="en-US" sz="1600" dirty="0"/>
                        <a:t>Student performance analysis, assessment analysis, adaptive learning, enrollment management, retention, and graduation rate analysis.</a:t>
                      </a:r>
                    </a:p>
                  </a:txBody>
                  <a:tcPr/>
                </a:tc>
                <a:extLst>
                  <a:ext uri="{0D108BD9-81ED-4DB2-BD59-A6C34878D82A}">
                    <a16:rowId xmlns:a16="http://schemas.microsoft.com/office/drawing/2014/main" val="1745026710"/>
                  </a:ext>
                </a:extLst>
              </a:tr>
              <a:tr h="0">
                <a:tc>
                  <a:txBody>
                    <a:bodyPr/>
                    <a:lstStyle/>
                    <a:p>
                      <a:r>
                        <a:rPr lang="en-US" sz="1600" dirty="0"/>
                        <a:t>Entertainment</a:t>
                      </a:r>
                    </a:p>
                  </a:txBody>
                  <a:tcPr/>
                </a:tc>
                <a:tc>
                  <a:txBody>
                    <a:bodyPr/>
                    <a:lstStyle/>
                    <a:p>
                      <a:r>
                        <a:rPr lang="en-US" sz="1600" dirty="0"/>
                        <a:t>Box office prediction, content recommendation, audience segmentation, social media engagement, and piracy prevention.</a:t>
                      </a:r>
                    </a:p>
                  </a:txBody>
                  <a:tcPr/>
                </a:tc>
                <a:extLst>
                  <a:ext uri="{0D108BD9-81ED-4DB2-BD59-A6C34878D82A}">
                    <a16:rowId xmlns:a16="http://schemas.microsoft.com/office/drawing/2014/main" val="1793254086"/>
                  </a:ext>
                </a:extLst>
              </a:tr>
              <a:tr h="0">
                <a:tc>
                  <a:txBody>
                    <a:bodyPr/>
                    <a:lstStyle/>
                    <a:p>
                      <a:r>
                        <a:rPr lang="en-US" sz="1600" dirty="0"/>
                        <a:t>Public Policy</a:t>
                      </a:r>
                    </a:p>
                  </a:txBody>
                  <a:tcPr/>
                </a:tc>
                <a:tc>
                  <a:txBody>
                    <a:bodyPr/>
                    <a:lstStyle/>
                    <a:p>
                      <a:r>
                        <a:rPr lang="en-US" sz="1600" dirty="0"/>
                        <a:t>Policy evaluation, social welfare analysis, diversity and inclusion, environmental policy and sustainability, and resource planning.</a:t>
                      </a:r>
                    </a:p>
                  </a:txBody>
                  <a:tcPr/>
                </a:tc>
                <a:extLst>
                  <a:ext uri="{0D108BD9-81ED-4DB2-BD59-A6C34878D82A}">
                    <a16:rowId xmlns:a16="http://schemas.microsoft.com/office/drawing/2014/main" val="726257126"/>
                  </a:ext>
                </a:extLst>
              </a:tr>
              <a:tr h="0">
                <a:tc>
                  <a:txBody>
                    <a:bodyPr/>
                    <a:lstStyle/>
                    <a:p>
                      <a:r>
                        <a:rPr lang="en-US" sz="1600" dirty="0"/>
                        <a:t>Healthcare</a:t>
                      </a:r>
                    </a:p>
                  </a:txBody>
                  <a:tcPr/>
                </a:tc>
                <a:tc>
                  <a:txBody>
                    <a:bodyPr/>
                    <a:lstStyle/>
                    <a:p>
                      <a:r>
                        <a:rPr lang="en-US" sz="1600" dirty="0"/>
                        <a:t>Treatment recommendations, analysis of risk factors, health management, discovery, and healthcare resource optimization.</a:t>
                      </a:r>
                    </a:p>
                  </a:txBody>
                  <a:tcPr/>
                </a:tc>
                <a:extLst>
                  <a:ext uri="{0D108BD9-81ED-4DB2-BD59-A6C34878D82A}">
                    <a16:rowId xmlns:a16="http://schemas.microsoft.com/office/drawing/2014/main" val="750042949"/>
                  </a:ext>
                </a:extLst>
              </a:tr>
              <a:tr h="0">
                <a:tc>
                  <a:txBody>
                    <a:bodyPr/>
                    <a:lstStyle/>
                    <a:p>
                      <a:r>
                        <a:rPr lang="en-US" sz="1600" dirty="0"/>
                        <a:t>Politics</a:t>
                      </a:r>
                    </a:p>
                  </a:txBody>
                  <a:tcPr/>
                </a:tc>
                <a:tc>
                  <a:txBody>
                    <a:bodyPr/>
                    <a:lstStyle/>
                    <a:p>
                      <a:r>
                        <a:rPr lang="en-US" sz="1600" dirty="0"/>
                        <a:t>Microtargeting, election forecasting, public opinion analysis, campaign strategy optimization, and constituent engagement.</a:t>
                      </a:r>
                    </a:p>
                  </a:txBody>
                  <a:tcPr/>
                </a:tc>
                <a:extLst>
                  <a:ext uri="{0D108BD9-81ED-4DB2-BD59-A6C34878D82A}">
                    <a16:rowId xmlns:a16="http://schemas.microsoft.com/office/drawing/2014/main" val="1813447815"/>
                  </a:ext>
                </a:extLst>
              </a:tr>
              <a:tr h="0">
                <a:tc>
                  <a:txBody>
                    <a:bodyPr/>
                    <a:lstStyle/>
                    <a:p>
                      <a:r>
                        <a:rPr lang="en-US" sz="1600" dirty="0"/>
                        <a:t>Sports</a:t>
                      </a:r>
                    </a:p>
                  </a:txBody>
                  <a:tcPr/>
                </a:tc>
                <a:tc>
                  <a:txBody>
                    <a:bodyPr/>
                    <a:lstStyle/>
                    <a:p>
                      <a:r>
                        <a:rPr lang="en-US" sz="1600" dirty="0"/>
                        <a:t>Player performance, health and injury prevention, recruitment and scouting, game strategy and tactics, and fan engagement.</a:t>
                      </a:r>
                    </a:p>
                  </a:txBody>
                  <a:tcPr/>
                </a:tc>
                <a:extLst>
                  <a:ext uri="{0D108BD9-81ED-4DB2-BD59-A6C34878D82A}">
                    <a16:rowId xmlns:a16="http://schemas.microsoft.com/office/drawing/2014/main" val="2684272153"/>
                  </a:ext>
                </a:extLst>
              </a:tr>
              <a:tr h="0">
                <a:tc>
                  <a:txBody>
                    <a:bodyPr/>
                    <a:lstStyle/>
                    <a:p>
                      <a:r>
                        <a:rPr lang="en-US" sz="1600" dirty="0"/>
                        <a:t>Transportation</a:t>
                      </a:r>
                    </a:p>
                  </a:txBody>
                  <a:tcPr/>
                </a:tc>
                <a:tc>
                  <a:txBody>
                    <a:bodyPr/>
                    <a:lstStyle/>
                    <a:p>
                      <a:r>
                        <a:rPr lang="en-US" sz="1600" dirty="0"/>
                        <a:t>Traffic management, route optimization, safety analysis, traffic flow analysis, and transportation demand forecasting.</a:t>
                      </a:r>
                    </a:p>
                  </a:txBody>
                  <a:tcPr/>
                </a:tc>
                <a:extLst>
                  <a:ext uri="{0D108BD9-81ED-4DB2-BD59-A6C34878D82A}">
                    <a16:rowId xmlns:a16="http://schemas.microsoft.com/office/drawing/2014/main" val="2788378533"/>
                  </a:ext>
                </a:extLst>
              </a:tr>
            </a:tbl>
          </a:graphicData>
        </a:graphic>
      </p:graphicFrame>
      <p:sp>
        <p:nvSpPr>
          <p:cNvPr id="6" name="Slide Number Placeholder 5"/>
          <p:cNvSpPr>
            <a:spLocks noGrp="1"/>
          </p:cNvSpPr>
          <p:nvPr>
            <p:ph type="sldNum" sz="quarter" idx="4"/>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1189972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1.2: Data Privacy, Data Ethics, and Artificial Intelligence </a:t>
            </a:r>
            <a:r>
              <a:rPr lang="en-US" sz="1000" b="0" dirty="0"/>
              <a:t>1</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Data analytics allows companies to effectively target and understand their customers.</a:t>
            </a:r>
          </a:p>
          <a:p>
            <a:pPr marL="292608" indent="-292608">
              <a:buFont typeface="Arial" panose="020B0604020202020204" pitchFamily="34" charset="0"/>
              <a:buChar char="•"/>
            </a:pPr>
            <a:r>
              <a:rPr lang="en-US" dirty="0"/>
              <a:t>Companies can capitalize on the data collected from their customers and constituents.</a:t>
            </a:r>
          </a:p>
          <a:p>
            <a:pPr marL="292608" indent="-292608">
              <a:buFont typeface="Arial" panose="020B0604020202020204" pitchFamily="34" charset="0"/>
              <a:buChar char="•"/>
            </a:pPr>
            <a:r>
              <a:rPr lang="en-US" dirty="0"/>
              <a:t>But companies must also realize there are enormous risks and responsibilities, especially when using data for purposes different from why it was collected.</a:t>
            </a:r>
          </a:p>
          <a:p>
            <a:pPr marL="292608" indent="-292608">
              <a:buFont typeface="Arial" panose="020B0604020202020204" pitchFamily="34" charset="0"/>
              <a:buChar char="•"/>
            </a:pPr>
            <a:r>
              <a:rPr lang="en-US" dirty="0"/>
              <a:t>Data ethics and data security/privacy are critical!</a:t>
            </a:r>
          </a:p>
        </p:txBody>
      </p:sp>
      <p:sp>
        <p:nvSpPr>
          <p:cNvPr id="6" name="Slide Number Placeholder 5"/>
          <p:cNvSpPr>
            <a:spLocks noGrp="1"/>
          </p:cNvSpPr>
          <p:nvPr>
            <p:ph type="sldNum" sz="quarter" idx="4"/>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1624501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1.2: Data Privacy, Data Ethics, and Artificial Intelligence </a:t>
            </a:r>
            <a:r>
              <a:rPr lang="en-US" sz="1000" b="0" dirty="0"/>
              <a:t>2</a:t>
            </a:r>
          </a:p>
        </p:txBody>
      </p:sp>
      <p:sp>
        <p:nvSpPr>
          <p:cNvPr id="3" name="Content Placeholder 2"/>
          <p:cNvSpPr>
            <a:spLocks noGrp="1"/>
          </p:cNvSpPr>
          <p:nvPr>
            <p:ph sz="quarter" idx="11"/>
          </p:nvPr>
        </p:nvSpPr>
        <p:spPr>
          <a:xfrm>
            <a:off x="342900" y="1276710"/>
            <a:ext cx="8458200" cy="1338672"/>
          </a:xfrm>
        </p:spPr>
        <p:txBody>
          <a:bodyPr/>
          <a:lstStyle/>
          <a:p>
            <a:pPr marL="292608" indent="-292608">
              <a:buFont typeface="Arial" panose="020B0604020202020204" pitchFamily="34" charset="0"/>
              <a:buChar char="•"/>
            </a:pPr>
            <a:r>
              <a:rPr lang="en-US" b="1" dirty="0"/>
              <a:t>Data privacy </a:t>
            </a:r>
            <a:r>
              <a:rPr lang="en-US" dirty="0"/>
              <a:t>is a branch of data security related to the proper collection, usage, and transmission of data.</a:t>
            </a:r>
          </a:p>
          <a:p>
            <a:pPr marL="292608" indent="-292608">
              <a:buFont typeface="Arial" panose="020B0604020202020204" pitchFamily="34" charset="0"/>
              <a:buChar char="•"/>
            </a:pPr>
            <a:r>
              <a:rPr lang="en-US" dirty="0"/>
              <a:t>Concerns revolve around:</a:t>
            </a:r>
          </a:p>
        </p:txBody>
      </p:sp>
      <p:sp>
        <p:nvSpPr>
          <p:cNvPr id="7" name="Content Placeholder 6">
            <a:extLst>
              <a:ext uri="{FF2B5EF4-FFF2-40B4-BE49-F238E27FC236}">
                <a16:creationId xmlns:a16="http://schemas.microsoft.com/office/drawing/2014/main" id="{64CCFF81-6635-93F0-9FEB-3B4074AFAD48}"/>
              </a:ext>
            </a:extLst>
          </p:cNvPr>
          <p:cNvSpPr>
            <a:spLocks noGrp="1"/>
          </p:cNvSpPr>
          <p:nvPr>
            <p:ph sz="quarter" idx="14"/>
          </p:nvPr>
        </p:nvSpPr>
        <p:spPr>
          <a:xfrm>
            <a:off x="342900" y="2656604"/>
            <a:ext cx="8458200" cy="1903448"/>
          </a:xfrm>
        </p:spPr>
        <p:txBody>
          <a:bodyPr/>
          <a:lstStyle/>
          <a:p>
            <a:pPr marL="621792" indent="-320040">
              <a:tabLst>
                <a:tab pos="914400" algn="l"/>
              </a:tabLst>
            </a:pPr>
            <a:r>
              <a:rPr lang="en-US" dirty="0"/>
              <a:t>a. How data are legally collected and stored.</a:t>
            </a:r>
          </a:p>
          <a:p>
            <a:pPr marL="621792" indent="-320040">
              <a:tabLst>
                <a:tab pos="914400" algn="l"/>
              </a:tabLst>
            </a:pPr>
            <a:r>
              <a:rPr lang="en-US" dirty="0"/>
              <a:t>b. If and how data are shared with third parties.</a:t>
            </a:r>
          </a:p>
          <a:p>
            <a:pPr marL="621792" indent="-320040">
              <a:tabLst>
                <a:tab pos="914400" algn="l"/>
              </a:tabLst>
            </a:pPr>
            <a:r>
              <a:rPr lang="en-US" dirty="0"/>
              <a:t>c. How data college, usage and transmission meet regulations.</a:t>
            </a:r>
          </a:p>
        </p:txBody>
      </p:sp>
      <p:sp>
        <p:nvSpPr>
          <p:cNvPr id="8" name="Content Placeholder 7">
            <a:extLst>
              <a:ext uri="{FF2B5EF4-FFF2-40B4-BE49-F238E27FC236}">
                <a16:creationId xmlns:a16="http://schemas.microsoft.com/office/drawing/2014/main" id="{4E60A767-0D64-87D6-5F45-9831DB2F340A}"/>
              </a:ext>
            </a:extLst>
          </p:cNvPr>
          <p:cNvSpPr>
            <a:spLocks noGrp="1"/>
          </p:cNvSpPr>
          <p:nvPr>
            <p:ph sz="quarter" idx="15"/>
          </p:nvPr>
        </p:nvSpPr>
        <p:spPr>
          <a:xfrm>
            <a:off x="342900" y="4601274"/>
            <a:ext cx="8458200" cy="489745"/>
          </a:xfrm>
        </p:spPr>
        <p:txBody>
          <a:bodyPr/>
          <a:lstStyle/>
          <a:p>
            <a:pPr marL="292608" indent="-292608">
              <a:buFont typeface="Arial" panose="020B0604020202020204" pitchFamily="34" charset="0"/>
              <a:buChar char="•"/>
            </a:pPr>
            <a:r>
              <a:rPr lang="en-US" dirty="0"/>
              <a:t>Also called information privacy.</a:t>
            </a:r>
          </a:p>
        </p:txBody>
      </p:sp>
      <p:sp>
        <p:nvSpPr>
          <p:cNvPr id="6" name="Slide Number Placeholder 5"/>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1262099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CF35-34A9-4547-9376-E0E039FDBEB8}"/>
              </a:ext>
            </a:extLst>
          </p:cNvPr>
          <p:cNvSpPr>
            <a:spLocks noGrp="1"/>
          </p:cNvSpPr>
          <p:nvPr>
            <p:ph type="title"/>
          </p:nvPr>
        </p:nvSpPr>
        <p:spPr/>
        <p:txBody>
          <a:bodyPr>
            <a:noAutofit/>
          </a:bodyPr>
          <a:lstStyle/>
          <a:p>
            <a:r>
              <a:rPr lang="en-US" sz="3200" dirty="0"/>
              <a:t>1.2: Data Privacy, Data Ethics, and Artificial Intelligence </a:t>
            </a:r>
            <a:r>
              <a:rPr lang="en-US" sz="1000" b="0" dirty="0"/>
              <a:t>3</a:t>
            </a:r>
          </a:p>
        </p:txBody>
      </p:sp>
      <p:sp>
        <p:nvSpPr>
          <p:cNvPr id="3" name="Content Placeholder 2">
            <a:extLst>
              <a:ext uri="{FF2B5EF4-FFF2-40B4-BE49-F238E27FC236}">
                <a16:creationId xmlns:a16="http://schemas.microsoft.com/office/drawing/2014/main" id="{7A72102B-980E-43FA-A1B1-F93E45A8270E}"/>
              </a:ext>
            </a:extLst>
          </p:cNvPr>
          <p:cNvSpPr>
            <a:spLocks noGrp="1"/>
          </p:cNvSpPr>
          <p:nvPr>
            <p:ph sz="quarter" idx="11"/>
          </p:nvPr>
        </p:nvSpPr>
        <p:spPr>
          <a:xfrm>
            <a:off x="342900" y="1276710"/>
            <a:ext cx="8458200" cy="1799866"/>
          </a:xfrm>
        </p:spPr>
        <p:txBody>
          <a:bodyPr/>
          <a:lstStyle/>
          <a:p>
            <a:r>
              <a:rPr lang="en-US" sz="2200" dirty="0"/>
              <a:t>Three are three key principles.</a:t>
            </a:r>
          </a:p>
          <a:p>
            <a:r>
              <a:rPr lang="en-US" sz="2200" dirty="0"/>
              <a:t>Confidentiality:</a:t>
            </a:r>
          </a:p>
          <a:p>
            <a:pPr marL="292608" indent="-292608">
              <a:buFont typeface="Arial" panose="020B0604020202020204" pitchFamily="34" charset="0"/>
              <a:buChar char="•"/>
            </a:pPr>
            <a:r>
              <a:rPr lang="en-US" sz="2200" dirty="0"/>
              <a:t>Customer data and identify remain private.</a:t>
            </a:r>
          </a:p>
          <a:p>
            <a:pPr marL="292608" indent="-292608">
              <a:buFont typeface="Arial" panose="020B0604020202020204" pitchFamily="34" charset="0"/>
              <a:buChar char="•"/>
            </a:pPr>
            <a:r>
              <a:rPr lang="en-US" sz="2200" dirty="0"/>
              <a:t>Medical and financial data are highly sensitive.</a:t>
            </a:r>
          </a:p>
        </p:txBody>
      </p:sp>
      <p:sp>
        <p:nvSpPr>
          <p:cNvPr id="4" name="Content Placeholder 3">
            <a:extLst>
              <a:ext uri="{FF2B5EF4-FFF2-40B4-BE49-F238E27FC236}">
                <a16:creationId xmlns:a16="http://schemas.microsoft.com/office/drawing/2014/main" id="{993221FE-D54B-4F35-97E8-1E3DF4873C1C}"/>
              </a:ext>
            </a:extLst>
          </p:cNvPr>
          <p:cNvSpPr>
            <a:spLocks noGrp="1"/>
          </p:cNvSpPr>
          <p:nvPr>
            <p:ph sz="quarter" idx="14"/>
          </p:nvPr>
        </p:nvSpPr>
        <p:spPr>
          <a:xfrm>
            <a:off x="342900" y="3143608"/>
            <a:ext cx="8458200" cy="1314092"/>
          </a:xfrm>
        </p:spPr>
        <p:txBody>
          <a:bodyPr/>
          <a:lstStyle/>
          <a:p>
            <a:r>
              <a:rPr lang="en-US" sz="2200" dirty="0"/>
              <a:t>Transparency:</a:t>
            </a:r>
          </a:p>
          <a:p>
            <a:pPr marL="292608" indent="-292608">
              <a:buFont typeface="Arial" panose="020B0604020202020204" pitchFamily="34" charset="0"/>
              <a:buChar char="•"/>
            </a:pPr>
            <a:r>
              <a:rPr lang="en-US" sz="2200" dirty="0"/>
              <a:t>Data processing and automated decisions are transparent.</a:t>
            </a:r>
          </a:p>
          <a:p>
            <a:pPr marL="292608" indent="-292608">
              <a:buFont typeface="Arial" panose="020B0604020202020204" pitchFamily="34" charset="0"/>
              <a:buChar char="•"/>
            </a:pPr>
            <a:r>
              <a:rPr lang="en-US" sz="2200" dirty="0"/>
              <a:t>Risks including are understood: social and ethical.</a:t>
            </a:r>
          </a:p>
        </p:txBody>
      </p:sp>
      <p:sp>
        <p:nvSpPr>
          <p:cNvPr id="8" name="Content Placeholder 7">
            <a:extLst>
              <a:ext uri="{FF2B5EF4-FFF2-40B4-BE49-F238E27FC236}">
                <a16:creationId xmlns:a16="http://schemas.microsoft.com/office/drawing/2014/main" id="{DEAB7EE6-B480-430C-B10C-B0F4AE275ECC}"/>
              </a:ext>
            </a:extLst>
          </p:cNvPr>
          <p:cNvSpPr>
            <a:spLocks noGrp="1"/>
          </p:cNvSpPr>
          <p:nvPr>
            <p:ph sz="quarter" idx="15"/>
          </p:nvPr>
        </p:nvSpPr>
        <p:spPr>
          <a:xfrm>
            <a:off x="356750" y="4524732"/>
            <a:ext cx="8458200" cy="2037993"/>
          </a:xfrm>
        </p:spPr>
        <p:txBody>
          <a:bodyPr/>
          <a:lstStyle/>
          <a:p>
            <a:r>
              <a:rPr lang="en-US" sz="2200" dirty="0"/>
              <a:t>Accountability:</a:t>
            </a:r>
          </a:p>
          <a:p>
            <a:pPr marL="292608" indent="-292608">
              <a:buFont typeface="Arial" panose="020B0604020202020204" pitchFamily="34" charset="0"/>
              <a:buChar char="•"/>
            </a:pPr>
            <a:r>
              <a:rPr lang="en-US" sz="2200" dirty="0"/>
              <a:t>Reflective, reasonable and systematic use and protection of data.</a:t>
            </a:r>
          </a:p>
          <a:p>
            <a:pPr marL="292608" indent="-292608">
              <a:buFont typeface="Arial" panose="020B0604020202020204" pitchFamily="34" charset="0"/>
              <a:buChar char="•"/>
            </a:pPr>
            <a:r>
              <a:rPr lang="en-US" sz="2200" dirty="0"/>
              <a:t>Protections against unauthorized or unlawful processing, or accidental loss or destruction.</a:t>
            </a:r>
          </a:p>
        </p:txBody>
      </p:sp>
      <p:sp>
        <p:nvSpPr>
          <p:cNvPr id="7" name="Slide Number Placeholder 6">
            <a:extLst>
              <a:ext uri="{FF2B5EF4-FFF2-40B4-BE49-F238E27FC236}">
                <a16:creationId xmlns:a16="http://schemas.microsoft.com/office/drawing/2014/main" id="{FA587076-09CC-4C56-AF09-5A62CDEB6C36}"/>
              </a:ext>
            </a:extLst>
          </p:cNvPr>
          <p:cNvSpPr>
            <a:spLocks noGrp="1"/>
          </p:cNvSpPr>
          <p:nvPr>
            <p:ph type="sldNum" sz="quarter" idx="10"/>
          </p:nvPr>
        </p:nvSpPr>
        <p:spPr/>
        <p:txBody>
          <a:bodyPr/>
          <a:lstStyle/>
          <a:p>
            <a:fld id="{68151E55-6873-49E2-B8D5-2F265E6F1973}" type="slidenum">
              <a:rPr lang="en-US" smtClean="0"/>
              <a:t>15</a:t>
            </a:fld>
            <a:endParaRPr lang="en-US"/>
          </a:p>
        </p:txBody>
      </p:sp>
    </p:spTree>
    <p:extLst>
      <p:ext uri="{BB962C8B-B14F-4D97-AF65-F5344CB8AC3E}">
        <p14:creationId xmlns:p14="http://schemas.microsoft.com/office/powerpoint/2010/main" val="1134997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1.2: Data Privacy, Data Ethics, and Artificial Intelligence </a:t>
            </a:r>
            <a:r>
              <a:rPr lang="en-US" sz="1000" b="0" dirty="0"/>
              <a:t>4</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Marriott International had a massive data breach in 2018 that affected up to 500 million guests.</a:t>
            </a:r>
          </a:p>
          <a:p>
            <a:pPr marL="292608" indent="-292608">
              <a:buFont typeface="Arial" panose="020B0604020202020204" pitchFamily="34" charset="0"/>
              <a:buChar char="•"/>
            </a:pPr>
            <a:r>
              <a:rPr lang="en-US" dirty="0"/>
              <a:t>Hackers accessed names, addresses, phone numbers, passport numbers and encrypted credit cards.</a:t>
            </a:r>
          </a:p>
          <a:p>
            <a:pPr marL="292608" indent="-292608">
              <a:buFont typeface="Arial" panose="020B0604020202020204" pitchFamily="34" charset="0"/>
              <a:buChar char="•"/>
            </a:pPr>
            <a:r>
              <a:rPr lang="en-US" dirty="0"/>
              <a:t>Data breaches such as this can lead to identity theft and/or financial fraud.</a:t>
            </a:r>
          </a:p>
          <a:p>
            <a:pPr marL="292608" indent="-292608">
              <a:buFont typeface="Arial" panose="020B0604020202020204" pitchFamily="34" charset="0"/>
              <a:buChar char="•"/>
            </a:pPr>
            <a:r>
              <a:rPr lang="en-US" dirty="0"/>
              <a:t>Others: Capital One Financial in 2019.</a:t>
            </a:r>
          </a:p>
        </p:txBody>
      </p:sp>
      <p:sp>
        <p:nvSpPr>
          <p:cNvPr id="6" name="Slide Number Placeholder 5"/>
          <p:cNvSpPr>
            <a:spLocks noGrp="1"/>
          </p:cNvSpPr>
          <p:nvPr>
            <p:ph type="sldNum" sz="quarter" idx="4"/>
          </p:nvPr>
        </p:nvSpPr>
        <p:spPr/>
        <p:txBody>
          <a:bodyPr/>
          <a:lstStyle/>
          <a:p>
            <a:fld id="{68151E55-6873-49E2-B8D5-2F265E6F1973}" type="slidenum">
              <a:rPr lang="en-US" smtClean="0"/>
              <a:pPr/>
              <a:t>16</a:t>
            </a:fld>
            <a:endParaRPr lang="en-US" dirty="0"/>
          </a:p>
        </p:txBody>
      </p:sp>
    </p:spTree>
    <p:extLst>
      <p:ext uri="{BB962C8B-B14F-4D97-AF65-F5344CB8AC3E}">
        <p14:creationId xmlns:p14="http://schemas.microsoft.com/office/powerpoint/2010/main" val="913123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CF35-34A9-4547-9376-E0E039FDBEB8}"/>
              </a:ext>
            </a:extLst>
          </p:cNvPr>
          <p:cNvSpPr>
            <a:spLocks noGrp="1"/>
          </p:cNvSpPr>
          <p:nvPr>
            <p:ph type="title"/>
          </p:nvPr>
        </p:nvSpPr>
        <p:spPr/>
        <p:txBody>
          <a:bodyPr>
            <a:noAutofit/>
          </a:bodyPr>
          <a:lstStyle/>
          <a:p>
            <a:r>
              <a:rPr lang="en-US" sz="3200" dirty="0"/>
              <a:t>1.2: Data Privacy, Data Ethics, and Artificial Intelligence </a:t>
            </a:r>
            <a:r>
              <a:rPr lang="en-US" sz="1000" b="0" dirty="0"/>
              <a:t>5</a:t>
            </a:r>
          </a:p>
        </p:txBody>
      </p:sp>
      <p:sp>
        <p:nvSpPr>
          <p:cNvPr id="3" name="Content Placeholder 2">
            <a:extLst>
              <a:ext uri="{FF2B5EF4-FFF2-40B4-BE49-F238E27FC236}">
                <a16:creationId xmlns:a16="http://schemas.microsoft.com/office/drawing/2014/main" id="{7A72102B-980E-43FA-A1B1-F93E45A8270E}"/>
              </a:ext>
            </a:extLst>
          </p:cNvPr>
          <p:cNvSpPr>
            <a:spLocks noGrp="1"/>
          </p:cNvSpPr>
          <p:nvPr>
            <p:ph sz="quarter" idx="11"/>
          </p:nvPr>
        </p:nvSpPr>
        <p:spPr>
          <a:xfrm>
            <a:off x="342900" y="1276710"/>
            <a:ext cx="8458200" cy="2304690"/>
          </a:xfrm>
        </p:spPr>
        <p:txBody>
          <a:bodyPr/>
          <a:lstStyle/>
          <a:p>
            <a:r>
              <a:rPr lang="en-US" dirty="0"/>
              <a:t>Cases involving data breach and misuse have given rise to data privacy laws.</a:t>
            </a:r>
          </a:p>
          <a:p>
            <a:r>
              <a:rPr lang="en-US" dirty="0"/>
              <a:t>These regulate how data are collected and used.</a:t>
            </a:r>
          </a:p>
          <a:p>
            <a:pPr marL="292608" indent="-292608">
              <a:buFont typeface="Arial" panose="020B0604020202020204" pitchFamily="34" charset="0"/>
              <a:buChar char="•"/>
            </a:pPr>
            <a:r>
              <a:rPr lang="en-US" dirty="0"/>
              <a:t>Necessary safeguards for data security.</a:t>
            </a:r>
          </a:p>
          <a:p>
            <a:pPr marL="292608" indent="-292608">
              <a:buFont typeface="Arial" panose="020B0604020202020204" pitchFamily="34" charset="0"/>
              <a:buChar char="•"/>
            </a:pPr>
            <a:r>
              <a:rPr lang="en-US" dirty="0"/>
              <a:t>Privacy protections for people.</a:t>
            </a:r>
          </a:p>
        </p:txBody>
      </p:sp>
      <p:sp>
        <p:nvSpPr>
          <p:cNvPr id="4" name="Content Placeholder 3">
            <a:extLst>
              <a:ext uri="{FF2B5EF4-FFF2-40B4-BE49-F238E27FC236}">
                <a16:creationId xmlns:a16="http://schemas.microsoft.com/office/drawing/2014/main" id="{993221FE-D54B-4F35-97E8-1E3DF4873C1C}"/>
              </a:ext>
            </a:extLst>
          </p:cNvPr>
          <p:cNvSpPr>
            <a:spLocks noGrp="1"/>
          </p:cNvSpPr>
          <p:nvPr>
            <p:ph sz="quarter" idx="14"/>
          </p:nvPr>
        </p:nvSpPr>
        <p:spPr>
          <a:xfrm>
            <a:off x="342900" y="3695700"/>
            <a:ext cx="8458200" cy="2743200"/>
          </a:xfrm>
        </p:spPr>
        <p:txBody>
          <a:bodyPr/>
          <a:lstStyle/>
          <a:p>
            <a:r>
              <a:rPr lang="en-US" dirty="0"/>
              <a:t>U</a:t>
            </a:r>
            <a:r>
              <a:rPr lang="en-US" sz="100" dirty="0"/>
              <a:t> </a:t>
            </a:r>
            <a:r>
              <a:rPr lang="en-US" dirty="0"/>
              <a:t>S Privacy Act contains important rights and restrictions on data maintained by the government.</a:t>
            </a:r>
          </a:p>
          <a:p>
            <a:r>
              <a:rPr lang="en-US" dirty="0"/>
              <a:t>U</a:t>
            </a:r>
            <a:r>
              <a:rPr lang="en-US" sz="100" dirty="0"/>
              <a:t> </a:t>
            </a:r>
            <a:r>
              <a:rPr lang="en-US" dirty="0"/>
              <a:t>S Health Insurance Portability and Accountability (H</a:t>
            </a:r>
            <a:r>
              <a:rPr lang="en-US" sz="100" dirty="0"/>
              <a:t> </a:t>
            </a:r>
            <a:r>
              <a:rPr lang="en-US" dirty="0"/>
              <a:t>I</a:t>
            </a:r>
            <a:r>
              <a:rPr lang="en-US" sz="100" dirty="0"/>
              <a:t> </a:t>
            </a:r>
            <a:r>
              <a:rPr lang="en-US" dirty="0"/>
              <a:t>P</a:t>
            </a:r>
            <a:r>
              <a:rPr lang="en-US" sz="100" dirty="0"/>
              <a:t> </a:t>
            </a:r>
            <a:r>
              <a:rPr lang="en-US" dirty="0" err="1"/>
              <a:t>P</a:t>
            </a:r>
            <a:r>
              <a:rPr lang="en-US" sz="100" dirty="0"/>
              <a:t> </a:t>
            </a:r>
            <a:r>
              <a:rPr lang="en-US" dirty="0"/>
              <a:t>A</a:t>
            </a:r>
            <a:r>
              <a:rPr lang="en-US" sz="100" dirty="0"/>
              <a:t> </a:t>
            </a:r>
            <a:r>
              <a:rPr lang="en-US" dirty="0"/>
              <a:t>A) outlines regulations for medical data.</a:t>
            </a:r>
          </a:p>
        </p:txBody>
      </p:sp>
      <p:sp>
        <p:nvSpPr>
          <p:cNvPr id="7" name="Slide Number Placeholder 6">
            <a:extLst>
              <a:ext uri="{FF2B5EF4-FFF2-40B4-BE49-F238E27FC236}">
                <a16:creationId xmlns:a16="http://schemas.microsoft.com/office/drawing/2014/main" id="{FA587076-09CC-4C56-AF09-5A62CDEB6C36}"/>
              </a:ext>
            </a:extLst>
          </p:cNvPr>
          <p:cNvSpPr>
            <a:spLocks noGrp="1"/>
          </p:cNvSpPr>
          <p:nvPr>
            <p:ph type="sldNum" sz="quarter" idx="10"/>
          </p:nvPr>
        </p:nvSpPr>
        <p:spPr/>
        <p:txBody>
          <a:bodyPr/>
          <a:lstStyle/>
          <a:p>
            <a:fld id="{68151E55-6873-49E2-B8D5-2F265E6F1973}" type="slidenum">
              <a:rPr lang="en-US" smtClean="0"/>
              <a:t>17</a:t>
            </a:fld>
            <a:endParaRPr lang="en-US"/>
          </a:p>
        </p:txBody>
      </p:sp>
    </p:spTree>
    <p:extLst>
      <p:ext uri="{BB962C8B-B14F-4D97-AF65-F5344CB8AC3E}">
        <p14:creationId xmlns:p14="http://schemas.microsoft.com/office/powerpoint/2010/main" val="2684822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1.2: Data Privacy, Data Ethics, and Artificial Intelligence </a:t>
            </a:r>
            <a:r>
              <a:rPr lang="en-US" sz="1000" b="0" dirty="0"/>
              <a:t>6</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b="1" dirty="0"/>
              <a:t>Data Ethics </a:t>
            </a:r>
            <a:r>
              <a:rPr lang="en-US" dirty="0"/>
              <a:t>is a branch of ethics that studies moral problems related to data.</a:t>
            </a:r>
          </a:p>
          <a:p>
            <a:pPr marL="292608" indent="-292608">
              <a:buFont typeface="Arial" panose="020B0604020202020204" pitchFamily="34" charset="0"/>
              <a:buChar char="•"/>
            </a:pPr>
            <a:r>
              <a:rPr lang="en-US" dirty="0"/>
              <a:t>Evaluates if data are being used for doing the right thing for people and society.</a:t>
            </a:r>
          </a:p>
          <a:p>
            <a:pPr marL="292608" indent="-292608">
              <a:buFont typeface="Arial" panose="020B0604020202020204" pitchFamily="34" charset="0"/>
              <a:buChar char="•"/>
            </a:pPr>
            <a:r>
              <a:rPr lang="en-US" dirty="0"/>
              <a:t>There are two key considerations:</a:t>
            </a:r>
          </a:p>
          <a:p>
            <a:pPr marL="621792" indent="-320040"/>
            <a:r>
              <a:rPr lang="en-US" dirty="0"/>
              <a:t>a. Human first: the human being stays at the center and human interests always outweigh institutional and commercial interests.</a:t>
            </a:r>
          </a:p>
          <a:p>
            <a:pPr marL="621792" indent="-320040"/>
            <a:r>
              <a:rPr lang="en-US" dirty="0"/>
              <a:t>b. No biases: the algorithms do not absorb bias or amplify them in analysis.</a:t>
            </a:r>
          </a:p>
        </p:txBody>
      </p:sp>
      <p:sp>
        <p:nvSpPr>
          <p:cNvPr id="6" name="Slide Number Placeholder 5"/>
          <p:cNvSpPr>
            <a:spLocks noGrp="1"/>
          </p:cNvSpPr>
          <p:nvPr>
            <p:ph type="sldNum" sz="quarter" idx="4"/>
          </p:nvPr>
        </p:nvSpPr>
        <p:spPr/>
        <p:txBody>
          <a:bodyPr/>
          <a:lstStyle/>
          <a:p>
            <a:fld id="{68151E55-6873-49E2-B8D5-2F265E6F1973}" type="slidenum">
              <a:rPr lang="en-US" smtClean="0"/>
              <a:pPr/>
              <a:t>18</a:t>
            </a:fld>
            <a:endParaRPr lang="en-US" dirty="0"/>
          </a:p>
        </p:txBody>
      </p:sp>
    </p:spTree>
    <p:extLst>
      <p:ext uri="{BB962C8B-B14F-4D97-AF65-F5344CB8AC3E}">
        <p14:creationId xmlns:p14="http://schemas.microsoft.com/office/powerpoint/2010/main" val="1778054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CF35-34A9-4547-9376-E0E039FDBEB8}"/>
              </a:ext>
            </a:extLst>
          </p:cNvPr>
          <p:cNvSpPr>
            <a:spLocks noGrp="1"/>
          </p:cNvSpPr>
          <p:nvPr>
            <p:ph type="title"/>
          </p:nvPr>
        </p:nvSpPr>
        <p:spPr/>
        <p:txBody>
          <a:bodyPr>
            <a:noAutofit/>
          </a:bodyPr>
          <a:lstStyle/>
          <a:p>
            <a:r>
              <a:rPr lang="en-US" sz="3200" dirty="0"/>
              <a:t>1.2: Data Privacy, Data Ethics, and Artificial Intelligence </a:t>
            </a:r>
            <a:r>
              <a:rPr lang="en-US" sz="1000" b="0" dirty="0"/>
              <a:t>7</a:t>
            </a:r>
          </a:p>
        </p:txBody>
      </p:sp>
      <p:sp>
        <p:nvSpPr>
          <p:cNvPr id="3" name="Content Placeholder 2">
            <a:extLst>
              <a:ext uri="{FF2B5EF4-FFF2-40B4-BE49-F238E27FC236}">
                <a16:creationId xmlns:a16="http://schemas.microsoft.com/office/drawing/2014/main" id="{7A72102B-980E-43FA-A1B1-F93E45A8270E}"/>
              </a:ext>
            </a:extLst>
          </p:cNvPr>
          <p:cNvSpPr>
            <a:spLocks noGrp="1"/>
          </p:cNvSpPr>
          <p:nvPr>
            <p:ph sz="quarter" idx="11"/>
          </p:nvPr>
        </p:nvSpPr>
        <p:spPr>
          <a:xfrm>
            <a:off x="342900" y="1276710"/>
            <a:ext cx="8458200" cy="2666640"/>
          </a:xfrm>
        </p:spPr>
        <p:txBody>
          <a:bodyPr/>
          <a:lstStyle/>
          <a:p>
            <a:r>
              <a:rPr lang="en-US" b="1" dirty="0"/>
              <a:t>Artificial Intelligence (A</a:t>
            </a:r>
            <a:r>
              <a:rPr lang="en-US" sz="100" b="1" dirty="0"/>
              <a:t> </a:t>
            </a:r>
            <a:r>
              <a:rPr lang="en-US" b="1" dirty="0"/>
              <a:t>I)</a:t>
            </a:r>
            <a:r>
              <a:rPr lang="en-US" dirty="0"/>
              <a:t> aims to create machines capable of performing tasks that would typically require human intelligence.</a:t>
            </a:r>
          </a:p>
          <a:p>
            <a:pPr marL="292608" indent="-292608">
              <a:buFont typeface="Arial" panose="020B0604020202020204" pitchFamily="34" charset="0"/>
              <a:buChar char="•"/>
            </a:pPr>
            <a:r>
              <a:rPr lang="en-US" dirty="0"/>
              <a:t>Reasoning and problem-solving.</a:t>
            </a:r>
          </a:p>
          <a:p>
            <a:pPr marL="292608" indent="-292608">
              <a:buFont typeface="Arial" panose="020B0604020202020204" pitchFamily="34" charset="0"/>
              <a:buChar char="•"/>
            </a:pPr>
            <a:r>
              <a:rPr lang="en-US" dirty="0"/>
              <a:t>Natural language understandability.</a:t>
            </a:r>
          </a:p>
          <a:p>
            <a:pPr marL="292608" indent="-292608">
              <a:buFont typeface="Arial" panose="020B0604020202020204" pitchFamily="34" charset="0"/>
              <a:buChar char="•"/>
            </a:pPr>
            <a:r>
              <a:rPr lang="en-US" dirty="0"/>
              <a:t>Creativity.</a:t>
            </a:r>
          </a:p>
        </p:txBody>
      </p:sp>
      <p:sp>
        <p:nvSpPr>
          <p:cNvPr id="4" name="Content Placeholder 3">
            <a:extLst>
              <a:ext uri="{FF2B5EF4-FFF2-40B4-BE49-F238E27FC236}">
                <a16:creationId xmlns:a16="http://schemas.microsoft.com/office/drawing/2014/main" id="{993221FE-D54B-4F35-97E8-1E3DF4873C1C}"/>
              </a:ext>
            </a:extLst>
          </p:cNvPr>
          <p:cNvSpPr>
            <a:spLocks noGrp="1"/>
          </p:cNvSpPr>
          <p:nvPr>
            <p:ph sz="quarter" idx="14"/>
          </p:nvPr>
        </p:nvSpPr>
        <p:spPr>
          <a:xfrm>
            <a:off x="342900" y="4048124"/>
            <a:ext cx="8458200" cy="2390775"/>
          </a:xfrm>
        </p:spPr>
        <p:txBody>
          <a:bodyPr/>
          <a:lstStyle/>
          <a:p>
            <a:r>
              <a:rPr lang="en-US" dirty="0"/>
              <a:t>Result of improved computer processing and availability of large data sets.</a:t>
            </a:r>
          </a:p>
          <a:p>
            <a:r>
              <a:rPr lang="en-US" dirty="0"/>
              <a:t>Taken the business world by storm!</a:t>
            </a:r>
          </a:p>
        </p:txBody>
      </p:sp>
      <p:sp>
        <p:nvSpPr>
          <p:cNvPr id="7" name="Slide Number Placeholder 6">
            <a:extLst>
              <a:ext uri="{FF2B5EF4-FFF2-40B4-BE49-F238E27FC236}">
                <a16:creationId xmlns:a16="http://schemas.microsoft.com/office/drawing/2014/main" id="{FA587076-09CC-4C56-AF09-5A62CDEB6C36}"/>
              </a:ext>
            </a:extLst>
          </p:cNvPr>
          <p:cNvSpPr>
            <a:spLocks noGrp="1"/>
          </p:cNvSpPr>
          <p:nvPr>
            <p:ph type="sldNum" sz="quarter" idx="10"/>
          </p:nvPr>
        </p:nvSpPr>
        <p:spPr/>
        <p:txBody>
          <a:bodyPr/>
          <a:lstStyle/>
          <a:p>
            <a:fld id="{68151E55-6873-49E2-B8D5-2F265E6F1973}" type="slidenum">
              <a:rPr lang="en-US" smtClean="0"/>
              <a:t>19</a:t>
            </a:fld>
            <a:endParaRPr lang="en-US"/>
          </a:p>
        </p:txBody>
      </p:sp>
    </p:spTree>
    <p:extLst>
      <p:ext uri="{BB962C8B-B14F-4D97-AF65-F5344CB8AC3E}">
        <p14:creationId xmlns:p14="http://schemas.microsoft.com/office/powerpoint/2010/main" val="352078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1 Learning Objectives (L</a:t>
            </a:r>
            <a:r>
              <a:rPr lang="en-US" sz="100" dirty="0"/>
              <a:t> </a:t>
            </a:r>
            <a:r>
              <a:rPr lang="en-US" dirty="0" err="1"/>
              <a:t>Os</a:t>
            </a:r>
            <a:r>
              <a:rPr lang="en-US" dirty="0"/>
              <a:t>)</a:t>
            </a:r>
          </a:p>
        </p:txBody>
      </p:sp>
      <p:sp>
        <p:nvSpPr>
          <p:cNvPr id="3" name="Content Placeholder 2"/>
          <p:cNvSpPr>
            <a:spLocks noGrp="1"/>
          </p:cNvSpPr>
          <p:nvPr>
            <p:ph sz="quarter" idx="11"/>
          </p:nvPr>
        </p:nvSpPr>
        <p:spPr>
          <a:xfrm>
            <a:off x="342900" y="1276709"/>
            <a:ext cx="8458200" cy="5238391"/>
          </a:xfrm>
        </p:spPr>
        <p:txBody>
          <a:bodyPr/>
          <a:lstStyle/>
          <a:p>
            <a:pPr marL="1143000" indent="-1143000"/>
            <a:r>
              <a:rPr lang="en-US" b="1" dirty="0"/>
              <a:t>L</a:t>
            </a:r>
            <a:r>
              <a:rPr lang="en-US" sz="100" b="1" dirty="0"/>
              <a:t> </a:t>
            </a:r>
            <a:r>
              <a:rPr lang="en-US" b="1" dirty="0"/>
              <a:t>O 1.1:</a:t>
            </a:r>
            <a:r>
              <a:rPr lang="en-US" dirty="0"/>
              <a:t> Discuss various analytics applications.</a:t>
            </a:r>
          </a:p>
          <a:p>
            <a:pPr marL="1143000" indent="-1143000"/>
            <a:r>
              <a:rPr lang="en-US" b="1" dirty="0"/>
              <a:t>L</a:t>
            </a:r>
            <a:r>
              <a:rPr lang="en-US" sz="100" b="1" dirty="0"/>
              <a:t> </a:t>
            </a:r>
            <a:r>
              <a:rPr lang="en-US" b="1" dirty="0"/>
              <a:t>O 1.2:</a:t>
            </a:r>
            <a:r>
              <a:rPr lang="en-US" dirty="0"/>
              <a:t> Explain data privacy, data ethics, and artificial intelligence.</a:t>
            </a:r>
          </a:p>
          <a:p>
            <a:pPr marL="1143000" indent="-1143000"/>
            <a:r>
              <a:rPr lang="en-US" b="1" dirty="0"/>
              <a:t>L</a:t>
            </a:r>
            <a:r>
              <a:rPr lang="en-US" sz="100" b="1" dirty="0"/>
              <a:t> </a:t>
            </a:r>
            <a:r>
              <a:rPr lang="en-US" b="1" dirty="0"/>
              <a:t>O 1.3:</a:t>
            </a:r>
            <a:r>
              <a:rPr lang="en-US" dirty="0"/>
              <a:t> Explain the various types of data.</a:t>
            </a:r>
          </a:p>
          <a:p>
            <a:pPr marL="1143000" indent="-1143000"/>
            <a:r>
              <a:rPr lang="en-US" b="1" dirty="0"/>
              <a:t>L</a:t>
            </a:r>
            <a:r>
              <a:rPr lang="en-US" sz="100" b="1" dirty="0"/>
              <a:t> </a:t>
            </a:r>
            <a:r>
              <a:rPr lang="en-US" b="1" dirty="0"/>
              <a:t>O 1.4:</a:t>
            </a:r>
            <a:r>
              <a:rPr lang="en-US" dirty="0"/>
              <a:t> Describe variables and types of measurement scales.</a:t>
            </a:r>
          </a:p>
          <a:p>
            <a:pPr marL="1143000" indent="-1143000"/>
            <a:r>
              <a:rPr lang="en-US" b="1" dirty="0"/>
              <a:t>L</a:t>
            </a:r>
            <a:r>
              <a:rPr lang="en-US" sz="100" b="1" dirty="0"/>
              <a:t> </a:t>
            </a:r>
            <a:r>
              <a:rPr lang="en-US" b="1" dirty="0"/>
              <a:t>O 1.5:</a:t>
            </a:r>
            <a:r>
              <a:rPr lang="en-US" dirty="0"/>
              <a:t> Describe different data sources and file formats.</a:t>
            </a:r>
          </a:p>
        </p:txBody>
      </p:sp>
      <p:sp>
        <p:nvSpPr>
          <p:cNvPr id="6" name="Slide Number Placeholder 5"/>
          <p:cNvSpPr>
            <a:spLocks noGrp="1"/>
          </p:cNvSpPr>
          <p:nvPr>
            <p:ph type="sldNum" sz="quarter" idx="4"/>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3021137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CF35-34A9-4547-9376-E0E039FDBEB8}"/>
              </a:ext>
            </a:extLst>
          </p:cNvPr>
          <p:cNvSpPr>
            <a:spLocks noGrp="1"/>
          </p:cNvSpPr>
          <p:nvPr>
            <p:ph type="title"/>
          </p:nvPr>
        </p:nvSpPr>
        <p:spPr/>
        <p:txBody>
          <a:bodyPr>
            <a:noAutofit/>
          </a:bodyPr>
          <a:lstStyle/>
          <a:p>
            <a:r>
              <a:rPr lang="en-US" sz="3200" dirty="0"/>
              <a:t>1.2: Data Privacy, Data Ethics, and Artificial Intelligence </a:t>
            </a:r>
            <a:r>
              <a:rPr lang="en-US" sz="1000" b="0" dirty="0"/>
              <a:t>8</a:t>
            </a:r>
          </a:p>
        </p:txBody>
      </p:sp>
      <p:sp>
        <p:nvSpPr>
          <p:cNvPr id="3" name="Content Placeholder 2">
            <a:extLst>
              <a:ext uri="{FF2B5EF4-FFF2-40B4-BE49-F238E27FC236}">
                <a16:creationId xmlns:a16="http://schemas.microsoft.com/office/drawing/2014/main" id="{7A72102B-980E-43FA-A1B1-F93E45A8270E}"/>
              </a:ext>
            </a:extLst>
          </p:cNvPr>
          <p:cNvSpPr>
            <a:spLocks noGrp="1"/>
          </p:cNvSpPr>
          <p:nvPr>
            <p:ph sz="quarter" idx="11"/>
          </p:nvPr>
        </p:nvSpPr>
        <p:spPr>
          <a:xfrm>
            <a:off x="342900" y="1276710"/>
            <a:ext cx="8458200" cy="2295165"/>
          </a:xfrm>
        </p:spPr>
        <p:txBody>
          <a:bodyPr/>
          <a:lstStyle/>
          <a:p>
            <a:r>
              <a:rPr lang="en-US" b="1" dirty="0"/>
              <a:t>Deep Learning </a:t>
            </a:r>
            <a:r>
              <a:rPr lang="en-US" dirty="0"/>
              <a:t>is a subset of A</a:t>
            </a:r>
            <a:r>
              <a:rPr lang="en-US" sz="100" dirty="0"/>
              <a:t> </a:t>
            </a:r>
            <a:r>
              <a:rPr lang="en-US" dirty="0"/>
              <a:t>I techniques designed for solving complex analytics problems.</a:t>
            </a:r>
          </a:p>
          <a:p>
            <a:pPr marL="292608" indent="-292608">
              <a:buFont typeface="Arial" panose="020B0604020202020204" pitchFamily="34" charset="0"/>
              <a:buChar char="•"/>
            </a:pPr>
            <a:r>
              <a:rPr lang="en-US" dirty="0"/>
              <a:t>Image and speech recognition.</a:t>
            </a:r>
          </a:p>
          <a:p>
            <a:pPr marL="292608" indent="-292608">
              <a:buFont typeface="Arial" panose="020B0604020202020204" pitchFamily="34" charset="0"/>
              <a:buChar char="•"/>
            </a:pPr>
            <a:r>
              <a:rPr lang="en-US" dirty="0"/>
              <a:t>Natural language processing.</a:t>
            </a:r>
          </a:p>
          <a:p>
            <a:pPr marL="292608" indent="-292608">
              <a:buFont typeface="Arial" panose="020B0604020202020204" pitchFamily="34" charset="0"/>
              <a:buChar char="•"/>
            </a:pPr>
            <a:r>
              <a:rPr lang="en-US" dirty="0"/>
              <a:t>Multimedia analytics.</a:t>
            </a:r>
          </a:p>
        </p:txBody>
      </p:sp>
      <p:sp>
        <p:nvSpPr>
          <p:cNvPr id="4" name="Content Placeholder 3">
            <a:extLst>
              <a:ext uri="{FF2B5EF4-FFF2-40B4-BE49-F238E27FC236}">
                <a16:creationId xmlns:a16="http://schemas.microsoft.com/office/drawing/2014/main" id="{993221FE-D54B-4F35-97E8-1E3DF4873C1C}"/>
              </a:ext>
            </a:extLst>
          </p:cNvPr>
          <p:cNvSpPr>
            <a:spLocks noGrp="1"/>
          </p:cNvSpPr>
          <p:nvPr>
            <p:ph sz="quarter" idx="14"/>
          </p:nvPr>
        </p:nvSpPr>
        <p:spPr>
          <a:xfrm>
            <a:off x="342900" y="3657600"/>
            <a:ext cx="8458200" cy="2781300"/>
          </a:xfrm>
        </p:spPr>
        <p:txBody>
          <a:bodyPr/>
          <a:lstStyle/>
          <a:p>
            <a:r>
              <a:rPr lang="en-US" b="1" dirty="0"/>
              <a:t>Generative A</a:t>
            </a:r>
            <a:r>
              <a:rPr lang="en-US" sz="100" b="1" dirty="0"/>
              <a:t> </a:t>
            </a:r>
            <a:r>
              <a:rPr lang="en-US" b="1" dirty="0"/>
              <a:t>I </a:t>
            </a:r>
            <a:r>
              <a:rPr lang="en-US" dirty="0"/>
              <a:t>is a subset of A</a:t>
            </a:r>
            <a:r>
              <a:rPr lang="en-US" sz="100" dirty="0"/>
              <a:t> </a:t>
            </a:r>
            <a:r>
              <a:rPr lang="en-US" dirty="0"/>
              <a:t>I techniques that focus on creating new content: text, images, computer programs and music.</a:t>
            </a:r>
          </a:p>
          <a:p>
            <a:pPr marL="292608" indent="-292608">
              <a:buFont typeface="Arial" panose="020B0604020202020204" pitchFamily="34" charset="0"/>
              <a:buChar char="•"/>
            </a:pPr>
            <a:r>
              <a:rPr lang="en-US" dirty="0" err="1"/>
              <a:t>OpenA</a:t>
            </a:r>
            <a:r>
              <a:rPr lang="en-US" sz="100" dirty="0"/>
              <a:t> </a:t>
            </a:r>
            <a:r>
              <a:rPr lang="en-US" dirty="0"/>
              <a:t>I has introduced </a:t>
            </a:r>
            <a:r>
              <a:rPr lang="en-US" dirty="0" err="1"/>
              <a:t>ChatG</a:t>
            </a:r>
            <a:r>
              <a:rPr lang="en-US" sz="100" dirty="0"/>
              <a:t> </a:t>
            </a:r>
            <a:r>
              <a:rPr lang="en-US" dirty="0"/>
              <a:t>P</a:t>
            </a:r>
            <a:r>
              <a:rPr lang="en-US" sz="100" dirty="0"/>
              <a:t> </a:t>
            </a:r>
            <a:r>
              <a:rPr lang="en-US" dirty="0"/>
              <a:t>T.</a:t>
            </a:r>
          </a:p>
          <a:p>
            <a:pPr marL="292608" indent="-292608">
              <a:buFont typeface="Arial" panose="020B0604020202020204" pitchFamily="34" charset="0"/>
              <a:buChar char="•"/>
            </a:pPr>
            <a:r>
              <a:rPr lang="en-US" dirty="0"/>
              <a:t>Human-like text for interactive conversations with users.</a:t>
            </a:r>
          </a:p>
          <a:p>
            <a:pPr marL="292608" indent="-292608">
              <a:buFont typeface="Arial" panose="020B0604020202020204" pitchFamily="34" charset="0"/>
              <a:buChar char="•"/>
            </a:pPr>
            <a:r>
              <a:rPr lang="en-US" dirty="0"/>
              <a:t>Marks the beginning of the A</a:t>
            </a:r>
            <a:r>
              <a:rPr lang="en-US" sz="100" dirty="0"/>
              <a:t> </a:t>
            </a:r>
            <a:r>
              <a:rPr lang="en-US" dirty="0"/>
              <a:t>I arms race.</a:t>
            </a:r>
          </a:p>
        </p:txBody>
      </p:sp>
      <p:sp>
        <p:nvSpPr>
          <p:cNvPr id="7" name="Slide Number Placeholder 6">
            <a:extLst>
              <a:ext uri="{FF2B5EF4-FFF2-40B4-BE49-F238E27FC236}">
                <a16:creationId xmlns:a16="http://schemas.microsoft.com/office/drawing/2014/main" id="{FA587076-09CC-4C56-AF09-5A62CDEB6C36}"/>
              </a:ext>
            </a:extLst>
          </p:cNvPr>
          <p:cNvSpPr>
            <a:spLocks noGrp="1"/>
          </p:cNvSpPr>
          <p:nvPr>
            <p:ph type="sldNum" sz="quarter" idx="10"/>
          </p:nvPr>
        </p:nvSpPr>
        <p:spPr/>
        <p:txBody>
          <a:bodyPr/>
          <a:lstStyle/>
          <a:p>
            <a:fld id="{68151E55-6873-49E2-B8D5-2F265E6F1973}" type="slidenum">
              <a:rPr lang="en-US" smtClean="0"/>
              <a:t>20</a:t>
            </a:fld>
            <a:endParaRPr lang="en-US"/>
          </a:p>
        </p:txBody>
      </p:sp>
    </p:spTree>
    <p:extLst>
      <p:ext uri="{BB962C8B-B14F-4D97-AF65-F5344CB8AC3E}">
        <p14:creationId xmlns:p14="http://schemas.microsoft.com/office/powerpoint/2010/main" val="869814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1.2: Data Privacy, Data Ethics, and Artificial Intelligence </a:t>
            </a:r>
            <a:r>
              <a:rPr lang="en-US" sz="1000" b="0" dirty="0"/>
              <a:t>9</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A</a:t>
            </a:r>
            <a:r>
              <a:rPr lang="en-US" sz="100" dirty="0"/>
              <a:t> </a:t>
            </a:r>
            <a:r>
              <a:rPr lang="en-US" dirty="0"/>
              <a:t>I has revolutionized the analytics field by enabling more nontechnical users to access insights from data.</a:t>
            </a:r>
          </a:p>
          <a:p>
            <a:pPr marL="292608" indent="-292608">
              <a:buFont typeface="Arial" panose="020B0604020202020204" pitchFamily="34" charset="0"/>
              <a:buChar char="•"/>
            </a:pPr>
            <a:r>
              <a:rPr lang="en-US" dirty="0"/>
              <a:t>Assist analysts in exploring data to identify potential trends, patterns, and hypotheses.</a:t>
            </a:r>
          </a:p>
          <a:p>
            <a:pPr marL="292608" indent="-292608">
              <a:buFont typeface="Arial" panose="020B0604020202020204" pitchFamily="34" charset="0"/>
              <a:buChar char="•"/>
            </a:pPr>
            <a:r>
              <a:rPr lang="en-US" dirty="0"/>
              <a:t>A</a:t>
            </a:r>
            <a:r>
              <a:rPr lang="en-US" sz="100" dirty="0"/>
              <a:t> </a:t>
            </a:r>
            <a:r>
              <a:rPr lang="en-US" dirty="0"/>
              <a:t>I models can be employed to automatically generate summaries and reports of insights found in data.</a:t>
            </a:r>
          </a:p>
          <a:p>
            <a:pPr marL="292608" indent="-292608">
              <a:buFont typeface="Arial" panose="020B0604020202020204" pitchFamily="34" charset="0"/>
              <a:buChar char="•"/>
            </a:pPr>
            <a:r>
              <a:rPr lang="en-US" dirty="0"/>
              <a:t>Extract valuable insights from data, enhance decision making, automate processes, and optimize operations.</a:t>
            </a:r>
          </a:p>
          <a:p>
            <a:pPr marL="292608" indent="-292608">
              <a:buFont typeface="Arial" panose="020B0604020202020204" pitchFamily="34" charset="0"/>
              <a:buChar char="•"/>
            </a:pPr>
            <a:r>
              <a:rPr lang="en-US" dirty="0"/>
              <a:t>There are challenges and ethical considerations.</a:t>
            </a:r>
          </a:p>
        </p:txBody>
      </p:sp>
      <p:sp>
        <p:nvSpPr>
          <p:cNvPr id="6" name="Slide Number Placeholder 5"/>
          <p:cNvSpPr>
            <a:spLocks noGrp="1"/>
          </p:cNvSpPr>
          <p:nvPr>
            <p:ph type="sldNum" sz="quarter" idx="4"/>
          </p:nvPr>
        </p:nvSpPr>
        <p:spPr/>
        <p:txBody>
          <a:bodyPr/>
          <a:lstStyle/>
          <a:p>
            <a:fld id="{68151E55-6873-49E2-B8D5-2F265E6F1973}" type="slidenum">
              <a:rPr lang="en-US" smtClean="0"/>
              <a:pPr/>
              <a:t>21</a:t>
            </a:fld>
            <a:endParaRPr lang="en-US" dirty="0"/>
          </a:p>
        </p:txBody>
      </p:sp>
    </p:spTree>
    <p:extLst>
      <p:ext uri="{BB962C8B-B14F-4D97-AF65-F5344CB8AC3E}">
        <p14:creationId xmlns:p14="http://schemas.microsoft.com/office/powerpoint/2010/main" val="4004545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CF35-34A9-4547-9376-E0E039FDBEB8}"/>
              </a:ext>
            </a:extLst>
          </p:cNvPr>
          <p:cNvSpPr>
            <a:spLocks noGrp="1"/>
          </p:cNvSpPr>
          <p:nvPr>
            <p:ph type="title"/>
          </p:nvPr>
        </p:nvSpPr>
        <p:spPr/>
        <p:txBody>
          <a:bodyPr>
            <a:noAutofit/>
          </a:bodyPr>
          <a:lstStyle/>
          <a:p>
            <a:r>
              <a:rPr lang="en-US" sz="3200" dirty="0"/>
              <a:t>1.2: Data Privacy, Data Ethics, and Artificial Intelligence </a:t>
            </a:r>
            <a:r>
              <a:rPr lang="en-US" sz="1000" b="0" dirty="0"/>
              <a:t>10</a:t>
            </a:r>
          </a:p>
        </p:txBody>
      </p:sp>
      <p:sp>
        <p:nvSpPr>
          <p:cNvPr id="3" name="Content Placeholder 2">
            <a:extLst>
              <a:ext uri="{FF2B5EF4-FFF2-40B4-BE49-F238E27FC236}">
                <a16:creationId xmlns:a16="http://schemas.microsoft.com/office/drawing/2014/main" id="{7A72102B-980E-43FA-A1B1-F93E45A8270E}"/>
              </a:ext>
            </a:extLst>
          </p:cNvPr>
          <p:cNvSpPr>
            <a:spLocks noGrp="1"/>
          </p:cNvSpPr>
          <p:nvPr>
            <p:ph sz="quarter" idx="11"/>
          </p:nvPr>
        </p:nvSpPr>
        <p:spPr>
          <a:xfrm>
            <a:off x="342900" y="1276711"/>
            <a:ext cx="8458200" cy="2152290"/>
          </a:xfrm>
        </p:spPr>
        <p:txBody>
          <a:bodyPr/>
          <a:lstStyle/>
          <a:p>
            <a:r>
              <a:rPr lang="en-US" dirty="0"/>
              <a:t>A</a:t>
            </a:r>
            <a:r>
              <a:rPr lang="en-US" sz="100" dirty="0"/>
              <a:t> </a:t>
            </a:r>
            <a:r>
              <a:rPr lang="en-US" dirty="0"/>
              <a:t>I and Generative A</a:t>
            </a:r>
            <a:r>
              <a:rPr lang="en-US" sz="100" dirty="0"/>
              <a:t> </a:t>
            </a:r>
            <a:r>
              <a:rPr lang="en-US" dirty="0"/>
              <a:t>I learn from training data.</a:t>
            </a:r>
          </a:p>
          <a:p>
            <a:pPr marL="292608" indent="-292608">
              <a:buFont typeface="Arial" panose="020B0604020202020204" pitchFamily="34" charset="0"/>
              <a:buChar char="•"/>
            </a:pPr>
            <a:r>
              <a:rPr lang="en-US" dirty="0"/>
              <a:t>If the training data have biases, A</a:t>
            </a:r>
            <a:r>
              <a:rPr lang="en-US" sz="100" dirty="0"/>
              <a:t> </a:t>
            </a:r>
            <a:r>
              <a:rPr lang="en-US" dirty="0"/>
              <a:t>I models will generate biased content.</a:t>
            </a:r>
          </a:p>
          <a:p>
            <a:pPr marL="292608" indent="-292608">
              <a:buFont typeface="Arial" panose="020B0604020202020204" pitchFamily="34" charset="0"/>
              <a:buChar char="•"/>
            </a:pPr>
            <a:r>
              <a:rPr lang="en-US" dirty="0"/>
              <a:t>A</a:t>
            </a:r>
            <a:r>
              <a:rPr lang="en-US" sz="100" dirty="0"/>
              <a:t> </a:t>
            </a:r>
            <a:r>
              <a:rPr lang="en-US" dirty="0"/>
              <a:t>I models may create content that is erroneous or misleading.</a:t>
            </a:r>
          </a:p>
        </p:txBody>
      </p:sp>
      <p:sp>
        <p:nvSpPr>
          <p:cNvPr id="4" name="Content Placeholder 3">
            <a:extLst>
              <a:ext uri="{FF2B5EF4-FFF2-40B4-BE49-F238E27FC236}">
                <a16:creationId xmlns:a16="http://schemas.microsoft.com/office/drawing/2014/main" id="{993221FE-D54B-4F35-97E8-1E3DF4873C1C}"/>
              </a:ext>
            </a:extLst>
          </p:cNvPr>
          <p:cNvSpPr>
            <a:spLocks noGrp="1"/>
          </p:cNvSpPr>
          <p:nvPr>
            <p:ph sz="quarter" idx="14"/>
          </p:nvPr>
        </p:nvSpPr>
        <p:spPr>
          <a:xfrm>
            <a:off x="342900" y="3514725"/>
            <a:ext cx="8458200" cy="3028950"/>
          </a:xfrm>
        </p:spPr>
        <p:txBody>
          <a:bodyPr/>
          <a:lstStyle/>
          <a:p>
            <a:r>
              <a:rPr lang="en-US" dirty="0"/>
              <a:t>The decisions made by A</a:t>
            </a:r>
            <a:r>
              <a:rPr lang="en-US" sz="100" dirty="0"/>
              <a:t> </a:t>
            </a:r>
            <a:r>
              <a:rPr lang="en-US" dirty="0"/>
              <a:t>I systems may not always align with human values and ethics.</a:t>
            </a:r>
          </a:p>
          <a:p>
            <a:r>
              <a:rPr lang="en-US" dirty="0"/>
              <a:t>A</a:t>
            </a:r>
            <a:r>
              <a:rPr lang="en-US" sz="100" dirty="0"/>
              <a:t> </a:t>
            </a:r>
            <a:r>
              <a:rPr lang="en-US" dirty="0"/>
              <a:t>I should not be used to make life-and-death decisions without human intervention.</a:t>
            </a:r>
          </a:p>
          <a:p>
            <a:r>
              <a:rPr lang="en-US" dirty="0"/>
              <a:t>A</a:t>
            </a:r>
            <a:r>
              <a:rPr lang="en-US" sz="100" dirty="0"/>
              <a:t> </a:t>
            </a:r>
            <a:r>
              <a:rPr lang="en-US" dirty="0"/>
              <a:t>I may be misused by malicious actors to launch cyberattacks or create </a:t>
            </a:r>
            <a:r>
              <a:rPr lang="en-US" dirty="0" err="1"/>
              <a:t>deepfake</a:t>
            </a:r>
            <a:r>
              <a:rPr lang="en-US" dirty="0"/>
              <a:t> content.</a:t>
            </a:r>
          </a:p>
          <a:p>
            <a:r>
              <a:rPr lang="en-US" dirty="0"/>
              <a:t>A</a:t>
            </a:r>
            <a:r>
              <a:rPr lang="en-US" sz="100" dirty="0"/>
              <a:t> </a:t>
            </a:r>
            <a:r>
              <a:rPr lang="en-US" dirty="0"/>
              <a:t>I intelligence may surpass humans?</a:t>
            </a:r>
          </a:p>
        </p:txBody>
      </p:sp>
      <p:sp>
        <p:nvSpPr>
          <p:cNvPr id="7" name="Slide Number Placeholder 6">
            <a:extLst>
              <a:ext uri="{FF2B5EF4-FFF2-40B4-BE49-F238E27FC236}">
                <a16:creationId xmlns:a16="http://schemas.microsoft.com/office/drawing/2014/main" id="{FA587076-09CC-4C56-AF09-5A62CDEB6C36}"/>
              </a:ext>
            </a:extLst>
          </p:cNvPr>
          <p:cNvSpPr>
            <a:spLocks noGrp="1"/>
          </p:cNvSpPr>
          <p:nvPr>
            <p:ph type="sldNum" sz="quarter" idx="10"/>
          </p:nvPr>
        </p:nvSpPr>
        <p:spPr/>
        <p:txBody>
          <a:bodyPr/>
          <a:lstStyle/>
          <a:p>
            <a:fld id="{68151E55-6873-49E2-B8D5-2F265E6F1973}" type="slidenum">
              <a:rPr lang="en-US" smtClean="0"/>
              <a:t>22</a:t>
            </a:fld>
            <a:endParaRPr lang="en-US"/>
          </a:p>
        </p:txBody>
      </p:sp>
    </p:spTree>
    <p:extLst>
      <p:ext uri="{BB962C8B-B14F-4D97-AF65-F5344CB8AC3E}">
        <p14:creationId xmlns:p14="http://schemas.microsoft.com/office/powerpoint/2010/main" val="1472069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1.3: Types of Data </a:t>
            </a:r>
            <a:r>
              <a:rPr lang="en-US" sz="1000" b="0" dirty="0"/>
              <a:t>1</a:t>
            </a:r>
          </a:p>
        </p:txBody>
      </p:sp>
      <p:sp>
        <p:nvSpPr>
          <p:cNvPr id="3" name="Content Placeholder 2"/>
          <p:cNvSpPr>
            <a:spLocks noGrp="1"/>
          </p:cNvSpPr>
          <p:nvPr>
            <p:ph sz="quarter" idx="11"/>
          </p:nvPr>
        </p:nvSpPr>
        <p:spPr>
          <a:xfrm>
            <a:off x="342900" y="1276709"/>
            <a:ext cx="8458200" cy="2790466"/>
          </a:xfrm>
        </p:spPr>
        <p:txBody>
          <a:bodyPr/>
          <a:lstStyle/>
          <a:p>
            <a:r>
              <a:rPr lang="en-US" dirty="0"/>
              <a:t>An important first step for making decisions is to find the right data and prepare it.</a:t>
            </a:r>
          </a:p>
          <a:p>
            <a:r>
              <a:rPr lang="en-US" b="1" dirty="0"/>
              <a:t>Data</a:t>
            </a:r>
            <a:r>
              <a:rPr lang="en-US" dirty="0"/>
              <a:t> are compilations of facts, figures, or other content.</a:t>
            </a:r>
          </a:p>
          <a:p>
            <a:pPr marL="292608" indent="-292608">
              <a:buFont typeface="Arial" panose="020B0604020202020204" pitchFamily="34" charset="0"/>
              <a:buChar char="•"/>
            </a:pPr>
            <a:r>
              <a:rPr lang="en-US" dirty="0"/>
              <a:t>Numerical and non-numerical.</a:t>
            </a:r>
          </a:p>
          <a:p>
            <a:pPr marL="292608" indent="-292608">
              <a:buFont typeface="Arial" panose="020B0604020202020204" pitchFamily="34" charset="0"/>
              <a:buChar char="•"/>
            </a:pPr>
            <a:r>
              <a:rPr lang="en-US" dirty="0"/>
              <a:t>Often we have a large amount of data.</a:t>
            </a:r>
          </a:p>
          <a:p>
            <a:pPr marL="292608" indent="-292608">
              <a:buFont typeface="Arial" panose="020B0604020202020204" pitchFamily="34" charset="0"/>
              <a:buChar char="•"/>
            </a:pPr>
            <a:r>
              <a:rPr lang="en-US" dirty="0"/>
              <a:t>Even small data can give insights.</a:t>
            </a:r>
          </a:p>
        </p:txBody>
      </p:sp>
      <p:sp>
        <p:nvSpPr>
          <p:cNvPr id="4" name="Content Placeholder 3"/>
          <p:cNvSpPr>
            <a:spLocks noGrp="1"/>
          </p:cNvSpPr>
          <p:nvPr>
            <p:ph sz="quarter" idx="14"/>
          </p:nvPr>
        </p:nvSpPr>
        <p:spPr>
          <a:xfrm>
            <a:off x="342900" y="4181475"/>
            <a:ext cx="8458200" cy="1990726"/>
          </a:xfrm>
        </p:spPr>
        <p:txBody>
          <a:bodyPr/>
          <a:lstStyle/>
          <a:p>
            <a:r>
              <a:rPr lang="en-US" dirty="0"/>
              <a:t>Data that have been organized, analyzed, and processed in a meaningful and purposeful way become </a:t>
            </a:r>
            <a:r>
              <a:rPr lang="en-US" b="1" dirty="0"/>
              <a:t>information</a:t>
            </a:r>
            <a:r>
              <a:rPr lang="en-US" dirty="0"/>
              <a:t>.</a:t>
            </a:r>
          </a:p>
          <a:p>
            <a:r>
              <a:rPr lang="en-US" dirty="0"/>
              <a:t>Use a blend of data, contextual information, experience, and intuition to derive </a:t>
            </a:r>
            <a:r>
              <a:rPr lang="en-US" b="1" dirty="0"/>
              <a:t>knowledge</a:t>
            </a:r>
            <a:r>
              <a:rPr lang="en-US" dirty="0"/>
              <a:t>.</a:t>
            </a:r>
          </a:p>
        </p:txBody>
      </p:sp>
      <p:sp>
        <p:nvSpPr>
          <p:cNvPr id="7" name="Slide Number Placeholder 6"/>
          <p:cNvSpPr>
            <a:spLocks noGrp="1"/>
          </p:cNvSpPr>
          <p:nvPr>
            <p:ph type="sldNum" sz="quarter" idx="10"/>
          </p:nvPr>
        </p:nvSpPr>
        <p:spPr/>
        <p:txBody>
          <a:bodyPr/>
          <a:lstStyle/>
          <a:p>
            <a:fld id="{68151E55-6873-49E2-B8D5-2F265E6F1973}" type="slidenum">
              <a:rPr lang="en-US" smtClean="0"/>
              <a:t>23</a:t>
            </a:fld>
            <a:endParaRPr lang="en-US"/>
          </a:p>
        </p:txBody>
      </p:sp>
    </p:spTree>
    <p:extLst>
      <p:ext uri="{BB962C8B-B14F-4D97-AF65-F5344CB8AC3E}">
        <p14:creationId xmlns:p14="http://schemas.microsoft.com/office/powerpoint/2010/main" val="195527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1.3: Types of Data </a:t>
            </a:r>
            <a:r>
              <a:rPr lang="en-US" sz="1000" b="0" dirty="0"/>
              <a:t>2</a:t>
            </a:r>
          </a:p>
        </p:txBody>
      </p:sp>
      <p:sp>
        <p:nvSpPr>
          <p:cNvPr id="3" name="Content Placeholder 2"/>
          <p:cNvSpPr>
            <a:spLocks noGrp="1"/>
          </p:cNvSpPr>
          <p:nvPr>
            <p:ph sz="quarter" idx="11"/>
          </p:nvPr>
        </p:nvSpPr>
        <p:spPr>
          <a:xfrm>
            <a:off x="342900" y="1276709"/>
            <a:ext cx="8458200" cy="1876066"/>
          </a:xfrm>
        </p:spPr>
        <p:txBody>
          <a:bodyPr/>
          <a:lstStyle/>
          <a:p>
            <a:r>
              <a:rPr lang="en-US" dirty="0"/>
              <a:t>A </a:t>
            </a:r>
            <a:r>
              <a:rPr lang="en-US" b="1" dirty="0"/>
              <a:t>population</a:t>
            </a:r>
            <a:r>
              <a:rPr lang="en-US" dirty="0"/>
              <a:t> consists of all items of interest in an analytics application.</a:t>
            </a:r>
          </a:p>
          <a:p>
            <a:pPr marL="292608" indent="-292608">
              <a:buFont typeface="Arial" panose="020B0604020202020204" pitchFamily="34" charset="0"/>
              <a:buChar char="•"/>
            </a:pPr>
            <a:r>
              <a:rPr lang="en-US" dirty="0"/>
              <a:t>Not feasible to collect data that comprise a population.</a:t>
            </a:r>
          </a:p>
          <a:p>
            <a:pPr marL="292608" indent="-292608">
              <a:buFont typeface="Arial" panose="020B0604020202020204" pitchFamily="34" charset="0"/>
              <a:buChar char="•"/>
            </a:pPr>
            <a:r>
              <a:rPr lang="en-US" dirty="0"/>
              <a:t>Too expensive or too big.</a:t>
            </a:r>
          </a:p>
        </p:txBody>
      </p:sp>
      <p:sp>
        <p:nvSpPr>
          <p:cNvPr id="4" name="Content Placeholder 3"/>
          <p:cNvSpPr>
            <a:spLocks noGrp="1"/>
          </p:cNvSpPr>
          <p:nvPr>
            <p:ph sz="quarter" idx="14"/>
          </p:nvPr>
        </p:nvSpPr>
        <p:spPr>
          <a:xfrm>
            <a:off x="342900" y="3276600"/>
            <a:ext cx="8458200" cy="2895601"/>
          </a:xfrm>
        </p:spPr>
        <p:txBody>
          <a:bodyPr/>
          <a:lstStyle/>
          <a:p>
            <a:r>
              <a:rPr lang="en-US" dirty="0"/>
              <a:t>A </a:t>
            </a:r>
            <a:r>
              <a:rPr lang="en-US" b="1" dirty="0"/>
              <a:t>sample</a:t>
            </a:r>
            <a:r>
              <a:rPr lang="en-US" dirty="0"/>
              <a:t> is a subset of the population.</a:t>
            </a:r>
          </a:p>
          <a:p>
            <a:pPr marL="292608" indent="-292608">
              <a:buFont typeface="Arial" panose="020B0604020202020204" pitchFamily="34" charset="0"/>
              <a:buChar char="•"/>
            </a:pPr>
            <a:r>
              <a:rPr lang="en-US" dirty="0"/>
              <a:t>Representative of the population.</a:t>
            </a:r>
          </a:p>
          <a:p>
            <a:pPr marL="292608" indent="-292608">
              <a:buFont typeface="Arial" panose="020B0604020202020204" pitchFamily="34" charset="0"/>
              <a:buChar char="•"/>
            </a:pPr>
            <a:r>
              <a:rPr lang="en-US" dirty="0"/>
              <a:t>Compute a sample statistic to estimate the unknown population parameter.</a:t>
            </a:r>
          </a:p>
          <a:p>
            <a:pPr marL="292608" indent="-292608">
              <a:buFont typeface="Arial" panose="020B0604020202020204" pitchFamily="34" charset="0"/>
              <a:buChar char="•"/>
            </a:pPr>
            <a:r>
              <a:rPr lang="en-US" dirty="0"/>
              <a:t>Make inferences about the unknown population parameter.</a:t>
            </a:r>
          </a:p>
        </p:txBody>
      </p:sp>
      <p:sp>
        <p:nvSpPr>
          <p:cNvPr id="7" name="Slide Number Placeholder 6"/>
          <p:cNvSpPr>
            <a:spLocks noGrp="1"/>
          </p:cNvSpPr>
          <p:nvPr>
            <p:ph type="sldNum" sz="quarter" idx="10"/>
          </p:nvPr>
        </p:nvSpPr>
        <p:spPr/>
        <p:txBody>
          <a:bodyPr/>
          <a:lstStyle/>
          <a:p>
            <a:fld id="{68151E55-6873-49E2-B8D5-2F265E6F1973}" type="slidenum">
              <a:rPr lang="en-US" smtClean="0"/>
              <a:t>24</a:t>
            </a:fld>
            <a:endParaRPr lang="en-US"/>
          </a:p>
        </p:txBody>
      </p:sp>
    </p:spTree>
    <p:extLst>
      <p:ext uri="{BB962C8B-B14F-4D97-AF65-F5344CB8AC3E}">
        <p14:creationId xmlns:p14="http://schemas.microsoft.com/office/powerpoint/2010/main" val="4077085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1.3: Types of Data </a:t>
            </a:r>
            <a:r>
              <a:rPr lang="en-US" sz="1000" b="0" dirty="0"/>
              <a:t>3</a:t>
            </a:r>
          </a:p>
        </p:txBody>
      </p:sp>
      <p:pic>
        <p:nvPicPr>
          <p:cNvPr id="4" name="Picture 3" descr="The diagram shows the relationship between a population and a sample.">
            <a:extLst>
              <a:ext uri="{FF2B5EF4-FFF2-40B4-BE49-F238E27FC236}">
                <a16:creationId xmlns:a16="http://schemas.microsoft.com/office/drawing/2014/main" id="{E8FDDABF-0038-2F60-1CBA-5518F4860419}"/>
              </a:ext>
            </a:extLst>
          </p:cNvPr>
          <p:cNvPicPr>
            <a:picLocks noChangeAspect="1"/>
          </p:cNvPicPr>
          <p:nvPr/>
        </p:nvPicPr>
        <p:blipFill>
          <a:blip r:embed="rId2"/>
          <a:stretch>
            <a:fillRect/>
          </a:stretch>
        </p:blipFill>
        <p:spPr>
          <a:xfrm>
            <a:off x="1531605" y="1806131"/>
            <a:ext cx="6080789" cy="3792818"/>
          </a:xfrm>
          <a:prstGeom prst="rect">
            <a:avLst/>
          </a:prstGeom>
        </p:spPr>
      </p:pic>
      <p:sp>
        <p:nvSpPr>
          <p:cNvPr id="6" name="Text Placeholder 3">
            <a:extLst>
              <a:ext uri="{FF2B5EF4-FFF2-40B4-BE49-F238E27FC236}">
                <a16:creationId xmlns:a16="http://schemas.microsoft.com/office/drawing/2014/main" id="{99CB3A1A-D432-DF8D-6810-0F116DA4A914}"/>
              </a:ext>
            </a:extLst>
          </p:cNvPr>
          <p:cNvSpPr>
            <a:spLocks noGrp="1"/>
          </p:cNvSpPr>
          <p:nvPr>
            <p:ph type="body" sz="quarter" idx="12"/>
          </p:nvPr>
        </p:nvSpPr>
        <p:spPr>
          <a:xfrm>
            <a:off x="2987693" y="6309360"/>
            <a:ext cx="3168614" cy="205740"/>
          </a:xfrm>
        </p:spPr>
        <p:txBody>
          <a:bodyPr anchor="ctr"/>
          <a:lstStyle/>
          <a:p>
            <a:r>
              <a:rPr lang="en-US" sz="1200" dirty="0">
                <a:hlinkClick r:id="rId3" action="ppaction://hlinksldjump"/>
              </a:rPr>
              <a:t>Access the text alternative for slide images.</a:t>
            </a:r>
            <a:endParaRPr lang="en-US" sz="1200" dirty="0"/>
          </a:p>
        </p:txBody>
      </p:sp>
      <p:sp>
        <p:nvSpPr>
          <p:cNvPr id="7" name="Slide Number Placeholder 6"/>
          <p:cNvSpPr>
            <a:spLocks noGrp="1"/>
          </p:cNvSpPr>
          <p:nvPr>
            <p:ph type="sldNum" sz="quarter" idx="10"/>
          </p:nvPr>
        </p:nvSpPr>
        <p:spPr/>
        <p:txBody>
          <a:bodyPr/>
          <a:lstStyle/>
          <a:p>
            <a:fld id="{68151E55-6873-49E2-B8D5-2F265E6F1973}" type="slidenum">
              <a:rPr lang="en-US" smtClean="0"/>
              <a:t>25</a:t>
            </a:fld>
            <a:endParaRPr lang="en-US"/>
          </a:p>
        </p:txBody>
      </p:sp>
    </p:spTree>
    <p:extLst>
      <p:ext uri="{BB962C8B-B14F-4D97-AF65-F5344CB8AC3E}">
        <p14:creationId xmlns:p14="http://schemas.microsoft.com/office/powerpoint/2010/main" val="3433822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1.3: Types of Data </a:t>
            </a:r>
            <a:r>
              <a:rPr lang="en-US" sz="1000" b="0" dirty="0"/>
              <a:t>4</a:t>
            </a:r>
          </a:p>
        </p:txBody>
      </p:sp>
      <p:sp>
        <p:nvSpPr>
          <p:cNvPr id="3" name="Content Placeholder 2"/>
          <p:cNvSpPr>
            <a:spLocks noGrp="1"/>
          </p:cNvSpPr>
          <p:nvPr>
            <p:ph sz="quarter" idx="11"/>
          </p:nvPr>
        </p:nvSpPr>
        <p:spPr>
          <a:xfrm>
            <a:off x="342900" y="1276709"/>
            <a:ext cx="8458200" cy="1656991"/>
          </a:xfrm>
        </p:spPr>
        <p:txBody>
          <a:bodyPr/>
          <a:lstStyle/>
          <a:p>
            <a:r>
              <a:rPr lang="en-US" sz="2200" dirty="0"/>
              <a:t>Cross-sectional data:</a:t>
            </a:r>
          </a:p>
          <a:p>
            <a:pPr marL="292608" indent="-292608">
              <a:buFont typeface="Arial" panose="020B0604020202020204" pitchFamily="34" charset="0"/>
              <a:buChar char="•"/>
            </a:pPr>
            <a:r>
              <a:rPr lang="en-US" sz="2200" dirty="0"/>
              <a:t>Record a characteristic of many subjects at the same point in time, or without regard to time.</a:t>
            </a:r>
          </a:p>
          <a:p>
            <a:pPr marL="292608" indent="-292608">
              <a:buFont typeface="Arial" panose="020B0604020202020204" pitchFamily="34" charset="0"/>
              <a:buChar char="•"/>
            </a:pPr>
            <a:r>
              <a:rPr lang="en-US" sz="2200" dirty="0"/>
              <a:t>People, households, firms, industries, regions.</a:t>
            </a:r>
          </a:p>
        </p:txBody>
      </p:sp>
      <p:sp>
        <p:nvSpPr>
          <p:cNvPr id="4" name="Content Placeholder 3"/>
          <p:cNvSpPr>
            <a:spLocks noGrp="1"/>
          </p:cNvSpPr>
          <p:nvPr>
            <p:ph sz="quarter" idx="14"/>
          </p:nvPr>
        </p:nvSpPr>
        <p:spPr>
          <a:xfrm>
            <a:off x="342900" y="3009901"/>
            <a:ext cx="8458200" cy="419099"/>
          </a:xfrm>
        </p:spPr>
        <p:txBody>
          <a:bodyPr/>
          <a:lstStyle/>
          <a:p>
            <a:r>
              <a:rPr lang="en-US" sz="2200" dirty="0"/>
              <a:t>Example: N</a:t>
            </a:r>
            <a:r>
              <a:rPr lang="en-US" sz="100" dirty="0"/>
              <a:t> </a:t>
            </a:r>
            <a:r>
              <a:rPr lang="en-US" sz="2200" dirty="0"/>
              <a:t>B</a:t>
            </a:r>
            <a:r>
              <a:rPr lang="en-US" sz="100" dirty="0"/>
              <a:t> </a:t>
            </a:r>
            <a:r>
              <a:rPr lang="en-US" sz="2200" dirty="0"/>
              <a:t>A team performance.</a:t>
            </a:r>
          </a:p>
        </p:txBody>
      </p:sp>
      <p:graphicFrame>
        <p:nvGraphicFramePr>
          <p:cNvPr id="10" name="Table 9">
            <a:extLst>
              <a:ext uri="{FF2B5EF4-FFF2-40B4-BE49-F238E27FC236}">
                <a16:creationId xmlns:a16="http://schemas.microsoft.com/office/drawing/2014/main" id="{4E487B65-04BD-444C-9AFB-195A22848F84}"/>
              </a:ext>
            </a:extLst>
          </p:cNvPr>
          <p:cNvGraphicFramePr>
            <a:graphicFrameLocks noGrp="1"/>
          </p:cNvGraphicFramePr>
          <p:nvPr>
            <p:extLst>
              <p:ext uri="{D42A27DB-BD31-4B8C-83A1-F6EECF244321}">
                <p14:modId xmlns:p14="http://schemas.microsoft.com/office/powerpoint/2010/main" val="1571915881"/>
              </p:ext>
            </p:extLst>
          </p:nvPr>
        </p:nvGraphicFramePr>
        <p:xfrm>
          <a:off x="663712" y="3489644"/>
          <a:ext cx="7844276" cy="2743200"/>
        </p:xfrm>
        <a:graphic>
          <a:graphicData uri="http://schemas.openxmlformats.org/drawingml/2006/table">
            <a:tbl>
              <a:tblPr firstRow="1" bandRow="1">
                <a:tableStyleId>{5C22544A-7EE6-4342-B048-85BDC9FD1C3A}</a:tableStyleId>
              </a:tblPr>
              <a:tblGrid>
                <a:gridCol w="2479538">
                  <a:extLst>
                    <a:ext uri="{9D8B030D-6E8A-4147-A177-3AD203B41FA5}">
                      <a16:colId xmlns:a16="http://schemas.microsoft.com/office/drawing/2014/main" val="3993594679"/>
                    </a:ext>
                  </a:extLst>
                </a:gridCol>
                <a:gridCol w="1428750">
                  <a:extLst>
                    <a:ext uri="{9D8B030D-6E8A-4147-A177-3AD203B41FA5}">
                      <a16:colId xmlns:a16="http://schemas.microsoft.com/office/drawing/2014/main" val="689080982"/>
                    </a:ext>
                  </a:extLst>
                </a:gridCol>
                <a:gridCol w="1381125">
                  <a:extLst>
                    <a:ext uri="{9D8B030D-6E8A-4147-A177-3AD203B41FA5}">
                      <a16:colId xmlns:a16="http://schemas.microsoft.com/office/drawing/2014/main" val="652326985"/>
                    </a:ext>
                  </a:extLst>
                </a:gridCol>
                <a:gridCol w="2554863">
                  <a:extLst>
                    <a:ext uri="{9D8B030D-6E8A-4147-A177-3AD203B41FA5}">
                      <a16:colId xmlns:a16="http://schemas.microsoft.com/office/drawing/2014/main" val="4176216207"/>
                    </a:ext>
                  </a:extLst>
                </a:gridCol>
              </a:tblGrid>
              <a:tr h="0">
                <a:tc>
                  <a:txBody>
                    <a:bodyPr/>
                    <a:lstStyle/>
                    <a:p>
                      <a:r>
                        <a:rPr lang="en-US" sz="1400" dirty="0"/>
                        <a:t>Team name</a:t>
                      </a:r>
                    </a:p>
                  </a:txBody>
                  <a:tcPr/>
                </a:tc>
                <a:tc>
                  <a:txBody>
                    <a:bodyPr/>
                    <a:lstStyle/>
                    <a:p>
                      <a:pPr algn="ctr"/>
                      <a:r>
                        <a:rPr lang="en-US" sz="1400" dirty="0"/>
                        <a:t>Wins</a:t>
                      </a:r>
                    </a:p>
                  </a:txBody>
                  <a:tcPr/>
                </a:tc>
                <a:tc>
                  <a:txBody>
                    <a:bodyPr/>
                    <a:lstStyle/>
                    <a:p>
                      <a:pPr algn="ctr"/>
                      <a:r>
                        <a:rPr lang="en-US" sz="1400" dirty="0"/>
                        <a:t>Losses</a:t>
                      </a:r>
                    </a:p>
                  </a:txBody>
                  <a:tcPr/>
                </a:tc>
                <a:tc>
                  <a:txBody>
                    <a:bodyPr/>
                    <a:lstStyle/>
                    <a:p>
                      <a:pPr algn="ctr"/>
                      <a:r>
                        <a:rPr lang="en-US" sz="1400" dirty="0"/>
                        <a:t>Winning percentage</a:t>
                      </a:r>
                    </a:p>
                  </a:txBody>
                  <a:tcPr/>
                </a:tc>
                <a:extLst>
                  <a:ext uri="{0D108BD9-81ED-4DB2-BD59-A6C34878D82A}">
                    <a16:rowId xmlns:a16="http://schemas.microsoft.com/office/drawing/2014/main" val="3639343459"/>
                  </a:ext>
                </a:extLst>
              </a:tr>
              <a:tr h="0">
                <a:tc>
                  <a:txBody>
                    <a:bodyPr/>
                    <a:lstStyle/>
                    <a:p>
                      <a:r>
                        <a:rPr lang="en-US" sz="1400" dirty="0"/>
                        <a:t>Philadelphia 76ers</a:t>
                      </a:r>
                    </a:p>
                  </a:txBody>
                  <a:tcPr/>
                </a:tc>
                <a:tc>
                  <a:txBody>
                    <a:bodyPr/>
                    <a:lstStyle/>
                    <a:p>
                      <a:pPr algn="ctr"/>
                      <a:r>
                        <a:rPr lang="en-US" sz="1400" dirty="0"/>
                        <a:t>49</a:t>
                      </a:r>
                    </a:p>
                  </a:txBody>
                  <a:tcPr/>
                </a:tc>
                <a:tc>
                  <a:txBody>
                    <a:bodyPr/>
                    <a:lstStyle/>
                    <a:p>
                      <a:pPr algn="ctr"/>
                      <a:r>
                        <a:rPr lang="en-US" sz="1400" dirty="0"/>
                        <a:t>23</a:t>
                      </a:r>
                    </a:p>
                  </a:txBody>
                  <a:tcPr/>
                </a:tc>
                <a:tc>
                  <a:txBody>
                    <a:bodyPr/>
                    <a:lstStyle/>
                    <a:p>
                      <a:pPr algn="ctr"/>
                      <a:r>
                        <a:rPr lang="en-US" sz="1400" dirty="0"/>
                        <a:t>0.681</a:t>
                      </a:r>
                    </a:p>
                  </a:txBody>
                  <a:tcPr/>
                </a:tc>
                <a:extLst>
                  <a:ext uri="{0D108BD9-81ED-4DB2-BD59-A6C34878D82A}">
                    <a16:rowId xmlns:a16="http://schemas.microsoft.com/office/drawing/2014/main" val="3970703834"/>
                  </a:ext>
                </a:extLst>
              </a:tr>
              <a:tr h="0">
                <a:tc>
                  <a:txBody>
                    <a:bodyPr/>
                    <a:lstStyle/>
                    <a:p>
                      <a:r>
                        <a:rPr lang="en-US" sz="1400" dirty="0"/>
                        <a:t>Brooklyn Nets</a:t>
                      </a:r>
                    </a:p>
                  </a:txBody>
                  <a:tcPr/>
                </a:tc>
                <a:tc>
                  <a:txBody>
                    <a:bodyPr/>
                    <a:lstStyle/>
                    <a:p>
                      <a:pPr algn="ctr"/>
                      <a:r>
                        <a:rPr lang="en-US" sz="1400" dirty="0"/>
                        <a:t>48</a:t>
                      </a:r>
                    </a:p>
                  </a:txBody>
                  <a:tcPr/>
                </a:tc>
                <a:tc>
                  <a:txBody>
                    <a:bodyPr/>
                    <a:lstStyle/>
                    <a:p>
                      <a:pPr algn="ctr"/>
                      <a:r>
                        <a:rPr lang="en-US" sz="1400" dirty="0"/>
                        <a:t>24</a:t>
                      </a:r>
                    </a:p>
                  </a:txBody>
                  <a:tcPr/>
                </a:tc>
                <a:tc>
                  <a:txBody>
                    <a:bodyPr/>
                    <a:lstStyle/>
                    <a:p>
                      <a:pPr algn="ctr"/>
                      <a:r>
                        <a:rPr lang="en-US" sz="1400" dirty="0"/>
                        <a:t>0.667</a:t>
                      </a:r>
                    </a:p>
                  </a:txBody>
                  <a:tcPr/>
                </a:tc>
                <a:extLst>
                  <a:ext uri="{0D108BD9-81ED-4DB2-BD59-A6C34878D82A}">
                    <a16:rowId xmlns:a16="http://schemas.microsoft.com/office/drawing/2014/main" val="3430589759"/>
                  </a:ext>
                </a:extLst>
              </a:tr>
              <a:tr h="0">
                <a:tc>
                  <a:txBody>
                    <a:bodyPr/>
                    <a:lstStyle/>
                    <a:p>
                      <a:r>
                        <a:rPr lang="en-US" sz="1400" dirty="0"/>
                        <a:t>Milwaukee Bucks*</a:t>
                      </a:r>
                    </a:p>
                  </a:txBody>
                  <a:tcPr/>
                </a:tc>
                <a:tc>
                  <a:txBody>
                    <a:bodyPr/>
                    <a:lstStyle/>
                    <a:p>
                      <a:pPr algn="ctr"/>
                      <a:r>
                        <a:rPr lang="en-US" sz="1400" dirty="0"/>
                        <a:t>46</a:t>
                      </a:r>
                    </a:p>
                  </a:txBody>
                  <a:tcPr/>
                </a:tc>
                <a:tc>
                  <a:txBody>
                    <a:bodyPr/>
                    <a:lstStyle/>
                    <a:p>
                      <a:pPr algn="ctr"/>
                      <a:r>
                        <a:rPr lang="en-US" sz="1400" dirty="0"/>
                        <a:t>26</a:t>
                      </a:r>
                    </a:p>
                  </a:txBody>
                  <a:tcPr/>
                </a:tc>
                <a:tc>
                  <a:txBody>
                    <a:bodyPr/>
                    <a:lstStyle/>
                    <a:p>
                      <a:pPr algn="ctr"/>
                      <a:r>
                        <a:rPr lang="en-US" sz="1400" dirty="0"/>
                        <a:t>0.639</a:t>
                      </a:r>
                    </a:p>
                  </a:txBody>
                  <a:tcPr/>
                </a:tc>
                <a:extLst>
                  <a:ext uri="{0D108BD9-81ED-4DB2-BD59-A6C34878D82A}">
                    <a16:rowId xmlns:a16="http://schemas.microsoft.com/office/drawing/2014/main" val="174160142"/>
                  </a:ext>
                </a:extLst>
              </a:tr>
              <a:tr h="0">
                <a:tc>
                  <a:txBody>
                    <a:bodyPr/>
                    <a:lstStyle/>
                    <a:p>
                      <a:r>
                        <a:rPr lang="en-US" sz="1400" dirty="0"/>
                        <a:t>New York Knicks</a:t>
                      </a:r>
                    </a:p>
                  </a:txBody>
                  <a:tcPr/>
                </a:tc>
                <a:tc>
                  <a:txBody>
                    <a:bodyPr/>
                    <a:lstStyle/>
                    <a:p>
                      <a:pPr algn="ctr"/>
                      <a:r>
                        <a:rPr lang="en-US" sz="1400" dirty="0"/>
                        <a:t>41</a:t>
                      </a:r>
                    </a:p>
                  </a:txBody>
                  <a:tcPr/>
                </a:tc>
                <a:tc>
                  <a:txBody>
                    <a:bodyPr/>
                    <a:lstStyle/>
                    <a:p>
                      <a:pPr algn="ctr"/>
                      <a:r>
                        <a:rPr lang="en-US" sz="1400" dirty="0"/>
                        <a:t>31</a:t>
                      </a:r>
                    </a:p>
                  </a:txBody>
                  <a:tcPr/>
                </a:tc>
                <a:tc>
                  <a:txBody>
                    <a:bodyPr/>
                    <a:lstStyle/>
                    <a:p>
                      <a:pPr algn="ctr"/>
                      <a:r>
                        <a:rPr lang="en-US" sz="1400" dirty="0"/>
                        <a:t>0.569</a:t>
                      </a:r>
                    </a:p>
                  </a:txBody>
                  <a:tcPr/>
                </a:tc>
                <a:extLst>
                  <a:ext uri="{0D108BD9-81ED-4DB2-BD59-A6C34878D82A}">
                    <a16:rowId xmlns:a16="http://schemas.microsoft.com/office/drawing/2014/main" val="1214012035"/>
                  </a:ext>
                </a:extLst>
              </a:tr>
              <a:tr h="0">
                <a:tc>
                  <a:txBody>
                    <a:bodyPr/>
                    <a:lstStyle/>
                    <a:p>
                      <a:r>
                        <a:rPr lang="en-US" sz="1400" dirty="0"/>
                        <a:t>Atlanta Hawks</a:t>
                      </a:r>
                    </a:p>
                  </a:txBody>
                  <a:tcPr/>
                </a:tc>
                <a:tc>
                  <a:txBody>
                    <a:bodyPr/>
                    <a:lstStyle/>
                    <a:p>
                      <a:pPr algn="ctr"/>
                      <a:r>
                        <a:rPr lang="en-US" sz="1400" dirty="0"/>
                        <a:t>41</a:t>
                      </a:r>
                    </a:p>
                  </a:txBody>
                  <a:tcPr/>
                </a:tc>
                <a:tc>
                  <a:txBody>
                    <a:bodyPr/>
                    <a:lstStyle/>
                    <a:p>
                      <a:pPr algn="ctr"/>
                      <a:r>
                        <a:rPr lang="en-US" sz="1400" dirty="0"/>
                        <a:t>31</a:t>
                      </a:r>
                    </a:p>
                  </a:txBody>
                  <a:tcPr/>
                </a:tc>
                <a:tc>
                  <a:txBody>
                    <a:bodyPr/>
                    <a:lstStyle/>
                    <a:p>
                      <a:pPr algn="ctr"/>
                      <a:r>
                        <a:rPr lang="en-US" sz="1400" dirty="0"/>
                        <a:t>0.569</a:t>
                      </a:r>
                    </a:p>
                  </a:txBody>
                  <a:tcPr/>
                </a:tc>
                <a:extLst>
                  <a:ext uri="{0D108BD9-81ED-4DB2-BD59-A6C34878D82A}">
                    <a16:rowId xmlns:a16="http://schemas.microsoft.com/office/drawing/2014/main" val="3001809759"/>
                  </a:ext>
                </a:extLst>
              </a:tr>
              <a:tr h="0">
                <a:tc>
                  <a:txBody>
                    <a:bodyPr/>
                    <a:lstStyle/>
                    <a:p>
                      <a:r>
                        <a:rPr lang="en-US" sz="1400" dirty="0"/>
                        <a:t>Miami Heat</a:t>
                      </a:r>
                    </a:p>
                  </a:txBody>
                  <a:tcPr/>
                </a:tc>
                <a:tc>
                  <a:txBody>
                    <a:bodyPr/>
                    <a:lstStyle/>
                    <a:p>
                      <a:pPr algn="ctr"/>
                      <a:r>
                        <a:rPr lang="en-US" sz="1400" dirty="0"/>
                        <a:t>40</a:t>
                      </a:r>
                    </a:p>
                  </a:txBody>
                  <a:tcPr/>
                </a:tc>
                <a:tc>
                  <a:txBody>
                    <a:bodyPr/>
                    <a:lstStyle/>
                    <a:p>
                      <a:pPr algn="ctr"/>
                      <a:r>
                        <a:rPr lang="en-US" sz="1400" dirty="0"/>
                        <a:t>32</a:t>
                      </a:r>
                    </a:p>
                  </a:txBody>
                  <a:tcPr/>
                </a:tc>
                <a:tc>
                  <a:txBody>
                    <a:bodyPr/>
                    <a:lstStyle/>
                    <a:p>
                      <a:pPr algn="ctr"/>
                      <a:r>
                        <a:rPr lang="en-US" sz="1400" dirty="0"/>
                        <a:t>0.556</a:t>
                      </a:r>
                    </a:p>
                  </a:txBody>
                  <a:tcPr/>
                </a:tc>
                <a:extLst>
                  <a:ext uri="{0D108BD9-81ED-4DB2-BD59-A6C34878D82A}">
                    <a16:rowId xmlns:a16="http://schemas.microsoft.com/office/drawing/2014/main" val="1157810171"/>
                  </a:ext>
                </a:extLst>
              </a:tr>
              <a:tr h="0">
                <a:tc>
                  <a:txBody>
                    <a:bodyPr/>
                    <a:lstStyle/>
                    <a:p>
                      <a:r>
                        <a:rPr lang="en-US" sz="1400" dirty="0"/>
                        <a:t>Boston Celtics</a:t>
                      </a:r>
                    </a:p>
                  </a:txBody>
                  <a:tcPr/>
                </a:tc>
                <a:tc>
                  <a:txBody>
                    <a:bodyPr/>
                    <a:lstStyle/>
                    <a:p>
                      <a:pPr algn="ctr"/>
                      <a:r>
                        <a:rPr lang="en-US" sz="1400" dirty="0"/>
                        <a:t>36</a:t>
                      </a:r>
                    </a:p>
                  </a:txBody>
                  <a:tcPr/>
                </a:tc>
                <a:tc>
                  <a:txBody>
                    <a:bodyPr/>
                    <a:lstStyle/>
                    <a:p>
                      <a:pPr algn="ctr"/>
                      <a:r>
                        <a:rPr lang="en-US" sz="1400" dirty="0"/>
                        <a:t>36</a:t>
                      </a:r>
                    </a:p>
                  </a:txBody>
                  <a:tcPr/>
                </a:tc>
                <a:tc>
                  <a:txBody>
                    <a:bodyPr/>
                    <a:lstStyle/>
                    <a:p>
                      <a:pPr algn="ctr"/>
                      <a:r>
                        <a:rPr lang="en-US" sz="1400" dirty="0"/>
                        <a:t>0.500</a:t>
                      </a:r>
                    </a:p>
                  </a:txBody>
                  <a:tcPr/>
                </a:tc>
                <a:extLst>
                  <a:ext uri="{0D108BD9-81ED-4DB2-BD59-A6C34878D82A}">
                    <a16:rowId xmlns:a16="http://schemas.microsoft.com/office/drawing/2014/main" val="974439267"/>
                  </a:ext>
                </a:extLst>
              </a:tr>
              <a:tr h="0">
                <a:tc>
                  <a:txBody>
                    <a:bodyPr/>
                    <a:lstStyle/>
                    <a:p>
                      <a:r>
                        <a:rPr lang="en-US" sz="1400" dirty="0"/>
                        <a:t>Washington Wizards</a:t>
                      </a:r>
                    </a:p>
                  </a:txBody>
                  <a:tcPr/>
                </a:tc>
                <a:tc>
                  <a:txBody>
                    <a:bodyPr/>
                    <a:lstStyle/>
                    <a:p>
                      <a:pPr algn="ctr"/>
                      <a:r>
                        <a:rPr lang="en-US" sz="1400" dirty="0"/>
                        <a:t>34</a:t>
                      </a:r>
                    </a:p>
                  </a:txBody>
                  <a:tcPr/>
                </a:tc>
                <a:tc>
                  <a:txBody>
                    <a:bodyPr/>
                    <a:lstStyle/>
                    <a:p>
                      <a:pPr algn="ctr"/>
                      <a:r>
                        <a:rPr lang="en-US" sz="1400" dirty="0"/>
                        <a:t>38</a:t>
                      </a:r>
                    </a:p>
                  </a:txBody>
                  <a:tcPr/>
                </a:tc>
                <a:tc>
                  <a:txBody>
                    <a:bodyPr/>
                    <a:lstStyle/>
                    <a:p>
                      <a:pPr algn="ctr"/>
                      <a:r>
                        <a:rPr lang="en-US" sz="1400" dirty="0"/>
                        <a:t>0.472</a:t>
                      </a:r>
                    </a:p>
                  </a:txBody>
                  <a:tcPr/>
                </a:tc>
                <a:extLst>
                  <a:ext uri="{0D108BD9-81ED-4DB2-BD59-A6C34878D82A}">
                    <a16:rowId xmlns:a16="http://schemas.microsoft.com/office/drawing/2014/main" val="3164700401"/>
                  </a:ext>
                </a:extLst>
              </a:tr>
            </a:tbl>
          </a:graphicData>
        </a:graphic>
      </p:graphicFrame>
      <p:sp>
        <p:nvSpPr>
          <p:cNvPr id="8" name="Content Placeholder 7">
            <a:extLst>
              <a:ext uri="{FF2B5EF4-FFF2-40B4-BE49-F238E27FC236}">
                <a16:creationId xmlns:a16="http://schemas.microsoft.com/office/drawing/2014/main" id="{02D909AC-C6DC-4D8C-8C7E-DAE467CB4F00}"/>
              </a:ext>
            </a:extLst>
          </p:cNvPr>
          <p:cNvSpPr>
            <a:spLocks noGrp="1"/>
          </p:cNvSpPr>
          <p:nvPr>
            <p:ph sz="quarter" idx="15"/>
          </p:nvPr>
        </p:nvSpPr>
        <p:spPr>
          <a:xfrm>
            <a:off x="663712" y="6309361"/>
            <a:ext cx="8151238" cy="274320"/>
          </a:xfrm>
        </p:spPr>
        <p:txBody>
          <a:bodyPr/>
          <a:lstStyle/>
          <a:p>
            <a:r>
              <a:rPr lang="en-US" sz="1200" dirty="0"/>
              <a:t>*The Milwaukee Bucks won the 2021 N</a:t>
            </a:r>
            <a:r>
              <a:rPr lang="en-US" sz="100" dirty="0"/>
              <a:t> </a:t>
            </a:r>
            <a:r>
              <a:rPr lang="en-US" sz="1200" dirty="0"/>
              <a:t>B</a:t>
            </a:r>
            <a:r>
              <a:rPr lang="en-US" sz="100" dirty="0"/>
              <a:t> </a:t>
            </a:r>
            <a:r>
              <a:rPr lang="en-US" sz="1200" dirty="0"/>
              <a:t>A championship.</a:t>
            </a:r>
          </a:p>
        </p:txBody>
      </p:sp>
      <p:sp>
        <p:nvSpPr>
          <p:cNvPr id="7" name="Slide Number Placeholder 6"/>
          <p:cNvSpPr>
            <a:spLocks noGrp="1"/>
          </p:cNvSpPr>
          <p:nvPr>
            <p:ph type="sldNum" sz="quarter" idx="10"/>
          </p:nvPr>
        </p:nvSpPr>
        <p:spPr/>
        <p:txBody>
          <a:bodyPr/>
          <a:lstStyle/>
          <a:p>
            <a:fld id="{68151E55-6873-49E2-B8D5-2F265E6F1973}" type="slidenum">
              <a:rPr lang="en-US" smtClean="0"/>
              <a:t>26</a:t>
            </a:fld>
            <a:endParaRPr lang="en-US"/>
          </a:p>
        </p:txBody>
      </p:sp>
    </p:spTree>
    <p:extLst>
      <p:ext uri="{BB962C8B-B14F-4D97-AF65-F5344CB8AC3E}">
        <p14:creationId xmlns:p14="http://schemas.microsoft.com/office/powerpoint/2010/main" val="2799315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1.3: Types of Data </a:t>
            </a:r>
            <a:r>
              <a:rPr lang="en-US" sz="1000" b="0" dirty="0"/>
              <a:t>5</a:t>
            </a:r>
          </a:p>
        </p:txBody>
      </p:sp>
      <p:sp>
        <p:nvSpPr>
          <p:cNvPr id="3" name="Content Placeholder 2"/>
          <p:cNvSpPr>
            <a:spLocks noGrp="1"/>
          </p:cNvSpPr>
          <p:nvPr>
            <p:ph sz="quarter" idx="11"/>
          </p:nvPr>
        </p:nvSpPr>
        <p:spPr>
          <a:xfrm>
            <a:off x="342900" y="1276709"/>
            <a:ext cx="8458200" cy="1790841"/>
          </a:xfrm>
        </p:spPr>
        <p:txBody>
          <a:bodyPr/>
          <a:lstStyle/>
          <a:p>
            <a:r>
              <a:rPr lang="en-US" sz="2200" dirty="0"/>
              <a:t>Time series data:</a:t>
            </a:r>
          </a:p>
          <a:p>
            <a:pPr marL="292608" indent="-292608">
              <a:buFont typeface="Arial" panose="020B0604020202020204" pitchFamily="34" charset="0"/>
              <a:buChar char="•"/>
            </a:pPr>
            <a:r>
              <a:rPr lang="en-US" sz="2200" dirty="0"/>
              <a:t>Collected over several time periods focusing on certain groups of people, specific events, or objects.</a:t>
            </a:r>
          </a:p>
          <a:p>
            <a:pPr marL="292608" indent="-292608">
              <a:buFont typeface="Arial" panose="020B0604020202020204" pitchFamily="34" charset="0"/>
              <a:buChar char="•"/>
            </a:pPr>
            <a:r>
              <a:rPr lang="en-US" sz="2200" dirty="0"/>
              <a:t>Hourly, daily, weekly, monthly, quarterly, or annual observations.</a:t>
            </a:r>
          </a:p>
        </p:txBody>
      </p:sp>
      <p:sp>
        <p:nvSpPr>
          <p:cNvPr id="4" name="Content Placeholder 3"/>
          <p:cNvSpPr>
            <a:spLocks noGrp="1"/>
          </p:cNvSpPr>
          <p:nvPr>
            <p:ph sz="quarter" idx="14"/>
          </p:nvPr>
        </p:nvSpPr>
        <p:spPr>
          <a:xfrm>
            <a:off x="342900" y="3248538"/>
            <a:ext cx="8458200" cy="447675"/>
          </a:xfrm>
        </p:spPr>
        <p:txBody>
          <a:bodyPr/>
          <a:lstStyle/>
          <a:p>
            <a:r>
              <a:rPr lang="en-US" sz="2200" dirty="0"/>
              <a:t>Example: median home price.</a:t>
            </a:r>
          </a:p>
        </p:txBody>
      </p:sp>
      <p:pic>
        <p:nvPicPr>
          <p:cNvPr id="9" name="Picture 8" descr="A line graph of the median sale price in 1000 dollars versus the years from 2012 to 2021.">
            <a:extLst>
              <a:ext uri="{FF2B5EF4-FFF2-40B4-BE49-F238E27FC236}">
                <a16:creationId xmlns:a16="http://schemas.microsoft.com/office/drawing/2014/main" id="{9B28898B-20D6-C0B6-D36C-F05E27CC1166}"/>
              </a:ext>
            </a:extLst>
          </p:cNvPr>
          <p:cNvPicPr>
            <a:picLocks noChangeAspect="1"/>
          </p:cNvPicPr>
          <p:nvPr/>
        </p:nvPicPr>
        <p:blipFill>
          <a:blip r:embed="rId2"/>
          <a:stretch>
            <a:fillRect/>
          </a:stretch>
        </p:blipFill>
        <p:spPr>
          <a:xfrm>
            <a:off x="2741627" y="3836616"/>
            <a:ext cx="3660745" cy="2332340"/>
          </a:xfrm>
          <a:prstGeom prst="rect">
            <a:avLst/>
          </a:prstGeom>
        </p:spPr>
      </p:pic>
      <p:sp>
        <p:nvSpPr>
          <p:cNvPr id="10" name="Text Placeholder 3">
            <a:extLst>
              <a:ext uri="{FF2B5EF4-FFF2-40B4-BE49-F238E27FC236}">
                <a16:creationId xmlns:a16="http://schemas.microsoft.com/office/drawing/2014/main" id="{13465B01-88B4-F183-C9A7-1BBB2A4D5A39}"/>
              </a:ext>
            </a:extLst>
          </p:cNvPr>
          <p:cNvSpPr>
            <a:spLocks noGrp="1"/>
          </p:cNvSpPr>
          <p:nvPr>
            <p:ph type="body" sz="quarter" idx="12"/>
          </p:nvPr>
        </p:nvSpPr>
        <p:spPr>
          <a:xfrm>
            <a:off x="2987693" y="6309360"/>
            <a:ext cx="3168614" cy="205740"/>
          </a:xfrm>
        </p:spPr>
        <p:txBody>
          <a:bodyPr anchor="ctr"/>
          <a:lstStyle/>
          <a:p>
            <a:r>
              <a:rPr lang="en-US" sz="1200" dirty="0">
                <a:hlinkClick r:id="rId3" action="ppaction://hlinksldjump"/>
              </a:rPr>
              <a:t>Access the text alternative for slide images.</a:t>
            </a:r>
            <a:endParaRPr lang="en-US" sz="1200" dirty="0"/>
          </a:p>
        </p:txBody>
      </p:sp>
      <p:sp>
        <p:nvSpPr>
          <p:cNvPr id="7" name="Slide Number Placeholder 6"/>
          <p:cNvSpPr>
            <a:spLocks noGrp="1"/>
          </p:cNvSpPr>
          <p:nvPr>
            <p:ph type="sldNum" sz="quarter" idx="10"/>
          </p:nvPr>
        </p:nvSpPr>
        <p:spPr/>
        <p:txBody>
          <a:bodyPr/>
          <a:lstStyle/>
          <a:p>
            <a:fld id="{68151E55-6873-49E2-B8D5-2F265E6F1973}" type="slidenum">
              <a:rPr lang="en-US" smtClean="0"/>
              <a:t>27</a:t>
            </a:fld>
            <a:endParaRPr lang="en-US"/>
          </a:p>
        </p:txBody>
      </p:sp>
    </p:spTree>
    <p:extLst>
      <p:ext uri="{BB962C8B-B14F-4D97-AF65-F5344CB8AC3E}">
        <p14:creationId xmlns:p14="http://schemas.microsoft.com/office/powerpoint/2010/main" val="1421648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1.3: Types of Data </a:t>
            </a:r>
            <a:r>
              <a:rPr lang="en-US" sz="1000" b="0" dirty="0"/>
              <a:t>6</a:t>
            </a:r>
          </a:p>
        </p:txBody>
      </p:sp>
      <p:sp>
        <p:nvSpPr>
          <p:cNvPr id="3" name="Content Placeholder 2"/>
          <p:cNvSpPr>
            <a:spLocks noGrp="1"/>
          </p:cNvSpPr>
          <p:nvPr>
            <p:ph sz="quarter" idx="11"/>
          </p:nvPr>
        </p:nvSpPr>
        <p:spPr>
          <a:xfrm>
            <a:off x="342900" y="1276709"/>
            <a:ext cx="8458200" cy="4466866"/>
          </a:xfrm>
        </p:spPr>
        <p:txBody>
          <a:bodyPr/>
          <a:lstStyle/>
          <a:p>
            <a:pPr marL="292608" indent="-292608">
              <a:buFont typeface="Arial" panose="020B0604020202020204" pitchFamily="34" charset="0"/>
              <a:buChar char="•"/>
            </a:pPr>
            <a:r>
              <a:rPr lang="en-US" b="1" dirty="0"/>
              <a:t>Structured data </a:t>
            </a:r>
            <a:r>
              <a:rPr lang="en-US" dirty="0"/>
              <a:t>reside in a predefined row-column format.</a:t>
            </a:r>
          </a:p>
          <a:p>
            <a:pPr marL="292608" indent="-292608">
              <a:buFont typeface="Arial" panose="020B0604020202020204" pitchFamily="34" charset="0"/>
              <a:buChar char="•"/>
            </a:pPr>
            <a:r>
              <a:rPr lang="en-US" dirty="0"/>
              <a:t>Use spreadsheet or database applications to enter, store, query and analyze.</a:t>
            </a:r>
          </a:p>
          <a:p>
            <a:pPr marL="292608" indent="-292608">
              <a:buFont typeface="Arial" panose="020B0604020202020204" pitchFamily="34" charset="0"/>
              <a:buChar char="•"/>
            </a:pPr>
            <a:r>
              <a:rPr lang="en-US" dirty="0"/>
              <a:t>Includes numerical values, dates, categories, and combinations of words and numbers.</a:t>
            </a:r>
          </a:p>
          <a:p>
            <a:pPr marL="292608" indent="-292608">
              <a:buFont typeface="Arial" panose="020B0604020202020204" pitchFamily="34" charset="0"/>
              <a:buChar char="•"/>
            </a:pPr>
            <a:r>
              <a:rPr lang="en-US" dirty="0"/>
              <a:t>Numerical information is objective and not open to interpretation.</a:t>
            </a:r>
          </a:p>
          <a:p>
            <a:pPr marL="292608" indent="-292608">
              <a:buFont typeface="Arial" panose="020B0604020202020204" pitchFamily="34" charset="0"/>
              <a:buChar char="•"/>
            </a:pPr>
            <a:r>
              <a:rPr lang="en-US" dirty="0"/>
              <a:t>Examples: point-of-sale and financial data.</a:t>
            </a:r>
          </a:p>
        </p:txBody>
      </p:sp>
      <p:sp>
        <p:nvSpPr>
          <p:cNvPr id="7" name="Slide Number Placeholder 6"/>
          <p:cNvSpPr>
            <a:spLocks noGrp="1"/>
          </p:cNvSpPr>
          <p:nvPr>
            <p:ph type="sldNum" sz="quarter" idx="10"/>
          </p:nvPr>
        </p:nvSpPr>
        <p:spPr/>
        <p:txBody>
          <a:bodyPr/>
          <a:lstStyle/>
          <a:p>
            <a:fld id="{68151E55-6873-49E2-B8D5-2F265E6F1973}" type="slidenum">
              <a:rPr lang="en-US" smtClean="0"/>
              <a:t>28</a:t>
            </a:fld>
            <a:endParaRPr lang="en-US"/>
          </a:p>
        </p:txBody>
      </p:sp>
    </p:spTree>
    <p:extLst>
      <p:ext uri="{BB962C8B-B14F-4D97-AF65-F5344CB8AC3E}">
        <p14:creationId xmlns:p14="http://schemas.microsoft.com/office/powerpoint/2010/main" val="1048990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1.3: Types of Data </a:t>
            </a:r>
            <a:r>
              <a:rPr lang="en-US" sz="1000" b="0" dirty="0"/>
              <a:t>7</a:t>
            </a:r>
          </a:p>
        </p:txBody>
      </p:sp>
      <p:sp>
        <p:nvSpPr>
          <p:cNvPr id="3" name="Content Placeholder 2"/>
          <p:cNvSpPr>
            <a:spLocks noGrp="1"/>
          </p:cNvSpPr>
          <p:nvPr>
            <p:ph sz="quarter" idx="11"/>
          </p:nvPr>
        </p:nvSpPr>
        <p:spPr>
          <a:xfrm>
            <a:off x="342900" y="1276709"/>
            <a:ext cx="8458200" cy="466366"/>
          </a:xfrm>
        </p:spPr>
        <p:txBody>
          <a:bodyPr/>
          <a:lstStyle/>
          <a:p>
            <a:pPr marL="292608" indent="-292608">
              <a:buFont typeface="Arial" panose="020B0604020202020204" pitchFamily="34" charset="0"/>
              <a:buChar char="•"/>
            </a:pPr>
            <a:r>
              <a:rPr lang="en-US" dirty="0"/>
              <a:t>Example: invoice from a retail transaction.</a:t>
            </a:r>
          </a:p>
        </p:txBody>
      </p:sp>
      <p:pic>
        <p:nvPicPr>
          <p:cNvPr id="8" name="Picture 7" descr="An invoice for Tranquillity Home and Garden is shown.">
            <a:extLst>
              <a:ext uri="{FF2B5EF4-FFF2-40B4-BE49-F238E27FC236}">
                <a16:creationId xmlns:a16="http://schemas.microsoft.com/office/drawing/2014/main" id="{893D82AB-A491-FE94-76D9-A3FB9D20AF9D}"/>
              </a:ext>
            </a:extLst>
          </p:cNvPr>
          <p:cNvPicPr>
            <a:picLocks noChangeAspect="1"/>
          </p:cNvPicPr>
          <p:nvPr/>
        </p:nvPicPr>
        <p:blipFill>
          <a:blip r:embed="rId2"/>
          <a:stretch>
            <a:fillRect/>
          </a:stretch>
        </p:blipFill>
        <p:spPr>
          <a:xfrm>
            <a:off x="1042196" y="1885050"/>
            <a:ext cx="7059607" cy="4282335"/>
          </a:xfrm>
          <a:prstGeom prst="rect">
            <a:avLst/>
          </a:prstGeom>
        </p:spPr>
      </p:pic>
      <p:sp>
        <p:nvSpPr>
          <p:cNvPr id="11" name="Text Placeholder 3">
            <a:extLst>
              <a:ext uri="{FF2B5EF4-FFF2-40B4-BE49-F238E27FC236}">
                <a16:creationId xmlns:a16="http://schemas.microsoft.com/office/drawing/2014/main" id="{CA001D34-66A8-38B3-7639-A1D925E41167}"/>
              </a:ext>
            </a:extLst>
          </p:cNvPr>
          <p:cNvSpPr>
            <a:spLocks noGrp="1"/>
          </p:cNvSpPr>
          <p:nvPr>
            <p:ph type="body" sz="quarter" idx="12"/>
          </p:nvPr>
        </p:nvSpPr>
        <p:spPr>
          <a:xfrm>
            <a:off x="2987693" y="6309360"/>
            <a:ext cx="3168614" cy="205740"/>
          </a:xfrm>
        </p:spPr>
        <p:txBody>
          <a:bodyPr anchor="ctr"/>
          <a:lstStyle/>
          <a:p>
            <a:r>
              <a:rPr lang="en-US" sz="1200" dirty="0">
                <a:hlinkClick r:id="rId3" action="ppaction://hlinksldjump"/>
              </a:rPr>
              <a:t>Access the text alternative for slide images.</a:t>
            </a:r>
            <a:endParaRPr lang="en-US" sz="1200" dirty="0"/>
          </a:p>
        </p:txBody>
      </p:sp>
      <p:sp>
        <p:nvSpPr>
          <p:cNvPr id="7" name="Slide Number Placeholder 6"/>
          <p:cNvSpPr>
            <a:spLocks noGrp="1"/>
          </p:cNvSpPr>
          <p:nvPr>
            <p:ph type="sldNum" sz="quarter" idx="10"/>
          </p:nvPr>
        </p:nvSpPr>
        <p:spPr/>
        <p:txBody>
          <a:bodyPr/>
          <a:lstStyle/>
          <a:p>
            <a:fld id="{68151E55-6873-49E2-B8D5-2F265E6F1973}" type="slidenum">
              <a:rPr lang="en-US" smtClean="0"/>
              <a:t>29</a:t>
            </a:fld>
            <a:endParaRPr lang="en-US"/>
          </a:p>
        </p:txBody>
      </p:sp>
    </p:spTree>
    <p:extLst>
      <p:ext uri="{BB962C8B-B14F-4D97-AF65-F5344CB8AC3E}">
        <p14:creationId xmlns:p14="http://schemas.microsoft.com/office/powerpoint/2010/main" val="33886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64CA6-04F9-4CEA-AB97-7B89D7AA2A9F}"/>
              </a:ext>
            </a:extLst>
          </p:cNvPr>
          <p:cNvSpPr>
            <a:spLocks noGrp="1"/>
          </p:cNvSpPr>
          <p:nvPr>
            <p:ph type="title"/>
          </p:nvPr>
        </p:nvSpPr>
        <p:spPr/>
        <p:txBody>
          <a:bodyPr/>
          <a:lstStyle/>
          <a:p>
            <a:r>
              <a:rPr lang="en-US" dirty="0"/>
              <a:t>Introductory Case: Vacation in Belize</a:t>
            </a:r>
          </a:p>
        </p:txBody>
      </p:sp>
      <p:sp>
        <p:nvSpPr>
          <p:cNvPr id="3" name="Content Placeholder 2">
            <a:extLst>
              <a:ext uri="{FF2B5EF4-FFF2-40B4-BE49-F238E27FC236}">
                <a16:creationId xmlns:a16="http://schemas.microsoft.com/office/drawing/2014/main" id="{006C3251-8397-42F1-A9EA-571F4FC1C11D}"/>
              </a:ext>
            </a:extLst>
          </p:cNvPr>
          <p:cNvSpPr>
            <a:spLocks noGrp="1"/>
          </p:cNvSpPr>
          <p:nvPr>
            <p:ph sz="quarter" idx="11"/>
          </p:nvPr>
        </p:nvSpPr>
        <p:spPr>
          <a:xfrm>
            <a:off x="342900" y="1276709"/>
            <a:ext cx="8458200" cy="3057166"/>
          </a:xfrm>
        </p:spPr>
        <p:txBody>
          <a:bodyPr/>
          <a:lstStyle/>
          <a:p>
            <a:r>
              <a:rPr lang="en-US" dirty="0"/>
              <a:t>After graduating college, Emily is planning a vacation in Belize.</a:t>
            </a:r>
          </a:p>
          <a:p>
            <a:r>
              <a:rPr lang="en-US" dirty="0"/>
              <a:t>She is worried about staying within her budget, and researches her options for flights and hotels by looking for deals and packages.</a:t>
            </a:r>
          </a:p>
          <a:p>
            <a:pPr marL="292608" indent="-292608">
              <a:buFont typeface="Arial" panose="020B0604020202020204" pitchFamily="34" charset="0"/>
              <a:buChar char="•"/>
            </a:pPr>
            <a:r>
              <a:rPr lang="en-US" dirty="0"/>
              <a:t>Flights: where does she depart from and arrive at?</a:t>
            </a:r>
          </a:p>
          <a:p>
            <a:pPr marL="292608" indent="-292608">
              <a:buFont typeface="Arial" panose="020B0604020202020204" pitchFamily="34" charset="0"/>
              <a:buChar char="•"/>
            </a:pPr>
            <a:r>
              <a:rPr lang="en-US" dirty="0"/>
              <a:t>Hotels: location, amenities, activities, reviews.</a:t>
            </a:r>
          </a:p>
        </p:txBody>
      </p:sp>
      <p:sp>
        <p:nvSpPr>
          <p:cNvPr id="4" name="Content Placeholder 3">
            <a:extLst>
              <a:ext uri="{FF2B5EF4-FFF2-40B4-BE49-F238E27FC236}">
                <a16:creationId xmlns:a16="http://schemas.microsoft.com/office/drawing/2014/main" id="{1C6EAF93-3A08-4866-B74E-AB8AD19A5137}"/>
              </a:ext>
            </a:extLst>
          </p:cNvPr>
          <p:cNvSpPr>
            <a:spLocks noGrp="1"/>
          </p:cNvSpPr>
          <p:nvPr>
            <p:ph sz="quarter" idx="14"/>
          </p:nvPr>
        </p:nvSpPr>
        <p:spPr>
          <a:xfrm>
            <a:off x="342900" y="4486274"/>
            <a:ext cx="8458200" cy="1762125"/>
          </a:xfrm>
        </p:spPr>
        <p:txBody>
          <a:bodyPr/>
          <a:lstStyle/>
          <a:p>
            <a:pPr marL="402336" indent="-402336">
              <a:buFont typeface="+mj-lt"/>
              <a:buAutoNum type="arabicPeriod"/>
            </a:pPr>
            <a:r>
              <a:rPr lang="en-US" dirty="0"/>
              <a:t>Find a flight that is convenient as well as affordable.</a:t>
            </a:r>
          </a:p>
          <a:p>
            <a:pPr marL="402336" indent="-402336">
              <a:buFont typeface="+mj-lt"/>
              <a:buAutoNum type="arabicPeriod"/>
            </a:pPr>
            <a:r>
              <a:rPr lang="en-US" dirty="0"/>
              <a:t>Choose a reputable hotel that is priced under $200 per night.</a:t>
            </a:r>
          </a:p>
        </p:txBody>
      </p:sp>
      <p:sp>
        <p:nvSpPr>
          <p:cNvPr id="7" name="Slide Number Placeholder 6">
            <a:extLst>
              <a:ext uri="{FF2B5EF4-FFF2-40B4-BE49-F238E27FC236}">
                <a16:creationId xmlns:a16="http://schemas.microsoft.com/office/drawing/2014/main" id="{ECF833DE-F47F-431A-909E-2B357D287280}"/>
              </a:ext>
            </a:extLst>
          </p:cNvPr>
          <p:cNvSpPr>
            <a:spLocks noGrp="1"/>
          </p:cNvSpPr>
          <p:nvPr>
            <p:ph type="sldNum" sz="quarter" idx="10"/>
          </p:nvPr>
        </p:nvSpPr>
        <p:spPr/>
        <p:txBody>
          <a:bodyPr/>
          <a:lstStyle/>
          <a:p>
            <a:fld id="{68151E55-6873-49E2-B8D5-2F265E6F1973}" type="slidenum">
              <a:rPr lang="en-US" smtClean="0"/>
              <a:t>3</a:t>
            </a:fld>
            <a:endParaRPr lang="en-US"/>
          </a:p>
        </p:txBody>
      </p:sp>
    </p:spTree>
    <p:extLst>
      <p:ext uri="{BB962C8B-B14F-4D97-AF65-F5344CB8AC3E}">
        <p14:creationId xmlns:p14="http://schemas.microsoft.com/office/powerpoint/2010/main" val="1550416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1.3: Types of Data </a:t>
            </a:r>
            <a:r>
              <a:rPr lang="en-US" sz="1000" b="0" dirty="0"/>
              <a:t>8</a:t>
            </a:r>
          </a:p>
        </p:txBody>
      </p:sp>
      <p:sp>
        <p:nvSpPr>
          <p:cNvPr id="3" name="Content Placeholder 2"/>
          <p:cNvSpPr>
            <a:spLocks noGrp="1"/>
          </p:cNvSpPr>
          <p:nvPr>
            <p:ph sz="quarter" idx="11"/>
          </p:nvPr>
        </p:nvSpPr>
        <p:spPr>
          <a:xfrm>
            <a:off x="342900" y="1276709"/>
            <a:ext cx="8458200" cy="5171716"/>
          </a:xfrm>
        </p:spPr>
        <p:txBody>
          <a:bodyPr/>
          <a:lstStyle/>
          <a:p>
            <a:pPr marL="292608" indent="-292608">
              <a:buFont typeface="Arial" panose="020B0604020202020204" pitchFamily="34" charset="0"/>
              <a:buChar char="•"/>
            </a:pPr>
            <a:r>
              <a:rPr lang="en-US" b="1" dirty="0"/>
              <a:t>Unstructured data </a:t>
            </a:r>
            <a:r>
              <a:rPr lang="en-US" dirty="0"/>
              <a:t>do not conform to a predefined row-column format.</a:t>
            </a:r>
          </a:p>
          <a:p>
            <a:pPr marL="292608" indent="-292608">
              <a:buFont typeface="Arial" panose="020B0604020202020204" pitchFamily="34" charset="0"/>
              <a:buChar char="•"/>
            </a:pPr>
            <a:r>
              <a:rPr lang="en-US" dirty="0"/>
              <a:t>Textual includes written reports, messages and open-ended survey questions.</a:t>
            </a:r>
          </a:p>
          <a:p>
            <a:pPr marL="292608" indent="-292608">
              <a:buFont typeface="Arial" panose="020B0604020202020204" pitchFamily="34" charset="0"/>
              <a:buChar char="•"/>
            </a:pPr>
            <a:r>
              <a:rPr lang="en-US" dirty="0"/>
              <a:t>Multimedia is typically photographs, videos and audio.</a:t>
            </a:r>
          </a:p>
          <a:p>
            <a:pPr marL="292608" indent="-292608">
              <a:buFont typeface="Arial" panose="020B0604020202020204" pitchFamily="34" charset="0"/>
              <a:buChar char="•"/>
            </a:pPr>
            <a:r>
              <a:rPr lang="en-US" dirty="0"/>
              <a:t>Metadata gives structure through titles, names, time stamps or locations.</a:t>
            </a:r>
          </a:p>
          <a:p>
            <a:pPr marL="292608" indent="-292608">
              <a:buFont typeface="Arial" panose="020B0604020202020204" pitchFamily="34" charset="0"/>
              <a:buChar char="•"/>
            </a:pPr>
            <a:r>
              <a:rPr lang="en-US" dirty="0"/>
              <a:t>Example: social media posts.</a:t>
            </a:r>
          </a:p>
        </p:txBody>
      </p:sp>
      <p:sp>
        <p:nvSpPr>
          <p:cNvPr id="7" name="Slide Number Placeholder 6"/>
          <p:cNvSpPr>
            <a:spLocks noGrp="1"/>
          </p:cNvSpPr>
          <p:nvPr>
            <p:ph type="sldNum" sz="quarter" idx="10"/>
          </p:nvPr>
        </p:nvSpPr>
        <p:spPr/>
        <p:txBody>
          <a:bodyPr/>
          <a:lstStyle/>
          <a:p>
            <a:fld id="{68151E55-6873-49E2-B8D5-2F265E6F1973}" type="slidenum">
              <a:rPr lang="en-US" smtClean="0"/>
              <a:t>30</a:t>
            </a:fld>
            <a:endParaRPr lang="en-US"/>
          </a:p>
        </p:txBody>
      </p:sp>
    </p:spTree>
    <p:extLst>
      <p:ext uri="{BB962C8B-B14F-4D97-AF65-F5344CB8AC3E}">
        <p14:creationId xmlns:p14="http://schemas.microsoft.com/office/powerpoint/2010/main" val="3466571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1.3: Types of Data </a:t>
            </a:r>
            <a:r>
              <a:rPr lang="en-US" sz="1000" b="0" dirty="0"/>
              <a:t>9</a:t>
            </a:r>
          </a:p>
        </p:txBody>
      </p:sp>
      <p:sp>
        <p:nvSpPr>
          <p:cNvPr id="3" name="Content Placeholder 2"/>
          <p:cNvSpPr>
            <a:spLocks noGrp="1"/>
          </p:cNvSpPr>
          <p:nvPr>
            <p:ph sz="quarter" idx="11"/>
          </p:nvPr>
        </p:nvSpPr>
        <p:spPr>
          <a:xfrm>
            <a:off x="342900" y="1276709"/>
            <a:ext cx="8458200" cy="5171716"/>
          </a:xfrm>
        </p:spPr>
        <p:txBody>
          <a:bodyPr/>
          <a:lstStyle/>
          <a:p>
            <a:pPr marL="292608" indent="-292608">
              <a:buFont typeface="Arial" panose="020B0604020202020204" pitchFamily="34" charset="0"/>
              <a:buChar char="•"/>
            </a:pPr>
            <a:r>
              <a:rPr lang="en-US" dirty="0"/>
              <a:t>Data can be human- or machine-generated.</a:t>
            </a:r>
          </a:p>
          <a:p>
            <a:pPr marL="292608" indent="-292608">
              <a:buFont typeface="Arial" panose="020B0604020202020204" pitchFamily="34" charset="0"/>
              <a:buChar char="•"/>
            </a:pPr>
            <a:r>
              <a:rPr lang="en-US" dirty="0"/>
              <a:t>Structured human: price, income, retail sales.</a:t>
            </a:r>
          </a:p>
          <a:p>
            <a:pPr marL="292608" indent="-292608">
              <a:buFont typeface="Arial" panose="020B0604020202020204" pitchFamily="34" charset="0"/>
              <a:buChar char="•"/>
            </a:pPr>
            <a:r>
              <a:rPr lang="en-US" dirty="0"/>
              <a:t>Structured machine: sensors, speed cameras, web server logs.</a:t>
            </a:r>
          </a:p>
          <a:p>
            <a:pPr marL="292608" indent="-292608">
              <a:buFont typeface="Arial" panose="020B0604020202020204" pitchFamily="34" charset="0"/>
              <a:buChar char="•"/>
            </a:pPr>
            <a:r>
              <a:rPr lang="en-US" dirty="0"/>
              <a:t>Unstructured human: email, text, social media, presentations.</a:t>
            </a:r>
          </a:p>
          <a:p>
            <a:pPr marL="292608" indent="-292608">
              <a:buFont typeface="Arial" panose="020B0604020202020204" pitchFamily="34" charset="0"/>
              <a:buChar char="•"/>
            </a:pPr>
            <a:r>
              <a:rPr lang="en-US" dirty="0"/>
              <a:t>Unstructured machine: satellite images, video data, camera images.</a:t>
            </a:r>
          </a:p>
        </p:txBody>
      </p:sp>
      <p:sp>
        <p:nvSpPr>
          <p:cNvPr id="7" name="Slide Number Placeholder 6"/>
          <p:cNvSpPr>
            <a:spLocks noGrp="1"/>
          </p:cNvSpPr>
          <p:nvPr>
            <p:ph type="sldNum" sz="quarter" idx="10"/>
          </p:nvPr>
        </p:nvSpPr>
        <p:spPr/>
        <p:txBody>
          <a:bodyPr/>
          <a:lstStyle/>
          <a:p>
            <a:fld id="{68151E55-6873-49E2-B8D5-2F265E6F1973}" type="slidenum">
              <a:rPr lang="en-US" smtClean="0"/>
              <a:t>31</a:t>
            </a:fld>
            <a:endParaRPr lang="en-US"/>
          </a:p>
        </p:txBody>
      </p:sp>
    </p:spTree>
    <p:extLst>
      <p:ext uri="{BB962C8B-B14F-4D97-AF65-F5344CB8AC3E}">
        <p14:creationId xmlns:p14="http://schemas.microsoft.com/office/powerpoint/2010/main" val="3551716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1.3: Types of Data </a:t>
            </a:r>
            <a:r>
              <a:rPr lang="en-US" sz="1000" b="0" dirty="0"/>
              <a:t>10</a:t>
            </a:r>
          </a:p>
        </p:txBody>
      </p:sp>
      <p:sp>
        <p:nvSpPr>
          <p:cNvPr id="3" name="Content Placeholder 2"/>
          <p:cNvSpPr>
            <a:spLocks noGrp="1"/>
          </p:cNvSpPr>
          <p:nvPr>
            <p:ph sz="quarter" idx="11"/>
          </p:nvPr>
        </p:nvSpPr>
        <p:spPr>
          <a:xfrm>
            <a:off x="342900" y="1276709"/>
            <a:ext cx="8458200" cy="5171716"/>
          </a:xfrm>
        </p:spPr>
        <p:txBody>
          <a:bodyPr/>
          <a:lstStyle/>
          <a:p>
            <a:pPr marL="292608" indent="-292608">
              <a:buFont typeface="Arial" panose="020B0604020202020204" pitchFamily="34" charset="0"/>
              <a:buChar char="•"/>
            </a:pPr>
            <a:r>
              <a:rPr lang="en-US" dirty="0"/>
              <a:t>Businesses generate and gather more and more data at an increasing pace.</a:t>
            </a:r>
          </a:p>
          <a:p>
            <a:pPr marL="292608" indent="-292608">
              <a:buFont typeface="Arial" panose="020B0604020202020204" pitchFamily="34" charset="0"/>
              <a:buChar char="•"/>
            </a:pPr>
            <a:r>
              <a:rPr lang="en-US" b="1" dirty="0"/>
              <a:t>Big data </a:t>
            </a:r>
            <a:r>
              <a:rPr lang="en-US" dirty="0"/>
              <a:t>are a massive volume of both structured and unstructured data that are extremely difficult to manage, process, and analyze using traditional data-processing tools.</a:t>
            </a:r>
          </a:p>
          <a:p>
            <a:pPr marL="292608" indent="-292608">
              <a:buFont typeface="Arial" panose="020B0604020202020204" pitchFamily="34" charset="0"/>
              <a:buChar char="•"/>
            </a:pPr>
            <a:r>
              <a:rPr lang="en-US" dirty="0"/>
              <a:t>Does not imply the data are a complete population.</a:t>
            </a:r>
          </a:p>
          <a:p>
            <a:pPr marL="292608" indent="-292608">
              <a:buFont typeface="Arial" panose="020B0604020202020204" pitchFamily="34" charset="0"/>
              <a:buChar char="•"/>
            </a:pPr>
            <a:r>
              <a:rPr lang="en-US" dirty="0"/>
              <a:t>Present great opportunities to gain knowledge and game-changing intelligence!</a:t>
            </a:r>
          </a:p>
        </p:txBody>
      </p:sp>
      <p:sp>
        <p:nvSpPr>
          <p:cNvPr id="7" name="Slide Number Placeholder 6"/>
          <p:cNvSpPr>
            <a:spLocks noGrp="1"/>
          </p:cNvSpPr>
          <p:nvPr>
            <p:ph type="sldNum" sz="quarter" idx="10"/>
          </p:nvPr>
        </p:nvSpPr>
        <p:spPr/>
        <p:txBody>
          <a:bodyPr/>
          <a:lstStyle/>
          <a:p>
            <a:fld id="{68151E55-6873-49E2-B8D5-2F265E6F1973}" type="slidenum">
              <a:rPr lang="en-US" smtClean="0"/>
              <a:t>32</a:t>
            </a:fld>
            <a:endParaRPr lang="en-US"/>
          </a:p>
        </p:txBody>
      </p:sp>
    </p:spTree>
    <p:extLst>
      <p:ext uri="{BB962C8B-B14F-4D97-AF65-F5344CB8AC3E}">
        <p14:creationId xmlns:p14="http://schemas.microsoft.com/office/powerpoint/2010/main" val="2702049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28E0-3A80-42E7-9DD8-BCE4CC857675}"/>
              </a:ext>
            </a:extLst>
          </p:cNvPr>
          <p:cNvSpPr>
            <a:spLocks noGrp="1"/>
          </p:cNvSpPr>
          <p:nvPr>
            <p:ph type="title"/>
          </p:nvPr>
        </p:nvSpPr>
        <p:spPr/>
        <p:txBody>
          <a:bodyPr/>
          <a:lstStyle/>
          <a:p>
            <a:r>
              <a:rPr lang="en-US" dirty="0"/>
              <a:t>1.3: Types of Data </a:t>
            </a:r>
            <a:r>
              <a:rPr lang="en-US" sz="1000" b="0" dirty="0"/>
              <a:t>11</a:t>
            </a:r>
          </a:p>
        </p:txBody>
      </p:sp>
      <p:sp>
        <p:nvSpPr>
          <p:cNvPr id="3" name="Content Placeholder 2">
            <a:extLst>
              <a:ext uri="{FF2B5EF4-FFF2-40B4-BE49-F238E27FC236}">
                <a16:creationId xmlns:a16="http://schemas.microsoft.com/office/drawing/2014/main" id="{CDB5DEAC-54BA-4345-B837-DCEAC7DDD938}"/>
              </a:ext>
            </a:extLst>
          </p:cNvPr>
          <p:cNvSpPr>
            <a:spLocks noGrp="1"/>
          </p:cNvSpPr>
          <p:nvPr>
            <p:ph sz="quarter" idx="11"/>
          </p:nvPr>
        </p:nvSpPr>
        <p:spPr>
          <a:xfrm>
            <a:off x="342900" y="1276710"/>
            <a:ext cx="8458200" cy="447315"/>
          </a:xfrm>
        </p:spPr>
        <p:txBody>
          <a:bodyPr/>
          <a:lstStyle/>
          <a:p>
            <a:pPr marL="292608" indent="-292608">
              <a:buFont typeface="Arial" panose="020B0604020202020204" pitchFamily="34" charset="0"/>
              <a:buChar char="•"/>
            </a:pPr>
            <a:r>
              <a:rPr lang="en-US" dirty="0"/>
              <a:t>Three characteristics or three V’s of big data:</a:t>
            </a:r>
          </a:p>
        </p:txBody>
      </p:sp>
      <p:sp>
        <p:nvSpPr>
          <p:cNvPr id="4" name="Content Placeholder 3">
            <a:extLst>
              <a:ext uri="{FF2B5EF4-FFF2-40B4-BE49-F238E27FC236}">
                <a16:creationId xmlns:a16="http://schemas.microsoft.com/office/drawing/2014/main" id="{C8878379-1966-418B-BA90-BDD14444564C}"/>
              </a:ext>
            </a:extLst>
          </p:cNvPr>
          <p:cNvSpPr>
            <a:spLocks noGrp="1"/>
          </p:cNvSpPr>
          <p:nvPr>
            <p:ph sz="quarter" idx="14"/>
          </p:nvPr>
        </p:nvSpPr>
        <p:spPr>
          <a:xfrm>
            <a:off x="342900" y="1819275"/>
            <a:ext cx="8458200" cy="2190750"/>
          </a:xfrm>
        </p:spPr>
        <p:txBody>
          <a:bodyPr/>
          <a:lstStyle/>
          <a:p>
            <a:pPr marL="621792" indent="-320040">
              <a:buFont typeface="+mj-lt"/>
              <a:buAutoNum type="arabicPeriod"/>
            </a:pPr>
            <a:r>
              <a:rPr lang="en-US" dirty="0"/>
              <a:t>Volume: immense amount of data compiled from a single source or multiple sources.</a:t>
            </a:r>
          </a:p>
          <a:p>
            <a:pPr marL="621792" indent="-320040">
              <a:buFont typeface="+mj-lt"/>
              <a:buAutoNum type="arabicPeriod"/>
            </a:pPr>
            <a:r>
              <a:rPr lang="en-US" dirty="0"/>
              <a:t>Velocity: generated at a rapid speed, managing data streams can be critical issue.</a:t>
            </a:r>
          </a:p>
          <a:p>
            <a:pPr marL="621792" indent="-320040">
              <a:buFont typeface="+mj-lt"/>
              <a:buAutoNum type="arabicPeriod"/>
            </a:pPr>
            <a:r>
              <a:rPr lang="en-US" dirty="0"/>
              <a:t>Variety: all types, forms, granularity and structures.</a:t>
            </a:r>
          </a:p>
        </p:txBody>
      </p:sp>
      <p:sp>
        <p:nvSpPr>
          <p:cNvPr id="5" name="Content Placeholder 4">
            <a:extLst>
              <a:ext uri="{FF2B5EF4-FFF2-40B4-BE49-F238E27FC236}">
                <a16:creationId xmlns:a16="http://schemas.microsoft.com/office/drawing/2014/main" id="{913BD945-FE54-4B88-A583-8B3B0760B8F8}"/>
              </a:ext>
            </a:extLst>
          </p:cNvPr>
          <p:cNvSpPr>
            <a:spLocks noGrp="1"/>
          </p:cNvSpPr>
          <p:nvPr>
            <p:ph sz="quarter" idx="15"/>
          </p:nvPr>
        </p:nvSpPr>
        <p:spPr>
          <a:xfrm>
            <a:off x="342900" y="4105274"/>
            <a:ext cx="8458200" cy="447675"/>
          </a:xfrm>
        </p:spPr>
        <p:txBody>
          <a:bodyPr/>
          <a:lstStyle/>
          <a:p>
            <a:pPr marL="292608" indent="-292608">
              <a:buFont typeface="Arial" panose="020B0604020202020204" pitchFamily="34" charset="0"/>
              <a:buChar char="•"/>
            </a:pPr>
            <a:r>
              <a:rPr lang="en-US" dirty="0"/>
              <a:t>Additional characteristics:</a:t>
            </a:r>
          </a:p>
        </p:txBody>
      </p:sp>
      <p:sp>
        <p:nvSpPr>
          <p:cNvPr id="6" name="Content Placeholder 5">
            <a:extLst>
              <a:ext uri="{FF2B5EF4-FFF2-40B4-BE49-F238E27FC236}">
                <a16:creationId xmlns:a16="http://schemas.microsoft.com/office/drawing/2014/main" id="{4438B749-831B-4EF2-8280-64ED91F03476}"/>
              </a:ext>
            </a:extLst>
          </p:cNvPr>
          <p:cNvSpPr>
            <a:spLocks noGrp="1"/>
          </p:cNvSpPr>
          <p:nvPr>
            <p:ph sz="quarter" idx="16"/>
          </p:nvPr>
        </p:nvSpPr>
        <p:spPr>
          <a:xfrm>
            <a:off x="342900" y="4648198"/>
            <a:ext cx="8458200" cy="1482409"/>
          </a:xfrm>
        </p:spPr>
        <p:txBody>
          <a:bodyPr/>
          <a:lstStyle/>
          <a:p>
            <a:pPr marL="621792" indent="-320040">
              <a:buFont typeface="+mj-lt"/>
              <a:buAutoNum type="arabicPeriod"/>
            </a:pPr>
            <a:r>
              <a:rPr lang="en-US" dirty="0"/>
              <a:t>Veracity: credibility and quality of the data, reliability.</a:t>
            </a:r>
          </a:p>
          <a:p>
            <a:pPr marL="621792" indent="-320040">
              <a:buFont typeface="+mj-lt"/>
              <a:buAutoNum type="arabicPeriod"/>
            </a:pPr>
            <a:r>
              <a:rPr lang="en-US" dirty="0"/>
              <a:t>Values: methodological plan for formulating questions, curating the right data, and unlocking hidden potential.</a:t>
            </a:r>
          </a:p>
        </p:txBody>
      </p:sp>
      <p:sp>
        <p:nvSpPr>
          <p:cNvPr id="11" name="Slide Number Placeholder 10">
            <a:extLst>
              <a:ext uri="{FF2B5EF4-FFF2-40B4-BE49-F238E27FC236}">
                <a16:creationId xmlns:a16="http://schemas.microsoft.com/office/drawing/2014/main" id="{E2F6975C-DF89-45F8-AFD1-1E415BF9440F}"/>
              </a:ext>
            </a:extLst>
          </p:cNvPr>
          <p:cNvSpPr>
            <a:spLocks noGrp="1"/>
          </p:cNvSpPr>
          <p:nvPr>
            <p:ph type="sldNum" sz="quarter" idx="10"/>
          </p:nvPr>
        </p:nvSpPr>
        <p:spPr/>
        <p:txBody>
          <a:bodyPr/>
          <a:lstStyle/>
          <a:p>
            <a:fld id="{68151E55-6873-49E2-B8D5-2F265E6F1973}" type="slidenum">
              <a:rPr lang="en-US" smtClean="0"/>
              <a:t>33</a:t>
            </a:fld>
            <a:endParaRPr lang="en-US" dirty="0"/>
          </a:p>
        </p:txBody>
      </p:sp>
    </p:spTree>
    <p:extLst>
      <p:ext uri="{BB962C8B-B14F-4D97-AF65-F5344CB8AC3E}">
        <p14:creationId xmlns:p14="http://schemas.microsoft.com/office/powerpoint/2010/main" val="1281910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1.3: Types of Data </a:t>
            </a:r>
            <a:r>
              <a:rPr lang="en-US" sz="1000" b="0" dirty="0"/>
              <a:t>12</a:t>
            </a:r>
          </a:p>
        </p:txBody>
      </p:sp>
      <p:sp>
        <p:nvSpPr>
          <p:cNvPr id="3" name="Content Placeholder 2"/>
          <p:cNvSpPr>
            <a:spLocks noGrp="1"/>
          </p:cNvSpPr>
          <p:nvPr>
            <p:ph sz="quarter" idx="11"/>
          </p:nvPr>
        </p:nvSpPr>
        <p:spPr>
          <a:xfrm>
            <a:off x="342900" y="1276709"/>
            <a:ext cx="8458200" cy="3438166"/>
          </a:xfrm>
        </p:spPr>
        <p:txBody>
          <a:bodyPr/>
          <a:lstStyle/>
          <a:p>
            <a:r>
              <a:rPr lang="en-US" dirty="0"/>
              <a:t>Having a plethora of data does not guarantee that useful insights or measurable improvements will be generated.</a:t>
            </a:r>
          </a:p>
          <a:p>
            <a:r>
              <a:rPr lang="en-US" dirty="0"/>
              <a:t>We may choose not to use big data in its entirety even when they are available.</a:t>
            </a:r>
          </a:p>
          <a:p>
            <a:pPr marL="292608" indent="-292608">
              <a:buFont typeface="Arial" panose="020B0604020202020204" pitchFamily="34" charset="0"/>
              <a:buChar char="•"/>
            </a:pPr>
            <a:r>
              <a:rPr lang="en-US" dirty="0"/>
              <a:t>Inconvenient to analyze a very large data set as it is computationally burdensome.</a:t>
            </a:r>
          </a:p>
          <a:p>
            <a:pPr marL="292608" indent="-292608">
              <a:buFont typeface="Arial" panose="020B0604020202020204" pitchFamily="34" charset="0"/>
              <a:buChar char="•"/>
            </a:pPr>
            <a:r>
              <a:rPr lang="en-US" dirty="0"/>
              <a:t>Benefits of working with big data may not justify the associated costs.</a:t>
            </a:r>
          </a:p>
        </p:txBody>
      </p:sp>
      <p:sp>
        <p:nvSpPr>
          <p:cNvPr id="4" name="Content Placeholder 3"/>
          <p:cNvSpPr>
            <a:spLocks noGrp="1"/>
          </p:cNvSpPr>
          <p:nvPr>
            <p:ph sz="quarter" idx="14"/>
          </p:nvPr>
        </p:nvSpPr>
        <p:spPr>
          <a:xfrm>
            <a:off x="342900" y="4810125"/>
            <a:ext cx="8458200" cy="1362076"/>
          </a:xfrm>
        </p:spPr>
        <p:txBody>
          <a:bodyPr/>
          <a:lstStyle/>
          <a:p>
            <a:r>
              <a:rPr lang="en-US" dirty="0"/>
              <a:t>We often work with relatively smaller data sets drawn from big data.</a:t>
            </a:r>
          </a:p>
        </p:txBody>
      </p:sp>
      <p:sp>
        <p:nvSpPr>
          <p:cNvPr id="7" name="Slide Number Placeholder 6"/>
          <p:cNvSpPr>
            <a:spLocks noGrp="1"/>
          </p:cNvSpPr>
          <p:nvPr>
            <p:ph type="sldNum" sz="quarter" idx="10"/>
          </p:nvPr>
        </p:nvSpPr>
        <p:spPr/>
        <p:txBody>
          <a:bodyPr/>
          <a:lstStyle/>
          <a:p>
            <a:fld id="{68151E55-6873-49E2-B8D5-2F265E6F1973}" type="slidenum">
              <a:rPr lang="en-US" smtClean="0"/>
              <a:t>34</a:t>
            </a:fld>
            <a:endParaRPr lang="en-US"/>
          </a:p>
        </p:txBody>
      </p:sp>
    </p:spTree>
    <p:extLst>
      <p:ext uri="{BB962C8B-B14F-4D97-AF65-F5344CB8AC3E}">
        <p14:creationId xmlns:p14="http://schemas.microsoft.com/office/powerpoint/2010/main" val="1350287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28E0-3A80-42E7-9DD8-BCE4CC857675}"/>
              </a:ext>
            </a:extLst>
          </p:cNvPr>
          <p:cNvSpPr>
            <a:spLocks noGrp="1"/>
          </p:cNvSpPr>
          <p:nvPr>
            <p:ph type="title"/>
          </p:nvPr>
        </p:nvSpPr>
        <p:spPr/>
        <p:txBody>
          <a:bodyPr>
            <a:noAutofit/>
          </a:bodyPr>
          <a:lstStyle/>
          <a:p>
            <a:r>
              <a:rPr lang="en-US" sz="3200" dirty="0"/>
              <a:t>1.4: Variables and Scales of Measurement </a:t>
            </a:r>
            <a:r>
              <a:rPr lang="en-US" sz="1000" b="0" dirty="0"/>
              <a:t>1</a:t>
            </a:r>
          </a:p>
        </p:txBody>
      </p:sp>
      <p:sp>
        <p:nvSpPr>
          <p:cNvPr id="3" name="Content Placeholder 2">
            <a:extLst>
              <a:ext uri="{FF2B5EF4-FFF2-40B4-BE49-F238E27FC236}">
                <a16:creationId xmlns:a16="http://schemas.microsoft.com/office/drawing/2014/main" id="{CDB5DEAC-54BA-4345-B837-DCEAC7DDD938}"/>
              </a:ext>
            </a:extLst>
          </p:cNvPr>
          <p:cNvSpPr>
            <a:spLocks noGrp="1"/>
          </p:cNvSpPr>
          <p:nvPr>
            <p:ph sz="quarter" idx="11"/>
          </p:nvPr>
        </p:nvSpPr>
        <p:spPr>
          <a:xfrm>
            <a:off x="342900" y="1276710"/>
            <a:ext cx="8458200" cy="2209440"/>
          </a:xfrm>
        </p:spPr>
        <p:txBody>
          <a:bodyPr/>
          <a:lstStyle/>
          <a:p>
            <a:pPr marL="292608" indent="-292608">
              <a:buFont typeface="Arial" panose="020B0604020202020204" pitchFamily="34" charset="0"/>
              <a:buChar char="•"/>
            </a:pPr>
            <a:r>
              <a:rPr lang="en-US" dirty="0"/>
              <a:t>In business analytics, we focus on people, firms or events with characteristics.</a:t>
            </a:r>
          </a:p>
          <a:p>
            <a:pPr marL="292608" indent="-292608">
              <a:buFont typeface="Arial" panose="020B0604020202020204" pitchFamily="34" charset="0"/>
              <a:buChar char="•"/>
            </a:pPr>
            <a:r>
              <a:rPr lang="en-US" dirty="0"/>
              <a:t>A </a:t>
            </a:r>
            <a:r>
              <a:rPr lang="en-US" b="1" dirty="0"/>
              <a:t>variable</a:t>
            </a:r>
            <a:r>
              <a:rPr lang="en-US" dirty="0"/>
              <a:t> is a characteristic of interest that differs in kind or degree among various observations.</a:t>
            </a:r>
          </a:p>
          <a:p>
            <a:pPr marL="292608" indent="-292608">
              <a:buFont typeface="Arial" panose="020B0604020202020204" pitchFamily="34" charset="0"/>
              <a:buChar char="•"/>
            </a:pPr>
            <a:r>
              <a:rPr lang="en-US" dirty="0"/>
              <a:t>There are two types of variables:</a:t>
            </a:r>
          </a:p>
        </p:txBody>
      </p:sp>
      <p:sp>
        <p:nvSpPr>
          <p:cNvPr id="4" name="Content Placeholder 3">
            <a:extLst>
              <a:ext uri="{FF2B5EF4-FFF2-40B4-BE49-F238E27FC236}">
                <a16:creationId xmlns:a16="http://schemas.microsoft.com/office/drawing/2014/main" id="{C8878379-1966-418B-BA90-BDD14444564C}"/>
              </a:ext>
            </a:extLst>
          </p:cNvPr>
          <p:cNvSpPr>
            <a:spLocks noGrp="1"/>
          </p:cNvSpPr>
          <p:nvPr>
            <p:ph sz="quarter" idx="14"/>
          </p:nvPr>
        </p:nvSpPr>
        <p:spPr>
          <a:xfrm>
            <a:off x="342900" y="3562350"/>
            <a:ext cx="8458200" cy="2304689"/>
          </a:xfrm>
        </p:spPr>
        <p:txBody>
          <a:bodyPr/>
          <a:lstStyle/>
          <a:p>
            <a:pPr marL="804672" lvl="1" indent="-411480">
              <a:buFont typeface="+mj-lt"/>
              <a:buAutoNum type="arabicPeriod"/>
            </a:pPr>
            <a:r>
              <a:rPr lang="en-US" dirty="0"/>
              <a:t>Categorical or qualitative.</a:t>
            </a:r>
          </a:p>
          <a:p>
            <a:pPr marL="804672" lvl="1" indent="-411480">
              <a:buFont typeface="+mj-lt"/>
              <a:buAutoNum type="arabicPeriod"/>
            </a:pPr>
            <a:r>
              <a:rPr lang="en-US" dirty="0"/>
              <a:t>Numeric or quantitative.</a:t>
            </a:r>
          </a:p>
        </p:txBody>
      </p:sp>
      <p:sp>
        <p:nvSpPr>
          <p:cNvPr id="11" name="Slide Number Placeholder 10">
            <a:extLst>
              <a:ext uri="{FF2B5EF4-FFF2-40B4-BE49-F238E27FC236}">
                <a16:creationId xmlns:a16="http://schemas.microsoft.com/office/drawing/2014/main" id="{E2F6975C-DF89-45F8-AFD1-1E415BF9440F}"/>
              </a:ext>
            </a:extLst>
          </p:cNvPr>
          <p:cNvSpPr>
            <a:spLocks noGrp="1"/>
          </p:cNvSpPr>
          <p:nvPr>
            <p:ph type="sldNum" sz="quarter" idx="10"/>
          </p:nvPr>
        </p:nvSpPr>
        <p:spPr/>
        <p:txBody>
          <a:bodyPr/>
          <a:lstStyle/>
          <a:p>
            <a:fld id="{68151E55-6873-49E2-B8D5-2F265E6F1973}" type="slidenum">
              <a:rPr lang="en-US" smtClean="0"/>
              <a:t>35</a:t>
            </a:fld>
            <a:endParaRPr lang="en-US" dirty="0"/>
          </a:p>
        </p:txBody>
      </p:sp>
    </p:spTree>
    <p:extLst>
      <p:ext uri="{BB962C8B-B14F-4D97-AF65-F5344CB8AC3E}">
        <p14:creationId xmlns:p14="http://schemas.microsoft.com/office/powerpoint/2010/main" val="4008934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28E0-3A80-42E7-9DD8-BCE4CC857675}"/>
              </a:ext>
            </a:extLst>
          </p:cNvPr>
          <p:cNvSpPr>
            <a:spLocks noGrp="1"/>
          </p:cNvSpPr>
          <p:nvPr>
            <p:ph type="title"/>
          </p:nvPr>
        </p:nvSpPr>
        <p:spPr/>
        <p:txBody>
          <a:bodyPr>
            <a:noAutofit/>
          </a:bodyPr>
          <a:lstStyle/>
          <a:p>
            <a:r>
              <a:rPr lang="en-US" sz="3200" dirty="0"/>
              <a:t>1.4: Variables and Scales of Measurement </a:t>
            </a:r>
            <a:r>
              <a:rPr lang="en-US" sz="1000" b="0" dirty="0"/>
              <a:t>2</a:t>
            </a:r>
          </a:p>
        </p:txBody>
      </p:sp>
      <p:sp>
        <p:nvSpPr>
          <p:cNvPr id="3" name="Content Placeholder 2">
            <a:extLst>
              <a:ext uri="{FF2B5EF4-FFF2-40B4-BE49-F238E27FC236}">
                <a16:creationId xmlns:a16="http://schemas.microsoft.com/office/drawing/2014/main" id="{CDB5DEAC-54BA-4345-B837-DCEAC7DDD938}"/>
              </a:ext>
            </a:extLst>
          </p:cNvPr>
          <p:cNvSpPr>
            <a:spLocks noGrp="1"/>
          </p:cNvSpPr>
          <p:nvPr>
            <p:ph sz="quarter" idx="11"/>
          </p:nvPr>
        </p:nvSpPr>
        <p:spPr>
          <a:xfrm>
            <a:off x="342900" y="1276709"/>
            <a:ext cx="8458200" cy="2809515"/>
          </a:xfrm>
        </p:spPr>
        <p:txBody>
          <a:bodyPr/>
          <a:lstStyle/>
          <a:p>
            <a:r>
              <a:rPr lang="en-US" dirty="0"/>
              <a:t>Categorical variables represent categories, names or labels.</a:t>
            </a:r>
          </a:p>
          <a:p>
            <a:pPr marL="292608" indent="-292608">
              <a:buFont typeface="Arial" panose="020B0604020202020204" pitchFamily="34" charset="0"/>
              <a:buChar char="•"/>
            </a:pPr>
            <a:r>
              <a:rPr lang="en-US" dirty="0"/>
              <a:t>Identify distinguishing characteristics.</a:t>
            </a:r>
          </a:p>
          <a:p>
            <a:pPr marL="292608" indent="-292608">
              <a:buFont typeface="Arial" panose="020B0604020202020204" pitchFamily="34" charset="0"/>
              <a:buChar char="•"/>
            </a:pPr>
            <a:r>
              <a:rPr lang="en-US" dirty="0"/>
              <a:t>Defined by two or more categories.</a:t>
            </a:r>
          </a:p>
          <a:p>
            <a:pPr marL="292608" indent="-292608">
              <a:buFont typeface="Arial" panose="020B0604020202020204" pitchFamily="34" charset="0"/>
              <a:buChar char="•"/>
            </a:pPr>
            <a:r>
              <a:rPr lang="en-US" dirty="0"/>
              <a:t>Arithmetic operations on the labels/values are not meaningful.</a:t>
            </a:r>
          </a:p>
          <a:p>
            <a:pPr marL="292608" indent="-292608">
              <a:buFont typeface="Arial" panose="020B0604020202020204" pitchFamily="34" charset="0"/>
              <a:buChar char="•"/>
            </a:pPr>
            <a:r>
              <a:rPr lang="en-US" dirty="0"/>
              <a:t>Coded into numbers for data processing.</a:t>
            </a:r>
          </a:p>
        </p:txBody>
      </p:sp>
      <p:sp>
        <p:nvSpPr>
          <p:cNvPr id="4" name="Content Placeholder 3">
            <a:extLst>
              <a:ext uri="{FF2B5EF4-FFF2-40B4-BE49-F238E27FC236}">
                <a16:creationId xmlns:a16="http://schemas.microsoft.com/office/drawing/2014/main" id="{C8878379-1966-418B-BA90-BDD14444564C}"/>
              </a:ext>
            </a:extLst>
          </p:cNvPr>
          <p:cNvSpPr>
            <a:spLocks noGrp="1"/>
          </p:cNvSpPr>
          <p:nvPr>
            <p:ph sz="quarter" idx="14"/>
          </p:nvPr>
        </p:nvSpPr>
        <p:spPr>
          <a:xfrm>
            <a:off x="342900" y="4191000"/>
            <a:ext cx="8458200" cy="1676039"/>
          </a:xfrm>
        </p:spPr>
        <p:txBody>
          <a:bodyPr/>
          <a:lstStyle/>
          <a:p>
            <a:r>
              <a:rPr lang="en-US" dirty="0"/>
              <a:t>Example: marital status or course grade.</a:t>
            </a:r>
          </a:p>
        </p:txBody>
      </p:sp>
      <p:sp>
        <p:nvSpPr>
          <p:cNvPr id="11" name="Slide Number Placeholder 10">
            <a:extLst>
              <a:ext uri="{FF2B5EF4-FFF2-40B4-BE49-F238E27FC236}">
                <a16:creationId xmlns:a16="http://schemas.microsoft.com/office/drawing/2014/main" id="{E2F6975C-DF89-45F8-AFD1-1E415BF9440F}"/>
              </a:ext>
            </a:extLst>
          </p:cNvPr>
          <p:cNvSpPr>
            <a:spLocks noGrp="1"/>
          </p:cNvSpPr>
          <p:nvPr>
            <p:ph type="sldNum" sz="quarter" idx="10"/>
          </p:nvPr>
        </p:nvSpPr>
        <p:spPr/>
        <p:txBody>
          <a:bodyPr/>
          <a:lstStyle/>
          <a:p>
            <a:fld id="{68151E55-6873-49E2-B8D5-2F265E6F1973}" type="slidenum">
              <a:rPr lang="en-US" smtClean="0"/>
              <a:t>36</a:t>
            </a:fld>
            <a:endParaRPr lang="en-US" dirty="0"/>
          </a:p>
        </p:txBody>
      </p:sp>
    </p:spTree>
    <p:extLst>
      <p:ext uri="{BB962C8B-B14F-4D97-AF65-F5344CB8AC3E}">
        <p14:creationId xmlns:p14="http://schemas.microsoft.com/office/powerpoint/2010/main" val="17815566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28E0-3A80-42E7-9DD8-BCE4CC857675}"/>
              </a:ext>
            </a:extLst>
          </p:cNvPr>
          <p:cNvSpPr>
            <a:spLocks noGrp="1"/>
          </p:cNvSpPr>
          <p:nvPr>
            <p:ph type="title"/>
          </p:nvPr>
        </p:nvSpPr>
        <p:spPr/>
        <p:txBody>
          <a:bodyPr>
            <a:normAutofit fontScale="90000"/>
          </a:bodyPr>
          <a:lstStyle/>
          <a:p>
            <a:r>
              <a:rPr lang="en-US" dirty="0"/>
              <a:t>1.4: Variables and Scales of Measurement </a:t>
            </a:r>
            <a:r>
              <a:rPr lang="en-US" sz="1100" b="0" dirty="0"/>
              <a:t>3</a:t>
            </a:r>
          </a:p>
        </p:txBody>
      </p:sp>
      <p:sp>
        <p:nvSpPr>
          <p:cNvPr id="3" name="Content Placeholder 2">
            <a:extLst>
              <a:ext uri="{FF2B5EF4-FFF2-40B4-BE49-F238E27FC236}">
                <a16:creationId xmlns:a16="http://schemas.microsoft.com/office/drawing/2014/main" id="{CDB5DEAC-54BA-4345-B837-DCEAC7DDD938}"/>
              </a:ext>
            </a:extLst>
          </p:cNvPr>
          <p:cNvSpPr>
            <a:spLocks noGrp="1"/>
          </p:cNvSpPr>
          <p:nvPr>
            <p:ph sz="quarter" idx="11"/>
          </p:nvPr>
        </p:nvSpPr>
        <p:spPr>
          <a:xfrm>
            <a:off x="342900" y="1276711"/>
            <a:ext cx="8458200" cy="942614"/>
          </a:xfrm>
        </p:spPr>
        <p:txBody>
          <a:bodyPr/>
          <a:lstStyle/>
          <a:p>
            <a:pPr marL="292608" indent="-292608">
              <a:buFont typeface="Arial" panose="020B0604020202020204" pitchFamily="34" charset="0"/>
              <a:buChar char="•"/>
            </a:pPr>
            <a:r>
              <a:rPr lang="en-US" dirty="0"/>
              <a:t>Numerical variables assume meaning numerical values.</a:t>
            </a:r>
          </a:p>
          <a:p>
            <a:pPr marL="292608" indent="-292608">
              <a:buFont typeface="Arial" panose="020B0604020202020204" pitchFamily="34" charset="0"/>
              <a:buChar char="•"/>
            </a:pPr>
            <a:r>
              <a:rPr lang="en-US" dirty="0"/>
              <a:t>Further classified as discrete or continuous.</a:t>
            </a:r>
          </a:p>
        </p:txBody>
      </p:sp>
      <p:sp>
        <p:nvSpPr>
          <p:cNvPr id="4" name="Content Placeholder 3">
            <a:extLst>
              <a:ext uri="{FF2B5EF4-FFF2-40B4-BE49-F238E27FC236}">
                <a16:creationId xmlns:a16="http://schemas.microsoft.com/office/drawing/2014/main" id="{C8878379-1966-418B-BA90-BDD14444564C}"/>
              </a:ext>
            </a:extLst>
          </p:cNvPr>
          <p:cNvSpPr>
            <a:spLocks noGrp="1"/>
          </p:cNvSpPr>
          <p:nvPr>
            <p:ph sz="quarter" idx="14"/>
          </p:nvPr>
        </p:nvSpPr>
        <p:spPr>
          <a:xfrm>
            <a:off x="342900" y="2305049"/>
            <a:ext cx="8458200" cy="1314451"/>
          </a:xfrm>
        </p:spPr>
        <p:txBody>
          <a:bodyPr/>
          <a:lstStyle/>
          <a:p>
            <a:pPr marL="621792" indent="-320040">
              <a:buFont typeface="+mj-lt"/>
              <a:buAutoNum type="arabicPeriod"/>
            </a:pPr>
            <a:r>
              <a:rPr lang="en-US" dirty="0"/>
              <a:t>Discrete: assumes a countable number of values.</a:t>
            </a:r>
          </a:p>
          <a:p>
            <a:pPr marL="621792" indent="-320040">
              <a:buFont typeface="+mj-lt"/>
              <a:buAutoNum type="arabicPeriod"/>
            </a:pPr>
            <a:r>
              <a:rPr lang="en-US" dirty="0"/>
              <a:t>Continuous: assumes an uncountable number of values within an interval.</a:t>
            </a:r>
          </a:p>
        </p:txBody>
      </p:sp>
      <p:sp>
        <p:nvSpPr>
          <p:cNvPr id="5" name="Content Placeholder 4">
            <a:extLst>
              <a:ext uri="{FF2B5EF4-FFF2-40B4-BE49-F238E27FC236}">
                <a16:creationId xmlns:a16="http://schemas.microsoft.com/office/drawing/2014/main" id="{913BD945-FE54-4B88-A583-8B3B0760B8F8}"/>
              </a:ext>
            </a:extLst>
          </p:cNvPr>
          <p:cNvSpPr>
            <a:spLocks noGrp="1"/>
          </p:cNvSpPr>
          <p:nvPr>
            <p:ph sz="quarter" idx="15"/>
          </p:nvPr>
        </p:nvSpPr>
        <p:spPr>
          <a:xfrm>
            <a:off x="342900" y="3705224"/>
            <a:ext cx="8458200" cy="847725"/>
          </a:xfrm>
        </p:spPr>
        <p:txBody>
          <a:bodyPr/>
          <a:lstStyle/>
          <a:p>
            <a:pPr marL="292608" indent="-292608">
              <a:buFont typeface="Arial" panose="020B0604020202020204" pitchFamily="34" charset="0"/>
              <a:buChar char="•"/>
            </a:pPr>
            <a:r>
              <a:rPr lang="en-US" dirty="0"/>
              <a:t>Arithmetic operations are meaningful with numerical variables.</a:t>
            </a:r>
          </a:p>
        </p:txBody>
      </p:sp>
      <p:sp>
        <p:nvSpPr>
          <p:cNvPr id="11" name="Slide Number Placeholder 10">
            <a:extLst>
              <a:ext uri="{FF2B5EF4-FFF2-40B4-BE49-F238E27FC236}">
                <a16:creationId xmlns:a16="http://schemas.microsoft.com/office/drawing/2014/main" id="{E2F6975C-DF89-45F8-AFD1-1E415BF9440F}"/>
              </a:ext>
            </a:extLst>
          </p:cNvPr>
          <p:cNvSpPr>
            <a:spLocks noGrp="1"/>
          </p:cNvSpPr>
          <p:nvPr>
            <p:ph type="sldNum" sz="quarter" idx="10"/>
          </p:nvPr>
        </p:nvSpPr>
        <p:spPr/>
        <p:txBody>
          <a:bodyPr/>
          <a:lstStyle/>
          <a:p>
            <a:fld id="{68151E55-6873-49E2-B8D5-2F265E6F1973}" type="slidenum">
              <a:rPr lang="en-US" smtClean="0"/>
              <a:t>37</a:t>
            </a:fld>
            <a:endParaRPr lang="en-US" dirty="0"/>
          </a:p>
        </p:txBody>
      </p:sp>
    </p:spTree>
    <p:extLst>
      <p:ext uri="{BB962C8B-B14F-4D97-AF65-F5344CB8AC3E}">
        <p14:creationId xmlns:p14="http://schemas.microsoft.com/office/powerpoint/2010/main" val="2303667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28E0-3A80-42E7-9DD8-BCE4CC857675}"/>
              </a:ext>
            </a:extLst>
          </p:cNvPr>
          <p:cNvSpPr>
            <a:spLocks noGrp="1"/>
          </p:cNvSpPr>
          <p:nvPr>
            <p:ph type="title"/>
          </p:nvPr>
        </p:nvSpPr>
        <p:spPr/>
        <p:txBody>
          <a:bodyPr>
            <a:normAutofit fontScale="90000"/>
          </a:bodyPr>
          <a:lstStyle/>
          <a:p>
            <a:r>
              <a:rPr lang="en-US" dirty="0"/>
              <a:t>1.4: Variables and Scales of Measurement </a:t>
            </a:r>
            <a:r>
              <a:rPr lang="en-US" sz="1100" b="0" dirty="0"/>
              <a:t>4</a:t>
            </a:r>
          </a:p>
        </p:txBody>
      </p:sp>
      <p:sp>
        <p:nvSpPr>
          <p:cNvPr id="3" name="Content Placeholder 2">
            <a:extLst>
              <a:ext uri="{FF2B5EF4-FFF2-40B4-BE49-F238E27FC236}">
                <a16:creationId xmlns:a16="http://schemas.microsoft.com/office/drawing/2014/main" id="{CDB5DEAC-54BA-4345-B837-DCEAC7DDD938}"/>
              </a:ext>
            </a:extLst>
          </p:cNvPr>
          <p:cNvSpPr>
            <a:spLocks noGrp="1"/>
          </p:cNvSpPr>
          <p:nvPr>
            <p:ph sz="quarter" idx="11"/>
          </p:nvPr>
        </p:nvSpPr>
        <p:spPr>
          <a:xfrm>
            <a:off x="342900" y="1276710"/>
            <a:ext cx="8458200" cy="1314089"/>
          </a:xfrm>
        </p:spPr>
        <p:txBody>
          <a:bodyPr/>
          <a:lstStyle/>
          <a:p>
            <a:pPr marL="292608" indent="-292608">
              <a:buFont typeface="Arial" panose="020B0604020202020204" pitchFamily="34" charset="0"/>
              <a:buChar char="•"/>
            </a:pPr>
            <a:r>
              <a:rPr lang="en-US" dirty="0"/>
              <a:t>Techniques for summarizing and analyzing variables depends on the type of data.</a:t>
            </a:r>
          </a:p>
          <a:p>
            <a:pPr marL="292608" indent="-292608">
              <a:buFont typeface="Arial" panose="020B0604020202020204" pitchFamily="34" charset="0"/>
              <a:buChar char="•"/>
            </a:pPr>
            <a:r>
              <a:rPr lang="en-US" dirty="0"/>
              <a:t>There are four major scales:</a:t>
            </a:r>
          </a:p>
        </p:txBody>
      </p:sp>
      <p:sp>
        <p:nvSpPr>
          <p:cNvPr id="4" name="Content Placeholder 3">
            <a:extLst>
              <a:ext uri="{FF2B5EF4-FFF2-40B4-BE49-F238E27FC236}">
                <a16:creationId xmlns:a16="http://schemas.microsoft.com/office/drawing/2014/main" id="{C8878379-1966-418B-BA90-BDD14444564C}"/>
              </a:ext>
            </a:extLst>
          </p:cNvPr>
          <p:cNvSpPr>
            <a:spLocks noGrp="1"/>
          </p:cNvSpPr>
          <p:nvPr>
            <p:ph sz="quarter" idx="14"/>
          </p:nvPr>
        </p:nvSpPr>
        <p:spPr>
          <a:xfrm>
            <a:off x="342900" y="2705100"/>
            <a:ext cx="8458200" cy="2073378"/>
          </a:xfrm>
        </p:spPr>
        <p:txBody>
          <a:bodyPr/>
          <a:lstStyle/>
          <a:p>
            <a:pPr marL="621792" indent="-320040">
              <a:buFont typeface="+mj-lt"/>
              <a:buAutoNum type="arabicPeriod"/>
            </a:pPr>
            <a:r>
              <a:rPr lang="en-US" dirty="0"/>
              <a:t>Nominal (categorical).</a:t>
            </a:r>
          </a:p>
          <a:p>
            <a:pPr marL="621792" indent="-320040">
              <a:buFont typeface="+mj-lt"/>
              <a:buAutoNum type="arabicPeriod"/>
            </a:pPr>
            <a:r>
              <a:rPr lang="en-US" dirty="0"/>
              <a:t>Ordinal (categorical).</a:t>
            </a:r>
          </a:p>
          <a:p>
            <a:pPr marL="621792" indent="-320040">
              <a:buFont typeface="+mj-lt"/>
              <a:buAutoNum type="arabicPeriod"/>
            </a:pPr>
            <a:r>
              <a:rPr lang="en-US" dirty="0"/>
              <a:t>Interval (numeric).</a:t>
            </a:r>
          </a:p>
          <a:p>
            <a:pPr marL="621792" indent="-320040">
              <a:buFont typeface="+mj-lt"/>
              <a:buAutoNum type="arabicPeriod"/>
            </a:pPr>
            <a:r>
              <a:rPr lang="en-US" dirty="0"/>
              <a:t>Ratio (numeric).</a:t>
            </a:r>
          </a:p>
        </p:txBody>
      </p:sp>
      <p:sp>
        <p:nvSpPr>
          <p:cNvPr id="11" name="Slide Number Placeholder 10">
            <a:extLst>
              <a:ext uri="{FF2B5EF4-FFF2-40B4-BE49-F238E27FC236}">
                <a16:creationId xmlns:a16="http://schemas.microsoft.com/office/drawing/2014/main" id="{E2F6975C-DF89-45F8-AFD1-1E415BF9440F}"/>
              </a:ext>
            </a:extLst>
          </p:cNvPr>
          <p:cNvSpPr>
            <a:spLocks noGrp="1"/>
          </p:cNvSpPr>
          <p:nvPr>
            <p:ph type="sldNum" sz="quarter" idx="10"/>
          </p:nvPr>
        </p:nvSpPr>
        <p:spPr/>
        <p:txBody>
          <a:bodyPr/>
          <a:lstStyle/>
          <a:p>
            <a:fld id="{68151E55-6873-49E2-B8D5-2F265E6F1973}" type="slidenum">
              <a:rPr lang="en-US" smtClean="0"/>
              <a:t>38</a:t>
            </a:fld>
            <a:endParaRPr lang="en-US" dirty="0"/>
          </a:p>
        </p:txBody>
      </p:sp>
    </p:spTree>
    <p:extLst>
      <p:ext uri="{BB962C8B-B14F-4D97-AF65-F5344CB8AC3E}">
        <p14:creationId xmlns:p14="http://schemas.microsoft.com/office/powerpoint/2010/main" val="3303821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28E0-3A80-42E7-9DD8-BCE4CC857675}"/>
              </a:ext>
            </a:extLst>
          </p:cNvPr>
          <p:cNvSpPr>
            <a:spLocks noGrp="1"/>
          </p:cNvSpPr>
          <p:nvPr>
            <p:ph type="title"/>
          </p:nvPr>
        </p:nvSpPr>
        <p:spPr/>
        <p:txBody>
          <a:bodyPr>
            <a:noAutofit/>
          </a:bodyPr>
          <a:lstStyle/>
          <a:p>
            <a:r>
              <a:rPr lang="en-US" sz="3200" dirty="0"/>
              <a:t>1.4: Variables and Scales of Measurement </a:t>
            </a:r>
            <a:r>
              <a:rPr lang="en-US" sz="1000" b="0" dirty="0"/>
              <a:t>5</a:t>
            </a:r>
          </a:p>
        </p:txBody>
      </p:sp>
      <p:sp>
        <p:nvSpPr>
          <p:cNvPr id="3" name="Content Placeholder 2">
            <a:extLst>
              <a:ext uri="{FF2B5EF4-FFF2-40B4-BE49-F238E27FC236}">
                <a16:creationId xmlns:a16="http://schemas.microsoft.com/office/drawing/2014/main" id="{CDB5DEAC-54BA-4345-B837-DCEAC7DDD938}"/>
              </a:ext>
            </a:extLst>
          </p:cNvPr>
          <p:cNvSpPr>
            <a:spLocks noGrp="1"/>
          </p:cNvSpPr>
          <p:nvPr>
            <p:ph sz="quarter" idx="11"/>
          </p:nvPr>
        </p:nvSpPr>
        <p:spPr>
          <a:xfrm>
            <a:off x="342900" y="1276709"/>
            <a:ext cx="8458200" cy="1485541"/>
          </a:xfrm>
        </p:spPr>
        <p:txBody>
          <a:bodyPr/>
          <a:lstStyle/>
          <a:p>
            <a:r>
              <a:rPr lang="en-US" dirty="0"/>
              <a:t>Nominal: observations differ by name or label.</a:t>
            </a:r>
          </a:p>
          <a:p>
            <a:pPr marL="292608" indent="-292608">
              <a:buFont typeface="Arial" panose="020B0604020202020204" pitchFamily="34" charset="0"/>
              <a:buChar char="•"/>
            </a:pPr>
            <a:r>
              <a:rPr lang="en-US" dirty="0"/>
              <a:t>Least sophisticated level of measurement.</a:t>
            </a:r>
          </a:p>
          <a:p>
            <a:pPr marL="292608" indent="-292608">
              <a:buFont typeface="Arial" panose="020B0604020202020204" pitchFamily="34" charset="0"/>
              <a:buChar char="•"/>
            </a:pPr>
            <a:r>
              <a:rPr lang="en-US" dirty="0"/>
              <a:t>All we can do is categorize or group them.</a:t>
            </a:r>
          </a:p>
        </p:txBody>
      </p:sp>
      <p:sp>
        <p:nvSpPr>
          <p:cNvPr id="4" name="Content Placeholder 3">
            <a:extLst>
              <a:ext uri="{FF2B5EF4-FFF2-40B4-BE49-F238E27FC236}">
                <a16:creationId xmlns:a16="http://schemas.microsoft.com/office/drawing/2014/main" id="{C8878379-1966-418B-BA90-BDD14444564C}"/>
              </a:ext>
            </a:extLst>
          </p:cNvPr>
          <p:cNvSpPr>
            <a:spLocks noGrp="1"/>
          </p:cNvSpPr>
          <p:nvPr>
            <p:ph sz="quarter" idx="14"/>
          </p:nvPr>
        </p:nvSpPr>
        <p:spPr>
          <a:xfrm>
            <a:off x="342900" y="2876550"/>
            <a:ext cx="8458200" cy="447675"/>
          </a:xfrm>
        </p:spPr>
        <p:txBody>
          <a:bodyPr/>
          <a:lstStyle/>
          <a:p>
            <a:r>
              <a:rPr lang="en-US" dirty="0"/>
              <a:t>Example: exchange of publicly traded firms.</a:t>
            </a:r>
          </a:p>
        </p:txBody>
      </p:sp>
      <p:graphicFrame>
        <p:nvGraphicFramePr>
          <p:cNvPr id="7" name="Table 6">
            <a:extLst>
              <a:ext uri="{FF2B5EF4-FFF2-40B4-BE49-F238E27FC236}">
                <a16:creationId xmlns:a16="http://schemas.microsoft.com/office/drawing/2014/main" id="{E5BD91D3-B867-4E59-B128-E0DF63586381}"/>
              </a:ext>
            </a:extLst>
          </p:cNvPr>
          <p:cNvGraphicFramePr>
            <a:graphicFrameLocks noGrp="1"/>
          </p:cNvGraphicFramePr>
          <p:nvPr>
            <p:extLst>
              <p:ext uri="{D42A27DB-BD31-4B8C-83A1-F6EECF244321}">
                <p14:modId xmlns:p14="http://schemas.microsoft.com/office/powerpoint/2010/main" val="2496398184"/>
              </p:ext>
            </p:extLst>
          </p:nvPr>
        </p:nvGraphicFramePr>
        <p:xfrm>
          <a:off x="828674" y="3438525"/>
          <a:ext cx="7343776" cy="3048000"/>
        </p:xfrm>
        <a:graphic>
          <a:graphicData uri="http://schemas.openxmlformats.org/drawingml/2006/table">
            <a:tbl>
              <a:tblPr firstRow="1" bandRow="1">
                <a:tableStyleId>{5C22544A-7EE6-4342-B048-85BDC9FD1C3A}</a:tableStyleId>
              </a:tblPr>
              <a:tblGrid>
                <a:gridCol w="2247901">
                  <a:extLst>
                    <a:ext uri="{9D8B030D-6E8A-4147-A177-3AD203B41FA5}">
                      <a16:colId xmlns:a16="http://schemas.microsoft.com/office/drawing/2014/main" val="1820341935"/>
                    </a:ext>
                  </a:extLst>
                </a:gridCol>
                <a:gridCol w="1423987">
                  <a:extLst>
                    <a:ext uri="{9D8B030D-6E8A-4147-A177-3AD203B41FA5}">
                      <a16:colId xmlns:a16="http://schemas.microsoft.com/office/drawing/2014/main" val="4080575338"/>
                    </a:ext>
                  </a:extLst>
                </a:gridCol>
                <a:gridCol w="2376488">
                  <a:extLst>
                    <a:ext uri="{9D8B030D-6E8A-4147-A177-3AD203B41FA5}">
                      <a16:colId xmlns:a16="http://schemas.microsoft.com/office/drawing/2014/main" val="4178962443"/>
                    </a:ext>
                  </a:extLst>
                </a:gridCol>
                <a:gridCol w="1295400">
                  <a:extLst>
                    <a:ext uri="{9D8B030D-6E8A-4147-A177-3AD203B41FA5}">
                      <a16:colId xmlns:a16="http://schemas.microsoft.com/office/drawing/2014/main" val="1085473259"/>
                    </a:ext>
                  </a:extLst>
                </a:gridCol>
              </a:tblGrid>
              <a:tr h="0">
                <a:tc>
                  <a:txBody>
                    <a:bodyPr/>
                    <a:lstStyle/>
                    <a:p>
                      <a:r>
                        <a:rPr lang="en-US" sz="1400" dirty="0"/>
                        <a:t>Company</a:t>
                      </a:r>
                    </a:p>
                  </a:txBody>
                  <a:tcPr/>
                </a:tc>
                <a:tc>
                  <a:txBody>
                    <a:bodyPr/>
                    <a:lstStyle/>
                    <a:p>
                      <a:r>
                        <a:rPr lang="en-US" sz="1400" dirty="0"/>
                        <a:t>Exchange</a:t>
                      </a:r>
                    </a:p>
                  </a:txBody>
                  <a:tcPr/>
                </a:tc>
                <a:tc>
                  <a:txBody>
                    <a:bodyPr/>
                    <a:lstStyle/>
                    <a:p>
                      <a:r>
                        <a:rPr lang="en-US" sz="1400" dirty="0"/>
                        <a:t>Company</a:t>
                      </a:r>
                    </a:p>
                  </a:txBody>
                  <a:tcPr/>
                </a:tc>
                <a:tc>
                  <a:txBody>
                    <a:bodyPr/>
                    <a:lstStyle/>
                    <a:p>
                      <a:r>
                        <a:rPr lang="en-US" sz="1400" dirty="0"/>
                        <a:t>Exchange</a:t>
                      </a:r>
                    </a:p>
                  </a:txBody>
                  <a:tcPr/>
                </a:tc>
                <a:extLst>
                  <a:ext uri="{0D108BD9-81ED-4DB2-BD59-A6C34878D82A}">
                    <a16:rowId xmlns:a16="http://schemas.microsoft.com/office/drawing/2014/main" val="2356384783"/>
                  </a:ext>
                </a:extLst>
              </a:tr>
              <a:tr h="0">
                <a:tc>
                  <a:txBody>
                    <a:bodyPr/>
                    <a:lstStyle/>
                    <a:p>
                      <a:r>
                        <a:rPr lang="en-US" sz="1400" dirty="0"/>
                        <a:t>3M (M</a:t>
                      </a:r>
                      <a:r>
                        <a:rPr lang="en-US" sz="100" dirty="0"/>
                        <a:t> </a:t>
                      </a:r>
                      <a:r>
                        <a:rPr lang="en-US" sz="1400" dirty="0" err="1"/>
                        <a:t>M</a:t>
                      </a:r>
                      <a:r>
                        <a:rPr lang="en-US" sz="100" dirty="0"/>
                        <a:t> </a:t>
                      </a:r>
                      <a:r>
                        <a:rPr lang="en-US" sz="1400" dirty="0"/>
                        <a:t>M)</a:t>
                      </a:r>
                    </a:p>
                  </a:txBody>
                  <a:tcPr/>
                </a:tc>
                <a:tc>
                  <a:txBody>
                    <a:bodyPr/>
                    <a:lstStyle/>
                    <a:p>
                      <a:r>
                        <a:rPr lang="en-US" sz="1400" dirty="0"/>
                        <a:t>NYSE</a:t>
                      </a:r>
                    </a:p>
                  </a:txBody>
                  <a:tcPr/>
                </a:tc>
                <a:tc>
                  <a:txBody>
                    <a:bodyPr/>
                    <a:lstStyle/>
                    <a:p>
                      <a:r>
                        <a:rPr lang="en-US" sz="1400" dirty="0"/>
                        <a:t>Johnson &amp; Johnson (J</a:t>
                      </a:r>
                      <a:r>
                        <a:rPr lang="en-US" sz="100" dirty="0"/>
                        <a:t> </a:t>
                      </a:r>
                      <a:r>
                        <a:rPr lang="en-US" sz="1400" dirty="0"/>
                        <a:t>N</a:t>
                      </a:r>
                      <a:r>
                        <a:rPr lang="en-US" sz="100" dirty="0"/>
                        <a:t> </a:t>
                      </a:r>
                      <a:r>
                        <a:rPr lang="en-US" sz="1400" dirty="0"/>
                        <a:t>J)</a:t>
                      </a:r>
                    </a:p>
                  </a:txBody>
                  <a:tcPr/>
                </a:tc>
                <a:tc>
                  <a:txBody>
                    <a:bodyPr/>
                    <a:lstStyle/>
                    <a:p>
                      <a:r>
                        <a:rPr lang="en-US" sz="1400" dirty="0"/>
                        <a:t>NYSE</a:t>
                      </a:r>
                    </a:p>
                  </a:txBody>
                  <a:tcPr/>
                </a:tc>
                <a:extLst>
                  <a:ext uri="{0D108BD9-81ED-4DB2-BD59-A6C34878D82A}">
                    <a16:rowId xmlns:a16="http://schemas.microsoft.com/office/drawing/2014/main" val="4167038616"/>
                  </a:ext>
                </a:extLst>
              </a:tr>
              <a:tr h="0">
                <a:tc>
                  <a:txBody>
                    <a:bodyPr/>
                    <a:lstStyle/>
                    <a:p>
                      <a:r>
                        <a:rPr lang="en-US" sz="1400" dirty="0"/>
                        <a:t>American Express (A</a:t>
                      </a:r>
                      <a:r>
                        <a:rPr lang="en-US" sz="100" dirty="0"/>
                        <a:t> </a:t>
                      </a:r>
                      <a:r>
                        <a:rPr lang="en-US" sz="1400" dirty="0"/>
                        <a:t>X</a:t>
                      </a:r>
                      <a:r>
                        <a:rPr lang="en-US" sz="100" dirty="0"/>
                        <a:t> </a:t>
                      </a:r>
                      <a:r>
                        <a:rPr lang="en-US" sz="1400" dirty="0"/>
                        <a:t>P)</a:t>
                      </a:r>
                    </a:p>
                  </a:txBody>
                  <a:tcPr/>
                </a:tc>
                <a:tc>
                  <a:txBody>
                    <a:bodyPr/>
                    <a:lstStyle/>
                    <a:p>
                      <a:r>
                        <a:rPr lang="en-US" sz="1400" dirty="0"/>
                        <a:t>NYSE</a:t>
                      </a:r>
                    </a:p>
                  </a:txBody>
                  <a:tcPr/>
                </a:tc>
                <a:tc>
                  <a:txBody>
                    <a:bodyPr/>
                    <a:lstStyle/>
                    <a:p>
                      <a:r>
                        <a:rPr lang="en-US" sz="1400" dirty="0"/>
                        <a:t>JPMorgan Chase (J</a:t>
                      </a:r>
                      <a:r>
                        <a:rPr lang="en-US" sz="100" dirty="0"/>
                        <a:t> </a:t>
                      </a:r>
                      <a:r>
                        <a:rPr lang="en-US" sz="1400" dirty="0"/>
                        <a:t>P</a:t>
                      </a:r>
                      <a:r>
                        <a:rPr lang="en-US" sz="100" dirty="0"/>
                        <a:t> </a:t>
                      </a:r>
                      <a:r>
                        <a:rPr lang="en-US" sz="1400" dirty="0"/>
                        <a:t>M)</a:t>
                      </a:r>
                    </a:p>
                  </a:txBody>
                  <a:tcPr/>
                </a:tc>
                <a:tc>
                  <a:txBody>
                    <a:bodyPr/>
                    <a:lstStyle/>
                    <a:p>
                      <a:r>
                        <a:rPr lang="en-US" sz="1400" dirty="0"/>
                        <a:t>NYSE</a:t>
                      </a:r>
                    </a:p>
                  </a:txBody>
                  <a:tcPr/>
                </a:tc>
                <a:extLst>
                  <a:ext uri="{0D108BD9-81ED-4DB2-BD59-A6C34878D82A}">
                    <a16:rowId xmlns:a16="http://schemas.microsoft.com/office/drawing/2014/main" val="2831515275"/>
                  </a:ext>
                </a:extLst>
              </a:tr>
              <a:tr h="0">
                <a:tc>
                  <a:txBody>
                    <a:bodyPr/>
                    <a:lstStyle/>
                    <a:p>
                      <a:r>
                        <a:rPr lang="en-US" sz="1400" dirty="0"/>
                        <a:t>Apple (A</a:t>
                      </a:r>
                      <a:r>
                        <a:rPr lang="en-US" sz="100" dirty="0"/>
                        <a:t> </a:t>
                      </a:r>
                      <a:r>
                        <a:rPr lang="en-US" sz="1400" dirty="0" err="1"/>
                        <a:t>A</a:t>
                      </a:r>
                      <a:r>
                        <a:rPr lang="en-US" sz="100" dirty="0"/>
                        <a:t> </a:t>
                      </a:r>
                      <a:r>
                        <a:rPr lang="en-US" sz="1400" dirty="0"/>
                        <a:t>P</a:t>
                      </a:r>
                      <a:r>
                        <a:rPr lang="en-US" sz="100" dirty="0"/>
                        <a:t> </a:t>
                      </a:r>
                      <a:r>
                        <a:rPr lang="en-US" sz="1400" dirty="0"/>
                        <a:t>L)</a:t>
                      </a:r>
                    </a:p>
                  </a:txBody>
                  <a:tcPr/>
                </a:tc>
                <a:tc>
                  <a:txBody>
                    <a:bodyPr/>
                    <a:lstStyle/>
                    <a:p>
                      <a:r>
                        <a:rPr lang="en-US" sz="1400" dirty="0"/>
                        <a:t>Nasdaq</a:t>
                      </a:r>
                    </a:p>
                  </a:txBody>
                  <a:tcPr/>
                </a:tc>
                <a:tc>
                  <a:txBody>
                    <a:bodyPr/>
                    <a:lstStyle/>
                    <a:p>
                      <a:r>
                        <a:rPr lang="en-US" sz="1400" dirty="0"/>
                        <a:t>McDonald’s (M</a:t>
                      </a:r>
                      <a:r>
                        <a:rPr lang="en-US" sz="100" dirty="0"/>
                        <a:t> </a:t>
                      </a:r>
                      <a:r>
                        <a:rPr lang="en-US" sz="1400" dirty="0"/>
                        <a:t>C</a:t>
                      </a:r>
                      <a:r>
                        <a:rPr lang="en-US" sz="100" dirty="0"/>
                        <a:t> </a:t>
                      </a:r>
                      <a:r>
                        <a:rPr lang="en-US" sz="1400" dirty="0"/>
                        <a:t>D)</a:t>
                      </a:r>
                    </a:p>
                  </a:txBody>
                  <a:tcPr/>
                </a:tc>
                <a:tc>
                  <a:txBody>
                    <a:bodyPr/>
                    <a:lstStyle/>
                    <a:p>
                      <a:r>
                        <a:rPr lang="en-US" sz="1400" dirty="0"/>
                        <a:t>NYSE</a:t>
                      </a:r>
                    </a:p>
                  </a:txBody>
                  <a:tcPr/>
                </a:tc>
                <a:extLst>
                  <a:ext uri="{0D108BD9-81ED-4DB2-BD59-A6C34878D82A}">
                    <a16:rowId xmlns:a16="http://schemas.microsoft.com/office/drawing/2014/main" val="2369178957"/>
                  </a:ext>
                </a:extLst>
              </a:tr>
              <a:tr h="0">
                <a:tc>
                  <a:txBody>
                    <a:bodyPr/>
                    <a:lstStyle/>
                    <a:p>
                      <a:r>
                        <a:rPr lang="en-US" sz="1400" dirty="0"/>
                        <a:t>Boeing (B</a:t>
                      </a:r>
                      <a:r>
                        <a:rPr lang="en-US" sz="100" dirty="0"/>
                        <a:t> </a:t>
                      </a:r>
                      <a:r>
                        <a:rPr lang="en-US" sz="1400" dirty="0"/>
                        <a:t>A)</a:t>
                      </a:r>
                    </a:p>
                  </a:txBody>
                  <a:tcPr/>
                </a:tc>
                <a:tc>
                  <a:txBody>
                    <a:bodyPr/>
                    <a:lstStyle/>
                    <a:p>
                      <a:r>
                        <a:rPr lang="en-US" sz="1400" dirty="0"/>
                        <a:t>NYSE</a:t>
                      </a:r>
                    </a:p>
                  </a:txBody>
                  <a:tcPr/>
                </a:tc>
                <a:tc>
                  <a:txBody>
                    <a:bodyPr/>
                    <a:lstStyle/>
                    <a:p>
                      <a:r>
                        <a:rPr lang="en-US" sz="1400" dirty="0"/>
                        <a:t>Merck (M</a:t>
                      </a:r>
                      <a:r>
                        <a:rPr lang="en-US" sz="100" dirty="0"/>
                        <a:t> </a:t>
                      </a:r>
                      <a:r>
                        <a:rPr lang="en-US" sz="1400" dirty="0"/>
                        <a:t>R</a:t>
                      </a:r>
                      <a:r>
                        <a:rPr lang="en-US" sz="100" dirty="0"/>
                        <a:t> </a:t>
                      </a:r>
                      <a:r>
                        <a:rPr lang="en-US" sz="1400" dirty="0"/>
                        <a:t>K)</a:t>
                      </a:r>
                    </a:p>
                  </a:txBody>
                  <a:tcPr/>
                </a:tc>
                <a:tc>
                  <a:txBody>
                    <a:bodyPr/>
                    <a:lstStyle/>
                    <a:p>
                      <a:r>
                        <a:rPr lang="en-US" sz="1400" dirty="0"/>
                        <a:t>NYSE</a:t>
                      </a:r>
                    </a:p>
                  </a:txBody>
                  <a:tcPr/>
                </a:tc>
                <a:extLst>
                  <a:ext uri="{0D108BD9-81ED-4DB2-BD59-A6C34878D82A}">
                    <a16:rowId xmlns:a16="http://schemas.microsoft.com/office/drawing/2014/main" val="2739840356"/>
                  </a:ext>
                </a:extLst>
              </a:tr>
              <a:tr h="0">
                <a:tc>
                  <a:txBody>
                    <a:bodyPr/>
                    <a:lstStyle/>
                    <a:p>
                      <a:r>
                        <a:rPr lang="en-US" sz="1400" dirty="0"/>
                        <a:t>Caterpillar (C</a:t>
                      </a:r>
                      <a:r>
                        <a:rPr lang="en-US" sz="100" dirty="0"/>
                        <a:t> </a:t>
                      </a:r>
                      <a:r>
                        <a:rPr lang="en-US" sz="1400" dirty="0"/>
                        <a:t>A</a:t>
                      </a:r>
                      <a:r>
                        <a:rPr lang="en-US" sz="100" dirty="0"/>
                        <a:t> </a:t>
                      </a:r>
                      <a:r>
                        <a:rPr lang="en-US" sz="1400" dirty="0"/>
                        <a:t>T)</a:t>
                      </a:r>
                    </a:p>
                  </a:txBody>
                  <a:tcPr/>
                </a:tc>
                <a:tc>
                  <a:txBody>
                    <a:bodyPr/>
                    <a:lstStyle/>
                    <a:p>
                      <a:r>
                        <a:rPr lang="en-US" sz="1400" dirty="0"/>
                        <a:t>NYSE</a:t>
                      </a:r>
                    </a:p>
                  </a:txBody>
                  <a:tcPr/>
                </a:tc>
                <a:tc>
                  <a:txBody>
                    <a:bodyPr/>
                    <a:lstStyle/>
                    <a:p>
                      <a:r>
                        <a:rPr lang="en-US" sz="1400" dirty="0"/>
                        <a:t>Microsoft (M</a:t>
                      </a:r>
                      <a:r>
                        <a:rPr lang="en-US" sz="100" dirty="0"/>
                        <a:t> </a:t>
                      </a:r>
                      <a:r>
                        <a:rPr lang="en-US" sz="1400" dirty="0"/>
                        <a:t>F</a:t>
                      </a:r>
                      <a:r>
                        <a:rPr lang="en-US" sz="100" dirty="0"/>
                        <a:t> </a:t>
                      </a:r>
                      <a:r>
                        <a:rPr lang="en-US" sz="1400" dirty="0"/>
                        <a:t>S</a:t>
                      </a:r>
                      <a:r>
                        <a:rPr lang="en-US" sz="100" dirty="0"/>
                        <a:t> </a:t>
                      </a:r>
                      <a:r>
                        <a:rPr lang="en-US" sz="1400" dirty="0"/>
                        <a:t>T)</a:t>
                      </a:r>
                    </a:p>
                  </a:txBody>
                  <a:tcPr/>
                </a:tc>
                <a:tc>
                  <a:txBody>
                    <a:bodyPr/>
                    <a:lstStyle/>
                    <a:p>
                      <a:r>
                        <a:rPr lang="en-US" sz="1400" dirty="0"/>
                        <a:t>Nasdaq</a:t>
                      </a:r>
                    </a:p>
                  </a:txBody>
                  <a:tcPr/>
                </a:tc>
                <a:extLst>
                  <a:ext uri="{0D108BD9-81ED-4DB2-BD59-A6C34878D82A}">
                    <a16:rowId xmlns:a16="http://schemas.microsoft.com/office/drawing/2014/main" val="3280305567"/>
                  </a:ext>
                </a:extLst>
              </a:tr>
              <a:tr h="0">
                <a:tc>
                  <a:txBody>
                    <a:bodyPr/>
                    <a:lstStyle/>
                    <a:p>
                      <a:r>
                        <a:rPr lang="en-US" sz="1400" dirty="0"/>
                        <a:t>Chevron (C</a:t>
                      </a:r>
                      <a:r>
                        <a:rPr lang="en-US" sz="100" dirty="0"/>
                        <a:t> </a:t>
                      </a:r>
                      <a:r>
                        <a:rPr lang="en-US" sz="1400" dirty="0"/>
                        <a:t>V</a:t>
                      </a:r>
                      <a:r>
                        <a:rPr lang="en-US" sz="100" dirty="0"/>
                        <a:t> </a:t>
                      </a:r>
                      <a:r>
                        <a:rPr lang="en-US" sz="1400" dirty="0"/>
                        <a:t>X)</a:t>
                      </a:r>
                    </a:p>
                  </a:txBody>
                  <a:tcPr/>
                </a:tc>
                <a:tc>
                  <a:txBody>
                    <a:bodyPr/>
                    <a:lstStyle/>
                    <a:p>
                      <a:r>
                        <a:rPr lang="en-US" sz="1400" dirty="0"/>
                        <a:t>NYSE</a:t>
                      </a:r>
                    </a:p>
                  </a:txBody>
                  <a:tcPr/>
                </a:tc>
                <a:tc>
                  <a:txBody>
                    <a:bodyPr/>
                    <a:lstStyle/>
                    <a:p>
                      <a:r>
                        <a:rPr lang="en-US" sz="1400" dirty="0"/>
                        <a:t>Nike (N</a:t>
                      </a:r>
                      <a:r>
                        <a:rPr lang="en-US" sz="100" dirty="0"/>
                        <a:t> </a:t>
                      </a:r>
                      <a:r>
                        <a:rPr lang="en-US" sz="1400" dirty="0"/>
                        <a:t>K</a:t>
                      </a:r>
                      <a:r>
                        <a:rPr lang="en-US" sz="100" dirty="0"/>
                        <a:t> </a:t>
                      </a:r>
                      <a:r>
                        <a:rPr lang="en-US" sz="1400" dirty="0"/>
                        <a:t>E)</a:t>
                      </a:r>
                    </a:p>
                  </a:txBody>
                  <a:tcPr/>
                </a:tc>
                <a:tc>
                  <a:txBody>
                    <a:bodyPr/>
                    <a:lstStyle/>
                    <a:p>
                      <a:r>
                        <a:rPr lang="en-US" sz="1400" dirty="0"/>
                        <a:t>NYSE</a:t>
                      </a:r>
                    </a:p>
                  </a:txBody>
                  <a:tcPr/>
                </a:tc>
                <a:extLst>
                  <a:ext uri="{0D108BD9-81ED-4DB2-BD59-A6C34878D82A}">
                    <a16:rowId xmlns:a16="http://schemas.microsoft.com/office/drawing/2014/main" val="3128376703"/>
                  </a:ext>
                </a:extLst>
              </a:tr>
              <a:tr h="0">
                <a:tc>
                  <a:txBody>
                    <a:bodyPr/>
                    <a:lstStyle/>
                    <a:p>
                      <a:r>
                        <a:rPr lang="en-US" sz="1400" dirty="0"/>
                        <a:t>Cisco (C</a:t>
                      </a:r>
                      <a:r>
                        <a:rPr lang="en-US" sz="100" dirty="0"/>
                        <a:t> </a:t>
                      </a:r>
                      <a:r>
                        <a:rPr lang="en-US" sz="1400" dirty="0"/>
                        <a:t>S</a:t>
                      </a:r>
                      <a:r>
                        <a:rPr lang="en-US" sz="100" dirty="0"/>
                        <a:t> </a:t>
                      </a:r>
                      <a:r>
                        <a:rPr lang="en-US" sz="1400" dirty="0"/>
                        <a:t>C</a:t>
                      </a:r>
                      <a:r>
                        <a:rPr lang="en-US" sz="100" dirty="0"/>
                        <a:t> </a:t>
                      </a:r>
                      <a:r>
                        <a:rPr lang="en-US" sz="1400" dirty="0"/>
                        <a:t>O)</a:t>
                      </a:r>
                    </a:p>
                  </a:txBody>
                  <a:tcPr/>
                </a:tc>
                <a:tc>
                  <a:txBody>
                    <a:bodyPr/>
                    <a:lstStyle/>
                    <a:p>
                      <a:r>
                        <a:rPr lang="en-US" sz="1400" dirty="0"/>
                        <a:t>Nasdaq</a:t>
                      </a:r>
                    </a:p>
                  </a:txBody>
                  <a:tcPr/>
                </a:tc>
                <a:tc>
                  <a:txBody>
                    <a:bodyPr/>
                    <a:lstStyle/>
                    <a:p>
                      <a:r>
                        <a:rPr lang="en-US" sz="1400" dirty="0"/>
                        <a:t>Pfizer (P</a:t>
                      </a:r>
                      <a:r>
                        <a:rPr lang="en-US" sz="100" dirty="0"/>
                        <a:t> </a:t>
                      </a:r>
                      <a:r>
                        <a:rPr lang="en-US" sz="1400" dirty="0"/>
                        <a:t>F</a:t>
                      </a:r>
                      <a:r>
                        <a:rPr lang="en-US" sz="100" dirty="0"/>
                        <a:t> </a:t>
                      </a:r>
                      <a:r>
                        <a:rPr lang="en-US" sz="1400" dirty="0"/>
                        <a:t>E)</a:t>
                      </a:r>
                    </a:p>
                  </a:txBody>
                  <a:tcPr/>
                </a:tc>
                <a:tc>
                  <a:txBody>
                    <a:bodyPr/>
                    <a:lstStyle/>
                    <a:p>
                      <a:r>
                        <a:rPr lang="en-US" sz="1400" dirty="0"/>
                        <a:t>NYSE</a:t>
                      </a:r>
                    </a:p>
                  </a:txBody>
                  <a:tcPr/>
                </a:tc>
                <a:extLst>
                  <a:ext uri="{0D108BD9-81ED-4DB2-BD59-A6C34878D82A}">
                    <a16:rowId xmlns:a16="http://schemas.microsoft.com/office/drawing/2014/main" val="2930185530"/>
                  </a:ext>
                </a:extLst>
              </a:tr>
              <a:tr h="0">
                <a:tc>
                  <a:txBody>
                    <a:bodyPr/>
                    <a:lstStyle/>
                    <a:p>
                      <a:r>
                        <a:rPr lang="en-US" sz="1400" dirty="0"/>
                        <a:t>Coca-Cola (K</a:t>
                      </a:r>
                      <a:r>
                        <a:rPr lang="en-US" sz="100" dirty="0"/>
                        <a:t> </a:t>
                      </a:r>
                      <a:r>
                        <a:rPr lang="en-US" sz="1400" dirty="0"/>
                        <a:t>O)</a:t>
                      </a:r>
                    </a:p>
                  </a:txBody>
                  <a:tcPr/>
                </a:tc>
                <a:tc>
                  <a:txBody>
                    <a:bodyPr/>
                    <a:lstStyle/>
                    <a:p>
                      <a:r>
                        <a:rPr lang="en-US" sz="1400" dirty="0"/>
                        <a:t>NYSE</a:t>
                      </a:r>
                    </a:p>
                  </a:txBody>
                  <a:tcPr/>
                </a:tc>
                <a:tc>
                  <a:txBody>
                    <a:bodyPr/>
                    <a:lstStyle/>
                    <a:p>
                      <a:r>
                        <a:rPr lang="en-US" sz="1400" dirty="0"/>
                        <a:t>Procter &amp; Gamble (P</a:t>
                      </a:r>
                      <a:r>
                        <a:rPr lang="en-US" sz="100" dirty="0"/>
                        <a:t> </a:t>
                      </a:r>
                      <a:r>
                        <a:rPr lang="en-US" sz="1400" dirty="0"/>
                        <a:t>G)</a:t>
                      </a:r>
                    </a:p>
                  </a:txBody>
                  <a:tcPr/>
                </a:tc>
                <a:tc>
                  <a:txBody>
                    <a:bodyPr/>
                    <a:lstStyle/>
                    <a:p>
                      <a:r>
                        <a:rPr lang="en-US" sz="1400" dirty="0"/>
                        <a:t>NYSE</a:t>
                      </a:r>
                    </a:p>
                  </a:txBody>
                  <a:tcPr/>
                </a:tc>
                <a:extLst>
                  <a:ext uri="{0D108BD9-81ED-4DB2-BD59-A6C34878D82A}">
                    <a16:rowId xmlns:a16="http://schemas.microsoft.com/office/drawing/2014/main" val="1701267387"/>
                  </a:ext>
                </a:extLst>
              </a:tr>
              <a:tr h="0">
                <a:tc>
                  <a:txBody>
                    <a:bodyPr/>
                    <a:lstStyle/>
                    <a:p>
                      <a:r>
                        <a:rPr lang="en-US" sz="1400" dirty="0"/>
                        <a:t>Disney (D</a:t>
                      </a:r>
                      <a:r>
                        <a:rPr lang="en-US" sz="100" dirty="0"/>
                        <a:t> </a:t>
                      </a:r>
                      <a:r>
                        <a:rPr lang="en-US" sz="1400" dirty="0"/>
                        <a:t>I</a:t>
                      </a:r>
                      <a:r>
                        <a:rPr lang="en-US" sz="100" dirty="0"/>
                        <a:t> </a:t>
                      </a:r>
                      <a:r>
                        <a:rPr lang="en-US" sz="1400" dirty="0"/>
                        <a:t>S)</a:t>
                      </a:r>
                    </a:p>
                  </a:txBody>
                  <a:tcPr/>
                </a:tc>
                <a:tc>
                  <a:txBody>
                    <a:bodyPr/>
                    <a:lstStyle/>
                    <a:p>
                      <a:r>
                        <a:rPr lang="en-US" sz="1400" dirty="0"/>
                        <a:t>NYSE</a:t>
                      </a:r>
                    </a:p>
                  </a:txBody>
                  <a:tcPr/>
                </a:tc>
                <a:tc>
                  <a:txBody>
                    <a:bodyPr/>
                    <a:lstStyle/>
                    <a:p>
                      <a:r>
                        <a:rPr lang="en-US" sz="1400" dirty="0"/>
                        <a:t>Travelers (T</a:t>
                      </a:r>
                      <a:r>
                        <a:rPr lang="en-US" sz="100" dirty="0"/>
                        <a:t> </a:t>
                      </a:r>
                      <a:r>
                        <a:rPr lang="en-US" sz="1400" dirty="0"/>
                        <a:t>R</a:t>
                      </a:r>
                      <a:r>
                        <a:rPr lang="en-US" sz="100" dirty="0"/>
                        <a:t> </a:t>
                      </a:r>
                      <a:r>
                        <a:rPr lang="en-US" sz="1400" dirty="0"/>
                        <a:t>V)</a:t>
                      </a:r>
                    </a:p>
                  </a:txBody>
                  <a:tcPr/>
                </a:tc>
                <a:tc>
                  <a:txBody>
                    <a:bodyPr/>
                    <a:lstStyle/>
                    <a:p>
                      <a:r>
                        <a:rPr lang="en-US" sz="1400" dirty="0"/>
                        <a:t>NYSE</a:t>
                      </a:r>
                    </a:p>
                  </a:txBody>
                  <a:tcPr/>
                </a:tc>
                <a:extLst>
                  <a:ext uri="{0D108BD9-81ED-4DB2-BD59-A6C34878D82A}">
                    <a16:rowId xmlns:a16="http://schemas.microsoft.com/office/drawing/2014/main" val="1145801957"/>
                  </a:ext>
                </a:extLst>
              </a:tr>
            </a:tbl>
          </a:graphicData>
        </a:graphic>
      </p:graphicFrame>
      <p:sp>
        <p:nvSpPr>
          <p:cNvPr id="11" name="Slide Number Placeholder 10">
            <a:extLst>
              <a:ext uri="{FF2B5EF4-FFF2-40B4-BE49-F238E27FC236}">
                <a16:creationId xmlns:a16="http://schemas.microsoft.com/office/drawing/2014/main" id="{E2F6975C-DF89-45F8-AFD1-1E415BF9440F}"/>
              </a:ext>
            </a:extLst>
          </p:cNvPr>
          <p:cNvSpPr>
            <a:spLocks noGrp="1"/>
          </p:cNvSpPr>
          <p:nvPr>
            <p:ph type="sldNum" sz="quarter" idx="10"/>
          </p:nvPr>
        </p:nvSpPr>
        <p:spPr/>
        <p:txBody>
          <a:bodyPr/>
          <a:lstStyle/>
          <a:p>
            <a:fld id="{68151E55-6873-49E2-B8D5-2F265E6F1973}" type="slidenum">
              <a:rPr lang="en-US" smtClean="0"/>
              <a:t>39</a:t>
            </a:fld>
            <a:endParaRPr lang="en-US" dirty="0"/>
          </a:p>
        </p:txBody>
      </p:sp>
    </p:spTree>
    <p:extLst>
      <p:ext uri="{BB962C8B-B14F-4D97-AF65-F5344CB8AC3E}">
        <p14:creationId xmlns:p14="http://schemas.microsoft.com/office/powerpoint/2010/main" val="3807156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1.1: Overview of Business Analytics </a:t>
            </a:r>
            <a:r>
              <a:rPr lang="en-US" sz="1000" b="0" dirty="0"/>
              <a:t>1</a:t>
            </a:r>
          </a:p>
        </p:txBody>
      </p:sp>
      <p:sp>
        <p:nvSpPr>
          <p:cNvPr id="3" name="Content Placeholder 2"/>
          <p:cNvSpPr>
            <a:spLocks noGrp="1"/>
          </p:cNvSpPr>
          <p:nvPr>
            <p:ph sz="quarter" idx="11"/>
          </p:nvPr>
        </p:nvSpPr>
        <p:spPr>
          <a:xfrm>
            <a:off x="342900" y="1276709"/>
            <a:ext cx="8458200" cy="5238391"/>
          </a:xfrm>
        </p:spPr>
        <p:txBody>
          <a:bodyPr/>
          <a:lstStyle/>
          <a:p>
            <a:r>
              <a:rPr lang="en-US" dirty="0"/>
              <a:t>Data and analytics capabilities have made a leap forward.</a:t>
            </a:r>
          </a:p>
          <a:p>
            <a:r>
              <a:rPr lang="en-US" dirty="0"/>
              <a:t>Data science is focused on advanced modeling and computer algorithms.</a:t>
            </a:r>
          </a:p>
          <a:p>
            <a:r>
              <a:rPr lang="en-US" b="1" dirty="0"/>
              <a:t>Business analytics </a:t>
            </a:r>
            <a:r>
              <a:rPr lang="en-US" dirty="0"/>
              <a:t>is the process of analyzing data to gain valuable insights and inform business decisions:</a:t>
            </a:r>
          </a:p>
          <a:p>
            <a:pPr marL="292608" indent="-292608">
              <a:buFont typeface="Arial" panose="020B0604020202020204" pitchFamily="34" charset="0"/>
              <a:buChar char="•"/>
            </a:pPr>
            <a:r>
              <a:rPr lang="en-US" dirty="0"/>
              <a:t>Use data and statistical techniques to make informed business decisions.</a:t>
            </a:r>
          </a:p>
          <a:p>
            <a:pPr marL="292608" indent="-292608">
              <a:buFont typeface="Arial" panose="020B0604020202020204" pitchFamily="34" charset="0"/>
              <a:buChar char="•"/>
            </a:pPr>
            <a:r>
              <a:rPr lang="en-US" dirty="0"/>
              <a:t>Improve performance and decision making.</a:t>
            </a:r>
          </a:p>
        </p:txBody>
      </p:sp>
      <p:sp>
        <p:nvSpPr>
          <p:cNvPr id="6" name="Slide Number Placeholder 5"/>
          <p:cNvSpPr>
            <a:spLocks noGrp="1"/>
          </p:cNvSpPr>
          <p:nvPr>
            <p:ph type="sldNum" sz="quarter" idx="4"/>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409149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28E0-3A80-42E7-9DD8-BCE4CC857675}"/>
              </a:ext>
            </a:extLst>
          </p:cNvPr>
          <p:cNvSpPr>
            <a:spLocks noGrp="1"/>
          </p:cNvSpPr>
          <p:nvPr>
            <p:ph type="title"/>
          </p:nvPr>
        </p:nvSpPr>
        <p:spPr/>
        <p:txBody>
          <a:bodyPr>
            <a:noAutofit/>
          </a:bodyPr>
          <a:lstStyle/>
          <a:p>
            <a:r>
              <a:rPr lang="en-US" sz="3200" dirty="0"/>
              <a:t>1.4: Variables and Scales of Measurement </a:t>
            </a:r>
            <a:r>
              <a:rPr lang="en-US" sz="1000" b="0" dirty="0"/>
              <a:t>6</a:t>
            </a:r>
          </a:p>
        </p:txBody>
      </p:sp>
      <p:sp>
        <p:nvSpPr>
          <p:cNvPr id="3" name="Content Placeholder 2">
            <a:extLst>
              <a:ext uri="{FF2B5EF4-FFF2-40B4-BE49-F238E27FC236}">
                <a16:creationId xmlns:a16="http://schemas.microsoft.com/office/drawing/2014/main" id="{CDB5DEAC-54BA-4345-B837-DCEAC7DDD938}"/>
              </a:ext>
            </a:extLst>
          </p:cNvPr>
          <p:cNvSpPr>
            <a:spLocks noGrp="1"/>
          </p:cNvSpPr>
          <p:nvPr>
            <p:ph sz="quarter" idx="11"/>
          </p:nvPr>
        </p:nvSpPr>
        <p:spPr>
          <a:xfrm>
            <a:off x="342900" y="1276709"/>
            <a:ext cx="8458200" cy="2352316"/>
          </a:xfrm>
        </p:spPr>
        <p:txBody>
          <a:bodyPr/>
          <a:lstStyle/>
          <a:p>
            <a:pPr marL="292608" indent="-292608">
              <a:buFont typeface="Arial" panose="020B0604020202020204" pitchFamily="34" charset="0"/>
              <a:buChar char="•"/>
            </a:pPr>
            <a:r>
              <a:rPr lang="en-US" dirty="0"/>
              <a:t>Ordinal: observations can be categorized or ranked.</a:t>
            </a:r>
          </a:p>
          <a:p>
            <a:pPr marL="292608" indent="-292608">
              <a:buFont typeface="Arial" panose="020B0604020202020204" pitchFamily="34" charset="0"/>
              <a:buChar char="•"/>
            </a:pPr>
            <a:r>
              <a:rPr lang="en-US" dirty="0"/>
              <a:t>A stronger level of measurement than nominal.</a:t>
            </a:r>
          </a:p>
          <a:p>
            <a:pPr marL="292608" indent="-292608">
              <a:buFont typeface="Arial" panose="020B0604020202020204" pitchFamily="34" charset="0"/>
              <a:buChar char="•"/>
            </a:pPr>
            <a:r>
              <a:rPr lang="en-US" dirty="0"/>
              <a:t>Cannot interpret the differences between the ranked observations.</a:t>
            </a:r>
          </a:p>
          <a:p>
            <a:pPr marL="292608" indent="-292608">
              <a:buFont typeface="Arial" panose="020B0604020202020204" pitchFamily="34" charset="0"/>
              <a:buChar char="•"/>
            </a:pPr>
            <a:r>
              <a:rPr lang="en-US" dirty="0"/>
              <a:t>Example: customer service ratings.</a:t>
            </a:r>
          </a:p>
        </p:txBody>
      </p:sp>
      <p:graphicFrame>
        <p:nvGraphicFramePr>
          <p:cNvPr id="9" name="Table 8">
            <a:extLst>
              <a:ext uri="{FF2B5EF4-FFF2-40B4-BE49-F238E27FC236}">
                <a16:creationId xmlns:a16="http://schemas.microsoft.com/office/drawing/2014/main" id="{E08FFAEB-936E-48D2-BD07-0E9C9809F1F5}"/>
              </a:ext>
            </a:extLst>
          </p:cNvPr>
          <p:cNvGraphicFramePr>
            <a:graphicFrameLocks noGrp="1"/>
          </p:cNvGraphicFramePr>
          <p:nvPr>
            <p:extLst>
              <p:ext uri="{D42A27DB-BD31-4B8C-83A1-F6EECF244321}">
                <p14:modId xmlns:p14="http://schemas.microsoft.com/office/powerpoint/2010/main" val="736561379"/>
              </p:ext>
            </p:extLst>
          </p:nvPr>
        </p:nvGraphicFramePr>
        <p:xfrm>
          <a:off x="2605087" y="3806041"/>
          <a:ext cx="3933826" cy="2225040"/>
        </p:xfrm>
        <a:graphic>
          <a:graphicData uri="http://schemas.openxmlformats.org/drawingml/2006/table">
            <a:tbl>
              <a:tblPr firstRow="1" bandRow="1">
                <a:tableStyleId>{5C22544A-7EE6-4342-B048-85BDC9FD1C3A}</a:tableStyleId>
              </a:tblPr>
              <a:tblGrid>
                <a:gridCol w="1966913">
                  <a:extLst>
                    <a:ext uri="{9D8B030D-6E8A-4147-A177-3AD203B41FA5}">
                      <a16:colId xmlns:a16="http://schemas.microsoft.com/office/drawing/2014/main" val="232984626"/>
                    </a:ext>
                  </a:extLst>
                </a:gridCol>
                <a:gridCol w="1966913">
                  <a:extLst>
                    <a:ext uri="{9D8B030D-6E8A-4147-A177-3AD203B41FA5}">
                      <a16:colId xmlns:a16="http://schemas.microsoft.com/office/drawing/2014/main" val="1970801089"/>
                    </a:ext>
                  </a:extLst>
                </a:gridCol>
              </a:tblGrid>
              <a:tr h="370840">
                <a:tc>
                  <a:txBody>
                    <a:bodyPr/>
                    <a:lstStyle/>
                    <a:p>
                      <a:r>
                        <a:rPr lang="en-US" dirty="0"/>
                        <a:t>Category</a:t>
                      </a:r>
                    </a:p>
                  </a:txBody>
                  <a:tcPr/>
                </a:tc>
                <a:tc>
                  <a:txBody>
                    <a:bodyPr/>
                    <a:lstStyle/>
                    <a:p>
                      <a:pPr algn="ctr"/>
                      <a:r>
                        <a:rPr lang="en-US" dirty="0"/>
                        <a:t>Rating</a:t>
                      </a:r>
                    </a:p>
                  </a:txBody>
                  <a:tcPr/>
                </a:tc>
                <a:extLst>
                  <a:ext uri="{0D108BD9-81ED-4DB2-BD59-A6C34878D82A}">
                    <a16:rowId xmlns:a16="http://schemas.microsoft.com/office/drawing/2014/main" val="3858008675"/>
                  </a:ext>
                </a:extLst>
              </a:tr>
              <a:tr h="370840">
                <a:tc>
                  <a:txBody>
                    <a:bodyPr/>
                    <a:lstStyle/>
                    <a:p>
                      <a:r>
                        <a:rPr lang="en-US" dirty="0"/>
                        <a:t>Excellent</a:t>
                      </a:r>
                    </a:p>
                  </a:txBody>
                  <a:tcPr/>
                </a:tc>
                <a:tc>
                  <a:txBody>
                    <a:bodyPr/>
                    <a:lstStyle/>
                    <a:p>
                      <a:pPr algn="ctr"/>
                      <a:r>
                        <a:rPr lang="en-US" dirty="0"/>
                        <a:t>5</a:t>
                      </a:r>
                    </a:p>
                  </a:txBody>
                  <a:tcPr/>
                </a:tc>
                <a:extLst>
                  <a:ext uri="{0D108BD9-81ED-4DB2-BD59-A6C34878D82A}">
                    <a16:rowId xmlns:a16="http://schemas.microsoft.com/office/drawing/2014/main" val="331991230"/>
                  </a:ext>
                </a:extLst>
              </a:tr>
              <a:tr h="370840">
                <a:tc>
                  <a:txBody>
                    <a:bodyPr/>
                    <a:lstStyle/>
                    <a:p>
                      <a:r>
                        <a:rPr lang="en-US" dirty="0"/>
                        <a:t>Very good</a:t>
                      </a:r>
                    </a:p>
                  </a:txBody>
                  <a:tcPr/>
                </a:tc>
                <a:tc>
                  <a:txBody>
                    <a:bodyPr/>
                    <a:lstStyle/>
                    <a:p>
                      <a:pPr algn="ctr"/>
                      <a:r>
                        <a:rPr lang="en-US" dirty="0"/>
                        <a:t>4</a:t>
                      </a:r>
                    </a:p>
                  </a:txBody>
                  <a:tcPr/>
                </a:tc>
                <a:extLst>
                  <a:ext uri="{0D108BD9-81ED-4DB2-BD59-A6C34878D82A}">
                    <a16:rowId xmlns:a16="http://schemas.microsoft.com/office/drawing/2014/main" val="930379618"/>
                  </a:ext>
                </a:extLst>
              </a:tr>
              <a:tr h="370840">
                <a:tc>
                  <a:txBody>
                    <a:bodyPr/>
                    <a:lstStyle/>
                    <a:p>
                      <a:r>
                        <a:rPr lang="en-US" dirty="0"/>
                        <a:t>Good</a:t>
                      </a:r>
                    </a:p>
                  </a:txBody>
                  <a:tcPr/>
                </a:tc>
                <a:tc>
                  <a:txBody>
                    <a:bodyPr/>
                    <a:lstStyle/>
                    <a:p>
                      <a:pPr algn="ctr"/>
                      <a:r>
                        <a:rPr lang="en-US" dirty="0"/>
                        <a:t>3</a:t>
                      </a:r>
                    </a:p>
                  </a:txBody>
                  <a:tcPr/>
                </a:tc>
                <a:extLst>
                  <a:ext uri="{0D108BD9-81ED-4DB2-BD59-A6C34878D82A}">
                    <a16:rowId xmlns:a16="http://schemas.microsoft.com/office/drawing/2014/main" val="4246709522"/>
                  </a:ext>
                </a:extLst>
              </a:tr>
              <a:tr h="370840">
                <a:tc>
                  <a:txBody>
                    <a:bodyPr/>
                    <a:lstStyle/>
                    <a:p>
                      <a:r>
                        <a:rPr lang="en-US" dirty="0"/>
                        <a:t>Fair</a:t>
                      </a:r>
                    </a:p>
                  </a:txBody>
                  <a:tcPr/>
                </a:tc>
                <a:tc>
                  <a:txBody>
                    <a:bodyPr/>
                    <a:lstStyle/>
                    <a:p>
                      <a:pPr algn="ctr"/>
                      <a:r>
                        <a:rPr lang="en-US" dirty="0"/>
                        <a:t>2</a:t>
                      </a:r>
                    </a:p>
                  </a:txBody>
                  <a:tcPr/>
                </a:tc>
                <a:extLst>
                  <a:ext uri="{0D108BD9-81ED-4DB2-BD59-A6C34878D82A}">
                    <a16:rowId xmlns:a16="http://schemas.microsoft.com/office/drawing/2014/main" val="611072857"/>
                  </a:ext>
                </a:extLst>
              </a:tr>
              <a:tr h="370840">
                <a:tc>
                  <a:txBody>
                    <a:bodyPr/>
                    <a:lstStyle/>
                    <a:p>
                      <a:r>
                        <a:rPr lang="en-US" dirty="0"/>
                        <a:t>Poor</a:t>
                      </a:r>
                    </a:p>
                  </a:txBody>
                  <a:tcPr/>
                </a:tc>
                <a:tc>
                  <a:txBody>
                    <a:bodyPr/>
                    <a:lstStyle/>
                    <a:p>
                      <a:pPr algn="ctr"/>
                      <a:r>
                        <a:rPr lang="en-US" dirty="0"/>
                        <a:t>1</a:t>
                      </a:r>
                    </a:p>
                  </a:txBody>
                  <a:tcPr/>
                </a:tc>
                <a:extLst>
                  <a:ext uri="{0D108BD9-81ED-4DB2-BD59-A6C34878D82A}">
                    <a16:rowId xmlns:a16="http://schemas.microsoft.com/office/drawing/2014/main" val="1227626326"/>
                  </a:ext>
                </a:extLst>
              </a:tr>
            </a:tbl>
          </a:graphicData>
        </a:graphic>
      </p:graphicFrame>
      <p:sp>
        <p:nvSpPr>
          <p:cNvPr id="11" name="Slide Number Placeholder 10">
            <a:extLst>
              <a:ext uri="{FF2B5EF4-FFF2-40B4-BE49-F238E27FC236}">
                <a16:creationId xmlns:a16="http://schemas.microsoft.com/office/drawing/2014/main" id="{E2F6975C-DF89-45F8-AFD1-1E415BF9440F}"/>
              </a:ext>
            </a:extLst>
          </p:cNvPr>
          <p:cNvSpPr>
            <a:spLocks noGrp="1"/>
          </p:cNvSpPr>
          <p:nvPr>
            <p:ph type="sldNum" sz="quarter" idx="10"/>
          </p:nvPr>
        </p:nvSpPr>
        <p:spPr/>
        <p:txBody>
          <a:bodyPr/>
          <a:lstStyle/>
          <a:p>
            <a:fld id="{68151E55-6873-49E2-B8D5-2F265E6F1973}" type="slidenum">
              <a:rPr lang="en-US" smtClean="0"/>
              <a:t>40</a:t>
            </a:fld>
            <a:endParaRPr lang="en-US" dirty="0"/>
          </a:p>
        </p:txBody>
      </p:sp>
    </p:spTree>
    <p:extLst>
      <p:ext uri="{BB962C8B-B14F-4D97-AF65-F5344CB8AC3E}">
        <p14:creationId xmlns:p14="http://schemas.microsoft.com/office/powerpoint/2010/main" val="37156324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28E0-3A80-42E7-9DD8-BCE4CC857675}"/>
              </a:ext>
            </a:extLst>
          </p:cNvPr>
          <p:cNvSpPr>
            <a:spLocks noGrp="1"/>
          </p:cNvSpPr>
          <p:nvPr>
            <p:ph type="title"/>
          </p:nvPr>
        </p:nvSpPr>
        <p:spPr/>
        <p:txBody>
          <a:bodyPr>
            <a:noAutofit/>
          </a:bodyPr>
          <a:lstStyle/>
          <a:p>
            <a:r>
              <a:rPr lang="en-US" sz="3200" dirty="0"/>
              <a:t>1.4: Variables and Scales of Measurement </a:t>
            </a:r>
            <a:r>
              <a:rPr lang="en-US" sz="1000" b="0" dirty="0"/>
              <a:t>7</a:t>
            </a:r>
          </a:p>
        </p:txBody>
      </p:sp>
      <p:sp>
        <p:nvSpPr>
          <p:cNvPr id="3" name="Content Placeholder 2">
            <a:extLst>
              <a:ext uri="{FF2B5EF4-FFF2-40B4-BE49-F238E27FC236}">
                <a16:creationId xmlns:a16="http://schemas.microsoft.com/office/drawing/2014/main" id="{CDB5DEAC-54BA-4345-B837-DCEAC7DDD938}"/>
              </a:ext>
            </a:extLst>
          </p:cNvPr>
          <p:cNvSpPr>
            <a:spLocks noGrp="1"/>
          </p:cNvSpPr>
          <p:nvPr>
            <p:ph sz="quarter" idx="11"/>
          </p:nvPr>
        </p:nvSpPr>
        <p:spPr>
          <a:xfrm>
            <a:off x="342900" y="1276710"/>
            <a:ext cx="8458200" cy="2314216"/>
          </a:xfrm>
        </p:spPr>
        <p:txBody>
          <a:bodyPr/>
          <a:lstStyle/>
          <a:p>
            <a:r>
              <a:rPr lang="en-US" dirty="0"/>
              <a:t>Interval: rank and find meaningful differences.</a:t>
            </a:r>
          </a:p>
          <a:p>
            <a:pPr marL="292608" indent="-292608">
              <a:buFont typeface="Arial" panose="020B0604020202020204" pitchFamily="34" charset="0"/>
              <a:buChar char="•"/>
            </a:pPr>
            <a:r>
              <a:rPr lang="en-US" dirty="0"/>
              <a:t>A stronger level of measurement than interval.</a:t>
            </a:r>
          </a:p>
          <a:p>
            <a:pPr marL="292608" indent="-292608">
              <a:buFont typeface="Arial" panose="020B0604020202020204" pitchFamily="34" charset="0"/>
              <a:buChar char="•"/>
            </a:pPr>
            <a:r>
              <a:rPr lang="en-US" dirty="0"/>
              <a:t>Zero value is arbitrary and does not reflect the absence of a characteristic.</a:t>
            </a:r>
          </a:p>
          <a:p>
            <a:pPr marL="292608" indent="-292608">
              <a:buFont typeface="Arial" panose="020B0604020202020204" pitchFamily="34" charset="0"/>
              <a:buChar char="•"/>
            </a:pPr>
            <a:r>
              <a:rPr lang="en-US" dirty="0"/>
              <a:t>Ratios are not meaningful.</a:t>
            </a:r>
          </a:p>
        </p:txBody>
      </p:sp>
      <p:sp>
        <p:nvSpPr>
          <p:cNvPr id="4" name="Content Placeholder 3">
            <a:extLst>
              <a:ext uri="{FF2B5EF4-FFF2-40B4-BE49-F238E27FC236}">
                <a16:creationId xmlns:a16="http://schemas.microsoft.com/office/drawing/2014/main" id="{C8878379-1966-418B-BA90-BDD14444564C}"/>
              </a:ext>
            </a:extLst>
          </p:cNvPr>
          <p:cNvSpPr>
            <a:spLocks noGrp="1"/>
          </p:cNvSpPr>
          <p:nvPr>
            <p:ph sz="quarter" idx="14"/>
          </p:nvPr>
        </p:nvSpPr>
        <p:spPr>
          <a:xfrm>
            <a:off x="342900" y="3667126"/>
            <a:ext cx="8458200" cy="2199914"/>
          </a:xfrm>
        </p:spPr>
        <p:txBody>
          <a:bodyPr/>
          <a:lstStyle/>
          <a:p>
            <a:r>
              <a:rPr lang="en-US" dirty="0"/>
              <a:t>Ratio: like interval but zero value is not arbitrary.</a:t>
            </a:r>
          </a:p>
          <a:p>
            <a:pPr marL="292608" indent="-292608">
              <a:buFont typeface="Arial" panose="020B0604020202020204" pitchFamily="34" charset="0"/>
              <a:buChar char="•"/>
            </a:pPr>
            <a:r>
              <a:rPr lang="en-US" dirty="0"/>
              <a:t>Most sophisticated type of data.</a:t>
            </a:r>
          </a:p>
          <a:p>
            <a:pPr marL="292608" indent="-292608">
              <a:buFont typeface="Arial" panose="020B0604020202020204" pitchFamily="34" charset="0"/>
              <a:buChar char="•"/>
            </a:pPr>
            <a:r>
              <a:rPr lang="en-US" dirty="0"/>
              <a:t>True zero: represents absence of characteristic.</a:t>
            </a:r>
          </a:p>
          <a:p>
            <a:pPr marL="292608" indent="-292608">
              <a:buFont typeface="Arial" panose="020B0604020202020204" pitchFamily="34" charset="0"/>
              <a:buChar char="•"/>
            </a:pPr>
            <a:r>
              <a:rPr lang="en-US" dirty="0"/>
              <a:t>Ratios are meaningful.</a:t>
            </a:r>
          </a:p>
        </p:txBody>
      </p:sp>
      <p:sp>
        <p:nvSpPr>
          <p:cNvPr id="11" name="Slide Number Placeholder 10">
            <a:extLst>
              <a:ext uri="{FF2B5EF4-FFF2-40B4-BE49-F238E27FC236}">
                <a16:creationId xmlns:a16="http://schemas.microsoft.com/office/drawing/2014/main" id="{E2F6975C-DF89-45F8-AFD1-1E415BF9440F}"/>
              </a:ext>
            </a:extLst>
          </p:cNvPr>
          <p:cNvSpPr>
            <a:spLocks noGrp="1"/>
          </p:cNvSpPr>
          <p:nvPr>
            <p:ph type="sldNum" sz="quarter" idx="10"/>
          </p:nvPr>
        </p:nvSpPr>
        <p:spPr/>
        <p:txBody>
          <a:bodyPr/>
          <a:lstStyle/>
          <a:p>
            <a:fld id="{68151E55-6873-49E2-B8D5-2F265E6F1973}" type="slidenum">
              <a:rPr lang="en-US" smtClean="0"/>
              <a:t>41</a:t>
            </a:fld>
            <a:endParaRPr lang="en-US" dirty="0"/>
          </a:p>
        </p:txBody>
      </p:sp>
    </p:spTree>
    <p:extLst>
      <p:ext uri="{BB962C8B-B14F-4D97-AF65-F5344CB8AC3E}">
        <p14:creationId xmlns:p14="http://schemas.microsoft.com/office/powerpoint/2010/main" val="209177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28E0-3A80-42E7-9DD8-BCE4CC857675}"/>
              </a:ext>
            </a:extLst>
          </p:cNvPr>
          <p:cNvSpPr>
            <a:spLocks noGrp="1"/>
          </p:cNvSpPr>
          <p:nvPr>
            <p:ph type="title"/>
          </p:nvPr>
        </p:nvSpPr>
        <p:spPr/>
        <p:txBody>
          <a:bodyPr>
            <a:noAutofit/>
          </a:bodyPr>
          <a:lstStyle/>
          <a:p>
            <a:r>
              <a:rPr lang="en-US" sz="3200" dirty="0"/>
              <a:t>1.4: Variables and Scales of Measurement </a:t>
            </a:r>
            <a:r>
              <a:rPr lang="en-US" sz="1000" b="0" dirty="0"/>
              <a:t>8</a:t>
            </a:r>
          </a:p>
        </p:txBody>
      </p:sp>
      <p:sp>
        <p:nvSpPr>
          <p:cNvPr id="3" name="Content Placeholder 2">
            <a:extLst>
              <a:ext uri="{FF2B5EF4-FFF2-40B4-BE49-F238E27FC236}">
                <a16:creationId xmlns:a16="http://schemas.microsoft.com/office/drawing/2014/main" id="{CDB5DEAC-54BA-4345-B837-DCEAC7DDD938}"/>
              </a:ext>
            </a:extLst>
          </p:cNvPr>
          <p:cNvSpPr>
            <a:spLocks noGrp="1"/>
          </p:cNvSpPr>
          <p:nvPr>
            <p:ph sz="quarter" idx="11"/>
          </p:nvPr>
        </p:nvSpPr>
        <p:spPr>
          <a:xfrm>
            <a:off x="342900" y="1276709"/>
            <a:ext cx="8458200" cy="5152665"/>
          </a:xfrm>
        </p:spPr>
        <p:txBody>
          <a:bodyPr/>
          <a:lstStyle/>
          <a:p>
            <a:pPr marL="292608" indent="-292608">
              <a:buFont typeface="Arial" panose="020B0604020202020204" pitchFamily="34" charset="0"/>
              <a:buChar char="•"/>
            </a:pPr>
            <a:r>
              <a:rPr lang="en-US" dirty="0"/>
              <a:t>Example: The owner of a ski resort is interested in serving the needs of the pre-teen population.</a:t>
            </a:r>
          </a:p>
          <a:p>
            <a:pPr marL="292608" indent="-292608">
              <a:buFont typeface="Arial" panose="020B0604020202020204" pitchFamily="34" charset="0"/>
              <a:buChar char="•"/>
            </a:pPr>
            <a:r>
              <a:rPr lang="en-US" dirty="0"/>
              <a:t>Question 1: On your car drive to the resort, which music streaming service was playing?</a:t>
            </a:r>
          </a:p>
          <a:p>
            <a:pPr marL="292608" indent="-292608">
              <a:buFont typeface="Arial" panose="020B0604020202020204" pitchFamily="34" charset="0"/>
              <a:buChar char="•"/>
            </a:pPr>
            <a:r>
              <a:rPr lang="en-US" dirty="0"/>
              <a:t>Question 2: On a scale of 1 to 4, rate the quality of the food at the resort (where 1 is poor, 2 is fair, 3 is good, and 4 is excellent).</a:t>
            </a:r>
          </a:p>
          <a:p>
            <a:pPr marL="292608" indent="-292608">
              <a:buFont typeface="Arial" panose="020B0604020202020204" pitchFamily="34" charset="0"/>
              <a:buChar char="•"/>
            </a:pPr>
            <a:r>
              <a:rPr lang="en-US" dirty="0"/>
              <a:t>Question 3: Presently, the main dining area closes at 3:00 pm. What time do you think it should close?</a:t>
            </a:r>
          </a:p>
          <a:p>
            <a:pPr marL="292608" indent="-292608">
              <a:buFont typeface="Arial" panose="020B0604020202020204" pitchFamily="34" charset="0"/>
              <a:buChar char="•"/>
            </a:pPr>
            <a:r>
              <a:rPr lang="en-US" dirty="0"/>
              <a:t>Question 4: How much of your own money did you spend at the lodge today?</a:t>
            </a:r>
          </a:p>
        </p:txBody>
      </p:sp>
      <p:sp>
        <p:nvSpPr>
          <p:cNvPr id="11" name="Slide Number Placeholder 10">
            <a:extLst>
              <a:ext uri="{FF2B5EF4-FFF2-40B4-BE49-F238E27FC236}">
                <a16:creationId xmlns:a16="http://schemas.microsoft.com/office/drawing/2014/main" id="{E2F6975C-DF89-45F8-AFD1-1E415BF9440F}"/>
              </a:ext>
            </a:extLst>
          </p:cNvPr>
          <p:cNvSpPr>
            <a:spLocks noGrp="1"/>
          </p:cNvSpPr>
          <p:nvPr>
            <p:ph type="sldNum" sz="quarter" idx="10"/>
          </p:nvPr>
        </p:nvSpPr>
        <p:spPr/>
        <p:txBody>
          <a:bodyPr/>
          <a:lstStyle/>
          <a:p>
            <a:fld id="{68151E55-6873-49E2-B8D5-2F265E6F1973}" type="slidenum">
              <a:rPr lang="en-US" smtClean="0"/>
              <a:t>42</a:t>
            </a:fld>
            <a:endParaRPr lang="en-US" dirty="0"/>
          </a:p>
        </p:txBody>
      </p:sp>
    </p:spTree>
    <p:extLst>
      <p:ext uri="{BB962C8B-B14F-4D97-AF65-F5344CB8AC3E}">
        <p14:creationId xmlns:p14="http://schemas.microsoft.com/office/powerpoint/2010/main" val="28819693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28E0-3A80-42E7-9DD8-BCE4CC857675}"/>
              </a:ext>
            </a:extLst>
          </p:cNvPr>
          <p:cNvSpPr>
            <a:spLocks noGrp="1"/>
          </p:cNvSpPr>
          <p:nvPr>
            <p:ph type="title"/>
          </p:nvPr>
        </p:nvSpPr>
        <p:spPr/>
        <p:txBody>
          <a:bodyPr>
            <a:noAutofit/>
          </a:bodyPr>
          <a:lstStyle/>
          <a:p>
            <a:r>
              <a:rPr lang="en-US" sz="3200" dirty="0"/>
              <a:t>1.4: Variables and Scales of Measurement </a:t>
            </a:r>
            <a:r>
              <a:rPr lang="en-US" sz="1000" b="0" dirty="0"/>
              <a:t>9</a:t>
            </a:r>
          </a:p>
        </p:txBody>
      </p:sp>
      <p:sp>
        <p:nvSpPr>
          <p:cNvPr id="3" name="Content Placeholder 2">
            <a:extLst>
              <a:ext uri="{FF2B5EF4-FFF2-40B4-BE49-F238E27FC236}">
                <a16:creationId xmlns:a16="http://schemas.microsoft.com/office/drawing/2014/main" id="{CDB5DEAC-54BA-4345-B837-DCEAC7DDD938}"/>
              </a:ext>
            </a:extLst>
          </p:cNvPr>
          <p:cNvSpPr>
            <a:spLocks noGrp="1"/>
          </p:cNvSpPr>
          <p:nvPr>
            <p:ph sz="quarter" idx="11"/>
          </p:nvPr>
        </p:nvSpPr>
        <p:spPr>
          <a:xfrm>
            <a:off x="342900" y="1276710"/>
            <a:ext cx="8458200" cy="437790"/>
          </a:xfrm>
        </p:spPr>
        <p:txBody>
          <a:bodyPr/>
          <a:lstStyle/>
          <a:p>
            <a:pPr marL="292608" indent="-292608">
              <a:buFont typeface="Arial" panose="020B0604020202020204" pitchFamily="34" charset="0"/>
              <a:buChar char="•"/>
            </a:pPr>
            <a:r>
              <a:rPr lang="en-US" dirty="0"/>
              <a:t>Example:</a:t>
            </a:r>
          </a:p>
        </p:txBody>
      </p:sp>
      <p:graphicFrame>
        <p:nvGraphicFramePr>
          <p:cNvPr id="6" name="Table 5">
            <a:extLst>
              <a:ext uri="{FF2B5EF4-FFF2-40B4-BE49-F238E27FC236}">
                <a16:creationId xmlns:a16="http://schemas.microsoft.com/office/drawing/2014/main" id="{1DB67DE9-9EBF-4AEC-95FC-4B0A8E2B8D13}"/>
              </a:ext>
            </a:extLst>
          </p:cNvPr>
          <p:cNvGraphicFramePr>
            <a:graphicFrameLocks noGrp="1"/>
          </p:cNvGraphicFramePr>
          <p:nvPr>
            <p:extLst>
              <p:ext uri="{D42A27DB-BD31-4B8C-83A1-F6EECF244321}">
                <p14:modId xmlns:p14="http://schemas.microsoft.com/office/powerpoint/2010/main" val="827811950"/>
              </p:ext>
            </p:extLst>
          </p:nvPr>
        </p:nvGraphicFramePr>
        <p:xfrm>
          <a:off x="832180" y="1806315"/>
          <a:ext cx="7568870" cy="1854200"/>
        </p:xfrm>
        <a:graphic>
          <a:graphicData uri="http://schemas.openxmlformats.org/drawingml/2006/table">
            <a:tbl>
              <a:tblPr firstRow="1" bandRow="1">
                <a:tableStyleId>{5C22544A-7EE6-4342-B048-85BDC9FD1C3A}</a:tableStyleId>
              </a:tblPr>
              <a:tblGrid>
                <a:gridCol w="1513774">
                  <a:extLst>
                    <a:ext uri="{9D8B030D-6E8A-4147-A177-3AD203B41FA5}">
                      <a16:colId xmlns:a16="http://schemas.microsoft.com/office/drawing/2014/main" val="179615429"/>
                    </a:ext>
                  </a:extLst>
                </a:gridCol>
                <a:gridCol w="1513774">
                  <a:extLst>
                    <a:ext uri="{9D8B030D-6E8A-4147-A177-3AD203B41FA5}">
                      <a16:colId xmlns:a16="http://schemas.microsoft.com/office/drawing/2014/main" val="178538660"/>
                    </a:ext>
                  </a:extLst>
                </a:gridCol>
                <a:gridCol w="1513774">
                  <a:extLst>
                    <a:ext uri="{9D8B030D-6E8A-4147-A177-3AD203B41FA5}">
                      <a16:colId xmlns:a16="http://schemas.microsoft.com/office/drawing/2014/main" val="3037015916"/>
                    </a:ext>
                  </a:extLst>
                </a:gridCol>
                <a:gridCol w="1513774">
                  <a:extLst>
                    <a:ext uri="{9D8B030D-6E8A-4147-A177-3AD203B41FA5}">
                      <a16:colId xmlns:a16="http://schemas.microsoft.com/office/drawing/2014/main" val="110227180"/>
                    </a:ext>
                  </a:extLst>
                </a:gridCol>
                <a:gridCol w="1513774">
                  <a:extLst>
                    <a:ext uri="{9D8B030D-6E8A-4147-A177-3AD203B41FA5}">
                      <a16:colId xmlns:a16="http://schemas.microsoft.com/office/drawing/2014/main" val="1220285013"/>
                    </a:ext>
                  </a:extLst>
                </a:gridCol>
              </a:tblGrid>
              <a:tr h="370840">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745805641"/>
                  </a:ext>
                </a:extLst>
              </a:tr>
              <a:tr h="3708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3419423215"/>
                  </a:ext>
                </a:extLst>
              </a:tr>
              <a:tr h="3708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763113099"/>
                  </a:ext>
                </a:extLst>
              </a:tr>
              <a:tr h="3708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581282279"/>
                  </a:ext>
                </a:extLst>
              </a:tr>
              <a:tr h="3708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3855080778"/>
                  </a:ext>
                </a:extLst>
              </a:tr>
            </a:tbl>
          </a:graphicData>
        </a:graphic>
      </p:graphicFrame>
      <p:graphicFrame>
        <p:nvGraphicFramePr>
          <p:cNvPr id="7" name="Object 6">
            <a:extLst>
              <a:ext uri="{FF2B5EF4-FFF2-40B4-BE49-F238E27FC236}">
                <a16:creationId xmlns:a16="http://schemas.microsoft.com/office/drawing/2014/main" id="{BE09F1D1-8E5F-4A02-8694-D6B391F363A6}"/>
              </a:ext>
            </a:extLst>
          </p:cNvPr>
          <p:cNvGraphicFramePr>
            <a:graphicFrameLocks noChangeAspect="1"/>
          </p:cNvGraphicFramePr>
          <p:nvPr>
            <p:extLst>
              <p:ext uri="{D42A27DB-BD31-4B8C-83A1-F6EECF244321}">
                <p14:modId xmlns:p14="http://schemas.microsoft.com/office/powerpoint/2010/main" val="1868903137"/>
              </p:ext>
            </p:extLst>
          </p:nvPr>
        </p:nvGraphicFramePr>
        <p:xfrm>
          <a:off x="1123950" y="1871663"/>
          <a:ext cx="863600" cy="228600"/>
        </p:xfrm>
        <a:graphic>
          <a:graphicData uri="http://schemas.openxmlformats.org/presentationml/2006/ole">
            <mc:AlternateContent xmlns:mc="http://schemas.openxmlformats.org/markup-compatibility/2006">
              <mc:Choice xmlns:v="urn:schemas-microsoft-com:vml" Requires="v">
                <p:oleObj name="Equation" r:id="rId2" imgW="863280" imgH="228600" progId="Equation.DSMT4">
                  <p:embed/>
                </p:oleObj>
              </mc:Choice>
              <mc:Fallback>
                <p:oleObj name="Equation" r:id="rId2" imgW="863280" imgH="228600" progId="Equation.DSMT4">
                  <p:embed/>
                  <p:pic>
                    <p:nvPicPr>
                      <p:cNvPr id="0" name=""/>
                      <p:cNvPicPr/>
                      <p:nvPr/>
                    </p:nvPicPr>
                    <p:blipFill>
                      <a:blip r:embed="rId3"/>
                      <a:stretch>
                        <a:fillRect/>
                      </a:stretch>
                    </p:blipFill>
                    <p:spPr>
                      <a:xfrm>
                        <a:off x="1123950" y="1871663"/>
                        <a:ext cx="863600" cy="2286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C1593012-1570-4673-9A8A-EB0AF63D0719}"/>
              </a:ext>
            </a:extLst>
          </p:cNvPr>
          <p:cNvGraphicFramePr>
            <a:graphicFrameLocks noChangeAspect="1"/>
          </p:cNvGraphicFramePr>
          <p:nvPr>
            <p:extLst>
              <p:ext uri="{D42A27DB-BD31-4B8C-83A1-F6EECF244321}">
                <p14:modId xmlns:p14="http://schemas.microsoft.com/office/powerpoint/2010/main" val="3233961087"/>
              </p:ext>
            </p:extLst>
          </p:nvPr>
        </p:nvGraphicFramePr>
        <p:xfrm>
          <a:off x="2540000" y="1866900"/>
          <a:ext cx="1079500" cy="254000"/>
        </p:xfrm>
        <a:graphic>
          <a:graphicData uri="http://schemas.openxmlformats.org/presentationml/2006/ole">
            <mc:AlternateContent xmlns:mc="http://schemas.openxmlformats.org/markup-compatibility/2006">
              <mc:Choice xmlns:v="urn:schemas-microsoft-com:vml" Requires="v">
                <p:oleObj name="Equation" r:id="rId4" imgW="1079280" imgH="253800" progId="Equation.DSMT4">
                  <p:embed/>
                </p:oleObj>
              </mc:Choice>
              <mc:Fallback>
                <p:oleObj name="Equation" r:id="rId4" imgW="1079280" imgH="253800" progId="Equation.DSMT4">
                  <p:embed/>
                  <p:pic>
                    <p:nvPicPr>
                      <p:cNvPr id="0" name=""/>
                      <p:cNvPicPr/>
                      <p:nvPr/>
                    </p:nvPicPr>
                    <p:blipFill>
                      <a:blip r:embed="rId5"/>
                      <a:stretch>
                        <a:fillRect/>
                      </a:stretch>
                    </p:blipFill>
                    <p:spPr>
                      <a:xfrm>
                        <a:off x="2540000" y="1866900"/>
                        <a:ext cx="1079500" cy="254000"/>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86098401-22E4-4949-892A-16BD96A487C9}"/>
              </a:ext>
            </a:extLst>
          </p:cNvPr>
          <p:cNvGraphicFramePr>
            <a:graphicFrameLocks noChangeAspect="1"/>
          </p:cNvGraphicFramePr>
          <p:nvPr>
            <p:extLst>
              <p:ext uri="{D42A27DB-BD31-4B8C-83A1-F6EECF244321}">
                <p14:modId xmlns:p14="http://schemas.microsoft.com/office/powerpoint/2010/main" val="1579769180"/>
              </p:ext>
            </p:extLst>
          </p:nvPr>
        </p:nvGraphicFramePr>
        <p:xfrm>
          <a:off x="4051300" y="1859308"/>
          <a:ext cx="1079500" cy="254000"/>
        </p:xfrm>
        <a:graphic>
          <a:graphicData uri="http://schemas.openxmlformats.org/presentationml/2006/ole">
            <mc:AlternateContent xmlns:mc="http://schemas.openxmlformats.org/markup-compatibility/2006">
              <mc:Choice xmlns:v="urn:schemas-microsoft-com:vml" Requires="v">
                <p:oleObj name="Equation" r:id="rId6" imgW="1079280" imgH="253800" progId="Equation.DSMT4">
                  <p:embed/>
                </p:oleObj>
              </mc:Choice>
              <mc:Fallback>
                <p:oleObj name="Equation" r:id="rId6" imgW="1079280" imgH="253800" progId="Equation.DSMT4">
                  <p:embed/>
                  <p:pic>
                    <p:nvPicPr>
                      <p:cNvPr id="0" name=""/>
                      <p:cNvPicPr/>
                      <p:nvPr/>
                    </p:nvPicPr>
                    <p:blipFill>
                      <a:blip r:embed="rId7"/>
                      <a:stretch>
                        <a:fillRect/>
                      </a:stretch>
                    </p:blipFill>
                    <p:spPr>
                      <a:xfrm>
                        <a:off x="4051300" y="1859308"/>
                        <a:ext cx="1079500" cy="254000"/>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A037E36E-E52F-4AA2-8B95-F18929109498}"/>
              </a:ext>
            </a:extLst>
          </p:cNvPr>
          <p:cNvGraphicFramePr>
            <a:graphicFrameLocks noChangeAspect="1"/>
          </p:cNvGraphicFramePr>
          <p:nvPr>
            <p:extLst>
              <p:ext uri="{D42A27DB-BD31-4B8C-83A1-F6EECF244321}">
                <p14:modId xmlns:p14="http://schemas.microsoft.com/office/powerpoint/2010/main" val="4099003100"/>
              </p:ext>
            </p:extLst>
          </p:nvPr>
        </p:nvGraphicFramePr>
        <p:xfrm>
          <a:off x="5594350" y="1855788"/>
          <a:ext cx="1079500" cy="254000"/>
        </p:xfrm>
        <a:graphic>
          <a:graphicData uri="http://schemas.openxmlformats.org/presentationml/2006/ole">
            <mc:AlternateContent xmlns:mc="http://schemas.openxmlformats.org/markup-compatibility/2006">
              <mc:Choice xmlns:v="urn:schemas-microsoft-com:vml" Requires="v">
                <p:oleObj name="Equation" r:id="rId8" imgW="1079280" imgH="253800" progId="Equation.DSMT4">
                  <p:embed/>
                </p:oleObj>
              </mc:Choice>
              <mc:Fallback>
                <p:oleObj name="Equation" r:id="rId8" imgW="1079280" imgH="253800" progId="Equation.DSMT4">
                  <p:embed/>
                  <p:pic>
                    <p:nvPicPr>
                      <p:cNvPr id="0" name=""/>
                      <p:cNvPicPr/>
                      <p:nvPr/>
                    </p:nvPicPr>
                    <p:blipFill>
                      <a:blip r:embed="rId9"/>
                      <a:stretch>
                        <a:fillRect/>
                      </a:stretch>
                    </p:blipFill>
                    <p:spPr>
                      <a:xfrm>
                        <a:off x="5594350" y="1855788"/>
                        <a:ext cx="1079500" cy="25400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7C657645-B2BF-4F23-B6EA-1AFD540C643A}"/>
              </a:ext>
            </a:extLst>
          </p:cNvPr>
          <p:cNvGraphicFramePr>
            <a:graphicFrameLocks noChangeAspect="1"/>
          </p:cNvGraphicFramePr>
          <p:nvPr>
            <p:extLst>
              <p:ext uri="{D42A27DB-BD31-4B8C-83A1-F6EECF244321}">
                <p14:modId xmlns:p14="http://schemas.microsoft.com/office/powerpoint/2010/main" val="2454020520"/>
              </p:ext>
            </p:extLst>
          </p:nvPr>
        </p:nvGraphicFramePr>
        <p:xfrm>
          <a:off x="7131050" y="1857375"/>
          <a:ext cx="1079500" cy="254000"/>
        </p:xfrm>
        <a:graphic>
          <a:graphicData uri="http://schemas.openxmlformats.org/presentationml/2006/ole">
            <mc:AlternateContent xmlns:mc="http://schemas.openxmlformats.org/markup-compatibility/2006">
              <mc:Choice xmlns:v="urn:schemas-microsoft-com:vml" Requires="v">
                <p:oleObj name="Equation" r:id="rId10" imgW="1079280" imgH="253800" progId="Equation.DSMT4">
                  <p:embed/>
                </p:oleObj>
              </mc:Choice>
              <mc:Fallback>
                <p:oleObj name="Equation" r:id="rId10" imgW="1079280" imgH="253800" progId="Equation.DSMT4">
                  <p:embed/>
                  <p:pic>
                    <p:nvPicPr>
                      <p:cNvPr id="0" name=""/>
                      <p:cNvPicPr/>
                      <p:nvPr/>
                    </p:nvPicPr>
                    <p:blipFill>
                      <a:blip r:embed="rId11"/>
                      <a:stretch>
                        <a:fillRect/>
                      </a:stretch>
                    </p:blipFill>
                    <p:spPr>
                      <a:xfrm>
                        <a:off x="7131050" y="1857375"/>
                        <a:ext cx="1079500" cy="2540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EF639E28-9614-4999-99D0-907B2FF81127}"/>
              </a:ext>
            </a:extLst>
          </p:cNvPr>
          <p:cNvGraphicFramePr>
            <a:graphicFrameLocks noChangeAspect="1"/>
          </p:cNvGraphicFramePr>
          <p:nvPr>
            <p:extLst>
              <p:ext uri="{D42A27DB-BD31-4B8C-83A1-F6EECF244321}">
                <p14:modId xmlns:p14="http://schemas.microsoft.com/office/powerpoint/2010/main" val="1030564324"/>
              </p:ext>
            </p:extLst>
          </p:nvPr>
        </p:nvGraphicFramePr>
        <p:xfrm>
          <a:off x="1593850" y="2256442"/>
          <a:ext cx="114300" cy="215900"/>
        </p:xfrm>
        <a:graphic>
          <a:graphicData uri="http://schemas.openxmlformats.org/presentationml/2006/ole">
            <mc:AlternateContent xmlns:mc="http://schemas.openxmlformats.org/markup-compatibility/2006">
              <mc:Choice xmlns:v="urn:schemas-microsoft-com:vml" Requires="v">
                <p:oleObj name="Equation" r:id="rId12" imgW="114120" imgH="215640" progId="Equation.DSMT4">
                  <p:embed/>
                </p:oleObj>
              </mc:Choice>
              <mc:Fallback>
                <p:oleObj name="Equation" r:id="rId12" imgW="114120" imgH="215640" progId="Equation.DSMT4">
                  <p:embed/>
                  <p:pic>
                    <p:nvPicPr>
                      <p:cNvPr id="0" name=""/>
                      <p:cNvPicPr/>
                      <p:nvPr/>
                    </p:nvPicPr>
                    <p:blipFill>
                      <a:blip r:embed="rId13"/>
                      <a:stretch>
                        <a:fillRect/>
                      </a:stretch>
                    </p:blipFill>
                    <p:spPr>
                      <a:xfrm>
                        <a:off x="1593850" y="2256442"/>
                        <a:ext cx="114300" cy="215900"/>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0CAC2396-078E-43D2-96D0-1B7150E0875B}"/>
              </a:ext>
            </a:extLst>
          </p:cNvPr>
          <p:cNvGraphicFramePr>
            <a:graphicFrameLocks noChangeAspect="1"/>
          </p:cNvGraphicFramePr>
          <p:nvPr>
            <p:extLst>
              <p:ext uri="{D42A27DB-BD31-4B8C-83A1-F6EECF244321}">
                <p14:modId xmlns:p14="http://schemas.microsoft.com/office/powerpoint/2010/main" val="2506713907"/>
              </p:ext>
            </p:extLst>
          </p:nvPr>
        </p:nvGraphicFramePr>
        <p:xfrm>
          <a:off x="2479345" y="2229138"/>
          <a:ext cx="1219200" cy="266700"/>
        </p:xfrm>
        <a:graphic>
          <a:graphicData uri="http://schemas.openxmlformats.org/presentationml/2006/ole">
            <mc:AlternateContent xmlns:mc="http://schemas.openxmlformats.org/markup-compatibility/2006">
              <mc:Choice xmlns:v="urn:schemas-microsoft-com:vml" Requires="v">
                <p:oleObj name="Equation" r:id="rId14" imgW="1218960" imgH="266400" progId="Equation.DSMT4">
                  <p:embed/>
                </p:oleObj>
              </mc:Choice>
              <mc:Fallback>
                <p:oleObj name="Equation" r:id="rId14" imgW="1218960" imgH="266400" progId="Equation.DSMT4">
                  <p:embed/>
                  <p:pic>
                    <p:nvPicPr>
                      <p:cNvPr id="0" name=""/>
                      <p:cNvPicPr/>
                      <p:nvPr/>
                    </p:nvPicPr>
                    <p:blipFill>
                      <a:blip r:embed="rId15"/>
                      <a:stretch>
                        <a:fillRect/>
                      </a:stretch>
                    </p:blipFill>
                    <p:spPr>
                      <a:xfrm>
                        <a:off x="2479345" y="2229138"/>
                        <a:ext cx="1219200" cy="266700"/>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065FBED4-DC51-4B2B-9FEA-B803312DA825}"/>
              </a:ext>
            </a:extLst>
          </p:cNvPr>
          <p:cNvGraphicFramePr>
            <a:graphicFrameLocks noChangeAspect="1"/>
          </p:cNvGraphicFramePr>
          <p:nvPr>
            <p:extLst>
              <p:ext uri="{D42A27DB-BD31-4B8C-83A1-F6EECF244321}">
                <p14:modId xmlns:p14="http://schemas.microsoft.com/office/powerpoint/2010/main" val="1618318671"/>
              </p:ext>
            </p:extLst>
          </p:nvPr>
        </p:nvGraphicFramePr>
        <p:xfrm>
          <a:off x="4533900" y="2251363"/>
          <a:ext cx="152400" cy="215900"/>
        </p:xfrm>
        <a:graphic>
          <a:graphicData uri="http://schemas.openxmlformats.org/presentationml/2006/ole">
            <mc:AlternateContent xmlns:mc="http://schemas.openxmlformats.org/markup-compatibility/2006">
              <mc:Choice xmlns:v="urn:schemas-microsoft-com:vml" Requires="v">
                <p:oleObj name="Equation" r:id="rId16" imgW="152280" imgH="215640" progId="Equation.DSMT4">
                  <p:embed/>
                </p:oleObj>
              </mc:Choice>
              <mc:Fallback>
                <p:oleObj name="Equation" r:id="rId16" imgW="152280" imgH="215640" progId="Equation.DSMT4">
                  <p:embed/>
                  <p:pic>
                    <p:nvPicPr>
                      <p:cNvPr id="0" name=""/>
                      <p:cNvPicPr/>
                      <p:nvPr/>
                    </p:nvPicPr>
                    <p:blipFill>
                      <a:blip r:embed="rId17"/>
                      <a:stretch>
                        <a:fillRect/>
                      </a:stretch>
                    </p:blipFill>
                    <p:spPr>
                      <a:xfrm>
                        <a:off x="4533900" y="2251363"/>
                        <a:ext cx="152400" cy="215900"/>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CFBE471A-5352-45B2-979A-A2F8099926E2}"/>
              </a:ext>
            </a:extLst>
          </p:cNvPr>
          <p:cNvGraphicFramePr>
            <a:graphicFrameLocks noChangeAspect="1"/>
          </p:cNvGraphicFramePr>
          <p:nvPr>
            <p:extLst>
              <p:ext uri="{D42A27DB-BD31-4B8C-83A1-F6EECF244321}">
                <p14:modId xmlns:p14="http://schemas.microsoft.com/office/powerpoint/2010/main" val="1491926519"/>
              </p:ext>
            </p:extLst>
          </p:nvPr>
        </p:nvGraphicFramePr>
        <p:xfrm>
          <a:off x="5810250" y="2229680"/>
          <a:ext cx="863600" cy="266700"/>
        </p:xfrm>
        <a:graphic>
          <a:graphicData uri="http://schemas.openxmlformats.org/presentationml/2006/ole">
            <mc:AlternateContent xmlns:mc="http://schemas.openxmlformats.org/markup-compatibility/2006">
              <mc:Choice xmlns:v="urn:schemas-microsoft-com:vml" Requires="v">
                <p:oleObj name="Equation" r:id="rId18" imgW="863280" imgH="266400" progId="Equation.DSMT4">
                  <p:embed/>
                </p:oleObj>
              </mc:Choice>
              <mc:Fallback>
                <p:oleObj name="Equation" r:id="rId18" imgW="863280" imgH="266400" progId="Equation.DSMT4">
                  <p:embed/>
                  <p:pic>
                    <p:nvPicPr>
                      <p:cNvPr id="0" name=""/>
                      <p:cNvPicPr/>
                      <p:nvPr/>
                    </p:nvPicPr>
                    <p:blipFill>
                      <a:blip r:embed="rId19"/>
                      <a:stretch>
                        <a:fillRect/>
                      </a:stretch>
                    </p:blipFill>
                    <p:spPr>
                      <a:xfrm>
                        <a:off x="5810250" y="2229680"/>
                        <a:ext cx="863600" cy="266700"/>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03A83B5B-EE4D-49F7-AD19-B92C544972FB}"/>
              </a:ext>
            </a:extLst>
          </p:cNvPr>
          <p:cNvGraphicFramePr>
            <a:graphicFrameLocks noChangeAspect="1"/>
          </p:cNvGraphicFramePr>
          <p:nvPr>
            <p:extLst>
              <p:ext uri="{D42A27DB-BD31-4B8C-83A1-F6EECF244321}">
                <p14:modId xmlns:p14="http://schemas.microsoft.com/office/powerpoint/2010/main" val="122561172"/>
              </p:ext>
            </p:extLst>
          </p:nvPr>
        </p:nvGraphicFramePr>
        <p:xfrm>
          <a:off x="7531100" y="2238663"/>
          <a:ext cx="266700" cy="228600"/>
        </p:xfrm>
        <a:graphic>
          <a:graphicData uri="http://schemas.openxmlformats.org/presentationml/2006/ole">
            <mc:AlternateContent xmlns:mc="http://schemas.openxmlformats.org/markup-compatibility/2006">
              <mc:Choice xmlns:v="urn:schemas-microsoft-com:vml" Requires="v">
                <p:oleObj name="Equation" r:id="rId20" imgW="266400" imgH="228600" progId="Equation.DSMT4">
                  <p:embed/>
                </p:oleObj>
              </mc:Choice>
              <mc:Fallback>
                <p:oleObj name="Equation" r:id="rId20" imgW="266400" imgH="228600" progId="Equation.DSMT4">
                  <p:embed/>
                  <p:pic>
                    <p:nvPicPr>
                      <p:cNvPr id="0" name=""/>
                      <p:cNvPicPr/>
                      <p:nvPr/>
                    </p:nvPicPr>
                    <p:blipFill>
                      <a:blip r:embed="rId21"/>
                      <a:stretch>
                        <a:fillRect/>
                      </a:stretch>
                    </p:blipFill>
                    <p:spPr>
                      <a:xfrm>
                        <a:off x="7531100" y="2238663"/>
                        <a:ext cx="266700" cy="228600"/>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D244925E-68A0-4240-94DA-50BA25D3F2FE}"/>
              </a:ext>
            </a:extLst>
          </p:cNvPr>
          <p:cNvGraphicFramePr>
            <a:graphicFrameLocks noChangeAspect="1"/>
          </p:cNvGraphicFramePr>
          <p:nvPr>
            <p:extLst>
              <p:ext uri="{D42A27DB-BD31-4B8C-83A1-F6EECF244321}">
                <p14:modId xmlns:p14="http://schemas.microsoft.com/office/powerpoint/2010/main" val="4141418669"/>
              </p:ext>
            </p:extLst>
          </p:nvPr>
        </p:nvGraphicFramePr>
        <p:xfrm>
          <a:off x="1555750" y="2627312"/>
          <a:ext cx="152400" cy="215900"/>
        </p:xfrm>
        <a:graphic>
          <a:graphicData uri="http://schemas.openxmlformats.org/presentationml/2006/ole">
            <mc:AlternateContent xmlns:mc="http://schemas.openxmlformats.org/markup-compatibility/2006">
              <mc:Choice xmlns:v="urn:schemas-microsoft-com:vml" Requires="v">
                <p:oleObj name="Equation" r:id="rId22" imgW="152280" imgH="215640" progId="Equation.DSMT4">
                  <p:embed/>
                </p:oleObj>
              </mc:Choice>
              <mc:Fallback>
                <p:oleObj name="Equation" r:id="rId22" imgW="152280" imgH="215640" progId="Equation.DSMT4">
                  <p:embed/>
                  <p:pic>
                    <p:nvPicPr>
                      <p:cNvPr id="0" name=""/>
                      <p:cNvPicPr/>
                      <p:nvPr/>
                    </p:nvPicPr>
                    <p:blipFill>
                      <a:blip r:embed="rId23"/>
                      <a:stretch>
                        <a:fillRect/>
                      </a:stretch>
                    </p:blipFill>
                    <p:spPr>
                      <a:xfrm>
                        <a:off x="1555750" y="2627312"/>
                        <a:ext cx="152400" cy="21590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A0B3FECE-D786-4598-B584-D635E3D9263E}"/>
              </a:ext>
            </a:extLst>
          </p:cNvPr>
          <p:cNvGraphicFramePr>
            <a:graphicFrameLocks noChangeAspect="1"/>
          </p:cNvGraphicFramePr>
          <p:nvPr>
            <p:extLst>
              <p:ext uri="{D42A27DB-BD31-4B8C-83A1-F6EECF244321}">
                <p14:modId xmlns:p14="http://schemas.microsoft.com/office/powerpoint/2010/main" val="1720420517"/>
              </p:ext>
            </p:extLst>
          </p:nvPr>
        </p:nvGraphicFramePr>
        <p:xfrm>
          <a:off x="2679700" y="2616747"/>
          <a:ext cx="800100" cy="228600"/>
        </p:xfrm>
        <a:graphic>
          <a:graphicData uri="http://schemas.openxmlformats.org/presentationml/2006/ole">
            <mc:AlternateContent xmlns:mc="http://schemas.openxmlformats.org/markup-compatibility/2006">
              <mc:Choice xmlns:v="urn:schemas-microsoft-com:vml" Requires="v">
                <p:oleObj name="Equation" r:id="rId24" imgW="799920" imgH="228600" progId="Equation.DSMT4">
                  <p:embed/>
                </p:oleObj>
              </mc:Choice>
              <mc:Fallback>
                <p:oleObj name="Equation" r:id="rId24" imgW="799920" imgH="228600" progId="Equation.DSMT4">
                  <p:embed/>
                  <p:pic>
                    <p:nvPicPr>
                      <p:cNvPr id="0" name=""/>
                      <p:cNvPicPr/>
                      <p:nvPr/>
                    </p:nvPicPr>
                    <p:blipFill>
                      <a:blip r:embed="rId25"/>
                      <a:stretch>
                        <a:fillRect/>
                      </a:stretch>
                    </p:blipFill>
                    <p:spPr>
                      <a:xfrm>
                        <a:off x="2679700" y="2616747"/>
                        <a:ext cx="800100" cy="2286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02DB8B09-64C2-40BF-9440-C2B86C0840B0}"/>
              </a:ext>
            </a:extLst>
          </p:cNvPr>
          <p:cNvGraphicFramePr>
            <a:graphicFrameLocks noChangeAspect="1"/>
          </p:cNvGraphicFramePr>
          <p:nvPr>
            <p:extLst>
              <p:ext uri="{D42A27DB-BD31-4B8C-83A1-F6EECF244321}">
                <p14:modId xmlns:p14="http://schemas.microsoft.com/office/powerpoint/2010/main" val="645768928"/>
              </p:ext>
            </p:extLst>
          </p:nvPr>
        </p:nvGraphicFramePr>
        <p:xfrm>
          <a:off x="4543425" y="2621034"/>
          <a:ext cx="152400" cy="215900"/>
        </p:xfrm>
        <a:graphic>
          <a:graphicData uri="http://schemas.openxmlformats.org/presentationml/2006/ole">
            <mc:AlternateContent xmlns:mc="http://schemas.openxmlformats.org/markup-compatibility/2006">
              <mc:Choice xmlns:v="urn:schemas-microsoft-com:vml" Requires="v">
                <p:oleObj name="Equation" r:id="rId26" imgW="152280" imgH="215640" progId="Equation.DSMT4">
                  <p:embed/>
                </p:oleObj>
              </mc:Choice>
              <mc:Fallback>
                <p:oleObj name="Equation" r:id="rId26" imgW="152280" imgH="215640" progId="Equation.DSMT4">
                  <p:embed/>
                  <p:pic>
                    <p:nvPicPr>
                      <p:cNvPr id="0" name=""/>
                      <p:cNvPicPr/>
                      <p:nvPr/>
                    </p:nvPicPr>
                    <p:blipFill>
                      <a:blip r:embed="rId27"/>
                      <a:stretch>
                        <a:fillRect/>
                      </a:stretch>
                    </p:blipFill>
                    <p:spPr>
                      <a:xfrm>
                        <a:off x="4543425" y="2621034"/>
                        <a:ext cx="152400" cy="215900"/>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F2BAB444-8151-4AD7-B35B-E1A27C0B614F}"/>
              </a:ext>
            </a:extLst>
          </p:cNvPr>
          <p:cNvGraphicFramePr>
            <a:graphicFrameLocks noChangeAspect="1"/>
          </p:cNvGraphicFramePr>
          <p:nvPr>
            <p:extLst>
              <p:ext uri="{D42A27DB-BD31-4B8C-83A1-F6EECF244321}">
                <p14:modId xmlns:p14="http://schemas.microsoft.com/office/powerpoint/2010/main" val="2093122921"/>
              </p:ext>
            </p:extLst>
          </p:nvPr>
        </p:nvGraphicFramePr>
        <p:xfrm>
          <a:off x="5804100" y="2604397"/>
          <a:ext cx="875900" cy="270499"/>
        </p:xfrm>
        <a:graphic>
          <a:graphicData uri="http://schemas.openxmlformats.org/presentationml/2006/ole">
            <mc:AlternateContent xmlns:mc="http://schemas.openxmlformats.org/markup-compatibility/2006">
              <mc:Choice xmlns:v="urn:schemas-microsoft-com:vml" Requires="v">
                <p:oleObj name="Equation" r:id="rId28" imgW="863280" imgH="266400" progId="Equation.DSMT4">
                  <p:embed/>
                </p:oleObj>
              </mc:Choice>
              <mc:Fallback>
                <p:oleObj name="Equation" r:id="rId28" imgW="863280" imgH="266400" progId="Equation.DSMT4">
                  <p:embed/>
                  <p:pic>
                    <p:nvPicPr>
                      <p:cNvPr id="0" name=""/>
                      <p:cNvPicPr/>
                      <p:nvPr/>
                    </p:nvPicPr>
                    <p:blipFill>
                      <a:blip r:embed="rId19"/>
                      <a:stretch>
                        <a:fillRect/>
                      </a:stretch>
                    </p:blipFill>
                    <p:spPr>
                      <a:xfrm>
                        <a:off x="5804100" y="2604397"/>
                        <a:ext cx="875900" cy="270499"/>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3366DC96-5FE4-455F-B7D2-4244EAB9121C}"/>
              </a:ext>
            </a:extLst>
          </p:cNvPr>
          <p:cNvGraphicFramePr>
            <a:graphicFrameLocks noChangeAspect="1"/>
          </p:cNvGraphicFramePr>
          <p:nvPr>
            <p:extLst>
              <p:ext uri="{D42A27DB-BD31-4B8C-83A1-F6EECF244321}">
                <p14:modId xmlns:p14="http://schemas.microsoft.com/office/powerpoint/2010/main" val="2107121399"/>
              </p:ext>
            </p:extLst>
          </p:nvPr>
        </p:nvGraphicFramePr>
        <p:xfrm>
          <a:off x="7540625" y="2622859"/>
          <a:ext cx="241300" cy="228600"/>
        </p:xfrm>
        <a:graphic>
          <a:graphicData uri="http://schemas.openxmlformats.org/presentationml/2006/ole">
            <mc:AlternateContent xmlns:mc="http://schemas.openxmlformats.org/markup-compatibility/2006">
              <mc:Choice xmlns:v="urn:schemas-microsoft-com:vml" Requires="v">
                <p:oleObj name="Equation" r:id="rId29" imgW="241200" imgH="228600" progId="Equation.DSMT4">
                  <p:embed/>
                </p:oleObj>
              </mc:Choice>
              <mc:Fallback>
                <p:oleObj name="Equation" r:id="rId29" imgW="241200" imgH="228600" progId="Equation.DSMT4">
                  <p:embed/>
                  <p:pic>
                    <p:nvPicPr>
                      <p:cNvPr id="0" name=""/>
                      <p:cNvPicPr/>
                      <p:nvPr/>
                    </p:nvPicPr>
                    <p:blipFill>
                      <a:blip r:embed="rId30"/>
                      <a:stretch>
                        <a:fillRect/>
                      </a:stretch>
                    </p:blipFill>
                    <p:spPr>
                      <a:xfrm>
                        <a:off x="7540625" y="2622859"/>
                        <a:ext cx="241300" cy="228600"/>
                      </a:xfrm>
                      <a:prstGeom prst="rect">
                        <a:avLst/>
                      </a:prstGeom>
                    </p:spPr>
                  </p:pic>
                </p:oleObj>
              </mc:Fallback>
            </mc:AlternateContent>
          </a:graphicData>
        </a:graphic>
      </p:graphicFrame>
      <p:graphicFrame>
        <p:nvGraphicFramePr>
          <p:cNvPr id="23" name="Object 22">
            <a:extLst>
              <a:ext uri="{FF2B5EF4-FFF2-40B4-BE49-F238E27FC236}">
                <a16:creationId xmlns:a16="http://schemas.microsoft.com/office/drawing/2014/main" id="{A4BEBAB0-7C70-4CC4-8B54-B5272168A398}"/>
              </a:ext>
            </a:extLst>
          </p:cNvPr>
          <p:cNvGraphicFramePr>
            <a:graphicFrameLocks noChangeAspect="1"/>
          </p:cNvGraphicFramePr>
          <p:nvPr>
            <p:extLst>
              <p:ext uri="{D42A27DB-BD31-4B8C-83A1-F6EECF244321}">
                <p14:modId xmlns:p14="http://schemas.microsoft.com/office/powerpoint/2010/main" val="1616928688"/>
              </p:ext>
            </p:extLst>
          </p:nvPr>
        </p:nvGraphicFramePr>
        <p:xfrm>
          <a:off x="1593850" y="2973388"/>
          <a:ext cx="76200" cy="228600"/>
        </p:xfrm>
        <a:graphic>
          <a:graphicData uri="http://schemas.openxmlformats.org/presentationml/2006/ole">
            <mc:AlternateContent xmlns:mc="http://schemas.openxmlformats.org/markup-compatibility/2006">
              <mc:Choice xmlns:v="urn:schemas-microsoft-com:vml" Requires="v">
                <p:oleObj name="Equation" r:id="rId31" imgW="75960" imgH="228600" progId="Equation.DSMT4">
                  <p:embed/>
                </p:oleObj>
              </mc:Choice>
              <mc:Fallback>
                <p:oleObj name="Equation" r:id="rId31" imgW="75960" imgH="228600" progId="Equation.DSMT4">
                  <p:embed/>
                  <p:pic>
                    <p:nvPicPr>
                      <p:cNvPr id="0" name=""/>
                      <p:cNvPicPr/>
                      <p:nvPr/>
                    </p:nvPicPr>
                    <p:blipFill>
                      <a:blip r:embed="rId32"/>
                      <a:stretch>
                        <a:fillRect/>
                      </a:stretch>
                    </p:blipFill>
                    <p:spPr>
                      <a:xfrm>
                        <a:off x="1593850" y="2973388"/>
                        <a:ext cx="76200" cy="228600"/>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0AF4CAAF-50A9-4CD9-AD63-AB8AC6F0E3B9}"/>
              </a:ext>
            </a:extLst>
          </p:cNvPr>
          <p:cNvGraphicFramePr>
            <a:graphicFrameLocks noChangeAspect="1"/>
          </p:cNvGraphicFramePr>
          <p:nvPr>
            <p:extLst>
              <p:ext uri="{D42A27DB-BD31-4B8C-83A1-F6EECF244321}">
                <p14:modId xmlns:p14="http://schemas.microsoft.com/office/powerpoint/2010/main" val="560472194"/>
              </p:ext>
            </p:extLst>
          </p:nvPr>
        </p:nvGraphicFramePr>
        <p:xfrm>
          <a:off x="3108325" y="2982913"/>
          <a:ext cx="76200" cy="228600"/>
        </p:xfrm>
        <a:graphic>
          <a:graphicData uri="http://schemas.openxmlformats.org/presentationml/2006/ole">
            <mc:AlternateContent xmlns:mc="http://schemas.openxmlformats.org/markup-compatibility/2006">
              <mc:Choice xmlns:v="urn:schemas-microsoft-com:vml" Requires="v">
                <p:oleObj name="Equation" r:id="rId33" imgW="75960" imgH="228600" progId="Equation.DSMT4">
                  <p:embed/>
                </p:oleObj>
              </mc:Choice>
              <mc:Fallback>
                <p:oleObj name="Equation" r:id="rId33" imgW="75960" imgH="228600" progId="Equation.DSMT4">
                  <p:embed/>
                  <p:pic>
                    <p:nvPicPr>
                      <p:cNvPr id="0" name=""/>
                      <p:cNvPicPr/>
                      <p:nvPr/>
                    </p:nvPicPr>
                    <p:blipFill>
                      <a:blip r:embed="rId34"/>
                      <a:stretch>
                        <a:fillRect/>
                      </a:stretch>
                    </p:blipFill>
                    <p:spPr>
                      <a:xfrm>
                        <a:off x="3108325" y="2982913"/>
                        <a:ext cx="76200" cy="228600"/>
                      </a:xfrm>
                      <a:prstGeom prst="rect">
                        <a:avLst/>
                      </a:prstGeom>
                    </p:spPr>
                  </p:pic>
                </p:oleObj>
              </mc:Fallback>
            </mc:AlternateContent>
          </a:graphicData>
        </a:graphic>
      </p:graphicFrame>
      <p:graphicFrame>
        <p:nvGraphicFramePr>
          <p:cNvPr id="25" name="Object 24">
            <a:extLst>
              <a:ext uri="{FF2B5EF4-FFF2-40B4-BE49-F238E27FC236}">
                <a16:creationId xmlns:a16="http://schemas.microsoft.com/office/drawing/2014/main" id="{142AB8DB-E539-4536-847D-BEC77F342AC9}"/>
              </a:ext>
            </a:extLst>
          </p:cNvPr>
          <p:cNvGraphicFramePr>
            <a:graphicFrameLocks noChangeAspect="1"/>
          </p:cNvGraphicFramePr>
          <p:nvPr>
            <p:extLst>
              <p:ext uri="{D42A27DB-BD31-4B8C-83A1-F6EECF244321}">
                <p14:modId xmlns:p14="http://schemas.microsoft.com/office/powerpoint/2010/main" val="2584965273"/>
              </p:ext>
            </p:extLst>
          </p:nvPr>
        </p:nvGraphicFramePr>
        <p:xfrm>
          <a:off x="4584700" y="2982913"/>
          <a:ext cx="76200" cy="228600"/>
        </p:xfrm>
        <a:graphic>
          <a:graphicData uri="http://schemas.openxmlformats.org/presentationml/2006/ole">
            <mc:AlternateContent xmlns:mc="http://schemas.openxmlformats.org/markup-compatibility/2006">
              <mc:Choice xmlns:v="urn:schemas-microsoft-com:vml" Requires="v">
                <p:oleObj name="Equation" r:id="rId35" imgW="75960" imgH="228600" progId="Equation.DSMT4">
                  <p:embed/>
                </p:oleObj>
              </mc:Choice>
              <mc:Fallback>
                <p:oleObj name="Equation" r:id="rId35" imgW="75960" imgH="228600" progId="Equation.DSMT4">
                  <p:embed/>
                  <p:pic>
                    <p:nvPicPr>
                      <p:cNvPr id="0" name=""/>
                      <p:cNvPicPr/>
                      <p:nvPr/>
                    </p:nvPicPr>
                    <p:blipFill>
                      <a:blip r:embed="rId36"/>
                      <a:stretch>
                        <a:fillRect/>
                      </a:stretch>
                    </p:blipFill>
                    <p:spPr>
                      <a:xfrm>
                        <a:off x="4584700" y="2982913"/>
                        <a:ext cx="76200" cy="228600"/>
                      </a:xfrm>
                      <a:prstGeom prst="rect">
                        <a:avLst/>
                      </a:prstGeom>
                    </p:spPr>
                  </p:pic>
                </p:oleObj>
              </mc:Fallback>
            </mc:AlternateContent>
          </a:graphicData>
        </a:graphic>
      </p:graphicFrame>
      <p:graphicFrame>
        <p:nvGraphicFramePr>
          <p:cNvPr id="26" name="Object 25">
            <a:extLst>
              <a:ext uri="{FF2B5EF4-FFF2-40B4-BE49-F238E27FC236}">
                <a16:creationId xmlns:a16="http://schemas.microsoft.com/office/drawing/2014/main" id="{2619B21E-7AE1-4A9B-97CA-65376A557964}"/>
              </a:ext>
            </a:extLst>
          </p:cNvPr>
          <p:cNvGraphicFramePr>
            <a:graphicFrameLocks noChangeAspect="1"/>
          </p:cNvGraphicFramePr>
          <p:nvPr>
            <p:extLst>
              <p:ext uri="{D42A27DB-BD31-4B8C-83A1-F6EECF244321}">
                <p14:modId xmlns:p14="http://schemas.microsoft.com/office/powerpoint/2010/main" val="1518605675"/>
              </p:ext>
            </p:extLst>
          </p:nvPr>
        </p:nvGraphicFramePr>
        <p:xfrm>
          <a:off x="6184900" y="2982913"/>
          <a:ext cx="76200" cy="228600"/>
        </p:xfrm>
        <a:graphic>
          <a:graphicData uri="http://schemas.openxmlformats.org/presentationml/2006/ole">
            <mc:AlternateContent xmlns:mc="http://schemas.openxmlformats.org/markup-compatibility/2006">
              <mc:Choice xmlns:v="urn:schemas-microsoft-com:vml" Requires="v">
                <p:oleObj name="Equation" r:id="rId37" imgW="75960" imgH="228600" progId="Equation.DSMT4">
                  <p:embed/>
                </p:oleObj>
              </mc:Choice>
              <mc:Fallback>
                <p:oleObj name="Equation" r:id="rId37" imgW="75960" imgH="228600" progId="Equation.DSMT4">
                  <p:embed/>
                  <p:pic>
                    <p:nvPicPr>
                      <p:cNvPr id="0" name=""/>
                      <p:cNvPicPr/>
                      <p:nvPr/>
                    </p:nvPicPr>
                    <p:blipFill>
                      <a:blip r:embed="rId38"/>
                      <a:stretch>
                        <a:fillRect/>
                      </a:stretch>
                    </p:blipFill>
                    <p:spPr>
                      <a:xfrm>
                        <a:off x="6184900" y="2982913"/>
                        <a:ext cx="76200" cy="228600"/>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7B053275-DA66-49A3-9BCB-B14D359E3128}"/>
              </a:ext>
            </a:extLst>
          </p:cNvPr>
          <p:cNvGraphicFramePr>
            <a:graphicFrameLocks noChangeAspect="1"/>
          </p:cNvGraphicFramePr>
          <p:nvPr>
            <p:extLst>
              <p:ext uri="{D42A27DB-BD31-4B8C-83A1-F6EECF244321}">
                <p14:modId xmlns:p14="http://schemas.microsoft.com/office/powerpoint/2010/main" val="1971846072"/>
              </p:ext>
            </p:extLst>
          </p:nvPr>
        </p:nvGraphicFramePr>
        <p:xfrm>
          <a:off x="7613650" y="2982913"/>
          <a:ext cx="76200" cy="228600"/>
        </p:xfrm>
        <a:graphic>
          <a:graphicData uri="http://schemas.openxmlformats.org/presentationml/2006/ole">
            <mc:AlternateContent xmlns:mc="http://schemas.openxmlformats.org/markup-compatibility/2006">
              <mc:Choice xmlns:v="urn:schemas-microsoft-com:vml" Requires="v">
                <p:oleObj name="Equation" r:id="rId39" imgW="75960" imgH="228600" progId="Equation.DSMT4">
                  <p:embed/>
                </p:oleObj>
              </mc:Choice>
              <mc:Fallback>
                <p:oleObj name="Equation" r:id="rId39" imgW="75960" imgH="228600" progId="Equation.DSMT4">
                  <p:embed/>
                  <p:pic>
                    <p:nvPicPr>
                      <p:cNvPr id="0" name=""/>
                      <p:cNvPicPr/>
                      <p:nvPr/>
                    </p:nvPicPr>
                    <p:blipFill>
                      <a:blip r:embed="rId40"/>
                      <a:stretch>
                        <a:fillRect/>
                      </a:stretch>
                    </p:blipFill>
                    <p:spPr>
                      <a:xfrm>
                        <a:off x="7613650" y="2982913"/>
                        <a:ext cx="76200" cy="228600"/>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4FECDECD-8631-439E-ACF1-330D643AAECE}"/>
              </a:ext>
            </a:extLst>
          </p:cNvPr>
          <p:cNvGraphicFramePr>
            <a:graphicFrameLocks noChangeAspect="1"/>
          </p:cNvGraphicFramePr>
          <p:nvPr>
            <p:extLst>
              <p:ext uri="{D42A27DB-BD31-4B8C-83A1-F6EECF244321}">
                <p14:modId xmlns:p14="http://schemas.microsoft.com/office/powerpoint/2010/main" val="2199947876"/>
              </p:ext>
            </p:extLst>
          </p:nvPr>
        </p:nvGraphicFramePr>
        <p:xfrm>
          <a:off x="1498600" y="3351214"/>
          <a:ext cx="266700" cy="228600"/>
        </p:xfrm>
        <a:graphic>
          <a:graphicData uri="http://schemas.openxmlformats.org/presentationml/2006/ole">
            <mc:AlternateContent xmlns:mc="http://schemas.openxmlformats.org/markup-compatibility/2006">
              <mc:Choice xmlns:v="urn:schemas-microsoft-com:vml" Requires="v">
                <p:oleObj name="Equation" r:id="rId41" imgW="266400" imgH="228600" progId="Equation.DSMT4">
                  <p:embed/>
                </p:oleObj>
              </mc:Choice>
              <mc:Fallback>
                <p:oleObj name="Equation" r:id="rId41" imgW="266400" imgH="228600" progId="Equation.DSMT4">
                  <p:embed/>
                  <p:pic>
                    <p:nvPicPr>
                      <p:cNvPr id="0" name=""/>
                      <p:cNvPicPr/>
                      <p:nvPr/>
                    </p:nvPicPr>
                    <p:blipFill>
                      <a:blip r:embed="rId42"/>
                      <a:stretch>
                        <a:fillRect/>
                      </a:stretch>
                    </p:blipFill>
                    <p:spPr>
                      <a:xfrm>
                        <a:off x="1498600" y="3351214"/>
                        <a:ext cx="266700" cy="22860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4CD1F842-72DC-4608-91E1-848B0873AF1B}"/>
              </a:ext>
            </a:extLst>
          </p:cNvPr>
          <p:cNvGraphicFramePr>
            <a:graphicFrameLocks noChangeAspect="1"/>
          </p:cNvGraphicFramePr>
          <p:nvPr>
            <p:extLst>
              <p:ext uri="{D42A27DB-BD31-4B8C-83A1-F6EECF244321}">
                <p14:modId xmlns:p14="http://schemas.microsoft.com/office/powerpoint/2010/main" val="755493458"/>
              </p:ext>
            </p:extLst>
          </p:nvPr>
        </p:nvGraphicFramePr>
        <p:xfrm>
          <a:off x="2768600" y="3335229"/>
          <a:ext cx="711200" cy="266700"/>
        </p:xfrm>
        <a:graphic>
          <a:graphicData uri="http://schemas.openxmlformats.org/presentationml/2006/ole">
            <mc:AlternateContent xmlns:mc="http://schemas.openxmlformats.org/markup-compatibility/2006">
              <mc:Choice xmlns:v="urn:schemas-microsoft-com:vml" Requires="v">
                <p:oleObj name="Equation" r:id="rId43" imgW="711000" imgH="266400" progId="Equation.DSMT4">
                  <p:embed/>
                </p:oleObj>
              </mc:Choice>
              <mc:Fallback>
                <p:oleObj name="Equation" r:id="rId43" imgW="711000" imgH="266400" progId="Equation.DSMT4">
                  <p:embed/>
                  <p:pic>
                    <p:nvPicPr>
                      <p:cNvPr id="0" name=""/>
                      <p:cNvPicPr/>
                      <p:nvPr/>
                    </p:nvPicPr>
                    <p:blipFill>
                      <a:blip r:embed="rId44"/>
                      <a:stretch>
                        <a:fillRect/>
                      </a:stretch>
                    </p:blipFill>
                    <p:spPr>
                      <a:xfrm>
                        <a:off x="2768600" y="3335229"/>
                        <a:ext cx="711200" cy="266700"/>
                      </a:xfrm>
                      <a:prstGeom prst="rect">
                        <a:avLst/>
                      </a:prstGeom>
                    </p:spPr>
                  </p:pic>
                </p:oleObj>
              </mc:Fallback>
            </mc:AlternateContent>
          </a:graphicData>
        </a:graphic>
      </p:graphicFrame>
      <p:graphicFrame>
        <p:nvGraphicFramePr>
          <p:cNvPr id="30" name="Object 29">
            <a:extLst>
              <a:ext uri="{FF2B5EF4-FFF2-40B4-BE49-F238E27FC236}">
                <a16:creationId xmlns:a16="http://schemas.microsoft.com/office/drawing/2014/main" id="{86E9D8E3-CD1A-42EF-8930-0F69E54C27C0}"/>
              </a:ext>
            </a:extLst>
          </p:cNvPr>
          <p:cNvGraphicFramePr>
            <a:graphicFrameLocks noChangeAspect="1"/>
          </p:cNvGraphicFramePr>
          <p:nvPr>
            <p:extLst>
              <p:ext uri="{D42A27DB-BD31-4B8C-83A1-F6EECF244321}">
                <p14:modId xmlns:p14="http://schemas.microsoft.com/office/powerpoint/2010/main" val="3405697776"/>
              </p:ext>
            </p:extLst>
          </p:nvPr>
        </p:nvGraphicFramePr>
        <p:xfrm>
          <a:off x="4556125" y="3360739"/>
          <a:ext cx="152400" cy="215900"/>
        </p:xfrm>
        <a:graphic>
          <a:graphicData uri="http://schemas.openxmlformats.org/presentationml/2006/ole">
            <mc:AlternateContent xmlns:mc="http://schemas.openxmlformats.org/markup-compatibility/2006">
              <mc:Choice xmlns:v="urn:schemas-microsoft-com:vml" Requires="v">
                <p:oleObj name="Equation" r:id="rId45" imgW="152280" imgH="215640" progId="Equation.DSMT4">
                  <p:embed/>
                </p:oleObj>
              </mc:Choice>
              <mc:Fallback>
                <p:oleObj name="Equation" r:id="rId45" imgW="152280" imgH="215640" progId="Equation.DSMT4">
                  <p:embed/>
                  <p:pic>
                    <p:nvPicPr>
                      <p:cNvPr id="0" name=""/>
                      <p:cNvPicPr/>
                      <p:nvPr/>
                    </p:nvPicPr>
                    <p:blipFill>
                      <a:blip r:embed="rId46"/>
                      <a:stretch>
                        <a:fillRect/>
                      </a:stretch>
                    </p:blipFill>
                    <p:spPr>
                      <a:xfrm>
                        <a:off x="4556125" y="3360739"/>
                        <a:ext cx="152400" cy="215900"/>
                      </a:xfrm>
                      <a:prstGeom prst="rect">
                        <a:avLst/>
                      </a:prstGeom>
                    </p:spPr>
                  </p:pic>
                </p:oleObj>
              </mc:Fallback>
            </mc:AlternateContent>
          </a:graphicData>
        </a:graphic>
      </p:graphicFrame>
      <p:graphicFrame>
        <p:nvGraphicFramePr>
          <p:cNvPr id="31" name="Object 30">
            <a:extLst>
              <a:ext uri="{FF2B5EF4-FFF2-40B4-BE49-F238E27FC236}">
                <a16:creationId xmlns:a16="http://schemas.microsoft.com/office/drawing/2014/main" id="{F08F1F09-24D7-491D-AF11-DB2A2FE8A1F1}"/>
              </a:ext>
            </a:extLst>
          </p:cNvPr>
          <p:cNvGraphicFramePr>
            <a:graphicFrameLocks noChangeAspect="1"/>
          </p:cNvGraphicFramePr>
          <p:nvPr>
            <p:extLst>
              <p:ext uri="{D42A27DB-BD31-4B8C-83A1-F6EECF244321}">
                <p14:modId xmlns:p14="http://schemas.microsoft.com/office/powerpoint/2010/main" val="1491394502"/>
              </p:ext>
            </p:extLst>
          </p:nvPr>
        </p:nvGraphicFramePr>
        <p:xfrm>
          <a:off x="5810250" y="3332164"/>
          <a:ext cx="863600" cy="266700"/>
        </p:xfrm>
        <a:graphic>
          <a:graphicData uri="http://schemas.openxmlformats.org/presentationml/2006/ole">
            <mc:AlternateContent xmlns:mc="http://schemas.openxmlformats.org/markup-compatibility/2006">
              <mc:Choice xmlns:v="urn:schemas-microsoft-com:vml" Requires="v">
                <p:oleObj name="Equation" r:id="rId47" imgW="863280" imgH="266400" progId="Equation.DSMT4">
                  <p:embed/>
                </p:oleObj>
              </mc:Choice>
              <mc:Fallback>
                <p:oleObj name="Equation" r:id="rId47" imgW="863280" imgH="266400" progId="Equation.DSMT4">
                  <p:embed/>
                  <p:pic>
                    <p:nvPicPr>
                      <p:cNvPr id="0" name=""/>
                      <p:cNvPicPr/>
                      <p:nvPr/>
                    </p:nvPicPr>
                    <p:blipFill>
                      <a:blip r:embed="rId48"/>
                      <a:stretch>
                        <a:fillRect/>
                      </a:stretch>
                    </p:blipFill>
                    <p:spPr>
                      <a:xfrm>
                        <a:off x="5810250" y="3332164"/>
                        <a:ext cx="863600" cy="266700"/>
                      </a:xfrm>
                      <a:prstGeom prst="rect">
                        <a:avLst/>
                      </a:prstGeom>
                    </p:spPr>
                  </p:pic>
                </p:oleObj>
              </mc:Fallback>
            </mc:AlternateContent>
          </a:graphicData>
        </a:graphic>
      </p:graphicFrame>
      <p:graphicFrame>
        <p:nvGraphicFramePr>
          <p:cNvPr id="32" name="Object 31">
            <a:extLst>
              <a:ext uri="{FF2B5EF4-FFF2-40B4-BE49-F238E27FC236}">
                <a16:creationId xmlns:a16="http://schemas.microsoft.com/office/drawing/2014/main" id="{A9C7A96A-ACFD-438F-B25B-19378F231F6F}"/>
              </a:ext>
            </a:extLst>
          </p:cNvPr>
          <p:cNvGraphicFramePr>
            <a:graphicFrameLocks noChangeAspect="1"/>
          </p:cNvGraphicFramePr>
          <p:nvPr>
            <p:extLst>
              <p:ext uri="{D42A27DB-BD31-4B8C-83A1-F6EECF244321}">
                <p14:modId xmlns:p14="http://schemas.microsoft.com/office/powerpoint/2010/main" val="502180385"/>
              </p:ext>
            </p:extLst>
          </p:nvPr>
        </p:nvGraphicFramePr>
        <p:xfrm>
          <a:off x="7537450" y="3351214"/>
          <a:ext cx="241300" cy="228600"/>
        </p:xfrm>
        <a:graphic>
          <a:graphicData uri="http://schemas.openxmlformats.org/presentationml/2006/ole">
            <mc:AlternateContent xmlns:mc="http://schemas.openxmlformats.org/markup-compatibility/2006">
              <mc:Choice xmlns:v="urn:schemas-microsoft-com:vml" Requires="v">
                <p:oleObj name="Equation" r:id="rId49" imgW="241200" imgH="228600" progId="Equation.DSMT4">
                  <p:embed/>
                </p:oleObj>
              </mc:Choice>
              <mc:Fallback>
                <p:oleObj name="Equation" r:id="rId49" imgW="241200" imgH="228600" progId="Equation.DSMT4">
                  <p:embed/>
                  <p:pic>
                    <p:nvPicPr>
                      <p:cNvPr id="0" name=""/>
                      <p:cNvPicPr/>
                      <p:nvPr/>
                    </p:nvPicPr>
                    <p:blipFill>
                      <a:blip r:embed="rId50"/>
                      <a:stretch>
                        <a:fillRect/>
                      </a:stretch>
                    </p:blipFill>
                    <p:spPr>
                      <a:xfrm>
                        <a:off x="7537450" y="3351214"/>
                        <a:ext cx="241300" cy="2286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C8878379-1966-418B-BA90-BDD14444564C}"/>
              </a:ext>
            </a:extLst>
          </p:cNvPr>
          <p:cNvSpPr>
            <a:spLocks noGrp="1"/>
          </p:cNvSpPr>
          <p:nvPr>
            <p:ph sz="quarter" idx="14"/>
          </p:nvPr>
        </p:nvSpPr>
        <p:spPr>
          <a:xfrm>
            <a:off x="342900" y="3895724"/>
            <a:ext cx="8458200" cy="1971315"/>
          </a:xfrm>
        </p:spPr>
        <p:txBody>
          <a:bodyPr/>
          <a:lstStyle/>
          <a:p>
            <a:pPr marL="292608" indent="-292608">
              <a:buFont typeface="Arial" panose="020B0604020202020204" pitchFamily="34" charset="0"/>
              <a:buChar char="•"/>
            </a:pPr>
            <a:r>
              <a:rPr lang="fr-FR" dirty="0"/>
              <a:t>Question 1: nominal.</a:t>
            </a:r>
          </a:p>
          <a:p>
            <a:pPr marL="292608" indent="-292608">
              <a:buFont typeface="Arial" panose="020B0604020202020204" pitchFamily="34" charset="0"/>
              <a:buChar char="•"/>
            </a:pPr>
            <a:r>
              <a:rPr lang="fr-FR" dirty="0"/>
              <a:t>Question 2: ordinal.</a:t>
            </a:r>
          </a:p>
          <a:p>
            <a:pPr marL="292608" indent="-292608">
              <a:buFont typeface="Arial" panose="020B0604020202020204" pitchFamily="34" charset="0"/>
              <a:buChar char="•"/>
            </a:pPr>
            <a:r>
              <a:rPr lang="fr-FR" dirty="0"/>
              <a:t>Question 3: </a:t>
            </a:r>
            <a:r>
              <a:rPr lang="fr-FR" dirty="0" err="1"/>
              <a:t>interval</a:t>
            </a:r>
            <a:r>
              <a:rPr lang="fr-FR" dirty="0"/>
              <a:t>.</a:t>
            </a:r>
          </a:p>
          <a:p>
            <a:pPr marL="292608" indent="-292608">
              <a:buFont typeface="Arial" panose="020B0604020202020204" pitchFamily="34" charset="0"/>
              <a:buChar char="•"/>
            </a:pPr>
            <a:r>
              <a:rPr lang="fr-FR" dirty="0"/>
              <a:t>Question 4: ratio.</a:t>
            </a:r>
          </a:p>
        </p:txBody>
      </p:sp>
      <p:sp>
        <p:nvSpPr>
          <p:cNvPr id="11" name="Slide Number Placeholder 10">
            <a:extLst>
              <a:ext uri="{FF2B5EF4-FFF2-40B4-BE49-F238E27FC236}">
                <a16:creationId xmlns:a16="http://schemas.microsoft.com/office/drawing/2014/main" id="{E2F6975C-DF89-45F8-AFD1-1E415BF9440F}"/>
              </a:ext>
            </a:extLst>
          </p:cNvPr>
          <p:cNvSpPr>
            <a:spLocks noGrp="1"/>
          </p:cNvSpPr>
          <p:nvPr>
            <p:ph type="sldNum" sz="quarter" idx="10"/>
          </p:nvPr>
        </p:nvSpPr>
        <p:spPr/>
        <p:txBody>
          <a:bodyPr/>
          <a:lstStyle/>
          <a:p>
            <a:fld id="{68151E55-6873-49E2-B8D5-2F265E6F1973}" type="slidenum">
              <a:rPr lang="en-US" smtClean="0"/>
              <a:t>43</a:t>
            </a:fld>
            <a:endParaRPr lang="en-US" dirty="0"/>
          </a:p>
        </p:txBody>
      </p:sp>
    </p:spTree>
    <p:extLst>
      <p:ext uri="{BB962C8B-B14F-4D97-AF65-F5344CB8AC3E}">
        <p14:creationId xmlns:p14="http://schemas.microsoft.com/office/powerpoint/2010/main" val="16440727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1.5: Data Sources and File Formats </a:t>
            </a:r>
            <a:r>
              <a:rPr lang="en-US" sz="1000" b="0" dirty="0"/>
              <a:t>1</a:t>
            </a:r>
          </a:p>
        </p:txBody>
      </p:sp>
      <p:sp>
        <p:nvSpPr>
          <p:cNvPr id="3" name="Content Placeholder 2"/>
          <p:cNvSpPr>
            <a:spLocks noGrp="1"/>
          </p:cNvSpPr>
          <p:nvPr>
            <p:ph sz="quarter" idx="11"/>
          </p:nvPr>
        </p:nvSpPr>
        <p:spPr>
          <a:xfrm>
            <a:off x="342900" y="1276709"/>
            <a:ext cx="8458200" cy="5238391"/>
          </a:xfrm>
        </p:spPr>
        <p:txBody>
          <a:bodyPr/>
          <a:lstStyle/>
          <a:p>
            <a:r>
              <a:rPr lang="en-US" dirty="0"/>
              <a:t>Data analytics boom partially driven by growing availability of data and improved computational power.</a:t>
            </a:r>
          </a:p>
          <a:p>
            <a:r>
              <a:rPr lang="en-US" dirty="0"/>
              <a:t>90% of the data in the world today was created in the last two years.</a:t>
            </a:r>
          </a:p>
          <a:p>
            <a:r>
              <a:rPr lang="en-US" dirty="0"/>
              <a:t>Data sources for this book mostly come from Google.</a:t>
            </a:r>
          </a:p>
          <a:p>
            <a:pPr marL="292608" indent="-292608">
              <a:buFont typeface="Arial" panose="020B0604020202020204" pitchFamily="34" charset="0"/>
              <a:buChar char="•"/>
            </a:pPr>
            <a:r>
              <a:rPr lang="en-US" dirty="0"/>
              <a:t>Bureau of Economic Analysis.</a:t>
            </a:r>
          </a:p>
          <a:p>
            <a:pPr marL="292608" indent="-292608">
              <a:buFont typeface="Arial" panose="020B0604020202020204" pitchFamily="34" charset="0"/>
              <a:buChar char="•"/>
            </a:pPr>
            <a:r>
              <a:rPr lang="en-US" dirty="0"/>
              <a:t>Bureau of Labor Statistics.</a:t>
            </a:r>
          </a:p>
          <a:p>
            <a:pPr marL="292608" indent="-292608">
              <a:buFont typeface="Arial" panose="020B0604020202020204" pitchFamily="34" charset="0"/>
              <a:buChar char="•"/>
            </a:pPr>
            <a:r>
              <a:rPr lang="en-US" dirty="0"/>
              <a:t>Federal Research Economic Data.</a:t>
            </a:r>
          </a:p>
          <a:p>
            <a:pPr marL="292608" indent="-292608">
              <a:buFont typeface="Arial" panose="020B0604020202020204" pitchFamily="34" charset="0"/>
              <a:buChar char="•"/>
            </a:pPr>
            <a:r>
              <a:rPr lang="en-US" dirty="0"/>
              <a:t>U</a:t>
            </a:r>
            <a:r>
              <a:rPr lang="en-US" sz="100" dirty="0"/>
              <a:t> </a:t>
            </a:r>
            <a:r>
              <a:rPr lang="en-US" dirty="0"/>
              <a:t>S Census Bureau.</a:t>
            </a:r>
          </a:p>
        </p:txBody>
      </p:sp>
      <p:sp>
        <p:nvSpPr>
          <p:cNvPr id="6" name="Slide Number Placeholder 5"/>
          <p:cNvSpPr>
            <a:spLocks noGrp="1"/>
          </p:cNvSpPr>
          <p:nvPr>
            <p:ph type="sldNum" sz="quarter" idx="4"/>
          </p:nvPr>
        </p:nvSpPr>
        <p:spPr/>
        <p:txBody>
          <a:bodyPr/>
          <a:lstStyle/>
          <a:p>
            <a:fld id="{68151E55-6873-49E2-B8D5-2F265E6F1973}" type="slidenum">
              <a:rPr lang="en-US" smtClean="0"/>
              <a:pPr/>
              <a:t>44</a:t>
            </a:fld>
            <a:endParaRPr lang="en-US" dirty="0"/>
          </a:p>
        </p:txBody>
      </p:sp>
    </p:spTree>
    <p:extLst>
      <p:ext uri="{BB962C8B-B14F-4D97-AF65-F5344CB8AC3E}">
        <p14:creationId xmlns:p14="http://schemas.microsoft.com/office/powerpoint/2010/main" val="15450293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28E0-3A80-42E7-9DD8-BCE4CC857675}"/>
              </a:ext>
            </a:extLst>
          </p:cNvPr>
          <p:cNvSpPr>
            <a:spLocks noGrp="1"/>
          </p:cNvSpPr>
          <p:nvPr>
            <p:ph type="title"/>
          </p:nvPr>
        </p:nvSpPr>
        <p:spPr/>
        <p:txBody>
          <a:bodyPr>
            <a:noAutofit/>
          </a:bodyPr>
          <a:lstStyle/>
          <a:p>
            <a:r>
              <a:rPr lang="en-US" dirty="0"/>
              <a:t>1.5: Data Sources and File Formats </a:t>
            </a:r>
            <a:r>
              <a:rPr lang="en-US" sz="1000" b="0" dirty="0"/>
              <a:t>2</a:t>
            </a:r>
          </a:p>
        </p:txBody>
      </p:sp>
      <p:sp>
        <p:nvSpPr>
          <p:cNvPr id="3" name="Content Placeholder 2">
            <a:extLst>
              <a:ext uri="{FF2B5EF4-FFF2-40B4-BE49-F238E27FC236}">
                <a16:creationId xmlns:a16="http://schemas.microsoft.com/office/drawing/2014/main" id="{CDB5DEAC-54BA-4345-B837-DCEAC7DDD938}"/>
              </a:ext>
            </a:extLst>
          </p:cNvPr>
          <p:cNvSpPr>
            <a:spLocks noGrp="1"/>
          </p:cNvSpPr>
          <p:nvPr>
            <p:ph sz="quarter" idx="11"/>
          </p:nvPr>
        </p:nvSpPr>
        <p:spPr>
          <a:xfrm>
            <a:off x="342900" y="1276710"/>
            <a:ext cx="8458200" cy="2780940"/>
          </a:xfrm>
        </p:spPr>
        <p:txBody>
          <a:bodyPr/>
          <a:lstStyle/>
          <a:p>
            <a:r>
              <a:rPr lang="en-US" dirty="0"/>
              <a:t>We need the ability to exchange and share data.</a:t>
            </a:r>
          </a:p>
          <a:p>
            <a:r>
              <a:rPr lang="en-US" dirty="0"/>
              <a:t>Formatting data in a standardized manner allows people to understand data files.</a:t>
            </a:r>
          </a:p>
          <a:p>
            <a:r>
              <a:rPr lang="en-US" dirty="0"/>
              <a:t>Two common layouts for text files:</a:t>
            </a:r>
          </a:p>
          <a:p>
            <a:pPr marL="292608" indent="-292608">
              <a:buFont typeface="Arial" panose="020B0604020202020204" pitchFamily="34" charset="0"/>
              <a:buChar char="•"/>
            </a:pPr>
            <a:r>
              <a:rPr lang="en-US" dirty="0"/>
              <a:t>Fixed-width format.</a:t>
            </a:r>
          </a:p>
          <a:p>
            <a:pPr marL="292608" indent="-292608">
              <a:buFont typeface="Arial" panose="020B0604020202020204" pitchFamily="34" charset="0"/>
              <a:buChar char="•"/>
            </a:pPr>
            <a:r>
              <a:rPr lang="en-US" dirty="0"/>
              <a:t>Delimited format.</a:t>
            </a:r>
          </a:p>
        </p:txBody>
      </p:sp>
      <p:sp>
        <p:nvSpPr>
          <p:cNvPr id="4" name="Content Placeholder 3">
            <a:extLst>
              <a:ext uri="{FF2B5EF4-FFF2-40B4-BE49-F238E27FC236}">
                <a16:creationId xmlns:a16="http://schemas.microsoft.com/office/drawing/2014/main" id="{C8878379-1966-418B-BA90-BDD14444564C}"/>
              </a:ext>
            </a:extLst>
          </p:cNvPr>
          <p:cNvSpPr>
            <a:spLocks noGrp="1"/>
          </p:cNvSpPr>
          <p:nvPr>
            <p:ph sz="quarter" idx="14"/>
          </p:nvPr>
        </p:nvSpPr>
        <p:spPr>
          <a:xfrm>
            <a:off x="342900" y="4171949"/>
            <a:ext cx="8458200" cy="1990726"/>
          </a:xfrm>
        </p:spPr>
        <p:txBody>
          <a:bodyPr/>
          <a:lstStyle/>
          <a:p>
            <a:r>
              <a:rPr lang="en-US" dirty="0"/>
              <a:t>Markup languages provide a structure:</a:t>
            </a:r>
          </a:p>
          <a:p>
            <a:pPr marL="292608" indent="-292608">
              <a:buFont typeface="Arial" panose="020B0604020202020204" pitchFamily="34" charset="0"/>
              <a:buChar char="•"/>
            </a:pPr>
            <a:r>
              <a:rPr lang="en-US" dirty="0"/>
              <a:t>X</a:t>
            </a:r>
            <a:r>
              <a:rPr lang="en-US" sz="100" dirty="0"/>
              <a:t> </a:t>
            </a:r>
            <a:r>
              <a:rPr lang="en-US" dirty="0"/>
              <a:t>M</a:t>
            </a:r>
            <a:r>
              <a:rPr lang="en-US" sz="100" dirty="0"/>
              <a:t> </a:t>
            </a:r>
            <a:r>
              <a:rPr lang="en-US" dirty="0"/>
              <a:t>L.</a:t>
            </a:r>
          </a:p>
          <a:p>
            <a:pPr marL="292608" indent="-292608">
              <a:buFont typeface="Arial" panose="020B0604020202020204" pitchFamily="34" charset="0"/>
              <a:buChar char="•"/>
            </a:pPr>
            <a:r>
              <a:rPr lang="en-US" dirty="0"/>
              <a:t>H</a:t>
            </a:r>
            <a:r>
              <a:rPr lang="en-US" sz="100" dirty="0"/>
              <a:t> </a:t>
            </a:r>
            <a:r>
              <a:rPr lang="en-US" dirty="0"/>
              <a:t>T</a:t>
            </a:r>
            <a:r>
              <a:rPr lang="en-US" sz="100" dirty="0"/>
              <a:t> </a:t>
            </a:r>
            <a:r>
              <a:rPr lang="en-US" dirty="0"/>
              <a:t>M</a:t>
            </a:r>
            <a:r>
              <a:rPr lang="en-US" sz="100" dirty="0"/>
              <a:t> </a:t>
            </a:r>
            <a:r>
              <a:rPr lang="en-US" dirty="0"/>
              <a:t>L.</a:t>
            </a:r>
          </a:p>
          <a:p>
            <a:pPr marL="292608" indent="-292608">
              <a:buFont typeface="Arial" panose="020B0604020202020204" pitchFamily="34" charset="0"/>
              <a:buChar char="•"/>
            </a:pPr>
            <a:r>
              <a:rPr lang="en-US" dirty="0"/>
              <a:t>J</a:t>
            </a:r>
            <a:r>
              <a:rPr lang="en-US" sz="100" dirty="0"/>
              <a:t> </a:t>
            </a:r>
            <a:r>
              <a:rPr lang="en-US" dirty="0"/>
              <a:t>S</a:t>
            </a:r>
            <a:r>
              <a:rPr lang="en-US" sz="100" dirty="0"/>
              <a:t> </a:t>
            </a:r>
            <a:r>
              <a:rPr lang="en-US" dirty="0"/>
              <a:t>O</a:t>
            </a:r>
            <a:r>
              <a:rPr lang="en-US" sz="100" dirty="0"/>
              <a:t> </a:t>
            </a:r>
            <a:r>
              <a:rPr lang="en-US" dirty="0"/>
              <a:t>N.</a:t>
            </a:r>
          </a:p>
        </p:txBody>
      </p:sp>
      <p:sp>
        <p:nvSpPr>
          <p:cNvPr id="11" name="Slide Number Placeholder 10">
            <a:extLst>
              <a:ext uri="{FF2B5EF4-FFF2-40B4-BE49-F238E27FC236}">
                <a16:creationId xmlns:a16="http://schemas.microsoft.com/office/drawing/2014/main" id="{E2F6975C-DF89-45F8-AFD1-1E415BF9440F}"/>
              </a:ext>
            </a:extLst>
          </p:cNvPr>
          <p:cNvSpPr>
            <a:spLocks noGrp="1"/>
          </p:cNvSpPr>
          <p:nvPr>
            <p:ph type="sldNum" sz="quarter" idx="10"/>
          </p:nvPr>
        </p:nvSpPr>
        <p:spPr/>
        <p:txBody>
          <a:bodyPr/>
          <a:lstStyle/>
          <a:p>
            <a:fld id="{68151E55-6873-49E2-B8D5-2F265E6F1973}" type="slidenum">
              <a:rPr lang="en-US" smtClean="0"/>
              <a:t>45</a:t>
            </a:fld>
            <a:endParaRPr lang="en-US" dirty="0"/>
          </a:p>
        </p:txBody>
      </p:sp>
    </p:spTree>
    <p:extLst>
      <p:ext uri="{BB962C8B-B14F-4D97-AF65-F5344CB8AC3E}">
        <p14:creationId xmlns:p14="http://schemas.microsoft.com/office/powerpoint/2010/main" val="32546039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1.5: Data Sources and File Formats </a:t>
            </a:r>
            <a:r>
              <a:rPr lang="en-US" sz="1000" b="0" dirty="0"/>
              <a:t>3</a:t>
            </a:r>
          </a:p>
        </p:txBody>
      </p:sp>
      <p:sp>
        <p:nvSpPr>
          <p:cNvPr id="3" name="Content Placeholder 2"/>
          <p:cNvSpPr>
            <a:spLocks noGrp="1"/>
          </p:cNvSpPr>
          <p:nvPr>
            <p:ph sz="quarter" idx="11"/>
          </p:nvPr>
        </p:nvSpPr>
        <p:spPr>
          <a:xfrm>
            <a:off x="342900" y="1276709"/>
            <a:ext cx="8458200" cy="3161941"/>
          </a:xfrm>
        </p:spPr>
        <p:txBody>
          <a:bodyPr/>
          <a:lstStyle/>
          <a:p>
            <a:pPr marL="292608" indent="-292608">
              <a:buFont typeface="Arial" panose="020B0604020202020204" pitchFamily="34" charset="0"/>
              <a:buChar char="•"/>
            </a:pPr>
            <a:r>
              <a:rPr lang="en-US" dirty="0"/>
              <a:t>Fixed-width format: each column starts and ends at the same place in every row.</a:t>
            </a:r>
          </a:p>
          <a:p>
            <a:pPr marL="292608" indent="-292608">
              <a:buFont typeface="Arial" panose="020B0604020202020204" pitchFamily="34" charset="0"/>
              <a:buChar char="•"/>
            </a:pPr>
            <a:r>
              <a:rPr lang="en-US" dirty="0"/>
              <a:t>Specific data can be found at the exact location for every record.</a:t>
            </a:r>
          </a:p>
          <a:p>
            <a:pPr marL="292608" indent="-292608">
              <a:buFont typeface="Arial" panose="020B0604020202020204" pitchFamily="34" charset="0"/>
              <a:buChar char="•"/>
            </a:pPr>
            <a:r>
              <a:rPr lang="en-US" dirty="0"/>
              <a:t>The data are stored as plain text characters.</a:t>
            </a:r>
          </a:p>
          <a:p>
            <a:pPr marL="292608" indent="-292608">
              <a:buFont typeface="Arial" panose="020B0604020202020204" pitchFamily="34" charset="0"/>
              <a:buChar char="•"/>
            </a:pPr>
            <a:r>
              <a:rPr lang="en-US" dirty="0"/>
              <a:t>Simple files that are smaller in size.</a:t>
            </a:r>
          </a:p>
          <a:p>
            <a:pPr marL="292608" indent="-292608">
              <a:buFont typeface="Arial" panose="020B0604020202020204" pitchFamily="34" charset="0"/>
              <a:buChar char="•"/>
            </a:pPr>
            <a:r>
              <a:rPr lang="en-US" dirty="0"/>
              <a:t>Example: name, number and salary.</a:t>
            </a:r>
          </a:p>
        </p:txBody>
      </p:sp>
      <p:pic>
        <p:nvPicPr>
          <p:cNvPr id="5" name="Picture 4" descr="A table of 3 columns for name, telephone, and salary.">
            <a:extLst>
              <a:ext uri="{FF2B5EF4-FFF2-40B4-BE49-F238E27FC236}">
                <a16:creationId xmlns:a16="http://schemas.microsoft.com/office/drawing/2014/main" id="{D8058F85-4D96-2155-E34C-AD1B07B3D225}"/>
              </a:ext>
            </a:extLst>
          </p:cNvPr>
          <p:cNvPicPr>
            <a:picLocks noChangeAspect="1"/>
          </p:cNvPicPr>
          <p:nvPr/>
        </p:nvPicPr>
        <p:blipFill>
          <a:blip r:embed="rId2"/>
          <a:stretch>
            <a:fillRect/>
          </a:stretch>
        </p:blipFill>
        <p:spPr>
          <a:xfrm>
            <a:off x="2550129" y="4619638"/>
            <a:ext cx="4043741" cy="1566950"/>
          </a:xfrm>
          <a:prstGeom prst="rect">
            <a:avLst/>
          </a:prstGeom>
        </p:spPr>
      </p:pic>
      <p:sp>
        <p:nvSpPr>
          <p:cNvPr id="7" name="Text Placeholder 3">
            <a:extLst>
              <a:ext uri="{FF2B5EF4-FFF2-40B4-BE49-F238E27FC236}">
                <a16:creationId xmlns:a16="http://schemas.microsoft.com/office/drawing/2014/main" id="{CB7187D6-9B94-4473-B7E0-F6912473A17A}"/>
              </a:ext>
            </a:extLst>
          </p:cNvPr>
          <p:cNvSpPr>
            <a:spLocks noGrp="1"/>
          </p:cNvSpPr>
          <p:nvPr>
            <p:ph type="body" sz="quarter" idx="12"/>
          </p:nvPr>
        </p:nvSpPr>
        <p:spPr>
          <a:xfrm>
            <a:off x="2987693" y="6309360"/>
            <a:ext cx="3168614" cy="205740"/>
          </a:xfrm>
        </p:spPr>
        <p:txBody>
          <a:bodyPr anchor="ctr"/>
          <a:lstStyle/>
          <a:p>
            <a:r>
              <a:rPr lang="en-US" sz="1200" dirty="0">
                <a:hlinkClick r:id="rId3" action="ppaction://hlinksldjump"/>
              </a:rPr>
              <a:t>Access the text alternative for slide images.</a:t>
            </a:r>
            <a:endParaRPr lang="en-US" sz="1200" dirty="0"/>
          </a:p>
        </p:txBody>
      </p:sp>
      <p:sp>
        <p:nvSpPr>
          <p:cNvPr id="6" name="Slide Number Placeholder 5"/>
          <p:cNvSpPr>
            <a:spLocks noGrp="1"/>
          </p:cNvSpPr>
          <p:nvPr>
            <p:ph type="sldNum" sz="quarter" idx="4"/>
          </p:nvPr>
        </p:nvSpPr>
        <p:spPr/>
        <p:txBody>
          <a:bodyPr/>
          <a:lstStyle/>
          <a:p>
            <a:fld id="{68151E55-6873-49E2-B8D5-2F265E6F1973}" type="slidenum">
              <a:rPr lang="en-US" smtClean="0"/>
              <a:pPr/>
              <a:t>46</a:t>
            </a:fld>
            <a:endParaRPr lang="en-US" dirty="0"/>
          </a:p>
        </p:txBody>
      </p:sp>
    </p:spTree>
    <p:extLst>
      <p:ext uri="{BB962C8B-B14F-4D97-AF65-F5344CB8AC3E}">
        <p14:creationId xmlns:p14="http://schemas.microsoft.com/office/powerpoint/2010/main" val="36440600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1.5: Data Sources and File Formats </a:t>
            </a:r>
            <a:r>
              <a:rPr lang="en-US" sz="1000" b="0" dirty="0"/>
              <a:t>4</a:t>
            </a:r>
          </a:p>
        </p:txBody>
      </p:sp>
      <p:sp>
        <p:nvSpPr>
          <p:cNvPr id="3" name="Content Placeholder 2"/>
          <p:cNvSpPr>
            <a:spLocks noGrp="1"/>
          </p:cNvSpPr>
          <p:nvPr>
            <p:ph sz="quarter" idx="11"/>
          </p:nvPr>
        </p:nvSpPr>
        <p:spPr>
          <a:xfrm>
            <a:off x="342900" y="1276710"/>
            <a:ext cx="8458200" cy="2809516"/>
          </a:xfrm>
        </p:spPr>
        <p:txBody>
          <a:bodyPr/>
          <a:lstStyle/>
          <a:p>
            <a:pPr marL="292608" indent="-292608">
              <a:buFont typeface="Arial" panose="020B0604020202020204" pitchFamily="34" charset="0"/>
              <a:buChar char="•"/>
            </a:pPr>
            <a:r>
              <a:rPr lang="en-US" dirty="0"/>
              <a:t>Delimited format: each column is separated by a delimiter.</a:t>
            </a:r>
          </a:p>
          <a:p>
            <a:pPr marL="292608" indent="-292608">
              <a:buFont typeface="Arial" panose="020B0604020202020204" pitchFamily="34" charset="0"/>
              <a:buChar char="•"/>
            </a:pPr>
            <a:r>
              <a:rPr lang="en-US" dirty="0"/>
              <a:t>Delimiter is a character to separate fields.</a:t>
            </a:r>
          </a:p>
          <a:p>
            <a:pPr marL="292608" indent="-292608">
              <a:buFont typeface="Arial" panose="020B0604020202020204" pitchFamily="34" charset="0"/>
              <a:buChar char="•"/>
            </a:pPr>
            <a:r>
              <a:rPr lang="en-US" dirty="0"/>
              <a:t>A comma is typical giving C</a:t>
            </a:r>
            <a:r>
              <a:rPr lang="en-US" sz="100" dirty="0"/>
              <a:t> </a:t>
            </a:r>
            <a:r>
              <a:rPr lang="en-US" dirty="0"/>
              <a:t>S</a:t>
            </a:r>
            <a:r>
              <a:rPr lang="en-US" sz="100" dirty="0"/>
              <a:t> </a:t>
            </a:r>
            <a:r>
              <a:rPr lang="en-US" dirty="0"/>
              <a:t>V files.</a:t>
            </a:r>
          </a:p>
          <a:p>
            <a:pPr marL="292608" indent="-292608">
              <a:buFont typeface="Arial" panose="020B0604020202020204" pitchFamily="34" charset="0"/>
              <a:buChar char="•"/>
            </a:pPr>
            <a:r>
              <a:rPr lang="en-US" dirty="0"/>
              <a:t>Each column can contain as many characters as applicable.</a:t>
            </a:r>
          </a:p>
          <a:p>
            <a:pPr marL="292608" indent="-292608">
              <a:buFont typeface="Arial" panose="020B0604020202020204" pitchFamily="34" charset="0"/>
              <a:buChar char="•"/>
            </a:pPr>
            <a:r>
              <a:rPr lang="en-US" dirty="0"/>
              <a:t>Example: name, number and salary.</a:t>
            </a:r>
          </a:p>
        </p:txBody>
      </p:sp>
      <p:pic>
        <p:nvPicPr>
          <p:cNvPr id="7" name="Picture 6" descr="The data is presented in a simple, organized format, listing name, telephone, and salary, separated by commas.">
            <a:extLst>
              <a:ext uri="{FF2B5EF4-FFF2-40B4-BE49-F238E27FC236}">
                <a16:creationId xmlns:a16="http://schemas.microsoft.com/office/drawing/2014/main" id="{1036B4C6-2515-0266-4A03-67A48BCC0AE2}"/>
              </a:ext>
            </a:extLst>
          </p:cNvPr>
          <p:cNvPicPr>
            <a:picLocks noChangeAspect="1"/>
          </p:cNvPicPr>
          <p:nvPr/>
        </p:nvPicPr>
        <p:blipFill>
          <a:blip r:embed="rId2"/>
          <a:stretch>
            <a:fillRect/>
          </a:stretch>
        </p:blipFill>
        <p:spPr>
          <a:xfrm>
            <a:off x="1819571" y="4267215"/>
            <a:ext cx="5504857" cy="1917370"/>
          </a:xfrm>
          <a:prstGeom prst="rect">
            <a:avLst/>
          </a:prstGeom>
        </p:spPr>
      </p:pic>
      <p:sp>
        <p:nvSpPr>
          <p:cNvPr id="8" name="Text Placeholder 3">
            <a:extLst>
              <a:ext uri="{FF2B5EF4-FFF2-40B4-BE49-F238E27FC236}">
                <a16:creationId xmlns:a16="http://schemas.microsoft.com/office/drawing/2014/main" id="{75A7F499-692C-A279-F888-87972EC73FC5}"/>
              </a:ext>
            </a:extLst>
          </p:cNvPr>
          <p:cNvSpPr>
            <a:spLocks noGrp="1"/>
          </p:cNvSpPr>
          <p:nvPr>
            <p:ph type="body" sz="quarter" idx="12"/>
          </p:nvPr>
        </p:nvSpPr>
        <p:spPr>
          <a:xfrm>
            <a:off x="2987693" y="6309360"/>
            <a:ext cx="3168614" cy="205740"/>
          </a:xfrm>
        </p:spPr>
        <p:txBody>
          <a:bodyPr anchor="ctr"/>
          <a:lstStyle/>
          <a:p>
            <a:r>
              <a:rPr lang="en-US" sz="1200" dirty="0">
                <a:hlinkClick r:id="rId3" action="ppaction://hlinksldjump"/>
              </a:rPr>
              <a:t>Access the text alternative for slide images.</a:t>
            </a:r>
            <a:endParaRPr lang="en-US" sz="1200" dirty="0"/>
          </a:p>
        </p:txBody>
      </p:sp>
      <p:sp>
        <p:nvSpPr>
          <p:cNvPr id="6" name="Slide Number Placeholder 5"/>
          <p:cNvSpPr>
            <a:spLocks noGrp="1"/>
          </p:cNvSpPr>
          <p:nvPr>
            <p:ph type="sldNum" sz="quarter" idx="4"/>
          </p:nvPr>
        </p:nvSpPr>
        <p:spPr/>
        <p:txBody>
          <a:bodyPr/>
          <a:lstStyle/>
          <a:p>
            <a:fld id="{68151E55-6873-49E2-B8D5-2F265E6F1973}" type="slidenum">
              <a:rPr lang="en-US" smtClean="0"/>
              <a:pPr/>
              <a:t>47</a:t>
            </a:fld>
            <a:endParaRPr lang="en-US" dirty="0"/>
          </a:p>
        </p:txBody>
      </p:sp>
    </p:spTree>
    <p:extLst>
      <p:ext uri="{BB962C8B-B14F-4D97-AF65-F5344CB8AC3E}">
        <p14:creationId xmlns:p14="http://schemas.microsoft.com/office/powerpoint/2010/main" val="12606356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1.5: Data Sources and File Formats </a:t>
            </a:r>
            <a:r>
              <a:rPr lang="en-US" sz="1000" b="0" dirty="0"/>
              <a:t>5</a:t>
            </a:r>
          </a:p>
        </p:txBody>
      </p:sp>
      <p:sp>
        <p:nvSpPr>
          <p:cNvPr id="3" name="Content Placeholder 2"/>
          <p:cNvSpPr>
            <a:spLocks noGrp="1"/>
          </p:cNvSpPr>
          <p:nvPr>
            <p:ph sz="quarter" idx="11"/>
          </p:nvPr>
        </p:nvSpPr>
        <p:spPr>
          <a:xfrm>
            <a:off x="342900" y="1276710"/>
            <a:ext cx="8458200" cy="5105040"/>
          </a:xfrm>
        </p:spPr>
        <p:txBody>
          <a:bodyPr/>
          <a:lstStyle/>
          <a:p>
            <a:pPr marL="292608" indent="-292608">
              <a:buFont typeface="Arial" panose="020B0604020202020204" pitchFamily="34" charset="0"/>
              <a:buChar char="•"/>
            </a:pPr>
            <a:r>
              <a:rPr lang="en-US" b="1" dirty="0"/>
              <a:t>Extensible Markup Language (X</a:t>
            </a:r>
            <a:r>
              <a:rPr lang="en-US" sz="100" b="1" dirty="0"/>
              <a:t> </a:t>
            </a:r>
            <a:r>
              <a:rPr lang="en-US" b="1" dirty="0"/>
              <a:t>M</a:t>
            </a:r>
            <a:r>
              <a:rPr lang="en-US" sz="100" b="1" dirty="0"/>
              <a:t> </a:t>
            </a:r>
            <a:r>
              <a:rPr lang="en-US" b="1" dirty="0"/>
              <a:t>L)</a:t>
            </a:r>
            <a:r>
              <a:rPr lang="en-US" dirty="0"/>
              <a:t> is a simple text-based markup language for representing structured data.</a:t>
            </a:r>
          </a:p>
          <a:p>
            <a:pPr marL="292608" indent="-292608">
              <a:buFont typeface="Arial" panose="020B0604020202020204" pitchFamily="34" charset="0"/>
              <a:buChar char="•"/>
            </a:pPr>
            <a:r>
              <a:rPr lang="en-US" dirty="0"/>
              <a:t>X</a:t>
            </a:r>
            <a:r>
              <a:rPr lang="en-US" sz="100" dirty="0"/>
              <a:t> </a:t>
            </a:r>
            <a:r>
              <a:rPr lang="en-US" dirty="0"/>
              <a:t>M</a:t>
            </a:r>
            <a:r>
              <a:rPr lang="en-US" sz="100" dirty="0"/>
              <a:t> </a:t>
            </a:r>
            <a:r>
              <a:rPr lang="en-US" dirty="0"/>
              <a:t>L is widely used to share structured information.</a:t>
            </a:r>
          </a:p>
          <a:p>
            <a:pPr marL="292608" indent="-292608">
              <a:buFont typeface="Arial" panose="020B0604020202020204" pitchFamily="34" charset="0"/>
              <a:buChar char="•"/>
            </a:pPr>
            <a:r>
              <a:rPr lang="en-US" dirty="0"/>
              <a:t>It uses user-defined markup tags to specify the structure of data.</a:t>
            </a:r>
          </a:p>
          <a:p>
            <a:pPr marL="292608" indent="-292608">
              <a:buFont typeface="Arial" panose="020B0604020202020204" pitchFamily="34" charset="0"/>
              <a:buChar char="•"/>
            </a:pPr>
            <a:r>
              <a:rPr lang="en-US" dirty="0"/>
              <a:t>Each piece of data is enclosed in a pair of tags.</a:t>
            </a:r>
          </a:p>
          <a:p>
            <a:pPr marL="292608" indent="-292608">
              <a:buFont typeface="Arial" panose="020B0604020202020204" pitchFamily="34" charset="0"/>
              <a:buChar char="•"/>
            </a:pPr>
            <a:r>
              <a:rPr lang="en-US" dirty="0"/>
              <a:t>Designed to support readability.</a:t>
            </a:r>
          </a:p>
          <a:p>
            <a:pPr marL="292608" indent="-292608">
              <a:buFont typeface="Arial" panose="020B0604020202020204" pitchFamily="34" charset="0"/>
              <a:buChar char="•"/>
            </a:pPr>
            <a:r>
              <a:rPr lang="en-US" dirty="0"/>
              <a:t>Because of tags, files are much larger.</a:t>
            </a:r>
          </a:p>
        </p:txBody>
      </p:sp>
      <p:sp>
        <p:nvSpPr>
          <p:cNvPr id="6" name="Slide Number Placeholder 5"/>
          <p:cNvSpPr>
            <a:spLocks noGrp="1"/>
          </p:cNvSpPr>
          <p:nvPr>
            <p:ph type="sldNum" sz="quarter" idx="4"/>
          </p:nvPr>
        </p:nvSpPr>
        <p:spPr/>
        <p:txBody>
          <a:bodyPr/>
          <a:lstStyle/>
          <a:p>
            <a:fld id="{68151E55-6873-49E2-B8D5-2F265E6F1973}" type="slidenum">
              <a:rPr lang="en-US" smtClean="0"/>
              <a:pPr/>
              <a:t>48</a:t>
            </a:fld>
            <a:endParaRPr lang="en-US" dirty="0"/>
          </a:p>
        </p:txBody>
      </p:sp>
    </p:spTree>
    <p:extLst>
      <p:ext uri="{BB962C8B-B14F-4D97-AF65-F5344CB8AC3E}">
        <p14:creationId xmlns:p14="http://schemas.microsoft.com/office/powerpoint/2010/main" val="39749116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1.5: Data Sources and File Formats </a:t>
            </a:r>
            <a:r>
              <a:rPr lang="en-US" sz="1000" b="0" dirty="0"/>
              <a:t>6</a:t>
            </a:r>
          </a:p>
        </p:txBody>
      </p:sp>
      <p:sp>
        <p:nvSpPr>
          <p:cNvPr id="3" name="Content Placeholder 2"/>
          <p:cNvSpPr>
            <a:spLocks noGrp="1"/>
          </p:cNvSpPr>
          <p:nvPr>
            <p:ph sz="quarter" idx="11"/>
          </p:nvPr>
        </p:nvSpPr>
        <p:spPr>
          <a:xfrm>
            <a:off x="342900" y="1276710"/>
            <a:ext cx="8458200" cy="466365"/>
          </a:xfrm>
        </p:spPr>
        <p:txBody>
          <a:bodyPr/>
          <a:lstStyle/>
          <a:p>
            <a:pPr marL="292608" indent="-292608">
              <a:buFont typeface="Arial" panose="020B0604020202020204" pitchFamily="34" charset="0"/>
              <a:buChar char="•"/>
            </a:pPr>
            <a:r>
              <a:rPr lang="en-US" dirty="0"/>
              <a:t>Example: name, number and salary.</a:t>
            </a:r>
          </a:p>
        </p:txBody>
      </p:sp>
      <p:pic>
        <p:nvPicPr>
          <p:cNvPr id="8" name="Picture 7" descr="XML data displaying personal information, including names, phone numbers, and salaries for three individuals.">
            <a:extLst>
              <a:ext uri="{FF2B5EF4-FFF2-40B4-BE49-F238E27FC236}">
                <a16:creationId xmlns:a16="http://schemas.microsoft.com/office/drawing/2014/main" id="{0971B45F-8E45-3A26-3406-E9B372BAB2AB}"/>
              </a:ext>
            </a:extLst>
          </p:cNvPr>
          <p:cNvPicPr>
            <a:picLocks noChangeAspect="1"/>
          </p:cNvPicPr>
          <p:nvPr/>
        </p:nvPicPr>
        <p:blipFill>
          <a:blip r:embed="rId2"/>
          <a:stretch>
            <a:fillRect/>
          </a:stretch>
        </p:blipFill>
        <p:spPr>
          <a:xfrm>
            <a:off x="2134984" y="2022606"/>
            <a:ext cx="4874031" cy="4007223"/>
          </a:xfrm>
          <a:prstGeom prst="rect">
            <a:avLst/>
          </a:prstGeom>
        </p:spPr>
      </p:pic>
      <p:sp>
        <p:nvSpPr>
          <p:cNvPr id="11" name="Text Placeholder 3">
            <a:extLst>
              <a:ext uri="{FF2B5EF4-FFF2-40B4-BE49-F238E27FC236}">
                <a16:creationId xmlns:a16="http://schemas.microsoft.com/office/drawing/2014/main" id="{BF1572C6-3DFD-8E64-B63C-0FF68B93A6E4}"/>
              </a:ext>
            </a:extLst>
          </p:cNvPr>
          <p:cNvSpPr>
            <a:spLocks noGrp="1"/>
          </p:cNvSpPr>
          <p:nvPr>
            <p:ph type="body" sz="quarter" idx="12"/>
          </p:nvPr>
        </p:nvSpPr>
        <p:spPr>
          <a:xfrm>
            <a:off x="2987693" y="6309360"/>
            <a:ext cx="3168614" cy="205740"/>
          </a:xfrm>
        </p:spPr>
        <p:txBody>
          <a:bodyPr anchor="ctr"/>
          <a:lstStyle/>
          <a:p>
            <a:r>
              <a:rPr lang="en-US" sz="1200" dirty="0">
                <a:hlinkClick r:id="rId3" action="ppaction://hlinksldjump"/>
              </a:rPr>
              <a:t>Access the text alternative for slide images.</a:t>
            </a:r>
            <a:endParaRPr lang="en-US" sz="1200" dirty="0"/>
          </a:p>
        </p:txBody>
      </p:sp>
      <p:sp>
        <p:nvSpPr>
          <p:cNvPr id="6" name="Slide Number Placeholder 5"/>
          <p:cNvSpPr>
            <a:spLocks noGrp="1"/>
          </p:cNvSpPr>
          <p:nvPr>
            <p:ph type="sldNum" sz="quarter" idx="4"/>
          </p:nvPr>
        </p:nvSpPr>
        <p:spPr/>
        <p:txBody>
          <a:bodyPr/>
          <a:lstStyle/>
          <a:p>
            <a:fld id="{68151E55-6873-49E2-B8D5-2F265E6F1973}" type="slidenum">
              <a:rPr lang="en-US" smtClean="0"/>
              <a:pPr/>
              <a:t>49</a:t>
            </a:fld>
            <a:endParaRPr lang="en-US" dirty="0"/>
          </a:p>
        </p:txBody>
      </p:sp>
    </p:spTree>
    <p:extLst>
      <p:ext uri="{BB962C8B-B14F-4D97-AF65-F5344CB8AC3E}">
        <p14:creationId xmlns:p14="http://schemas.microsoft.com/office/powerpoint/2010/main" val="1047183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C078-8571-4569-AF4D-34C6F6A6885E}"/>
              </a:ext>
            </a:extLst>
          </p:cNvPr>
          <p:cNvSpPr>
            <a:spLocks noGrp="1"/>
          </p:cNvSpPr>
          <p:nvPr>
            <p:ph type="title"/>
          </p:nvPr>
        </p:nvSpPr>
        <p:spPr/>
        <p:txBody>
          <a:bodyPr/>
          <a:lstStyle/>
          <a:p>
            <a:r>
              <a:rPr lang="en-US" dirty="0"/>
              <a:t>1.1: Overview of Business Analytics </a:t>
            </a:r>
            <a:r>
              <a:rPr lang="en-US" sz="1000" b="0" dirty="0"/>
              <a:t>2</a:t>
            </a:r>
          </a:p>
        </p:txBody>
      </p:sp>
      <p:sp>
        <p:nvSpPr>
          <p:cNvPr id="3" name="Content Placeholder 2">
            <a:extLst>
              <a:ext uri="{FF2B5EF4-FFF2-40B4-BE49-F238E27FC236}">
                <a16:creationId xmlns:a16="http://schemas.microsoft.com/office/drawing/2014/main" id="{9371E663-B734-4BDE-A172-CA68CD78BF4D}"/>
              </a:ext>
            </a:extLst>
          </p:cNvPr>
          <p:cNvSpPr>
            <a:spLocks noGrp="1"/>
          </p:cNvSpPr>
          <p:nvPr>
            <p:ph sz="quarter" idx="11"/>
          </p:nvPr>
        </p:nvSpPr>
        <p:spPr>
          <a:xfrm>
            <a:off x="342900" y="1276709"/>
            <a:ext cx="8458200" cy="3552466"/>
          </a:xfrm>
        </p:spPr>
        <p:txBody>
          <a:bodyPr/>
          <a:lstStyle/>
          <a:p>
            <a:r>
              <a:rPr lang="en-US" dirty="0"/>
              <a:t>Data analysis has been simplified due to improved computational power.</a:t>
            </a:r>
          </a:p>
          <a:p>
            <a:r>
              <a:rPr lang="en-US" dirty="0"/>
              <a:t>Business analytics starts with understating the business context.</a:t>
            </a:r>
          </a:p>
          <a:p>
            <a:pPr marL="292608" indent="-292608">
              <a:buFont typeface="Arial" panose="020B0604020202020204" pitchFamily="34" charset="0"/>
              <a:buChar char="•"/>
            </a:pPr>
            <a:r>
              <a:rPr lang="en-US" dirty="0"/>
              <a:t>Ask the right question.</a:t>
            </a:r>
          </a:p>
          <a:p>
            <a:pPr marL="292608" indent="-292608">
              <a:buFont typeface="Arial" panose="020B0604020202020204" pitchFamily="34" charset="0"/>
              <a:buChar char="•"/>
            </a:pPr>
            <a:r>
              <a:rPr lang="en-US" dirty="0"/>
              <a:t>Identify the appropriate statistical analysis and computational model.</a:t>
            </a:r>
          </a:p>
          <a:p>
            <a:pPr marL="292608" indent="-292608">
              <a:buFont typeface="Arial" panose="020B0604020202020204" pitchFamily="34" charset="0"/>
              <a:buChar char="•"/>
            </a:pPr>
            <a:r>
              <a:rPr lang="en-US" dirty="0"/>
              <a:t>Communicate information.</a:t>
            </a:r>
          </a:p>
        </p:txBody>
      </p:sp>
      <p:sp>
        <p:nvSpPr>
          <p:cNvPr id="4" name="Content Placeholder 3">
            <a:extLst>
              <a:ext uri="{FF2B5EF4-FFF2-40B4-BE49-F238E27FC236}">
                <a16:creationId xmlns:a16="http://schemas.microsoft.com/office/drawing/2014/main" id="{C0C8AADF-4803-44E5-B51B-88EB2ECF591F}"/>
              </a:ext>
            </a:extLst>
          </p:cNvPr>
          <p:cNvSpPr>
            <a:spLocks noGrp="1"/>
          </p:cNvSpPr>
          <p:nvPr>
            <p:ph sz="quarter" idx="14"/>
          </p:nvPr>
        </p:nvSpPr>
        <p:spPr>
          <a:xfrm>
            <a:off x="342900" y="4924424"/>
            <a:ext cx="8458200" cy="1647826"/>
          </a:xfrm>
        </p:spPr>
        <p:txBody>
          <a:bodyPr/>
          <a:lstStyle/>
          <a:p>
            <a:r>
              <a:rPr lang="en-US" dirty="0"/>
              <a:t>Numerical results are not very useful unless they are accompanied with clearly stated actionable business insights.</a:t>
            </a:r>
          </a:p>
        </p:txBody>
      </p:sp>
      <p:sp>
        <p:nvSpPr>
          <p:cNvPr id="7" name="Slide Number Placeholder 6">
            <a:extLst>
              <a:ext uri="{FF2B5EF4-FFF2-40B4-BE49-F238E27FC236}">
                <a16:creationId xmlns:a16="http://schemas.microsoft.com/office/drawing/2014/main" id="{6CBD90C8-2679-4362-A204-F3CD8F81AEC5}"/>
              </a:ext>
            </a:extLst>
          </p:cNvPr>
          <p:cNvSpPr>
            <a:spLocks noGrp="1"/>
          </p:cNvSpPr>
          <p:nvPr>
            <p:ph type="sldNum" sz="quarter" idx="10"/>
          </p:nvPr>
        </p:nvSpPr>
        <p:spPr/>
        <p:txBody>
          <a:bodyPr/>
          <a:lstStyle/>
          <a:p>
            <a:fld id="{68151E55-6873-49E2-B8D5-2F265E6F1973}" type="slidenum">
              <a:rPr lang="en-US" smtClean="0"/>
              <a:t>5</a:t>
            </a:fld>
            <a:endParaRPr lang="en-US"/>
          </a:p>
        </p:txBody>
      </p:sp>
    </p:spTree>
    <p:extLst>
      <p:ext uri="{BB962C8B-B14F-4D97-AF65-F5344CB8AC3E}">
        <p14:creationId xmlns:p14="http://schemas.microsoft.com/office/powerpoint/2010/main" val="10890880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1.5: Data Sources and File Formats </a:t>
            </a:r>
            <a:r>
              <a:rPr lang="en-US" sz="1000" b="0" dirty="0"/>
              <a:t>7</a:t>
            </a:r>
          </a:p>
        </p:txBody>
      </p:sp>
      <p:sp>
        <p:nvSpPr>
          <p:cNvPr id="3" name="Content Placeholder 2"/>
          <p:cNvSpPr>
            <a:spLocks noGrp="1"/>
          </p:cNvSpPr>
          <p:nvPr>
            <p:ph sz="quarter" idx="11"/>
          </p:nvPr>
        </p:nvSpPr>
        <p:spPr>
          <a:xfrm>
            <a:off x="342900" y="1276710"/>
            <a:ext cx="8458200" cy="5105040"/>
          </a:xfrm>
        </p:spPr>
        <p:txBody>
          <a:bodyPr/>
          <a:lstStyle/>
          <a:p>
            <a:pPr marL="292608" indent="-292608">
              <a:buFont typeface="Arial" panose="020B0604020202020204" pitchFamily="34" charset="0"/>
              <a:buChar char="•"/>
            </a:pPr>
            <a:r>
              <a:rPr lang="en-US" b="1" dirty="0" err="1"/>
              <a:t>HyperText</a:t>
            </a:r>
            <a:r>
              <a:rPr lang="en-US" b="1" dirty="0"/>
              <a:t> Markup Language (H</a:t>
            </a:r>
            <a:r>
              <a:rPr lang="en-US" sz="100" b="1" dirty="0"/>
              <a:t> </a:t>
            </a:r>
            <a:r>
              <a:rPr lang="en-US" b="1" dirty="0"/>
              <a:t>T</a:t>
            </a:r>
            <a:r>
              <a:rPr lang="en-US" sz="100" b="1" dirty="0"/>
              <a:t> </a:t>
            </a:r>
            <a:r>
              <a:rPr lang="en-US" b="1" dirty="0"/>
              <a:t>M</a:t>
            </a:r>
            <a:r>
              <a:rPr lang="en-US" sz="100" b="1" dirty="0"/>
              <a:t> </a:t>
            </a:r>
            <a:r>
              <a:rPr lang="en-US" b="1" dirty="0"/>
              <a:t>L) </a:t>
            </a:r>
            <a:r>
              <a:rPr lang="en-US" dirty="0"/>
              <a:t>is a mark-up language that uses tags to define data for web pages.</a:t>
            </a:r>
          </a:p>
          <a:p>
            <a:pPr marL="292608" indent="-292608">
              <a:buFont typeface="Arial" panose="020B0604020202020204" pitchFamily="34" charset="0"/>
              <a:buChar char="•"/>
            </a:pPr>
            <a:r>
              <a:rPr lang="en-US" dirty="0"/>
              <a:t>Gives information on how to display the data.</a:t>
            </a:r>
          </a:p>
          <a:p>
            <a:pPr marL="292608" indent="-292608">
              <a:buFont typeface="Arial" panose="020B0604020202020204" pitchFamily="34" charset="0"/>
              <a:buChar char="•"/>
            </a:pPr>
            <a:r>
              <a:rPr lang="en-US" dirty="0"/>
              <a:t>Different tags for different elements.</a:t>
            </a:r>
          </a:p>
          <a:p>
            <a:pPr marL="292608" indent="-292608">
              <a:buFont typeface="Arial" panose="020B0604020202020204" pitchFamily="34" charset="0"/>
              <a:buChar char="•"/>
            </a:pPr>
            <a:r>
              <a:rPr lang="en-US" dirty="0"/>
              <a:t>Conforms to standards maintained by organizations such as the World Wide Web Consortium.</a:t>
            </a:r>
          </a:p>
          <a:p>
            <a:pPr marL="292608" indent="-292608">
              <a:buFont typeface="Arial" panose="020B0604020202020204" pitchFamily="34" charset="0"/>
              <a:buChar char="•"/>
            </a:pPr>
            <a:r>
              <a:rPr lang="en-US" dirty="0"/>
              <a:t>For example, &lt;table&gt; provides structure for textual data.</a:t>
            </a:r>
          </a:p>
        </p:txBody>
      </p:sp>
      <p:sp>
        <p:nvSpPr>
          <p:cNvPr id="6" name="Slide Number Placeholder 5"/>
          <p:cNvSpPr>
            <a:spLocks noGrp="1"/>
          </p:cNvSpPr>
          <p:nvPr>
            <p:ph type="sldNum" sz="quarter" idx="4"/>
          </p:nvPr>
        </p:nvSpPr>
        <p:spPr/>
        <p:txBody>
          <a:bodyPr/>
          <a:lstStyle/>
          <a:p>
            <a:fld id="{68151E55-6873-49E2-B8D5-2F265E6F1973}" type="slidenum">
              <a:rPr lang="en-US" smtClean="0"/>
              <a:pPr/>
              <a:t>50</a:t>
            </a:fld>
            <a:endParaRPr lang="en-US" dirty="0"/>
          </a:p>
        </p:txBody>
      </p:sp>
    </p:spTree>
    <p:extLst>
      <p:ext uri="{BB962C8B-B14F-4D97-AF65-F5344CB8AC3E}">
        <p14:creationId xmlns:p14="http://schemas.microsoft.com/office/powerpoint/2010/main" val="4182514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1.5: Data Sources and File Formats </a:t>
            </a:r>
            <a:r>
              <a:rPr lang="en-US" sz="1000" b="0" dirty="0"/>
              <a:t>8</a:t>
            </a:r>
          </a:p>
        </p:txBody>
      </p:sp>
      <p:sp>
        <p:nvSpPr>
          <p:cNvPr id="3" name="Content Placeholder 2"/>
          <p:cNvSpPr>
            <a:spLocks noGrp="1"/>
          </p:cNvSpPr>
          <p:nvPr>
            <p:ph sz="quarter" idx="11"/>
          </p:nvPr>
        </p:nvSpPr>
        <p:spPr>
          <a:xfrm>
            <a:off x="342900" y="1276710"/>
            <a:ext cx="8458200" cy="466365"/>
          </a:xfrm>
        </p:spPr>
        <p:txBody>
          <a:bodyPr/>
          <a:lstStyle/>
          <a:p>
            <a:pPr marL="292608" indent="-292608">
              <a:buFont typeface="Arial" panose="020B0604020202020204" pitchFamily="34" charset="0"/>
              <a:buChar char="•"/>
            </a:pPr>
            <a:r>
              <a:rPr lang="en-US" dirty="0"/>
              <a:t>Example: name, number and salary.</a:t>
            </a:r>
          </a:p>
        </p:txBody>
      </p:sp>
      <p:pic>
        <p:nvPicPr>
          <p:cNvPr id="8" name="Picture 7" descr="HTML table displaying employee data. Includes names, phone numbers, and salaries for Rich, Benjamin, and Eduardo.">
            <a:extLst>
              <a:ext uri="{FF2B5EF4-FFF2-40B4-BE49-F238E27FC236}">
                <a16:creationId xmlns:a16="http://schemas.microsoft.com/office/drawing/2014/main" id="{A3859D5A-AEB2-AE6E-639A-E5781632F566}"/>
              </a:ext>
            </a:extLst>
          </p:cNvPr>
          <p:cNvPicPr>
            <a:picLocks noChangeAspect="1"/>
          </p:cNvPicPr>
          <p:nvPr/>
        </p:nvPicPr>
        <p:blipFill>
          <a:blip r:embed="rId2"/>
          <a:stretch>
            <a:fillRect/>
          </a:stretch>
        </p:blipFill>
        <p:spPr>
          <a:xfrm>
            <a:off x="3187449" y="1922536"/>
            <a:ext cx="2769102" cy="4207363"/>
          </a:xfrm>
          <a:prstGeom prst="rect">
            <a:avLst/>
          </a:prstGeom>
        </p:spPr>
      </p:pic>
      <p:sp>
        <p:nvSpPr>
          <p:cNvPr id="11" name="Text Placeholder 3">
            <a:extLst>
              <a:ext uri="{FF2B5EF4-FFF2-40B4-BE49-F238E27FC236}">
                <a16:creationId xmlns:a16="http://schemas.microsoft.com/office/drawing/2014/main" id="{D9A990E6-BBCC-DEE0-7494-6CE5140C2105}"/>
              </a:ext>
            </a:extLst>
          </p:cNvPr>
          <p:cNvSpPr>
            <a:spLocks noGrp="1"/>
          </p:cNvSpPr>
          <p:nvPr>
            <p:ph type="body" sz="quarter" idx="12"/>
          </p:nvPr>
        </p:nvSpPr>
        <p:spPr>
          <a:xfrm>
            <a:off x="2987693" y="6309360"/>
            <a:ext cx="3168614" cy="205740"/>
          </a:xfrm>
        </p:spPr>
        <p:txBody>
          <a:bodyPr anchor="ctr"/>
          <a:lstStyle/>
          <a:p>
            <a:r>
              <a:rPr lang="en-US" sz="1200" dirty="0">
                <a:hlinkClick r:id="rId3" action="ppaction://hlinksldjump"/>
              </a:rPr>
              <a:t>Access the text alternative for slide images.</a:t>
            </a:r>
            <a:endParaRPr lang="en-US" sz="1200" dirty="0"/>
          </a:p>
        </p:txBody>
      </p:sp>
      <p:sp>
        <p:nvSpPr>
          <p:cNvPr id="6" name="Slide Number Placeholder 5"/>
          <p:cNvSpPr>
            <a:spLocks noGrp="1"/>
          </p:cNvSpPr>
          <p:nvPr>
            <p:ph type="sldNum" sz="quarter" idx="4"/>
          </p:nvPr>
        </p:nvSpPr>
        <p:spPr/>
        <p:txBody>
          <a:bodyPr/>
          <a:lstStyle/>
          <a:p>
            <a:fld id="{68151E55-6873-49E2-B8D5-2F265E6F1973}" type="slidenum">
              <a:rPr lang="en-US" smtClean="0"/>
              <a:pPr/>
              <a:t>51</a:t>
            </a:fld>
            <a:endParaRPr lang="en-US" dirty="0"/>
          </a:p>
        </p:txBody>
      </p:sp>
    </p:spTree>
    <p:extLst>
      <p:ext uri="{BB962C8B-B14F-4D97-AF65-F5344CB8AC3E}">
        <p14:creationId xmlns:p14="http://schemas.microsoft.com/office/powerpoint/2010/main" val="26266982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1.5: Data Sources and File Formats </a:t>
            </a:r>
            <a:r>
              <a:rPr lang="en-US" sz="1000" b="0" dirty="0"/>
              <a:t>9</a:t>
            </a:r>
          </a:p>
        </p:txBody>
      </p:sp>
      <p:sp>
        <p:nvSpPr>
          <p:cNvPr id="3" name="Content Placeholder 2"/>
          <p:cNvSpPr>
            <a:spLocks noGrp="1"/>
          </p:cNvSpPr>
          <p:nvPr>
            <p:ph sz="quarter" idx="11"/>
          </p:nvPr>
        </p:nvSpPr>
        <p:spPr>
          <a:xfrm>
            <a:off x="342900" y="1276710"/>
            <a:ext cx="8458200" cy="5105040"/>
          </a:xfrm>
        </p:spPr>
        <p:txBody>
          <a:bodyPr/>
          <a:lstStyle/>
          <a:p>
            <a:pPr marL="292608" indent="-292608">
              <a:buFont typeface="Arial" panose="020B0604020202020204" pitchFamily="34" charset="0"/>
              <a:buChar char="•"/>
            </a:pPr>
            <a:r>
              <a:rPr lang="en-US" b="1" dirty="0"/>
              <a:t>JavaScript Object Notation (J</a:t>
            </a:r>
            <a:r>
              <a:rPr lang="en-US" sz="100" b="1" dirty="0"/>
              <a:t> </a:t>
            </a:r>
            <a:r>
              <a:rPr lang="en-US" b="1" dirty="0"/>
              <a:t>S</a:t>
            </a:r>
            <a:r>
              <a:rPr lang="en-US" sz="100" b="1" dirty="0"/>
              <a:t> </a:t>
            </a:r>
            <a:r>
              <a:rPr lang="en-US" b="1" dirty="0"/>
              <a:t>O</a:t>
            </a:r>
            <a:r>
              <a:rPr lang="en-US" sz="100" b="1" dirty="0"/>
              <a:t> </a:t>
            </a:r>
            <a:r>
              <a:rPr lang="en-US" b="1" dirty="0"/>
              <a:t>N)</a:t>
            </a:r>
            <a:r>
              <a:rPr lang="en-US" dirty="0"/>
              <a:t> is a standard for transmitting human-readable data.</a:t>
            </a:r>
          </a:p>
          <a:p>
            <a:pPr marL="292608" indent="-292608">
              <a:buFont typeface="Arial" panose="020B0604020202020204" pitchFamily="34" charset="0"/>
              <a:buChar char="•"/>
            </a:pPr>
            <a:r>
              <a:rPr lang="en-US" dirty="0"/>
              <a:t>Popular alternative to X</a:t>
            </a:r>
            <a:r>
              <a:rPr lang="en-US" sz="100" dirty="0"/>
              <a:t> </a:t>
            </a:r>
            <a:r>
              <a:rPr lang="en-US" dirty="0"/>
              <a:t>M</a:t>
            </a:r>
            <a:r>
              <a:rPr lang="en-US" sz="100" dirty="0"/>
              <a:t> </a:t>
            </a:r>
            <a:r>
              <a:rPr lang="en-US" dirty="0"/>
              <a:t>L.</a:t>
            </a:r>
          </a:p>
          <a:p>
            <a:pPr marL="292608" indent="-292608">
              <a:buFont typeface="Arial" panose="020B0604020202020204" pitchFamily="34" charset="0"/>
              <a:buChar char="•"/>
            </a:pPr>
            <a:r>
              <a:rPr lang="en-US" dirty="0"/>
              <a:t>Supported by many programming languages such as C and Python.</a:t>
            </a:r>
          </a:p>
          <a:p>
            <a:pPr marL="292608" indent="-292608">
              <a:buFont typeface="Arial" panose="020B0604020202020204" pitchFamily="34" charset="0"/>
              <a:buChar char="•"/>
            </a:pPr>
            <a:r>
              <a:rPr lang="en-US" dirty="0"/>
              <a:t>Not as verbose as X</a:t>
            </a:r>
            <a:r>
              <a:rPr lang="en-US" sz="100" dirty="0"/>
              <a:t> </a:t>
            </a:r>
            <a:r>
              <a:rPr lang="en-US" dirty="0"/>
              <a:t>M</a:t>
            </a:r>
            <a:r>
              <a:rPr lang="en-US" sz="100" dirty="0"/>
              <a:t> </a:t>
            </a:r>
            <a:r>
              <a:rPr lang="en-US" dirty="0"/>
              <a:t>L, making files smaller.</a:t>
            </a:r>
          </a:p>
          <a:p>
            <a:pPr marL="292608" indent="-292608">
              <a:buFont typeface="Arial" panose="020B0604020202020204" pitchFamily="34" charset="0"/>
              <a:buChar char="•"/>
            </a:pPr>
            <a:r>
              <a:rPr lang="en-US" dirty="0"/>
              <a:t>Supports wide range of data types.</a:t>
            </a:r>
          </a:p>
          <a:p>
            <a:pPr marL="292608" indent="-292608">
              <a:buFont typeface="Arial" panose="020B0604020202020204" pitchFamily="34" charset="0"/>
              <a:buChar char="•"/>
            </a:pPr>
            <a:r>
              <a:rPr lang="en-US" dirty="0"/>
              <a:t>Parsing is faster and less resource intensive.</a:t>
            </a:r>
          </a:p>
        </p:txBody>
      </p:sp>
      <p:sp>
        <p:nvSpPr>
          <p:cNvPr id="6" name="Slide Number Placeholder 5"/>
          <p:cNvSpPr>
            <a:spLocks noGrp="1"/>
          </p:cNvSpPr>
          <p:nvPr>
            <p:ph type="sldNum" sz="quarter" idx="4"/>
          </p:nvPr>
        </p:nvSpPr>
        <p:spPr/>
        <p:txBody>
          <a:bodyPr/>
          <a:lstStyle/>
          <a:p>
            <a:fld id="{68151E55-6873-49E2-B8D5-2F265E6F1973}" type="slidenum">
              <a:rPr lang="en-US" smtClean="0"/>
              <a:pPr/>
              <a:t>52</a:t>
            </a:fld>
            <a:endParaRPr lang="en-US" dirty="0"/>
          </a:p>
        </p:txBody>
      </p:sp>
    </p:spTree>
    <p:extLst>
      <p:ext uri="{BB962C8B-B14F-4D97-AF65-F5344CB8AC3E}">
        <p14:creationId xmlns:p14="http://schemas.microsoft.com/office/powerpoint/2010/main" val="12979031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1.5: Data Sources and File Formats </a:t>
            </a:r>
            <a:r>
              <a:rPr lang="en-US" sz="1000" b="0" dirty="0"/>
              <a:t>10</a:t>
            </a:r>
          </a:p>
        </p:txBody>
      </p:sp>
      <p:sp>
        <p:nvSpPr>
          <p:cNvPr id="3" name="Content Placeholder 2"/>
          <p:cNvSpPr>
            <a:spLocks noGrp="1"/>
          </p:cNvSpPr>
          <p:nvPr>
            <p:ph sz="quarter" idx="11"/>
          </p:nvPr>
        </p:nvSpPr>
        <p:spPr>
          <a:xfrm>
            <a:off x="342900" y="1276710"/>
            <a:ext cx="8458200" cy="466365"/>
          </a:xfrm>
        </p:spPr>
        <p:txBody>
          <a:bodyPr/>
          <a:lstStyle/>
          <a:p>
            <a:pPr marL="292608" indent="-292608">
              <a:buFont typeface="Arial" panose="020B0604020202020204" pitchFamily="34" charset="0"/>
              <a:buChar char="•"/>
            </a:pPr>
            <a:r>
              <a:rPr lang="en-US" dirty="0"/>
              <a:t>Example: name, number and salary.</a:t>
            </a:r>
          </a:p>
        </p:txBody>
      </p:sp>
      <p:pic>
        <p:nvPicPr>
          <p:cNvPr id="11" name="Picture 10" descr="JSON data displays employee information, including names, phone numbers, and salaries for Rich, Benjamin, and Eduardo.">
            <a:extLst>
              <a:ext uri="{FF2B5EF4-FFF2-40B4-BE49-F238E27FC236}">
                <a16:creationId xmlns:a16="http://schemas.microsoft.com/office/drawing/2014/main" id="{10AA0A0D-5D27-895D-D708-DCB32749F885}"/>
              </a:ext>
            </a:extLst>
          </p:cNvPr>
          <p:cNvPicPr>
            <a:picLocks noChangeAspect="1"/>
          </p:cNvPicPr>
          <p:nvPr/>
        </p:nvPicPr>
        <p:blipFill>
          <a:blip r:embed="rId2"/>
          <a:stretch>
            <a:fillRect/>
          </a:stretch>
        </p:blipFill>
        <p:spPr>
          <a:xfrm>
            <a:off x="2581315" y="1856594"/>
            <a:ext cx="3981370" cy="4339247"/>
          </a:xfrm>
          <a:prstGeom prst="rect">
            <a:avLst/>
          </a:prstGeom>
        </p:spPr>
      </p:pic>
      <p:sp>
        <p:nvSpPr>
          <p:cNvPr id="9" name="Text Placeholder 3">
            <a:extLst>
              <a:ext uri="{FF2B5EF4-FFF2-40B4-BE49-F238E27FC236}">
                <a16:creationId xmlns:a16="http://schemas.microsoft.com/office/drawing/2014/main" id="{714B1320-11CA-EA7B-A25B-0E2E5198760F}"/>
              </a:ext>
            </a:extLst>
          </p:cNvPr>
          <p:cNvSpPr>
            <a:spLocks noGrp="1"/>
          </p:cNvSpPr>
          <p:nvPr>
            <p:ph type="body" sz="quarter" idx="12"/>
          </p:nvPr>
        </p:nvSpPr>
        <p:spPr>
          <a:xfrm>
            <a:off x="2987693" y="6309360"/>
            <a:ext cx="3168614" cy="205740"/>
          </a:xfrm>
        </p:spPr>
        <p:txBody>
          <a:bodyPr anchor="ctr"/>
          <a:lstStyle/>
          <a:p>
            <a:r>
              <a:rPr lang="en-US" sz="1200" dirty="0">
                <a:hlinkClick r:id="rId3" action="ppaction://hlinksldjump"/>
              </a:rPr>
              <a:t>Access the text alternative for slide images.</a:t>
            </a:r>
            <a:endParaRPr lang="en-US" sz="1200" dirty="0"/>
          </a:p>
        </p:txBody>
      </p:sp>
      <p:sp>
        <p:nvSpPr>
          <p:cNvPr id="6" name="Slide Number Placeholder 5"/>
          <p:cNvSpPr>
            <a:spLocks noGrp="1"/>
          </p:cNvSpPr>
          <p:nvPr>
            <p:ph type="sldNum" sz="quarter" idx="4"/>
          </p:nvPr>
        </p:nvSpPr>
        <p:spPr/>
        <p:txBody>
          <a:bodyPr/>
          <a:lstStyle/>
          <a:p>
            <a:fld id="{68151E55-6873-49E2-B8D5-2F265E6F1973}" type="slidenum">
              <a:rPr lang="en-US" smtClean="0"/>
              <a:pPr/>
              <a:t>53</a:t>
            </a:fld>
            <a:endParaRPr lang="en-US" dirty="0"/>
          </a:p>
        </p:txBody>
      </p:sp>
    </p:spTree>
    <p:extLst>
      <p:ext uri="{BB962C8B-B14F-4D97-AF65-F5344CB8AC3E}">
        <p14:creationId xmlns:p14="http://schemas.microsoft.com/office/powerpoint/2010/main" val="21023093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4" name="Content Placeholder 3">
            <a:extLst>
              <a:ext uri="{FF2B5EF4-FFF2-40B4-BE49-F238E27FC236}">
                <a16:creationId xmlns:a16="http://schemas.microsoft.com/office/drawing/2014/main" id="{9946A61A-BFE6-4A7C-8D2C-21B89B6A8546}"/>
              </a:ext>
            </a:extLst>
          </p:cNvPr>
          <p:cNvSpPr>
            <a:spLocks noGrp="1"/>
          </p:cNvSpPr>
          <p:nvPr>
            <p:ph sz="quarter" idx="10"/>
          </p:nvPr>
        </p:nvSpPr>
        <p:spPr>
          <a:xfrm>
            <a:off x="218768" y="6537961"/>
            <a:ext cx="8715375" cy="274320"/>
          </a:xfrm>
        </p:spPr>
        <p:txBody>
          <a:bodyPr/>
          <a:lstStyle/>
          <a:p>
            <a:r>
              <a:rPr lang="en-US" sz="1200" dirty="0"/>
              <a:t>© McGraw Hill LLC. All rights reserved. No reproduction or distribution without the prior written consent of McGraw Hill LLC.</a:t>
            </a:r>
            <a:endParaRPr lang="en-US" sz="1200" noProof="0" dirty="0"/>
          </a:p>
        </p:txBody>
      </p:sp>
    </p:spTree>
    <p:extLst>
      <p:ext uri="{BB962C8B-B14F-4D97-AF65-F5344CB8AC3E}">
        <p14:creationId xmlns:p14="http://schemas.microsoft.com/office/powerpoint/2010/main" val="38482663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t>Accessibility Content: Text Alternatives for Images</a:t>
            </a:r>
          </a:p>
        </p:txBody>
      </p:sp>
      <p:sp>
        <p:nvSpPr>
          <p:cNvPr id="3" name="Slide Number Placeholder 10">
            <a:extLst>
              <a:ext uri="{FF2B5EF4-FFF2-40B4-BE49-F238E27FC236}">
                <a16:creationId xmlns:a16="http://schemas.microsoft.com/office/drawing/2014/main" id="{5DAA2DDB-33E2-4AA3-AF18-2D1109C27BDD}"/>
              </a:ext>
            </a:extLst>
          </p:cNvPr>
          <p:cNvSpPr>
            <a:spLocks noGrp="1"/>
          </p:cNvSpPr>
          <p:nvPr>
            <p:ph type="sldNum" sz="quarter" idx="10"/>
          </p:nvPr>
        </p:nvSpPr>
        <p:spPr>
          <a:xfrm>
            <a:off x="8626412" y="6673531"/>
            <a:ext cx="355840" cy="161396"/>
          </a:xfrm>
        </p:spPr>
        <p:txBody>
          <a:bodyPr/>
          <a:lstStyle/>
          <a:p>
            <a:fld id="{68151E55-6873-49E2-B8D5-2F265E6F1973}" type="slidenum">
              <a:rPr lang="en-US" sz="800" smtClean="0"/>
              <a:t>55</a:t>
            </a:fld>
            <a:endParaRPr lang="en-US" sz="800" dirty="0"/>
          </a:p>
        </p:txBody>
      </p:sp>
    </p:spTree>
    <p:extLst>
      <p:ext uri="{BB962C8B-B14F-4D97-AF65-F5344CB8AC3E}">
        <p14:creationId xmlns:p14="http://schemas.microsoft.com/office/powerpoint/2010/main" val="42450165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C8AD-0AF0-87B0-526D-151AD0B519A6}"/>
              </a:ext>
            </a:extLst>
          </p:cNvPr>
          <p:cNvSpPr>
            <a:spLocks noGrp="1"/>
          </p:cNvSpPr>
          <p:nvPr>
            <p:ph type="title"/>
          </p:nvPr>
        </p:nvSpPr>
        <p:spPr/>
        <p:txBody>
          <a:bodyPr>
            <a:normAutofit/>
          </a:bodyPr>
          <a:lstStyle/>
          <a:p>
            <a:r>
              <a:rPr lang="en-US" sz="2800" dirty="0"/>
              <a:t>Chapter 1 – Text Alternative</a:t>
            </a:r>
          </a:p>
        </p:txBody>
      </p:sp>
      <p:sp>
        <p:nvSpPr>
          <p:cNvPr id="3" name="Text Placeholder 2">
            <a:extLst>
              <a:ext uri="{FF2B5EF4-FFF2-40B4-BE49-F238E27FC236}">
                <a16:creationId xmlns:a16="http://schemas.microsoft.com/office/drawing/2014/main" id="{D5EA1D5F-7FE3-7BC5-82E3-392073C6B1F4}"/>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CEE9D6F2-837D-2393-21E4-E0CBB4E38CBF}"/>
              </a:ext>
            </a:extLst>
          </p:cNvPr>
          <p:cNvSpPr>
            <a:spLocks noGrp="1"/>
          </p:cNvSpPr>
          <p:nvPr>
            <p:ph sz="quarter" idx="11"/>
          </p:nvPr>
        </p:nvSpPr>
        <p:spPr/>
        <p:txBody>
          <a:bodyPr>
            <a:normAutofit/>
          </a:bodyPr>
          <a:lstStyle/>
          <a:p>
            <a:r>
              <a:rPr lang="en-US" sz="2400" b="0" dirty="0">
                <a:solidFill>
                  <a:schemeClr val="tx1"/>
                </a:solidFill>
                <a:effectLst/>
              </a:rPr>
              <a:t>Below the title is a </a:t>
            </a:r>
            <a:r>
              <a:rPr lang="en-US" sz="2400" b="0" dirty="0" err="1">
                <a:solidFill>
                  <a:schemeClr val="tx1"/>
                </a:solidFill>
                <a:effectLst/>
              </a:rPr>
              <a:t>stylised</a:t>
            </a:r>
            <a:r>
              <a:rPr lang="en-US" sz="2400" b="0" dirty="0">
                <a:solidFill>
                  <a:schemeClr val="tx1"/>
                </a:solidFill>
                <a:effectLst/>
              </a:rPr>
              <a:t>, abstract illustration of a woman’s profile. The back of her head extends into bubbles of numbers and letters. Words beside the illustration read, insights, strategy, action, feedback, profit. The authors are listed below, side by side. </a:t>
            </a:r>
            <a:r>
              <a:rPr lang="en-US" sz="2400" b="0" dirty="0" err="1">
                <a:solidFill>
                  <a:schemeClr val="tx1"/>
                </a:solidFill>
                <a:effectLst/>
              </a:rPr>
              <a:t>Jaggia</a:t>
            </a:r>
            <a:r>
              <a:rPr lang="en-US" sz="2400" b="0" dirty="0">
                <a:solidFill>
                  <a:schemeClr val="tx1"/>
                </a:solidFill>
                <a:effectLst/>
              </a:rPr>
              <a:t>, Kelly, </a:t>
            </a:r>
            <a:r>
              <a:rPr lang="en-US" sz="2400" b="0" dirty="0" err="1">
                <a:solidFill>
                  <a:schemeClr val="tx1"/>
                </a:solidFill>
                <a:effectLst/>
              </a:rPr>
              <a:t>Lertwachara</a:t>
            </a:r>
            <a:r>
              <a:rPr lang="en-US" sz="2400" b="0" dirty="0">
                <a:solidFill>
                  <a:schemeClr val="tx1"/>
                </a:solidFill>
                <a:effectLst/>
              </a:rPr>
              <a:t>, Chen. The McGraw Hill logo is at the bottom left of the page.</a:t>
            </a:r>
            <a:endParaRPr lang="en-US" sz="2400" dirty="0"/>
          </a:p>
        </p:txBody>
      </p:sp>
      <p:sp>
        <p:nvSpPr>
          <p:cNvPr id="5" name="Text Placeholder 4">
            <a:extLst>
              <a:ext uri="{FF2B5EF4-FFF2-40B4-BE49-F238E27FC236}">
                <a16:creationId xmlns:a16="http://schemas.microsoft.com/office/drawing/2014/main" id="{3CBA6CA2-353B-45CD-275F-A64E1D953B79}"/>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D807343F-DDD1-74A0-1920-E0E56BA1987D}"/>
              </a:ext>
            </a:extLst>
          </p:cNvPr>
          <p:cNvSpPr>
            <a:spLocks noGrp="1"/>
          </p:cNvSpPr>
          <p:nvPr>
            <p:ph type="sldNum" sz="quarter" idx="10"/>
          </p:nvPr>
        </p:nvSpPr>
        <p:spPr/>
        <p:txBody>
          <a:bodyPr/>
          <a:lstStyle/>
          <a:p>
            <a:fld id="{68151E55-6873-49E2-B8D5-2F265E6F1973}" type="slidenum">
              <a:rPr lang="en-US" sz="800" smtClean="0"/>
              <a:t>56</a:t>
            </a:fld>
            <a:endParaRPr lang="en-US" sz="800"/>
          </a:p>
        </p:txBody>
      </p:sp>
    </p:spTree>
    <p:extLst>
      <p:ext uri="{BB962C8B-B14F-4D97-AF65-F5344CB8AC3E}">
        <p14:creationId xmlns:p14="http://schemas.microsoft.com/office/powerpoint/2010/main" val="17037181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D6DD14A-CBD7-CDA1-8E7B-8D2B8F077C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3E895D-45F3-59CD-2895-5D0878D9D8E9}"/>
              </a:ext>
            </a:extLst>
          </p:cNvPr>
          <p:cNvSpPr>
            <a:spLocks noGrp="1"/>
          </p:cNvSpPr>
          <p:nvPr>
            <p:ph type="title"/>
          </p:nvPr>
        </p:nvSpPr>
        <p:spPr>
          <a:xfrm>
            <a:off x="342900" y="280323"/>
            <a:ext cx="8458200" cy="727564"/>
          </a:xfrm>
        </p:spPr>
        <p:txBody>
          <a:bodyPr>
            <a:noAutofit/>
          </a:bodyPr>
          <a:lstStyle/>
          <a:p>
            <a:r>
              <a:rPr lang="en-US" sz="2800" dirty="0"/>
              <a:t>1.1: Overview of Business Analytics </a:t>
            </a:r>
            <a:r>
              <a:rPr lang="en-US" sz="1000" b="0" dirty="0"/>
              <a:t>4</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1CAA16A7-AB76-DA31-0737-AF3E7B063E90}"/>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CDE2EC0D-9A0A-CA3C-C51D-E79FEFD8BC5F}"/>
              </a:ext>
            </a:extLst>
          </p:cNvPr>
          <p:cNvSpPr>
            <a:spLocks noGrp="1"/>
          </p:cNvSpPr>
          <p:nvPr>
            <p:ph sz="quarter" idx="11"/>
          </p:nvPr>
        </p:nvSpPr>
        <p:spPr/>
        <p:txBody>
          <a:bodyPr>
            <a:normAutofit/>
          </a:bodyPr>
          <a:lstStyle/>
          <a:p>
            <a:r>
              <a:rPr lang="en-US" sz="2400" dirty="0"/>
              <a:t>The chart represents the increasing value of different analytical approaches as organizational commitment and sophistication grow. Descriptive analytics, focusing on understanding what has happened, holds the lowest value. Its techniques include data wrangling, summary measures, data visualization, and unsupervised data mining. The next higher value is predictive analytics, which forecasts what will happen in the future. Its techniques include linear and logistic regression, business forecasting, and supervised data mining. Finally, prescriptive analytics, which determines what actions to take, represents the highest value. Its techniques are risk simulation and optimization. The chapters of these techniques are given.</a:t>
            </a:r>
          </a:p>
        </p:txBody>
      </p:sp>
      <p:sp>
        <p:nvSpPr>
          <p:cNvPr id="5" name="Text Placeholder 4">
            <a:extLst>
              <a:ext uri="{FF2B5EF4-FFF2-40B4-BE49-F238E27FC236}">
                <a16:creationId xmlns:a16="http://schemas.microsoft.com/office/drawing/2014/main" id="{1E9CA7B9-C6B0-D6DA-5734-4BBE1B53C11D}"/>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EB9D77BE-F488-EF24-C668-016A72FAD409}"/>
              </a:ext>
            </a:extLst>
          </p:cNvPr>
          <p:cNvSpPr>
            <a:spLocks noGrp="1"/>
          </p:cNvSpPr>
          <p:nvPr>
            <p:ph type="sldNum" sz="quarter" idx="10"/>
          </p:nvPr>
        </p:nvSpPr>
        <p:spPr/>
        <p:txBody>
          <a:bodyPr/>
          <a:lstStyle/>
          <a:p>
            <a:fld id="{68151E55-6873-49E2-B8D5-2F265E6F1973}" type="slidenum">
              <a:rPr lang="en-US" sz="800" smtClean="0"/>
              <a:t>57</a:t>
            </a:fld>
            <a:endParaRPr lang="en-US" sz="800"/>
          </a:p>
        </p:txBody>
      </p:sp>
    </p:spTree>
    <p:extLst>
      <p:ext uri="{BB962C8B-B14F-4D97-AF65-F5344CB8AC3E}">
        <p14:creationId xmlns:p14="http://schemas.microsoft.com/office/powerpoint/2010/main" val="11376689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A8C33C8-739F-64F0-FC1A-AEF868FD46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336AED-5A6B-5E27-F7C6-A4D11ACE4428}"/>
              </a:ext>
            </a:extLst>
          </p:cNvPr>
          <p:cNvSpPr>
            <a:spLocks noGrp="1"/>
          </p:cNvSpPr>
          <p:nvPr>
            <p:ph type="title"/>
          </p:nvPr>
        </p:nvSpPr>
        <p:spPr/>
        <p:txBody>
          <a:bodyPr>
            <a:normAutofit/>
          </a:bodyPr>
          <a:lstStyle/>
          <a:p>
            <a:r>
              <a:rPr lang="en-US" sz="2800" dirty="0"/>
              <a:t>1.3: Types of Data </a:t>
            </a:r>
            <a:r>
              <a:rPr lang="en-US" sz="1000" b="0" dirty="0"/>
              <a:t>3</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3E36D59E-0DE9-3A37-C269-818779E07088}"/>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2546E474-2502-7CB7-62D0-D404C697B48C}"/>
              </a:ext>
            </a:extLst>
          </p:cNvPr>
          <p:cNvSpPr>
            <a:spLocks noGrp="1"/>
          </p:cNvSpPr>
          <p:nvPr>
            <p:ph sz="quarter" idx="11"/>
          </p:nvPr>
        </p:nvSpPr>
        <p:spPr/>
        <p:txBody>
          <a:bodyPr>
            <a:normAutofit/>
          </a:bodyPr>
          <a:lstStyle/>
          <a:p>
            <a:r>
              <a:rPr lang="en-US" sz="2400" dirty="0"/>
              <a:t>A large circle represents the population, a smaller circle represents a sample. An arrow from the population to the sample is labeled sampling. An arrow from the sample to the population is labeled inference.</a:t>
            </a:r>
          </a:p>
        </p:txBody>
      </p:sp>
      <p:sp>
        <p:nvSpPr>
          <p:cNvPr id="5" name="Text Placeholder 4">
            <a:extLst>
              <a:ext uri="{FF2B5EF4-FFF2-40B4-BE49-F238E27FC236}">
                <a16:creationId xmlns:a16="http://schemas.microsoft.com/office/drawing/2014/main" id="{1B2F8699-9C67-0ED1-7343-BA52A5F5B350}"/>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96FE9DB5-2639-B640-9166-CE07307A8816}"/>
              </a:ext>
            </a:extLst>
          </p:cNvPr>
          <p:cNvSpPr>
            <a:spLocks noGrp="1"/>
          </p:cNvSpPr>
          <p:nvPr>
            <p:ph type="sldNum" sz="quarter" idx="10"/>
          </p:nvPr>
        </p:nvSpPr>
        <p:spPr/>
        <p:txBody>
          <a:bodyPr/>
          <a:lstStyle/>
          <a:p>
            <a:fld id="{68151E55-6873-49E2-B8D5-2F265E6F1973}" type="slidenum">
              <a:rPr lang="en-US" sz="800" smtClean="0"/>
              <a:t>58</a:t>
            </a:fld>
            <a:endParaRPr lang="en-US" sz="800"/>
          </a:p>
        </p:txBody>
      </p:sp>
    </p:spTree>
    <p:extLst>
      <p:ext uri="{BB962C8B-B14F-4D97-AF65-F5344CB8AC3E}">
        <p14:creationId xmlns:p14="http://schemas.microsoft.com/office/powerpoint/2010/main" val="1653648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5FA382C-8B00-7CE7-F655-A0DEAA1F5C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93D6AD-4EC4-DB65-D652-76E4D3ACC61B}"/>
              </a:ext>
            </a:extLst>
          </p:cNvPr>
          <p:cNvSpPr>
            <a:spLocks noGrp="1"/>
          </p:cNvSpPr>
          <p:nvPr>
            <p:ph type="title"/>
          </p:nvPr>
        </p:nvSpPr>
        <p:spPr/>
        <p:txBody>
          <a:bodyPr>
            <a:normAutofit/>
          </a:bodyPr>
          <a:lstStyle/>
          <a:p>
            <a:r>
              <a:rPr lang="en-US" sz="2800" dirty="0"/>
              <a:t>1.3: Types of Data </a:t>
            </a:r>
            <a:r>
              <a:rPr lang="en-US" sz="1000" b="0" dirty="0"/>
              <a:t>5</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541BB551-5ABD-05BA-A420-5830E20903B4}"/>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20E257CB-83B6-106E-049B-C3D2791B436F}"/>
              </a:ext>
            </a:extLst>
          </p:cNvPr>
          <p:cNvSpPr>
            <a:spLocks noGrp="1"/>
          </p:cNvSpPr>
          <p:nvPr>
            <p:ph sz="quarter" idx="11"/>
          </p:nvPr>
        </p:nvSpPr>
        <p:spPr/>
        <p:txBody>
          <a:bodyPr>
            <a:normAutofit/>
          </a:bodyPr>
          <a:lstStyle/>
          <a:p>
            <a:r>
              <a:rPr lang="en-US" sz="2400" dirty="0"/>
              <a:t>It plots a fluctuating line in an increasing trend. The line begins at (2012, 240) and ends at (2021, 380). Values are approximated.</a:t>
            </a:r>
          </a:p>
        </p:txBody>
      </p:sp>
      <p:sp>
        <p:nvSpPr>
          <p:cNvPr id="5" name="Text Placeholder 4">
            <a:extLst>
              <a:ext uri="{FF2B5EF4-FFF2-40B4-BE49-F238E27FC236}">
                <a16:creationId xmlns:a16="http://schemas.microsoft.com/office/drawing/2014/main" id="{FAFE88C1-B08A-A29D-1BB1-39685AD049B7}"/>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05023447-1813-1543-15AA-C126B335426F}"/>
              </a:ext>
            </a:extLst>
          </p:cNvPr>
          <p:cNvSpPr>
            <a:spLocks noGrp="1"/>
          </p:cNvSpPr>
          <p:nvPr>
            <p:ph type="sldNum" sz="quarter" idx="10"/>
          </p:nvPr>
        </p:nvSpPr>
        <p:spPr/>
        <p:txBody>
          <a:bodyPr/>
          <a:lstStyle/>
          <a:p>
            <a:fld id="{68151E55-6873-49E2-B8D5-2F265E6F1973}" type="slidenum">
              <a:rPr lang="en-US" sz="800" smtClean="0"/>
              <a:t>59</a:t>
            </a:fld>
            <a:endParaRPr lang="en-US" sz="800"/>
          </a:p>
        </p:txBody>
      </p:sp>
    </p:spTree>
    <p:extLst>
      <p:ext uri="{BB962C8B-B14F-4D97-AF65-F5344CB8AC3E}">
        <p14:creationId xmlns:p14="http://schemas.microsoft.com/office/powerpoint/2010/main" val="347670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FC078-8571-4569-AF4D-34C6F6A6885E}"/>
              </a:ext>
            </a:extLst>
          </p:cNvPr>
          <p:cNvSpPr>
            <a:spLocks noGrp="1"/>
          </p:cNvSpPr>
          <p:nvPr>
            <p:ph type="title"/>
          </p:nvPr>
        </p:nvSpPr>
        <p:spPr/>
        <p:txBody>
          <a:bodyPr/>
          <a:lstStyle/>
          <a:p>
            <a:r>
              <a:rPr lang="en-US" dirty="0"/>
              <a:t>1.1: Overview of Business Analytics </a:t>
            </a:r>
            <a:r>
              <a:rPr lang="en-US" sz="1000" b="0" dirty="0"/>
              <a:t>3</a:t>
            </a:r>
          </a:p>
        </p:txBody>
      </p:sp>
      <p:sp>
        <p:nvSpPr>
          <p:cNvPr id="3" name="Content Placeholder 2">
            <a:extLst>
              <a:ext uri="{FF2B5EF4-FFF2-40B4-BE49-F238E27FC236}">
                <a16:creationId xmlns:a16="http://schemas.microsoft.com/office/drawing/2014/main" id="{9371E663-B734-4BDE-A172-CA68CD78BF4D}"/>
              </a:ext>
            </a:extLst>
          </p:cNvPr>
          <p:cNvSpPr>
            <a:spLocks noGrp="1"/>
          </p:cNvSpPr>
          <p:nvPr>
            <p:ph sz="quarter" idx="11"/>
          </p:nvPr>
        </p:nvSpPr>
        <p:spPr>
          <a:xfrm>
            <a:off x="342900" y="1276709"/>
            <a:ext cx="8458200" cy="1942741"/>
          </a:xfrm>
        </p:spPr>
        <p:txBody>
          <a:bodyPr/>
          <a:lstStyle/>
          <a:p>
            <a:r>
              <a:rPr lang="en-US" dirty="0"/>
              <a:t>There are three broad categories:</a:t>
            </a:r>
          </a:p>
          <a:p>
            <a:pPr marL="292608" indent="-292608">
              <a:buFont typeface="Arial" panose="020B0604020202020204" pitchFamily="34" charset="0"/>
              <a:buChar char="•"/>
            </a:pPr>
            <a:r>
              <a:rPr lang="en-US" dirty="0"/>
              <a:t>Descriptive analytics: what has happened?</a:t>
            </a:r>
          </a:p>
          <a:p>
            <a:pPr marL="292608" indent="-292608">
              <a:buFont typeface="Arial" panose="020B0604020202020204" pitchFamily="34" charset="0"/>
              <a:buChar char="•"/>
            </a:pPr>
            <a:r>
              <a:rPr lang="en-US" dirty="0"/>
              <a:t>Predictive analytics: what could happen in the future?</a:t>
            </a:r>
          </a:p>
          <a:p>
            <a:pPr marL="292608" indent="-292608">
              <a:buFont typeface="Arial" panose="020B0604020202020204" pitchFamily="34" charset="0"/>
              <a:buChar char="•"/>
            </a:pPr>
            <a:r>
              <a:rPr lang="en-US" dirty="0"/>
              <a:t>Prescriptive analytics: what should we do?</a:t>
            </a:r>
          </a:p>
        </p:txBody>
      </p:sp>
      <p:sp>
        <p:nvSpPr>
          <p:cNvPr id="4" name="Content Placeholder 3">
            <a:extLst>
              <a:ext uri="{FF2B5EF4-FFF2-40B4-BE49-F238E27FC236}">
                <a16:creationId xmlns:a16="http://schemas.microsoft.com/office/drawing/2014/main" id="{C0C8AADF-4803-44E5-B51B-88EB2ECF591F}"/>
              </a:ext>
            </a:extLst>
          </p:cNvPr>
          <p:cNvSpPr>
            <a:spLocks noGrp="1"/>
          </p:cNvSpPr>
          <p:nvPr>
            <p:ph sz="quarter" idx="14"/>
          </p:nvPr>
        </p:nvSpPr>
        <p:spPr>
          <a:xfrm>
            <a:off x="342900" y="3305175"/>
            <a:ext cx="8458200" cy="3267075"/>
          </a:xfrm>
        </p:spPr>
        <p:txBody>
          <a:bodyPr/>
          <a:lstStyle/>
          <a:p>
            <a:r>
              <a:rPr lang="en-US" dirty="0"/>
              <a:t>Differences depend on the sophistication and business value.</a:t>
            </a:r>
          </a:p>
          <a:p>
            <a:r>
              <a:rPr lang="en-US" dirty="0"/>
              <a:t>Using predictive analytics to predict the future may be more valuable than summarizing and describing.</a:t>
            </a:r>
          </a:p>
          <a:p>
            <a:r>
              <a:rPr lang="en-US" dirty="0"/>
              <a:t>Predictive analytics requires more complex modeling and analysis.</a:t>
            </a:r>
          </a:p>
        </p:txBody>
      </p:sp>
      <p:sp>
        <p:nvSpPr>
          <p:cNvPr id="7" name="Slide Number Placeholder 6">
            <a:extLst>
              <a:ext uri="{FF2B5EF4-FFF2-40B4-BE49-F238E27FC236}">
                <a16:creationId xmlns:a16="http://schemas.microsoft.com/office/drawing/2014/main" id="{6CBD90C8-2679-4362-A204-F3CD8F81AEC5}"/>
              </a:ext>
            </a:extLst>
          </p:cNvPr>
          <p:cNvSpPr>
            <a:spLocks noGrp="1"/>
          </p:cNvSpPr>
          <p:nvPr>
            <p:ph type="sldNum" sz="quarter" idx="10"/>
          </p:nvPr>
        </p:nvSpPr>
        <p:spPr/>
        <p:txBody>
          <a:bodyPr/>
          <a:lstStyle/>
          <a:p>
            <a:fld id="{68151E55-6873-49E2-B8D5-2F265E6F1973}" type="slidenum">
              <a:rPr lang="en-US" smtClean="0"/>
              <a:t>6</a:t>
            </a:fld>
            <a:endParaRPr lang="en-US"/>
          </a:p>
        </p:txBody>
      </p:sp>
    </p:spTree>
    <p:extLst>
      <p:ext uri="{BB962C8B-B14F-4D97-AF65-F5344CB8AC3E}">
        <p14:creationId xmlns:p14="http://schemas.microsoft.com/office/powerpoint/2010/main" val="27607321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802A1D7-5966-82D8-6BF7-59C496AC16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551426-9080-A09A-D109-72F6A8998BBB}"/>
              </a:ext>
            </a:extLst>
          </p:cNvPr>
          <p:cNvSpPr>
            <a:spLocks noGrp="1"/>
          </p:cNvSpPr>
          <p:nvPr>
            <p:ph type="title"/>
          </p:nvPr>
        </p:nvSpPr>
        <p:spPr/>
        <p:txBody>
          <a:bodyPr>
            <a:normAutofit/>
          </a:bodyPr>
          <a:lstStyle/>
          <a:p>
            <a:r>
              <a:rPr lang="en-US" sz="2800" dirty="0"/>
              <a:t>1.3: Types of Data </a:t>
            </a:r>
            <a:r>
              <a:rPr lang="en-US" sz="1000" b="0" dirty="0"/>
              <a:t>7</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121D929D-6784-0514-ADC0-1EBB0E53B121}"/>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310E4B04-16AB-ED64-934F-3C2400C8CE36}"/>
              </a:ext>
            </a:extLst>
          </p:cNvPr>
          <p:cNvSpPr>
            <a:spLocks noGrp="1"/>
          </p:cNvSpPr>
          <p:nvPr>
            <p:ph sz="quarter" idx="11"/>
          </p:nvPr>
        </p:nvSpPr>
        <p:spPr/>
        <p:txBody>
          <a:bodyPr>
            <a:normAutofit/>
          </a:bodyPr>
          <a:lstStyle/>
          <a:p>
            <a:r>
              <a:rPr lang="en-US" sz="2400" dirty="0"/>
              <a:t>It details an order placed on July 1, 2020. The customer, Kevin Lau, located at 123 Solstice Circle in San Francisco, California, ordered 3 products. The account number is KL0927. The postal code is 94126. The order includes 27 8W L</a:t>
            </a:r>
            <a:r>
              <a:rPr lang="en-US" sz="100" dirty="0"/>
              <a:t> </a:t>
            </a:r>
            <a:r>
              <a:rPr lang="en-US" sz="2400" dirty="0"/>
              <a:t>E</a:t>
            </a:r>
            <a:r>
              <a:rPr lang="en-US" sz="100" dirty="0"/>
              <a:t> </a:t>
            </a:r>
            <a:r>
              <a:rPr lang="en-US" sz="2400" dirty="0"/>
              <a:t>D light bulbs, 6 chlorine removing shower filters, and 5 compostable cutlery sets. The product codes are 421 L, 389 P, and 682 K. The price per unit is $7.59, $19.99, and $14.99. Their extended price are $204.93, $119.94, and $74.95. The total amount is $399.82. The sales tax is $31.99. The shipping fee is $6.99. The grand total is $438.80.</a:t>
            </a:r>
          </a:p>
        </p:txBody>
      </p:sp>
      <p:sp>
        <p:nvSpPr>
          <p:cNvPr id="5" name="Text Placeholder 4">
            <a:extLst>
              <a:ext uri="{FF2B5EF4-FFF2-40B4-BE49-F238E27FC236}">
                <a16:creationId xmlns:a16="http://schemas.microsoft.com/office/drawing/2014/main" id="{401D39A5-1F59-0C3E-3FFA-8C7968A43F99}"/>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9C60171F-0E77-2812-8F0D-CD84374DE9B2}"/>
              </a:ext>
            </a:extLst>
          </p:cNvPr>
          <p:cNvSpPr>
            <a:spLocks noGrp="1"/>
          </p:cNvSpPr>
          <p:nvPr>
            <p:ph type="sldNum" sz="quarter" idx="10"/>
          </p:nvPr>
        </p:nvSpPr>
        <p:spPr/>
        <p:txBody>
          <a:bodyPr/>
          <a:lstStyle/>
          <a:p>
            <a:fld id="{68151E55-6873-49E2-B8D5-2F265E6F1973}" type="slidenum">
              <a:rPr lang="en-US" sz="800" smtClean="0"/>
              <a:t>60</a:t>
            </a:fld>
            <a:endParaRPr lang="en-US" sz="800"/>
          </a:p>
        </p:txBody>
      </p:sp>
    </p:spTree>
    <p:extLst>
      <p:ext uri="{BB962C8B-B14F-4D97-AF65-F5344CB8AC3E}">
        <p14:creationId xmlns:p14="http://schemas.microsoft.com/office/powerpoint/2010/main" val="22439748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8FC97D4-3626-AAE5-0463-D79B96E924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472F6B-2853-E66F-8680-E49EB1009054}"/>
              </a:ext>
            </a:extLst>
          </p:cNvPr>
          <p:cNvSpPr>
            <a:spLocks noGrp="1"/>
          </p:cNvSpPr>
          <p:nvPr>
            <p:ph type="title"/>
          </p:nvPr>
        </p:nvSpPr>
        <p:spPr>
          <a:xfrm>
            <a:off x="342900" y="273011"/>
            <a:ext cx="8458200" cy="742188"/>
          </a:xfrm>
        </p:spPr>
        <p:txBody>
          <a:bodyPr>
            <a:noAutofit/>
          </a:bodyPr>
          <a:lstStyle/>
          <a:p>
            <a:r>
              <a:rPr lang="en-US" sz="2800" dirty="0"/>
              <a:t>1.5: Data Sources and File Formats </a:t>
            </a:r>
            <a:r>
              <a:rPr lang="en-US" sz="1000" b="0" dirty="0"/>
              <a:t>3</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89C5EE78-9471-8B2A-C240-318145AE8A99}"/>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00281EC3-763D-93E4-893F-17609D51FFF1}"/>
              </a:ext>
            </a:extLst>
          </p:cNvPr>
          <p:cNvSpPr>
            <a:spLocks noGrp="1"/>
          </p:cNvSpPr>
          <p:nvPr>
            <p:ph sz="quarter" idx="11"/>
          </p:nvPr>
        </p:nvSpPr>
        <p:spPr/>
        <p:txBody>
          <a:bodyPr>
            <a:normAutofit/>
          </a:bodyPr>
          <a:lstStyle/>
          <a:p>
            <a:r>
              <a:rPr lang="en-US" sz="2400" dirty="0"/>
              <a:t>The column for name lists Rich, Benjamin, and Eduardo. The column for telephone lists 4195280915, 2039913608, and 6183451278. The salary column lists 160000, 93000, and 187000.</a:t>
            </a:r>
          </a:p>
        </p:txBody>
      </p:sp>
      <p:sp>
        <p:nvSpPr>
          <p:cNvPr id="5" name="Text Placeholder 4">
            <a:extLst>
              <a:ext uri="{FF2B5EF4-FFF2-40B4-BE49-F238E27FC236}">
                <a16:creationId xmlns:a16="http://schemas.microsoft.com/office/drawing/2014/main" id="{6044EEC9-7729-70E3-A631-7A212A7E167A}"/>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B2B57358-D71D-8B7A-95FC-069834B94BE2}"/>
              </a:ext>
            </a:extLst>
          </p:cNvPr>
          <p:cNvSpPr>
            <a:spLocks noGrp="1"/>
          </p:cNvSpPr>
          <p:nvPr>
            <p:ph type="sldNum" sz="quarter" idx="10"/>
          </p:nvPr>
        </p:nvSpPr>
        <p:spPr/>
        <p:txBody>
          <a:bodyPr/>
          <a:lstStyle/>
          <a:p>
            <a:fld id="{68151E55-6873-49E2-B8D5-2F265E6F1973}" type="slidenum">
              <a:rPr lang="en-US" sz="800" smtClean="0"/>
              <a:t>61</a:t>
            </a:fld>
            <a:endParaRPr lang="en-US" sz="800"/>
          </a:p>
        </p:txBody>
      </p:sp>
    </p:spTree>
    <p:extLst>
      <p:ext uri="{BB962C8B-B14F-4D97-AF65-F5344CB8AC3E}">
        <p14:creationId xmlns:p14="http://schemas.microsoft.com/office/powerpoint/2010/main" val="40074154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BD0BF70-6A72-5863-7933-396D177671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F990AE-A756-8830-CD8D-4B181F9E9445}"/>
              </a:ext>
            </a:extLst>
          </p:cNvPr>
          <p:cNvSpPr>
            <a:spLocks noGrp="1"/>
          </p:cNvSpPr>
          <p:nvPr>
            <p:ph type="title"/>
          </p:nvPr>
        </p:nvSpPr>
        <p:spPr>
          <a:xfrm>
            <a:off x="342900" y="261767"/>
            <a:ext cx="8458200" cy="764677"/>
          </a:xfrm>
        </p:spPr>
        <p:txBody>
          <a:bodyPr>
            <a:noAutofit/>
          </a:bodyPr>
          <a:lstStyle/>
          <a:p>
            <a:r>
              <a:rPr lang="en-US" sz="2800" dirty="0"/>
              <a:t>1.5: Data Sources and File Formats </a:t>
            </a:r>
            <a:r>
              <a:rPr lang="en-US" sz="1000" b="0" dirty="0"/>
              <a:t>4</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F81B146C-E849-F39E-5E45-2A1FF615BE08}"/>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9C4A23BA-A046-96E1-3E50-DE8F3DEFC613}"/>
              </a:ext>
            </a:extLst>
          </p:cNvPr>
          <p:cNvSpPr>
            <a:spLocks noGrp="1"/>
          </p:cNvSpPr>
          <p:nvPr>
            <p:ph sz="quarter" idx="11"/>
          </p:nvPr>
        </p:nvSpPr>
        <p:spPr/>
        <p:txBody>
          <a:bodyPr>
            <a:normAutofit/>
          </a:bodyPr>
          <a:lstStyle/>
          <a:p>
            <a:r>
              <a:rPr lang="en-US" sz="2400" dirty="0"/>
              <a:t>The data in row 1 is Rich, 4195280915, and 160000. The data in row 2 is Benjamin, 2039913608, and 93000. The data in row 3 is Eduardo, 6183451278, and 187000.</a:t>
            </a:r>
          </a:p>
        </p:txBody>
      </p:sp>
      <p:sp>
        <p:nvSpPr>
          <p:cNvPr id="5" name="Text Placeholder 4">
            <a:extLst>
              <a:ext uri="{FF2B5EF4-FFF2-40B4-BE49-F238E27FC236}">
                <a16:creationId xmlns:a16="http://schemas.microsoft.com/office/drawing/2014/main" id="{283CA991-B959-3446-CED0-3B6E6762AE2E}"/>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A2273A54-CDF4-89A9-1342-8EE50D6689C3}"/>
              </a:ext>
            </a:extLst>
          </p:cNvPr>
          <p:cNvSpPr>
            <a:spLocks noGrp="1"/>
          </p:cNvSpPr>
          <p:nvPr>
            <p:ph type="sldNum" sz="quarter" idx="10"/>
          </p:nvPr>
        </p:nvSpPr>
        <p:spPr/>
        <p:txBody>
          <a:bodyPr/>
          <a:lstStyle/>
          <a:p>
            <a:fld id="{68151E55-6873-49E2-B8D5-2F265E6F1973}" type="slidenum">
              <a:rPr lang="en-US" sz="800" smtClean="0"/>
              <a:t>62</a:t>
            </a:fld>
            <a:endParaRPr lang="en-US" sz="800"/>
          </a:p>
        </p:txBody>
      </p:sp>
    </p:spTree>
    <p:extLst>
      <p:ext uri="{BB962C8B-B14F-4D97-AF65-F5344CB8AC3E}">
        <p14:creationId xmlns:p14="http://schemas.microsoft.com/office/powerpoint/2010/main" val="33682834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5314F1A-22D2-1876-F3EE-5FC38BD0E5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727A67-0AAF-9894-52F8-4E4F99B30F7C}"/>
              </a:ext>
            </a:extLst>
          </p:cNvPr>
          <p:cNvSpPr>
            <a:spLocks noGrp="1"/>
          </p:cNvSpPr>
          <p:nvPr>
            <p:ph type="title"/>
          </p:nvPr>
        </p:nvSpPr>
        <p:spPr>
          <a:xfrm>
            <a:off x="342900" y="280323"/>
            <a:ext cx="8458200" cy="727564"/>
          </a:xfrm>
        </p:spPr>
        <p:txBody>
          <a:bodyPr>
            <a:noAutofit/>
          </a:bodyPr>
          <a:lstStyle/>
          <a:p>
            <a:r>
              <a:rPr lang="en-US" sz="2800" dirty="0"/>
              <a:t>1.5: Data Sources and File Formats </a:t>
            </a:r>
            <a:r>
              <a:rPr lang="en-US" sz="1000" b="0" dirty="0"/>
              <a:t>6</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C6B97683-7B45-100C-454D-639B51EA5A5B}"/>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A2D3309B-C445-11D4-C303-ABE957008237}"/>
              </a:ext>
            </a:extLst>
          </p:cNvPr>
          <p:cNvSpPr>
            <a:spLocks noGrp="1"/>
          </p:cNvSpPr>
          <p:nvPr>
            <p:ph sz="quarter" idx="11"/>
          </p:nvPr>
        </p:nvSpPr>
        <p:spPr/>
        <p:txBody>
          <a:bodyPr>
            <a:normAutofit/>
          </a:bodyPr>
          <a:lstStyle/>
          <a:p>
            <a:r>
              <a:rPr lang="en-US" sz="2400" dirty="0"/>
              <a:t>It briefs the personal information of three people: Rich, Benjamin, and Eduardo. The data is organized using XML tags. Line 1 is &lt;Data&gt;. Line 2 is &lt;Person&gt;. The text in lines 3 to 5, 8 to 10, and 13 to 15, follow the following pattern. The first line includes &lt;Name&gt;, name of the person, &lt;/Name&gt;. Second line includes &lt;Telephone&gt;, telephone number, &lt;/Telephone&gt;. The third line includes &lt;Salary&gt;, value of the salary, &lt;/salary&gt;. These are followed by &lt;/Person&gt; and &lt;Person&gt; in separate lines. The last line is &lt;/Data&gt; instead of &lt;Person&gt;.</a:t>
            </a:r>
          </a:p>
        </p:txBody>
      </p:sp>
      <p:sp>
        <p:nvSpPr>
          <p:cNvPr id="5" name="Text Placeholder 4">
            <a:extLst>
              <a:ext uri="{FF2B5EF4-FFF2-40B4-BE49-F238E27FC236}">
                <a16:creationId xmlns:a16="http://schemas.microsoft.com/office/drawing/2014/main" id="{0D621A66-06F0-5006-12B6-BD2513C6D9B8}"/>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E18A96B2-F9FA-4D40-FC84-9D05BA947D44}"/>
              </a:ext>
            </a:extLst>
          </p:cNvPr>
          <p:cNvSpPr>
            <a:spLocks noGrp="1"/>
          </p:cNvSpPr>
          <p:nvPr>
            <p:ph type="sldNum" sz="quarter" idx="10"/>
          </p:nvPr>
        </p:nvSpPr>
        <p:spPr/>
        <p:txBody>
          <a:bodyPr/>
          <a:lstStyle/>
          <a:p>
            <a:fld id="{68151E55-6873-49E2-B8D5-2F265E6F1973}" type="slidenum">
              <a:rPr lang="en-US" sz="800" smtClean="0"/>
              <a:t>63</a:t>
            </a:fld>
            <a:endParaRPr lang="en-US" sz="800"/>
          </a:p>
        </p:txBody>
      </p:sp>
    </p:spTree>
    <p:extLst>
      <p:ext uri="{BB962C8B-B14F-4D97-AF65-F5344CB8AC3E}">
        <p14:creationId xmlns:p14="http://schemas.microsoft.com/office/powerpoint/2010/main" val="13874230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AA160A7-BE79-D3F5-8832-F4EF70E8E6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A00D5-76F1-D82D-013A-3D69844B072A}"/>
              </a:ext>
            </a:extLst>
          </p:cNvPr>
          <p:cNvSpPr>
            <a:spLocks noGrp="1"/>
          </p:cNvSpPr>
          <p:nvPr>
            <p:ph type="title"/>
          </p:nvPr>
        </p:nvSpPr>
        <p:spPr>
          <a:xfrm>
            <a:off x="342900" y="276685"/>
            <a:ext cx="8458200" cy="734840"/>
          </a:xfrm>
        </p:spPr>
        <p:txBody>
          <a:bodyPr>
            <a:noAutofit/>
          </a:bodyPr>
          <a:lstStyle/>
          <a:p>
            <a:r>
              <a:rPr lang="en-US" sz="2800" dirty="0"/>
              <a:t>1.5: Data Sources and File Formats </a:t>
            </a:r>
            <a:r>
              <a:rPr lang="en-US" sz="1000" b="0" dirty="0"/>
              <a:t>8</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11E63BA0-4DA7-699C-C881-86E5D678BF35}"/>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96D9FCBA-86B2-816F-F2BA-3B5342F26946}"/>
              </a:ext>
            </a:extLst>
          </p:cNvPr>
          <p:cNvSpPr>
            <a:spLocks noGrp="1"/>
          </p:cNvSpPr>
          <p:nvPr>
            <p:ph sz="quarter" idx="11"/>
          </p:nvPr>
        </p:nvSpPr>
        <p:spPr/>
        <p:txBody>
          <a:bodyPr>
            <a:normAutofit/>
          </a:bodyPr>
          <a:lstStyle/>
          <a:p>
            <a:r>
              <a:rPr lang="en-US" sz="2400" dirty="0"/>
              <a:t>It organizes data for three employees: Rich, Benjamin, and Eduardo. The table structure uses standard HTML tags like for headers (Name, Telephone, Salary) and for data cells. Line 1 is &lt;table&gt;. Line 2 is &lt;t r&gt;. Line 3 is &lt;t h&gt;, Name,&lt;/t h&gt;. Line 4 is &lt;t h&gt;, Telephone, &lt;/t h&gt;. Line 5 is &lt;t h&gt;, Salary, &lt;/ t h&gt;. The text in lines 8 to 10, 13 to 15, and 18 to 20, follow the following pattern. The first line includes &lt;t d&gt;, name of the person, &lt;/t d&gt;. The second line includes &lt;t d&gt;, telephone number, &lt;/t d&gt;. The third line includes &lt;t d&gt;, value of the salary, &lt;/t d&gt;. These are followed by &lt;/t r&gt; and &lt;t r&gt; in separate lines. The last line is &lt;/table&gt; instead of &lt;t r&gt;.</a:t>
            </a:r>
          </a:p>
        </p:txBody>
      </p:sp>
      <p:sp>
        <p:nvSpPr>
          <p:cNvPr id="5" name="Text Placeholder 4">
            <a:extLst>
              <a:ext uri="{FF2B5EF4-FFF2-40B4-BE49-F238E27FC236}">
                <a16:creationId xmlns:a16="http://schemas.microsoft.com/office/drawing/2014/main" id="{AD54A0FD-86E2-452E-4807-136C43D98E93}"/>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36AB1255-91AC-6508-2477-CDEB2F6A6737}"/>
              </a:ext>
            </a:extLst>
          </p:cNvPr>
          <p:cNvSpPr>
            <a:spLocks noGrp="1"/>
          </p:cNvSpPr>
          <p:nvPr>
            <p:ph type="sldNum" sz="quarter" idx="10"/>
          </p:nvPr>
        </p:nvSpPr>
        <p:spPr/>
        <p:txBody>
          <a:bodyPr/>
          <a:lstStyle/>
          <a:p>
            <a:fld id="{68151E55-6873-49E2-B8D5-2F265E6F1973}" type="slidenum">
              <a:rPr lang="en-US" sz="800" smtClean="0"/>
              <a:t>64</a:t>
            </a:fld>
            <a:endParaRPr lang="en-US" sz="800"/>
          </a:p>
        </p:txBody>
      </p:sp>
    </p:spTree>
    <p:extLst>
      <p:ext uri="{BB962C8B-B14F-4D97-AF65-F5344CB8AC3E}">
        <p14:creationId xmlns:p14="http://schemas.microsoft.com/office/powerpoint/2010/main" val="303706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42009C6-790F-C3B4-4D07-3EAF4FBDA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1DB622-0648-29FB-C7F8-BB9E6F8ACF57}"/>
              </a:ext>
            </a:extLst>
          </p:cNvPr>
          <p:cNvSpPr>
            <a:spLocks noGrp="1"/>
          </p:cNvSpPr>
          <p:nvPr>
            <p:ph type="title"/>
          </p:nvPr>
        </p:nvSpPr>
        <p:spPr>
          <a:xfrm>
            <a:off x="342900" y="269300"/>
            <a:ext cx="8458200" cy="749610"/>
          </a:xfrm>
        </p:spPr>
        <p:txBody>
          <a:bodyPr>
            <a:noAutofit/>
          </a:bodyPr>
          <a:lstStyle/>
          <a:p>
            <a:r>
              <a:rPr lang="en-US" sz="2800" dirty="0"/>
              <a:t>1.5: Data Sources and File Formats </a:t>
            </a:r>
            <a:r>
              <a:rPr lang="en-US" sz="1000" b="0" dirty="0"/>
              <a:t>10</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C8040A16-CCEF-70C1-2315-B0502AD6D642}"/>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20B0E819-2397-D3A5-2A83-25C816B34550}"/>
              </a:ext>
            </a:extLst>
          </p:cNvPr>
          <p:cNvSpPr>
            <a:spLocks noGrp="1"/>
          </p:cNvSpPr>
          <p:nvPr>
            <p:ph sz="quarter" idx="11"/>
          </p:nvPr>
        </p:nvSpPr>
        <p:spPr/>
        <p:txBody>
          <a:bodyPr>
            <a:normAutofit/>
          </a:bodyPr>
          <a:lstStyle/>
          <a:p>
            <a:r>
              <a:rPr lang="en-US" sz="2400" dirty="0"/>
              <a:t>The data within the curly braces represents a collection of "Person" objects. Each "Person" object contains key-value pairs, where keys like "Name", "Telephone", and "Salary" correspond to specific employee attributes. The values associated with these keys provide the details for each employee. For example, the first "Person" object shows "Rich" with a phone number and salary. The second and third "Person" objects show "Benjamin" and "Eduardo" with a phone number and salary.</a:t>
            </a:r>
          </a:p>
        </p:txBody>
      </p:sp>
      <p:sp>
        <p:nvSpPr>
          <p:cNvPr id="5" name="Text Placeholder 4">
            <a:extLst>
              <a:ext uri="{FF2B5EF4-FFF2-40B4-BE49-F238E27FC236}">
                <a16:creationId xmlns:a16="http://schemas.microsoft.com/office/drawing/2014/main" id="{DA456E4D-42E9-217B-85F5-0FA23E30877E}"/>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ACA8618F-E956-E72C-0D02-18D381FE68C2}"/>
              </a:ext>
            </a:extLst>
          </p:cNvPr>
          <p:cNvSpPr>
            <a:spLocks noGrp="1"/>
          </p:cNvSpPr>
          <p:nvPr>
            <p:ph type="sldNum" sz="quarter" idx="10"/>
          </p:nvPr>
        </p:nvSpPr>
        <p:spPr/>
        <p:txBody>
          <a:bodyPr/>
          <a:lstStyle/>
          <a:p>
            <a:fld id="{68151E55-6873-49E2-B8D5-2F265E6F1973}" type="slidenum">
              <a:rPr lang="en-US" sz="800" smtClean="0"/>
              <a:t>65</a:t>
            </a:fld>
            <a:endParaRPr lang="en-US" sz="800"/>
          </a:p>
        </p:txBody>
      </p:sp>
    </p:spTree>
    <p:extLst>
      <p:ext uri="{BB962C8B-B14F-4D97-AF65-F5344CB8AC3E}">
        <p14:creationId xmlns:p14="http://schemas.microsoft.com/office/powerpoint/2010/main" val="237506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1.1: Overview of Business Analytics </a:t>
            </a:r>
            <a:r>
              <a:rPr lang="en-US" sz="1000" b="0" dirty="0"/>
              <a:t>4</a:t>
            </a:r>
          </a:p>
        </p:txBody>
      </p:sp>
      <p:pic>
        <p:nvPicPr>
          <p:cNvPr id="5" name="Picture 4" descr="A line graph of the value of different types of analytics versus organizational commitment and sophistication.">
            <a:extLst>
              <a:ext uri="{FF2B5EF4-FFF2-40B4-BE49-F238E27FC236}">
                <a16:creationId xmlns:a16="http://schemas.microsoft.com/office/drawing/2014/main" id="{B5D2347D-6A0C-6813-F6CA-A4F2140E0A3A}"/>
              </a:ext>
            </a:extLst>
          </p:cNvPr>
          <p:cNvPicPr>
            <a:picLocks noChangeAspect="1"/>
          </p:cNvPicPr>
          <p:nvPr/>
        </p:nvPicPr>
        <p:blipFill>
          <a:blip r:embed="rId2"/>
          <a:stretch>
            <a:fillRect/>
          </a:stretch>
        </p:blipFill>
        <p:spPr>
          <a:xfrm>
            <a:off x="554754" y="1888077"/>
            <a:ext cx="8034491" cy="3628927"/>
          </a:xfrm>
          <a:prstGeom prst="rect">
            <a:avLst/>
          </a:prstGeom>
        </p:spPr>
      </p:pic>
      <p:sp>
        <p:nvSpPr>
          <p:cNvPr id="4" name="Text Placeholder 3"/>
          <p:cNvSpPr>
            <a:spLocks noGrp="1"/>
          </p:cNvSpPr>
          <p:nvPr>
            <p:ph type="body" sz="quarter" idx="12"/>
          </p:nvPr>
        </p:nvSpPr>
        <p:spPr>
          <a:xfrm>
            <a:off x="2987693" y="6309360"/>
            <a:ext cx="3168614" cy="205740"/>
          </a:xfrm>
        </p:spPr>
        <p:txBody>
          <a:bodyPr anchor="ctr"/>
          <a:lstStyle/>
          <a:p>
            <a:r>
              <a:rPr lang="en-US" sz="1200" dirty="0">
                <a:hlinkClick r:id="rId3" action="ppaction://hlinksldjump"/>
              </a:rPr>
              <a:t>Access the text alternative for slide images.</a:t>
            </a:r>
            <a:endParaRPr lang="en-US" sz="1200" dirty="0"/>
          </a:p>
        </p:txBody>
      </p:sp>
      <p:sp>
        <p:nvSpPr>
          <p:cNvPr id="6" name="Slide Number Placeholder 5"/>
          <p:cNvSpPr>
            <a:spLocks noGrp="1"/>
          </p:cNvSpPr>
          <p:nvPr>
            <p:ph type="sldNum" sz="quarter" idx="4"/>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1392995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CF35-34A9-4547-9376-E0E039FDBEB8}"/>
              </a:ext>
            </a:extLst>
          </p:cNvPr>
          <p:cNvSpPr>
            <a:spLocks noGrp="1"/>
          </p:cNvSpPr>
          <p:nvPr>
            <p:ph type="title"/>
          </p:nvPr>
        </p:nvSpPr>
        <p:spPr/>
        <p:txBody>
          <a:bodyPr>
            <a:normAutofit/>
          </a:bodyPr>
          <a:lstStyle/>
          <a:p>
            <a:r>
              <a:rPr lang="en-US" sz="3600" dirty="0"/>
              <a:t>1.1: Overview of Business Analytics </a:t>
            </a:r>
            <a:r>
              <a:rPr lang="en-US" sz="1000" b="0" dirty="0"/>
              <a:t>5</a:t>
            </a:r>
          </a:p>
        </p:txBody>
      </p:sp>
      <p:sp>
        <p:nvSpPr>
          <p:cNvPr id="3" name="Content Placeholder 2">
            <a:extLst>
              <a:ext uri="{FF2B5EF4-FFF2-40B4-BE49-F238E27FC236}">
                <a16:creationId xmlns:a16="http://schemas.microsoft.com/office/drawing/2014/main" id="{7A72102B-980E-43FA-A1B1-F93E45A8270E}"/>
              </a:ext>
            </a:extLst>
          </p:cNvPr>
          <p:cNvSpPr>
            <a:spLocks noGrp="1"/>
          </p:cNvSpPr>
          <p:nvPr>
            <p:ph sz="quarter" idx="11"/>
          </p:nvPr>
        </p:nvSpPr>
        <p:spPr>
          <a:xfrm>
            <a:off x="342900" y="1276709"/>
            <a:ext cx="8458200" cy="952141"/>
          </a:xfrm>
        </p:spPr>
        <p:txBody>
          <a:bodyPr/>
          <a:lstStyle/>
          <a:p>
            <a:r>
              <a:rPr lang="en-US" dirty="0"/>
              <a:t>Descriptive Analytics: what has happened?</a:t>
            </a:r>
          </a:p>
          <a:p>
            <a:pPr marL="292608" indent="-292608">
              <a:buFont typeface="Arial" panose="020B0604020202020204" pitchFamily="34" charset="0"/>
              <a:buChar char="•"/>
            </a:pPr>
            <a:r>
              <a:rPr lang="en-US" dirty="0"/>
              <a:t>Gather, Organize, Tabulate, Visualize, Summarize.</a:t>
            </a:r>
          </a:p>
        </p:txBody>
      </p:sp>
      <p:sp>
        <p:nvSpPr>
          <p:cNvPr id="4" name="Content Placeholder 3">
            <a:extLst>
              <a:ext uri="{FF2B5EF4-FFF2-40B4-BE49-F238E27FC236}">
                <a16:creationId xmlns:a16="http://schemas.microsoft.com/office/drawing/2014/main" id="{993221FE-D54B-4F35-97E8-1E3DF4873C1C}"/>
              </a:ext>
            </a:extLst>
          </p:cNvPr>
          <p:cNvSpPr>
            <a:spLocks noGrp="1"/>
          </p:cNvSpPr>
          <p:nvPr>
            <p:ph sz="quarter" idx="14"/>
          </p:nvPr>
        </p:nvSpPr>
        <p:spPr>
          <a:xfrm>
            <a:off x="342900" y="2343151"/>
            <a:ext cx="8458200" cy="1314449"/>
          </a:xfrm>
        </p:spPr>
        <p:txBody>
          <a:bodyPr/>
          <a:lstStyle/>
          <a:p>
            <a:r>
              <a:rPr lang="en-US" dirty="0"/>
              <a:t>Descriptive analytics is referred to as </a:t>
            </a:r>
            <a:r>
              <a:rPr lang="en-US" b="1" dirty="0"/>
              <a:t>Business Intelligence</a:t>
            </a:r>
            <a:r>
              <a:rPr lang="en-US" dirty="0"/>
              <a:t>.</a:t>
            </a:r>
          </a:p>
          <a:p>
            <a:pPr marL="292608" indent="-292608">
              <a:buFont typeface="Arial" panose="020B0604020202020204" pitchFamily="34" charset="0"/>
              <a:buChar char="•"/>
            </a:pPr>
            <a:r>
              <a:rPr lang="en-US" dirty="0"/>
              <a:t>Access and manipulate data interactively through dashboards, applications and visualization tools.</a:t>
            </a:r>
          </a:p>
        </p:txBody>
      </p:sp>
      <p:sp>
        <p:nvSpPr>
          <p:cNvPr id="8" name="Content Placeholder 7">
            <a:extLst>
              <a:ext uri="{FF2B5EF4-FFF2-40B4-BE49-F238E27FC236}">
                <a16:creationId xmlns:a16="http://schemas.microsoft.com/office/drawing/2014/main" id="{DEAB7EE6-B480-430C-B10C-B0F4AE275ECC}"/>
              </a:ext>
            </a:extLst>
          </p:cNvPr>
          <p:cNvSpPr>
            <a:spLocks noGrp="1"/>
          </p:cNvSpPr>
          <p:nvPr>
            <p:ph sz="quarter" idx="15"/>
          </p:nvPr>
        </p:nvSpPr>
        <p:spPr>
          <a:xfrm>
            <a:off x="356750" y="3771901"/>
            <a:ext cx="8458200" cy="2695574"/>
          </a:xfrm>
        </p:spPr>
        <p:txBody>
          <a:bodyPr/>
          <a:lstStyle/>
          <a:p>
            <a:r>
              <a:rPr lang="en-US" dirty="0"/>
              <a:t>Descriptive information can be presented in a number of traditional formats:</a:t>
            </a:r>
          </a:p>
          <a:p>
            <a:pPr marL="292608" indent="-292608">
              <a:buFont typeface="Arial" panose="020B0604020202020204" pitchFamily="34" charset="0"/>
              <a:buChar char="•"/>
            </a:pPr>
            <a:r>
              <a:rPr lang="en-US" dirty="0"/>
              <a:t>Written reports.</a:t>
            </a:r>
          </a:p>
          <a:p>
            <a:pPr marL="292608" indent="-292608">
              <a:buFont typeface="Arial" panose="020B0604020202020204" pitchFamily="34" charset="0"/>
              <a:buChar char="•"/>
            </a:pPr>
            <a:r>
              <a:rPr lang="en-US" dirty="0"/>
              <a:t>Tables and graphs.</a:t>
            </a:r>
          </a:p>
          <a:p>
            <a:pPr marL="292608" indent="-292608">
              <a:buFont typeface="Arial" panose="020B0604020202020204" pitchFamily="34" charset="0"/>
              <a:buChar char="•"/>
            </a:pPr>
            <a:r>
              <a:rPr lang="en-US" dirty="0"/>
              <a:t>Maps.</a:t>
            </a:r>
          </a:p>
        </p:txBody>
      </p:sp>
      <p:sp>
        <p:nvSpPr>
          <p:cNvPr id="7" name="Slide Number Placeholder 6">
            <a:extLst>
              <a:ext uri="{FF2B5EF4-FFF2-40B4-BE49-F238E27FC236}">
                <a16:creationId xmlns:a16="http://schemas.microsoft.com/office/drawing/2014/main" id="{FA587076-09CC-4C56-AF09-5A62CDEB6C36}"/>
              </a:ext>
            </a:extLst>
          </p:cNvPr>
          <p:cNvSpPr>
            <a:spLocks noGrp="1"/>
          </p:cNvSpPr>
          <p:nvPr>
            <p:ph type="sldNum" sz="quarter" idx="10"/>
          </p:nvPr>
        </p:nvSpPr>
        <p:spPr/>
        <p:txBody>
          <a:bodyPr/>
          <a:lstStyle/>
          <a:p>
            <a:fld id="{68151E55-6873-49E2-B8D5-2F265E6F1973}" type="slidenum">
              <a:rPr lang="en-US" smtClean="0"/>
              <a:t>8</a:t>
            </a:fld>
            <a:endParaRPr lang="en-US"/>
          </a:p>
        </p:txBody>
      </p:sp>
    </p:spTree>
    <p:extLst>
      <p:ext uri="{BB962C8B-B14F-4D97-AF65-F5344CB8AC3E}">
        <p14:creationId xmlns:p14="http://schemas.microsoft.com/office/powerpoint/2010/main" val="3770636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1.1: Overview of Business Analytics </a:t>
            </a:r>
            <a:r>
              <a:rPr lang="en-US" sz="1000" b="0" dirty="0"/>
              <a:t>6</a:t>
            </a:r>
          </a:p>
        </p:txBody>
      </p:sp>
      <p:sp>
        <p:nvSpPr>
          <p:cNvPr id="3" name="Content Placeholder 2"/>
          <p:cNvSpPr>
            <a:spLocks noGrp="1"/>
          </p:cNvSpPr>
          <p:nvPr>
            <p:ph sz="quarter" idx="11"/>
          </p:nvPr>
        </p:nvSpPr>
        <p:spPr>
          <a:xfrm>
            <a:off x="342900" y="1276709"/>
            <a:ext cx="8458200" cy="5238391"/>
          </a:xfrm>
        </p:spPr>
        <p:txBody>
          <a:bodyPr/>
          <a:lstStyle/>
          <a:p>
            <a:r>
              <a:rPr lang="en-US" dirty="0"/>
              <a:t>Predictive Analytics: what could happen in the future?</a:t>
            </a:r>
          </a:p>
          <a:p>
            <a:r>
              <a:rPr lang="en-US" dirty="0"/>
              <a:t>Statistical models help identify associations between variables.</a:t>
            </a:r>
          </a:p>
          <a:p>
            <a:r>
              <a:rPr lang="en-US" dirty="0"/>
              <a:t>Use these models to predict specific outcomes or the likelihood of an event.</a:t>
            </a:r>
          </a:p>
          <a:p>
            <a:r>
              <a:rPr lang="en-US" dirty="0"/>
              <a:t>Examples:</a:t>
            </a:r>
          </a:p>
          <a:p>
            <a:pPr marL="292608" indent="-292608">
              <a:buFont typeface="Arial" panose="020B0604020202020204" pitchFamily="34" charset="0"/>
              <a:buChar char="•"/>
            </a:pPr>
            <a:r>
              <a:rPr lang="en-US" dirty="0"/>
              <a:t>Estimate sales based on marketing spend and seasonality.</a:t>
            </a:r>
          </a:p>
          <a:p>
            <a:pPr marL="292608" indent="-292608">
              <a:buFont typeface="Arial" panose="020B0604020202020204" pitchFamily="34" charset="0"/>
              <a:buChar char="•"/>
            </a:pPr>
            <a:r>
              <a:rPr lang="en-US" dirty="0"/>
              <a:t>Identify customers most likely to respond to marketing campaigns.</a:t>
            </a:r>
          </a:p>
          <a:p>
            <a:pPr marL="292608" indent="-292608">
              <a:buFont typeface="Arial" panose="020B0604020202020204" pitchFamily="34" charset="0"/>
              <a:buChar char="•"/>
            </a:pPr>
            <a:r>
              <a:rPr lang="en-US" dirty="0"/>
              <a:t>Detect potentially fraudulent transactions.</a:t>
            </a:r>
          </a:p>
        </p:txBody>
      </p:sp>
      <p:sp>
        <p:nvSpPr>
          <p:cNvPr id="6" name="Slide Number Placeholder 5"/>
          <p:cNvSpPr>
            <a:spLocks noGrp="1"/>
          </p:cNvSpPr>
          <p:nvPr>
            <p:ph type="sldNum" sz="quarter" idx="4"/>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1541562836"/>
      </p:ext>
    </p:extLst>
  </p:cSld>
  <p:clrMapOvr>
    <a:masterClrMapping/>
  </p:clrMapOvr>
</p:sld>
</file>

<file path=ppt/theme/theme1.xml><?xml version="1.0" encoding="utf-8"?>
<a:theme xmlns:a="http://schemas.openxmlformats.org/drawingml/2006/main" name="Title Slides Master">
  <a:themeElements>
    <a:clrScheme name="Custom 5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2060"/>
      </a:hlink>
      <a:folHlink>
        <a:srgbClr val="00206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2.xml><?xml version="1.0" encoding="utf-8"?>
<a:theme xmlns:a="http://schemas.openxmlformats.org/drawingml/2006/main" name="MainContentSlideMaster">
  <a:themeElements>
    <a:clrScheme name="Custom 16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2060"/>
      </a:hlink>
      <a:folHlink>
        <a:srgbClr val="00206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B385948E-CF34-4CE8-9AC7-28DE40FDC656}"/>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FEE61EC3-6634-45B5-BF77-FBC9B835BC79}"/>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A15A20A0-BEE6-47A5-BC6B-F87134FBF13C}"/>
    </a:ext>
  </a:extLst>
</a:theme>
</file>

<file path=ppt/theme/theme5.xml><?xml version="1.0" encoding="utf-8"?>
<a:theme xmlns:a="http://schemas.openxmlformats.org/drawingml/2006/main" name="ImageDescriptionAppendixSlideMaster">
  <a:themeElements>
    <a:clrScheme name="Custom 16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2060"/>
      </a:hlink>
      <a:folHlink>
        <a:srgbClr val="00206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22313DF8-AA3F-4A8D-9652-6DDC53D759E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Nickels_UB13e_PPT_Instructor_Ch03</Template>
  <TotalTime>5804</TotalTime>
  <Words>4866</Words>
  <Application>Microsoft Office PowerPoint</Application>
  <PresentationFormat>On-screen Show (4:3)</PresentationFormat>
  <Paragraphs>552</Paragraphs>
  <Slides>65</Slides>
  <Notes>2</Notes>
  <HiddenSlides>11</HiddenSlides>
  <MMClips>0</MMClips>
  <ScaleCrop>false</ScaleCrop>
  <HeadingPairs>
    <vt:vector size="8" baseType="variant">
      <vt:variant>
        <vt:lpstr>Fonts Used</vt:lpstr>
      </vt:variant>
      <vt:variant>
        <vt:i4>2</vt:i4>
      </vt:variant>
      <vt:variant>
        <vt:lpstr>Theme</vt:lpstr>
      </vt:variant>
      <vt:variant>
        <vt:i4>5</vt:i4>
      </vt:variant>
      <vt:variant>
        <vt:lpstr>Embedded OLE Servers</vt:lpstr>
      </vt:variant>
      <vt:variant>
        <vt:i4>1</vt:i4>
      </vt:variant>
      <vt:variant>
        <vt:lpstr>Slide Titles</vt:lpstr>
      </vt:variant>
      <vt:variant>
        <vt:i4>65</vt:i4>
      </vt:variant>
    </vt:vector>
  </HeadingPairs>
  <TitlesOfParts>
    <vt:vector size="73" baseType="lpstr">
      <vt:lpstr>Arial</vt:lpstr>
      <vt:lpstr>Calibri</vt:lpstr>
      <vt:lpstr>Title Slides Master</vt:lpstr>
      <vt:lpstr>MainContentSlideMaster</vt:lpstr>
      <vt:lpstr>ClosingMaster</vt:lpstr>
      <vt:lpstr>DividerSlideMaster</vt:lpstr>
      <vt:lpstr>ImageDescriptionAppendixSlideMaster</vt:lpstr>
      <vt:lpstr>Equation</vt:lpstr>
      <vt:lpstr>Chapter 1</vt:lpstr>
      <vt:lpstr>Chapter 1 Learning Objectives (L Os)</vt:lpstr>
      <vt:lpstr>Introductory Case: Vacation in Belize</vt:lpstr>
      <vt:lpstr>1.1: Overview of Business Analytics 1</vt:lpstr>
      <vt:lpstr>1.1: Overview of Business Analytics 2</vt:lpstr>
      <vt:lpstr>1.1: Overview of Business Analytics 3</vt:lpstr>
      <vt:lpstr>1.1: Overview of Business Analytics 4</vt:lpstr>
      <vt:lpstr>1.1: Overview of Business Analytics 5</vt:lpstr>
      <vt:lpstr>1.1: Overview of Business Analytics 6</vt:lpstr>
      <vt:lpstr>1.1: Overview of Business Analytics 7</vt:lpstr>
      <vt:lpstr>1.1: Overview of Business Analytics 8</vt:lpstr>
      <vt:lpstr>1.1: Overview of Business Analytics 9</vt:lpstr>
      <vt:lpstr>1.2: Data Privacy, Data Ethics, and Artificial Intelligence 1</vt:lpstr>
      <vt:lpstr>1.2: Data Privacy, Data Ethics, and Artificial Intelligence 2</vt:lpstr>
      <vt:lpstr>1.2: Data Privacy, Data Ethics, and Artificial Intelligence 3</vt:lpstr>
      <vt:lpstr>1.2: Data Privacy, Data Ethics, and Artificial Intelligence 4</vt:lpstr>
      <vt:lpstr>1.2: Data Privacy, Data Ethics, and Artificial Intelligence 5</vt:lpstr>
      <vt:lpstr>1.2: Data Privacy, Data Ethics, and Artificial Intelligence 6</vt:lpstr>
      <vt:lpstr>1.2: Data Privacy, Data Ethics, and Artificial Intelligence 7</vt:lpstr>
      <vt:lpstr>1.2: Data Privacy, Data Ethics, and Artificial Intelligence 8</vt:lpstr>
      <vt:lpstr>1.2: Data Privacy, Data Ethics, and Artificial Intelligence 9</vt:lpstr>
      <vt:lpstr>1.2: Data Privacy, Data Ethics, and Artificial Intelligence 10</vt:lpstr>
      <vt:lpstr>1.3: Types of Data 1</vt:lpstr>
      <vt:lpstr>1.3: Types of Data 2</vt:lpstr>
      <vt:lpstr>1.3: Types of Data 3</vt:lpstr>
      <vt:lpstr>1.3: Types of Data 4</vt:lpstr>
      <vt:lpstr>1.3: Types of Data 5</vt:lpstr>
      <vt:lpstr>1.3: Types of Data 6</vt:lpstr>
      <vt:lpstr>1.3: Types of Data 7</vt:lpstr>
      <vt:lpstr>1.3: Types of Data 8</vt:lpstr>
      <vt:lpstr>1.3: Types of Data 9</vt:lpstr>
      <vt:lpstr>1.3: Types of Data 10</vt:lpstr>
      <vt:lpstr>1.3: Types of Data 11</vt:lpstr>
      <vt:lpstr>1.3: Types of Data 12</vt:lpstr>
      <vt:lpstr>1.4: Variables and Scales of Measurement 1</vt:lpstr>
      <vt:lpstr>1.4: Variables and Scales of Measurement 2</vt:lpstr>
      <vt:lpstr>1.4: Variables and Scales of Measurement 3</vt:lpstr>
      <vt:lpstr>1.4: Variables and Scales of Measurement 4</vt:lpstr>
      <vt:lpstr>1.4: Variables and Scales of Measurement 5</vt:lpstr>
      <vt:lpstr>1.4: Variables and Scales of Measurement 6</vt:lpstr>
      <vt:lpstr>1.4: Variables and Scales of Measurement 7</vt:lpstr>
      <vt:lpstr>1.4: Variables and Scales of Measurement 8</vt:lpstr>
      <vt:lpstr>1.4: Variables and Scales of Measurement 9</vt:lpstr>
      <vt:lpstr>1.5: Data Sources and File Formats 1</vt:lpstr>
      <vt:lpstr>1.5: Data Sources and File Formats 2</vt:lpstr>
      <vt:lpstr>1.5: Data Sources and File Formats 3</vt:lpstr>
      <vt:lpstr>1.5: Data Sources and File Formats 4</vt:lpstr>
      <vt:lpstr>1.5: Data Sources and File Formats 5</vt:lpstr>
      <vt:lpstr>1.5: Data Sources and File Formats 6</vt:lpstr>
      <vt:lpstr>1.5: Data Sources and File Formats 7</vt:lpstr>
      <vt:lpstr>1.5: Data Sources and File Formats 8</vt:lpstr>
      <vt:lpstr>1.5: Data Sources and File Formats 9</vt:lpstr>
      <vt:lpstr>1.5: Data Sources and File Formats 10</vt:lpstr>
      <vt:lpstr>End of Main Content</vt:lpstr>
      <vt:lpstr>Accessibility Content: Text Alternatives for Images</vt:lpstr>
      <vt:lpstr>Chapter 1 – Text Alternative</vt:lpstr>
      <vt:lpstr>1.1: Overview of Business Analytics 4 – Text Alternative</vt:lpstr>
      <vt:lpstr>1.3: Types of Data 3 – Text Alternative</vt:lpstr>
      <vt:lpstr>1.3: Types of Data 5 – Text Alternative</vt:lpstr>
      <vt:lpstr>1.3: Types of Data 7 – Text Alternative</vt:lpstr>
      <vt:lpstr>1.5: Data Sources and File Formats 3 – Text Alternative</vt:lpstr>
      <vt:lpstr>1.5: Data Sources and File Formats 4 – Text Alternative</vt:lpstr>
      <vt:lpstr>1.5: Data Sources and File Formats 6 – Text Alternative</vt:lpstr>
      <vt:lpstr>1.5: Data Sources and File Formats 8 – Text Alternative</vt:lpstr>
      <vt:lpstr>1.5: Data Sources and File Formats 10 –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
  <cp:keywords/>
  <cp:lastModifiedBy>McAndrews, Ryan</cp:lastModifiedBy>
  <cp:revision>2189</cp:revision>
  <dcterms:created xsi:type="dcterms:W3CDTF">2020-12-08T04:00:13Z</dcterms:created>
  <dcterms:modified xsi:type="dcterms:W3CDTF">2025-06-11T20:38:01Z</dcterms:modified>
</cp:coreProperties>
</file>