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69"/>
  </p:notesMasterIdLst>
  <p:sldIdLst>
    <p:sldId id="1442" r:id="rId6"/>
    <p:sldId id="1350" r:id="rId7"/>
    <p:sldId id="1363" r:id="rId8"/>
    <p:sldId id="1361" r:id="rId9"/>
    <p:sldId id="1368" r:id="rId10"/>
    <p:sldId id="1403" r:id="rId11"/>
    <p:sldId id="1404" r:id="rId12"/>
    <p:sldId id="1405" r:id="rId13"/>
    <p:sldId id="1369" r:id="rId14"/>
    <p:sldId id="1406" r:id="rId15"/>
    <p:sldId id="1407" r:id="rId16"/>
    <p:sldId id="1408" r:id="rId17"/>
    <p:sldId id="1409" r:id="rId18"/>
    <p:sldId id="1410" r:id="rId19"/>
    <p:sldId id="1411" r:id="rId20"/>
    <p:sldId id="1412" r:id="rId21"/>
    <p:sldId id="1413" r:id="rId22"/>
    <p:sldId id="1414" r:id="rId23"/>
    <p:sldId id="1415" r:id="rId24"/>
    <p:sldId id="1416" r:id="rId25"/>
    <p:sldId id="1417" r:id="rId26"/>
    <p:sldId id="1418" r:id="rId27"/>
    <p:sldId id="1419" r:id="rId28"/>
    <p:sldId id="1420" r:id="rId29"/>
    <p:sldId id="1421" r:id="rId30"/>
    <p:sldId id="1370" r:id="rId31"/>
    <p:sldId id="1372" r:id="rId32"/>
    <p:sldId id="1374" r:id="rId33"/>
    <p:sldId id="1422" r:id="rId34"/>
    <p:sldId id="1423" r:id="rId35"/>
    <p:sldId id="1424" r:id="rId36"/>
    <p:sldId id="1425" r:id="rId37"/>
    <p:sldId id="1426" r:id="rId38"/>
    <p:sldId id="1427" r:id="rId39"/>
    <p:sldId id="1428" r:id="rId40"/>
    <p:sldId id="1375" r:id="rId41"/>
    <p:sldId id="1429" r:id="rId42"/>
    <p:sldId id="1430" r:id="rId43"/>
    <p:sldId id="1431" r:id="rId44"/>
    <p:sldId id="1432" r:id="rId45"/>
    <p:sldId id="1433" r:id="rId46"/>
    <p:sldId id="1434" r:id="rId47"/>
    <p:sldId id="1392" r:id="rId48"/>
    <p:sldId id="1435" r:id="rId49"/>
    <p:sldId id="1436" r:id="rId50"/>
    <p:sldId id="1437" r:id="rId51"/>
    <p:sldId id="1438" r:id="rId52"/>
    <p:sldId id="1439" r:id="rId53"/>
    <p:sldId id="1378" r:id="rId54"/>
    <p:sldId id="1440" r:id="rId55"/>
    <p:sldId id="1441" r:id="rId56"/>
    <p:sldId id="442" r:id="rId57"/>
    <p:sldId id="258" r:id="rId58"/>
    <p:sldId id="1443" r:id="rId59"/>
    <p:sldId id="1444" r:id="rId60"/>
    <p:sldId id="1445" r:id="rId61"/>
    <p:sldId id="1446" r:id="rId62"/>
    <p:sldId id="1447" r:id="rId63"/>
    <p:sldId id="1448" r:id="rId64"/>
    <p:sldId id="1449" r:id="rId65"/>
    <p:sldId id="1450" r:id="rId66"/>
    <p:sldId id="1452" r:id="rId67"/>
    <p:sldId id="1451"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1442"/>
            <p14:sldId id="1350"/>
            <p14:sldId id="1363"/>
            <p14:sldId id="1361"/>
            <p14:sldId id="1368"/>
            <p14:sldId id="1403"/>
            <p14:sldId id="1404"/>
            <p14:sldId id="1405"/>
            <p14:sldId id="1369"/>
            <p14:sldId id="1406"/>
            <p14:sldId id="1407"/>
            <p14:sldId id="1408"/>
            <p14:sldId id="1409"/>
            <p14:sldId id="1410"/>
            <p14:sldId id="1411"/>
            <p14:sldId id="1412"/>
            <p14:sldId id="1413"/>
            <p14:sldId id="1414"/>
            <p14:sldId id="1415"/>
            <p14:sldId id="1416"/>
            <p14:sldId id="1417"/>
            <p14:sldId id="1418"/>
            <p14:sldId id="1419"/>
            <p14:sldId id="1420"/>
            <p14:sldId id="1421"/>
            <p14:sldId id="1370"/>
            <p14:sldId id="1372"/>
            <p14:sldId id="1374"/>
            <p14:sldId id="1422"/>
            <p14:sldId id="1423"/>
            <p14:sldId id="1424"/>
            <p14:sldId id="1425"/>
            <p14:sldId id="1426"/>
            <p14:sldId id="1427"/>
            <p14:sldId id="1428"/>
            <p14:sldId id="1375"/>
            <p14:sldId id="1429"/>
            <p14:sldId id="1430"/>
            <p14:sldId id="1431"/>
            <p14:sldId id="1432"/>
            <p14:sldId id="1433"/>
            <p14:sldId id="1434"/>
            <p14:sldId id="1392"/>
            <p14:sldId id="1435"/>
            <p14:sldId id="1436"/>
            <p14:sldId id="1437"/>
            <p14:sldId id="1438"/>
            <p14:sldId id="1439"/>
            <p14:sldId id="1378"/>
            <p14:sldId id="1440"/>
            <p14:sldId id="1441"/>
            <p14:sldId id="442"/>
          </p14:sldIdLst>
        </p14:section>
        <p14:section name="Appendix: Image Descriptions for Unsighted Students" id="{9E859B0B-078E-463E-89A6-21C20DD280C4}">
          <p14:sldIdLst>
            <p14:sldId id="258"/>
            <p14:sldId id="1443"/>
            <p14:sldId id="1444"/>
            <p14:sldId id="1445"/>
            <p14:sldId id="1446"/>
            <p14:sldId id="1447"/>
            <p14:sldId id="1448"/>
            <p14:sldId id="1449"/>
            <p14:sldId id="1450"/>
            <p14:sldId id="1452"/>
            <p14:sldId id="1451"/>
          </p14:sldIdLst>
        </p14:section>
      </p14:sectionLst>
    </p:ext>
    <p:ext uri="{EFAFB233-063F-42B5-8137-9DF3F51BA10A}">
      <p15:sldGuideLst xmlns:p15="http://schemas.microsoft.com/office/powerpoint/2012/main">
        <p15:guide id="2" pos="2880" userDrawn="1">
          <p15:clr>
            <a:srgbClr val="A4A3A4"/>
          </p15:clr>
        </p15:guide>
        <p15:guide id="3" orient="horz" pos="2208" userDrawn="1">
          <p15:clr>
            <a:srgbClr val="A4A3A4"/>
          </p15:clr>
        </p15:guide>
        <p15:guide id="4" pos="5664" userDrawn="1">
          <p15:clr>
            <a:srgbClr val="A4A3A4"/>
          </p15:clr>
        </p15:guide>
        <p15:guide id="5" pos="456" userDrawn="1">
          <p15:clr>
            <a:srgbClr val="A4A3A4"/>
          </p15:clr>
        </p15:guide>
        <p15:guide id="6" orient="horz" pos="7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1769" initials="1" lastIdx="2" clrIdx="2">
    <p:extLst>
      <p:ext uri="{19B8F6BF-5375-455C-9EA6-DF929625EA0E}">
        <p15:presenceInfo xmlns:p15="http://schemas.microsoft.com/office/powerpoint/2012/main" userId="176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8000"/>
    <a:srgbClr val="A9131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0926" autoAdjust="0"/>
  </p:normalViewPr>
  <p:slideViewPr>
    <p:cSldViewPr snapToGrid="0" showGuides="1">
      <p:cViewPr varScale="1">
        <p:scale>
          <a:sx n="97" d="100"/>
          <a:sy n="97" d="100"/>
        </p:scale>
        <p:origin x="996" y="72"/>
      </p:cViewPr>
      <p:guideLst>
        <p:guide pos="2880"/>
        <p:guide orient="horz" pos="2208"/>
        <p:guide pos="5664"/>
        <p:guide pos="456"/>
        <p:guide orient="horz" pos="794"/>
      </p:guideLst>
    </p:cSldViewPr>
  </p:slideViewPr>
  <p:outlineViewPr>
    <p:cViewPr>
      <p:scale>
        <a:sx n="33" d="100"/>
        <a:sy n="33" d="100"/>
      </p:scale>
      <p:origin x="0" y="-6354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C1A02-B94D-44D6-8AA3-0DD14C84C13F}" type="datetimeFigureOut">
              <a:rPr lang="en-US" smtClean="0"/>
              <a:t>4/11/2025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E8D09-9492-4554-9C8F-456CB81F32A8}" type="slidenum">
              <a:rPr lang="en-US" smtClean="0"/>
              <a:t>‹#›</a:t>
            </a:fld>
            <a:endParaRPr lang="en-US"/>
          </a:p>
        </p:txBody>
      </p:sp>
    </p:spTree>
    <p:extLst>
      <p:ext uri="{BB962C8B-B14F-4D97-AF65-F5344CB8AC3E}">
        <p14:creationId xmlns:p14="http://schemas.microsoft.com/office/powerpoint/2010/main" val="302017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A7A27-C7DA-4E20-8877-F9D8D7F61956}" type="slidenum">
              <a:rPr lang="en-US" smtClean="0"/>
              <a:t>52</a:t>
            </a:fld>
            <a:endParaRPr lang="en-US"/>
          </a:p>
        </p:txBody>
      </p:sp>
    </p:spTree>
    <p:extLst>
      <p:ext uri="{BB962C8B-B14F-4D97-AF65-F5344CB8AC3E}">
        <p14:creationId xmlns:p14="http://schemas.microsoft.com/office/powerpoint/2010/main" val="400574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5" name="Text Placeholder 4"/>
          <p:cNvSpPr>
            <a:spLocks noGrp="1"/>
          </p:cNvSpPr>
          <p:nvPr>
            <p:ph type="body" sz="quarter" idx="12" hasCustomPrompt="1"/>
          </p:nvPr>
        </p:nvSpPr>
        <p:spPr>
          <a:xfrm>
            <a:off x="174625" y="6515100"/>
            <a:ext cx="8861425" cy="249238"/>
          </a:xfrm>
          <a:prstGeom prst="rect">
            <a:avLst/>
          </a:prstGeom>
        </p:spPr>
        <p:txBody>
          <a:bodyPr/>
          <a:lstStyle>
            <a:lvl1pPr>
              <a:defRPr sz="1200"/>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1" y="304800"/>
            <a:ext cx="2344882"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a:extLst>
              <a:ext uri="{FF2B5EF4-FFF2-40B4-BE49-F238E27FC236}">
                <a16:creationId xmlns:a16="http://schemas.microsoft.com/office/drawing/2014/main" id="{23A00108-6ED3-416D-B7AC-3A9D6F2EF0AF}"/>
              </a:ext>
            </a:extLst>
          </p:cNvPr>
          <p:cNvPicPr>
            <a:picLocks noChangeAspect="1"/>
          </p:cNvPicPr>
          <p:nvPr userDrawn="1"/>
        </p:nvPicPr>
        <p:blipFill>
          <a:blip r:embed="rId2"/>
          <a:stretch>
            <a:fillRect/>
          </a:stretch>
        </p:blipFill>
        <p:spPr>
          <a:xfrm>
            <a:off x="4448193" y="489743"/>
            <a:ext cx="4352906" cy="239714"/>
          </a:xfrm>
          <a:prstGeom prst="rect">
            <a:avLst/>
          </a:prstGeom>
        </p:spPr>
      </p:pic>
    </p:spTree>
    <p:extLst>
      <p:ext uri="{BB962C8B-B14F-4D97-AF65-F5344CB8AC3E}">
        <p14:creationId xmlns:p14="http://schemas.microsoft.com/office/powerpoint/2010/main" val="4304521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62479310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8621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8" name="Content Placeholder 1">
            <a:extLst>
              <a:ext uri="{FF2B5EF4-FFF2-40B4-BE49-F238E27FC236}">
                <a16:creationId xmlns:a16="http://schemas.microsoft.com/office/drawing/2014/main" id="{DFC2A6F8-97FC-43BF-92B6-FFCCF20D98D7}"/>
              </a:ext>
            </a:extLst>
          </p:cNvPr>
          <p:cNvSpPr>
            <a:spLocks noGrp="1"/>
          </p:cNvSpPr>
          <p:nvPr>
            <p:ph sz="quarter" idx="14" hasCustomPrompt="1"/>
          </p:nvPr>
        </p:nvSpPr>
        <p:spPr>
          <a:xfrm>
            <a:off x="342900" y="4275652"/>
            <a:ext cx="8458200" cy="1971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76522295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2" name="Picture 11" descr="Reaching beyond our borders icon.">
            <a:extLst>
              <a:ext uri="{FF2B5EF4-FFF2-40B4-BE49-F238E27FC236}">
                <a16:creationId xmlns:a16="http://schemas.microsoft.com/office/drawing/2014/main" id="{6B5ACA4D-D63F-4493-A4F0-FFA2A5827540}"/>
              </a:ext>
            </a:extLst>
          </p:cNvPr>
          <p:cNvPicPr>
            <a:picLocks noChangeAspect="1"/>
          </p:cNvPicPr>
          <p:nvPr userDrawn="1"/>
        </p:nvPicPr>
        <p:blipFill>
          <a:blip r:embed="rId2"/>
          <a:stretch>
            <a:fillRect/>
          </a:stretch>
        </p:blipFill>
        <p:spPr>
          <a:xfrm>
            <a:off x="28124" y="217261"/>
            <a:ext cx="2514600" cy="803946"/>
          </a:xfrm>
          <a:prstGeom prst="rect">
            <a:avLst/>
          </a:prstGeom>
        </p:spPr>
      </p:pic>
    </p:spTree>
    <p:extLst>
      <p:ext uri="{BB962C8B-B14F-4D97-AF65-F5344CB8AC3E}">
        <p14:creationId xmlns:p14="http://schemas.microsoft.com/office/powerpoint/2010/main" val="236733342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sz="2400"/>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sz="2400"/>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5915890" y="1276709"/>
            <a:ext cx="2885209" cy="4971691"/>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1">
            <a:extLst>
              <a:ext uri="{FF2B5EF4-FFF2-40B4-BE49-F238E27FC236}">
                <a16:creationId xmlns:a16="http://schemas.microsoft.com/office/drawing/2014/main" id="{AFC6CBC7-BAAC-424A-9874-C0A2733A2711}"/>
              </a:ext>
            </a:extLst>
          </p:cNvPr>
          <p:cNvSpPr>
            <a:spLocks noGrp="1"/>
          </p:cNvSpPr>
          <p:nvPr>
            <p:ph sz="quarter" idx="15" hasCustomPrompt="1"/>
          </p:nvPr>
        </p:nvSpPr>
        <p:spPr>
          <a:xfrm>
            <a:off x="2961419" y="129055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3741215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1577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916383"/>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2">
            <a:extLst>
              <a:ext uri="{FF2B5EF4-FFF2-40B4-BE49-F238E27FC236}">
                <a16:creationId xmlns:a16="http://schemas.microsoft.com/office/drawing/2014/main" id="{7C02FDC4-9007-47FA-8867-BFB4513F337E}"/>
              </a:ext>
            </a:extLst>
          </p:cNvPr>
          <p:cNvSpPr>
            <a:spLocks noGrp="1"/>
          </p:cNvSpPr>
          <p:nvPr>
            <p:ph sz="quarter" idx="15" hasCustomPrompt="1"/>
          </p:nvPr>
        </p:nvSpPr>
        <p:spPr>
          <a:xfrm>
            <a:off x="356750" y="4648197"/>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Tree>
    <p:extLst>
      <p:ext uri="{BB962C8B-B14F-4D97-AF65-F5344CB8AC3E}">
        <p14:creationId xmlns:p14="http://schemas.microsoft.com/office/powerpoint/2010/main" val="262017699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73051"/>
            <a:ext cx="4076700"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022764" y="192490"/>
            <a:ext cx="6778335"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4" name="Picture 3">
            <a:extLst>
              <a:ext uri="{FF2B5EF4-FFF2-40B4-BE49-F238E27FC236}">
                <a16:creationId xmlns:a16="http://schemas.microsoft.com/office/drawing/2014/main" id="{15A7E40D-2A6B-4B43-8474-A1C9EAF1D337}"/>
              </a:ext>
            </a:extLst>
          </p:cNvPr>
          <p:cNvPicPr>
            <a:picLocks noChangeAspect="1"/>
          </p:cNvPicPr>
          <p:nvPr userDrawn="1"/>
        </p:nvPicPr>
        <p:blipFill>
          <a:blip r:embed="rId2"/>
          <a:stretch>
            <a:fillRect/>
          </a:stretch>
        </p:blipFill>
        <p:spPr>
          <a:xfrm>
            <a:off x="342900" y="399540"/>
            <a:ext cx="1531522" cy="420120"/>
          </a:xfrm>
          <a:prstGeom prst="rect">
            <a:avLst/>
          </a:prstGeom>
        </p:spPr>
      </p:pic>
    </p:spTree>
    <p:extLst>
      <p:ext uri="{BB962C8B-B14F-4D97-AF65-F5344CB8AC3E}">
        <p14:creationId xmlns:p14="http://schemas.microsoft.com/office/powerpoint/2010/main" val="4829819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15201"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3915201"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3915201"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3915201"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3915201"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3915201" cy="733425"/>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2" name="Content Placeholder 6">
            <a:extLst>
              <a:ext uri="{FF2B5EF4-FFF2-40B4-BE49-F238E27FC236}">
                <a16:creationId xmlns:a16="http://schemas.microsoft.com/office/drawing/2014/main" id="{DB5446E9-DDFC-4F9F-AEF5-5E6061E5BD1A}"/>
              </a:ext>
            </a:extLst>
          </p:cNvPr>
          <p:cNvSpPr>
            <a:spLocks noGrp="1"/>
          </p:cNvSpPr>
          <p:nvPr>
            <p:ph sz="quarter" idx="19" hasCustomPrompt="1"/>
          </p:nvPr>
        </p:nvSpPr>
        <p:spPr>
          <a:xfrm>
            <a:off x="4619199" y="125549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4" name="Content Placeholder 6">
            <a:extLst>
              <a:ext uri="{FF2B5EF4-FFF2-40B4-BE49-F238E27FC236}">
                <a16:creationId xmlns:a16="http://schemas.microsoft.com/office/drawing/2014/main" id="{9BC59DB4-A285-4104-8DAD-21B49267AAD3}"/>
              </a:ext>
            </a:extLst>
          </p:cNvPr>
          <p:cNvSpPr>
            <a:spLocks noGrp="1"/>
          </p:cNvSpPr>
          <p:nvPr>
            <p:ph sz="quarter" idx="20" hasCustomPrompt="1"/>
          </p:nvPr>
        </p:nvSpPr>
        <p:spPr>
          <a:xfrm>
            <a:off x="4619199" y="1998291"/>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6" name="Content Placeholder 6">
            <a:extLst>
              <a:ext uri="{FF2B5EF4-FFF2-40B4-BE49-F238E27FC236}">
                <a16:creationId xmlns:a16="http://schemas.microsoft.com/office/drawing/2014/main" id="{FF319E46-D027-404B-8292-60A07B8E3C98}"/>
              </a:ext>
            </a:extLst>
          </p:cNvPr>
          <p:cNvSpPr>
            <a:spLocks noGrp="1"/>
          </p:cNvSpPr>
          <p:nvPr>
            <p:ph sz="quarter" idx="21" hasCustomPrompt="1"/>
          </p:nvPr>
        </p:nvSpPr>
        <p:spPr>
          <a:xfrm>
            <a:off x="4619198" y="272353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7" name="Content Placeholder 6">
            <a:extLst>
              <a:ext uri="{FF2B5EF4-FFF2-40B4-BE49-F238E27FC236}">
                <a16:creationId xmlns:a16="http://schemas.microsoft.com/office/drawing/2014/main" id="{E1FA65FE-4DFA-484E-A01C-9BF08B32C20A}"/>
              </a:ext>
            </a:extLst>
          </p:cNvPr>
          <p:cNvSpPr>
            <a:spLocks noGrp="1"/>
          </p:cNvSpPr>
          <p:nvPr>
            <p:ph sz="quarter" idx="22" hasCustomPrompt="1"/>
          </p:nvPr>
        </p:nvSpPr>
        <p:spPr>
          <a:xfrm>
            <a:off x="4619197" y="3528194"/>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8" name="Content Placeholder 6">
            <a:extLst>
              <a:ext uri="{FF2B5EF4-FFF2-40B4-BE49-F238E27FC236}">
                <a16:creationId xmlns:a16="http://schemas.microsoft.com/office/drawing/2014/main" id="{6FE7E90B-1DE9-4A55-9F1D-9EF5F50C09A3}"/>
              </a:ext>
            </a:extLst>
          </p:cNvPr>
          <p:cNvSpPr>
            <a:spLocks noGrp="1"/>
          </p:cNvSpPr>
          <p:nvPr>
            <p:ph sz="quarter" idx="23" hasCustomPrompt="1"/>
          </p:nvPr>
        </p:nvSpPr>
        <p:spPr>
          <a:xfrm>
            <a:off x="4619199" y="4351336"/>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9" name="Content Placeholder 6">
            <a:extLst>
              <a:ext uri="{FF2B5EF4-FFF2-40B4-BE49-F238E27FC236}">
                <a16:creationId xmlns:a16="http://schemas.microsoft.com/office/drawing/2014/main" id="{78067368-CA9E-4B15-AE6A-F50A1D1FEE7F}"/>
              </a:ext>
            </a:extLst>
          </p:cNvPr>
          <p:cNvSpPr>
            <a:spLocks noGrp="1"/>
          </p:cNvSpPr>
          <p:nvPr>
            <p:ph sz="quarter" idx="24" hasCustomPrompt="1"/>
          </p:nvPr>
        </p:nvSpPr>
        <p:spPr>
          <a:xfrm>
            <a:off x="4619199" y="5142672"/>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90875865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8352138A-1304-465B-AE03-541BDE0CCB45}"/>
              </a:ext>
            </a:extLst>
          </p:cNvPr>
          <p:cNvSpPr>
            <a:spLocks noGrp="1"/>
          </p:cNvSpPr>
          <p:nvPr>
            <p:ph sz="quarter" idx="10"/>
          </p:nvPr>
        </p:nvSpPr>
        <p:spPr>
          <a:xfrm>
            <a:off x="228600" y="6543675"/>
            <a:ext cx="8715375" cy="1873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891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Tree>
    <p:extLst>
      <p:ext uri="{BB962C8B-B14F-4D97-AF65-F5344CB8AC3E}">
        <p14:creationId xmlns:p14="http://schemas.microsoft.com/office/powerpoint/2010/main" val="54446753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6" name="Text Placeholder 5"/>
          <p:cNvSpPr>
            <a:spLocks noGrp="1"/>
          </p:cNvSpPr>
          <p:nvPr>
            <p:ph type="body" sz="quarter" idx="11" hasCustomPrompt="1"/>
          </p:nvPr>
        </p:nvSpPr>
        <p:spPr>
          <a:xfrm>
            <a:off x="185738" y="6515100"/>
            <a:ext cx="8662987"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7" name="Text Placeholder 6"/>
          <p:cNvSpPr>
            <a:spLocks noGrp="1"/>
          </p:cNvSpPr>
          <p:nvPr>
            <p:ph type="body" sz="quarter" idx="11" hasCustomPrompt="1"/>
          </p:nvPr>
        </p:nvSpPr>
        <p:spPr>
          <a:xfrm>
            <a:off x="190500" y="6515100"/>
            <a:ext cx="8643938"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30"/>
            <a:ext cx="4229100" cy="4531470"/>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
        <p:nvSpPr>
          <p:cNvPr id="5" name="Text Placeholder 4">
            <a:extLst>
              <a:ext uri="{FF2B5EF4-FFF2-40B4-BE49-F238E27FC236}">
                <a16:creationId xmlns:a16="http://schemas.microsoft.com/office/drawing/2014/main" id="{CBC0C47A-CADE-49AD-54B5-3E3037F823BC}"/>
              </a:ext>
            </a:extLst>
          </p:cNvPr>
          <p:cNvSpPr>
            <a:spLocks noGrp="1"/>
          </p:cNvSpPr>
          <p:nvPr>
            <p:ph type="body" sz="quarter" idx="13"/>
          </p:nvPr>
        </p:nvSpPr>
        <p:spPr>
          <a:xfrm>
            <a:off x="3124200" y="6107113"/>
            <a:ext cx="3498850" cy="2555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0034025"/>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8" name="Slide Number Placeholder">
            <a:extLst>
              <a:ext uri="{FF2B5EF4-FFF2-40B4-BE49-F238E27FC236}">
                <a16:creationId xmlns:a16="http://schemas.microsoft.com/office/drawing/2014/main" id="{EF8D8291-5BF4-41AC-87CE-ED5DE4CB1B61}"/>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One Main Placeholder">
    <p:spTree>
      <p:nvGrpSpPr>
        <p:cNvPr id="1" name=""/>
        <p:cNvGrpSpPr/>
        <p:nvPr/>
      </p:nvGrpSpPr>
      <p:grpSpPr>
        <a:xfrm>
          <a:off x="0" y="0"/>
          <a:ext cx="0" cy="0"/>
          <a:chOff x="0" y="0"/>
          <a:chExt cx="0" cy="0"/>
        </a:xfrm>
      </p:grpSpPr>
      <p:sp>
        <p:nvSpPr>
          <p:cNvPr id="2" name="Slide Title 1">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4229100" cy="903231"/>
          </a:xfrm>
          <a:prstGeom prst="rect">
            <a:avLst/>
          </a:prstGeom>
        </p:spPr>
        <p:txBody>
          <a:bodyPr anchor="ctr">
            <a:normAutofit/>
          </a:bodyPr>
          <a:lstStyle>
            <a:lvl1pPr>
              <a:defRPr sz="4000"/>
            </a:lvl1pPr>
          </a:lstStyle>
          <a:p>
            <a:r>
              <a:rPr lang="en-US" dirty="0"/>
              <a:t>Slide Title</a:t>
            </a:r>
          </a:p>
        </p:txBody>
      </p:sp>
      <p:sp>
        <p:nvSpPr>
          <p:cNvPr id="15" name="Slide Title 2">
            <a:extLst>
              <a:ext uri="{FF2B5EF4-FFF2-40B4-BE49-F238E27FC236}">
                <a16:creationId xmlns:a16="http://schemas.microsoft.com/office/drawing/2014/main" id="{B5BB26E5-AE57-4ED5-B8A8-BEE1BD13AD34}"/>
              </a:ext>
            </a:extLst>
          </p:cNvPr>
          <p:cNvSpPr>
            <a:spLocks noGrp="1"/>
          </p:cNvSpPr>
          <p:nvPr>
            <p:ph type="body" sz="quarter" idx="14" hasCustomPrompt="1"/>
          </p:nvPr>
        </p:nvSpPr>
        <p:spPr>
          <a:xfrm>
            <a:off x="4749800" y="192088"/>
            <a:ext cx="4051300" cy="903287"/>
          </a:xfrm>
        </p:spPr>
        <p:txBody>
          <a:bodyPr vert="horz" lIns="91440" tIns="45720" rIns="91440" bIns="45720" rtlCol="0" anchor="ctr">
            <a:normAutofit/>
          </a:bodyPr>
          <a:lstStyle>
            <a:lvl1pPr>
              <a:defRPr lang="en-IN" sz="4000" b="1" dirty="0">
                <a:latin typeface="+mj-lt"/>
                <a:ea typeface="+mj-ea"/>
                <a:cs typeface="+mj-cs"/>
              </a:defRPr>
            </a:lvl1pPr>
          </a:lstStyle>
          <a:p>
            <a:pPr lvl="0">
              <a:lnSpc>
                <a:spcPct val="90000"/>
              </a:lnSpc>
              <a:spcBef>
                <a:spcPct val="0"/>
              </a:spcBef>
            </a:pPr>
            <a:r>
              <a:rPr kumimoji="0" lang="en-US" sz="4000" b="1" i="0" u="none" strike="noStrike" kern="1200" cap="none" spc="0" normalizeH="0" baseline="0" noProof="0" dirty="0">
                <a:ln>
                  <a:noFill/>
                </a:ln>
                <a:solidFill>
                  <a:srgbClr val="000000"/>
                </a:solidFill>
                <a:effectLst/>
                <a:uLnTx/>
                <a:uFillTx/>
                <a:latin typeface="+mn-lt"/>
                <a:ea typeface="+mj-ea"/>
                <a:cs typeface="+mj-cs"/>
              </a:rPr>
              <a:t>Slide Title</a:t>
            </a:r>
            <a:endParaRPr lang="en-IN"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29683902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8" name="Picture 7" descr="Connecting through social media icon.">
            <a:extLst>
              <a:ext uri="{FF2B5EF4-FFF2-40B4-BE49-F238E27FC236}">
                <a16:creationId xmlns:a16="http://schemas.microsoft.com/office/drawing/2014/main" id="{48BB348F-12C6-489F-958D-1FDE88A9246E}"/>
              </a:ext>
            </a:extLst>
          </p:cNvPr>
          <p:cNvPicPr>
            <a:picLocks noChangeAspect="1"/>
          </p:cNvPicPr>
          <p:nvPr userDrawn="1"/>
        </p:nvPicPr>
        <p:blipFill>
          <a:blip r:embed="rId2"/>
          <a:stretch>
            <a:fillRect/>
          </a:stretch>
        </p:blipFill>
        <p:spPr>
          <a:xfrm>
            <a:off x="124695" y="298541"/>
            <a:ext cx="2438400" cy="669365"/>
          </a:xfrm>
          <a:prstGeom prst="rect">
            <a:avLst/>
          </a:prstGeom>
        </p:spPr>
      </p:pic>
    </p:spTree>
    <p:extLst>
      <p:ext uri="{BB962C8B-B14F-4D97-AF65-F5344CB8AC3E}">
        <p14:creationId xmlns:p14="http://schemas.microsoft.com/office/powerpoint/2010/main" val="181651259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Making Ethical Decisions icon.">
            <a:extLst>
              <a:ext uri="{FF2B5EF4-FFF2-40B4-BE49-F238E27FC236}">
                <a16:creationId xmlns:a16="http://schemas.microsoft.com/office/drawing/2014/main" id="{35AB3571-1B64-4E5D-ADAB-A22232BBBD05}"/>
              </a:ext>
            </a:extLst>
          </p:cNvPr>
          <p:cNvPicPr>
            <a:picLocks noChangeAspect="1"/>
          </p:cNvPicPr>
          <p:nvPr userDrawn="1"/>
        </p:nvPicPr>
        <p:blipFill>
          <a:blip r:embed="rId2"/>
          <a:stretch>
            <a:fillRect/>
          </a:stretch>
        </p:blipFill>
        <p:spPr>
          <a:xfrm>
            <a:off x="0" y="312475"/>
            <a:ext cx="2498501" cy="663262"/>
          </a:xfrm>
          <a:prstGeom prst="rect">
            <a:avLst/>
          </a:prstGeom>
        </p:spPr>
      </p:pic>
    </p:spTree>
    <p:extLst>
      <p:ext uri="{BB962C8B-B14F-4D97-AF65-F5344CB8AC3E}">
        <p14:creationId xmlns:p14="http://schemas.microsoft.com/office/powerpoint/2010/main" val="241432333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72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
        <p:nvSpPr>
          <p:cNvPr id="10" name="Slide Number Placeholder">
            <a:extLst>
              <a:ext uri="{FF2B5EF4-FFF2-40B4-BE49-F238E27FC236}">
                <a16:creationId xmlns:a16="http://schemas.microsoft.com/office/drawing/2014/main" id="{A9994BA6-A29E-44A0-A7B3-164E7D8FE393}"/>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717" r:id="rId2"/>
    <p:sldLayoutId id="2147483706" r:id="rId3"/>
    <p:sldLayoutId id="2147483709" r:id="rId4"/>
    <p:sldLayoutId id="2147483707" r:id="rId5"/>
    <p:sldLayoutId id="2147483708" r:id="rId6"/>
    <p:sldLayoutId id="2147483711" r:id="rId7"/>
    <p:sldLayoutId id="2147483716" r:id="rId8"/>
    <p:sldLayoutId id="2147483693" r:id="rId9"/>
    <p:sldLayoutId id="2147483719" r:id="rId10"/>
    <p:sldLayoutId id="2147483718" r:id="rId11"/>
    <p:sldLayoutId id="2147483699" r:id="rId12"/>
    <p:sldLayoutId id="2147483720" r:id="rId13"/>
    <p:sldLayoutId id="2147483695" r:id="rId14"/>
    <p:sldLayoutId id="2147483696" r:id="rId15"/>
    <p:sldLayoutId id="2147483697" r:id="rId16"/>
    <p:sldLayoutId id="2147483721" r:id="rId17"/>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kern="1200">
          <a:solidFill>
            <a:schemeClr val="tx2"/>
          </a:solidFill>
          <a:latin typeface="+mn-lt"/>
          <a:ea typeface="+mn-ea"/>
          <a:cs typeface="+mn-cs"/>
        </a:defRPr>
      </a:lvl1pPr>
      <a:lvl2pPr marL="292608" indent="-292608" algn="l" defTabSz="914400" rtl="0" eaLnBrk="1" latinLnBrk="0" hangingPunct="1">
        <a:lnSpc>
          <a:spcPct val="100000"/>
        </a:lnSpc>
        <a:spcBef>
          <a:spcPts val="1000"/>
        </a:spcBef>
        <a:spcAft>
          <a:spcPts val="0"/>
        </a:spcAft>
        <a:buClrTx/>
        <a:buFont typeface="Arial" panose="020B0604020202020204" pitchFamily="34" charset="0"/>
        <a:buChar char="•"/>
        <a:defRPr sz="2400" kern="1200">
          <a:solidFill>
            <a:schemeClr val="tx2"/>
          </a:solidFill>
          <a:latin typeface="+mn-lt"/>
          <a:ea typeface="+mn-ea"/>
          <a:cs typeface="+mn-cs"/>
        </a:defRPr>
      </a:lvl2pPr>
      <a:lvl3pPr marL="622800" indent="-292608" algn="l" defTabSz="914400" rtl="0" eaLnBrk="1" latinLnBrk="0" hangingPunct="1">
        <a:lnSpc>
          <a:spcPct val="100000"/>
        </a:lnSpc>
        <a:spcBef>
          <a:spcPts val="1000"/>
        </a:spcBef>
        <a:spcAft>
          <a:spcPts val="0"/>
        </a:spcAft>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22" r:id="rId3"/>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image" Target="../media/image41.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1.xml"/><Relationship Id="rId4" Type="http://schemas.openxmlformats.org/officeDocument/2006/relationships/slide" Target="slide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3" Type="http://schemas.openxmlformats.org/officeDocument/2006/relationships/image" Target="../media/image14.wmf"/><Relationship Id="rId18" Type="http://schemas.openxmlformats.org/officeDocument/2006/relationships/oleObject" Target="../embeddings/oleObject9.bin"/><Relationship Id="rId26" Type="http://schemas.openxmlformats.org/officeDocument/2006/relationships/oleObject" Target="../embeddings/oleObject13.bin"/><Relationship Id="rId39" Type="http://schemas.openxmlformats.org/officeDocument/2006/relationships/image" Target="../media/image27.wmf"/><Relationship Id="rId21" Type="http://schemas.openxmlformats.org/officeDocument/2006/relationships/image" Target="../media/image18.wmf"/><Relationship Id="rId34" Type="http://schemas.openxmlformats.org/officeDocument/2006/relationships/oleObject" Target="../embeddings/oleObject17.bin"/><Relationship Id="rId42" Type="http://schemas.openxmlformats.org/officeDocument/2006/relationships/oleObject" Target="../embeddings/oleObject21.bin"/><Relationship Id="rId47" Type="http://schemas.openxmlformats.org/officeDocument/2006/relationships/image" Target="../media/image31.wmf"/><Relationship Id="rId50" Type="http://schemas.openxmlformats.org/officeDocument/2006/relationships/oleObject" Target="../embeddings/oleObject25.bin"/><Relationship Id="rId55" Type="http://schemas.openxmlformats.org/officeDocument/2006/relationships/image" Target="../media/image35.wmf"/><Relationship Id="rId7" Type="http://schemas.openxmlformats.org/officeDocument/2006/relationships/image" Target="../media/image11.wmf"/><Relationship Id="rId2" Type="http://schemas.openxmlformats.org/officeDocument/2006/relationships/oleObject" Target="../embeddings/oleObject1.bin"/><Relationship Id="rId16" Type="http://schemas.openxmlformats.org/officeDocument/2006/relationships/oleObject" Target="../embeddings/oleObject8.bin"/><Relationship Id="rId29" Type="http://schemas.openxmlformats.org/officeDocument/2006/relationships/image" Target="../media/image22.wmf"/><Relationship Id="rId11" Type="http://schemas.openxmlformats.org/officeDocument/2006/relationships/image" Target="../media/image13.wmf"/><Relationship Id="rId24" Type="http://schemas.openxmlformats.org/officeDocument/2006/relationships/oleObject" Target="../embeddings/oleObject12.bin"/><Relationship Id="rId32" Type="http://schemas.openxmlformats.org/officeDocument/2006/relationships/oleObject" Target="../embeddings/oleObject16.bin"/><Relationship Id="rId37" Type="http://schemas.openxmlformats.org/officeDocument/2006/relationships/image" Target="../media/image26.wmf"/><Relationship Id="rId40" Type="http://schemas.openxmlformats.org/officeDocument/2006/relationships/oleObject" Target="../embeddings/oleObject20.bin"/><Relationship Id="rId45" Type="http://schemas.openxmlformats.org/officeDocument/2006/relationships/image" Target="../media/image30.wmf"/><Relationship Id="rId53" Type="http://schemas.openxmlformats.org/officeDocument/2006/relationships/image" Target="../media/image34.wmf"/><Relationship Id="rId58" Type="http://schemas.openxmlformats.org/officeDocument/2006/relationships/oleObject" Target="../embeddings/oleObject29.bin"/><Relationship Id="rId5" Type="http://schemas.openxmlformats.org/officeDocument/2006/relationships/image" Target="../media/image10.wmf"/><Relationship Id="rId61" Type="http://schemas.openxmlformats.org/officeDocument/2006/relationships/image" Target="../media/image38.wmf"/><Relationship Id="rId19" Type="http://schemas.openxmlformats.org/officeDocument/2006/relationships/image" Target="../media/image17.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1.wmf"/><Relationship Id="rId30" Type="http://schemas.openxmlformats.org/officeDocument/2006/relationships/oleObject" Target="../embeddings/oleObject15.bin"/><Relationship Id="rId35" Type="http://schemas.openxmlformats.org/officeDocument/2006/relationships/image" Target="../media/image25.wmf"/><Relationship Id="rId43" Type="http://schemas.openxmlformats.org/officeDocument/2006/relationships/image" Target="../media/image29.wmf"/><Relationship Id="rId48" Type="http://schemas.openxmlformats.org/officeDocument/2006/relationships/oleObject" Target="../embeddings/oleObject24.bin"/><Relationship Id="rId56" Type="http://schemas.openxmlformats.org/officeDocument/2006/relationships/oleObject" Target="../embeddings/oleObject28.bin"/><Relationship Id="rId8" Type="http://schemas.openxmlformats.org/officeDocument/2006/relationships/oleObject" Target="../embeddings/oleObject4.bin"/><Relationship Id="rId51" Type="http://schemas.openxmlformats.org/officeDocument/2006/relationships/image" Target="../media/image33.wmf"/><Relationship Id="rId3" Type="http://schemas.openxmlformats.org/officeDocument/2006/relationships/image" Target="../media/image9.wmf"/><Relationship Id="rId12" Type="http://schemas.openxmlformats.org/officeDocument/2006/relationships/oleObject" Target="../embeddings/oleObject6.bin"/><Relationship Id="rId17" Type="http://schemas.openxmlformats.org/officeDocument/2006/relationships/image" Target="../media/image16.wmf"/><Relationship Id="rId25" Type="http://schemas.openxmlformats.org/officeDocument/2006/relationships/image" Target="../media/image20.wmf"/><Relationship Id="rId33" Type="http://schemas.openxmlformats.org/officeDocument/2006/relationships/image" Target="../media/image24.wmf"/><Relationship Id="rId38" Type="http://schemas.openxmlformats.org/officeDocument/2006/relationships/oleObject" Target="../embeddings/oleObject19.bin"/><Relationship Id="rId46" Type="http://schemas.openxmlformats.org/officeDocument/2006/relationships/oleObject" Target="../embeddings/oleObject23.bin"/><Relationship Id="rId59" Type="http://schemas.openxmlformats.org/officeDocument/2006/relationships/image" Target="../media/image37.wmf"/><Relationship Id="rId20" Type="http://schemas.openxmlformats.org/officeDocument/2006/relationships/oleObject" Target="../embeddings/oleObject10.bin"/><Relationship Id="rId41" Type="http://schemas.openxmlformats.org/officeDocument/2006/relationships/image" Target="../media/image28.wmf"/><Relationship Id="rId54" Type="http://schemas.openxmlformats.org/officeDocument/2006/relationships/oleObject" Target="../embeddings/oleObject27.bin"/><Relationship Id="rId1" Type="http://schemas.openxmlformats.org/officeDocument/2006/relationships/slideLayout" Target="../slideLayouts/slideLayout16.xml"/><Relationship Id="rId6" Type="http://schemas.openxmlformats.org/officeDocument/2006/relationships/oleObject" Target="../embeddings/oleObject3.bin"/><Relationship Id="rId15" Type="http://schemas.openxmlformats.org/officeDocument/2006/relationships/image" Target="../media/image15.wmf"/><Relationship Id="rId23" Type="http://schemas.openxmlformats.org/officeDocument/2006/relationships/image" Target="../media/image19.wmf"/><Relationship Id="rId28" Type="http://schemas.openxmlformats.org/officeDocument/2006/relationships/oleObject" Target="../embeddings/oleObject14.bin"/><Relationship Id="rId36" Type="http://schemas.openxmlformats.org/officeDocument/2006/relationships/oleObject" Target="../embeddings/oleObject18.bin"/><Relationship Id="rId49" Type="http://schemas.openxmlformats.org/officeDocument/2006/relationships/image" Target="../media/image32.wmf"/><Relationship Id="rId57" Type="http://schemas.openxmlformats.org/officeDocument/2006/relationships/image" Target="../media/image36.wmf"/><Relationship Id="rId10" Type="http://schemas.openxmlformats.org/officeDocument/2006/relationships/oleObject" Target="../embeddings/oleObject5.bin"/><Relationship Id="rId31" Type="http://schemas.openxmlformats.org/officeDocument/2006/relationships/image" Target="../media/image23.wmf"/><Relationship Id="rId44" Type="http://schemas.openxmlformats.org/officeDocument/2006/relationships/oleObject" Target="../embeddings/oleObject22.bin"/><Relationship Id="rId52" Type="http://schemas.openxmlformats.org/officeDocument/2006/relationships/oleObject" Target="../embeddings/oleObject26.bin"/><Relationship Id="rId60" Type="http://schemas.openxmlformats.org/officeDocument/2006/relationships/oleObject" Target="../embeddings/oleObject30.bin"/><Relationship Id="rId4" Type="http://schemas.openxmlformats.org/officeDocument/2006/relationships/oleObject" Target="../embeddings/oleObject2.bin"/><Relationship Id="rId9" Type="http://schemas.openxmlformats.org/officeDocument/2006/relationships/image" Target="../media/image1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3" Type="http://schemas.openxmlformats.org/officeDocument/2006/relationships/image" Target="../media/image50.wmf"/><Relationship Id="rId18" Type="http://schemas.openxmlformats.org/officeDocument/2006/relationships/oleObject" Target="../embeddings/oleObject39.bin"/><Relationship Id="rId26" Type="http://schemas.openxmlformats.org/officeDocument/2006/relationships/oleObject" Target="../embeddings/oleObject43.bin"/><Relationship Id="rId39" Type="http://schemas.openxmlformats.org/officeDocument/2006/relationships/image" Target="../media/image63.wmf"/><Relationship Id="rId21" Type="http://schemas.openxmlformats.org/officeDocument/2006/relationships/image" Target="../media/image54.wmf"/><Relationship Id="rId34" Type="http://schemas.openxmlformats.org/officeDocument/2006/relationships/oleObject" Target="../embeddings/oleObject47.bin"/><Relationship Id="rId42" Type="http://schemas.openxmlformats.org/officeDocument/2006/relationships/oleObject" Target="../embeddings/oleObject51.bin"/><Relationship Id="rId47" Type="http://schemas.openxmlformats.org/officeDocument/2006/relationships/image" Target="../media/image67.wmf"/><Relationship Id="rId7" Type="http://schemas.openxmlformats.org/officeDocument/2006/relationships/image" Target="../media/image47.wmf"/><Relationship Id="rId2" Type="http://schemas.openxmlformats.org/officeDocument/2006/relationships/oleObject" Target="../embeddings/oleObject31.bin"/><Relationship Id="rId16" Type="http://schemas.openxmlformats.org/officeDocument/2006/relationships/oleObject" Target="../embeddings/oleObject38.bin"/><Relationship Id="rId29" Type="http://schemas.openxmlformats.org/officeDocument/2006/relationships/image" Target="../media/image58.wmf"/><Relationship Id="rId11" Type="http://schemas.openxmlformats.org/officeDocument/2006/relationships/image" Target="../media/image49.wmf"/><Relationship Id="rId24" Type="http://schemas.openxmlformats.org/officeDocument/2006/relationships/oleObject" Target="../embeddings/oleObject42.bin"/><Relationship Id="rId32" Type="http://schemas.openxmlformats.org/officeDocument/2006/relationships/oleObject" Target="../embeddings/oleObject46.bin"/><Relationship Id="rId37" Type="http://schemas.openxmlformats.org/officeDocument/2006/relationships/image" Target="../media/image62.wmf"/><Relationship Id="rId40" Type="http://schemas.openxmlformats.org/officeDocument/2006/relationships/oleObject" Target="../embeddings/oleObject50.bin"/><Relationship Id="rId45" Type="http://schemas.openxmlformats.org/officeDocument/2006/relationships/image" Target="../media/image66.wmf"/><Relationship Id="rId5" Type="http://schemas.openxmlformats.org/officeDocument/2006/relationships/image" Target="../media/image46.wmf"/><Relationship Id="rId15" Type="http://schemas.openxmlformats.org/officeDocument/2006/relationships/image" Target="../media/image51.wmf"/><Relationship Id="rId23" Type="http://schemas.openxmlformats.org/officeDocument/2006/relationships/image" Target="../media/image55.wmf"/><Relationship Id="rId28" Type="http://schemas.openxmlformats.org/officeDocument/2006/relationships/oleObject" Target="../embeddings/oleObject44.bin"/><Relationship Id="rId36" Type="http://schemas.openxmlformats.org/officeDocument/2006/relationships/oleObject" Target="../embeddings/oleObject48.bin"/><Relationship Id="rId49" Type="http://schemas.openxmlformats.org/officeDocument/2006/relationships/image" Target="../media/image68.wmf"/><Relationship Id="rId10" Type="http://schemas.openxmlformats.org/officeDocument/2006/relationships/oleObject" Target="../embeddings/oleObject35.bin"/><Relationship Id="rId19" Type="http://schemas.openxmlformats.org/officeDocument/2006/relationships/image" Target="../media/image53.wmf"/><Relationship Id="rId31" Type="http://schemas.openxmlformats.org/officeDocument/2006/relationships/image" Target="../media/image59.wmf"/><Relationship Id="rId44" Type="http://schemas.openxmlformats.org/officeDocument/2006/relationships/oleObject" Target="../embeddings/oleObject52.bin"/><Relationship Id="rId4" Type="http://schemas.openxmlformats.org/officeDocument/2006/relationships/oleObject" Target="../embeddings/oleObject32.bin"/><Relationship Id="rId9" Type="http://schemas.openxmlformats.org/officeDocument/2006/relationships/image" Target="../media/image48.wmf"/><Relationship Id="rId14" Type="http://schemas.openxmlformats.org/officeDocument/2006/relationships/oleObject" Target="../embeddings/oleObject37.bin"/><Relationship Id="rId22" Type="http://schemas.openxmlformats.org/officeDocument/2006/relationships/oleObject" Target="../embeddings/oleObject41.bin"/><Relationship Id="rId27" Type="http://schemas.openxmlformats.org/officeDocument/2006/relationships/image" Target="../media/image57.wmf"/><Relationship Id="rId30" Type="http://schemas.openxmlformats.org/officeDocument/2006/relationships/oleObject" Target="../embeddings/oleObject45.bin"/><Relationship Id="rId35" Type="http://schemas.openxmlformats.org/officeDocument/2006/relationships/image" Target="../media/image61.wmf"/><Relationship Id="rId43" Type="http://schemas.openxmlformats.org/officeDocument/2006/relationships/image" Target="../media/image65.wmf"/><Relationship Id="rId48" Type="http://schemas.openxmlformats.org/officeDocument/2006/relationships/oleObject" Target="../embeddings/oleObject54.bin"/><Relationship Id="rId8" Type="http://schemas.openxmlformats.org/officeDocument/2006/relationships/oleObject" Target="../embeddings/oleObject34.bin"/><Relationship Id="rId3" Type="http://schemas.openxmlformats.org/officeDocument/2006/relationships/image" Target="../media/image45.wmf"/><Relationship Id="rId12" Type="http://schemas.openxmlformats.org/officeDocument/2006/relationships/oleObject" Target="../embeddings/oleObject36.bin"/><Relationship Id="rId17" Type="http://schemas.openxmlformats.org/officeDocument/2006/relationships/image" Target="../media/image52.wmf"/><Relationship Id="rId25" Type="http://schemas.openxmlformats.org/officeDocument/2006/relationships/image" Target="../media/image56.wmf"/><Relationship Id="rId33" Type="http://schemas.openxmlformats.org/officeDocument/2006/relationships/image" Target="../media/image60.wmf"/><Relationship Id="rId38" Type="http://schemas.openxmlformats.org/officeDocument/2006/relationships/oleObject" Target="../embeddings/oleObject49.bin"/><Relationship Id="rId46" Type="http://schemas.openxmlformats.org/officeDocument/2006/relationships/oleObject" Target="../embeddings/oleObject53.bin"/><Relationship Id="rId20" Type="http://schemas.openxmlformats.org/officeDocument/2006/relationships/oleObject" Target="../embeddings/oleObject40.bin"/><Relationship Id="rId41" Type="http://schemas.openxmlformats.org/officeDocument/2006/relationships/image" Target="../media/image64.wmf"/><Relationship Id="rId1" Type="http://schemas.openxmlformats.org/officeDocument/2006/relationships/slideLayout" Target="../slideLayouts/slideLayout14.xml"/><Relationship Id="rId6" Type="http://schemas.openxmlformats.org/officeDocument/2006/relationships/oleObject" Target="../embeddings/oleObject3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2</a:t>
            </a:r>
          </a:p>
        </p:txBody>
      </p:sp>
      <p:sp>
        <p:nvSpPr>
          <p:cNvPr id="3" name="Subtitle 2"/>
          <p:cNvSpPr>
            <a:spLocks noGrp="1"/>
          </p:cNvSpPr>
          <p:nvPr>
            <p:ph type="subTitle" idx="1"/>
          </p:nvPr>
        </p:nvSpPr>
        <p:spPr/>
        <p:txBody>
          <a:bodyPr/>
          <a:lstStyle/>
          <a:p>
            <a:r>
              <a:rPr lang="en-US" sz="2400" dirty="0"/>
              <a:t>Data Management and Wrangling</a:t>
            </a:r>
          </a:p>
        </p:txBody>
      </p:sp>
      <p:pic>
        <p:nvPicPr>
          <p:cNvPr id="9" name="Picture 8" descr="A cover page with the title, Business Analytics, communicating with numbers. 2025 release.">
            <a:extLst>
              <a:ext uri="{FF2B5EF4-FFF2-40B4-BE49-F238E27FC236}">
                <a16:creationId xmlns:a16="http://schemas.microsoft.com/office/drawing/2014/main" id="{E8CA1238-AFEB-19C7-711C-F5605FCA3E00}"/>
              </a:ext>
            </a:extLst>
          </p:cNvPr>
          <p:cNvPicPr>
            <a:picLocks noChangeAspect="1"/>
          </p:cNvPicPr>
          <p:nvPr/>
        </p:nvPicPr>
        <p:blipFill>
          <a:blip r:embed="rId2"/>
          <a:stretch>
            <a:fillRect/>
          </a:stretch>
        </p:blipFill>
        <p:spPr>
          <a:xfrm>
            <a:off x="4629694" y="949462"/>
            <a:ext cx="3892514" cy="5037732"/>
          </a:xfrm>
          <a:prstGeom prst="rect">
            <a:avLst/>
          </a:prstGeom>
        </p:spPr>
      </p:pic>
      <p:sp>
        <p:nvSpPr>
          <p:cNvPr id="7" name="Text Placeholder 6">
            <a:extLst>
              <a:ext uri="{FF2B5EF4-FFF2-40B4-BE49-F238E27FC236}">
                <a16:creationId xmlns:a16="http://schemas.microsoft.com/office/drawing/2014/main" id="{D091CE0D-9E09-D2CE-C17A-1B104C7F780B}"/>
              </a:ext>
            </a:extLst>
          </p:cNvPr>
          <p:cNvSpPr>
            <a:spLocks noGrp="1"/>
          </p:cNvSpPr>
          <p:nvPr>
            <p:ph type="body" sz="quarter" idx="13"/>
          </p:nvPr>
        </p:nvSpPr>
        <p:spPr>
          <a:xfrm>
            <a:off x="3012358" y="6107113"/>
            <a:ext cx="3119284" cy="255587"/>
          </a:xfrm>
        </p:spPr>
        <p:txBody>
          <a:bodyPr anchor="ctr"/>
          <a:lstStyle/>
          <a:p>
            <a:pPr algn="ctr"/>
            <a:r>
              <a:rPr lang="en-US" sz="1200" dirty="0">
                <a:hlinkClick r:id="rId3" action="ppaction://hlinksldjump"/>
              </a:rPr>
              <a:t>Access the text alternative for slide images.</a:t>
            </a:r>
            <a:endParaRPr lang="en-US" sz="1200" dirty="0"/>
          </a:p>
        </p:txBody>
      </p:sp>
      <p:sp>
        <p:nvSpPr>
          <p:cNvPr id="6" name="Text Placeholder 5"/>
          <p:cNvSpPr>
            <a:spLocks noGrp="1"/>
          </p:cNvSpPr>
          <p:nvPr>
            <p:ph type="body" sz="quarter" idx="12"/>
          </p:nvPr>
        </p:nvSpPr>
        <p:spPr/>
        <p:txBody>
          <a:bodyPr/>
          <a:lstStyle/>
          <a:p>
            <a:pPr algn="ctr"/>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271950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7</a:t>
            </a:r>
          </a:p>
        </p:txBody>
      </p:sp>
      <p:sp>
        <p:nvSpPr>
          <p:cNvPr id="3" name="Content Placeholder 2"/>
          <p:cNvSpPr>
            <a:spLocks noGrp="1"/>
          </p:cNvSpPr>
          <p:nvPr>
            <p:ph sz="quarter" idx="11"/>
          </p:nvPr>
        </p:nvSpPr>
        <p:spPr>
          <a:xfrm>
            <a:off x="342900" y="1276710"/>
            <a:ext cx="8458200" cy="2523766"/>
          </a:xfrm>
        </p:spPr>
        <p:txBody>
          <a:bodyPr/>
          <a:lstStyle/>
          <a:p>
            <a:r>
              <a:rPr lang="en-US" sz="2200" dirty="0"/>
              <a:t>An </a:t>
            </a:r>
            <a:r>
              <a:rPr lang="en-US" sz="2200" b="1" dirty="0"/>
              <a:t>entity-relationship diagram (E</a:t>
            </a:r>
            <a:r>
              <a:rPr lang="en-US" sz="100" b="1" dirty="0"/>
              <a:t> </a:t>
            </a:r>
            <a:r>
              <a:rPr lang="en-US" sz="2200" b="1" dirty="0"/>
              <a:t>R</a:t>
            </a:r>
            <a:r>
              <a:rPr lang="en-US" sz="100" b="1" dirty="0"/>
              <a:t> </a:t>
            </a:r>
            <a:r>
              <a:rPr lang="en-US" sz="2200" b="1" dirty="0"/>
              <a:t>D) </a:t>
            </a:r>
            <a:r>
              <a:rPr lang="en-US" sz="2200" dirty="0"/>
              <a:t>is a schematic used to illustrate the structure of the data.</a:t>
            </a:r>
          </a:p>
          <a:p>
            <a:r>
              <a:rPr lang="en-US" sz="2200" dirty="0"/>
              <a:t>An E</a:t>
            </a:r>
            <a:r>
              <a:rPr lang="en-US" sz="100" dirty="0"/>
              <a:t> </a:t>
            </a:r>
            <a:r>
              <a:rPr lang="en-US" sz="2200" dirty="0"/>
              <a:t>R</a:t>
            </a:r>
            <a:r>
              <a:rPr lang="en-US" sz="100" dirty="0"/>
              <a:t> </a:t>
            </a:r>
            <a:r>
              <a:rPr lang="en-US" sz="2200" dirty="0"/>
              <a:t>D shows a graphical representation of the data structure.</a:t>
            </a:r>
          </a:p>
          <a:p>
            <a:pPr marL="292608" indent="-292608">
              <a:buFont typeface="Arial" panose="020B0604020202020204" pitchFamily="34" charset="0"/>
              <a:buChar char="•"/>
            </a:pPr>
            <a:r>
              <a:rPr lang="en-US" sz="2200" dirty="0"/>
              <a:t>Entity: generalized category to represent people, places, things.</a:t>
            </a:r>
          </a:p>
          <a:p>
            <a:pPr marL="292608" indent="-292608">
              <a:buFont typeface="Arial" panose="020B0604020202020204" pitchFamily="34" charset="0"/>
              <a:buChar char="•"/>
            </a:pPr>
            <a:r>
              <a:rPr lang="en-US" sz="2200" dirty="0"/>
              <a:t>Instance: a single occurrence of an entity; typically a single record.</a:t>
            </a:r>
          </a:p>
        </p:txBody>
      </p:sp>
      <p:sp>
        <p:nvSpPr>
          <p:cNvPr id="4" name="Content Placeholder 3"/>
          <p:cNvSpPr>
            <a:spLocks noGrp="1"/>
          </p:cNvSpPr>
          <p:nvPr>
            <p:ph sz="quarter" idx="14"/>
          </p:nvPr>
        </p:nvSpPr>
        <p:spPr>
          <a:xfrm>
            <a:off x="342900" y="3876675"/>
            <a:ext cx="8458200" cy="2646046"/>
          </a:xfrm>
        </p:spPr>
        <p:txBody>
          <a:bodyPr/>
          <a:lstStyle/>
          <a:p>
            <a:r>
              <a:rPr lang="en-US" sz="2200" dirty="0"/>
              <a:t>Two entities can have a relationship with each other that represent business facts or rules.</a:t>
            </a:r>
          </a:p>
          <a:p>
            <a:pPr marL="292608" indent="-292608">
              <a:buFont typeface="Arial" panose="020B0604020202020204" pitchFamily="34" charset="0"/>
              <a:buChar char="•"/>
            </a:pPr>
            <a:r>
              <a:rPr lang="en-US" sz="2200" dirty="0"/>
              <a:t>1:1.</a:t>
            </a:r>
          </a:p>
          <a:p>
            <a:pPr marL="292608" indent="-292608">
              <a:buFont typeface="Arial" panose="020B0604020202020204" pitchFamily="34" charset="0"/>
              <a:buChar char="•"/>
            </a:pPr>
            <a:r>
              <a:rPr lang="en-US" sz="2200" dirty="0"/>
              <a:t>1:M.</a:t>
            </a:r>
          </a:p>
          <a:p>
            <a:pPr marL="292608" indent="-292608">
              <a:buFont typeface="Arial" panose="020B0604020202020204" pitchFamily="34" charset="0"/>
              <a:buChar char="•"/>
            </a:pPr>
            <a:r>
              <a:rPr lang="en-US" sz="2200" dirty="0"/>
              <a:t>M:N.</a:t>
            </a:r>
          </a:p>
        </p:txBody>
      </p:sp>
      <p:sp>
        <p:nvSpPr>
          <p:cNvPr id="7" name="Slide Number Placeholder 6"/>
          <p:cNvSpPr>
            <a:spLocks noGrp="1"/>
          </p:cNvSpPr>
          <p:nvPr>
            <p:ph type="sldNum" sz="quarter" idx="10"/>
          </p:nvPr>
        </p:nvSpPr>
        <p:spPr/>
        <p:txBody>
          <a:bodyPr/>
          <a:lstStyle/>
          <a:p>
            <a:fld id="{68151E55-6873-49E2-B8D5-2F265E6F1973}" type="slidenum">
              <a:rPr lang="en-US" smtClean="0"/>
              <a:t>10</a:t>
            </a:fld>
            <a:endParaRPr lang="en-US"/>
          </a:p>
        </p:txBody>
      </p:sp>
    </p:spTree>
    <p:extLst>
      <p:ext uri="{BB962C8B-B14F-4D97-AF65-F5344CB8AC3E}">
        <p14:creationId xmlns:p14="http://schemas.microsoft.com/office/powerpoint/2010/main" val="1677883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8</a:t>
            </a:r>
          </a:p>
        </p:txBody>
      </p:sp>
      <p:sp>
        <p:nvSpPr>
          <p:cNvPr id="3" name="Content Placeholder 2"/>
          <p:cNvSpPr>
            <a:spLocks noGrp="1"/>
          </p:cNvSpPr>
          <p:nvPr>
            <p:ph sz="quarter" idx="11"/>
          </p:nvPr>
        </p:nvSpPr>
        <p:spPr>
          <a:xfrm>
            <a:off x="342900" y="1276710"/>
            <a:ext cx="8458200" cy="1604142"/>
          </a:xfrm>
        </p:spPr>
        <p:txBody>
          <a:bodyPr/>
          <a:lstStyle/>
          <a:p>
            <a:pPr marL="292608" indent="-292608">
              <a:spcBef>
                <a:spcPts val="800"/>
              </a:spcBef>
              <a:buFont typeface="Arial" panose="020B0604020202020204" pitchFamily="34" charset="0"/>
              <a:buChar char="•"/>
            </a:pPr>
            <a:r>
              <a:rPr lang="en-US" sz="2000" dirty="0"/>
              <a:t>Example: Organic Food Superstore.</a:t>
            </a:r>
          </a:p>
          <a:p>
            <a:pPr marL="292608" indent="-292608">
              <a:spcBef>
                <a:spcPts val="800"/>
              </a:spcBef>
              <a:buFont typeface="Arial" panose="020B0604020202020204" pitchFamily="34" charset="0"/>
              <a:buChar char="•"/>
            </a:pPr>
            <a:r>
              <a:rPr lang="en-US" sz="2000" dirty="0"/>
              <a:t>Three entities: CUSTOMER, ORDER and PRODUCT.</a:t>
            </a:r>
          </a:p>
          <a:p>
            <a:pPr marL="292608" indent="-292608">
              <a:spcBef>
                <a:spcPts val="800"/>
              </a:spcBef>
              <a:buFont typeface="Arial" panose="020B0604020202020204" pitchFamily="34" charset="0"/>
              <a:buChar char="•"/>
            </a:pPr>
            <a:r>
              <a:rPr lang="en-US" sz="2000" dirty="0"/>
              <a:t>Each entity is represented in a rectangular-shaped box in which attributes of the entity are listed.</a:t>
            </a:r>
          </a:p>
        </p:txBody>
      </p:sp>
      <p:pic>
        <p:nvPicPr>
          <p:cNvPr id="9" name="Picture 8" descr="A relational database schema for customers, orders, and products.">
            <a:extLst>
              <a:ext uri="{FF2B5EF4-FFF2-40B4-BE49-F238E27FC236}">
                <a16:creationId xmlns:a16="http://schemas.microsoft.com/office/drawing/2014/main" id="{FE91B604-DB7B-8194-2CDA-1D4A7DA52BE0}"/>
              </a:ext>
            </a:extLst>
          </p:cNvPr>
          <p:cNvPicPr>
            <a:picLocks noChangeAspect="1"/>
          </p:cNvPicPr>
          <p:nvPr/>
        </p:nvPicPr>
        <p:blipFill>
          <a:blip r:embed="rId2"/>
          <a:stretch>
            <a:fillRect/>
          </a:stretch>
        </p:blipFill>
        <p:spPr>
          <a:xfrm>
            <a:off x="787573" y="3015088"/>
            <a:ext cx="7568854" cy="1573863"/>
          </a:xfrm>
          <a:prstGeom prst="rect">
            <a:avLst/>
          </a:prstGeom>
        </p:spPr>
      </p:pic>
      <p:sp>
        <p:nvSpPr>
          <p:cNvPr id="4" name="Content Placeholder 3"/>
          <p:cNvSpPr>
            <a:spLocks noGrp="1"/>
          </p:cNvSpPr>
          <p:nvPr>
            <p:ph sz="quarter" idx="14"/>
          </p:nvPr>
        </p:nvSpPr>
        <p:spPr>
          <a:xfrm>
            <a:off x="342900" y="4752078"/>
            <a:ext cx="8458200" cy="1461146"/>
          </a:xfrm>
        </p:spPr>
        <p:txBody>
          <a:bodyPr/>
          <a:lstStyle/>
          <a:p>
            <a:pPr marL="292608" indent="-292608">
              <a:spcBef>
                <a:spcPts val="800"/>
              </a:spcBef>
              <a:buFont typeface="Arial" panose="020B0604020202020204" pitchFamily="34" charset="0"/>
              <a:buChar char="•"/>
            </a:pPr>
            <a:r>
              <a:rPr lang="en-US" sz="2000" dirty="0"/>
              <a:t>CUSTOMER and ORDER are 1:M: one customer can place many orders over time.</a:t>
            </a:r>
          </a:p>
          <a:p>
            <a:pPr marL="292608" indent="-292608">
              <a:spcBef>
                <a:spcPts val="800"/>
              </a:spcBef>
              <a:buFont typeface="Arial" panose="020B0604020202020204" pitchFamily="34" charset="0"/>
              <a:buChar char="•"/>
            </a:pPr>
            <a:r>
              <a:rPr lang="en-US" sz="2000" dirty="0"/>
              <a:t>ORDER and PRODUCT are M:N: an order can contain many products and the same product can appear in multiple orders.</a:t>
            </a:r>
          </a:p>
        </p:txBody>
      </p:sp>
      <p:sp>
        <p:nvSpPr>
          <p:cNvPr id="11" name="Text Placeholder 10">
            <a:extLst>
              <a:ext uri="{FF2B5EF4-FFF2-40B4-BE49-F238E27FC236}">
                <a16:creationId xmlns:a16="http://schemas.microsoft.com/office/drawing/2014/main" id="{D2461BE0-C1DB-5FC1-A967-DCC16D70F25C}"/>
              </a:ext>
            </a:extLst>
          </p:cNvPr>
          <p:cNvSpPr>
            <a:spLocks noGrp="1"/>
          </p:cNvSpPr>
          <p:nvPr>
            <p:ph type="body" sz="quarter" idx="12"/>
          </p:nvPr>
        </p:nvSpPr>
        <p:spPr>
          <a:xfrm>
            <a:off x="3014539" y="6324600"/>
            <a:ext cx="3114923" cy="19050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11</a:t>
            </a:fld>
            <a:endParaRPr lang="en-US"/>
          </a:p>
        </p:txBody>
      </p:sp>
    </p:spTree>
    <p:extLst>
      <p:ext uri="{BB962C8B-B14F-4D97-AF65-F5344CB8AC3E}">
        <p14:creationId xmlns:p14="http://schemas.microsoft.com/office/powerpoint/2010/main" val="4184461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9</a:t>
            </a:r>
          </a:p>
        </p:txBody>
      </p:sp>
      <p:sp>
        <p:nvSpPr>
          <p:cNvPr id="3" name="Content Placeholder 2"/>
          <p:cNvSpPr>
            <a:spLocks noGrp="1"/>
          </p:cNvSpPr>
          <p:nvPr>
            <p:ph sz="quarter" idx="11"/>
          </p:nvPr>
        </p:nvSpPr>
        <p:spPr>
          <a:xfrm>
            <a:off x="342900" y="1276710"/>
            <a:ext cx="8458200" cy="1676040"/>
          </a:xfrm>
        </p:spPr>
        <p:txBody>
          <a:bodyPr/>
          <a:lstStyle/>
          <a:p>
            <a:r>
              <a:rPr lang="en-US" sz="2200" dirty="0"/>
              <a:t>For each entity, there is an attribute called a primary key.</a:t>
            </a:r>
          </a:p>
          <a:p>
            <a:pPr marL="292608" indent="-292608">
              <a:buFont typeface="Arial" panose="020B0604020202020204" pitchFamily="34" charset="0"/>
              <a:buChar char="•"/>
            </a:pPr>
            <a:r>
              <a:rPr lang="en-US" sz="2200" dirty="0"/>
              <a:t>A </a:t>
            </a:r>
            <a:r>
              <a:rPr lang="en-US" sz="2200" b="1" dirty="0"/>
              <a:t>primary key </a:t>
            </a:r>
            <a:r>
              <a:rPr lang="en-US" sz="2200" dirty="0"/>
              <a:t>uniquely identifies each instance of the entity.</a:t>
            </a:r>
          </a:p>
          <a:p>
            <a:pPr marL="292608" indent="-292608">
              <a:buFont typeface="Arial" panose="020B0604020202020204" pitchFamily="34" charset="0"/>
              <a:buChar char="•"/>
            </a:pPr>
            <a:r>
              <a:rPr lang="en-US" sz="2200" dirty="0"/>
              <a:t>Used to create a data structure called an index for fast data retrieval and searches.</a:t>
            </a:r>
          </a:p>
        </p:txBody>
      </p:sp>
      <p:sp>
        <p:nvSpPr>
          <p:cNvPr id="4" name="Content Placeholder 3"/>
          <p:cNvSpPr>
            <a:spLocks noGrp="1"/>
          </p:cNvSpPr>
          <p:nvPr>
            <p:ph sz="quarter" idx="14"/>
          </p:nvPr>
        </p:nvSpPr>
        <p:spPr>
          <a:xfrm>
            <a:off x="342900" y="3038475"/>
            <a:ext cx="8458200" cy="1343025"/>
          </a:xfrm>
        </p:spPr>
        <p:txBody>
          <a:bodyPr/>
          <a:lstStyle/>
          <a:p>
            <a:r>
              <a:rPr lang="en-US" sz="2200" dirty="0"/>
              <a:t>Example: Organic Food Superstore.</a:t>
            </a:r>
          </a:p>
          <a:p>
            <a:pPr marL="292608" indent="-292608">
              <a:buFont typeface="Arial" panose="020B0604020202020204" pitchFamily="34" charset="0"/>
              <a:buChar char="•"/>
            </a:pPr>
            <a:r>
              <a:rPr lang="en-US" sz="2200" dirty="0" err="1"/>
              <a:t>Customer_I</a:t>
            </a:r>
            <a:r>
              <a:rPr lang="en-US" sz="100" dirty="0"/>
              <a:t> </a:t>
            </a:r>
            <a:r>
              <a:rPr lang="en-US" sz="2200" dirty="0"/>
              <a:t>D is the primary key for CUSTOMER.</a:t>
            </a:r>
          </a:p>
          <a:p>
            <a:pPr marL="292608" indent="-292608">
              <a:buFont typeface="Arial" panose="020B0604020202020204" pitchFamily="34" charset="0"/>
              <a:buChar char="•"/>
            </a:pPr>
            <a:r>
              <a:rPr lang="en-US" sz="2200" dirty="0"/>
              <a:t>Each customer has a unique I</a:t>
            </a:r>
            <a:r>
              <a:rPr lang="en-US" sz="100" dirty="0"/>
              <a:t> </a:t>
            </a:r>
            <a:r>
              <a:rPr lang="en-US" sz="2200" dirty="0"/>
              <a:t>D.</a:t>
            </a:r>
          </a:p>
        </p:txBody>
      </p:sp>
      <p:pic>
        <p:nvPicPr>
          <p:cNvPr id="12" name="Picture 11" descr="A relational database schema for customers, orders, and products.">
            <a:extLst>
              <a:ext uri="{FF2B5EF4-FFF2-40B4-BE49-F238E27FC236}">
                <a16:creationId xmlns:a16="http://schemas.microsoft.com/office/drawing/2014/main" id="{ADFD565F-5022-883C-8F1A-068D8EADADB6}"/>
              </a:ext>
            </a:extLst>
          </p:cNvPr>
          <p:cNvPicPr>
            <a:picLocks noChangeAspect="1"/>
          </p:cNvPicPr>
          <p:nvPr/>
        </p:nvPicPr>
        <p:blipFill>
          <a:blip r:embed="rId2"/>
          <a:stretch>
            <a:fillRect/>
          </a:stretch>
        </p:blipFill>
        <p:spPr>
          <a:xfrm>
            <a:off x="1006898" y="4611725"/>
            <a:ext cx="7130203" cy="1482650"/>
          </a:xfrm>
          <a:prstGeom prst="rect">
            <a:avLst/>
          </a:prstGeom>
        </p:spPr>
      </p:pic>
      <p:sp>
        <p:nvSpPr>
          <p:cNvPr id="10" name="Text Placeholder 10">
            <a:extLst>
              <a:ext uri="{FF2B5EF4-FFF2-40B4-BE49-F238E27FC236}">
                <a16:creationId xmlns:a16="http://schemas.microsoft.com/office/drawing/2014/main" id="{47722086-EB3E-D67E-E7FB-C5CF1E97EBD7}"/>
              </a:ext>
            </a:extLst>
          </p:cNvPr>
          <p:cNvSpPr>
            <a:spLocks noGrp="1"/>
          </p:cNvSpPr>
          <p:nvPr>
            <p:ph type="body" sz="quarter" idx="12"/>
          </p:nvPr>
        </p:nvSpPr>
        <p:spPr>
          <a:xfrm>
            <a:off x="3014539" y="6324600"/>
            <a:ext cx="3114923" cy="19050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12</a:t>
            </a:fld>
            <a:endParaRPr lang="en-US"/>
          </a:p>
        </p:txBody>
      </p:sp>
    </p:spTree>
    <p:extLst>
      <p:ext uri="{BB962C8B-B14F-4D97-AF65-F5344CB8AC3E}">
        <p14:creationId xmlns:p14="http://schemas.microsoft.com/office/powerpoint/2010/main" val="291010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10</a:t>
            </a:r>
          </a:p>
        </p:txBody>
      </p:sp>
      <p:sp>
        <p:nvSpPr>
          <p:cNvPr id="3" name="Content Placeholder 2"/>
          <p:cNvSpPr>
            <a:spLocks noGrp="1"/>
          </p:cNvSpPr>
          <p:nvPr>
            <p:ph sz="quarter" idx="11"/>
          </p:nvPr>
        </p:nvSpPr>
        <p:spPr>
          <a:xfrm>
            <a:off x="342900" y="1276709"/>
            <a:ext cx="8458200" cy="2142765"/>
          </a:xfrm>
        </p:spPr>
        <p:txBody>
          <a:bodyPr/>
          <a:lstStyle/>
          <a:p>
            <a:r>
              <a:rPr lang="en-US" sz="2000" dirty="0"/>
              <a:t>Some entities have a special type of attribute called a foreign key.</a:t>
            </a:r>
          </a:p>
          <a:p>
            <a:pPr marL="292608" indent="-292608">
              <a:buFont typeface="Arial" panose="020B0604020202020204" pitchFamily="34" charset="0"/>
              <a:buChar char="•"/>
            </a:pPr>
            <a:r>
              <a:rPr lang="en-US" sz="2000" dirty="0"/>
              <a:t>A </a:t>
            </a:r>
            <a:r>
              <a:rPr lang="en-US" sz="2000" b="1" dirty="0"/>
              <a:t>foreign key </a:t>
            </a:r>
            <a:r>
              <a:rPr lang="en-US" sz="2000" dirty="0"/>
              <a:t>is a primary key of a related entity.</a:t>
            </a:r>
          </a:p>
          <a:p>
            <a:pPr marL="292608" indent="-292608">
              <a:buFont typeface="Arial" panose="020B0604020202020204" pitchFamily="34" charset="0"/>
              <a:buChar char="•"/>
            </a:pPr>
            <a:r>
              <a:rPr lang="en-US" sz="2000" dirty="0"/>
              <a:t>A primary key belongs to the table on one side of the relationship.</a:t>
            </a:r>
          </a:p>
          <a:p>
            <a:pPr marL="292608" indent="-292608">
              <a:buFont typeface="Arial" panose="020B0604020202020204" pitchFamily="34" charset="0"/>
              <a:buChar char="•"/>
            </a:pPr>
            <a:r>
              <a:rPr lang="en-US" sz="2000" dirty="0"/>
              <a:t>The foreign key belongs to the table on many sides of the relationship.</a:t>
            </a:r>
          </a:p>
          <a:p>
            <a:pPr marL="292608" indent="-292608">
              <a:buFont typeface="Arial" panose="020B0604020202020204" pitchFamily="34" charset="0"/>
              <a:buChar char="•"/>
            </a:pPr>
            <a:r>
              <a:rPr lang="en-US" sz="2000" dirty="0"/>
              <a:t>A pair of primary and foreign keys establish a 1:M relationship.</a:t>
            </a:r>
          </a:p>
        </p:txBody>
      </p:sp>
      <p:sp>
        <p:nvSpPr>
          <p:cNvPr id="4" name="Content Placeholder 3"/>
          <p:cNvSpPr>
            <a:spLocks noGrp="1"/>
          </p:cNvSpPr>
          <p:nvPr>
            <p:ph sz="quarter" idx="14"/>
          </p:nvPr>
        </p:nvSpPr>
        <p:spPr>
          <a:xfrm>
            <a:off x="342900" y="3476625"/>
            <a:ext cx="8458200" cy="1247775"/>
          </a:xfrm>
        </p:spPr>
        <p:txBody>
          <a:bodyPr/>
          <a:lstStyle/>
          <a:p>
            <a:r>
              <a:rPr lang="en-US" sz="2000" dirty="0"/>
              <a:t>Example: Organic Food Superstore.</a:t>
            </a:r>
          </a:p>
          <a:p>
            <a:pPr marL="292608" indent="-292608">
              <a:buFont typeface="Arial" panose="020B0604020202020204" pitchFamily="34" charset="0"/>
              <a:buChar char="•"/>
            </a:pPr>
            <a:r>
              <a:rPr lang="en-US" sz="2000" dirty="0" err="1"/>
              <a:t>Customer_I</a:t>
            </a:r>
            <a:r>
              <a:rPr lang="en-US" sz="100" dirty="0"/>
              <a:t> </a:t>
            </a:r>
            <a:r>
              <a:rPr lang="en-US" sz="2000" dirty="0"/>
              <a:t>D is the primary key of CUSTOMER.</a:t>
            </a:r>
          </a:p>
          <a:p>
            <a:pPr marL="292608" indent="-292608">
              <a:buFont typeface="Arial" panose="020B0604020202020204" pitchFamily="34" charset="0"/>
              <a:buChar char="•"/>
            </a:pPr>
            <a:r>
              <a:rPr lang="en-US" sz="2000" dirty="0" err="1"/>
              <a:t>Customer_I</a:t>
            </a:r>
            <a:r>
              <a:rPr lang="en-US" sz="100" dirty="0"/>
              <a:t> </a:t>
            </a:r>
            <a:r>
              <a:rPr lang="en-US" sz="2000" dirty="0"/>
              <a:t>D is a foreign key of ORDER.</a:t>
            </a:r>
          </a:p>
        </p:txBody>
      </p:sp>
      <p:pic>
        <p:nvPicPr>
          <p:cNvPr id="12" name="Picture 11" descr="A relational database schema for customers, orders, and products.">
            <a:extLst>
              <a:ext uri="{FF2B5EF4-FFF2-40B4-BE49-F238E27FC236}">
                <a16:creationId xmlns:a16="http://schemas.microsoft.com/office/drawing/2014/main" id="{F0386596-A06C-D13F-9CF3-A38E2A91CAAE}"/>
              </a:ext>
            </a:extLst>
          </p:cNvPr>
          <p:cNvPicPr>
            <a:picLocks noChangeAspect="1"/>
          </p:cNvPicPr>
          <p:nvPr/>
        </p:nvPicPr>
        <p:blipFill>
          <a:blip r:embed="rId2"/>
          <a:stretch>
            <a:fillRect/>
          </a:stretch>
        </p:blipFill>
        <p:spPr>
          <a:xfrm>
            <a:off x="1531605" y="4892282"/>
            <a:ext cx="6080789" cy="1264436"/>
          </a:xfrm>
          <a:prstGeom prst="rect">
            <a:avLst/>
          </a:prstGeom>
        </p:spPr>
      </p:pic>
      <p:sp>
        <p:nvSpPr>
          <p:cNvPr id="10" name="Text Placeholder 10">
            <a:extLst>
              <a:ext uri="{FF2B5EF4-FFF2-40B4-BE49-F238E27FC236}">
                <a16:creationId xmlns:a16="http://schemas.microsoft.com/office/drawing/2014/main" id="{9F299E34-B483-52B3-C13B-CF78638D65B3}"/>
              </a:ext>
            </a:extLst>
          </p:cNvPr>
          <p:cNvSpPr>
            <a:spLocks noGrp="1"/>
          </p:cNvSpPr>
          <p:nvPr>
            <p:ph type="body" sz="quarter" idx="12"/>
          </p:nvPr>
        </p:nvSpPr>
        <p:spPr>
          <a:xfrm>
            <a:off x="3014539" y="6324600"/>
            <a:ext cx="3114923" cy="19050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13</a:t>
            </a:fld>
            <a:endParaRPr lang="en-US"/>
          </a:p>
        </p:txBody>
      </p:sp>
    </p:spTree>
    <p:extLst>
      <p:ext uri="{BB962C8B-B14F-4D97-AF65-F5344CB8AC3E}">
        <p14:creationId xmlns:p14="http://schemas.microsoft.com/office/powerpoint/2010/main" val="258728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11</a:t>
            </a:r>
          </a:p>
        </p:txBody>
      </p:sp>
      <p:sp>
        <p:nvSpPr>
          <p:cNvPr id="3" name="Content Placeholder 2"/>
          <p:cNvSpPr>
            <a:spLocks noGrp="1"/>
          </p:cNvSpPr>
          <p:nvPr>
            <p:ph sz="quarter" idx="11"/>
          </p:nvPr>
        </p:nvSpPr>
        <p:spPr>
          <a:xfrm>
            <a:off x="342900" y="1276710"/>
            <a:ext cx="8458200" cy="1533165"/>
          </a:xfrm>
        </p:spPr>
        <p:txBody>
          <a:bodyPr/>
          <a:lstStyle/>
          <a:p>
            <a:pPr marL="292608" indent="-292608">
              <a:buFont typeface="Arial" panose="020B0604020202020204" pitchFamily="34" charset="0"/>
              <a:buChar char="•"/>
            </a:pPr>
            <a:r>
              <a:rPr lang="en-US" sz="2200" dirty="0"/>
              <a:t>Example.</a:t>
            </a:r>
          </a:p>
          <a:p>
            <a:pPr marL="292608" indent="-292608">
              <a:buFont typeface="Arial" panose="020B0604020202020204" pitchFamily="34" charset="0"/>
              <a:buChar char="•"/>
            </a:pPr>
            <a:r>
              <a:rPr lang="en-US" sz="2200" dirty="0"/>
              <a:t>By matching the values in the </a:t>
            </a:r>
            <a:r>
              <a:rPr lang="en-US" sz="2200" dirty="0" err="1"/>
              <a:t>Customer_I</a:t>
            </a:r>
            <a:r>
              <a:rPr lang="en-US" sz="100" dirty="0"/>
              <a:t> </a:t>
            </a:r>
            <a:r>
              <a:rPr lang="en-US" sz="2200" dirty="0"/>
              <a:t>D fields of the CUSTOMER and ORDER entities, we can find out which customer placed which order.</a:t>
            </a:r>
          </a:p>
        </p:txBody>
      </p:sp>
      <p:pic>
        <p:nvPicPr>
          <p:cNvPr id="12" name="Picture 11" descr="A relational database schema for customers, orders, and products.">
            <a:extLst>
              <a:ext uri="{FF2B5EF4-FFF2-40B4-BE49-F238E27FC236}">
                <a16:creationId xmlns:a16="http://schemas.microsoft.com/office/drawing/2014/main" id="{589D6FE6-A35D-93A7-B79B-5E7724FC6917}"/>
              </a:ext>
            </a:extLst>
          </p:cNvPr>
          <p:cNvPicPr>
            <a:picLocks noChangeAspect="1"/>
          </p:cNvPicPr>
          <p:nvPr/>
        </p:nvPicPr>
        <p:blipFill>
          <a:blip r:embed="rId2"/>
          <a:stretch>
            <a:fillRect/>
          </a:stretch>
        </p:blipFill>
        <p:spPr>
          <a:xfrm>
            <a:off x="862141" y="3059094"/>
            <a:ext cx="7419718" cy="1542851"/>
          </a:xfrm>
          <a:prstGeom prst="rect">
            <a:avLst/>
          </a:prstGeom>
        </p:spPr>
      </p:pic>
      <p:sp>
        <p:nvSpPr>
          <p:cNvPr id="4" name="Content Placeholder 3"/>
          <p:cNvSpPr>
            <a:spLocks noGrp="1"/>
          </p:cNvSpPr>
          <p:nvPr>
            <p:ph sz="quarter" idx="14"/>
          </p:nvPr>
        </p:nvSpPr>
        <p:spPr>
          <a:xfrm>
            <a:off x="342900" y="4851164"/>
            <a:ext cx="8458200" cy="1247602"/>
          </a:xfrm>
        </p:spPr>
        <p:txBody>
          <a:bodyPr/>
          <a:lstStyle/>
          <a:p>
            <a:pPr marL="292608" indent="-292608">
              <a:buFont typeface="Arial" panose="020B0604020202020204" pitchFamily="34" charset="0"/>
              <a:buChar char="•"/>
            </a:pPr>
            <a:r>
              <a:rPr lang="en-US" sz="2200" dirty="0"/>
              <a:t>The E</a:t>
            </a:r>
            <a:r>
              <a:rPr lang="en-US" sz="100" dirty="0"/>
              <a:t> </a:t>
            </a:r>
            <a:r>
              <a:rPr lang="en-US" sz="2200" dirty="0"/>
              <a:t>R</a:t>
            </a:r>
            <a:r>
              <a:rPr lang="en-US" sz="100" dirty="0"/>
              <a:t> </a:t>
            </a:r>
            <a:r>
              <a:rPr lang="en-US" sz="2200" dirty="0"/>
              <a:t>D is not complete: missing the ordered products and purchase quantities in the ORDER entity.</a:t>
            </a:r>
          </a:p>
          <a:p>
            <a:pPr marL="292608" indent="-292608">
              <a:buFont typeface="Arial" panose="020B0604020202020204" pitchFamily="34" charset="0"/>
              <a:buChar char="•"/>
            </a:pPr>
            <a:r>
              <a:rPr lang="en-US" sz="2200" dirty="0"/>
              <a:t>Cannot add to ORDER since it is unknown in advance.</a:t>
            </a:r>
          </a:p>
        </p:txBody>
      </p:sp>
      <p:sp>
        <p:nvSpPr>
          <p:cNvPr id="10" name="Text Placeholder 10">
            <a:extLst>
              <a:ext uri="{FF2B5EF4-FFF2-40B4-BE49-F238E27FC236}">
                <a16:creationId xmlns:a16="http://schemas.microsoft.com/office/drawing/2014/main" id="{F3DFDFB4-0DDA-6EED-E15B-06BCFC7EA701}"/>
              </a:ext>
            </a:extLst>
          </p:cNvPr>
          <p:cNvSpPr>
            <a:spLocks noGrp="1"/>
          </p:cNvSpPr>
          <p:nvPr>
            <p:ph type="body" sz="quarter" idx="12"/>
          </p:nvPr>
        </p:nvSpPr>
        <p:spPr>
          <a:xfrm>
            <a:off x="3014539" y="6324600"/>
            <a:ext cx="3114923" cy="19050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14</a:t>
            </a:fld>
            <a:endParaRPr lang="en-US"/>
          </a:p>
        </p:txBody>
      </p:sp>
    </p:spTree>
    <p:extLst>
      <p:ext uri="{BB962C8B-B14F-4D97-AF65-F5344CB8AC3E}">
        <p14:creationId xmlns:p14="http://schemas.microsoft.com/office/powerpoint/2010/main" val="164224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12</a:t>
            </a:r>
          </a:p>
        </p:txBody>
      </p:sp>
      <p:sp>
        <p:nvSpPr>
          <p:cNvPr id="3" name="Content Placeholder 2"/>
          <p:cNvSpPr>
            <a:spLocks noGrp="1"/>
          </p:cNvSpPr>
          <p:nvPr>
            <p:ph sz="quarter" idx="11"/>
          </p:nvPr>
        </p:nvSpPr>
        <p:spPr>
          <a:xfrm>
            <a:off x="342900" y="1276710"/>
            <a:ext cx="8458200" cy="904515"/>
          </a:xfrm>
        </p:spPr>
        <p:txBody>
          <a:bodyPr/>
          <a:lstStyle/>
          <a:p>
            <a:pPr marL="292608" indent="-292608">
              <a:buFont typeface="Arial" panose="020B0604020202020204" pitchFamily="34" charset="0"/>
              <a:buChar char="•"/>
            </a:pPr>
            <a:r>
              <a:rPr lang="en-US" sz="2200" dirty="0"/>
              <a:t>Example.</a:t>
            </a:r>
          </a:p>
          <a:p>
            <a:pPr marL="292608" indent="-292608">
              <a:buFont typeface="Arial" panose="020B0604020202020204" pitchFamily="34" charset="0"/>
              <a:buChar char="•"/>
            </a:pPr>
            <a:r>
              <a:rPr lang="en-US" sz="2200" dirty="0"/>
              <a:t>Create an intermediate entity, ORDER_DETAIL.</a:t>
            </a:r>
          </a:p>
        </p:txBody>
      </p:sp>
      <p:pic>
        <p:nvPicPr>
          <p:cNvPr id="12" name="Picture 11" descr="A relational database schema for customer, order, order detail, and product.">
            <a:extLst>
              <a:ext uri="{FF2B5EF4-FFF2-40B4-BE49-F238E27FC236}">
                <a16:creationId xmlns:a16="http://schemas.microsoft.com/office/drawing/2014/main" id="{516ACC5B-558E-52ED-5036-37E24DD845C1}"/>
              </a:ext>
            </a:extLst>
          </p:cNvPr>
          <p:cNvPicPr>
            <a:picLocks noChangeAspect="1"/>
          </p:cNvPicPr>
          <p:nvPr/>
        </p:nvPicPr>
        <p:blipFill>
          <a:blip r:embed="rId2"/>
          <a:stretch>
            <a:fillRect/>
          </a:stretch>
        </p:blipFill>
        <p:spPr>
          <a:xfrm>
            <a:off x="749728" y="2387742"/>
            <a:ext cx="7644543" cy="1367523"/>
          </a:xfrm>
          <a:prstGeom prst="rect">
            <a:avLst/>
          </a:prstGeom>
        </p:spPr>
      </p:pic>
      <p:sp>
        <p:nvSpPr>
          <p:cNvPr id="4" name="Content Placeholder 3"/>
          <p:cNvSpPr>
            <a:spLocks noGrp="1"/>
          </p:cNvSpPr>
          <p:nvPr>
            <p:ph sz="quarter" idx="14"/>
          </p:nvPr>
        </p:nvSpPr>
        <p:spPr>
          <a:xfrm>
            <a:off x="342900" y="3961783"/>
            <a:ext cx="8458200" cy="2038351"/>
          </a:xfrm>
        </p:spPr>
        <p:txBody>
          <a:bodyPr/>
          <a:lstStyle/>
          <a:p>
            <a:r>
              <a:rPr lang="en-US" sz="2200" dirty="0"/>
              <a:t>Decompose the M:N into two 1:M relationships.</a:t>
            </a:r>
          </a:p>
          <a:p>
            <a:pPr marL="292608" indent="-292608">
              <a:buFont typeface="Arial" panose="020B0604020202020204" pitchFamily="34" charset="0"/>
              <a:buChar char="•"/>
            </a:pPr>
            <a:r>
              <a:rPr lang="en-US" sz="2200" dirty="0"/>
              <a:t>An order has many detailed line items, but each line item can only belong to one order.</a:t>
            </a:r>
          </a:p>
          <a:p>
            <a:pPr marL="292608" indent="-292608">
              <a:buFont typeface="Arial" panose="020B0604020202020204" pitchFamily="34" charset="0"/>
              <a:buChar char="•"/>
            </a:pPr>
            <a:r>
              <a:rPr lang="en-US" sz="2200" dirty="0"/>
              <a:t>A product may appear in many order and order lines, and order line can only contain one product.</a:t>
            </a:r>
          </a:p>
        </p:txBody>
      </p:sp>
      <p:sp>
        <p:nvSpPr>
          <p:cNvPr id="10" name="Text Placeholder 10">
            <a:extLst>
              <a:ext uri="{FF2B5EF4-FFF2-40B4-BE49-F238E27FC236}">
                <a16:creationId xmlns:a16="http://schemas.microsoft.com/office/drawing/2014/main" id="{4A13D656-5E61-4C41-224D-B8DC9D836FC8}"/>
              </a:ext>
            </a:extLst>
          </p:cNvPr>
          <p:cNvSpPr>
            <a:spLocks noGrp="1"/>
          </p:cNvSpPr>
          <p:nvPr>
            <p:ph type="body" sz="quarter" idx="12"/>
          </p:nvPr>
        </p:nvSpPr>
        <p:spPr>
          <a:xfrm>
            <a:off x="3014539" y="6324600"/>
            <a:ext cx="3114923" cy="19050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15</a:t>
            </a:fld>
            <a:endParaRPr lang="en-US"/>
          </a:p>
        </p:txBody>
      </p:sp>
    </p:spTree>
    <p:extLst>
      <p:ext uri="{BB962C8B-B14F-4D97-AF65-F5344CB8AC3E}">
        <p14:creationId xmlns:p14="http://schemas.microsoft.com/office/powerpoint/2010/main" val="662051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13</a:t>
            </a:r>
          </a:p>
        </p:txBody>
      </p:sp>
      <p:sp>
        <p:nvSpPr>
          <p:cNvPr id="3" name="Content Placeholder 2"/>
          <p:cNvSpPr>
            <a:spLocks noGrp="1"/>
          </p:cNvSpPr>
          <p:nvPr>
            <p:ph sz="quarter" idx="11"/>
          </p:nvPr>
        </p:nvSpPr>
        <p:spPr>
          <a:xfrm>
            <a:off x="342900" y="1276710"/>
            <a:ext cx="8458200" cy="2209440"/>
          </a:xfrm>
        </p:spPr>
        <p:txBody>
          <a:bodyPr/>
          <a:lstStyle/>
          <a:p>
            <a:pPr marL="292608" indent="-292608">
              <a:buFont typeface="Arial" panose="020B0604020202020204" pitchFamily="34" charset="0"/>
              <a:buChar char="•"/>
            </a:pPr>
            <a:r>
              <a:rPr lang="en-US" dirty="0"/>
              <a:t>A </a:t>
            </a:r>
            <a:r>
              <a:rPr lang="en-US" b="1" dirty="0"/>
              <a:t>composite primary key </a:t>
            </a:r>
            <a:r>
              <a:rPr lang="en-US" dirty="0"/>
              <a:t>is a primary key that consists of more than one attribute.</a:t>
            </a:r>
          </a:p>
          <a:p>
            <a:pPr marL="292608" indent="-292608">
              <a:buFont typeface="Arial" panose="020B0604020202020204" pitchFamily="34" charset="0"/>
              <a:buChar char="•"/>
            </a:pPr>
            <a:r>
              <a:rPr lang="en-US" dirty="0"/>
              <a:t>This is used when none of the individual attributes alone can uniquely identify each instance of the entity.</a:t>
            </a:r>
          </a:p>
          <a:p>
            <a:pPr marL="292608" indent="-292608">
              <a:buFont typeface="Arial" panose="020B0604020202020204" pitchFamily="34" charset="0"/>
              <a:buChar char="•"/>
            </a:pPr>
            <a:r>
              <a:rPr lang="en-US" dirty="0"/>
              <a:t>Example: Organic Food Superstore.</a:t>
            </a:r>
          </a:p>
        </p:txBody>
      </p:sp>
      <p:pic>
        <p:nvPicPr>
          <p:cNvPr id="12" name="Picture 11" descr="A relational database schema for customer, order, order detail, and product.">
            <a:extLst>
              <a:ext uri="{FF2B5EF4-FFF2-40B4-BE49-F238E27FC236}">
                <a16:creationId xmlns:a16="http://schemas.microsoft.com/office/drawing/2014/main" id="{67B6A329-F002-0768-41A5-8C0BC2E9FD89}"/>
              </a:ext>
            </a:extLst>
          </p:cNvPr>
          <p:cNvPicPr>
            <a:picLocks noChangeAspect="1"/>
          </p:cNvPicPr>
          <p:nvPr/>
        </p:nvPicPr>
        <p:blipFill>
          <a:blip r:embed="rId2"/>
          <a:stretch>
            <a:fillRect/>
          </a:stretch>
        </p:blipFill>
        <p:spPr>
          <a:xfrm>
            <a:off x="825042" y="3701686"/>
            <a:ext cx="7493915" cy="1340577"/>
          </a:xfrm>
          <a:prstGeom prst="rect">
            <a:avLst/>
          </a:prstGeom>
        </p:spPr>
      </p:pic>
      <p:sp>
        <p:nvSpPr>
          <p:cNvPr id="4" name="Content Placeholder 3"/>
          <p:cNvSpPr>
            <a:spLocks noGrp="1"/>
          </p:cNvSpPr>
          <p:nvPr>
            <p:ph sz="quarter" idx="14"/>
          </p:nvPr>
        </p:nvSpPr>
        <p:spPr>
          <a:xfrm>
            <a:off x="342900" y="5257800"/>
            <a:ext cx="8458200" cy="952501"/>
          </a:xfrm>
        </p:spPr>
        <p:txBody>
          <a:bodyPr/>
          <a:lstStyle/>
          <a:p>
            <a:pPr marL="292608" indent="-292608">
              <a:buFont typeface="Arial" panose="020B0604020202020204" pitchFamily="34" charset="0"/>
              <a:buChar char="•"/>
            </a:pPr>
            <a:r>
              <a:rPr lang="en-US" dirty="0"/>
              <a:t>ORDER_DETAIL includes </a:t>
            </a:r>
            <a:r>
              <a:rPr lang="en-US" dirty="0" err="1"/>
              <a:t>Order_I</a:t>
            </a:r>
            <a:r>
              <a:rPr lang="en-US" sz="100" dirty="0"/>
              <a:t> </a:t>
            </a:r>
            <a:r>
              <a:rPr lang="en-US" dirty="0"/>
              <a:t>D and Product I</a:t>
            </a:r>
            <a:r>
              <a:rPr lang="en-US" sz="100" dirty="0"/>
              <a:t> </a:t>
            </a:r>
            <a:r>
              <a:rPr lang="en-US" dirty="0"/>
              <a:t>D.</a:t>
            </a:r>
          </a:p>
          <a:p>
            <a:pPr marL="292608" indent="-292608">
              <a:buFont typeface="Arial" panose="020B0604020202020204" pitchFamily="34" charset="0"/>
              <a:buChar char="•"/>
            </a:pPr>
            <a:r>
              <a:rPr lang="en-US" dirty="0"/>
              <a:t>ORDER_DETAIL is a composite primary key.</a:t>
            </a:r>
          </a:p>
        </p:txBody>
      </p:sp>
      <p:sp>
        <p:nvSpPr>
          <p:cNvPr id="10" name="Text Placeholder 10">
            <a:extLst>
              <a:ext uri="{FF2B5EF4-FFF2-40B4-BE49-F238E27FC236}">
                <a16:creationId xmlns:a16="http://schemas.microsoft.com/office/drawing/2014/main" id="{D700E56B-37B6-BB3C-7A1B-B23F418E1B30}"/>
              </a:ext>
            </a:extLst>
          </p:cNvPr>
          <p:cNvSpPr>
            <a:spLocks noGrp="1"/>
          </p:cNvSpPr>
          <p:nvPr>
            <p:ph type="body" sz="quarter" idx="12"/>
          </p:nvPr>
        </p:nvSpPr>
        <p:spPr>
          <a:xfrm>
            <a:off x="3014539" y="6324600"/>
            <a:ext cx="3114923" cy="19050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16</a:t>
            </a:fld>
            <a:endParaRPr lang="en-US"/>
          </a:p>
        </p:txBody>
      </p:sp>
    </p:spTree>
    <p:extLst>
      <p:ext uri="{BB962C8B-B14F-4D97-AF65-F5344CB8AC3E}">
        <p14:creationId xmlns:p14="http://schemas.microsoft.com/office/powerpoint/2010/main" val="434957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1572-91A2-4B85-8863-F5A5203E8D4E}"/>
              </a:ext>
            </a:extLst>
          </p:cNvPr>
          <p:cNvSpPr>
            <a:spLocks noGrp="1"/>
          </p:cNvSpPr>
          <p:nvPr>
            <p:ph type="title"/>
          </p:nvPr>
        </p:nvSpPr>
        <p:spPr/>
        <p:txBody>
          <a:bodyPr/>
          <a:lstStyle/>
          <a:p>
            <a:r>
              <a:rPr lang="en-US" dirty="0"/>
              <a:t>2.1: Data Management </a:t>
            </a:r>
            <a:r>
              <a:rPr lang="en-US" sz="1000" b="0" dirty="0"/>
              <a:t>14</a:t>
            </a:r>
          </a:p>
        </p:txBody>
      </p:sp>
      <p:sp>
        <p:nvSpPr>
          <p:cNvPr id="3" name="Content Placeholder 2">
            <a:extLst>
              <a:ext uri="{FF2B5EF4-FFF2-40B4-BE49-F238E27FC236}">
                <a16:creationId xmlns:a16="http://schemas.microsoft.com/office/drawing/2014/main" id="{2864B7BC-5C30-483F-844A-C1CDE96BA406}"/>
              </a:ext>
            </a:extLst>
          </p:cNvPr>
          <p:cNvSpPr>
            <a:spLocks noGrp="1"/>
          </p:cNvSpPr>
          <p:nvPr>
            <p:ph sz="quarter" idx="11"/>
          </p:nvPr>
        </p:nvSpPr>
        <p:spPr>
          <a:xfrm>
            <a:off x="342899" y="1276710"/>
            <a:ext cx="3362325" cy="2104666"/>
          </a:xfrm>
        </p:spPr>
        <p:txBody>
          <a:bodyPr/>
          <a:lstStyle/>
          <a:p>
            <a:pPr marL="292608" indent="-292608">
              <a:buFont typeface="Arial" panose="020B0604020202020204" pitchFamily="34" charset="0"/>
              <a:buChar char="•"/>
            </a:pPr>
            <a:r>
              <a:rPr lang="en-US" dirty="0"/>
              <a:t>An E</a:t>
            </a:r>
            <a:r>
              <a:rPr lang="en-US" sz="100" dirty="0"/>
              <a:t> </a:t>
            </a:r>
            <a:r>
              <a:rPr lang="en-US" dirty="0"/>
              <a:t>R</a:t>
            </a:r>
            <a:r>
              <a:rPr lang="en-US" sz="100" dirty="0"/>
              <a:t> </a:t>
            </a:r>
            <a:r>
              <a:rPr lang="en-US" dirty="0"/>
              <a:t>D can be converted into database tables.</a:t>
            </a:r>
          </a:p>
          <a:p>
            <a:pPr marL="292608" indent="-292608">
              <a:buFont typeface="Arial" panose="020B0604020202020204" pitchFamily="34" charset="0"/>
              <a:buChar char="•"/>
            </a:pPr>
            <a:r>
              <a:rPr lang="en-US" dirty="0"/>
              <a:t>Example: Organic Food Superstore.</a:t>
            </a:r>
          </a:p>
        </p:txBody>
      </p:sp>
      <p:pic>
        <p:nvPicPr>
          <p:cNvPr id="8" name="Picture 7" descr="Four tables provide details of accounts.">
            <a:extLst>
              <a:ext uri="{FF2B5EF4-FFF2-40B4-BE49-F238E27FC236}">
                <a16:creationId xmlns:a16="http://schemas.microsoft.com/office/drawing/2014/main" id="{457C91CC-2976-FB81-0124-45DFFB460281}"/>
              </a:ext>
            </a:extLst>
          </p:cNvPr>
          <p:cNvPicPr>
            <a:picLocks noChangeAspect="1"/>
          </p:cNvPicPr>
          <p:nvPr/>
        </p:nvPicPr>
        <p:blipFill>
          <a:blip r:embed="rId2"/>
          <a:stretch>
            <a:fillRect/>
          </a:stretch>
        </p:blipFill>
        <p:spPr>
          <a:xfrm>
            <a:off x="4019060" y="1265374"/>
            <a:ext cx="4381250" cy="4889572"/>
          </a:xfrm>
          <a:prstGeom prst="rect">
            <a:avLst/>
          </a:prstGeom>
        </p:spPr>
      </p:pic>
      <p:sp>
        <p:nvSpPr>
          <p:cNvPr id="6" name="Text Placeholder 10">
            <a:extLst>
              <a:ext uri="{FF2B5EF4-FFF2-40B4-BE49-F238E27FC236}">
                <a16:creationId xmlns:a16="http://schemas.microsoft.com/office/drawing/2014/main" id="{28CF1606-5CC4-D511-667B-2FC23EB01638}"/>
              </a:ext>
            </a:extLst>
          </p:cNvPr>
          <p:cNvSpPr>
            <a:spLocks noGrp="1"/>
          </p:cNvSpPr>
          <p:nvPr>
            <p:ph type="body" sz="quarter" idx="12"/>
          </p:nvPr>
        </p:nvSpPr>
        <p:spPr>
          <a:xfrm>
            <a:off x="3014539" y="6324600"/>
            <a:ext cx="3114923" cy="190500"/>
          </a:xfrm>
        </p:spPr>
        <p:txBody>
          <a:bodyPr anchor="ctr"/>
          <a:lstStyle/>
          <a:p>
            <a:r>
              <a:rPr lang="en-US" sz="1200" dirty="0">
                <a:hlinkClick r:id="rId3" action="ppaction://hlinksldjump"/>
              </a:rPr>
              <a:t>Access the text alternative for slide images.</a:t>
            </a:r>
            <a:endParaRPr lang="en-US" sz="1200" dirty="0"/>
          </a:p>
        </p:txBody>
      </p:sp>
      <p:sp>
        <p:nvSpPr>
          <p:cNvPr id="11" name="Slide Number Placeholder 10">
            <a:extLst>
              <a:ext uri="{FF2B5EF4-FFF2-40B4-BE49-F238E27FC236}">
                <a16:creationId xmlns:a16="http://schemas.microsoft.com/office/drawing/2014/main" id="{328C5DC3-A8A3-463A-9BED-B9C57721F732}"/>
              </a:ext>
            </a:extLst>
          </p:cNvPr>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1462658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15</a:t>
            </a:r>
          </a:p>
        </p:txBody>
      </p:sp>
      <p:sp>
        <p:nvSpPr>
          <p:cNvPr id="3" name="Content Placeholder 2"/>
          <p:cNvSpPr>
            <a:spLocks noGrp="1"/>
          </p:cNvSpPr>
          <p:nvPr>
            <p:ph sz="quarter" idx="11"/>
          </p:nvPr>
        </p:nvSpPr>
        <p:spPr>
          <a:xfrm>
            <a:off x="342900" y="1276709"/>
            <a:ext cx="8458200" cy="5238391"/>
          </a:xfrm>
        </p:spPr>
        <p:txBody>
          <a:bodyPr/>
          <a:lstStyle/>
          <a:p>
            <a:r>
              <a:rPr lang="en-US" sz="2200" dirty="0"/>
              <a:t>Once data are stored in a relational database, we can retrieve them using database queries.</a:t>
            </a:r>
          </a:p>
          <a:p>
            <a:r>
              <a:rPr lang="en-US" sz="2200" dirty="0"/>
              <a:t>The most popular query language used is </a:t>
            </a:r>
            <a:r>
              <a:rPr lang="en-US" sz="2200" b="1" dirty="0"/>
              <a:t>Structure Query Language (S</a:t>
            </a:r>
            <a:r>
              <a:rPr lang="en-US" sz="100" b="1" dirty="0"/>
              <a:t> </a:t>
            </a:r>
            <a:r>
              <a:rPr lang="en-US" sz="2200" b="1" dirty="0"/>
              <a:t>Q</a:t>
            </a:r>
            <a:r>
              <a:rPr lang="en-US" sz="100" b="1" dirty="0"/>
              <a:t> </a:t>
            </a:r>
            <a:r>
              <a:rPr lang="en-US" sz="2200" b="1" dirty="0"/>
              <a:t>L).</a:t>
            </a:r>
          </a:p>
          <a:p>
            <a:pPr marL="292608" indent="-292608">
              <a:buFont typeface="Arial" panose="020B0604020202020204" pitchFamily="34" charset="0"/>
              <a:buChar char="•"/>
            </a:pPr>
            <a:r>
              <a:rPr lang="en-US" sz="2200" dirty="0"/>
              <a:t>Manipulate data using a relatively simple and intuitive approach.</a:t>
            </a:r>
          </a:p>
          <a:p>
            <a:pPr marL="292608" indent="-292608">
              <a:buFont typeface="Arial" panose="020B0604020202020204" pitchFamily="34" charset="0"/>
              <a:buChar char="•"/>
            </a:pPr>
            <a:r>
              <a:rPr lang="en-US" sz="2200" dirty="0"/>
              <a:t>Specify the attributes, tables, and criteria the retrieved data must meet.</a:t>
            </a:r>
          </a:p>
          <a:p>
            <a:pPr marL="292608" indent="-292608">
              <a:buFont typeface="Arial" panose="020B0604020202020204" pitchFamily="34" charset="0"/>
              <a:buChar char="•"/>
            </a:pPr>
            <a:r>
              <a:rPr lang="en-US" sz="2200" dirty="0"/>
              <a:t>Uses three key words: SELECT, FROM, and WHERE.</a:t>
            </a:r>
          </a:p>
          <a:p>
            <a:pPr marL="292608" indent="-292608">
              <a:buFont typeface="Arial" panose="020B0604020202020204" pitchFamily="34" charset="0"/>
              <a:buChar char="•"/>
            </a:pPr>
            <a:r>
              <a:rPr lang="en-US" sz="2200" dirty="0"/>
              <a:t>SELECT: specifies the attributes.</a:t>
            </a:r>
          </a:p>
          <a:p>
            <a:pPr marL="292608" indent="-292608">
              <a:buFont typeface="Arial" panose="020B0604020202020204" pitchFamily="34" charset="0"/>
              <a:buChar char="•"/>
            </a:pPr>
            <a:r>
              <a:rPr lang="en-US" sz="2200" dirty="0"/>
              <a:t>FROM: specifies the tables (more than one).</a:t>
            </a:r>
          </a:p>
          <a:p>
            <a:pPr marL="292608" indent="-292608">
              <a:buFont typeface="Arial" panose="020B0604020202020204" pitchFamily="34" charset="0"/>
              <a:buChar char="•"/>
            </a:pPr>
            <a:r>
              <a:rPr lang="en-US" sz="2200" dirty="0"/>
              <a:t>WHERE: specifies selection criteria and/or conditions.</a:t>
            </a:r>
          </a:p>
        </p:txBody>
      </p:sp>
      <p:sp>
        <p:nvSpPr>
          <p:cNvPr id="6" name="Slide Number Placeholder 5"/>
          <p:cNvSpPr>
            <a:spLocks noGrp="1"/>
          </p:cNvSpPr>
          <p:nvPr>
            <p:ph type="sldNum" sz="quarter" idx="4"/>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861648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02AC1-780B-4DC9-B0CD-76B47468C958}"/>
              </a:ext>
            </a:extLst>
          </p:cNvPr>
          <p:cNvSpPr>
            <a:spLocks noGrp="1"/>
          </p:cNvSpPr>
          <p:nvPr>
            <p:ph type="title"/>
          </p:nvPr>
        </p:nvSpPr>
        <p:spPr/>
        <p:txBody>
          <a:bodyPr>
            <a:normAutofit/>
          </a:bodyPr>
          <a:lstStyle/>
          <a:p>
            <a:r>
              <a:rPr lang="en-US" sz="3600" dirty="0"/>
              <a:t>2.1: Data Management </a:t>
            </a:r>
            <a:r>
              <a:rPr lang="en-US" sz="1000" b="0" dirty="0"/>
              <a:t>16</a:t>
            </a:r>
          </a:p>
        </p:txBody>
      </p:sp>
      <p:sp>
        <p:nvSpPr>
          <p:cNvPr id="3" name="Content Placeholder 2">
            <a:extLst>
              <a:ext uri="{FF2B5EF4-FFF2-40B4-BE49-F238E27FC236}">
                <a16:creationId xmlns:a16="http://schemas.microsoft.com/office/drawing/2014/main" id="{E35A963F-65D3-4B26-8E92-7F1C8FEB0785}"/>
              </a:ext>
            </a:extLst>
          </p:cNvPr>
          <p:cNvSpPr>
            <a:spLocks noGrp="1"/>
          </p:cNvSpPr>
          <p:nvPr>
            <p:ph sz="quarter" idx="11"/>
          </p:nvPr>
        </p:nvSpPr>
        <p:spPr>
          <a:xfrm>
            <a:off x="342900" y="1276710"/>
            <a:ext cx="8458200" cy="417708"/>
          </a:xfrm>
        </p:spPr>
        <p:txBody>
          <a:bodyPr/>
          <a:lstStyle/>
          <a:p>
            <a:pPr marL="292608" indent="-292608">
              <a:buFont typeface="Arial" panose="020B0604020202020204" pitchFamily="34" charset="0"/>
              <a:buChar char="•"/>
            </a:pPr>
            <a:r>
              <a:rPr lang="en-US" sz="2000" dirty="0"/>
              <a:t>Example: Organic Food Superstore.</a:t>
            </a:r>
          </a:p>
        </p:txBody>
      </p:sp>
      <p:sp>
        <p:nvSpPr>
          <p:cNvPr id="4" name="Content Placeholder 3">
            <a:extLst>
              <a:ext uri="{FF2B5EF4-FFF2-40B4-BE49-F238E27FC236}">
                <a16:creationId xmlns:a16="http://schemas.microsoft.com/office/drawing/2014/main" id="{C06F069D-2403-41DE-A5EF-3D8189C873FC}"/>
              </a:ext>
            </a:extLst>
          </p:cNvPr>
          <p:cNvSpPr>
            <a:spLocks noGrp="1"/>
          </p:cNvSpPr>
          <p:nvPr>
            <p:ph sz="quarter" idx="14"/>
          </p:nvPr>
        </p:nvSpPr>
        <p:spPr>
          <a:xfrm>
            <a:off x="342900" y="1753259"/>
            <a:ext cx="1466235" cy="417708"/>
          </a:xfrm>
        </p:spPr>
        <p:txBody>
          <a:bodyPr/>
          <a:lstStyle/>
          <a:p>
            <a:pPr marL="292608" indent="-292608">
              <a:buFont typeface="Arial" panose="020B0604020202020204" pitchFamily="34" charset="0"/>
              <a:buChar char="•"/>
            </a:pPr>
            <a:r>
              <a:rPr lang="en-US" sz="2000" dirty="0"/>
              <a:t>Simple:</a:t>
            </a:r>
          </a:p>
        </p:txBody>
      </p:sp>
      <p:sp>
        <p:nvSpPr>
          <p:cNvPr id="8" name="Content Placeholder 7">
            <a:extLst>
              <a:ext uri="{FF2B5EF4-FFF2-40B4-BE49-F238E27FC236}">
                <a16:creationId xmlns:a16="http://schemas.microsoft.com/office/drawing/2014/main" id="{E59B05E5-B17E-4A9F-94F7-21383C5F4D0F}"/>
              </a:ext>
            </a:extLst>
          </p:cNvPr>
          <p:cNvSpPr>
            <a:spLocks noGrp="1"/>
          </p:cNvSpPr>
          <p:nvPr>
            <p:ph sz="quarter" idx="15"/>
          </p:nvPr>
        </p:nvSpPr>
        <p:spPr>
          <a:xfrm>
            <a:off x="342900" y="3321446"/>
            <a:ext cx="1662881" cy="442256"/>
          </a:xfrm>
        </p:spPr>
        <p:txBody>
          <a:bodyPr/>
          <a:lstStyle/>
          <a:p>
            <a:pPr marL="292608" indent="-292608">
              <a:buFont typeface="Arial" panose="020B0604020202020204" pitchFamily="34" charset="0"/>
              <a:buChar char="•"/>
            </a:pPr>
            <a:r>
              <a:rPr lang="en-US" sz="2000" dirty="0"/>
              <a:t>Complex:</a:t>
            </a:r>
          </a:p>
        </p:txBody>
      </p:sp>
      <p:pic>
        <p:nvPicPr>
          <p:cNvPr id="15" name="Picture 14" descr="An example of a simple display.">
            <a:extLst>
              <a:ext uri="{FF2B5EF4-FFF2-40B4-BE49-F238E27FC236}">
                <a16:creationId xmlns:a16="http://schemas.microsoft.com/office/drawing/2014/main" id="{9BE6D403-C0E2-5755-4508-EEC20A411EB5}"/>
              </a:ext>
            </a:extLst>
          </p:cNvPr>
          <p:cNvPicPr>
            <a:picLocks noChangeAspect="1"/>
          </p:cNvPicPr>
          <p:nvPr/>
        </p:nvPicPr>
        <p:blipFill>
          <a:blip r:embed="rId2"/>
          <a:stretch>
            <a:fillRect/>
          </a:stretch>
        </p:blipFill>
        <p:spPr>
          <a:xfrm>
            <a:off x="1589458" y="2133120"/>
            <a:ext cx="3257182" cy="1122223"/>
          </a:xfrm>
          <a:prstGeom prst="rect">
            <a:avLst/>
          </a:prstGeom>
        </p:spPr>
      </p:pic>
      <p:pic>
        <p:nvPicPr>
          <p:cNvPr id="17" name="Picture 16" descr="An example of a complex display.">
            <a:extLst>
              <a:ext uri="{FF2B5EF4-FFF2-40B4-BE49-F238E27FC236}">
                <a16:creationId xmlns:a16="http://schemas.microsoft.com/office/drawing/2014/main" id="{4B8E41F2-4A2E-0C46-3F8E-8B30DABDCA90}"/>
              </a:ext>
            </a:extLst>
          </p:cNvPr>
          <p:cNvPicPr>
            <a:picLocks noChangeAspect="1"/>
          </p:cNvPicPr>
          <p:nvPr/>
        </p:nvPicPr>
        <p:blipFill>
          <a:blip r:embed="rId3"/>
          <a:stretch>
            <a:fillRect/>
          </a:stretch>
        </p:blipFill>
        <p:spPr>
          <a:xfrm>
            <a:off x="1344560" y="3869207"/>
            <a:ext cx="6454880" cy="2089947"/>
          </a:xfrm>
          <a:prstGeom prst="rect">
            <a:avLst/>
          </a:prstGeom>
        </p:spPr>
      </p:pic>
      <p:sp>
        <p:nvSpPr>
          <p:cNvPr id="13" name="Text Placeholder 10">
            <a:extLst>
              <a:ext uri="{FF2B5EF4-FFF2-40B4-BE49-F238E27FC236}">
                <a16:creationId xmlns:a16="http://schemas.microsoft.com/office/drawing/2014/main" id="{62F49B97-64C8-BCA8-B708-EEC569308B98}"/>
              </a:ext>
            </a:extLst>
          </p:cNvPr>
          <p:cNvSpPr>
            <a:spLocks noGrp="1"/>
          </p:cNvSpPr>
          <p:nvPr>
            <p:ph type="body" sz="quarter" idx="12"/>
          </p:nvPr>
        </p:nvSpPr>
        <p:spPr>
          <a:xfrm>
            <a:off x="3014539" y="6324600"/>
            <a:ext cx="3114923" cy="190500"/>
          </a:xfrm>
        </p:spPr>
        <p:txBody>
          <a:bodyPr anchor="ctr"/>
          <a:lstStyle/>
          <a:p>
            <a:r>
              <a:rPr lang="en-US" sz="1200" dirty="0">
                <a:hlinkClick r:id="rId4" action="ppaction://hlinksldjump"/>
              </a:rPr>
              <a:t>Access the text alternative for slide images.</a:t>
            </a:r>
            <a:endParaRPr lang="en-US" sz="1200" dirty="0"/>
          </a:p>
        </p:txBody>
      </p:sp>
      <p:sp>
        <p:nvSpPr>
          <p:cNvPr id="7" name="Slide Number Placeholder 6">
            <a:extLst>
              <a:ext uri="{FF2B5EF4-FFF2-40B4-BE49-F238E27FC236}">
                <a16:creationId xmlns:a16="http://schemas.microsoft.com/office/drawing/2014/main" id="{EEF1820E-DCB4-41E0-A38E-57261CA534F7}"/>
              </a:ext>
            </a:extLst>
          </p:cNvPr>
          <p:cNvSpPr>
            <a:spLocks noGrp="1"/>
          </p:cNvSpPr>
          <p:nvPr>
            <p:ph type="sldNum" sz="quarter" idx="10"/>
          </p:nvPr>
        </p:nvSpPr>
        <p:spPr/>
        <p:txBody>
          <a:bodyPr/>
          <a:lstStyle/>
          <a:p>
            <a:fld id="{68151E55-6873-49E2-B8D5-2F265E6F1973}" type="slidenum">
              <a:rPr lang="en-US" smtClean="0"/>
              <a:t>19</a:t>
            </a:fld>
            <a:endParaRPr lang="en-US"/>
          </a:p>
        </p:txBody>
      </p:sp>
    </p:spTree>
    <p:extLst>
      <p:ext uri="{BB962C8B-B14F-4D97-AF65-F5344CB8AC3E}">
        <p14:creationId xmlns:p14="http://schemas.microsoft.com/office/powerpoint/2010/main" val="173983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2 Learning Objectives (L</a:t>
            </a:r>
            <a:r>
              <a:rPr lang="en-US" sz="100" dirty="0"/>
              <a:t> </a:t>
            </a:r>
            <a:r>
              <a:rPr lang="en-US" dirty="0" err="1"/>
              <a:t>Os</a:t>
            </a:r>
            <a:r>
              <a:rPr lang="en-US" dirty="0"/>
              <a:t>)</a:t>
            </a:r>
          </a:p>
        </p:txBody>
      </p:sp>
      <p:sp>
        <p:nvSpPr>
          <p:cNvPr id="3" name="Content Placeholder 2"/>
          <p:cNvSpPr>
            <a:spLocks noGrp="1"/>
          </p:cNvSpPr>
          <p:nvPr>
            <p:ph sz="quarter" idx="11"/>
          </p:nvPr>
        </p:nvSpPr>
        <p:spPr>
          <a:xfrm>
            <a:off x="342900" y="1276709"/>
            <a:ext cx="8458200" cy="5238391"/>
          </a:xfrm>
        </p:spPr>
        <p:txBody>
          <a:bodyPr/>
          <a:lstStyle/>
          <a:p>
            <a:pPr marL="1143000" indent="-1143000"/>
            <a:r>
              <a:rPr lang="en-US" b="1" dirty="0"/>
              <a:t>L</a:t>
            </a:r>
            <a:r>
              <a:rPr lang="en-US" sz="100" b="1" dirty="0"/>
              <a:t> </a:t>
            </a:r>
            <a:r>
              <a:rPr lang="en-US" b="1" dirty="0"/>
              <a:t>O 2.1: </a:t>
            </a:r>
            <a:r>
              <a:rPr lang="en-US" dirty="0"/>
              <a:t>Describe the key concepts related to data management.</a:t>
            </a:r>
          </a:p>
          <a:p>
            <a:pPr marL="1143000" indent="-1143000"/>
            <a:r>
              <a:rPr lang="en-US" b="1" dirty="0"/>
              <a:t>L</a:t>
            </a:r>
            <a:r>
              <a:rPr lang="en-US" sz="100" b="1" dirty="0"/>
              <a:t> </a:t>
            </a:r>
            <a:r>
              <a:rPr lang="en-US" b="1" dirty="0"/>
              <a:t>O 2.2: </a:t>
            </a:r>
            <a:r>
              <a:rPr lang="en-US" dirty="0"/>
              <a:t>Inspect and explore data.</a:t>
            </a:r>
          </a:p>
          <a:p>
            <a:pPr marL="1143000" indent="-1143000"/>
            <a:r>
              <a:rPr lang="en-US" b="1" dirty="0"/>
              <a:t>L</a:t>
            </a:r>
            <a:r>
              <a:rPr lang="en-US" sz="100" b="1" dirty="0"/>
              <a:t> </a:t>
            </a:r>
            <a:r>
              <a:rPr lang="en-US" b="1" dirty="0"/>
              <a:t>O 2.3: </a:t>
            </a:r>
            <a:r>
              <a:rPr lang="en-US" dirty="0"/>
              <a:t>Apply data preparation techniques to handle missing values and to subset data.</a:t>
            </a:r>
          </a:p>
          <a:p>
            <a:pPr marL="1143000" indent="-1143000"/>
            <a:r>
              <a:rPr lang="en-US" b="1" dirty="0"/>
              <a:t>L</a:t>
            </a:r>
            <a:r>
              <a:rPr lang="en-US" sz="100" b="1" dirty="0"/>
              <a:t> </a:t>
            </a:r>
            <a:r>
              <a:rPr lang="en-US" b="1" dirty="0"/>
              <a:t>O 2.4: </a:t>
            </a:r>
            <a:r>
              <a:rPr lang="en-US" dirty="0"/>
              <a:t>Transform numerical variables.</a:t>
            </a:r>
          </a:p>
          <a:p>
            <a:pPr marL="1143000" indent="-1143000"/>
            <a:r>
              <a:rPr lang="en-US" b="1" dirty="0"/>
              <a:t>L</a:t>
            </a:r>
            <a:r>
              <a:rPr lang="en-US" sz="100" b="1" dirty="0"/>
              <a:t> </a:t>
            </a:r>
            <a:r>
              <a:rPr lang="en-US" b="1" dirty="0"/>
              <a:t>O 2.5: </a:t>
            </a:r>
            <a:r>
              <a:rPr lang="en-US" dirty="0"/>
              <a:t>Transform categorical variables.</a:t>
            </a:r>
          </a:p>
          <a:p>
            <a:pPr marL="1143000" indent="-1143000"/>
            <a:r>
              <a:rPr lang="en-US" b="1" dirty="0"/>
              <a:t>L</a:t>
            </a:r>
            <a:r>
              <a:rPr lang="en-US" sz="100" b="1" dirty="0"/>
              <a:t> </a:t>
            </a:r>
            <a:r>
              <a:rPr lang="en-US" b="1" dirty="0"/>
              <a:t>O 2.6: </a:t>
            </a:r>
            <a:r>
              <a:rPr lang="en-US" dirty="0"/>
              <a:t>Append and merge multiple data sets.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302113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17</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The relational database environment provides businesses with an efficient and effective way to manage data.</a:t>
            </a:r>
          </a:p>
          <a:p>
            <a:pPr marL="292608" indent="-292608">
              <a:buFont typeface="Arial" panose="020B0604020202020204" pitchFamily="34" charset="0"/>
              <a:buChar char="•"/>
            </a:pPr>
            <a:r>
              <a:rPr lang="en-US" dirty="0"/>
              <a:t>However, different business departments have their own individual and isolated databases.</a:t>
            </a:r>
          </a:p>
          <a:p>
            <a:pPr marL="292608" indent="-292608">
              <a:buFont typeface="Arial" panose="020B0604020202020204" pitchFamily="34" charset="0"/>
              <a:buChar char="•"/>
            </a:pPr>
            <a:r>
              <a:rPr lang="en-US" dirty="0"/>
              <a:t>It becomes difficult to analyze data across departments and business units.</a:t>
            </a:r>
          </a:p>
          <a:p>
            <a:pPr marL="292608" indent="-292608">
              <a:buFont typeface="Arial" panose="020B0604020202020204" pitchFamily="34" charset="0"/>
              <a:buChar char="•"/>
            </a:pPr>
            <a:r>
              <a:rPr lang="en-US" dirty="0"/>
              <a:t>Creates data redundancy and inconsistency.</a:t>
            </a:r>
          </a:p>
        </p:txBody>
      </p:sp>
      <p:sp>
        <p:nvSpPr>
          <p:cNvPr id="6" name="Slide Number Placeholder 5"/>
          <p:cNvSpPr>
            <a:spLocks noGrp="1"/>
          </p:cNvSpPr>
          <p:nvPr>
            <p:ph type="sldNum" sz="quarter" idx="4"/>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62481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18</a:t>
            </a:r>
          </a:p>
        </p:txBody>
      </p:sp>
      <p:sp>
        <p:nvSpPr>
          <p:cNvPr id="3" name="Content Placeholder 2"/>
          <p:cNvSpPr>
            <a:spLocks noGrp="1"/>
          </p:cNvSpPr>
          <p:nvPr>
            <p:ph sz="quarter" idx="11"/>
          </p:nvPr>
        </p:nvSpPr>
        <p:spPr>
          <a:xfrm>
            <a:off x="342900" y="1276710"/>
            <a:ext cx="8458200" cy="2438040"/>
          </a:xfrm>
        </p:spPr>
        <p:txBody>
          <a:bodyPr/>
          <a:lstStyle/>
          <a:p>
            <a:r>
              <a:rPr lang="en-US" sz="2000" dirty="0"/>
              <a:t>An enterprise data warehouse or </a:t>
            </a:r>
            <a:r>
              <a:rPr lang="en-US" sz="2000" b="1" dirty="0"/>
              <a:t>data warehouse</a:t>
            </a:r>
            <a:r>
              <a:rPr lang="en-US" sz="2000" dirty="0"/>
              <a:t> is a central repository of data from multiple departments within an organization.</a:t>
            </a:r>
          </a:p>
          <a:p>
            <a:pPr marL="292608" indent="-292608">
              <a:buFont typeface="Arial" panose="020B0604020202020204" pitchFamily="34" charset="0"/>
              <a:buChar char="•"/>
            </a:pPr>
            <a:r>
              <a:rPr lang="en-US" sz="2000" dirty="0"/>
              <a:t>Integrated and accurate.</a:t>
            </a:r>
          </a:p>
          <a:p>
            <a:pPr marL="292608" indent="-292608">
              <a:buFont typeface="Arial" panose="020B0604020202020204" pitchFamily="34" charset="0"/>
              <a:buChar char="•"/>
            </a:pPr>
            <a:r>
              <a:rPr lang="en-US" sz="2000" dirty="0"/>
              <a:t>Supports managerial decision making.</a:t>
            </a:r>
          </a:p>
          <a:p>
            <a:pPr marL="292608" indent="-292608">
              <a:buFont typeface="Arial" panose="020B0604020202020204" pitchFamily="34" charset="0"/>
              <a:buChar char="•"/>
            </a:pPr>
            <a:r>
              <a:rPr lang="en-US" sz="2000" dirty="0"/>
              <a:t>“Single version of the truth.”</a:t>
            </a:r>
          </a:p>
          <a:p>
            <a:pPr marL="292608" indent="-292608">
              <a:buFont typeface="Arial" panose="020B0604020202020204" pitchFamily="34" charset="0"/>
              <a:buChar char="•"/>
            </a:pPr>
            <a:r>
              <a:rPr lang="en-US" sz="2000" dirty="0"/>
              <a:t>Organized around subjects such as sales, customers, or products.</a:t>
            </a:r>
          </a:p>
        </p:txBody>
      </p:sp>
      <p:sp>
        <p:nvSpPr>
          <p:cNvPr id="4" name="Content Placeholder 3"/>
          <p:cNvSpPr>
            <a:spLocks noGrp="1"/>
          </p:cNvSpPr>
          <p:nvPr>
            <p:ph sz="quarter" idx="14"/>
          </p:nvPr>
        </p:nvSpPr>
        <p:spPr>
          <a:xfrm>
            <a:off x="342900" y="3800489"/>
            <a:ext cx="8458200" cy="2085961"/>
          </a:xfrm>
        </p:spPr>
        <p:txBody>
          <a:bodyPr/>
          <a:lstStyle/>
          <a:p>
            <a:r>
              <a:rPr lang="en-US" sz="2000" dirty="0"/>
              <a:t>Data must be integrated from different databases in different departments.</a:t>
            </a:r>
          </a:p>
          <a:p>
            <a:pPr marL="292608" indent="-292608">
              <a:buFont typeface="Arial" panose="020B0604020202020204" pitchFamily="34" charset="0"/>
              <a:buChar char="•"/>
            </a:pPr>
            <a:r>
              <a:rPr lang="en-US" sz="2000" dirty="0"/>
              <a:t>Extraction, transformation, and load (E</a:t>
            </a:r>
            <a:r>
              <a:rPr lang="en-US" sz="100" dirty="0"/>
              <a:t> </a:t>
            </a:r>
            <a:r>
              <a:rPr lang="en-US" sz="2000" dirty="0"/>
              <a:t>T</a:t>
            </a:r>
            <a:r>
              <a:rPr lang="en-US" sz="100" dirty="0"/>
              <a:t> </a:t>
            </a:r>
            <a:r>
              <a:rPr lang="en-US" sz="2000" dirty="0"/>
              <a:t>L) process is used.</a:t>
            </a:r>
          </a:p>
          <a:p>
            <a:pPr marL="292608" indent="-292608">
              <a:buFont typeface="Arial" panose="020B0604020202020204" pitchFamily="34" charset="0"/>
              <a:buChar char="•"/>
            </a:pPr>
            <a:r>
              <a:rPr lang="en-US" sz="2000" dirty="0"/>
              <a:t>Retrieve, reconcile, and transform data into a consistent format.</a:t>
            </a:r>
          </a:p>
          <a:p>
            <a:pPr marL="292608" indent="-292608">
              <a:buFont typeface="Arial" panose="020B0604020202020204" pitchFamily="34" charset="0"/>
              <a:buChar char="•"/>
            </a:pPr>
            <a:r>
              <a:rPr lang="en-US" sz="2000" dirty="0"/>
              <a:t>Load the final data into the data warehouse.</a:t>
            </a:r>
          </a:p>
        </p:txBody>
      </p:sp>
      <p:sp>
        <p:nvSpPr>
          <p:cNvPr id="7" name="Slide Number Placeholder 6"/>
          <p:cNvSpPr>
            <a:spLocks noGrp="1"/>
          </p:cNvSpPr>
          <p:nvPr>
            <p:ph type="sldNum" sz="quarter" idx="10"/>
          </p:nvPr>
        </p:nvSpPr>
        <p:spPr/>
        <p:txBody>
          <a:bodyPr/>
          <a:lstStyle/>
          <a:p>
            <a:fld id="{68151E55-6873-49E2-B8D5-2F265E6F1973}" type="slidenum">
              <a:rPr lang="en-US" smtClean="0"/>
              <a:t>21</a:t>
            </a:fld>
            <a:endParaRPr lang="en-US"/>
          </a:p>
        </p:txBody>
      </p:sp>
    </p:spTree>
    <p:extLst>
      <p:ext uri="{BB962C8B-B14F-4D97-AF65-F5344CB8AC3E}">
        <p14:creationId xmlns:p14="http://schemas.microsoft.com/office/powerpoint/2010/main" val="423837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19</a:t>
            </a:r>
          </a:p>
        </p:txBody>
      </p:sp>
      <p:sp>
        <p:nvSpPr>
          <p:cNvPr id="3" name="Content Placeholder 2"/>
          <p:cNvSpPr>
            <a:spLocks noGrp="1"/>
          </p:cNvSpPr>
          <p:nvPr>
            <p:ph sz="quarter" idx="11"/>
          </p:nvPr>
        </p:nvSpPr>
        <p:spPr>
          <a:xfrm>
            <a:off x="342900" y="1276710"/>
            <a:ext cx="8458200" cy="2304690"/>
          </a:xfrm>
        </p:spPr>
        <p:txBody>
          <a:bodyPr/>
          <a:lstStyle/>
          <a:p>
            <a:r>
              <a:rPr lang="en-US" dirty="0"/>
              <a:t>The volume of data in a data warehouse can become large very quickly.</a:t>
            </a:r>
          </a:p>
          <a:p>
            <a:r>
              <a:rPr lang="en-US" dirty="0"/>
              <a:t>A </a:t>
            </a:r>
            <a:r>
              <a:rPr lang="en-US" b="1" dirty="0"/>
              <a:t>data mart </a:t>
            </a:r>
            <a:r>
              <a:rPr lang="en-US" dirty="0"/>
              <a:t>is a small-scale data warehouse.</a:t>
            </a:r>
          </a:p>
          <a:p>
            <a:pPr marL="292608" indent="-292608">
              <a:buFont typeface="Arial" panose="020B0604020202020204" pitchFamily="34" charset="0"/>
              <a:buChar char="•"/>
            </a:pPr>
            <a:r>
              <a:rPr lang="en-US" dirty="0"/>
              <a:t>A subset of the enterprise data warehouse.</a:t>
            </a:r>
          </a:p>
          <a:p>
            <a:pPr marL="292608" indent="-292608">
              <a:buFont typeface="Arial" panose="020B0604020202020204" pitchFamily="34" charset="0"/>
              <a:buChar char="•"/>
            </a:pPr>
            <a:r>
              <a:rPr lang="en-US" dirty="0"/>
              <a:t>Focuses on one particular subject or decision areas.</a:t>
            </a:r>
          </a:p>
        </p:txBody>
      </p:sp>
      <p:sp>
        <p:nvSpPr>
          <p:cNvPr id="4" name="Content Placeholder 3"/>
          <p:cNvSpPr>
            <a:spLocks noGrp="1"/>
          </p:cNvSpPr>
          <p:nvPr>
            <p:ph sz="quarter" idx="14"/>
          </p:nvPr>
        </p:nvSpPr>
        <p:spPr>
          <a:xfrm>
            <a:off x="342900" y="3657600"/>
            <a:ext cx="8458200" cy="2876549"/>
          </a:xfrm>
        </p:spPr>
        <p:txBody>
          <a:bodyPr/>
          <a:lstStyle/>
          <a:p>
            <a:r>
              <a:rPr lang="en-US" dirty="0"/>
              <a:t>Conforms to a multidimensional data model called a </a:t>
            </a:r>
            <a:r>
              <a:rPr lang="en-US" b="1" dirty="0"/>
              <a:t>star scheme </a:t>
            </a:r>
            <a:r>
              <a:rPr lang="en-US" dirty="0"/>
              <a:t>with two types of tables.</a:t>
            </a:r>
          </a:p>
          <a:p>
            <a:pPr marL="292608" indent="-292608">
              <a:buFont typeface="Arial" panose="020B0604020202020204" pitchFamily="34" charset="0"/>
              <a:buChar char="•"/>
            </a:pPr>
            <a:r>
              <a:rPr lang="en-US" dirty="0"/>
              <a:t>Dimension table: describes business dimensions such as customer, product, location, and time.</a:t>
            </a:r>
          </a:p>
          <a:p>
            <a:pPr marL="292608" indent="-292608">
              <a:buFont typeface="Arial" panose="020B0604020202020204" pitchFamily="34" charset="0"/>
              <a:buChar char="•"/>
            </a:pPr>
            <a:r>
              <a:rPr lang="en-US" dirty="0"/>
              <a:t>Fact table: facts about the business operation, often quantitative format.</a:t>
            </a:r>
          </a:p>
        </p:txBody>
      </p:sp>
      <p:sp>
        <p:nvSpPr>
          <p:cNvPr id="7" name="Slide Number Placeholder 6"/>
          <p:cNvSpPr>
            <a:spLocks noGrp="1"/>
          </p:cNvSpPr>
          <p:nvPr>
            <p:ph type="sldNum" sz="quarter" idx="10"/>
          </p:nvPr>
        </p:nvSpPr>
        <p:spPr/>
        <p:txBody>
          <a:bodyPr/>
          <a:lstStyle/>
          <a:p>
            <a:fld id="{68151E55-6873-49E2-B8D5-2F265E6F1973}" type="slidenum">
              <a:rPr lang="en-US" smtClean="0"/>
              <a:t>22</a:t>
            </a:fld>
            <a:endParaRPr lang="en-US"/>
          </a:p>
        </p:txBody>
      </p:sp>
    </p:spTree>
    <p:extLst>
      <p:ext uri="{BB962C8B-B14F-4D97-AF65-F5344CB8AC3E}">
        <p14:creationId xmlns:p14="http://schemas.microsoft.com/office/powerpoint/2010/main" val="2908543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20</a:t>
            </a:r>
          </a:p>
        </p:txBody>
      </p:sp>
      <p:sp>
        <p:nvSpPr>
          <p:cNvPr id="3" name="Content Placeholder 2"/>
          <p:cNvSpPr>
            <a:spLocks noGrp="1"/>
          </p:cNvSpPr>
          <p:nvPr>
            <p:ph sz="quarter" idx="11"/>
          </p:nvPr>
        </p:nvSpPr>
        <p:spPr>
          <a:xfrm>
            <a:off x="342900" y="1276709"/>
            <a:ext cx="8458200" cy="2561865"/>
          </a:xfrm>
        </p:spPr>
        <p:txBody>
          <a:bodyPr/>
          <a:lstStyle/>
          <a:p>
            <a:r>
              <a:rPr lang="en-US" dirty="0"/>
              <a:t>Each of dimension table has a 1:M relationship with the fact table.</a:t>
            </a:r>
          </a:p>
          <a:p>
            <a:pPr marL="292608" indent="-292608">
              <a:buFont typeface="Arial" panose="020B0604020202020204" pitchFamily="34" charset="0"/>
              <a:buChar char="•"/>
            </a:pPr>
            <a:r>
              <a:rPr lang="en-US" dirty="0"/>
              <a:t>Primary keys of the dimension table are also the foreign keys in the fact table.</a:t>
            </a:r>
          </a:p>
          <a:p>
            <a:pPr marL="292608" indent="-292608">
              <a:buFont typeface="Arial" panose="020B0604020202020204" pitchFamily="34" charset="0"/>
              <a:buChar char="•"/>
            </a:pPr>
            <a:r>
              <a:rPr lang="en-US" dirty="0"/>
              <a:t>Combination of the primary keys of the dimension tables forms the composite primary key of the fact table.</a:t>
            </a:r>
          </a:p>
        </p:txBody>
      </p:sp>
      <p:sp>
        <p:nvSpPr>
          <p:cNvPr id="4" name="Content Placeholder 3"/>
          <p:cNvSpPr>
            <a:spLocks noGrp="1"/>
          </p:cNvSpPr>
          <p:nvPr>
            <p:ph sz="quarter" idx="14"/>
          </p:nvPr>
        </p:nvSpPr>
        <p:spPr>
          <a:xfrm>
            <a:off x="342900" y="3972284"/>
            <a:ext cx="8458200" cy="2561865"/>
          </a:xfrm>
        </p:spPr>
        <p:txBody>
          <a:bodyPr/>
          <a:lstStyle/>
          <a:p>
            <a:r>
              <a:rPr lang="en-US" dirty="0"/>
              <a:t>The fact table is usually depicted at the center surrounded by multiple dimension tables, forming the shape of a star.</a:t>
            </a:r>
          </a:p>
          <a:p>
            <a:r>
              <a:rPr lang="en-US" dirty="0"/>
              <a:t>Not uncommon to see multiple fact tables sharing relationships with a group of dimension tables in a data mart.</a:t>
            </a:r>
          </a:p>
          <a:p>
            <a:r>
              <a:rPr lang="en-US" dirty="0"/>
              <a:t>Star schemas can ”slice and dice” data based on different dimensions.</a:t>
            </a:r>
          </a:p>
        </p:txBody>
      </p:sp>
      <p:sp>
        <p:nvSpPr>
          <p:cNvPr id="7" name="Slide Number Placeholder 6"/>
          <p:cNvSpPr>
            <a:spLocks noGrp="1"/>
          </p:cNvSpPr>
          <p:nvPr>
            <p:ph type="sldNum" sz="quarter" idx="10"/>
          </p:nvPr>
        </p:nvSpPr>
        <p:spPr/>
        <p:txBody>
          <a:bodyPr/>
          <a:lstStyle/>
          <a:p>
            <a:fld id="{68151E55-6873-49E2-B8D5-2F265E6F1973}" type="slidenum">
              <a:rPr lang="en-US" smtClean="0"/>
              <a:t>23</a:t>
            </a:fld>
            <a:endParaRPr lang="en-US"/>
          </a:p>
        </p:txBody>
      </p:sp>
    </p:spTree>
    <p:extLst>
      <p:ext uri="{BB962C8B-B14F-4D97-AF65-F5344CB8AC3E}">
        <p14:creationId xmlns:p14="http://schemas.microsoft.com/office/powerpoint/2010/main" val="4236764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21</a:t>
            </a:r>
          </a:p>
        </p:txBody>
      </p:sp>
      <p:sp>
        <p:nvSpPr>
          <p:cNvPr id="3" name="Content Placeholder 2"/>
          <p:cNvSpPr>
            <a:spLocks noGrp="1"/>
          </p:cNvSpPr>
          <p:nvPr>
            <p:ph sz="quarter" idx="11"/>
          </p:nvPr>
        </p:nvSpPr>
        <p:spPr>
          <a:xfrm>
            <a:off x="342900" y="1276710"/>
            <a:ext cx="8458200" cy="456840"/>
          </a:xfrm>
        </p:spPr>
        <p:txBody>
          <a:bodyPr/>
          <a:lstStyle/>
          <a:p>
            <a:pPr marL="292608" indent="-292608">
              <a:buFont typeface="Arial" panose="020B0604020202020204" pitchFamily="34" charset="0"/>
              <a:buChar char="•"/>
            </a:pPr>
            <a:r>
              <a:rPr lang="en-US" dirty="0"/>
              <a:t>Example: Organic Food Superstore.</a:t>
            </a:r>
          </a:p>
        </p:txBody>
      </p:sp>
      <p:pic>
        <p:nvPicPr>
          <p:cNvPr id="11" name="Picture 10" descr="A data model shows the relationships between customer, product, date, location, and channel dimensions, and the sales fact table.">
            <a:extLst>
              <a:ext uri="{FF2B5EF4-FFF2-40B4-BE49-F238E27FC236}">
                <a16:creationId xmlns:a16="http://schemas.microsoft.com/office/drawing/2014/main" id="{E39DD0EB-2209-F085-FF44-2081047A0249}"/>
              </a:ext>
            </a:extLst>
          </p:cNvPr>
          <p:cNvPicPr>
            <a:picLocks noChangeAspect="1"/>
          </p:cNvPicPr>
          <p:nvPr/>
        </p:nvPicPr>
        <p:blipFill>
          <a:blip r:embed="rId2"/>
          <a:stretch>
            <a:fillRect/>
          </a:stretch>
        </p:blipFill>
        <p:spPr>
          <a:xfrm>
            <a:off x="1995320" y="1815842"/>
            <a:ext cx="5153359" cy="4426465"/>
          </a:xfrm>
          <a:prstGeom prst="rect">
            <a:avLst/>
          </a:prstGeom>
        </p:spPr>
      </p:pic>
      <p:sp>
        <p:nvSpPr>
          <p:cNvPr id="6" name="Text Placeholder 10">
            <a:extLst>
              <a:ext uri="{FF2B5EF4-FFF2-40B4-BE49-F238E27FC236}">
                <a16:creationId xmlns:a16="http://schemas.microsoft.com/office/drawing/2014/main" id="{615DA5E1-1E02-E272-2D2F-D2A3AC21EE9E}"/>
              </a:ext>
            </a:extLst>
          </p:cNvPr>
          <p:cNvSpPr>
            <a:spLocks noGrp="1"/>
          </p:cNvSpPr>
          <p:nvPr>
            <p:ph type="body" sz="quarter" idx="12"/>
          </p:nvPr>
        </p:nvSpPr>
        <p:spPr>
          <a:xfrm>
            <a:off x="3014539" y="6324600"/>
            <a:ext cx="3114923" cy="19050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24</a:t>
            </a:fld>
            <a:endParaRPr lang="en-US"/>
          </a:p>
        </p:txBody>
      </p:sp>
    </p:spTree>
    <p:extLst>
      <p:ext uri="{BB962C8B-B14F-4D97-AF65-F5344CB8AC3E}">
        <p14:creationId xmlns:p14="http://schemas.microsoft.com/office/powerpoint/2010/main" val="3083436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22</a:t>
            </a:r>
          </a:p>
        </p:txBody>
      </p:sp>
      <p:sp>
        <p:nvSpPr>
          <p:cNvPr id="3" name="Content Placeholder 2"/>
          <p:cNvSpPr>
            <a:spLocks noGrp="1"/>
          </p:cNvSpPr>
          <p:nvPr>
            <p:ph sz="quarter" idx="11"/>
          </p:nvPr>
        </p:nvSpPr>
        <p:spPr>
          <a:xfrm>
            <a:off x="342900" y="1276709"/>
            <a:ext cx="8458200" cy="3161941"/>
          </a:xfrm>
        </p:spPr>
        <p:txBody>
          <a:bodyPr/>
          <a:lstStyle/>
          <a:p>
            <a:r>
              <a:rPr lang="en-US" dirty="0"/>
              <a:t>New forms of databases have emerged to support big data.</a:t>
            </a:r>
          </a:p>
          <a:p>
            <a:r>
              <a:rPr lang="en-US" dirty="0" err="1"/>
              <a:t>NoS</a:t>
            </a:r>
            <a:r>
              <a:rPr lang="en-US" sz="100" dirty="0"/>
              <a:t> </a:t>
            </a:r>
            <a:r>
              <a:rPr lang="en-US" dirty="0"/>
              <a:t>Q</a:t>
            </a:r>
            <a:r>
              <a:rPr lang="en-US" sz="100" dirty="0"/>
              <a:t> </a:t>
            </a:r>
            <a:r>
              <a:rPr lang="en-US" dirty="0"/>
              <a:t>L: “Not Only S</a:t>
            </a:r>
            <a:r>
              <a:rPr lang="en-US" sz="100" dirty="0"/>
              <a:t> </a:t>
            </a:r>
            <a:r>
              <a:rPr lang="en-US" dirty="0"/>
              <a:t>Q</a:t>
            </a:r>
            <a:r>
              <a:rPr lang="en-US" sz="100" dirty="0"/>
              <a:t> </a:t>
            </a:r>
            <a:r>
              <a:rPr lang="en-US" dirty="0"/>
              <a:t>L” database.</a:t>
            </a:r>
          </a:p>
          <a:p>
            <a:pPr marL="292608" indent="-292608">
              <a:buFont typeface="Arial" panose="020B0604020202020204" pitchFamily="34" charset="0"/>
              <a:buChar char="•"/>
            </a:pPr>
            <a:r>
              <a:rPr lang="en-US" dirty="0"/>
              <a:t>Nonrelational database that supports the storage of a wide range of data types.</a:t>
            </a:r>
          </a:p>
          <a:p>
            <a:pPr marL="292608" indent="-292608">
              <a:buFont typeface="Arial" panose="020B0604020202020204" pitchFamily="34" charset="0"/>
              <a:buChar char="•"/>
            </a:pPr>
            <a:r>
              <a:rPr lang="en-US" dirty="0"/>
              <a:t>Structured, semi-structured, and unstructured.</a:t>
            </a:r>
          </a:p>
          <a:p>
            <a:pPr marL="292608" indent="-292608">
              <a:buFont typeface="Arial" panose="020B0604020202020204" pitchFamily="34" charset="0"/>
              <a:buChar char="•"/>
            </a:pPr>
            <a:r>
              <a:rPr lang="en-US" dirty="0"/>
              <a:t>Flexibility, performance, and scalability to handle extremely high volumes of data.</a:t>
            </a:r>
          </a:p>
        </p:txBody>
      </p:sp>
      <p:sp>
        <p:nvSpPr>
          <p:cNvPr id="4" name="Content Placeholder 3"/>
          <p:cNvSpPr>
            <a:spLocks noGrp="1"/>
          </p:cNvSpPr>
          <p:nvPr>
            <p:ph sz="quarter" idx="14"/>
          </p:nvPr>
        </p:nvSpPr>
        <p:spPr>
          <a:xfrm>
            <a:off x="342900" y="4543425"/>
            <a:ext cx="8458200" cy="1990724"/>
          </a:xfrm>
        </p:spPr>
        <p:txBody>
          <a:bodyPr/>
          <a:lstStyle/>
          <a:p>
            <a:r>
              <a:rPr lang="en-US" dirty="0" err="1"/>
              <a:t>NoS</a:t>
            </a:r>
            <a:r>
              <a:rPr lang="en-US" sz="100" dirty="0"/>
              <a:t> </a:t>
            </a:r>
            <a:r>
              <a:rPr lang="en-US" dirty="0"/>
              <a:t>Q</a:t>
            </a:r>
            <a:r>
              <a:rPr lang="en-US" sz="100" dirty="0"/>
              <a:t> </a:t>
            </a:r>
            <a:r>
              <a:rPr lang="en-US" dirty="0"/>
              <a:t>L will likely be implemented alongside relational databases to support organization data needs.</a:t>
            </a:r>
          </a:p>
        </p:txBody>
      </p:sp>
      <p:sp>
        <p:nvSpPr>
          <p:cNvPr id="7" name="Slide Number Placeholder 6"/>
          <p:cNvSpPr>
            <a:spLocks noGrp="1"/>
          </p:cNvSpPr>
          <p:nvPr>
            <p:ph type="sldNum" sz="quarter" idx="10"/>
          </p:nvPr>
        </p:nvSpPr>
        <p:spPr/>
        <p:txBody>
          <a:bodyPr/>
          <a:lstStyle/>
          <a:p>
            <a:fld id="{68151E55-6873-49E2-B8D5-2F265E6F1973}" type="slidenum">
              <a:rPr lang="en-US" smtClean="0"/>
              <a:t>25</a:t>
            </a:fld>
            <a:endParaRPr lang="en-US"/>
          </a:p>
        </p:txBody>
      </p:sp>
    </p:spTree>
    <p:extLst>
      <p:ext uri="{BB962C8B-B14F-4D97-AF65-F5344CB8AC3E}">
        <p14:creationId xmlns:p14="http://schemas.microsoft.com/office/powerpoint/2010/main" val="720989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2.2: Data Inspection</a:t>
            </a:r>
            <a:endParaRPr lang="en-US" sz="1000" b="0" dirty="0"/>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Once the raw data are extracted from the database, data warehouse or data mart, review and inspect the dataset to assess data quality and relevant information for subsequent analysis.</a:t>
            </a:r>
          </a:p>
          <a:p>
            <a:pPr marL="292608" indent="-292608">
              <a:buFont typeface="Arial" panose="020B0604020202020204" pitchFamily="34" charset="0"/>
              <a:buChar char="•"/>
            </a:pPr>
            <a:r>
              <a:rPr lang="en-US" dirty="0"/>
              <a:t>In addition to visually reviewing data, counting and sorting are among the very first tasks most data analysts perform to gain a better understanding and insights into the data.</a:t>
            </a:r>
          </a:p>
          <a:p>
            <a:pPr marL="292608" indent="-292608">
              <a:buFont typeface="Arial" panose="020B0604020202020204" pitchFamily="34" charset="0"/>
              <a:buChar char="•"/>
            </a:pPr>
            <a:r>
              <a:rPr lang="en-US" dirty="0"/>
              <a:t>Counting and sorting data help us verify that the data set is complete or that it may have missing values, especially for important variables.</a:t>
            </a:r>
          </a:p>
          <a:p>
            <a:pPr marL="292608" indent="-292608">
              <a:buFont typeface="Arial" panose="020B0604020202020204" pitchFamily="34" charset="0"/>
              <a:buChar char="•"/>
            </a:pPr>
            <a:r>
              <a:rPr lang="en-US" dirty="0"/>
              <a:t>Sorting data also allows us to review the range of values for each variable. We can sort data based on a single variable or multiple variables.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26</a:t>
            </a:fld>
            <a:endParaRPr lang="en-US" dirty="0"/>
          </a:p>
        </p:txBody>
      </p:sp>
    </p:spTree>
    <p:extLst>
      <p:ext uri="{BB962C8B-B14F-4D97-AF65-F5344CB8AC3E}">
        <p14:creationId xmlns:p14="http://schemas.microsoft.com/office/powerpoint/2010/main" val="16232992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Data Preparation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Once we have inspected and explored data, we can start the data preparation process.</a:t>
            </a:r>
          </a:p>
          <a:p>
            <a:pPr marL="292608" indent="-292608">
              <a:buFont typeface="Arial" panose="020B0604020202020204" pitchFamily="34" charset="0"/>
              <a:buChar char="•"/>
            </a:pPr>
            <a:r>
              <a:rPr lang="en-US" dirty="0"/>
              <a:t>We examine two important data preparation techniques: handling missing values and </a:t>
            </a:r>
            <a:r>
              <a:rPr lang="en-US" dirty="0" err="1"/>
              <a:t>subsetting</a:t>
            </a:r>
            <a:r>
              <a:rPr lang="en-US" dirty="0"/>
              <a:t> data.</a:t>
            </a:r>
          </a:p>
          <a:p>
            <a:pPr marL="292608" indent="-292608">
              <a:buFont typeface="Arial" panose="020B0604020202020204" pitchFamily="34" charset="0"/>
              <a:buChar char="•"/>
            </a:pPr>
            <a:r>
              <a:rPr lang="en-US" dirty="0"/>
              <a:t>There may be missing values in the key variables that are crucial for subsequent analysis.</a:t>
            </a:r>
          </a:p>
          <a:p>
            <a:pPr marL="292608" indent="-292608">
              <a:buFont typeface="Arial" panose="020B0604020202020204" pitchFamily="34" charset="0"/>
              <a:buChar char="•"/>
            </a:pPr>
            <a:r>
              <a:rPr lang="en-US" dirty="0"/>
              <a:t>Most data analysis projects focus only on a portion (subset) of the data, rather than the entire data set.</a:t>
            </a:r>
          </a:p>
          <a:p>
            <a:pPr marL="292608" indent="-292608">
              <a:buFont typeface="Arial" panose="020B0604020202020204" pitchFamily="34" charset="0"/>
              <a:buChar char="•"/>
            </a:pPr>
            <a:r>
              <a:rPr lang="en-US" dirty="0"/>
              <a:t>Sometimes the objective of the analysis is to compare two subgroups of the data.</a:t>
            </a:r>
          </a:p>
        </p:txBody>
      </p:sp>
      <p:sp>
        <p:nvSpPr>
          <p:cNvPr id="6" name="Slide Number Placeholder 5"/>
          <p:cNvSpPr>
            <a:spLocks noGrp="1"/>
          </p:cNvSpPr>
          <p:nvPr>
            <p:ph type="sldNum" sz="quarter" idx="4"/>
          </p:nvPr>
        </p:nvSpPr>
        <p:spPr/>
        <p:txBody>
          <a:bodyPr/>
          <a:lstStyle/>
          <a:p>
            <a:fld id="{68151E55-6873-49E2-B8D5-2F265E6F1973}" type="slidenum">
              <a:rPr lang="en-US" smtClean="0"/>
              <a:pPr/>
              <a:t>27</a:t>
            </a:fld>
            <a:endParaRPr lang="en-US" dirty="0"/>
          </a:p>
        </p:txBody>
      </p:sp>
    </p:spTree>
    <p:extLst>
      <p:ext uri="{BB962C8B-B14F-4D97-AF65-F5344CB8AC3E}">
        <p14:creationId xmlns:p14="http://schemas.microsoft.com/office/powerpoint/2010/main" val="1180114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Data Preparation </a:t>
            </a:r>
            <a:r>
              <a:rPr lang="en-US" sz="1000" b="0" dirty="0"/>
              <a:t>2</a:t>
            </a:r>
          </a:p>
        </p:txBody>
      </p:sp>
      <p:sp>
        <p:nvSpPr>
          <p:cNvPr id="3" name="Content Placeholder 2"/>
          <p:cNvSpPr>
            <a:spLocks noGrp="1"/>
          </p:cNvSpPr>
          <p:nvPr>
            <p:ph sz="quarter" idx="11"/>
          </p:nvPr>
        </p:nvSpPr>
        <p:spPr>
          <a:xfrm>
            <a:off x="342900" y="1276710"/>
            <a:ext cx="8458200" cy="2161816"/>
          </a:xfrm>
        </p:spPr>
        <p:txBody>
          <a:bodyPr/>
          <a:lstStyle/>
          <a:p>
            <a:r>
              <a:rPr lang="en-US" sz="2000" dirty="0"/>
              <a:t>Missing values are a common quality problem found in data sets of all sizes.</a:t>
            </a:r>
          </a:p>
          <a:p>
            <a:pPr marL="292608" indent="-292608">
              <a:buFont typeface="Arial" panose="020B0604020202020204" pitchFamily="34" charset="0"/>
              <a:buChar char="•"/>
            </a:pPr>
            <a:r>
              <a:rPr lang="en-US" sz="2000" dirty="0"/>
              <a:t>Can lead to a significant reduction in the number of usable observations and bias results.</a:t>
            </a:r>
          </a:p>
          <a:p>
            <a:pPr marL="292608" indent="-292608">
              <a:buFont typeface="Arial" panose="020B0604020202020204" pitchFamily="34" charset="0"/>
              <a:buChar char="•"/>
            </a:pPr>
            <a:r>
              <a:rPr lang="en-US" sz="2000" dirty="0"/>
              <a:t>Example: 20 variables with 5% of the values randomly missing across observations and variables =&gt; 35.85% of the observations are usable.</a:t>
            </a:r>
          </a:p>
        </p:txBody>
      </p:sp>
      <p:sp>
        <p:nvSpPr>
          <p:cNvPr id="4" name="Content Placeholder 3"/>
          <p:cNvSpPr>
            <a:spLocks noGrp="1"/>
          </p:cNvSpPr>
          <p:nvPr>
            <p:ph sz="quarter" idx="14"/>
          </p:nvPr>
        </p:nvSpPr>
        <p:spPr>
          <a:xfrm>
            <a:off x="342900" y="3543300"/>
            <a:ext cx="8458200" cy="2933700"/>
          </a:xfrm>
        </p:spPr>
        <p:txBody>
          <a:bodyPr/>
          <a:lstStyle/>
          <a:p>
            <a:r>
              <a:rPr lang="en-US" sz="2000" dirty="0"/>
              <a:t>Understanding why the values are missing is the first step in the treatment of missing values.</a:t>
            </a:r>
          </a:p>
          <a:p>
            <a:pPr marL="292608" indent="-292608">
              <a:buFont typeface="Arial" panose="020B0604020202020204" pitchFamily="34" charset="0"/>
              <a:buChar char="•"/>
            </a:pPr>
            <a:r>
              <a:rPr lang="en-US" sz="2000" dirty="0"/>
              <a:t>Respondents decline to provide the information due to its sensitive nature; the missing values are not randomly distributed across observations and are concentrated within on or more subgroups.</a:t>
            </a:r>
          </a:p>
          <a:p>
            <a:pPr marL="292608" indent="-292608">
              <a:buFont typeface="Arial" panose="020B0604020202020204" pitchFamily="34" charset="0"/>
              <a:buChar char="•"/>
            </a:pPr>
            <a:r>
              <a:rPr lang="en-US" sz="2000" dirty="0"/>
              <a:t>Some of the items do not apply to every respondent.</a:t>
            </a:r>
          </a:p>
          <a:p>
            <a:pPr marL="292608" indent="-292608">
              <a:buFont typeface="Arial" panose="020B0604020202020204" pitchFamily="34" charset="0"/>
              <a:buChar char="•"/>
            </a:pPr>
            <a:r>
              <a:rPr lang="en-US" sz="2000" dirty="0"/>
              <a:t>Can also be caused by human errors, sloppy data collection, or equipment failures.</a:t>
            </a:r>
          </a:p>
        </p:txBody>
      </p:sp>
      <p:sp>
        <p:nvSpPr>
          <p:cNvPr id="7" name="Slide Number Placeholder 6"/>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1955272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Data Preparation </a:t>
            </a:r>
            <a:r>
              <a:rPr lang="en-US" sz="1000" b="0" dirty="0"/>
              <a:t>3</a:t>
            </a:r>
          </a:p>
        </p:txBody>
      </p:sp>
      <p:sp>
        <p:nvSpPr>
          <p:cNvPr id="3" name="Content Placeholder 2"/>
          <p:cNvSpPr>
            <a:spLocks noGrp="1"/>
          </p:cNvSpPr>
          <p:nvPr>
            <p:ph sz="quarter" idx="11"/>
          </p:nvPr>
        </p:nvSpPr>
        <p:spPr>
          <a:xfrm>
            <a:off x="342900" y="1276709"/>
            <a:ext cx="8458200" cy="2676165"/>
          </a:xfrm>
        </p:spPr>
        <p:txBody>
          <a:bodyPr/>
          <a:lstStyle/>
          <a:p>
            <a:r>
              <a:rPr lang="en-US" dirty="0"/>
              <a:t>There are two strategies for dealing with missing values: omission and imputation.</a:t>
            </a:r>
          </a:p>
          <a:p>
            <a:r>
              <a:rPr lang="en-US" dirty="0"/>
              <a:t>Omission: complete-case analysis.</a:t>
            </a:r>
          </a:p>
          <a:p>
            <a:pPr marL="292608" indent="-292608">
              <a:buFont typeface="Arial" panose="020B0604020202020204" pitchFamily="34" charset="0"/>
              <a:buChar char="•"/>
            </a:pPr>
            <a:r>
              <a:rPr lang="en-US" dirty="0"/>
              <a:t>Exclude observations with missing values.</a:t>
            </a:r>
          </a:p>
          <a:p>
            <a:pPr marL="292608" indent="-292608">
              <a:buFont typeface="Arial" panose="020B0604020202020204" pitchFamily="34" charset="0"/>
              <a:buChar char="•"/>
            </a:pPr>
            <a:r>
              <a:rPr lang="en-US" dirty="0"/>
              <a:t>Appropriate when the amount of missing data is small or concentrated in a small number of observations.</a:t>
            </a:r>
          </a:p>
        </p:txBody>
      </p:sp>
      <p:sp>
        <p:nvSpPr>
          <p:cNvPr id="4" name="Content Placeholder 3"/>
          <p:cNvSpPr>
            <a:spLocks noGrp="1"/>
          </p:cNvSpPr>
          <p:nvPr>
            <p:ph sz="quarter" idx="14"/>
          </p:nvPr>
        </p:nvSpPr>
        <p:spPr>
          <a:xfrm>
            <a:off x="342900" y="4057650"/>
            <a:ext cx="8458200" cy="2419350"/>
          </a:xfrm>
        </p:spPr>
        <p:txBody>
          <a:bodyPr/>
          <a:lstStyle/>
          <a:p>
            <a:r>
              <a:rPr lang="en-US" dirty="0"/>
              <a:t>Imputation: replace missing values with some reasonable values.</a:t>
            </a:r>
          </a:p>
        </p:txBody>
      </p:sp>
      <p:sp>
        <p:nvSpPr>
          <p:cNvPr id="7" name="Slide Number Placeholder 6"/>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293945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Introductory Case: Retail Customer Data</a:t>
            </a:r>
          </a:p>
        </p:txBody>
      </p:sp>
      <p:sp>
        <p:nvSpPr>
          <p:cNvPr id="3" name="Content Placeholder 2"/>
          <p:cNvSpPr>
            <a:spLocks noGrp="1"/>
          </p:cNvSpPr>
          <p:nvPr>
            <p:ph sz="quarter" idx="11"/>
          </p:nvPr>
        </p:nvSpPr>
        <p:spPr>
          <a:xfrm>
            <a:off x="342900" y="1276709"/>
            <a:ext cx="8458200" cy="1469811"/>
          </a:xfrm>
        </p:spPr>
        <p:txBody>
          <a:bodyPr/>
          <a:lstStyle/>
          <a:p>
            <a:pPr marL="292608" indent="-292608">
              <a:buFont typeface="Arial" panose="020B0604020202020204" pitchFamily="34" charset="0"/>
              <a:buChar char="•"/>
            </a:pPr>
            <a:r>
              <a:rPr lang="en-US" sz="1800" dirty="0"/>
              <a:t>Catherine is a marketing manager at Organic Food Superstore.</a:t>
            </a:r>
          </a:p>
          <a:p>
            <a:pPr marL="292608" indent="-292608">
              <a:buFont typeface="Arial" panose="020B0604020202020204" pitchFamily="34" charset="0"/>
              <a:buChar char="•"/>
            </a:pPr>
            <a:r>
              <a:rPr lang="en-US" sz="1800" dirty="0"/>
              <a:t>They would like to use the company’s marketing dollars to market a new line of Asian-inspired meals to college-educated millennials.</a:t>
            </a:r>
          </a:p>
          <a:p>
            <a:pPr marL="292608" indent="-292608">
              <a:buFont typeface="Arial" panose="020B0604020202020204" pitchFamily="34" charset="0"/>
              <a:buChar char="•"/>
            </a:pPr>
            <a:r>
              <a:rPr lang="en-US" sz="1800" dirty="0"/>
              <a:t>They have acquired a representative sample.</a:t>
            </a:r>
          </a:p>
        </p:txBody>
      </p:sp>
      <p:graphicFrame>
        <p:nvGraphicFramePr>
          <p:cNvPr id="23" name="Table 22">
            <a:extLst>
              <a:ext uri="{FF2B5EF4-FFF2-40B4-BE49-F238E27FC236}">
                <a16:creationId xmlns:a16="http://schemas.microsoft.com/office/drawing/2014/main" id="{77173596-98F6-4ED7-97AA-A002F08E7F72}"/>
              </a:ext>
            </a:extLst>
          </p:cNvPr>
          <p:cNvGraphicFramePr>
            <a:graphicFrameLocks noGrp="1"/>
          </p:cNvGraphicFramePr>
          <p:nvPr>
            <p:extLst>
              <p:ext uri="{D42A27DB-BD31-4B8C-83A1-F6EECF244321}">
                <p14:modId xmlns:p14="http://schemas.microsoft.com/office/powerpoint/2010/main" val="586950028"/>
              </p:ext>
            </p:extLst>
          </p:nvPr>
        </p:nvGraphicFramePr>
        <p:xfrm>
          <a:off x="904875" y="2867370"/>
          <a:ext cx="7219950" cy="1854200"/>
        </p:xfrm>
        <a:graphic>
          <a:graphicData uri="http://schemas.openxmlformats.org/drawingml/2006/table">
            <a:tbl>
              <a:tblPr firstRow="1" bandRow="1">
                <a:tableStyleId>{5C22544A-7EE6-4342-B048-85BDC9FD1C3A}</a:tableStyleId>
              </a:tblPr>
              <a:tblGrid>
                <a:gridCol w="1203325">
                  <a:extLst>
                    <a:ext uri="{9D8B030D-6E8A-4147-A177-3AD203B41FA5}">
                      <a16:colId xmlns:a16="http://schemas.microsoft.com/office/drawing/2014/main" val="4027632986"/>
                    </a:ext>
                  </a:extLst>
                </a:gridCol>
                <a:gridCol w="1203325">
                  <a:extLst>
                    <a:ext uri="{9D8B030D-6E8A-4147-A177-3AD203B41FA5}">
                      <a16:colId xmlns:a16="http://schemas.microsoft.com/office/drawing/2014/main" val="2265546982"/>
                    </a:ext>
                  </a:extLst>
                </a:gridCol>
                <a:gridCol w="1012825">
                  <a:extLst>
                    <a:ext uri="{9D8B030D-6E8A-4147-A177-3AD203B41FA5}">
                      <a16:colId xmlns:a16="http://schemas.microsoft.com/office/drawing/2014/main" val="3776409362"/>
                    </a:ext>
                  </a:extLst>
                </a:gridCol>
                <a:gridCol w="1393825">
                  <a:extLst>
                    <a:ext uri="{9D8B030D-6E8A-4147-A177-3AD203B41FA5}">
                      <a16:colId xmlns:a16="http://schemas.microsoft.com/office/drawing/2014/main" val="4019463736"/>
                    </a:ext>
                  </a:extLst>
                </a:gridCol>
                <a:gridCol w="1203325">
                  <a:extLst>
                    <a:ext uri="{9D8B030D-6E8A-4147-A177-3AD203B41FA5}">
                      <a16:colId xmlns:a16="http://schemas.microsoft.com/office/drawing/2014/main" val="2725831927"/>
                    </a:ext>
                  </a:extLst>
                </a:gridCol>
                <a:gridCol w="1203325">
                  <a:extLst>
                    <a:ext uri="{9D8B030D-6E8A-4147-A177-3AD203B41FA5}">
                      <a16:colId xmlns:a16="http://schemas.microsoft.com/office/drawing/2014/main" val="3012945233"/>
                    </a:ext>
                  </a:extLst>
                </a:gridCol>
              </a:tblGrid>
              <a:tr h="370840">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a:p>
                  </a:txBody>
                  <a:tcPr/>
                </a:tc>
                <a:extLst>
                  <a:ext uri="{0D108BD9-81ED-4DB2-BD59-A6C34878D82A}">
                    <a16:rowId xmlns:a16="http://schemas.microsoft.com/office/drawing/2014/main" val="443602259"/>
                  </a:ext>
                </a:extLst>
              </a:tr>
              <a:tr h="370840">
                <a:tc>
                  <a:txBody>
                    <a:bodyPr/>
                    <a:lstStyle/>
                    <a:p>
                      <a:pPr algn="ctr"/>
                      <a:endParaRPr lang="en-US" sz="1600" dirty="0"/>
                    </a:p>
                  </a:txBody>
                  <a:tcPr/>
                </a:tc>
                <a:tc>
                  <a:txBody>
                    <a:bodyPr/>
                    <a:lstStyle/>
                    <a:p>
                      <a:pPr algn="ctr"/>
                      <a:endParaRPr lang="en-US" sz="1600"/>
                    </a:p>
                  </a:txBody>
                  <a:tcPr/>
                </a:tc>
                <a:tc>
                  <a:txBody>
                    <a:bodyPr/>
                    <a:lstStyle/>
                    <a:p>
                      <a:pPr algn="ctr"/>
                      <a:endParaRPr lang="en-US" sz="1600"/>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039087173"/>
                  </a:ext>
                </a:extLst>
              </a:tr>
              <a:tr h="370840">
                <a:tc>
                  <a:txBody>
                    <a:bodyPr/>
                    <a:lstStyle/>
                    <a:p>
                      <a:pPr algn="ctr"/>
                      <a:endParaRPr lang="en-US" sz="1600"/>
                    </a:p>
                  </a:txBody>
                  <a:tcPr/>
                </a:tc>
                <a:tc>
                  <a:txBody>
                    <a:bodyPr/>
                    <a:lstStyle/>
                    <a:p>
                      <a:pPr algn="ctr"/>
                      <a:endParaRPr lang="en-US" sz="1600"/>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a:p>
                  </a:txBody>
                  <a:tcPr/>
                </a:tc>
                <a:extLst>
                  <a:ext uri="{0D108BD9-81ED-4DB2-BD59-A6C34878D82A}">
                    <a16:rowId xmlns:a16="http://schemas.microsoft.com/office/drawing/2014/main" val="247965923"/>
                  </a:ext>
                </a:extLst>
              </a:tr>
              <a:tr h="370840">
                <a:tc>
                  <a:txBody>
                    <a:bodyPr/>
                    <a:lstStyle/>
                    <a:p>
                      <a:pPr algn="ctr"/>
                      <a:endParaRPr lang="en-US" sz="1600"/>
                    </a:p>
                  </a:txBody>
                  <a:tcPr/>
                </a:tc>
                <a:tc>
                  <a:txBody>
                    <a:bodyPr/>
                    <a:lstStyle/>
                    <a:p>
                      <a:pPr algn="ctr"/>
                      <a:endParaRPr lang="en-US" sz="1600"/>
                    </a:p>
                  </a:txBody>
                  <a:tcPr/>
                </a:tc>
                <a:tc>
                  <a:txBody>
                    <a:bodyPr/>
                    <a:lstStyle/>
                    <a:p>
                      <a:pPr algn="ctr"/>
                      <a:endParaRPr lang="en-US" sz="1600"/>
                    </a:p>
                  </a:txBody>
                  <a:tcPr/>
                </a:tc>
                <a:tc>
                  <a:txBody>
                    <a:bodyPr/>
                    <a:lstStyle/>
                    <a:p>
                      <a:pPr algn="ctr"/>
                      <a:endParaRPr lang="en-US" sz="1600" dirty="0"/>
                    </a:p>
                  </a:txBody>
                  <a:tcPr/>
                </a:tc>
                <a:tc>
                  <a:txBody>
                    <a:bodyPr/>
                    <a:lstStyle/>
                    <a:p>
                      <a:pPr algn="ctr"/>
                      <a:endParaRPr lang="en-US" sz="1600"/>
                    </a:p>
                  </a:txBody>
                  <a:tcPr/>
                </a:tc>
                <a:tc>
                  <a:txBody>
                    <a:bodyPr/>
                    <a:lstStyle/>
                    <a:p>
                      <a:pPr algn="ctr"/>
                      <a:endParaRPr lang="en-US" sz="1600" dirty="0"/>
                    </a:p>
                  </a:txBody>
                  <a:tcPr/>
                </a:tc>
                <a:extLst>
                  <a:ext uri="{0D108BD9-81ED-4DB2-BD59-A6C34878D82A}">
                    <a16:rowId xmlns:a16="http://schemas.microsoft.com/office/drawing/2014/main" val="1032752884"/>
                  </a:ext>
                </a:extLst>
              </a:tr>
              <a:tr h="370840">
                <a:tc>
                  <a:txBody>
                    <a:bodyPr/>
                    <a:lstStyle/>
                    <a:p>
                      <a:pPr algn="ctr"/>
                      <a:endParaRPr lang="en-US" sz="1600"/>
                    </a:p>
                  </a:txBody>
                  <a:tcPr/>
                </a:tc>
                <a:tc>
                  <a:txBody>
                    <a:bodyPr/>
                    <a:lstStyle/>
                    <a:p>
                      <a:pPr algn="ctr"/>
                      <a:endParaRPr lang="en-US" sz="1600"/>
                    </a:p>
                  </a:txBody>
                  <a:tcPr/>
                </a:tc>
                <a:tc>
                  <a:txBody>
                    <a:bodyPr/>
                    <a:lstStyle/>
                    <a:p>
                      <a:pPr algn="ctr"/>
                      <a:endParaRPr lang="en-US" sz="1600"/>
                    </a:p>
                  </a:txBody>
                  <a:tcPr/>
                </a:tc>
                <a:tc>
                  <a:txBody>
                    <a:bodyPr/>
                    <a:lstStyle/>
                    <a:p>
                      <a:pPr algn="ctr"/>
                      <a:endParaRPr lang="en-US" sz="1600"/>
                    </a:p>
                  </a:txBody>
                  <a:tcPr/>
                </a:tc>
                <a:tc>
                  <a:txBody>
                    <a:bodyPr/>
                    <a:lstStyle/>
                    <a:p>
                      <a:pPr algn="ctr"/>
                      <a:endParaRPr lang="en-US" sz="1600"/>
                    </a:p>
                  </a:txBody>
                  <a:tcPr/>
                </a:tc>
                <a:tc>
                  <a:txBody>
                    <a:bodyPr/>
                    <a:lstStyle/>
                    <a:p>
                      <a:pPr algn="ctr"/>
                      <a:endParaRPr lang="en-US" sz="1600" dirty="0"/>
                    </a:p>
                  </a:txBody>
                  <a:tcPr/>
                </a:tc>
                <a:extLst>
                  <a:ext uri="{0D108BD9-81ED-4DB2-BD59-A6C34878D82A}">
                    <a16:rowId xmlns:a16="http://schemas.microsoft.com/office/drawing/2014/main" val="4087741113"/>
                  </a:ext>
                </a:extLst>
              </a:tr>
            </a:tbl>
          </a:graphicData>
        </a:graphic>
      </p:graphicFrame>
      <p:graphicFrame>
        <p:nvGraphicFramePr>
          <p:cNvPr id="5" name="Object 4">
            <a:extLst>
              <a:ext uri="{FF2B5EF4-FFF2-40B4-BE49-F238E27FC236}">
                <a16:creationId xmlns:a16="http://schemas.microsoft.com/office/drawing/2014/main" id="{A6C50F7C-4665-4E33-9D37-FD1B66B5ED9F}"/>
              </a:ext>
            </a:extLst>
          </p:cNvPr>
          <p:cNvGraphicFramePr>
            <a:graphicFrameLocks noChangeAspect="1"/>
          </p:cNvGraphicFramePr>
          <p:nvPr>
            <p:extLst>
              <p:ext uri="{D42A27DB-BD31-4B8C-83A1-F6EECF244321}">
                <p14:modId xmlns:p14="http://schemas.microsoft.com/office/powerpoint/2010/main" val="852423877"/>
              </p:ext>
            </p:extLst>
          </p:nvPr>
        </p:nvGraphicFramePr>
        <p:xfrm>
          <a:off x="1079500" y="2925763"/>
          <a:ext cx="723900" cy="241300"/>
        </p:xfrm>
        <a:graphic>
          <a:graphicData uri="http://schemas.openxmlformats.org/presentationml/2006/ole">
            <mc:AlternateContent xmlns:mc="http://schemas.openxmlformats.org/markup-compatibility/2006">
              <mc:Choice xmlns:v="urn:schemas-microsoft-com:vml" Requires="v">
                <p:oleObj name="Equation" r:id="rId2" imgW="723600" imgH="241200" progId="Equation.DSMT4">
                  <p:embed/>
                </p:oleObj>
              </mc:Choice>
              <mc:Fallback>
                <p:oleObj name="Equation" r:id="rId2" imgW="723600" imgH="241200" progId="Equation.DSMT4">
                  <p:embed/>
                  <p:pic>
                    <p:nvPicPr>
                      <p:cNvPr id="0" name=""/>
                      <p:cNvPicPr/>
                      <p:nvPr/>
                    </p:nvPicPr>
                    <p:blipFill>
                      <a:blip r:embed="rId3"/>
                      <a:stretch>
                        <a:fillRect/>
                      </a:stretch>
                    </p:blipFill>
                    <p:spPr>
                      <a:xfrm>
                        <a:off x="1079500" y="2925763"/>
                        <a:ext cx="723900" cy="2413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35AE65E-C28F-444D-822D-674B010F994A}"/>
              </a:ext>
            </a:extLst>
          </p:cNvPr>
          <p:cNvGraphicFramePr>
            <a:graphicFrameLocks noChangeAspect="1"/>
          </p:cNvGraphicFramePr>
          <p:nvPr>
            <p:extLst>
              <p:ext uri="{D42A27DB-BD31-4B8C-83A1-F6EECF244321}">
                <p14:modId xmlns:p14="http://schemas.microsoft.com/office/powerpoint/2010/main" val="147363406"/>
              </p:ext>
            </p:extLst>
          </p:nvPr>
        </p:nvGraphicFramePr>
        <p:xfrm>
          <a:off x="2527300" y="2944986"/>
          <a:ext cx="342900" cy="203200"/>
        </p:xfrm>
        <a:graphic>
          <a:graphicData uri="http://schemas.openxmlformats.org/presentationml/2006/ole">
            <mc:AlternateContent xmlns:mc="http://schemas.openxmlformats.org/markup-compatibility/2006">
              <mc:Choice xmlns:v="urn:schemas-microsoft-com:vml" Requires="v">
                <p:oleObj name="Equation" r:id="rId4" imgW="342720" imgH="203040" progId="Equation.DSMT4">
                  <p:embed/>
                </p:oleObj>
              </mc:Choice>
              <mc:Fallback>
                <p:oleObj name="Equation" r:id="rId4" imgW="342720" imgH="203040" progId="Equation.DSMT4">
                  <p:embed/>
                  <p:pic>
                    <p:nvPicPr>
                      <p:cNvPr id="0" name=""/>
                      <p:cNvPicPr/>
                      <p:nvPr/>
                    </p:nvPicPr>
                    <p:blipFill>
                      <a:blip r:embed="rId5"/>
                      <a:stretch>
                        <a:fillRect/>
                      </a:stretch>
                    </p:blipFill>
                    <p:spPr>
                      <a:xfrm>
                        <a:off x="2527300" y="2944986"/>
                        <a:ext cx="342900" cy="2032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3170EF23-C237-43D8-BA30-3B5BB58D162B}"/>
              </a:ext>
            </a:extLst>
          </p:cNvPr>
          <p:cNvGraphicFramePr>
            <a:graphicFrameLocks noChangeAspect="1"/>
          </p:cNvGraphicFramePr>
          <p:nvPr>
            <p:extLst>
              <p:ext uri="{D42A27DB-BD31-4B8C-83A1-F6EECF244321}">
                <p14:modId xmlns:p14="http://schemas.microsoft.com/office/powerpoint/2010/main" val="786096464"/>
              </p:ext>
            </p:extLst>
          </p:nvPr>
        </p:nvGraphicFramePr>
        <p:xfrm>
          <a:off x="3581400" y="2944986"/>
          <a:ext cx="469900" cy="203200"/>
        </p:xfrm>
        <a:graphic>
          <a:graphicData uri="http://schemas.openxmlformats.org/presentationml/2006/ole">
            <mc:AlternateContent xmlns:mc="http://schemas.openxmlformats.org/markup-compatibility/2006">
              <mc:Choice xmlns:v="urn:schemas-microsoft-com:vml" Requires="v">
                <p:oleObj name="Equation" r:id="rId6" imgW="469800" imgH="203040" progId="Equation.DSMT4">
                  <p:embed/>
                </p:oleObj>
              </mc:Choice>
              <mc:Fallback>
                <p:oleObj name="Equation" r:id="rId6" imgW="469800" imgH="203040" progId="Equation.DSMT4">
                  <p:embed/>
                  <p:pic>
                    <p:nvPicPr>
                      <p:cNvPr id="0" name=""/>
                      <p:cNvPicPr/>
                      <p:nvPr/>
                    </p:nvPicPr>
                    <p:blipFill>
                      <a:blip r:embed="rId7"/>
                      <a:stretch>
                        <a:fillRect/>
                      </a:stretch>
                    </p:blipFill>
                    <p:spPr>
                      <a:xfrm>
                        <a:off x="3581400" y="2944986"/>
                        <a:ext cx="469900" cy="2032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B2B89AB3-143D-4EFE-B0D1-651B5B2A7F93}"/>
              </a:ext>
            </a:extLst>
          </p:cNvPr>
          <p:cNvGraphicFramePr>
            <a:graphicFrameLocks noChangeAspect="1"/>
          </p:cNvGraphicFramePr>
          <p:nvPr>
            <p:extLst>
              <p:ext uri="{D42A27DB-BD31-4B8C-83A1-F6EECF244321}">
                <p14:modId xmlns:p14="http://schemas.microsoft.com/office/powerpoint/2010/main" val="850496920"/>
              </p:ext>
            </p:extLst>
          </p:nvPr>
        </p:nvGraphicFramePr>
        <p:xfrm>
          <a:off x="4552949" y="2952406"/>
          <a:ext cx="914400" cy="203200"/>
        </p:xfrm>
        <a:graphic>
          <a:graphicData uri="http://schemas.openxmlformats.org/presentationml/2006/ole">
            <mc:AlternateContent xmlns:mc="http://schemas.openxmlformats.org/markup-compatibility/2006">
              <mc:Choice xmlns:v="urn:schemas-microsoft-com:vml" Requires="v">
                <p:oleObj name="Equation" r:id="rId8" imgW="914400" imgH="203040" progId="Equation.DSMT4">
                  <p:embed/>
                </p:oleObj>
              </mc:Choice>
              <mc:Fallback>
                <p:oleObj name="Equation" r:id="rId8" imgW="914400" imgH="203040" progId="Equation.DSMT4">
                  <p:embed/>
                  <p:pic>
                    <p:nvPicPr>
                      <p:cNvPr id="0" name=""/>
                      <p:cNvPicPr/>
                      <p:nvPr/>
                    </p:nvPicPr>
                    <p:blipFill>
                      <a:blip r:embed="rId9"/>
                      <a:stretch>
                        <a:fillRect/>
                      </a:stretch>
                    </p:blipFill>
                    <p:spPr>
                      <a:xfrm>
                        <a:off x="4552949" y="2952406"/>
                        <a:ext cx="914400" cy="2032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A11471B7-C832-4CA2-9D3A-E282A88176ED}"/>
              </a:ext>
            </a:extLst>
          </p:cNvPr>
          <p:cNvGraphicFramePr>
            <a:graphicFrameLocks noChangeAspect="1"/>
          </p:cNvGraphicFramePr>
          <p:nvPr>
            <p:extLst>
              <p:ext uri="{D42A27DB-BD31-4B8C-83A1-F6EECF244321}">
                <p14:modId xmlns:p14="http://schemas.microsoft.com/office/powerpoint/2010/main" val="237628055"/>
              </p:ext>
            </p:extLst>
          </p:nvPr>
        </p:nvGraphicFramePr>
        <p:xfrm>
          <a:off x="6261390" y="3030538"/>
          <a:ext cx="228019" cy="114010"/>
        </p:xfrm>
        <a:graphic>
          <a:graphicData uri="http://schemas.openxmlformats.org/presentationml/2006/ole">
            <mc:AlternateContent xmlns:mc="http://schemas.openxmlformats.org/markup-compatibility/2006">
              <mc:Choice xmlns:v="urn:schemas-microsoft-com:vml" Requires="v">
                <p:oleObj name="Equation" r:id="rId10" imgW="177480" imgH="88560" progId="Equation.DSMT4">
                  <p:embed/>
                </p:oleObj>
              </mc:Choice>
              <mc:Fallback>
                <p:oleObj name="Equation" r:id="rId10" imgW="177480" imgH="88560" progId="Equation.DSMT4">
                  <p:embed/>
                  <p:pic>
                    <p:nvPicPr>
                      <p:cNvPr id="0" name=""/>
                      <p:cNvPicPr/>
                      <p:nvPr/>
                    </p:nvPicPr>
                    <p:blipFill>
                      <a:blip r:embed="rId11"/>
                      <a:stretch>
                        <a:fillRect/>
                      </a:stretch>
                    </p:blipFill>
                    <p:spPr>
                      <a:xfrm>
                        <a:off x="6261390" y="3030538"/>
                        <a:ext cx="228019" cy="11401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DCDA684F-7063-4155-AD9F-0EB53039980F}"/>
              </a:ext>
            </a:extLst>
          </p:cNvPr>
          <p:cNvGraphicFramePr>
            <a:graphicFrameLocks noChangeAspect="1"/>
          </p:cNvGraphicFramePr>
          <p:nvPr>
            <p:extLst>
              <p:ext uri="{D42A27DB-BD31-4B8C-83A1-F6EECF244321}">
                <p14:modId xmlns:p14="http://schemas.microsoft.com/office/powerpoint/2010/main" val="1249007601"/>
              </p:ext>
            </p:extLst>
          </p:nvPr>
        </p:nvGraphicFramePr>
        <p:xfrm>
          <a:off x="7102476" y="2928938"/>
          <a:ext cx="774700" cy="203200"/>
        </p:xfrm>
        <a:graphic>
          <a:graphicData uri="http://schemas.openxmlformats.org/presentationml/2006/ole">
            <mc:AlternateContent xmlns:mc="http://schemas.openxmlformats.org/markup-compatibility/2006">
              <mc:Choice xmlns:v="urn:schemas-microsoft-com:vml" Requires="v">
                <p:oleObj name="Equation" r:id="rId12" imgW="774360" imgH="203040" progId="Equation.DSMT4">
                  <p:embed/>
                </p:oleObj>
              </mc:Choice>
              <mc:Fallback>
                <p:oleObj name="Equation" r:id="rId12" imgW="774360" imgH="203040" progId="Equation.DSMT4">
                  <p:embed/>
                  <p:pic>
                    <p:nvPicPr>
                      <p:cNvPr id="0" name=""/>
                      <p:cNvPicPr/>
                      <p:nvPr/>
                    </p:nvPicPr>
                    <p:blipFill>
                      <a:blip r:embed="rId13"/>
                      <a:stretch>
                        <a:fillRect/>
                      </a:stretch>
                    </p:blipFill>
                    <p:spPr>
                      <a:xfrm>
                        <a:off x="7102476" y="2928938"/>
                        <a:ext cx="774700" cy="2032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36A3F827-8941-4962-A33E-3DD851EB85BF}"/>
              </a:ext>
            </a:extLst>
          </p:cNvPr>
          <p:cNvGraphicFramePr>
            <a:graphicFrameLocks noChangeAspect="1"/>
          </p:cNvGraphicFramePr>
          <p:nvPr>
            <p:extLst>
              <p:ext uri="{D42A27DB-BD31-4B8C-83A1-F6EECF244321}">
                <p14:modId xmlns:p14="http://schemas.microsoft.com/office/powerpoint/2010/main" val="2564186437"/>
              </p:ext>
            </p:extLst>
          </p:nvPr>
        </p:nvGraphicFramePr>
        <p:xfrm>
          <a:off x="1087972" y="3315126"/>
          <a:ext cx="751406" cy="207284"/>
        </p:xfrm>
        <a:graphic>
          <a:graphicData uri="http://schemas.openxmlformats.org/presentationml/2006/ole">
            <mc:AlternateContent xmlns:mc="http://schemas.openxmlformats.org/markup-compatibility/2006">
              <mc:Choice xmlns:v="urn:schemas-microsoft-com:vml" Requires="v">
                <p:oleObj name="Equation" r:id="rId14" imgW="736560" imgH="203040" progId="Equation.DSMT4">
                  <p:embed/>
                </p:oleObj>
              </mc:Choice>
              <mc:Fallback>
                <p:oleObj name="Equation" r:id="rId14" imgW="736560" imgH="203040" progId="Equation.DSMT4">
                  <p:embed/>
                  <p:pic>
                    <p:nvPicPr>
                      <p:cNvPr id="0" name=""/>
                      <p:cNvPicPr/>
                      <p:nvPr/>
                    </p:nvPicPr>
                    <p:blipFill>
                      <a:blip r:embed="rId15"/>
                      <a:stretch>
                        <a:fillRect/>
                      </a:stretch>
                    </p:blipFill>
                    <p:spPr>
                      <a:xfrm>
                        <a:off x="1087972" y="3315126"/>
                        <a:ext cx="751406" cy="20728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3695649-1AFC-46A3-BB19-DA1B10CF12B3}"/>
              </a:ext>
            </a:extLst>
          </p:cNvPr>
          <p:cNvGraphicFramePr>
            <a:graphicFrameLocks noChangeAspect="1"/>
          </p:cNvGraphicFramePr>
          <p:nvPr>
            <p:extLst>
              <p:ext uri="{D42A27DB-BD31-4B8C-83A1-F6EECF244321}">
                <p14:modId xmlns:p14="http://schemas.microsoft.com/office/powerpoint/2010/main" val="658253229"/>
              </p:ext>
            </p:extLst>
          </p:nvPr>
        </p:nvGraphicFramePr>
        <p:xfrm>
          <a:off x="2381250" y="3304468"/>
          <a:ext cx="635000" cy="215900"/>
        </p:xfrm>
        <a:graphic>
          <a:graphicData uri="http://schemas.openxmlformats.org/presentationml/2006/ole">
            <mc:AlternateContent xmlns:mc="http://schemas.openxmlformats.org/markup-compatibility/2006">
              <mc:Choice xmlns:v="urn:schemas-microsoft-com:vml" Requires="v">
                <p:oleObj name="Equation" r:id="rId16" imgW="634680" imgH="215640" progId="Equation.DSMT4">
                  <p:embed/>
                </p:oleObj>
              </mc:Choice>
              <mc:Fallback>
                <p:oleObj name="Equation" r:id="rId16" imgW="634680" imgH="215640" progId="Equation.DSMT4">
                  <p:embed/>
                  <p:pic>
                    <p:nvPicPr>
                      <p:cNvPr id="0" name=""/>
                      <p:cNvPicPr/>
                      <p:nvPr/>
                    </p:nvPicPr>
                    <p:blipFill>
                      <a:blip r:embed="rId17"/>
                      <a:stretch>
                        <a:fillRect/>
                      </a:stretch>
                    </p:blipFill>
                    <p:spPr>
                      <a:xfrm>
                        <a:off x="2381250" y="3304468"/>
                        <a:ext cx="635000" cy="2159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282A3CAC-8532-4EC9-B644-07C5E551ACA7}"/>
              </a:ext>
            </a:extLst>
          </p:cNvPr>
          <p:cNvGraphicFramePr>
            <a:graphicFrameLocks noChangeAspect="1"/>
          </p:cNvGraphicFramePr>
          <p:nvPr>
            <p:extLst>
              <p:ext uri="{D42A27DB-BD31-4B8C-83A1-F6EECF244321}">
                <p14:modId xmlns:p14="http://schemas.microsoft.com/office/powerpoint/2010/main" val="3676890147"/>
              </p:ext>
            </p:extLst>
          </p:nvPr>
        </p:nvGraphicFramePr>
        <p:xfrm>
          <a:off x="3559659" y="3319555"/>
          <a:ext cx="520700" cy="215900"/>
        </p:xfrm>
        <a:graphic>
          <a:graphicData uri="http://schemas.openxmlformats.org/presentationml/2006/ole">
            <mc:AlternateContent xmlns:mc="http://schemas.openxmlformats.org/markup-compatibility/2006">
              <mc:Choice xmlns:v="urn:schemas-microsoft-com:vml" Requires="v">
                <p:oleObj name="Equation" r:id="rId18" imgW="520560" imgH="215640" progId="Equation.DSMT4">
                  <p:embed/>
                </p:oleObj>
              </mc:Choice>
              <mc:Fallback>
                <p:oleObj name="Equation" r:id="rId18" imgW="520560" imgH="215640" progId="Equation.DSMT4">
                  <p:embed/>
                  <p:pic>
                    <p:nvPicPr>
                      <p:cNvPr id="0" name=""/>
                      <p:cNvPicPr/>
                      <p:nvPr/>
                    </p:nvPicPr>
                    <p:blipFill>
                      <a:blip r:embed="rId19"/>
                      <a:stretch>
                        <a:fillRect/>
                      </a:stretch>
                    </p:blipFill>
                    <p:spPr>
                      <a:xfrm>
                        <a:off x="3559659" y="3319555"/>
                        <a:ext cx="520700" cy="2159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4E191B0C-940F-4788-85A2-9682E52C9AC1}"/>
              </a:ext>
            </a:extLst>
          </p:cNvPr>
          <p:cNvGraphicFramePr>
            <a:graphicFrameLocks noChangeAspect="1"/>
          </p:cNvGraphicFramePr>
          <p:nvPr>
            <p:extLst>
              <p:ext uri="{D42A27DB-BD31-4B8C-83A1-F6EECF244321}">
                <p14:modId xmlns:p14="http://schemas.microsoft.com/office/powerpoint/2010/main" val="3101535045"/>
              </p:ext>
            </p:extLst>
          </p:nvPr>
        </p:nvGraphicFramePr>
        <p:xfrm>
          <a:off x="4498975" y="3319463"/>
          <a:ext cx="1066800" cy="215900"/>
        </p:xfrm>
        <a:graphic>
          <a:graphicData uri="http://schemas.openxmlformats.org/presentationml/2006/ole">
            <mc:AlternateContent xmlns:mc="http://schemas.openxmlformats.org/markup-compatibility/2006">
              <mc:Choice xmlns:v="urn:schemas-microsoft-com:vml" Requires="v">
                <p:oleObj name="Equation" r:id="rId20" imgW="1066680" imgH="215640" progId="Equation.DSMT4">
                  <p:embed/>
                </p:oleObj>
              </mc:Choice>
              <mc:Fallback>
                <p:oleObj name="Equation" r:id="rId20" imgW="1066680" imgH="215640" progId="Equation.DSMT4">
                  <p:embed/>
                  <p:pic>
                    <p:nvPicPr>
                      <p:cNvPr id="0" name=""/>
                      <p:cNvPicPr/>
                      <p:nvPr/>
                    </p:nvPicPr>
                    <p:blipFill>
                      <a:blip r:embed="rId21"/>
                      <a:stretch>
                        <a:fillRect/>
                      </a:stretch>
                    </p:blipFill>
                    <p:spPr>
                      <a:xfrm>
                        <a:off x="4498975" y="3319463"/>
                        <a:ext cx="1066800" cy="2159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FB48AE99-B60E-40C3-A7FC-04364153C048}"/>
              </a:ext>
            </a:extLst>
          </p:cNvPr>
          <p:cNvGraphicFramePr>
            <a:graphicFrameLocks noChangeAspect="1"/>
          </p:cNvGraphicFramePr>
          <p:nvPr>
            <p:extLst>
              <p:ext uri="{D42A27DB-BD31-4B8C-83A1-F6EECF244321}">
                <p14:modId xmlns:p14="http://schemas.microsoft.com/office/powerpoint/2010/main" val="641342578"/>
              </p:ext>
            </p:extLst>
          </p:nvPr>
        </p:nvGraphicFramePr>
        <p:xfrm>
          <a:off x="6286500" y="3357563"/>
          <a:ext cx="177800" cy="88900"/>
        </p:xfrm>
        <a:graphic>
          <a:graphicData uri="http://schemas.openxmlformats.org/presentationml/2006/ole">
            <mc:AlternateContent xmlns:mc="http://schemas.openxmlformats.org/markup-compatibility/2006">
              <mc:Choice xmlns:v="urn:schemas-microsoft-com:vml" Requires="v">
                <p:oleObj name="Equation" r:id="rId22" imgW="177480" imgH="88560" progId="Equation.DSMT4">
                  <p:embed/>
                </p:oleObj>
              </mc:Choice>
              <mc:Fallback>
                <p:oleObj name="Equation" r:id="rId22" imgW="177480" imgH="88560" progId="Equation.DSMT4">
                  <p:embed/>
                  <p:pic>
                    <p:nvPicPr>
                      <p:cNvPr id="0" name=""/>
                      <p:cNvPicPr/>
                      <p:nvPr/>
                    </p:nvPicPr>
                    <p:blipFill>
                      <a:blip r:embed="rId23"/>
                      <a:stretch>
                        <a:fillRect/>
                      </a:stretch>
                    </p:blipFill>
                    <p:spPr>
                      <a:xfrm>
                        <a:off x="6286500" y="3357563"/>
                        <a:ext cx="177800" cy="889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32F1BAB0-1D42-4893-BD22-956D0463E740}"/>
              </a:ext>
            </a:extLst>
          </p:cNvPr>
          <p:cNvGraphicFramePr>
            <a:graphicFrameLocks noChangeAspect="1"/>
          </p:cNvGraphicFramePr>
          <p:nvPr>
            <p:extLst>
              <p:ext uri="{D42A27DB-BD31-4B8C-83A1-F6EECF244321}">
                <p14:modId xmlns:p14="http://schemas.microsoft.com/office/powerpoint/2010/main" val="1666090289"/>
              </p:ext>
            </p:extLst>
          </p:nvPr>
        </p:nvGraphicFramePr>
        <p:xfrm>
          <a:off x="7362826" y="3319808"/>
          <a:ext cx="330200" cy="203200"/>
        </p:xfrm>
        <a:graphic>
          <a:graphicData uri="http://schemas.openxmlformats.org/presentationml/2006/ole">
            <mc:AlternateContent xmlns:mc="http://schemas.openxmlformats.org/markup-compatibility/2006">
              <mc:Choice xmlns:v="urn:schemas-microsoft-com:vml" Requires="v">
                <p:oleObj name="Equation" r:id="rId24" imgW="330120" imgH="203040" progId="Equation.DSMT4">
                  <p:embed/>
                </p:oleObj>
              </mc:Choice>
              <mc:Fallback>
                <p:oleObj name="Equation" r:id="rId24" imgW="330120" imgH="203040" progId="Equation.DSMT4">
                  <p:embed/>
                  <p:pic>
                    <p:nvPicPr>
                      <p:cNvPr id="0" name=""/>
                      <p:cNvPicPr/>
                      <p:nvPr/>
                    </p:nvPicPr>
                    <p:blipFill>
                      <a:blip r:embed="rId25"/>
                      <a:stretch>
                        <a:fillRect/>
                      </a:stretch>
                    </p:blipFill>
                    <p:spPr>
                      <a:xfrm>
                        <a:off x="7362826" y="3319808"/>
                        <a:ext cx="330200" cy="2032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5B4EC44C-03EF-48C1-B3AE-83804C86E4AD}"/>
              </a:ext>
            </a:extLst>
          </p:cNvPr>
          <p:cNvGraphicFramePr>
            <a:graphicFrameLocks noChangeAspect="1"/>
          </p:cNvGraphicFramePr>
          <p:nvPr>
            <p:extLst>
              <p:ext uri="{D42A27DB-BD31-4B8C-83A1-F6EECF244321}">
                <p14:modId xmlns:p14="http://schemas.microsoft.com/office/powerpoint/2010/main" val="4198201863"/>
              </p:ext>
            </p:extLst>
          </p:nvPr>
        </p:nvGraphicFramePr>
        <p:xfrm>
          <a:off x="1104900" y="3692870"/>
          <a:ext cx="736600" cy="203200"/>
        </p:xfrm>
        <a:graphic>
          <a:graphicData uri="http://schemas.openxmlformats.org/presentationml/2006/ole">
            <mc:AlternateContent xmlns:mc="http://schemas.openxmlformats.org/markup-compatibility/2006">
              <mc:Choice xmlns:v="urn:schemas-microsoft-com:vml" Requires="v">
                <p:oleObj name="Equation" r:id="rId26" imgW="736560" imgH="203040" progId="Equation.DSMT4">
                  <p:embed/>
                </p:oleObj>
              </mc:Choice>
              <mc:Fallback>
                <p:oleObj name="Equation" r:id="rId26" imgW="736560" imgH="203040" progId="Equation.DSMT4">
                  <p:embed/>
                  <p:pic>
                    <p:nvPicPr>
                      <p:cNvPr id="0" name=""/>
                      <p:cNvPicPr/>
                      <p:nvPr/>
                    </p:nvPicPr>
                    <p:blipFill>
                      <a:blip r:embed="rId27"/>
                      <a:stretch>
                        <a:fillRect/>
                      </a:stretch>
                    </p:blipFill>
                    <p:spPr>
                      <a:xfrm>
                        <a:off x="1104900" y="3692870"/>
                        <a:ext cx="736600" cy="2032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98EEDF8D-864D-4DEA-A299-6F716594D933}"/>
              </a:ext>
            </a:extLst>
          </p:cNvPr>
          <p:cNvGraphicFramePr>
            <a:graphicFrameLocks noChangeAspect="1"/>
          </p:cNvGraphicFramePr>
          <p:nvPr>
            <p:extLst>
              <p:ext uri="{D42A27DB-BD31-4B8C-83A1-F6EECF244321}">
                <p14:modId xmlns:p14="http://schemas.microsoft.com/office/powerpoint/2010/main" val="3818516761"/>
              </p:ext>
            </p:extLst>
          </p:nvPr>
        </p:nvGraphicFramePr>
        <p:xfrm>
          <a:off x="2381250" y="3694073"/>
          <a:ext cx="457200" cy="215900"/>
        </p:xfrm>
        <a:graphic>
          <a:graphicData uri="http://schemas.openxmlformats.org/presentationml/2006/ole">
            <mc:AlternateContent xmlns:mc="http://schemas.openxmlformats.org/markup-compatibility/2006">
              <mc:Choice xmlns:v="urn:schemas-microsoft-com:vml" Requires="v">
                <p:oleObj name="Equation" r:id="rId28" imgW="457200" imgH="215640" progId="Equation.DSMT4">
                  <p:embed/>
                </p:oleObj>
              </mc:Choice>
              <mc:Fallback>
                <p:oleObj name="Equation" r:id="rId28" imgW="457200" imgH="215640" progId="Equation.DSMT4">
                  <p:embed/>
                  <p:pic>
                    <p:nvPicPr>
                      <p:cNvPr id="0" name=""/>
                      <p:cNvPicPr/>
                      <p:nvPr/>
                    </p:nvPicPr>
                    <p:blipFill>
                      <a:blip r:embed="rId29"/>
                      <a:stretch>
                        <a:fillRect/>
                      </a:stretch>
                    </p:blipFill>
                    <p:spPr>
                      <a:xfrm>
                        <a:off x="2381250" y="3694073"/>
                        <a:ext cx="457200" cy="2159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CD5F4E8D-CCAF-4BE5-BCF8-AA34417A1CFA}"/>
              </a:ext>
            </a:extLst>
          </p:cNvPr>
          <p:cNvGraphicFramePr>
            <a:graphicFrameLocks noChangeAspect="1"/>
          </p:cNvGraphicFramePr>
          <p:nvPr>
            <p:extLst>
              <p:ext uri="{D42A27DB-BD31-4B8C-83A1-F6EECF244321}">
                <p14:modId xmlns:p14="http://schemas.microsoft.com/office/powerpoint/2010/main" val="1208562263"/>
              </p:ext>
            </p:extLst>
          </p:nvPr>
        </p:nvGraphicFramePr>
        <p:xfrm>
          <a:off x="3553604" y="3669306"/>
          <a:ext cx="546100" cy="215900"/>
        </p:xfrm>
        <a:graphic>
          <a:graphicData uri="http://schemas.openxmlformats.org/presentationml/2006/ole">
            <mc:AlternateContent xmlns:mc="http://schemas.openxmlformats.org/markup-compatibility/2006">
              <mc:Choice xmlns:v="urn:schemas-microsoft-com:vml" Requires="v">
                <p:oleObj name="Equation" r:id="rId30" imgW="545760" imgH="215640" progId="Equation.DSMT4">
                  <p:embed/>
                </p:oleObj>
              </mc:Choice>
              <mc:Fallback>
                <p:oleObj name="Equation" r:id="rId30" imgW="545760" imgH="215640" progId="Equation.DSMT4">
                  <p:embed/>
                  <p:pic>
                    <p:nvPicPr>
                      <p:cNvPr id="0" name=""/>
                      <p:cNvPicPr/>
                      <p:nvPr/>
                    </p:nvPicPr>
                    <p:blipFill>
                      <a:blip r:embed="rId31"/>
                      <a:stretch>
                        <a:fillRect/>
                      </a:stretch>
                    </p:blipFill>
                    <p:spPr>
                      <a:xfrm>
                        <a:off x="3553604" y="3669306"/>
                        <a:ext cx="546100" cy="2159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BC8D55BB-1F49-4D6F-9977-6E21E06868B7}"/>
              </a:ext>
            </a:extLst>
          </p:cNvPr>
          <p:cNvGraphicFramePr>
            <a:graphicFrameLocks noChangeAspect="1"/>
          </p:cNvGraphicFramePr>
          <p:nvPr>
            <p:extLst>
              <p:ext uri="{D42A27DB-BD31-4B8C-83A1-F6EECF244321}">
                <p14:modId xmlns:p14="http://schemas.microsoft.com/office/powerpoint/2010/main" val="272014707"/>
              </p:ext>
            </p:extLst>
          </p:nvPr>
        </p:nvGraphicFramePr>
        <p:xfrm>
          <a:off x="4490229" y="3669218"/>
          <a:ext cx="982980" cy="238054"/>
        </p:xfrm>
        <a:graphic>
          <a:graphicData uri="http://schemas.openxmlformats.org/presentationml/2006/ole">
            <mc:AlternateContent xmlns:mc="http://schemas.openxmlformats.org/markup-compatibility/2006">
              <mc:Choice xmlns:v="urn:schemas-microsoft-com:vml" Requires="v">
                <p:oleObj name="Equation" r:id="rId32" imgW="888840" imgH="215640" progId="Equation.DSMT4">
                  <p:embed/>
                </p:oleObj>
              </mc:Choice>
              <mc:Fallback>
                <p:oleObj name="Equation" r:id="rId32" imgW="888840" imgH="215640" progId="Equation.DSMT4">
                  <p:embed/>
                  <p:pic>
                    <p:nvPicPr>
                      <p:cNvPr id="0" name=""/>
                      <p:cNvPicPr/>
                      <p:nvPr/>
                    </p:nvPicPr>
                    <p:blipFill>
                      <a:blip r:embed="rId33"/>
                      <a:stretch>
                        <a:fillRect/>
                      </a:stretch>
                    </p:blipFill>
                    <p:spPr>
                      <a:xfrm>
                        <a:off x="4490229" y="3669218"/>
                        <a:ext cx="982980" cy="238054"/>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25FFEC8B-386A-45DE-A58C-5B5C6C6870C4}"/>
              </a:ext>
            </a:extLst>
          </p:cNvPr>
          <p:cNvGraphicFramePr>
            <a:graphicFrameLocks noChangeAspect="1"/>
          </p:cNvGraphicFramePr>
          <p:nvPr>
            <p:extLst>
              <p:ext uri="{D42A27DB-BD31-4B8C-83A1-F6EECF244321}">
                <p14:modId xmlns:p14="http://schemas.microsoft.com/office/powerpoint/2010/main" val="3887580481"/>
              </p:ext>
            </p:extLst>
          </p:nvPr>
        </p:nvGraphicFramePr>
        <p:xfrm>
          <a:off x="6279134" y="3734880"/>
          <a:ext cx="192532" cy="96266"/>
        </p:xfrm>
        <a:graphic>
          <a:graphicData uri="http://schemas.openxmlformats.org/presentationml/2006/ole">
            <mc:AlternateContent xmlns:mc="http://schemas.openxmlformats.org/markup-compatibility/2006">
              <mc:Choice xmlns:v="urn:schemas-microsoft-com:vml" Requires="v">
                <p:oleObj name="Equation" r:id="rId34" imgW="177480" imgH="88560" progId="Equation.DSMT4">
                  <p:embed/>
                </p:oleObj>
              </mc:Choice>
              <mc:Fallback>
                <p:oleObj name="Equation" r:id="rId34" imgW="177480" imgH="88560" progId="Equation.DSMT4">
                  <p:embed/>
                  <p:pic>
                    <p:nvPicPr>
                      <p:cNvPr id="0" name=""/>
                      <p:cNvPicPr/>
                      <p:nvPr/>
                    </p:nvPicPr>
                    <p:blipFill>
                      <a:blip r:embed="rId35"/>
                      <a:stretch>
                        <a:fillRect/>
                      </a:stretch>
                    </p:blipFill>
                    <p:spPr>
                      <a:xfrm>
                        <a:off x="6279134" y="3734880"/>
                        <a:ext cx="192532" cy="96266"/>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45CAEA40-A461-42A9-B2E6-26069B96C43C}"/>
              </a:ext>
            </a:extLst>
          </p:cNvPr>
          <p:cNvGraphicFramePr>
            <a:graphicFrameLocks noChangeAspect="1"/>
          </p:cNvGraphicFramePr>
          <p:nvPr>
            <p:extLst>
              <p:ext uri="{D42A27DB-BD31-4B8C-83A1-F6EECF244321}">
                <p14:modId xmlns:p14="http://schemas.microsoft.com/office/powerpoint/2010/main" val="376748876"/>
              </p:ext>
            </p:extLst>
          </p:nvPr>
        </p:nvGraphicFramePr>
        <p:xfrm>
          <a:off x="7375526" y="3690951"/>
          <a:ext cx="317500" cy="203200"/>
        </p:xfrm>
        <a:graphic>
          <a:graphicData uri="http://schemas.openxmlformats.org/presentationml/2006/ole">
            <mc:AlternateContent xmlns:mc="http://schemas.openxmlformats.org/markup-compatibility/2006">
              <mc:Choice xmlns:v="urn:schemas-microsoft-com:vml" Requires="v">
                <p:oleObj name="Equation" r:id="rId36" imgW="317160" imgH="203040" progId="Equation.DSMT4">
                  <p:embed/>
                </p:oleObj>
              </mc:Choice>
              <mc:Fallback>
                <p:oleObj name="Equation" r:id="rId36" imgW="317160" imgH="203040" progId="Equation.DSMT4">
                  <p:embed/>
                  <p:pic>
                    <p:nvPicPr>
                      <p:cNvPr id="0" name=""/>
                      <p:cNvPicPr/>
                      <p:nvPr/>
                    </p:nvPicPr>
                    <p:blipFill>
                      <a:blip r:embed="rId37"/>
                      <a:stretch>
                        <a:fillRect/>
                      </a:stretch>
                    </p:blipFill>
                    <p:spPr>
                      <a:xfrm>
                        <a:off x="7375526" y="3690951"/>
                        <a:ext cx="317500" cy="2032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BFF7E2C9-7750-4BC5-9B46-BEB50864BB70}"/>
              </a:ext>
            </a:extLst>
          </p:cNvPr>
          <p:cNvGraphicFramePr>
            <a:graphicFrameLocks noChangeAspect="1"/>
          </p:cNvGraphicFramePr>
          <p:nvPr>
            <p:extLst>
              <p:ext uri="{D42A27DB-BD31-4B8C-83A1-F6EECF244321}">
                <p14:modId xmlns:p14="http://schemas.microsoft.com/office/powerpoint/2010/main" val="1233257562"/>
              </p:ext>
            </p:extLst>
          </p:nvPr>
        </p:nvGraphicFramePr>
        <p:xfrm>
          <a:off x="1441450" y="4049522"/>
          <a:ext cx="76200" cy="215900"/>
        </p:xfrm>
        <a:graphic>
          <a:graphicData uri="http://schemas.openxmlformats.org/presentationml/2006/ole">
            <mc:AlternateContent xmlns:mc="http://schemas.openxmlformats.org/markup-compatibility/2006">
              <mc:Choice xmlns:v="urn:schemas-microsoft-com:vml" Requires="v">
                <p:oleObj name="Equation" r:id="rId38" imgW="75960" imgH="215640" progId="Equation.DSMT4">
                  <p:embed/>
                </p:oleObj>
              </mc:Choice>
              <mc:Fallback>
                <p:oleObj name="Equation" r:id="rId38" imgW="75960" imgH="215640" progId="Equation.DSMT4">
                  <p:embed/>
                  <p:pic>
                    <p:nvPicPr>
                      <p:cNvPr id="0" name=""/>
                      <p:cNvPicPr/>
                      <p:nvPr/>
                    </p:nvPicPr>
                    <p:blipFill>
                      <a:blip r:embed="rId39"/>
                      <a:stretch>
                        <a:fillRect/>
                      </a:stretch>
                    </p:blipFill>
                    <p:spPr>
                      <a:xfrm>
                        <a:off x="1441450" y="4049522"/>
                        <a:ext cx="76200" cy="2159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356BA611-7816-4AC5-8FE5-312BF251D051}"/>
              </a:ext>
            </a:extLst>
          </p:cNvPr>
          <p:cNvGraphicFramePr>
            <a:graphicFrameLocks noChangeAspect="1"/>
          </p:cNvGraphicFramePr>
          <p:nvPr>
            <p:extLst>
              <p:ext uri="{D42A27DB-BD31-4B8C-83A1-F6EECF244321}">
                <p14:modId xmlns:p14="http://schemas.microsoft.com/office/powerpoint/2010/main" val="1150496750"/>
              </p:ext>
            </p:extLst>
          </p:nvPr>
        </p:nvGraphicFramePr>
        <p:xfrm>
          <a:off x="2709862" y="4057461"/>
          <a:ext cx="76200" cy="215900"/>
        </p:xfrm>
        <a:graphic>
          <a:graphicData uri="http://schemas.openxmlformats.org/presentationml/2006/ole">
            <mc:AlternateContent xmlns:mc="http://schemas.openxmlformats.org/markup-compatibility/2006">
              <mc:Choice xmlns:v="urn:schemas-microsoft-com:vml" Requires="v">
                <p:oleObj name="Equation" r:id="rId40" imgW="75960" imgH="215640" progId="Equation.DSMT4">
                  <p:embed/>
                </p:oleObj>
              </mc:Choice>
              <mc:Fallback>
                <p:oleObj name="Equation" r:id="rId40" imgW="75960" imgH="215640" progId="Equation.DSMT4">
                  <p:embed/>
                  <p:pic>
                    <p:nvPicPr>
                      <p:cNvPr id="0" name=""/>
                      <p:cNvPicPr/>
                      <p:nvPr/>
                    </p:nvPicPr>
                    <p:blipFill>
                      <a:blip r:embed="rId41"/>
                      <a:stretch>
                        <a:fillRect/>
                      </a:stretch>
                    </p:blipFill>
                    <p:spPr>
                      <a:xfrm>
                        <a:off x="2709862" y="4057461"/>
                        <a:ext cx="76200" cy="2159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26A40233-2CFE-48E1-9D31-ABD567B848E5}"/>
              </a:ext>
            </a:extLst>
          </p:cNvPr>
          <p:cNvGraphicFramePr>
            <a:graphicFrameLocks noChangeAspect="1"/>
          </p:cNvGraphicFramePr>
          <p:nvPr>
            <p:extLst>
              <p:ext uri="{D42A27DB-BD31-4B8C-83A1-F6EECF244321}">
                <p14:modId xmlns:p14="http://schemas.microsoft.com/office/powerpoint/2010/main" val="4064061611"/>
              </p:ext>
            </p:extLst>
          </p:nvPr>
        </p:nvGraphicFramePr>
        <p:xfrm>
          <a:off x="3778250" y="4043191"/>
          <a:ext cx="76200" cy="215900"/>
        </p:xfrm>
        <a:graphic>
          <a:graphicData uri="http://schemas.openxmlformats.org/presentationml/2006/ole">
            <mc:AlternateContent xmlns:mc="http://schemas.openxmlformats.org/markup-compatibility/2006">
              <mc:Choice xmlns:v="urn:schemas-microsoft-com:vml" Requires="v">
                <p:oleObj name="Equation" r:id="rId42" imgW="75960" imgH="215640" progId="Equation.DSMT4">
                  <p:embed/>
                </p:oleObj>
              </mc:Choice>
              <mc:Fallback>
                <p:oleObj name="Equation" r:id="rId42" imgW="75960" imgH="215640" progId="Equation.DSMT4">
                  <p:embed/>
                  <p:pic>
                    <p:nvPicPr>
                      <p:cNvPr id="0" name=""/>
                      <p:cNvPicPr/>
                      <p:nvPr/>
                    </p:nvPicPr>
                    <p:blipFill>
                      <a:blip r:embed="rId43"/>
                      <a:stretch>
                        <a:fillRect/>
                      </a:stretch>
                    </p:blipFill>
                    <p:spPr>
                      <a:xfrm>
                        <a:off x="3778250" y="4043191"/>
                        <a:ext cx="76200" cy="2159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DAF9BAF5-93BB-485B-AA68-6039994AB2B5}"/>
              </a:ext>
            </a:extLst>
          </p:cNvPr>
          <p:cNvGraphicFramePr>
            <a:graphicFrameLocks noChangeAspect="1"/>
          </p:cNvGraphicFramePr>
          <p:nvPr>
            <p:extLst>
              <p:ext uri="{D42A27DB-BD31-4B8C-83A1-F6EECF244321}">
                <p14:modId xmlns:p14="http://schemas.microsoft.com/office/powerpoint/2010/main" val="979448862"/>
              </p:ext>
            </p:extLst>
          </p:nvPr>
        </p:nvGraphicFramePr>
        <p:xfrm>
          <a:off x="4997450" y="4049522"/>
          <a:ext cx="76200" cy="215900"/>
        </p:xfrm>
        <a:graphic>
          <a:graphicData uri="http://schemas.openxmlformats.org/presentationml/2006/ole">
            <mc:AlternateContent xmlns:mc="http://schemas.openxmlformats.org/markup-compatibility/2006">
              <mc:Choice xmlns:v="urn:schemas-microsoft-com:vml" Requires="v">
                <p:oleObj name="Equation" r:id="rId44" imgW="75960" imgH="215640" progId="Equation.DSMT4">
                  <p:embed/>
                </p:oleObj>
              </mc:Choice>
              <mc:Fallback>
                <p:oleObj name="Equation" r:id="rId44" imgW="75960" imgH="215640" progId="Equation.DSMT4">
                  <p:embed/>
                  <p:pic>
                    <p:nvPicPr>
                      <p:cNvPr id="0" name=""/>
                      <p:cNvPicPr/>
                      <p:nvPr/>
                    </p:nvPicPr>
                    <p:blipFill>
                      <a:blip r:embed="rId45"/>
                      <a:stretch>
                        <a:fillRect/>
                      </a:stretch>
                    </p:blipFill>
                    <p:spPr>
                      <a:xfrm>
                        <a:off x="4997450" y="4049522"/>
                        <a:ext cx="76200" cy="2159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89B99DA0-D0D7-4AB4-9139-6171C8E21DEF}"/>
              </a:ext>
            </a:extLst>
          </p:cNvPr>
          <p:cNvGraphicFramePr>
            <a:graphicFrameLocks noChangeAspect="1"/>
          </p:cNvGraphicFramePr>
          <p:nvPr>
            <p:extLst>
              <p:ext uri="{D42A27DB-BD31-4B8C-83A1-F6EECF244321}">
                <p14:modId xmlns:p14="http://schemas.microsoft.com/office/powerpoint/2010/main" val="1746824090"/>
              </p:ext>
            </p:extLst>
          </p:nvPr>
        </p:nvGraphicFramePr>
        <p:xfrm>
          <a:off x="6311899" y="4043191"/>
          <a:ext cx="76200" cy="215900"/>
        </p:xfrm>
        <a:graphic>
          <a:graphicData uri="http://schemas.openxmlformats.org/presentationml/2006/ole">
            <mc:AlternateContent xmlns:mc="http://schemas.openxmlformats.org/markup-compatibility/2006">
              <mc:Choice xmlns:v="urn:schemas-microsoft-com:vml" Requires="v">
                <p:oleObj name="Equation" r:id="rId46" imgW="75960" imgH="215640" progId="Equation.DSMT4">
                  <p:embed/>
                </p:oleObj>
              </mc:Choice>
              <mc:Fallback>
                <p:oleObj name="Equation" r:id="rId46" imgW="75960" imgH="215640" progId="Equation.DSMT4">
                  <p:embed/>
                  <p:pic>
                    <p:nvPicPr>
                      <p:cNvPr id="0" name=""/>
                      <p:cNvPicPr/>
                      <p:nvPr/>
                    </p:nvPicPr>
                    <p:blipFill>
                      <a:blip r:embed="rId47"/>
                      <a:stretch>
                        <a:fillRect/>
                      </a:stretch>
                    </p:blipFill>
                    <p:spPr>
                      <a:xfrm>
                        <a:off x="6311899" y="4043191"/>
                        <a:ext cx="76200" cy="2159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A36FFC16-26DF-4850-968E-3E8A460135D2}"/>
              </a:ext>
            </a:extLst>
          </p:cNvPr>
          <p:cNvGraphicFramePr>
            <a:graphicFrameLocks noChangeAspect="1"/>
          </p:cNvGraphicFramePr>
          <p:nvPr>
            <p:extLst>
              <p:ext uri="{D42A27DB-BD31-4B8C-83A1-F6EECF244321}">
                <p14:modId xmlns:p14="http://schemas.microsoft.com/office/powerpoint/2010/main" val="1677969620"/>
              </p:ext>
            </p:extLst>
          </p:nvPr>
        </p:nvGraphicFramePr>
        <p:xfrm>
          <a:off x="7489826" y="4057461"/>
          <a:ext cx="76200" cy="215900"/>
        </p:xfrm>
        <a:graphic>
          <a:graphicData uri="http://schemas.openxmlformats.org/presentationml/2006/ole">
            <mc:AlternateContent xmlns:mc="http://schemas.openxmlformats.org/markup-compatibility/2006">
              <mc:Choice xmlns:v="urn:schemas-microsoft-com:vml" Requires="v">
                <p:oleObj name="Equation" r:id="rId48" imgW="75960" imgH="215640" progId="Equation.DSMT4">
                  <p:embed/>
                </p:oleObj>
              </mc:Choice>
              <mc:Fallback>
                <p:oleObj name="Equation" r:id="rId48" imgW="75960" imgH="215640" progId="Equation.DSMT4">
                  <p:embed/>
                  <p:pic>
                    <p:nvPicPr>
                      <p:cNvPr id="0" name=""/>
                      <p:cNvPicPr/>
                      <p:nvPr/>
                    </p:nvPicPr>
                    <p:blipFill>
                      <a:blip r:embed="rId49"/>
                      <a:stretch>
                        <a:fillRect/>
                      </a:stretch>
                    </p:blipFill>
                    <p:spPr>
                      <a:xfrm>
                        <a:off x="7489826" y="4057461"/>
                        <a:ext cx="76200" cy="2159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0B80475B-D97E-4623-A232-E948B521ECA8}"/>
              </a:ext>
            </a:extLst>
          </p:cNvPr>
          <p:cNvGraphicFramePr>
            <a:graphicFrameLocks noChangeAspect="1"/>
          </p:cNvGraphicFramePr>
          <p:nvPr>
            <p:extLst>
              <p:ext uri="{D42A27DB-BD31-4B8C-83A1-F6EECF244321}">
                <p14:modId xmlns:p14="http://schemas.microsoft.com/office/powerpoint/2010/main" val="1084292245"/>
              </p:ext>
            </p:extLst>
          </p:nvPr>
        </p:nvGraphicFramePr>
        <p:xfrm>
          <a:off x="1104900" y="4428495"/>
          <a:ext cx="758920" cy="209357"/>
        </p:xfrm>
        <a:graphic>
          <a:graphicData uri="http://schemas.openxmlformats.org/presentationml/2006/ole">
            <mc:AlternateContent xmlns:mc="http://schemas.openxmlformats.org/markup-compatibility/2006">
              <mc:Choice xmlns:v="urn:schemas-microsoft-com:vml" Requires="v">
                <p:oleObj name="Equation" r:id="rId50" imgW="736560" imgH="203040" progId="Equation.DSMT4">
                  <p:embed/>
                </p:oleObj>
              </mc:Choice>
              <mc:Fallback>
                <p:oleObj name="Equation" r:id="rId50" imgW="736560" imgH="203040" progId="Equation.DSMT4">
                  <p:embed/>
                  <p:pic>
                    <p:nvPicPr>
                      <p:cNvPr id="0" name=""/>
                      <p:cNvPicPr/>
                      <p:nvPr/>
                    </p:nvPicPr>
                    <p:blipFill>
                      <a:blip r:embed="rId51"/>
                      <a:stretch>
                        <a:fillRect/>
                      </a:stretch>
                    </p:blipFill>
                    <p:spPr>
                      <a:xfrm>
                        <a:off x="1104900" y="4428495"/>
                        <a:ext cx="758920" cy="209357"/>
                      </a:xfrm>
                      <a:prstGeom prst="rect">
                        <a:avLst/>
                      </a:prstGeom>
                    </p:spPr>
                  </p:pic>
                </p:oleObj>
              </mc:Fallback>
            </mc:AlternateContent>
          </a:graphicData>
        </a:graphic>
      </p:graphicFrame>
      <p:graphicFrame>
        <p:nvGraphicFramePr>
          <p:cNvPr id="33" name="Object 32">
            <a:extLst>
              <a:ext uri="{FF2B5EF4-FFF2-40B4-BE49-F238E27FC236}">
                <a16:creationId xmlns:a16="http://schemas.microsoft.com/office/drawing/2014/main" id="{D9A58604-8322-44B6-80F7-7A39327CE9F6}"/>
              </a:ext>
            </a:extLst>
          </p:cNvPr>
          <p:cNvGraphicFramePr>
            <a:graphicFrameLocks noChangeAspect="1"/>
          </p:cNvGraphicFramePr>
          <p:nvPr>
            <p:extLst>
              <p:ext uri="{D42A27DB-BD31-4B8C-83A1-F6EECF244321}">
                <p14:modId xmlns:p14="http://schemas.microsoft.com/office/powerpoint/2010/main" val="2561212579"/>
              </p:ext>
            </p:extLst>
          </p:nvPr>
        </p:nvGraphicFramePr>
        <p:xfrm>
          <a:off x="2381250" y="4428495"/>
          <a:ext cx="457200" cy="215900"/>
        </p:xfrm>
        <a:graphic>
          <a:graphicData uri="http://schemas.openxmlformats.org/presentationml/2006/ole">
            <mc:AlternateContent xmlns:mc="http://schemas.openxmlformats.org/markup-compatibility/2006">
              <mc:Choice xmlns:v="urn:schemas-microsoft-com:vml" Requires="v">
                <p:oleObj name="Equation" r:id="rId52" imgW="457200" imgH="215640" progId="Equation.DSMT4">
                  <p:embed/>
                </p:oleObj>
              </mc:Choice>
              <mc:Fallback>
                <p:oleObj name="Equation" r:id="rId52" imgW="457200" imgH="215640" progId="Equation.DSMT4">
                  <p:embed/>
                  <p:pic>
                    <p:nvPicPr>
                      <p:cNvPr id="0" name=""/>
                      <p:cNvPicPr/>
                      <p:nvPr/>
                    </p:nvPicPr>
                    <p:blipFill>
                      <a:blip r:embed="rId53"/>
                      <a:stretch>
                        <a:fillRect/>
                      </a:stretch>
                    </p:blipFill>
                    <p:spPr>
                      <a:xfrm>
                        <a:off x="2381250" y="4428495"/>
                        <a:ext cx="457200" cy="215900"/>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7ACF21D2-ABCD-40F0-AE5A-E25C924C62EA}"/>
              </a:ext>
            </a:extLst>
          </p:cNvPr>
          <p:cNvGraphicFramePr>
            <a:graphicFrameLocks noChangeAspect="1"/>
          </p:cNvGraphicFramePr>
          <p:nvPr>
            <p:extLst>
              <p:ext uri="{D42A27DB-BD31-4B8C-83A1-F6EECF244321}">
                <p14:modId xmlns:p14="http://schemas.microsoft.com/office/powerpoint/2010/main" val="1990754427"/>
              </p:ext>
            </p:extLst>
          </p:nvPr>
        </p:nvGraphicFramePr>
        <p:xfrm>
          <a:off x="3553604" y="4427665"/>
          <a:ext cx="546100" cy="215900"/>
        </p:xfrm>
        <a:graphic>
          <a:graphicData uri="http://schemas.openxmlformats.org/presentationml/2006/ole">
            <mc:AlternateContent xmlns:mc="http://schemas.openxmlformats.org/markup-compatibility/2006">
              <mc:Choice xmlns:v="urn:schemas-microsoft-com:vml" Requires="v">
                <p:oleObj name="Equation" r:id="rId54" imgW="545760" imgH="215640" progId="Equation.DSMT4">
                  <p:embed/>
                </p:oleObj>
              </mc:Choice>
              <mc:Fallback>
                <p:oleObj name="Equation" r:id="rId54" imgW="545760" imgH="215640" progId="Equation.DSMT4">
                  <p:embed/>
                  <p:pic>
                    <p:nvPicPr>
                      <p:cNvPr id="0" name=""/>
                      <p:cNvPicPr/>
                      <p:nvPr/>
                    </p:nvPicPr>
                    <p:blipFill>
                      <a:blip r:embed="rId55"/>
                      <a:stretch>
                        <a:fillRect/>
                      </a:stretch>
                    </p:blipFill>
                    <p:spPr>
                      <a:xfrm>
                        <a:off x="3553604" y="4427665"/>
                        <a:ext cx="546100" cy="215900"/>
                      </a:xfrm>
                      <a:prstGeom prst="rect">
                        <a:avLst/>
                      </a:prstGeom>
                    </p:spPr>
                  </p:pic>
                </p:oleObj>
              </mc:Fallback>
            </mc:AlternateContent>
          </a:graphicData>
        </a:graphic>
      </p:graphicFrame>
      <p:graphicFrame>
        <p:nvGraphicFramePr>
          <p:cNvPr id="35" name="Object 34">
            <a:extLst>
              <a:ext uri="{FF2B5EF4-FFF2-40B4-BE49-F238E27FC236}">
                <a16:creationId xmlns:a16="http://schemas.microsoft.com/office/drawing/2014/main" id="{E433FEB5-A59A-4C4A-B16F-480F966C9ED8}"/>
              </a:ext>
            </a:extLst>
          </p:cNvPr>
          <p:cNvGraphicFramePr>
            <a:graphicFrameLocks noChangeAspect="1"/>
          </p:cNvGraphicFramePr>
          <p:nvPr>
            <p:extLst>
              <p:ext uri="{D42A27DB-BD31-4B8C-83A1-F6EECF244321}">
                <p14:modId xmlns:p14="http://schemas.microsoft.com/office/powerpoint/2010/main" val="3785252355"/>
              </p:ext>
            </p:extLst>
          </p:nvPr>
        </p:nvGraphicFramePr>
        <p:xfrm>
          <a:off x="4495535" y="4414110"/>
          <a:ext cx="996950" cy="238125"/>
        </p:xfrm>
        <a:graphic>
          <a:graphicData uri="http://schemas.openxmlformats.org/presentationml/2006/ole">
            <mc:AlternateContent xmlns:mc="http://schemas.openxmlformats.org/markup-compatibility/2006">
              <mc:Choice xmlns:v="urn:schemas-microsoft-com:vml" Requires="v">
                <p:oleObj name="Equation" r:id="rId56" imgW="901440" imgH="215640" progId="Equation.DSMT4">
                  <p:embed/>
                </p:oleObj>
              </mc:Choice>
              <mc:Fallback>
                <p:oleObj name="Equation" r:id="rId56" imgW="901440" imgH="215640" progId="Equation.DSMT4">
                  <p:embed/>
                  <p:pic>
                    <p:nvPicPr>
                      <p:cNvPr id="0" name=""/>
                      <p:cNvPicPr/>
                      <p:nvPr/>
                    </p:nvPicPr>
                    <p:blipFill>
                      <a:blip r:embed="rId57"/>
                      <a:stretch>
                        <a:fillRect/>
                      </a:stretch>
                    </p:blipFill>
                    <p:spPr>
                      <a:xfrm>
                        <a:off x="4495535" y="4414110"/>
                        <a:ext cx="996950" cy="238125"/>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E9F68950-45CD-4DCF-B6DB-D8B1917C1E89}"/>
              </a:ext>
            </a:extLst>
          </p:cNvPr>
          <p:cNvGraphicFramePr>
            <a:graphicFrameLocks noChangeAspect="1"/>
          </p:cNvGraphicFramePr>
          <p:nvPr>
            <p:extLst>
              <p:ext uri="{D42A27DB-BD31-4B8C-83A1-F6EECF244321}">
                <p14:modId xmlns:p14="http://schemas.microsoft.com/office/powerpoint/2010/main" val="1030524293"/>
              </p:ext>
            </p:extLst>
          </p:nvPr>
        </p:nvGraphicFramePr>
        <p:xfrm>
          <a:off x="6273251" y="4486187"/>
          <a:ext cx="192532" cy="96266"/>
        </p:xfrm>
        <a:graphic>
          <a:graphicData uri="http://schemas.openxmlformats.org/presentationml/2006/ole">
            <mc:AlternateContent xmlns:mc="http://schemas.openxmlformats.org/markup-compatibility/2006">
              <mc:Choice xmlns:v="urn:schemas-microsoft-com:vml" Requires="v">
                <p:oleObj name="Equation" r:id="rId58" imgW="177480" imgH="88560" progId="Equation.DSMT4">
                  <p:embed/>
                </p:oleObj>
              </mc:Choice>
              <mc:Fallback>
                <p:oleObj name="Equation" r:id="rId58" imgW="177480" imgH="88560" progId="Equation.DSMT4">
                  <p:embed/>
                  <p:pic>
                    <p:nvPicPr>
                      <p:cNvPr id="0" name=""/>
                      <p:cNvPicPr/>
                      <p:nvPr/>
                    </p:nvPicPr>
                    <p:blipFill>
                      <a:blip r:embed="rId59"/>
                      <a:stretch>
                        <a:fillRect/>
                      </a:stretch>
                    </p:blipFill>
                    <p:spPr>
                      <a:xfrm>
                        <a:off x="6273251" y="4486187"/>
                        <a:ext cx="192532" cy="96266"/>
                      </a:xfrm>
                      <a:prstGeom prst="rect">
                        <a:avLst/>
                      </a:prstGeom>
                    </p:spPr>
                  </p:pic>
                </p:oleObj>
              </mc:Fallback>
            </mc:AlternateContent>
          </a:graphicData>
        </a:graphic>
      </p:graphicFrame>
      <p:graphicFrame>
        <p:nvGraphicFramePr>
          <p:cNvPr id="37" name="Object 36">
            <a:extLst>
              <a:ext uri="{FF2B5EF4-FFF2-40B4-BE49-F238E27FC236}">
                <a16:creationId xmlns:a16="http://schemas.microsoft.com/office/drawing/2014/main" id="{DC1B0466-E3C6-479D-8924-0865391C10A5}"/>
              </a:ext>
            </a:extLst>
          </p:cNvPr>
          <p:cNvGraphicFramePr>
            <a:graphicFrameLocks noChangeAspect="1"/>
          </p:cNvGraphicFramePr>
          <p:nvPr>
            <p:extLst>
              <p:ext uri="{D42A27DB-BD31-4B8C-83A1-F6EECF244321}">
                <p14:modId xmlns:p14="http://schemas.microsoft.com/office/powerpoint/2010/main" val="1242829062"/>
              </p:ext>
            </p:extLst>
          </p:nvPr>
        </p:nvGraphicFramePr>
        <p:xfrm>
          <a:off x="7362826" y="4431574"/>
          <a:ext cx="330200" cy="203200"/>
        </p:xfrm>
        <a:graphic>
          <a:graphicData uri="http://schemas.openxmlformats.org/presentationml/2006/ole">
            <mc:AlternateContent xmlns:mc="http://schemas.openxmlformats.org/markup-compatibility/2006">
              <mc:Choice xmlns:v="urn:schemas-microsoft-com:vml" Requires="v">
                <p:oleObj name="Equation" r:id="rId60" imgW="330120" imgH="203040" progId="Equation.DSMT4">
                  <p:embed/>
                </p:oleObj>
              </mc:Choice>
              <mc:Fallback>
                <p:oleObj name="Equation" r:id="rId60" imgW="330120" imgH="203040" progId="Equation.DSMT4">
                  <p:embed/>
                  <p:pic>
                    <p:nvPicPr>
                      <p:cNvPr id="0" name=""/>
                      <p:cNvPicPr/>
                      <p:nvPr/>
                    </p:nvPicPr>
                    <p:blipFill>
                      <a:blip r:embed="rId61"/>
                      <a:stretch>
                        <a:fillRect/>
                      </a:stretch>
                    </p:blipFill>
                    <p:spPr>
                      <a:xfrm>
                        <a:off x="7362826" y="4431574"/>
                        <a:ext cx="330200" cy="203200"/>
                      </a:xfrm>
                      <a:prstGeom prst="rect">
                        <a:avLst/>
                      </a:prstGeom>
                    </p:spPr>
                  </p:pic>
                </p:oleObj>
              </mc:Fallback>
            </mc:AlternateContent>
          </a:graphicData>
        </a:graphic>
      </p:graphicFrame>
      <p:sp>
        <p:nvSpPr>
          <p:cNvPr id="4" name="Content Placeholder 3"/>
          <p:cNvSpPr>
            <a:spLocks noGrp="1"/>
          </p:cNvSpPr>
          <p:nvPr>
            <p:ph sz="quarter" idx="14"/>
          </p:nvPr>
        </p:nvSpPr>
        <p:spPr>
          <a:xfrm>
            <a:off x="342900" y="4851707"/>
            <a:ext cx="8458200" cy="436871"/>
          </a:xfrm>
        </p:spPr>
        <p:txBody>
          <a:bodyPr/>
          <a:lstStyle/>
          <a:p>
            <a:pPr marL="292608" indent="-292608">
              <a:buFont typeface="Arial" panose="020B0604020202020204" pitchFamily="34" charset="0"/>
              <a:buChar char="•"/>
            </a:pPr>
            <a:r>
              <a:rPr lang="en-US" sz="1800" dirty="0"/>
              <a:t>They want to use the data for the following tasks.</a:t>
            </a:r>
          </a:p>
        </p:txBody>
      </p:sp>
      <p:sp>
        <p:nvSpPr>
          <p:cNvPr id="39" name="Content Placeholder 38">
            <a:extLst>
              <a:ext uri="{FF2B5EF4-FFF2-40B4-BE49-F238E27FC236}">
                <a16:creationId xmlns:a16="http://schemas.microsoft.com/office/drawing/2014/main" id="{AB7D5452-05DD-E275-72F2-58D2061AED5D}"/>
              </a:ext>
            </a:extLst>
          </p:cNvPr>
          <p:cNvSpPr>
            <a:spLocks noGrp="1"/>
          </p:cNvSpPr>
          <p:nvPr>
            <p:ph sz="quarter" idx="15"/>
          </p:nvPr>
        </p:nvSpPr>
        <p:spPr>
          <a:xfrm>
            <a:off x="342900" y="5342589"/>
            <a:ext cx="8458200" cy="1051992"/>
          </a:xfrm>
        </p:spPr>
        <p:txBody>
          <a:bodyPr/>
          <a:lstStyle/>
          <a:p>
            <a:pPr marL="621792" indent="-320040">
              <a:buFont typeface="+mj-lt"/>
              <a:buAutoNum type="arabicPeriod"/>
            </a:pPr>
            <a:r>
              <a:rPr lang="en-US" sz="1800" dirty="0"/>
              <a:t>Identify Organic Food Superstore’s college-educated millennial customers.</a:t>
            </a:r>
          </a:p>
          <a:p>
            <a:pPr marL="621792" indent="-320040">
              <a:buFont typeface="+mj-lt"/>
              <a:buAutoNum type="arabicPeriod"/>
            </a:pPr>
            <a:r>
              <a:rPr lang="en-US" sz="1800" dirty="0"/>
              <a:t>Compare profiles of female and male college-educated millennial customers.</a:t>
            </a:r>
          </a:p>
        </p:txBody>
      </p:sp>
      <p:sp>
        <p:nvSpPr>
          <p:cNvPr id="7" name="Slide Number Placeholder 6"/>
          <p:cNvSpPr>
            <a:spLocks noGrp="1"/>
          </p:cNvSpPr>
          <p:nvPr>
            <p:ph type="sldNum" sz="quarter" idx="10"/>
          </p:nvPr>
        </p:nvSpPr>
        <p:spPr/>
        <p:txBody>
          <a:bodyPr/>
          <a:lstStyle/>
          <a:p>
            <a:fld id="{68151E55-6873-49E2-B8D5-2F265E6F1973}" type="slidenum">
              <a:rPr lang="en-US" smtClean="0"/>
              <a:t>3</a:t>
            </a:fld>
            <a:endParaRPr lang="en-US"/>
          </a:p>
        </p:txBody>
      </p:sp>
    </p:spTree>
    <p:extLst>
      <p:ext uri="{BB962C8B-B14F-4D97-AF65-F5344CB8AC3E}">
        <p14:creationId xmlns:p14="http://schemas.microsoft.com/office/powerpoint/2010/main" val="2609311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Data Preparation </a:t>
            </a:r>
            <a:r>
              <a:rPr lang="en-US" sz="1000" b="0" dirty="0"/>
              <a:t>4</a:t>
            </a:r>
          </a:p>
        </p:txBody>
      </p:sp>
      <p:sp>
        <p:nvSpPr>
          <p:cNvPr id="3" name="Content Placeholder 2"/>
          <p:cNvSpPr>
            <a:spLocks noGrp="1"/>
          </p:cNvSpPr>
          <p:nvPr>
            <p:ph sz="quarter" idx="11"/>
          </p:nvPr>
        </p:nvSpPr>
        <p:spPr>
          <a:xfrm>
            <a:off x="342900" y="1276709"/>
            <a:ext cx="8458200" cy="3314341"/>
          </a:xfrm>
        </p:spPr>
        <p:txBody>
          <a:bodyPr/>
          <a:lstStyle/>
          <a:p>
            <a:r>
              <a:rPr lang="en-US" sz="2200" dirty="0"/>
              <a:t>For numerical values, replace missing values with the mean/average value across </a:t>
            </a:r>
            <a:r>
              <a:rPr lang="en-US" sz="2200" dirty="0" err="1"/>
              <a:t>across</a:t>
            </a:r>
            <a:r>
              <a:rPr lang="en-US" sz="2200" dirty="0"/>
              <a:t> relevant observations.</a:t>
            </a:r>
          </a:p>
          <a:p>
            <a:pPr marL="292608" indent="-292608">
              <a:buFont typeface="Arial" panose="020B0604020202020204" pitchFamily="34" charset="0"/>
              <a:buChar char="•"/>
            </a:pPr>
            <a:r>
              <a:rPr lang="en-US" sz="2200" dirty="0"/>
              <a:t>Easy to implement.</a:t>
            </a:r>
          </a:p>
          <a:p>
            <a:pPr marL="292608" indent="-292608">
              <a:buFont typeface="Arial" panose="020B0604020202020204" pitchFamily="34" charset="0"/>
              <a:buChar char="•"/>
            </a:pPr>
            <a:r>
              <a:rPr lang="en-US" sz="2200" dirty="0"/>
              <a:t>Doesn’t increase the variability in the data set.</a:t>
            </a:r>
          </a:p>
          <a:p>
            <a:pPr marL="292608" indent="-292608">
              <a:buFont typeface="Arial" panose="020B0604020202020204" pitchFamily="34" charset="0"/>
              <a:buChar char="•"/>
            </a:pPr>
            <a:r>
              <a:rPr lang="en-US" sz="2200" dirty="0"/>
              <a:t>If a large number of values are missing, mean imputation will likely distort the relationships among variables, leading to biased results.</a:t>
            </a:r>
          </a:p>
          <a:p>
            <a:pPr marL="292608" indent="-292608">
              <a:buFont typeface="Arial" panose="020B0604020202020204" pitchFamily="34" charset="0"/>
              <a:buChar char="•"/>
            </a:pPr>
            <a:r>
              <a:rPr lang="en-US" sz="2200" dirty="0"/>
              <a:t>More advanced methods include regression mean imputation.</a:t>
            </a:r>
          </a:p>
        </p:txBody>
      </p:sp>
      <p:sp>
        <p:nvSpPr>
          <p:cNvPr id="4" name="Content Placeholder 3"/>
          <p:cNvSpPr>
            <a:spLocks noGrp="1"/>
          </p:cNvSpPr>
          <p:nvPr>
            <p:ph sz="quarter" idx="14"/>
          </p:nvPr>
        </p:nvSpPr>
        <p:spPr>
          <a:xfrm>
            <a:off x="342900" y="4686300"/>
            <a:ext cx="8458200" cy="1790699"/>
          </a:xfrm>
        </p:spPr>
        <p:txBody>
          <a:bodyPr/>
          <a:lstStyle/>
          <a:p>
            <a:r>
              <a:rPr lang="en-US" sz="2200" dirty="0"/>
              <a:t>For categorical variables, the most frequent category is often used.</a:t>
            </a:r>
          </a:p>
          <a:p>
            <a:pPr marL="292608" indent="-292608">
              <a:buFont typeface="Arial" panose="020B0604020202020204" pitchFamily="34" charset="0"/>
              <a:buChar char="•"/>
            </a:pPr>
            <a:r>
              <a:rPr lang="en-US" sz="2200" dirty="0"/>
              <a:t>Create an “unknown” category.</a:t>
            </a:r>
          </a:p>
          <a:p>
            <a:pPr marL="292608" indent="-292608">
              <a:buFont typeface="Arial" panose="020B0604020202020204" pitchFamily="34" charset="0"/>
              <a:buChar char="•"/>
            </a:pPr>
            <a:r>
              <a:rPr lang="en-US" sz="2200" dirty="0"/>
              <a:t>Useful for when data are missing for a reason.</a:t>
            </a:r>
          </a:p>
        </p:txBody>
      </p:sp>
      <p:sp>
        <p:nvSpPr>
          <p:cNvPr id="7" name="Slide Number Placeholder 6"/>
          <p:cNvSpPr>
            <a:spLocks noGrp="1"/>
          </p:cNvSpPr>
          <p:nvPr>
            <p:ph type="sldNum" sz="quarter" idx="10"/>
          </p:nvPr>
        </p:nvSpPr>
        <p:spPr/>
        <p:txBody>
          <a:bodyPr/>
          <a:lstStyle/>
          <a:p>
            <a:fld id="{68151E55-6873-49E2-B8D5-2F265E6F1973}" type="slidenum">
              <a:rPr lang="en-US" smtClean="0"/>
              <a:t>30</a:t>
            </a:fld>
            <a:endParaRPr lang="en-US"/>
          </a:p>
        </p:txBody>
      </p:sp>
    </p:spTree>
    <p:extLst>
      <p:ext uri="{BB962C8B-B14F-4D97-AF65-F5344CB8AC3E}">
        <p14:creationId xmlns:p14="http://schemas.microsoft.com/office/powerpoint/2010/main" val="2334685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Data Preparation </a:t>
            </a:r>
            <a:r>
              <a:rPr lang="en-US" sz="1000" b="0" dirty="0"/>
              <a:t>5</a:t>
            </a:r>
          </a:p>
        </p:txBody>
      </p:sp>
      <p:sp>
        <p:nvSpPr>
          <p:cNvPr id="3" name="Content Placeholder 2"/>
          <p:cNvSpPr>
            <a:spLocks noGrp="1"/>
          </p:cNvSpPr>
          <p:nvPr>
            <p:ph sz="quarter" idx="11"/>
          </p:nvPr>
        </p:nvSpPr>
        <p:spPr>
          <a:xfrm>
            <a:off x="342900" y="1276709"/>
            <a:ext cx="8458200" cy="1904641"/>
          </a:xfrm>
        </p:spPr>
        <p:txBody>
          <a:bodyPr/>
          <a:lstStyle/>
          <a:p>
            <a:pPr marL="292608" indent="-292608">
              <a:buFont typeface="Arial" panose="020B0604020202020204" pitchFamily="34" charset="0"/>
              <a:buChar char="•"/>
            </a:pPr>
            <a:r>
              <a:rPr lang="en-US" sz="2200" dirty="0"/>
              <a:t>Example: The manager of a local restaurant has conducted a survey to gauge customers’ perception about the eatery.</a:t>
            </a:r>
          </a:p>
          <a:p>
            <a:pPr marL="292608" indent="-292608">
              <a:buFont typeface="Arial" panose="020B0604020202020204" pitchFamily="34" charset="0"/>
              <a:buChar char="•"/>
            </a:pPr>
            <a:r>
              <a:rPr lang="en-US" sz="2200" dirty="0"/>
              <a:t>Each customer rated the restaurant on its ambience, cleanliness, service, and food using a scale of 1 (lowest) to 7 (highest).</a:t>
            </a:r>
          </a:p>
        </p:txBody>
      </p:sp>
      <p:graphicFrame>
        <p:nvGraphicFramePr>
          <p:cNvPr id="6" name="Table 5">
            <a:extLst>
              <a:ext uri="{FF2B5EF4-FFF2-40B4-BE49-F238E27FC236}">
                <a16:creationId xmlns:a16="http://schemas.microsoft.com/office/drawing/2014/main" id="{D50B6C2D-929C-4491-AA90-593F30247BD1}"/>
              </a:ext>
            </a:extLst>
          </p:cNvPr>
          <p:cNvGraphicFramePr>
            <a:graphicFrameLocks noGrp="1"/>
          </p:cNvGraphicFramePr>
          <p:nvPr>
            <p:extLst>
              <p:ext uri="{D42A27DB-BD31-4B8C-83A1-F6EECF244321}">
                <p14:modId xmlns:p14="http://schemas.microsoft.com/office/powerpoint/2010/main" val="2512309148"/>
              </p:ext>
            </p:extLst>
          </p:nvPr>
        </p:nvGraphicFramePr>
        <p:xfrm>
          <a:off x="1304925" y="3336562"/>
          <a:ext cx="6296025" cy="1597388"/>
        </p:xfrm>
        <a:graphic>
          <a:graphicData uri="http://schemas.openxmlformats.org/drawingml/2006/table">
            <a:tbl>
              <a:tblPr firstRow="1" bandRow="1">
                <a:tableStyleId>{5C22544A-7EE6-4342-B048-85BDC9FD1C3A}</a:tableStyleId>
              </a:tblPr>
              <a:tblGrid>
                <a:gridCol w="1419225">
                  <a:extLst>
                    <a:ext uri="{9D8B030D-6E8A-4147-A177-3AD203B41FA5}">
                      <a16:colId xmlns:a16="http://schemas.microsoft.com/office/drawing/2014/main" val="3336059463"/>
                    </a:ext>
                  </a:extLst>
                </a:gridCol>
                <a:gridCol w="1219200">
                  <a:extLst>
                    <a:ext uri="{9D8B030D-6E8A-4147-A177-3AD203B41FA5}">
                      <a16:colId xmlns:a16="http://schemas.microsoft.com/office/drawing/2014/main" val="1252373250"/>
                    </a:ext>
                  </a:extLst>
                </a:gridCol>
                <a:gridCol w="1219200">
                  <a:extLst>
                    <a:ext uri="{9D8B030D-6E8A-4147-A177-3AD203B41FA5}">
                      <a16:colId xmlns:a16="http://schemas.microsoft.com/office/drawing/2014/main" val="2264067141"/>
                    </a:ext>
                  </a:extLst>
                </a:gridCol>
                <a:gridCol w="1219200">
                  <a:extLst>
                    <a:ext uri="{9D8B030D-6E8A-4147-A177-3AD203B41FA5}">
                      <a16:colId xmlns:a16="http://schemas.microsoft.com/office/drawing/2014/main" val="3987367841"/>
                    </a:ext>
                  </a:extLst>
                </a:gridCol>
                <a:gridCol w="1219200">
                  <a:extLst>
                    <a:ext uri="{9D8B030D-6E8A-4147-A177-3AD203B41FA5}">
                      <a16:colId xmlns:a16="http://schemas.microsoft.com/office/drawing/2014/main" val="3011848522"/>
                    </a:ext>
                  </a:extLst>
                </a:gridCol>
              </a:tblGrid>
              <a:tr h="0">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a:p>
                  </a:txBody>
                  <a:tcPr/>
                </a:tc>
                <a:extLst>
                  <a:ext uri="{0D108BD9-81ED-4DB2-BD59-A6C34878D82A}">
                    <a16:rowId xmlns:a16="http://schemas.microsoft.com/office/drawing/2014/main" val="2714256031"/>
                  </a:ext>
                </a:extLst>
              </a:tr>
              <a:tr h="0">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2418760618"/>
                  </a:ext>
                </a:extLst>
              </a:tr>
              <a:tr h="0">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extLst>
                  <a:ext uri="{0D108BD9-81ED-4DB2-BD59-A6C34878D82A}">
                    <a16:rowId xmlns:a16="http://schemas.microsoft.com/office/drawing/2014/main" val="1250085665"/>
                  </a:ext>
                </a:extLst>
              </a:tr>
              <a:tr h="378188">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tc>
                  <a:txBody>
                    <a:bodyPr/>
                    <a:lstStyle/>
                    <a:p>
                      <a:pPr algn="ctr"/>
                      <a:endParaRPr lang="en-US" sz="1400"/>
                    </a:p>
                  </a:txBody>
                  <a:tcPr/>
                </a:tc>
                <a:extLst>
                  <a:ext uri="{0D108BD9-81ED-4DB2-BD59-A6C34878D82A}">
                    <a16:rowId xmlns:a16="http://schemas.microsoft.com/office/drawing/2014/main" val="2705358197"/>
                  </a:ext>
                </a:extLst>
              </a:tr>
              <a:tr h="130551">
                <a:tc>
                  <a:txBody>
                    <a:bodyPr/>
                    <a:lstStyle/>
                    <a:p>
                      <a:pPr algn="ctr"/>
                      <a:endParaRPr lang="en-US" sz="1400" dirty="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a:p>
                  </a:txBody>
                  <a:tcPr/>
                </a:tc>
                <a:tc>
                  <a:txBody>
                    <a:bodyPr/>
                    <a:lstStyle/>
                    <a:p>
                      <a:pPr algn="ctr"/>
                      <a:endParaRPr lang="en-US" sz="1400" dirty="0"/>
                    </a:p>
                  </a:txBody>
                  <a:tcPr/>
                </a:tc>
                <a:extLst>
                  <a:ext uri="{0D108BD9-81ED-4DB2-BD59-A6C34878D82A}">
                    <a16:rowId xmlns:a16="http://schemas.microsoft.com/office/drawing/2014/main" val="233381022"/>
                  </a:ext>
                </a:extLst>
              </a:tr>
            </a:tbl>
          </a:graphicData>
        </a:graphic>
      </p:graphicFrame>
      <p:graphicFrame>
        <p:nvGraphicFramePr>
          <p:cNvPr id="8" name="Object 7">
            <a:extLst>
              <a:ext uri="{FF2B5EF4-FFF2-40B4-BE49-F238E27FC236}">
                <a16:creationId xmlns:a16="http://schemas.microsoft.com/office/drawing/2014/main" id="{F0DC09EB-3EFB-42C2-8DB9-07B7775BF500}"/>
              </a:ext>
            </a:extLst>
          </p:cNvPr>
          <p:cNvGraphicFramePr>
            <a:graphicFrameLocks noChangeAspect="1"/>
          </p:cNvGraphicFramePr>
          <p:nvPr>
            <p:extLst>
              <p:ext uri="{D42A27DB-BD31-4B8C-83A1-F6EECF244321}">
                <p14:modId xmlns:p14="http://schemas.microsoft.com/office/powerpoint/2010/main" val="1977424346"/>
              </p:ext>
            </p:extLst>
          </p:nvPr>
        </p:nvGraphicFramePr>
        <p:xfrm>
          <a:off x="1457325" y="3378552"/>
          <a:ext cx="1104900" cy="203200"/>
        </p:xfrm>
        <a:graphic>
          <a:graphicData uri="http://schemas.openxmlformats.org/presentationml/2006/ole">
            <mc:AlternateContent xmlns:mc="http://schemas.openxmlformats.org/markup-compatibility/2006">
              <mc:Choice xmlns:v="urn:schemas-microsoft-com:vml" Requires="v">
                <p:oleObj name="Equation" r:id="rId2" imgW="1104840" imgH="203040" progId="Equation.DSMT4">
                  <p:embed/>
                </p:oleObj>
              </mc:Choice>
              <mc:Fallback>
                <p:oleObj name="Equation" r:id="rId2" imgW="1104840" imgH="203040" progId="Equation.DSMT4">
                  <p:embed/>
                  <p:pic>
                    <p:nvPicPr>
                      <p:cNvPr id="0" name=""/>
                      <p:cNvPicPr/>
                      <p:nvPr/>
                    </p:nvPicPr>
                    <p:blipFill>
                      <a:blip r:embed="rId3"/>
                      <a:stretch>
                        <a:fillRect/>
                      </a:stretch>
                    </p:blipFill>
                    <p:spPr>
                      <a:xfrm>
                        <a:off x="1457325" y="3378552"/>
                        <a:ext cx="1104900" cy="2032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472B3281-1615-4F18-80EC-E611A567C6F4}"/>
              </a:ext>
            </a:extLst>
          </p:cNvPr>
          <p:cNvGraphicFramePr>
            <a:graphicFrameLocks noChangeAspect="1"/>
          </p:cNvGraphicFramePr>
          <p:nvPr>
            <p:extLst>
              <p:ext uri="{D42A27DB-BD31-4B8C-83A1-F6EECF244321}">
                <p14:modId xmlns:p14="http://schemas.microsoft.com/office/powerpoint/2010/main" val="3193092960"/>
              </p:ext>
            </p:extLst>
          </p:nvPr>
        </p:nvGraphicFramePr>
        <p:xfrm>
          <a:off x="2870200" y="3381715"/>
          <a:ext cx="914400" cy="203200"/>
        </p:xfrm>
        <a:graphic>
          <a:graphicData uri="http://schemas.openxmlformats.org/presentationml/2006/ole">
            <mc:AlternateContent xmlns:mc="http://schemas.openxmlformats.org/markup-compatibility/2006">
              <mc:Choice xmlns:v="urn:schemas-microsoft-com:vml" Requires="v">
                <p:oleObj name="Equation" r:id="rId4" imgW="914400" imgH="203040" progId="Equation.DSMT4">
                  <p:embed/>
                </p:oleObj>
              </mc:Choice>
              <mc:Fallback>
                <p:oleObj name="Equation" r:id="rId4" imgW="914400" imgH="203040" progId="Equation.DSMT4">
                  <p:embed/>
                  <p:pic>
                    <p:nvPicPr>
                      <p:cNvPr id="0" name=""/>
                      <p:cNvPicPr/>
                      <p:nvPr/>
                    </p:nvPicPr>
                    <p:blipFill>
                      <a:blip r:embed="rId5"/>
                      <a:stretch>
                        <a:fillRect/>
                      </a:stretch>
                    </p:blipFill>
                    <p:spPr>
                      <a:xfrm>
                        <a:off x="2870200" y="3381715"/>
                        <a:ext cx="914400" cy="2032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7117608B-501D-4D2D-B82B-DBFF3747F29A}"/>
              </a:ext>
            </a:extLst>
          </p:cNvPr>
          <p:cNvGraphicFramePr>
            <a:graphicFrameLocks noChangeAspect="1"/>
          </p:cNvGraphicFramePr>
          <p:nvPr>
            <p:extLst>
              <p:ext uri="{D42A27DB-BD31-4B8C-83A1-F6EECF244321}">
                <p14:modId xmlns:p14="http://schemas.microsoft.com/office/powerpoint/2010/main" val="3206322780"/>
              </p:ext>
            </p:extLst>
          </p:nvPr>
        </p:nvGraphicFramePr>
        <p:xfrm>
          <a:off x="4029075" y="3378552"/>
          <a:ext cx="1028700" cy="203200"/>
        </p:xfrm>
        <a:graphic>
          <a:graphicData uri="http://schemas.openxmlformats.org/presentationml/2006/ole">
            <mc:AlternateContent xmlns:mc="http://schemas.openxmlformats.org/markup-compatibility/2006">
              <mc:Choice xmlns:v="urn:schemas-microsoft-com:vml" Requires="v">
                <p:oleObj name="Equation" r:id="rId6" imgW="1028520" imgH="203040" progId="Equation.DSMT4">
                  <p:embed/>
                </p:oleObj>
              </mc:Choice>
              <mc:Fallback>
                <p:oleObj name="Equation" r:id="rId6" imgW="1028520" imgH="203040" progId="Equation.DSMT4">
                  <p:embed/>
                  <p:pic>
                    <p:nvPicPr>
                      <p:cNvPr id="0" name=""/>
                      <p:cNvPicPr/>
                      <p:nvPr/>
                    </p:nvPicPr>
                    <p:blipFill>
                      <a:blip r:embed="rId7"/>
                      <a:stretch>
                        <a:fillRect/>
                      </a:stretch>
                    </p:blipFill>
                    <p:spPr>
                      <a:xfrm>
                        <a:off x="4029075" y="3378552"/>
                        <a:ext cx="1028700" cy="20320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E27B39D2-DA44-4CB5-A52F-FAF10601EA73}"/>
              </a:ext>
            </a:extLst>
          </p:cNvPr>
          <p:cNvGraphicFramePr>
            <a:graphicFrameLocks noChangeAspect="1"/>
          </p:cNvGraphicFramePr>
          <p:nvPr>
            <p:extLst>
              <p:ext uri="{D42A27DB-BD31-4B8C-83A1-F6EECF244321}">
                <p14:modId xmlns:p14="http://schemas.microsoft.com/office/powerpoint/2010/main" val="4186892844"/>
              </p:ext>
            </p:extLst>
          </p:nvPr>
        </p:nvGraphicFramePr>
        <p:xfrm>
          <a:off x="5410200" y="3378904"/>
          <a:ext cx="673100" cy="203200"/>
        </p:xfrm>
        <a:graphic>
          <a:graphicData uri="http://schemas.openxmlformats.org/presentationml/2006/ole">
            <mc:AlternateContent xmlns:mc="http://schemas.openxmlformats.org/markup-compatibility/2006">
              <mc:Choice xmlns:v="urn:schemas-microsoft-com:vml" Requires="v">
                <p:oleObj name="Equation" r:id="rId8" imgW="672840" imgH="203040" progId="Equation.DSMT4">
                  <p:embed/>
                </p:oleObj>
              </mc:Choice>
              <mc:Fallback>
                <p:oleObj name="Equation" r:id="rId8" imgW="672840" imgH="203040" progId="Equation.DSMT4">
                  <p:embed/>
                  <p:pic>
                    <p:nvPicPr>
                      <p:cNvPr id="0" name=""/>
                      <p:cNvPicPr/>
                      <p:nvPr/>
                    </p:nvPicPr>
                    <p:blipFill>
                      <a:blip r:embed="rId9"/>
                      <a:stretch>
                        <a:fillRect/>
                      </a:stretch>
                    </p:blipFill>
                    <p:spPr>
                      <a:xfrm>
                        <a:off x="5410200" y="3378904"/>
                        <a:ext cx="673100" cy="2032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F42779A6-5874-4319-AE22-789485809AD1}"/>
              </a:ext>
            </a:extLst>
          </p:cNvPr>
          <p:cNvGraphicFramePr>
            <a:graphicFrameLocks noChangeAspect="1"/>
          </p:cNvGraphicFramePr>
          <p:nvPr>
            <p:extLst>
              <p:ext uri="{D42A27DB-BD31-4B8C-83A1-F6EECF244321}">
                <p14:modId xmlns:p14="http://schemas.microsoft.com/office/powerpoint/2010/main" val="98264862"/>
              </p:ext>
            </p:extLst>
          </p:nvPr>
        </p:nvGraphicFramePr>
        <p:xfrm>
          <a:off x="6775450" y="3378552"/>
          <a:ext cx="482600" cy="203200"/>
        </p:xfrm>
        <a:graphic>
          <a:graphicData uri="http://schemas.openxmlformats.org/presentationml/2006/ole">
            <mc:AlternateContent xmlns:mc="http://schemas.openxmlformats.org/markup-compatibility/2006">
              <mc:Choice xmlns:v="urn:schemas-microsoft-com:vml" Requires="v">
                <p:oleObj name="Equation" r:id="rId10" imgW="482400" imgH="203040" progId="Equation.DSMT4">
                  <p:embed/>
                </p:oleObj>
              </mc:Choice>
              <mc:Fallback>
                <p:oleObj name="Equation" r:id="rId10" imgW="482400" imgH="203040" progId="Equation.DSMT4">
                  <p:embed/>
                  <p:pic>
                    <p:nvPicPr>
                      <p:cNvPr id="0" name=""/>
                      <p:cNvPicPr/>
                      <p:nvPr/>
                    </p:nvPicPr>
                    <p:blipFill>
                      <a:blip r:embed="rId11"/>
                      <a:stretch>
                        <a:fillRect/>
                      </a:stretch>
                    </p:blipFill>
                    <p:spPr>
                      <a:xfrm>
                        <a:off x="6775450" y="3378552"/>
                        <a:ext cx="482600" cy="2032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D6ACA6A3-03E1-47AE-A785-1D6096AD73AE}"/>
              </a:ext>
            </a:extLst>
          </p:cNvPr>
          <p:cNvGraphicFramePr>
            <a:graphicFrameLocks noChangeAspect="1"/>
          </p:cNvGraphicFramePr>
          <p:nvPr>
            <p:extLst>
              <p:ext uri="{D42A27DB-BD31-4B8C-83A1-F6EECF244321}">
                <p14:modId xmlns:p14="http://schemas.microsoft.com/office/powerpoint/2010/main" val="405073929"/>
              </p:ext>
            </p:extLst>
          </p:nvPr>
        </p:nvGraphicFramePr>
        <p:xfrm>
          <a:off x="1952627" y="3699729"/>
          <a:ext cx="101600" cy="190500"/>
        </p:xfrm>
        <a:graphic>
          <a:graphicData uri="http://schemas.openxmlformats.org/presentationml/2006/ole">
            <mc:AlternateContent xmlns:mc="http://schemas.openxmlformats.org/markup-compatibility/2006">
              <mc:Choice xmlns:v="urn:schemas-microsoft-com:vml" Requires="v">
                <p:oleObj name="Equation" r:id="rId12" imgW="101520" imgH="190440" progId="Equation.DSMT4">
                  <p:embed/>
                </p:oleObj>
              </mc:Choice>
              <mc:Fallback>
                <p:oleObj name="Equation" r:id="rId12" imgW="101520" imgH="190440" progId="Equation.DSMT4">
                  <p:embed/>
                  <p:pic>
                    <p:nvPicPr>
                      <p:cNvPr id="0" name=""/>
                      <p:cNvPicPr/>
                      <p:nvPr/>
                    </p:nvPicPr>
                    <p:blipFill>
                      <a:blip r:embed="rId13"/>
                      <a:stretch>
                        <a:fillRect/>
                      </a:stretch>
                    </p:blipFill>
                    <p:spPr>
                      <a:xfrm>
                        <a:off x="1952627" y="3699729"/>
                        <a:ext cx="101600" cy="1905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0C2CE3C4-B77B-4BF5-93E1-E5ECD13FE72D}"/>
              </a:ext>
            </a:extLst>
          </p:cNvPr>
          <p:cNvGraphicFramePr>
            <a:graphicFrameLocks noChangeAspect="1"/>
          </p:cNvGraphicFramePr>
          <p:nvPr>
            <p:extLst>
              <p:ext uri="{D42A27DB-BD31-4B8C-83A1-F6EECF244321}">
                <p14:modId xmlns:p14="http://schemas.microsoft.com/office/powerpoint/2010/main" val="3524686414"/>
              </p:ext>
            </p:extLst>
          </p:nvPr>
        </p:nvGraphicFramePr>
        <p:xfrm>
          <a:off x="3257550" y="3699729"/>
          <a:ext cx="139700" cy="190500"/>
        </p:xfrm>
        <a:graphic>
          <a:graphicData uri="http://schemas.openxmlformats.org/presentationml/2006/ole">
            <mc:AlternateContent xmlns:mc="http://schemas.openxmlformats.org/markup-compatibility/2006">
              <mc:Choice xmlns:v="urn:schemas-microsoft-com:vml" Requires="v">
                <p:oleObj name="Equation" r:id="rId14" imgW="139680" imgH="190440" progId="Equation.DSMT4">
                  <p:embed/>
                </p:oleObj>
              </mc:Choice>
              <mc:Fallback>
                <p:oleObj name="Equation" r:id="rId14" imgW="139680" imgH="190440" progId="Equation.DSMT4">
                  <p:embed/>
                  <p:pic>
                    <p:nvPicPr>
                      <p:cNvPr id="0" name=""/>
                      <p:cNvPicPr/>
                      <p:nvPr/>
                    </p:nvPicPr>
                    <p:blipFill>
                      <a:blip r:embed="rId15"/>
                      <a:stretch>
                        <a:fillRect/>
                      </a:stretch>
                    </p:blipFill>
                    <p:spPr>
                      <a:xfrm>
                        <a:off x="3257550" y="3699729"/>
                        <a:ext cx="139700" cy="1905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811D1E23-A95C-4239-9248-8E9D341A60B9}"/>
              </a:ext>
            </a:extLst>
          </p:cNvPr>
          <p:cNvGraphicFramePr>
            <a:graphicFrameLocks noChangeAspect="1"/>
          </p:cNvGraphicFramePr>
          <p:nvPr>
            <p:extLst>
              <p:ext uri="{D42A27DB-BD31-4B8C-83A1-F6EECF244321}">
                <p14:modId xmlns:p14="http://schemas.microsoft.com/office/powerpoint/2010/main" val="2550905944"/>
              </p:ext>
            </p:extLst>
          </p:nvPr>
        </p:nvGraphicFramePr>
        <p:xfrm>
          <a:off x="4483100" y="3690204"/>
          <a:ext cx="139700" cy="203200"/>
        </p:xfrm>
        <a:graphic>
          <a:graphicData uri="http://schemas.openxmlformats.org/presentationml/2006/ole">
            <mc:AlternateContent xmlns:mc="http://schemas.openxmlformats.org/markup-compatibility/2006">
              <mc:Choice xmlns:v="urn:schemas-microsoft-com:vml" Requires="v">
                <p:oleObj name="Equation" r:id="rId16" imgW="139680" imgH="203040" progId="Equation.DSMT4">
                  <p:embed/>
                </p:oleObj>
              </mc:Choice>
              <mc:Fallback>
                <p:oleObj name="Equation" r:id="rId16" imgW="139680" imgH="203040" progId="Equation.DSMT4">
                  <p:embed/>
                  <p:pic>
                    <p:nvPicPr>
                      <p:cNvPr id="0" name=""/>
                      <p:cNvPicPr/>
                      <p:nvPr/>
                    </p:nvPicPr>
                    <p:blipFill>
                      <a:blip r:embed="rId17"/>
                      <a:stretch>
                        <a:fillRect/>
                      </a:stretch>
                    </p:blipFill>
                    <p:spPr>
                      <a:xfrm>
                        <a:off x="4483100" y="3690204"/>
                        <a:ext cx="139700" cy="2032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5F707F04-7D2A-4088-8353-D0906B623E42}"/>
              </a:ext>
            </a:extLst>
          </p:cNvPr>
          <p:cNvGraphicFramePr>
            <a:graphicFrameLocks noChangeAspect="1"/>
          </p:cNvGraphicFramePr>
          <p:nvPr>
            <p:extLst>
              <p:ext uri="{D42A27DB-BD31-4B8C-83A1-F6EECF244321}">
                <p14:modId xmlns:p14="http://schemas.microsoft.com/office/powerpoint/2010/main" val="3147667110"/>
              </p:ext>
            </p:extLst>
          </p:nvPr>
        </p:nvGraphicFramePr>
        <p:xfrm>
          <a:off x="5765800" y="3680679"/>
          <a:ext cx="139700" cy="203200"/>
        </p:xfrm>
        <a:graphic>
          <a:graphicData uri="http://schemas.openxmlformats.org/presentationml/2006/ole">
            <mc:AlternateContent xmlns:mc="http://schemas.openxmlformats.org/markup-compatibility/2006">
              <mc:Choice xmlns:v="urn:schemas-microsoft-com:vml" Requires="v">
                <p:oleObj name="Equation" r:id="rId18" imgW="139680" imgH="203040" progId="Equation.DSMT4">
                  <p:embed/>
                </p:oleObj>
              </mc:Choice>
              <mc:Fallback>
                <p:oleObj name="Equation" r:id="rId18" imgW="139680" imgH="203040" progId="Equation.DSMT4">
                  <p:embed/>
                  <p:pic>
                    <p:nvPicPr>
                      <p:cNvPr id="0" name=""/>
                      <p:cNvPicPr/>
                      <p:nvPr/>
                    </p:nvPicPr>
                    <p:blipFill>
                      <a:blip r:embed="rId19"/>
                      <a:stretch>
                        <a:fillRect/>
                      </a:stretch>
                    </p:blipFill>
                    <p:spPr>
                      <a:xfrm>
                        <a:off x="5765800" y="3680679"/>
                        <a:ext cx="139700" cy="2032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FB2ECA76-0116-4EB6-B0A2-ECB09B22FA11}"/>
              </a:ext>
            </a:extLst>
          </p:cNvPr>
          <p:cNvGraphicFramePr>
            <a:graphicFrameLocks noChangeAspect="1"/>
          </p:cNvGraphicFramePr>
          <p:nvPr>
            <p:extLst>
              <p:ext uri="{D42A27DB-BD31-4B8C-83A1-F6EECF244321}">
                <p14:modId xmlns:p14="http://schemas.microsoft.com/office/powerpoint/2010/main" val="43335703"/>
              </p:ext>
            </p:extLst>
          </p:nvPr>
        </p:nvGraphicFramePr>
        <p:xfrm>
          <a:off x="6953252" y="3696554"/>
          <a:ext cx="139700" cy="190500"/>
        </p:xfrm>
        <a:graphic>
          <a:graphicData uri="http://schemas.openxmlformats.org/presentationml/2006/ole">
            <mc:AlternateContent xmlns:mc="http://schemas.openxmlformats.org/markup-compatibility/2006">
              <mc:Choice xmlns:v="urn:schemas-microsoft-com:vml" Requires="v">
                <p:oleObj name="Equation" r:id="rId20" imgW="139680" imgH="190440" progId="Equation.DSMT4">
                  <p:embed/>
                </p:oleObj>
              </mc:Choice>
              <mc:Fallback>
                <p:oleObj name="Equation" r:id="rId20" imgW="139680" imgH="190440" progId="Equation.DSMT4">
                  <p:embed/>
                  <p:pic>
                    <p:nvPicPr>
                      <p:cNvPr id="0" name=""/>
                      <p:cNvPicPr/>
                      <p:nvPr/>
                    </p:nvPicPr>
                    <p:blipFill>
                      <a:blip r:embed="rId21"/>
                      <a:stretch>
                        <a:fillRect/>
                      </a:stretch>
                    </p:blipFill>
                    <p:spPr>
                      <a:xfrm>
                        <a:off x="6953252" y="3696554"/>
                        <a:ext cx="139700" cy="1905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887D2B88-E5EC-4501-A2A7-56AE43B4C9FE}"/>
              </a:ext>
            </a:extLst>
          </p:cNvPr>
          <p:cNvGraphicFramePr>
            <a:graphicFrameLocks noChangeAspect="1"/>
          </p:cNvGraphicFramePr>
          <p:nvPr>
            <p:extLst>
              <p:ext uri="{D42A27DB-BD31-4B8C-83A1-F6EECF244321}">
                <p14:modId xmlns:p14="http://schemas.microsoft.com/office/powerpoint/2010/main" val="1390187973"/>
              </p:ext>
            </p:extLst>
          </p:nvPr>
        </p:nvGraphicFramePr>
        <p:xfrm>
          <a:off x="1924054" y="4000500"/>
          <a:ext cx="139700" cy="190500"/>
        </p:xfrm>
        <a:graphic>
          <a:graphicData uri="http://schemas.openxmlformats.org/presentationml/2006/ole">
            <mc:AlternateContent xmlns:mc="http://schemas.openxmlformats.org/markup-compatibility/2006">
              <mc:Choice xmlns:v="urn:schemas-microsoft-com:vml" Requires="v">
                <p:oleObj name="Equation" r:id="rId22" imgW="139680" imgH="190440" progId="Equation.DSMT4">
                  <p:embed/>
                </p:oleObj>
              </mc:Choice>
              <mc:Fallback>
                <p:oleObj name="Equation" r:id="rId22" imgW="139680" imgH="190440" progId="Equation.DSMT4">
                  <p:embed/>
                  <p:pic>
                    <p:nvPicPr>
                      <p:cNvPr id="0" name=""/>
                      <p:cNvPicPr/>
                      <p:nvPr/>
                    </p:nvPicPr>
                    <p:blipFill>
                      <a:blip r:embed="rId23"/>
                      <a:stretch>
                        <a:fillRect/>
                      </a:stretch>
                    </p:blipFill>
                    <p:spPr>
                      <a:xfrm>
                        <a:off x="1924054" y="4000500"/>
                        <a:ext cx="139700" cy="1905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7745337D-9EA5-4DA5-9CFB-83930DD51CF5}"/>
              </a:ext>
            </a:extLst>
          </p:cNvPr>
          <p:cNvGraphicFramePr>
            <a:graphicFrameLocks noChangeAspect="1"/>
          </p:cNvGraphicFramePr>
          <p:nvPr>
            <p:extLst>
              <p:ext uri="{D42A27DB-BD31-4B8C-83A1-F6EECF244321}">
                <p14:modId xmlns:p14="http://schemas.microsoft.com/office/powerpoint/2010/main" val="144150652"/>
              </p:ext>
            </p:extLst>
          </p:nvPr>
        </p:nvGraphicFramePr>
        <p:xfrm>
          <a:off x="3273425" y="3997408"/>
          <a:ext cx="139700" cy="203200"/>
        </p:xfrm>
        <a:graphic>
          <a:graphicData uri="http://schemas.openxmlformats.org/presentationml/2006/ole">
            <mc:AlternateContent xmlns:mc="http://schemas.openxmlformats.org/markup-compatibility/2006">
              <mc:Choice xmlns:v="urn:schemas-microsoft-com:vml" Requires="v">
                <p:oleObj name="Equation" r:id="rId24" imgW="139680" imgH="203040" progId="Equation.DSMT4">
                  <p:embed/>
                </p:oleObj>
              </mc:Choice>
              <mc:Fallback>
                <p:oleObj name="Equation" r:id="rId24" imgW="139680" imgH="203040" progId="Equation.DSMT4">
                  <p:embed/>
                  <p:pic>
                    <p:nvPicPr>
                      <p:cNvPr id="0" name=""/>
                      <p:cNvPicPr/>
                      <p:nvPr/>
                    </p:nvPicPr>
                    <p:blipFill>
                      <a:blip r:embed="rId25"/>
                      <a:stretch>
                        <a:fillRect/>
                      </a:stretch>
                    </p:blipFill>
                    <p:spPr>
                      <a:xfrm>
                        <a:off x="3273425" y="3997408"/>
                        <a:ext cx="139700" cy="2032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26467418-20A3-44E9-89B7-923F5F71CD19}"/>
              </a:ext>
            </a:extLst>
          </p:cNvPr>
          <p:cNvGraphicFramePr>
            <a:graphicFrameLocks noChangeAspect="1"/>
          </p:cNvGraphicFramePr>
          <p:nvPr>
            <p:extLst>
              <p:ext uri="{D42A27DB-BD31-4B8C-83A1-F6EECF244321}">
                <p14:modId xmlns:p14="http://schemas.microsoft.com/office/powerpoint/2010/main" val="4024968821"/>
              </p:ext>
            </p:extLst>
          </p:nvPr>
        </p:nvGraphicFramePr>
        <p:xfrm>
          <a:off x="4473575" y="3998907"/>
          <a:ext cx="139700" cy="203200"/>
        </p:xfrm>
        <a:graphic>
          <a:graphicData uri="http://schemas.openxmlformats.org/presentationml/2006/ole">
            <mc:AlternateContent xmlns:mc="http://schemas.openxmlformats.org/markup-compatibility/2006">
              <mc:Choice xmlns:v="urn:schemas-microsoft-com:vml" Requires="v">
                <p:oleObj name="Equation" r:id="rId26" imgW="139680" imgH="203040" progId="Equation.DSMT4">
                  <p:embed/>
                </p:oleObj>
              </mc:Choice>
              <mc:Fallback>
                <p:oleObj name="Equation" r:id="rId26" imgW="139680" imgH="203040" progId="Equation.DSMT4">
                  <p:embed/>
                  <p:pic>
                    <p:nvPicPr>
                      <p:cNvPr id="0" name=""/>
                      <p:cNvPicPr/>
                      <p:nvPr/>
                    </p:nvPicPr>
                    <p:blipFill>
                      <a:blip r:embed="rId27"/>
                      <a:stretch>
                        <a:fillRect/>
                      </a:stretch>
                    </p:blipFill>
                    <p:spPr>
                      <a:xfrm>
                        <a:off x="4473575" y="3998907"/>
                        <a:ext cx="139700" cy="2032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956A0A89-DCB0-45A8-941B-093A89C448F7}"/>
              </a:ext>
            </a:extLst>
          </p:cNvPr>
          <p:cNvGraphicFramePr>
            <a:graphicFrameLocks noChangeAspect="1"/>
          </p:cNvGraphicFramePr>
          <p:nvPr>
            <p:extLst>
              <p:ext uri="{D42A27DB-BD31-4B8C-83A1-F6EECF244321}">
                <p14:modId xmlns:p14="http://schemas.microsoft.com/office/powerpoint/2010/main" val="2212850897"/>
              </p:ext>
            </p:extLst>
          </p:nvPr>
        </p:nvGraphicFramePr>
        <p:xfrm>
          <a:off x="6959602" y="3995481"/>
          <a:ext cx="139700" cy="203200"/>
        </p:xfrm>
        <a:graphic>
          <a:graphicData uri="http://schemas.openxmlformats.org/presentationml/2006/ole">
            <mc:AlternateContent xmlns:mc="http://schemas.openxmlformats.org/markup-compatibility/2006">
              <mc:Choice xmlns:v="urn:schemas-microsoft-com:vml" Requires="v">
                <p:oleObj name="Equation" r:id="rId28" imgW="139680" imgH="203040" progId="Equation.DSMT4">
                  <p:embed/>
                </p:oleObj>
              </mc:Choice>
              <mc:Fallback>
                <p:oleObj name="Equation" r:id="rId28" imgW="139680" imgH="203040" progId="Equation.DSMT4">
                  <p:embed/>
                  <p:pic>
                    <p:nvPicPr>
                      <p:cNvPr id="0" name=""/>
                      <p:cNvPicPr/>
                      <p:nvPr/>
                    </p:nvPicPr>
                    <p:blipFill>
                      <a:blip r:embed="rId29"/>
                      <a:stretch>
                        <a:fillRect/>
                      </a:stretch>
                    </p:blipFill>
                    <p:spPr>
                      <a:xfrm>
                        <a:off x="6959602" y="3995481"/>
                        <a:ext cx="139700" cy="203200"/>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DC32950D-AE18-4CED-88A3-7E99902A1E2B}"/>
              </a:ext>
            </a:extLst>
          </p:cNvPr>
          <p:cNvGraphicFramePr>
            <a:graphicFrameLocks noChangeAspect="1"/>
          </p:cNvGraphicFramePr>
          <p:nvPr>
            <p:extLst>
              <p:ext uri="{D42A27DB-BD31-4B8C-83A1-F6EECF244321}">
                <p14:modId xmlns:p14="http://schemas.microsoft.com/office/powerpoint/2010/main" val="2896167301"/>
              </p:ext>
            </p:extLst>
          </p:nvPr>
        </p:nvGraphicFramePr>
        <p:xfrm>
          <a:off x="1958979" y="4328931"/>
          <a:ext cx="76200" cy="215900"/>
        </p:xfrm>
        <a:graphic>
          <a:graphicData uri="http://schemas.openxmlformats.org/presentationml/2006/ole">
            <mc:AlternateContent xmlns:mc="http://schemas.openxmlformats.org/markup-compatibility/2006">
              <mc:Choice xmlns:v="urn:schemas-microsoft-com:vml" Requires="v">
                <p:oleObj name="Equation" r:id="rId30" imgW="75960" imgH="215640" progId="Equation.DSMT4">
                  <p:embed/>
                </p:oleObj>
              </mc:Choice>
              <mc:Fallback>
                <p:oleObj name="Equation" r:id="rId30" imgW="75960" imgH="215640" progId="Equation.DSMT4">
                  <p:embed/>
                  <p:pic>
                    <p:nvPicPr>
                      <p:cNvPr id="0" name=""/>
                      <p:cNvPicPr/>
                      <p:nvPr/>
                    </p:nvPicPr>
                    <p:blipFill>
                      <a:blip r:embed="rId31"/>
                      <a:stretch>
                        <a:fillRect/>
                      </a:stretch>
                    </p:blipFill>
                    <p:spPr>
                      <a:xfrm>
                        <a:off x="1958979" y="4328931"/>
                        <a:ext cx="76200" cy="2159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6F8CD140-3C44-4FFF-8465-4A87FC6475C6}"/>
              </a:ext>
            </a:extLst>
          </p:cNvPr>
          <p:cNvGraphicFramePr>
            <a:graphicFrameLocks noChangeAspect="1"/>
          </p:cNvGraphicFramePr>
          <p:nvPr>
            <p:extLst>
              <p:ext uri="{D42A27DB-BD31-4B8C-83A1-F6EECF244321}">
                <p14:modId xmlns:p14="http://schemas.microsoft.com/office/powerpoint/2010/main" val="2640415998"/>
              </p:ext>
            </p:extLst>
          </p:nvPr>
        </p:nvGraphicFramePr>
        <p:xfrm>
          <a:off x="3289300" y="4319406"/>
          <a:ext cx="76200" cy="215900"/>
        </p:xfrm>
        <a:graphic>
          <a:graphicData uri="http://schemas.openxmlformats.org/presentationml/2006/ole">
            <mc:AlternateContent xmlns:mc="http://schemas.openxmlformats.org/markup-compatibility/2006">
              <mc:Choice xmlns:v="urn:schemas-microsoft-com:vml" Requires="v">
                <p:oleObj name="Equation" r:id="rId32" imgW="75960" imgH="215640" progId="Equation.DSMT4">
                  <p:embed/>
                </p:oleObj>
              </mc:Choice>
              <mc:Fallback>
                <p:oleObj name="Equation" r:id="rId32" imgW="75960" imgH="215640" progId="Equation.DSMT4">
                  <p:embed/>
                  <p:pic>
                    <p:nvPicPr>
                      <p:cNvPr id="0" name=""/>
                      <p:cNvPicPr/>
                      <p:nvPr/>
                    </p:nvPicPr>
                    <p:blipFill>
                      <a:blip r:embed="rId33"/>
                      <a:stretch>
                        <a:fillRect/>
                      </a:stretch>
                    </p:blipFill>
                    <p:spPr>
                      <a:xfrm>
                        <a:off x="3289300" y="4319406"/>
                        <a:ext cx="76200" cy="2159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25C7D7C3-A2EE-4713-9E58-984D8108A0AE}"/>
              </a:ext>
            </a:extLst>
          </p:cNvPr>
          <p:cNvGraphicFramePr>
            <a:graphicFrameLocks noChangeAspect="1"/>
          </p:cNvGraphicFramePr>
          <p:nvPr>
            <p:extLst>
              <p:ext uri="{D42A27DB-BD31-4B8C-83A1-F6EECF244321}">
                <p14:modId xmlns:p14="http://schemas.microsoft.com/office/powerpoint/2010/main" val="3606395353"/>
              </p:ext>
            </p:extLst>
          </p:nvPr>
        </p:nvGraphicFramePr>
        <p:xfrm>
          <a:off x="4505325" y="4328931"/>
          <a:ext cx="76200" cy="215900"/>
        </p:xfrm>
        <a:graphic>
          <a:graphicData uri="http://schemas.openxmlformats.org/presentationml/2006/ole">
            <mc:AlternateContent xmlns:mc="http://schemas.openxmlformats.org/markup-compatibility/2006">
              <mc:Choice xmlns:v="urn:schemas-microsoft-com:vml" Requires="v">
                <p:oleObj name="Equation" r:id="rId34" imgW="75960" imgH="215640" progId="Equation.DSMT4">
                  <p:embed/>
                </p:oleObj>
              </mc:Choice>
              <mc:Fallback>
                <p:oleObj name="Equation" r:id="rId34" imgW="75960" imgH="215640" progId="Equation.DSMT4">
                  <p:embed/>
                  <p:pic>
                    <p:nvPicPr>
                      <p:cNvPr id="0" name=""/>
                      <p:cNvPicPr/>
                      <p:nvPr/>
                    </p:nvPicPr>
                    <p:blipFill>
                      <a:blip r:embed="rId35"/>
                      <a:stretch>
                        <a:fillRect/>
                      </a:stretch>
                    </p:blipFill>
                    <p:spPr>
                      <a:xfrm>
                        <a:off x="4505325" y="4328931"/>
                        <a:ext cx="76200" cy="2159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192A4B56-0999-4DA7-B4E9-5972AEDC2EB0}"/>
              </a:ext>
            </a:extLst>
          </p:cNvPr>
          <p:cNvGraphicFramePr>
            <a:graphicFrameLocks noChangeAspect="1"/>
          </p:cNvGraphicFramePr>
          <p:nvPr>
            <p:extLst>
              <p:ext uri="{D42A27DB-BD31-4B8C-83A1-F6EECF244321}">
                <p14:modId xmlns:p14="http://schemas.microsoft.com/office/powerpoint/2010/main" val="3428910120"/>
              </p:ext>
            </p:extLst>
          </p:nvPr>
        </p:nvGraphicFramePr>
        <p:xfrm>
          <a:off x="5776913" y="4329283"/>
          <a:ext cx="76200" cy="215900"/>
        </p:xfrm>
        <a:graphic>
          <a:graphicData uri="http://schemas.openxmlformats.org/presentationml/2006/ole">
            <mc:AlternateContent xmlns:mc="http://schemas.openxmlformats.org/markup-compatibility/2006">
              <mc:Choice xmlns:v="urn:schemas-microsoft-com:vml" Requires="v">
                <p:oleObj name="Equation" r:id="rId36" imgW="75960" imgH="215640" progId="Equation.DSMT4">
                  <p:embed/>
                </p:oleObj>
              </mc:Choice>
              <mc:Fallback>
                <p:oleObj name="Equation" r:id="rId36" imgW="75960" imgH="215640" progId="Equation.DSMT4">
                  <p:embed/>
                  <p:pic>
                    <p:nvPicPr>
                      <p:cNvPr id="0" name=""/>
                      <p:cNvPicPr/>
                      <p:nvPr/>
                    </p:nvPicPr>
                    <p:blipFill>
                      <a:blip r:embed="rId37"/>
                      <a:stretch>
                        <a:fillRect/>
                      </a:stretch>
                    </p:blipFill>
                    <p:spPr>
                      <a:xfrm>
                        <a:off x="5776913" y="4329283"/>
                        <a:ext cx="76200" cy="2159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982FCD20-4368-4ABB-A543-4D8DD1BEA6E2}"/>
              </a:ext>
            </a:extLst>
          </p:cNvPr>
          <p:cNvGraphicFramePr>
            <a:graphicFrameLocks noChangeAspect="1"/>
          </p:cNvGraphicFramePr>
          <p:nvPr>
            <p:extLst>
              <p:ext uri="{D42A27DB-BD31-4B8C-83A1-F6EECF244321}">
                <p14:modId xmlns:p14="http://schemas.microsoft.com/office/powerpoint/2010/main" val="3191628951"/>
              </p:ext>
            </p:extLst>
          </p:nvPr>
        </p:nvGraphicFramePr>
        <p:xfrm>
          <a:off x="7004052" y="4350415"/>
          <a:ext cx="76200" cy="215900"/>
        </p:xfrm>
        <a:graphic>
          <a:graphicData uri="http://schemas.openxmlformats.org/presentationml/2006/ole">
            <mc:AlternateContent xmlns:mc="http://schemas.openxmlformats.org/markup-compatibility/2006">
              <mc:Choice xmlns:v="urn:schemas-microsoft-com:vml" Requires="v">
                <p:oleObj name="Equation" r:id="rId38" imgW="75960" imgH="215640" progId="Equation.DSMT4">
                  <p:embed/>
                </p:oleObj>
              </mc:Choice>
              <mc:Fallback>
                <p:oleObj name="Equation" r:id="rId38" imgW="75960" imgH="215640" progId="Equation.DSMT4">
                  <p:embed/>
                  <p:pic>
                    <p:nvPicPr>
                      <p:cNvPr id="0" name=""/>
                      <p:cNvPicPr/>
                      <p:nvPr/>
                    </p:nvPicPr>
                    <p:blipFill>
                      <a:blip r:embed="rId39"/>
                      <a:stretch>
                        <a:fillRect/>
                      </a:stretch>
                    </p:blipFill>
                    <p:spPr>
                      <a:xfrm>
                        <a:off x="7004052" y="4350415"/>
                        <a:ext cx="76200" cy="2159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AA1B7877-0E72-4A3F-9313-6D23DC7CC274}"/>
              </a:ext>
            </a:extLst>
          </p:cNvPr>
          <p:cNvGraphicFramePr>
            <a:graphicFrameLocks noChangeAspect="1"/>
          </p:cNvGraphicFramePr>
          <p:nvPr>
            <p:extLst>
              <p:ext uri="{D42A27DB-BD31-4B8C-83A1-F6EECF244321}">
                <p14:modId xmlns:p14="http://schemas.microsoft.com/office/powerpoint/2010/main" val="3510558416"/>
              </p:ext>
            </p:extLst>
          </p:nvPr>
        </p:nvGraphicFramePr>
        <p:xfrm>
          <a:off x="1870079" y="4679790"/>
          <a:ext cx="330200" cy="203200"/>
        </p:xfrm>
        <a:graphic>
          <a:graphicData uri="http://schemas.openxmlformats.org/presentationml/2006/ole">
            <mc:AlternateContent xmlns:mc="http://schemas.openxmlformats.org/markup-compatibility/2006">
              <mc:Choice xmlns:v="urn:schemas-microsoft-com:vml" Requires="v">
                <p:oleObj name="Equation" r:id="rId40" imgW="330120" imgH="203040" progId="Equation.DSMT4">
                  <p:embed/>
                </p:oleObj>
              </mc:Choice>
              <mc:Fallback>
                <p:oleObj name="Equation" r:id="rId40" imgW="330120" imgH="203040" progId="Equation.DSMT4">
                  <p:embed/>
                  <p:pic>
                    <p:nvPicPr>
                      <p:cNvPr id="0" name=""/>
                      <p:cNvPicPr/>
                      <p:nvPr/>
                    </p:nvPicPr>
                    <p:blipFill>
                      <a:blip r:embed="rId41"/>
                      <a:stretch>
                        <a:fillRect/>
                      </a:stretch>
                    </p:blipFill>
                    <p:spPr>
                      <a:xfrm>
                        <a:off x="1870079" y="4679790"/>
                        <a:ext cx="330200" cy="2032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D55C9A23-22C8-4F96-87B1-C8409AAFBB1F}"/>
              </a:ext>
            </a:extLst>
          </p:cNvPr>
          <p:cNvGraphicFramePr>
            <a:graphicFrameLocks noChangeAspect="1"/>
          </p:cNvGraphicFramePr>
          <p:nvPr>
            <p:extLst>
              <p:ext uri="{D42A27DB-BD31-4B8C-83A1-F6EECF244321}">
                <p14:modId xmlns:p14="http://schemas.microsoft.com/office/powerpoint/2010/main" val="3855296715"/>
              </p:ext>
            </p:extLst>
          </p:nvPr>
        </p:nvGraphicFramePr>
        <p:xfrm>
          <a:off x="3289300" y="4679790"/>
          <a:ext cx="127000" cy="203200"/>
        </p:xfrm>
        <a:graphic>
          <a:graphicData uri="http://schemas.openxmlformats.org/presentationml/2006/ole">
            <mc:AlternateContent xmlns:mc="http://schemas.openxmlformats.org/markup-compatibility/2006">
              <mc:Choice xmlns:v="urn:schemas-microsoft-com:vml" Requires="v">
                <p:oleObj name="Equation" r:id="rId42" imgW="126720" imgH="203040" progId="Equation.DSMT4">
                  <p:embed/>
                </p:oleObj>
              </mc:Choice>
              <mc:Fallback>
                <p:oleObj name="Equation" r:id="rId42" imgW="126720" imgH="203040" progId="Equation.DSMT4">
                  <p:embed/>
                  <p:pic>
                    <p:nvPicPr>
                      <p:cNvPr id="0" name=""/>
                      <p:cNvPicPr/>
                      <p:nvPr/>
                    </p:nvPicPr>
                    <p:blipFill>
                      <a:blip r:embed="rId43"/>
                      <a:stretch>
                        <a:fillRect/>
                      </a:stretch>
                    </p:blipFill>
                    <p:spPr>
                      <a:xfrm>
                        <a:off x="3289300" y="4679790"/>
                        <a:ext cx="127000" cy="2032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E6F74B66-5BAF-476B-AE12-6DA9131C2B2D}"/>
              </a:ext>
            </a:extLst>
          </p:cNvPr>
          <p:cNvGraphicFramePr>
            <a:graphicFrameLocks noChangeAspect="1"/>
          </p:cNvGraphicFramePr>
          <p:nvPr>
            <p:extLst>
              <p:ext uri="{D42A27DB-BD31-4B8C-83A1-F6EECF244321}">
                <p14:modId xmlns:p14="http://schemas.microsoft.com/office/powerpoint/2010/main" val="643935329"/>
              </p:ext>
            </p:extLst>
          </p:nvPr>
        </p:nvGraphicFramePr>
        <p:xfrm>
          <a:off x="4452937" y="4679790"/>
          <a:ext cx="139700" cy="203200"/>
        </p:xfrm>
        <a:graphic>
          <a:graphicData uri="http://schemas.openxmlformats.org/presentationml/2006/ole">
            <mc:AlternateContent xmlns:mc="http://schemas.openxmlformats.org/markup-compatibility/2006">
              <mc:Choice xmlns:v="urn:schemas-microsoft-com:vml" Requires="v">
                <p:oleObj name="Equation" r:id="rId44" imgW="139680" imgH="203040" progId="Equation.DSMT4">
                  <p:embed/>
                </p:oleObj>
              </mc:Choice>
              <mc:Fallback>
                <p:oleObj name="Equation" r:id="rId44" imgW="139680" imgH="203040" progId="Equation.DSMT4">
                  <p:embed/>
                  <p:pic>
                    <p:nvPicPr>
                      <p:cNvPr id="0" name=""/>
                      <p:cNvPicPr/>
                      <p:nvPr/>
                    </p:nvPicPr>
                    <p:blipFill>
                      <a:blip r:embed="rId45"/>
                      <a:stretch>
                        <a:fillRect/>
                      </a:stretch>
                    </p:blipFill>
                    <p:spPr>
                      <a:xfrm>
                        <a:off x="4452937" y="4679790"/>
                        <a:ext cx="139700" cy="2032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E000F219-7C61-4C81-84F5-5C3652DB0EC9}"/>
              </a:ext>
            </a:extLst>
          </p:cNvPr>
          <p:cNvGraphicFramePr>
            <a:graphicFrameLocks noChangeAspect="1"/>
          </p:cNvGraphicFramePr>
          <p:nvPr>
            <p:extLst>
              <p:ext uri="{D42A27DB-BD31-4B8C-83A1-F6EECF244321}">
                <p14:modId xmlns:p14="http://schemas.microsoft.com/office/powerpoint/2010/main" val="4169847569"/>
              </p:ext>
            </p:extLst>
          </p:nvPr>
        </p:nvGraphicFramePr>
        <p:xfrm>
          <a:off x="5765800" y="4681890"/>
          <a:ext cx="139700" cy="203200"/>
        </p:xfrm>
        <a:graphic>
          <a:graphicData uri="http://schemas.openxmlformats.org/presentationml/2006/ole">
            <mc:AlternateContent xmlns:mc="http://schemas.openxmlformats.org/markup-compatibility/2006">
              <mc:Choice xmlns:v="urn:schemas-microsoft-com:vml" Requires="v">
                <p:oleObj name="Equation" r:id="rId46" imgW="139680" imgH="203040" progId="Equation.DSMT4">
                  <p:embed/>
                </p:oleObj>
              </mc:Choice>
              <mc:Fallback>
                <p:oleObj name="Equation" r:id="rId46" imgW="139680" imgH="203040" progId="Equation.DSMT4">
                  <p:embed/>
                  <p:pic>
                    <p:nvPicPr>
                      <p:cNvPr id="0" name=""/>
                      <p:cNvPicPr/>
                      <p:nvPr/>
                    </p:nvPicPr>
                    <p:blipFill>
                      <a:blip r:embed="rId47"/>
                      <a:stretch>
                        <a:fillRect/>
                      </a:stretch>
                    </p:blipFill>
                    <p:spPr>
                      <a:xfrm>
                        <a:off x="5765800" y="4681890"/>
                        <a:ext cx="139700" cy="2032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1A4A7082-C5AD-46E5-B8FD-8F08A118A7C6}"/>
              </a:ext>
            </a:extLst>
          </p:cNvPr>
          <p:cNvGraphicFramePr>
            <a:graphicFrameLocks noChangeAspect="1"/>
          </p:cNvGraphicFramePr>
          <p:nvPr>
            <p:extLst>
              <p:ext uri="{D42A27DB-BD31-4B8C-83A1-F6EECF244321}">
                <p14:modId xmlns:p14="http://schemas.microsoft.com/office/powerpoint/2010/main" val="2209036199"/>
              </p:ext>
            </p:extLst>
          </p:nvPr>
        </p:nvGraphicFramePr>
        <p:xfrm>
          <a:off x="6934202" y="4680142"/>
          <a:ext cx="139700" cy="203200"/>
        </p:xfrm>
        <a:graphic>
          <a:graphicData uri="http://schemas.openxmlformats.org/presentationml/2006/ole">
            <mc:AlternateContent xmlns:mc="http://schemas.openxmlformats.org/markup-compatibility/2006">
              <mc:Choice xmlns:v="urn:schemas-microsoft-com:vml" Requires="v">
                <p:oleObj name="Equation" r:id="rId48" imgW="139680" imgH="203040" progId="Equation.DSMT4">
                  <p:embed/>
                </p:oleObj>
              </mc:Choice>
              <mc:Fallback>
                <p:oleObj name="Equation" r:id="rId48" imgW="139680" imgH="203040" progId="Equation.DSMT4">
                  <p:embed/>
                  <p:pic>
                    <p:nvPicPr>
                      <p:cNvPr id="0" name=""/>
                      <p:cNvPicPr/>
                      <p:nvPr/>
                    </p:nvPicPr>
                    <p:blipFill>
                      <a:blip r:embed="rId49"/>
                      <a:stretch>
                        <a:fillRect/>
                      </a:stretch>
                    </p:blipFill>
                    <p:spPr>
                      <a:xfrm>
                        <a:off x="6934202" y="4680142"/>
                        <a:ext cx="139700" cy="203200"/>
                      </a:xfrm>
                      <a:prstGeom prst="rect">
                        <a:avLst/>
                      </a:prstGeom>
                    </p:spPr>
                  </p:pic>
                </p:oleObj>
              </mc:Fallback>
            </mc:AlternateContent>
          </a:graphicData>
        </a:graphic>
      </p:graphicFrame>
      <p:sp>
        <p:nvSpPr>
          <p:cNvPr id="4" name="Content Placeholder 3"/>
          <p:cNvSpPr>
            <a:spLocks noGrp="1"/>
          </p:cNvSpPr>
          <p:nvPr>
            <p:ph sz="quarter" idx="14"/>
          </p:nvPr>
        </p:nvSpPr>
        <p:spPr>
          <a:xfrm>
            <a:off x="342900" y="5010151"/>
            <a:ext cx="8458200" cy="1562100"/>
          </a:xfrm>
        </p:spPr>
        <p:txBody>
          <a:bodyPr/>
          <a:lstStyle/>
          <a:p>
            <a:pPr marL="292608" indent="-292608">
              <a:buFont typeface="Arial" panose="020B0604020202020204" pitchFamily="34" charset="0"/>
              <a:buChar char="•"/>
            </a:pPr>
            <a:r>
              <a:rPr lang="en-US" sz="2200" dirty="0"/>
              <a:t>Use the </a:t>
            </a:r>
            <a:r>
              <a:rPr lang="en-US" sz="2200" dirty="0" err="1"/>
              <a:t>Restaurant_Reviews</a:t>
            </a:r>
            <a:r>
              <a:rPr lang="en-US" sz="2200" dirty="0"/>
              <a:t> data to first detect the missing values.</a:t>
            </a:r>
          </a:p>
          <a:p>
            <a:pPr marL="292608" indent="-292608">
              <a:buFont typeface="Arial" panose="020B0604020202020204" pitchFamily="34" charset="0"/>
              <a:buChar char="•"/>
            </a:pPr>
            <a:r>
              <a:rPr lang="en-US" sz="2200" dirty="0"/>
              <a:t>Then use both omission and imputation strategies to handle the missing values.</a:t>
            </a:r>
          </a:p>
        </p:txBody>
      </p:sp>
      <p:sp>
        <p:nvSpPr>
          <p:cNvPr id="7" name="Slide Number Placeholder 6"/>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2781457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Data Preparation </a:t>
            </a:r>
            <a:r>
              <a:rPr lang="en-US" sz="1000" b="0" dirty="0"/>
              <a:t>6</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If the variable that has many missing values is deemed unimportant or can be represented using a proxy variable that does not have missing values, the variable may be excluded from the analysis.</a:t>
            </a:r>
          </a:p>
          <a:p>
            <a:pPr marL="292608" indent="-292608">
              <a:buFont typeface="Arial" panose="020B0604020202020204" pitchFamily="34" charset="0"/>
              <a:buChar char="•"/>
            </a:pPr>
            <a:r>
              <a:rPr lang="en-US" dirty="0"/>
              <a:t>Some analytics techniques such as decision trees are robust and can be applied to data sets even with the inclusion of missing values.</a:t>
            </a:r>
          </a:p>
          <a:p>
            <a:pPr marL="292608" indent="-292608">
              <a:buFont typeface="Arial" panose="020B0604020202020204" pitchFamily="34" charset="0"/>
              <a:buChar char="•"/>
            </a:pPr>
            <a:r>
              <a:rPr lang="en-US" dirty="0"/>
              <a:t>Another important data preparation task involves the treatment of extremely small or large values, referred to as outliers.</a:t>
            </a:r>
          </a:p>
          <a:p>
            <a:pPr marL="292608" indent="-292608">
              <a:buFont typeface="Arial" panose="020B0604020202020204" pitchFamily="34" charset="0"/>
              <a:buChar char="•"/>
            </a:pPr>
            <a:r>
              <a:rPr lang="en-US" dirty="0"/>
              <a:t>It is noteworthy that in the presence of outliers, it is preferred to use the median instead of the mean to impute missing values.</a:t>
            </a:r>
          </a:p>
        </p:txBody>
      </p:sp>
      <p:sp>
        <p:nvSpPr>
          <p:cNvPr id="6" name="Slide Number Placeholder 5"/>
          <p:cNvSpPr>
            <a:spLocks noGrp="1"/>
          </p:cNvSpPr>
          <p:nvPr>
            <p:ph type="sldNum" sz="quarter" idx="4"/>
          </p:nvPr>
        </p:nvSpPr>
        <p:spPr/>
        <p:txBody>
          <a:bodyPr/>
          <a:lstStyle/>
          <a:p>
            <a:fld id="{68151E55-6873-49E2-B8D5-2F265E6F1973}" type="slidenum">
              <a:rPr lang="en-US" smtClean="0"/>
              <a:pPr/>
              <a:t>32</a:t>
            </a:fld>
            <a:endParaRPr lang="en-US" dirty="0"/>
          </a:p>
        </p:txBody>
      </p:sp>
    </p:spTree>
    <p:extLst>
      <p:ext uri="{BB962C8B-B14F-4D97-AF65-F5344CB8AC3E}">
        <p14:creationId xmlns:p14="http://schemas.microsoft.com/office/powerpoint/2010/main" val="32797500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Data Preparation </a:t>
            </a:r>
            <a:r>
              <a:rPr lang="en-US" sz="1000" b="0" dirty="0"/>
              <a:t>7</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The process of extracting portions of a data set that are relevant to the analysis is called </a:t>
            </a:r>
            <a:r>
              <a:rPr lang="en-US" dirty="0" err="1"/>
              <a:t>subsetting</a:t>
            </a:r>
            <a:r>
              <a:rPr lang="en-US" dirty="0"/>
              <a:t>.</a:t>
            </a:r>
          </a:p>
          <a:p>
            <a:pPr marL="292608" indent="-292608">
              <a:buFont typeface="Arial" panose="020B0604020202020204" pitchFamily="34" charset="0"/>
              <a:buChar char="•"/>
            </a:pPr>
            <a:r>
              <a:rPr lang="en-US" dirty="0"/>
              <a:t>It is commonly used to pre-process the data prior to analysis.</a:t>
            </a:r>
          </a:p>
          <a:p>
            <a:pPr marL="292608" indent="-292608">
              <a:buFont typeface="Arial" panose="020B0604020202020204" pitchFamily="34" charset="0"/>
              <a:buChar char="•"/>
            </a:pPr>
            <a:r>
              <a:rPr lang="en-US" dirty="0"/>
              <a:t>For time series data, we may choose to create subsets of recent observations and observations from the distant past in order to analyze them separately.</a:t>
            </a:r>
          </a:p>
          <a:p>
            <a:pPr marL="292608" indent="-292608">
              <a:buFont typeface="Arial" panose="020B0604020202020204" pitchFamily="34" charset="0"/>
              <a:buChar char="•"/>
            </a:pPr>
            <a:r>
              <a:rPr lang="en-US" dirty="0" err="1"/>
              <a:t>Subsetting</a:t>
            </a:r>
            <a:r>
              <a:rPr lang="en-US" dirty="0"/>
              <a:t> can also be used to eliminate unwanted data such as observations that contain missing values, low quality data, or outliers.</a:t>
            </a:r>
          </a:p>
        </p:txBody>
      </p:sp>
      <p:sp>
        <p:nvSpPr>
          <p:cNvPr id="6" name="Slide Number Placeholder 5"/>
          <p:cNvSpPr>
            <a:spLocks noGrp="1"/>
          </p:cNvSpPr>
          <p:nvPr>
            <p:ph type="sldNum" sz="quarter" idx="4"/>
          </p:nvPr>
        </p:nvSpPr>
        <p:spPr/>
        <p:txBody>
          <a:bodyPr/>
          <a:lstStyle/>
          <a:p>
            <a:fld id="{68151E55-6873-49E2-B8D5-2F265E6F1973}" type="slidenum">
              <a:rPr lang="en-US" smtClean="0"/>
              <a:pPr/>
              <a:t>33</a:t>
            </a:fld>
            <a:endParaRPr lang="en-US" dirty="0"/>
          </a:p>
        </p:txBody>
      </p:sp>
    </p:spTree>
    <p:extLst>
      <p:ext uri="{BB962C8B-B14F-4D97-AF65-F5344CB8AC3E}">
        <p14:creationId xmlns:p14="http://schemas.microsoft.com/office/powerpoint/2010/main" val="2089778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Data Preparation </a:t>
            </a:r>
            <a:r>
              <a:rPr lang="en-US" sz="1000" b="0" dirty="0"/>
              <a:t>8</a:t>
            </a:r>
          </a:p>
        </p:txBody>
      </p:sp>
      <p:sp>
        <p:nvSpPr>
          <p:cNvPr id="3" name="Content Placeholder 2"/>
          <p:cNvSpPr>
            <a:spLocks noGrp="1"/>
          </p:cNvSpPr>
          <p:nvPr>
            <p:ph sz="quarter" idx="11"/>
          </p:nvPr>
        </p:nvSpPr>
        <p:spPr>
          <a:xfrm>
            <a:off x="342900" y="1276709"/>
            <a:ext cx="8458200" cy="2323741"/>
          </a:xfrm>
        </p:spPr>
        <p:txBody>
          <a:bodyPr/>
          <a:lstStyle/>
          <a:p>
            <a:r>
              <a:rPr lang="en-US" dirty="0"/>
              <a:t>Sometimes, </a:t>
            </a:r>
            <a:r>
              <a:rPr lang="en-US" dirty="0" err="1"/>
              <a:t>subsetting</a:t>
            </a:r>
            <a:r>
              <a:rPr lang="en-US" dirty="0"/>
              <a:t> involves excluding variables instead of observations.</a:t>
            </a:r>
          </a:p>
          <a:p>
            <a:pPr marL="292608" indent="-292608">
              <a:buFont typeface="Arial" panose="020B0604020202020204" pitchFamily="34" charset="0"/>
              <a:buChar char="•"/>
            </a:pPr>
            <a:r>
              <a:rPr lang="en-US" dirty="0"/>
              <a:t>Irrelevant to the problem.</a:t>
            </a:r>
          </a:p>
          <a:p>
            <a:pPr marL="292608" indent="-292608">
              <a:buFont typeface="Arial" panose="020B0604020202020204" pitchFamily="34" charset="0"/>
              <a:buChar char="•"/>
            </a:pPr>
            <a:r>
              <a:rPr lang="en-US" dirty="0"/>
              <a:t>Contain redundant information.</a:t>
            </a:r>
          </a:p>
          <a:p>
            <a:pPr marL="292608" indent="-292608">
              <a:buFont typeface="Arial" panose="020B0604020202020204" pitchFamily="34" charset="0"/>
              <a:buChar char="•"/>
            </a:pPr>
            <a:r>
              <a:rPr lang="en-US" dirty="0"/>
              <a:t>Excessive amounts of missing values.</a:t>
            </a:r>
          </a:p>
        </p:txBody>
      </p:sp>
      <p:sp>
        <p:nvSpPr>
          <p:cNvPr id="4" name="Content Placeholder 3"/>
          <p:cNvSpPr>
            <a:spLocks noGrp="1"/>
          </p:cNvSpPr>
          <p:nvPr>
            <p:ph sz="quarter" idx="14"/>
          </p:nvPr>
        </p:nvSpPr>
        <p:spPr>
          <a:xfrm>
            <a:off x="342900" y="3705226"/>
            <a:ext cx="8458200" cy="2771774"/>
          </a:xfrm>
        </p:spPr>
        <p:txBody>
          <a:bodyPr/>
          <a:lstStyle/>
          <a:p>
            <a:r>
              <a:rPr lang="en-US" dirty="0" err="1"/>
              <a:t>Subsetting</a:t>
            </a:r>
            <a:r>
              <a:rPr lang="en-US" dirty="0"/>
              <a:t> can also be performed as part of descriptive analytics that helps reveal insights in the data.</a:t>
            </a:r>
          </a:p>
        </p:txBody>
      </p:sp>
      <p:sp>
        <p:nvSpPr>
          <p:cNvPr id="7" name="Slide Number Placeholder 6"/>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1966174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2.3: Data Preparation </a:t>
            </a:r>
            <a:r>
              <a:rPr lang="en-US" sz="1000" b="0" dirty="0"/>
              <a:t>9</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Organic Food Superstore.</a:t>
            </a:r>
          </a:p>
          <a:p>
            <a:pPr marL="292608" indent="-292608">
              <a:buFont typeface="Arial" panose="020B0604020202020204" pitchFamily="34" charset="0"/>
              <a:buChar char="•"/>
            </a:pPr>
            <a:r>
              <a:rPr lang="en-US" dirty="0"/>
              <a:t>They feel that sex, household size, income, total spending in 2021, total number of orders in the past 24 months, and channel through which the customer was acquired are useful for her to create a profile of these customers.</a:t>
            </a:r>
          </a:p>
          <a:p>
            <a:pPr marL="292608" indent="-292608">
              <a:buFont typeface="Arial" panose="020B0604020202020204" pitchFamily="34" charset="0"/>
              <a:buChar char="•"/>
            </a:pPr>
            <a:r>
              <a:rPr lang="en-US" dirty="0"/>
              <a:t>Use software to first identify college-educated millennial customers in the Customers data file.</a:t>
            </a:r>
          </a:p>
          <a:p>
            <a:pPr marL="292608" indent="-292608">
              <a:buFont typeface="Arial" panose="020B0604020202020204" pitchFamily="34" charset="0"/>
              <a:buChar char="•"/>
            </a:pPr>
            <a:r>
              <a:rPr lang="en-US" dirty="0"/>
              <a:t>Then, create subsets of female and male college-educated millennial customers.</a:t>
            </a:r>
          </a:p>
        </p:txBody>
      </p:sp>
      <p:sp>
        <p:nvSpPr>
          <p:cNvPr id="6" name="Slide Number Placeholder 5"/>
          <p:cNvSpPr>
            <a:spLocks noGrp="1"/>
          </p:cNvSpPr>
          <p:nvPr>
            <p:ph type="sldNum" sz="quarter" idx="4"/>
          </p:nvPr>
        </p:nvSpPr>
        <p:spPr/>
        <p:txBody>
          <a:bodyPr/>
          <a:lstStyle/>
          <a:p>
            <a:fld id="{68151E55-6873-49E2-B8D5-2F265E6F1973}" type="slidenum">
              <a:rPr lang="en-US" smtClean="0"/>
              <a:pPr/>
              <a:t>35</a:t>
            </a:fld>
            <a:endParaRPr lang="en-US" dirty="0"/>
          </a:p>
        </p:txBody>
      </p:sp>
    </p:spTree>
    <p:extLst>
      <p:ext uri="{BB962C8B-B14F-4D97-AF65-F5344CB8AC3E}">
        <p14:creationId xmlns:p14="http://schemas.microsoft.com/office/powerpoint/2010/main" val="170303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2.4: Transforming Numerical Data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Data transformation is the process of converting data from one format or structure to another.</a:t>
            </a:r>
          </a:p>
          <a:p>
            <a:pPr marL="292608" indent="-292608">
              <a:buFont typeface="Arial" panose="020B0604020202020204" pitchFamily="34" charset="0"/>
              <a:buChar char="•"/>
            </a:pPr>
            <a:r>
              <a:rPr lang="en-US" dirty="0"/>
              <a:t>It is performed to meet the requirements of statistical and data mining techniques used for the analysis.</a:t>
            </a:r>
          </a:p>
          <a:p>
            <a:pPr marL="292608" indent="-292608">
              <a:buFont typeface="Arial" panose="020B0604020202020204" pitchFamily="34" charset="0"/>
              <a:buChar char="•"/>
            </a:pPr>
            <a:r>
              <a:rPr lang="en-US" dirty="0"/>
              <a:t>Sometimes, it makes sense to group a vast range of numerical values into a small number of “bins.”</a:t>
            </a:r>
          </a:p>
        </p:txBody>
      </p:sp>
      <p:sp>
        <p:nvSpPr>
          <p:cNvPr id="6" name="Slide Number Placeholder 5"/>
          <p:cNvSpPr>
            <a:spLocks noGrp="1"/>
          </p:cNvSpPr>
          <p:nvPr>
            <p:ph type="sldNum" sz="quarter" idx="4"/>
          </p:nvPr>
        </p:nvSpPr>
        <p:spPr/>
        <p:txBody>
          <a:bodyPr/>
          <a:lstStyle/>
          <a:p>
            <a:fld id="{68151E55-6873-49E2-B8D5-2F265E6F1973}" type="slidenum">
              <a:rPr lang="en-US" smtClean="0"/>
              <a:pPr/>
              <a:t>36</a:t>
            </a:fld>
            <a:endParaRPr lang="en-US" dirty="0"/>
          </a:p>
        </p:txBody>
      </p:sp>
    </p:spTree>
    <p:extLst>
      <p:ext uri="{BB962C8B-B14F-4D97-AF65-F5344CB8AC3E}">
        <p14:creationId xmlns:p14="http://schemas.microsoft.com/office/powerpoint/2010/main" val="2318923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2.4: Transforming Numerical Data </a:t>
            </a:r>
            <a:r>
              <a:rPr lang="en-US" sz="1000" b="0" dirty="0"/>
              <a:t>2</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Binning is the process of transforming numerical variables into categorical variables by grouping the numerical values into a small number of groups or bins.</a:t>
            </a:r>
          </a:p>
          <a:p>
            <a:pPr marL="292608" indent="-292608">
              <a:buFont typeface="Arial" panose="020B0604020202020204" pitchFamily="34" charset="0"/>
              <a:buChar char="•"/>
            </a:pPr>
            <a:r>
              <a:rPr lang="en-US" dirty="0"/>
              <a:t>It is important that the bins are consecutive and nonoverlapping so that each numerical value falls into only one bin.</a:t>
            </a:r>
          </a:p>
          <a:p>
            <a:pPr marL="292608" indent="-292608">
              <a:buFont typeface="Arial" panose="020B0604020202020204" pitchFamily="34" charset="0"/>
              <a:buChar char="•"/>
            </a:pPr>
            <a:r>
              <a:rPr lang="en-US" dirty="0"/>
              <a:t>Binning can be an effective way to reduce noise in the data if we believe that all observations in the same bin tend to behave the same way.</a:t>
            </a:r>
          </a:p>
        </p:txBody>
      </p:sp>
      <p:sp>
        <p:nvSpPr>
          <p:cNvPr id="6" name="Slide Number Placeholder 5"/>
          <p:cNvSpPr>
            <a:spLocks noGrp="1"/>
          </p:cNvSpPr>
          <p:nvPr>
            <p:ph type="sldNum" sz="quarter" idx="4"/>
          </p:nvPr>
        </p:nvSpPr>
        <p:spPr/>
        <p:txBody>
          <a:bodyPr/>
          <a:lstStyle/>
          <a:p>
            <a:fld id="{68151E55-6873-49E2-B8D5-2F265E6F1973}" type="slidenum">
              <a:rPr lang="en-US" smtClean="0"/>
              <a:pPr/>
              <a:t>37</a:t>
            </a:fld>
            <a:endParaRPr lang="en-US" dirty="0"/>
          </a:p>
        </p:txBody>
      </p:sp>
    </p:spTree>
    <p:extLst>
      <p:ext uri="{BB962C8B-B14F-4D97-AF65-F5344CB8AC3E}">
        <p14:creationId xmlns:p14="http://schemas.microsoft.com/office/powerpoint/2010/main" val="162667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2.4: Transforming Numerical Data </a:t>
            </a:r>
            <a:r>
              <a:rPr lang="en-US" sz="1000" b="0" dirty="0"/>
              <a:t>3</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Outliers in the data will be part of the last bin and, and therefore, will not distort subsequent data analysis.</a:t>
            </a:r>
          </a:p>
          <a:p>
            <a:pPr marL="292608" indent="-292608">
              <a:buFont typeface="Arial" panose="020B0604020202020204" pitchFamily="34" charset="0"/>
              <a:buChar char="•"/>
            </a:pPr>
            <a:r>
              <a:rPr lang="en-US" dirty="0"/>
              <a:t>Binning is also useful in categorizing observations and meeting the categorical data requirements of some data mining analytics techniques such as naïve Bayes.</a:t>
            </a:r>
          </a:p>
          <a:p>
            <a:pPr marL="292608" indent="-292608">
              <a:buFont typeface="Arial" panose="020B0604020202020204" pitchFamily="34" charset="0"/>
              <a:buChar char="•"/>
            </a:pPr>
            <a:r>
              <a:rPr lang="en-US" dirty="0"/>
              <a:t>Bins are also often created to have equal intervals.</a:t>
            </a:r>
          </a:p>
          <a:p>
            <a:pPr marL="292608" indent="-292608">
              <a:buFont typeface="Arial" panose="020B0604020202020204" pitchFamily="34" charset="0"/>
              <a:buChar char="•"/>
            </a:pPr>
            <a:r>
              <a:rPr lang="en-US" dirty="0"/>
              <a:t>We can also create bins of equal counts, where individual bins have the same number of observations.</a:t>
            </a:r>
          </a:p>
        </p:txBody>
      </p:sp>
      <p:sp>
        <p:nvSpPr>
          <p:cNvPr id="6" name="Slide Number Placeholder 5"/>
          <p:cNvSpPr>
            <a:spLocks noGrp="1"/>
          </p:cNvSpPr>
          <p:nvPr>
            <p:ph type="sldNum" sz="quarter" idx="4"/>
          </p:nvPr>
        </p:nvSpPr>
        <p:spPr/>
        <p:txBody>
          <a:bodyPr/>
          <a:lstStyle/>
          <a:p>
            <a:fld id="{68151E55-6873-49E2-B8D5-2F265E6F1973}" type="slidenum">
              <a:rPr lang="en-US" smtClean="0"/>
              <a:pPr/>
              <a:t>38</a:t>
            </a:fld>
            <a:endParaRPr lang="en-US" dirty="0"/>
          </a:p>
        </p:txBody>
      </p:sp>
    </p:spTree>
    <p:extLst>
      <p:ext uri="{BB962C8B-B14F-4D97-AF65-F5344CB8AC3E}">
        <p14:creationId xmlns:p14="http://schemas.microsoft.com/office/powerpoint/2010/main" val="3025283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2.4: Transforming Numerical Data </a:t>
            </a:r>
            <a:r>
              <a:rPr lang="en-US" sz="1000" b="0" dirty="0"/>
              <a:t>4</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sz="2000" dirty="0"/>
              <a:t>Example: Organic Food Superstore.</a:t>
            </a:r>
          </a:p>
          <a:p>
            <a:pPr marL="292608" indent="-292608">
              <a:buFont typeface="Arial" panose="020B0604020202020204" pitchFamily="34" charset="0"/>
              <a:buChar char="•"/>
            </a:pPr>
            <a:r>
              <a:rPr lang="en-US" sz="2000" dirty="0"/>
              <a:t>They would like to perform the R</a:t>
            </a:r>
            <a:r>
              <a:rPr lang="en-US" sz="100" dirty="0"/>
              <a:t> </a:t>
            </a:r>
            <a:r>
              <a:rPr lang="en-US" sz="2000" dirty="0"/>
              <a:t>F</a:t>
            </a:r>
            <a:r>
              <a:rPr lang="en-US" sz="100" dirty="0"/>
              <a:t> </a:t>
            </a:r>
            <a:r>
              <a:rPr lang="en-US" sz="2000" dirty="0"/>
              <a:t>M analysis which stands for recency, frequency, and monetary.</a:t>
            </a:r>
          </a:p>
          <a:p>
            <a:pPr marL="292608" indent="-292608">
              <a:buFont typeface="Arial" panose="020B0604020202020204" pitchFamily="34" charset="0"/>
              <a:buChar char="•"/>
            </a:pPr>
            <a:r>
              <a:rPr lang="en-US" sz="2000" dirty="0"/>
              <a:t>The R</a:t>
            </a:r>
            <a:r>
              <a:rPr lang="en-US" sz="100" dirty="0"/>
              <a:t> </a:t>
            </a:r>
            <a:r>
              <a:rPr lang="en-US" sz="2000" dirty="0"/>
              <a:t>F</a:t>
            </a:r>
            <a:r>
              <a:rPr lang="en-US" sz="100" dirty="0"/>
              <a:t> </a:t>
            </a:r>
            <a:r>
              <a:rPr lang="en-US" sz="2000" dirty="0"/>
              <a:t>M ratings can be created from the </a:t>
            </a:r>
            <a:r>
              <a:rPr lang="en-US" sz="2000" dirty="0" err="1"/>
              <a:t>DaysSinceLast</a:t>
            </a:r>
            <a:r>
              <a:rPr lang="en-US" sz="2000" dirty="0"/>
              <a:t> (recency), </a:t>
            </a:r>
            <a:r>
              <a:rPr lang="en-US" sz="2000" dirty="0" err="1"/>
              <a:t>NumOfOrders</a:t>
            </a:r>
            <a:r>
              <a:rPr lang="en-US" sz="2000" dirty="0"/>
              <a:t> (frequency), and Spending2021 (monetary) variables.</a:t>
            </a:r>
          </a:p>
          <a:p>
            <a:pPr marL="292608" indent="-292608">
              <a:buFont typeface="Arial" panose="020B0604020202020204" pitchFamily="34" charset="0"/>
              <a:buChar char="•"/>
            </a:pPr>
            <a:r>
              <a:rPr lang="en-US" sz="2000" dirty="0"/>
              <a:t>Bin customers into five equal-size groups, with 20% of the customers included in each group. Each group is also assigned a score from 1 to 5, with 5 being the highest.</a:t>
            </a:r>
          </a:p>
          <a:p>
            <a:pPr marL="292608" indent="-292608">
              <a:buFont typeface="Arial" panose="020B0604020202020204" pitchFamily="34" charset="0"/>
              <a:buChar char="•"/>
            </a:pPr>
            <a:r>
              <a:rPr lang="en-US" sz="2000" dirty="0"/>
              <a:t>They would like to assign the bronze membership status to customers who spent less than $250, silver membership status to those who spent $250 or more but less than $1,000, and the gold membership status to those who spent $1,000 or more.</a:t>
            </a:r>
          </a:p>
          <a:p>
            <a:pPr marL="292608" indent="-292608">
              <a:buFont typeface="Arial" panose="020B0604020202020204" pitchFamily="34" charset="0"/>
              <a:buChar char="•"/>
            </a:pPr>
            <a:r>
              <a:rPr lang="en-US" sz="2000" dirty="0"/>
              <a:t>Use software to bin variables according to these specifications and summarize the results.</a:t>
            </a:r>
          </a:p>
        </p:txBody>
      </p:sp>
      <p:sp>
        <p:nvSpPr>
          <p:cNvPr id="6" name="Slide Number Placeholder 5"/>
          <p:cNvSpPr>
            <a:spLocks noGrp="1"/>
          </p:cNvSpPr>
          <p:nvPr>
            <p:ph type="sldNum" sz="quarter" idx="4"/>
          </p:nvPr>
        </p:nvSpPr>
        <p:spPr/>
        <p:txBody>
          <a:bodyPr/>
          <a:lstStyle/>
          <a:p>
            <a:fld id="{68151E55-6873-49E2-B8D5-2F265E6F1973}" type="slidenum">
              <a:rPr lang="en-US" smtClean="0"/>
              <a:pPr/>
              <a:t>39</a:t>
            </a:fld>
            <a:endParaRPr lang="en-US" dirty="0"/>
          </a:p>
        </p:txBody>
      </p:sp>
    </p:spTree>
    <p:extLst>
      <p:ext uri="{BB962C8B-B14F-4D97-AF65-F5344CB8AC3E}">
        <p14:creationId xmlns:p14="http://schemas.microsoft.com/office/powerpoint/2010/main" val="87223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The increasing volume and variety of data compel organizations to spend large amounts of time and resources gathering, cleaning, and organizing data before performing any analysis.</a:t>
            </a:r>
          </a:p>
          <a:p>
            <a:pPr marL="292608" indent="-292608">
              <a:buFont typeface="Arial" panose="020B0604020202020204" pitchFamily="34" charset="0"/>
              <a:buChar char="•"/>
            </a:pPr>
            <a:r>
              <a:rPr lang="en-US" dirty="0"/>
              <a:t>As the amount of data grows, the need and difficulties involving data wrangling increases.</a:t>
            </a:r>
          </a:p>
          <a:p>
            <a:pPr marL="292608" indent="-292608">
              <a:buFont typeface="Arial" panose="020B0604020202020204" pitchFamily="34" charset="0"/>
              <a:buChar char="•"/>
            </a:pPr>
            <a:r>
              <a:rPr lang="en-US" dirty="0"/>
              <a:t>The inability to clean and organize big data is among the primary barriers preventing organizations from taking full advantage of business analytics.</a:t>
            </a:r>
          </a:p>
        </p:txBody>
      </p:sp>
      <p:sp>
        <p:nvSpPr>
          <p:cNvPr id="6" name="Slide Number Placeholder 5"/>
          <p:cNvSpPr>
            <a:spLocks noGrp="1"/>
          </p:cNvSpPr>
          <p:nvPr>
            <p:ph type="sldNum" sz="quarter" idx="4"/>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409149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2.4: Transforming Numerical Data </a:t>
            </a:r>
            <a:r>
              <a:rPr lang="en-US" sz="1000" b="0" dirty="0"/>
              <a:t>5</a:t>
            </a:r>
          </a:p>
        </p:txBody>
      </p:sp>
      <p:sp>
        <p:nvSpPr>
          <p:cNvPr id="3" name="Content Placeholder 2"/>
          <p:cNvSpPr>
            <a:spLocks noGrp="1"/>
          </p:cNvSpPr>
          <p:nvPr>
            <p:ph sz="quarter" idx="11"/>
          </p:nvPr>
        </p:nvSpPr>
        <p:spPr>
          <a:xfrm>
            <a:off x="342900" y="1276709"/>
            <a:ext cx="8458200" cy="5238391"/>
          </a:xfrm>
        </p:spPr>
        <p:txBody>
          <a:bodyPr/>
          <a:lstStyle/>
          <a:p>
            <a:r>
              <a:rPr lang="en-US" sz="2200" dirty="0"/>
              <a:t>Data transformation is an important step in bringing out the information in the data set, which can then be used for further data analysis.</a:t>
            </a:r>
          </a:p>
          <a:p>
            <a:r>
              <a:rPr lang="en-US" sz="2200" dirty="0"/>
              <a:t>Another common approach is to create new variables through mathematical transformations of existing variables.</a:t>
            </a:r>
          </a:p>
          <a:p>
            <a:r>
              <a:rPr lang="en-US" sz="2200" dirty="0"/>
              <a:t>Similarly, in order to analyze trend, we often transform raw data values into percentages.</a:t>
            </a:r>
          </a:p>
          <a:p>
            <a:r>
              <a:rPr lang="en-US" sz="2200" dirty="0"/>
              <a:t>Sometimes, data on variables such as income, firm size, and house prices are highly skewed.</a:t>
            </a:r>
          </a:p>
          <a:p>
            <a:pPr marL="292608" indent="-292608">
              <a:buFont typeface="Arial" panose="020B0604020202020204" pitchFamily="34" charset="0"/>
              <a:buChar char="•"/>
            </a:pPr>
            <a:r>
              <a:rPr lang="en-US" sz="2200" dirty="0"/>
              <a:t>Extremely high (or low) values of skewed variables significantly inflate the average for the entire data set.</a:t>
            </a:r>
          </a:p>
          <a:p>
            <a:pPr marL="292608" indent="-292608">
              <a:buFont typeface="Arial" panose="020B0604020202020204" pitchFamily="34" charset="0"/>
              <a:buChar char="•"/>
            </a:pPr>
            <a:r>
              <a:rPr lang="en-US" sz="2200" dirty="0"/>
              <a:t>Difficult to detect meaningful relationships with skewed variables.</a:t>
            </a:r>
          </a:p>
        </p:txBody>
      </p:sp>
      <p:sp>
        <p:nvSpPr>
          <p:cNvPr id="6" name="Slide Number Placeholder 5"/>
          <p:cNvSpPr>
            <a:spLocks noGrp="1"/>
          </p:cNvSpPr>
          <p:nvPr>
            <p:ph type="sldNum" sz="quarter" idx="4"/>
          </p:nvPr>
        </p:nvSpPr>
        <p:spPr/>
        <p:txBody>
          <a:bodyPr/>
          <a:lstStyle/>
          <a:p>
            <a:fld id="{68151E55-6873-49E2-B8D5-2F265E6F1973}" type="slidenum">
              <a:rPr lang="en-US" smtClean="0"/>
              <a:pPr/>
              <a:t>40</a:t>
            </a:fld>
            <a:endParaRPr lang="en-US" dirty="0"/>
          </a:p>
        </p:txBody>
      </p:sp>
    </p:spTree>
    <p:extLst>
      <p:ext uri="{BB962C8B-B14F-4D97-AF65-F5344CB8AC3E}">
        <p14:creationId xmlns:p14="http://schemas.microsoft.com/office/powerpoint/2010/main" val="41653169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2.4: Transforming Numerical Data </a:t>
            </a:r>
            <a:r>
              <a:rPr lang="en-US" sz="1000" b="0" dirty="0"/>
              <a:t>6</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Another common data transformation involves calendar dates.</a:t>
            </a:r>
          </a:p>
          <a:p>
            <a:pPr marL="292608" indent="-292608">
              <a:buFont typeface="Arial" panose="020B0604020202020204" pitchFamily="34" charset="0"/>
              <a:buChar char="•"/>
            </a:pPr>
            <a:r>
              <a:rPr lang="en-US" dirty="0"/>
              <a:t>Statistical software usually stores date values as numbers.</a:t>
            </a:r>
          </a:p>
          <a:p>
            <a:pPr marL="292608" indent="-292608">
              <a:buFont typeface="Arial" panose="020B0604020202020204" pitchFamily="34" charset="0"/>
              <a:buChar char="•"/>
            </a:pPr>
            <a:r>
              <a:rPr lang="en-US" dirty="0"/>
              <a:t>In R, date objects are stored as the number of days since January 1, 19</a:t>
            </a:r>
            <a:r>
              <a:rPr lang="en-US" sz="100" dirty="0"/>
              <a:t> </a:t>
            </a:r>
            <a:r>
              <a:rPr lang="en-US" dirty="0"/>
              <a:t>70.</a:t>
            </a:r>
          </a:p>
          <a:p>
            <a:pPr marL="292608" indent="-292608">
              <a:buFont typeface="Arial" panose="020B0604020202020204" pitchFamily="34" charset="0"/>
              <a:buChar char="•"/>
            </a:pPr>
            <a:r>
              <a:rPr lang="en-US" dirty="0"/>
              <a:t>Excel implements a similar approach to store date values but uses a reference value of 1 for January 1, 1900.</a:t>
            </a:r>
          </a:p>
          <a:p>
            <a:pPr marL="292608" indent="-292608">
              <a:buFont typeface="Arial" panose="020B0604020202020204" pitchFamily="34" charset="0"/>
              <a:buChar char="•"/>
            </a:pPr>
            <a:r>
              <a:rPr lang="en-US" dirty="0"/>
              <a:t>Transformation of date values is often performed to help bring useful information out of the data.</a:t>
            </a:r>
          </a:p>
          <a:p>
            <a:pPr marL="292608" indent="-292608">
              <a:buFont typeface="Arial" panose="020B0604020202020204" pitchFamily="34" charset="0"/>
              <a:buChar char="•"/>
            </a:pPr>
            <a:r>
              <a:rPr lang="en-US" dirty="0"/>
              <a:t>Transforming date values into seasons helps enrich the data set by creating relevant variables to support subsequent analyses.</a:t>
            </a:r>
          </a:p>
        </p:txBody>
      </p:sp>
      <p:sp>
        <p:nvSpPr>
          <p:cNvPr id="6" name="Slide Number Placeholder 5"/>
          <p:cNvSpPr>
            <a:spLocks noGrp="1"/>
          </p:cNvSpPr>
          <p:nvPr>
            <p:ph type="sldNum" sz="quarter" idx="4"/>
          </p:nvPr>
        </p:nvSpPr>
        <p:spPr/>
        <p:txBody>
          <a:bodyPr/>
          <a:lstStyle/>
          <a:p>
            <a:fld id="{68151E55-6873-49E2-B8D5-2F265E6F1973}" type="slidenum">
              <a:rPr lang="en-US" smtClean="0"/>
              <a:pPr/>
              <a:t>41</a:t>
            </a:fld>
            <a:endParaRPr lang="en-US" dirty="0"/>
          </a:p>
        </p:txBody>
      </p:sp>
    </p:spTree>
    <p:extLst>
      <p:ext uri="{BB962C8B-B14F-4D97-AF65-F5344CB8AC3E}">
        <p14:creationId xmlns:p14="http://schemas.microsoft.com/office/powerpoint/2010/main" val="1676926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2.4: Transforming Numerical Data </a:t>
            </a:r>
            <a:r>
              <a:rPr lang="en-US" sz="1000" b="0" dirty="0"/>
              <a:t>7</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sz="1800" dirty="0"/>
              <a:t>Example: Organic Food Superstore.</a:t>
            </a:r>
          </a:p>
          <a:p>
            <a:pPr marL="292608" indent="-292608">
              <a:buFont typeface="Arial" panose="020B0604020202020204" pitchFamily="34" charset="0"/>
              <a:buChar char="•"/>
            </a:pPr>
            <a:r>
              <a:rPr lang="en-US" sz="1800" dirty="0"/>
              <a:t>They want to generate two new variables that capture the year-to-year difference and the percentage difference in spending.</a:t>
            </a:r>
          </a:p>
          <a:p>
            <a:pPr marL="292608" indent="-292608">
              <a:buFont typeface="Arial" panose="020B0604020202020204" pitchFamily="34" charset="0"/>
              <a:buChar char="•"/>
            </a:pPr>
            <a:r>
              <a:rPr lang="en-US" sz="1800" dirty="0"/>
              <a:t>They also notice that the income variable is highly skewed, with most customers’ incomes falling between $40,000 and $100,000, with only a few very-high-income earners.</a:t>
            </a:r>
          </a:p>
          <a:p>
            <a:pPr marL="292608" indent="-292608">
              <a:buFont typeface="Arial" panose="020B0604020202020204" pitchFamily="34" charset="0"/>
              <a:buChar char="•"/>
            </a:pPr>
            <a:r>
              <a:rPr lang="en-US" sz="1800" dirty="0"/>
              <a:t>They have been advised to transform the income variable into natural Logarithms.</a:t>
            </a:r>
          </a:p>
          <a:p>
            <a:pPr marL="292608" indent="-292608">
              <a:buFont typeface="Arial" panose="020B0604020202020204" pitchFamily="34" charset="0"/>
              <a:buChar char="•"/>
            </a:pPr>
            <a:r>
              <a:rPr lang="en-US" sz="1800" dirty="0"/>
              <a:t>They would also like to convert customer birthdates into ages as of January 1, 2022, for exploring differences in purchase behaviors of customers across age groups.</a:t>
            </a:r>
          </a:p>
          <a:p>
            <a:pPr marL="292608" indent="-292608">
              <a:buFont typeface="Arial" panose="020B0604020202020204" pitchFamily="34" charset="0"/>
              <a:buChar char="•"/>
            </a:pPr>
            <a:r>
              <a:rPr lang="en-US" sz="1800" dirty="0"/>
              <a:t>Finally, they would like to create a new variable that captures the birth month of the customers so that seasonal products can be marketed to these customers during their birth month.</a:t>
            </a:r>
          </a:p>
          <a:p>
            <a:pPr marL="292608" indent="-292608">
              <a:buFont typeface="Arial" panose="020B0604020202020204" pitchFamily="34" charset="0"/>
              <a:buChar char="•"/>
            </a:pPr>
            <a:r>
              <a:rPr lang="en-US" sz="1800" dirty="0"/>
              <a:t>Use software to transform variables according to these specifications.</a:t>
            </a:r>
          </a:p>
        </p:txBody>
      </p:sp>
      <p:sp>
        <p:nvSpPr>
          <p:cNvPr id="6" name="Slide Number Placeholder 5"/>
          <p:cNvSpPr>
            <a:spLocks noGrp="1"/>
          </p:cNvSpPr>
          <p:nvPr>
            <p:ph type="sldNum" sz="quarter" idx="4"/>
          </p:nvPr>
        </p:nvSpPr>
        <p:spPr/>
        <p:txBody>
          <a:bodyPr/>
          <a:lstStyle/>
          <a:p>
            <a:fld id="{68151E55-6873-49E2-B8D5-2F265E6F1973}" type="slidenum">
              <a:rPr lang="en-US" smtClean="0"/>
              <a:pPr/>
              <a:t>42</a:t>
            </a:fld>
            <a:endParaRPr lang="en-US" dirty="0"/>
          </a:p>
        </p:txBody>
      </p:sp>
    </p:spTree>
    <p:extLst>
      <p:ext uri="{BB962C8B-B14F-4D97-AF65-F5344CB8AC3E}">
        <p14:creationId xmlns:p14="http://schemas.microsoft.com/office/powerpoint/2010/main" val="2524952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2.5: Transforming Categorical Data </a:t>
            </a:r>
            <a:r>
              <a:rPr lang="en-US" sz="1000" b="0" dirty="0"/>
              <a:t>1</a:t>
            </a:r>
          </a:p>
        </p:txBody>
      </p:sp>
      <p:sp>
        <p:nvSpPr>
          <p:cNvPr id="3" name="Content Placeholder 2"/>
          <p:cNvSpPr>
            <a:spLocks noGrp="1"/>
          </p:cNvSpPr>
          <p:nvPr>
            <p:ph sz="quarter" idx="11"/>
          </p:nvPr>
        </p:nvSpPr>
        <p:spPr>
          <a:xfrm>
            <a:off x="342900" y="1276709"/>
            <a:ext cx="8458200" cy="2371366"/>
          </a:xfrm>
        </p:spPr>
        <p:txBody>
          <a:bodyPr/>
          <a:lstStyle/>
          <a:p>
            <a:r>
              <a:rPr lang="en-US" sz="2200" dirty="0"/>
              <a:t>Use labels or names to identify the distinguishing characteristics of a categorical variable.</a:t>
            </a:r>
          </a:p>
          <a:p>
            <a:pPr marL="292608" indent="-292608">
              <a:buFont typeface="Arial" panose="020B0604020202020204" pitchFamily="34" charset="0"/>
              <a:buChar char="•"/>
            </a:pPr>
            <a:r>
              <a:rPr lang="en-US" sz="2200" dirty="0"/>
              <a:t>Categorical variables can also be defined by two or more categories.</a:t>
            </a:r>
          </a:p>
          <a:p>
            <a:pPr marL="292608" indent="-292608">
              <a:buFont typeface="Arial" panose="020B0604020202020204" pitchFamily="34" charset="0"/>
              <a:buChar char="•"/>
            </a:pPr>
            <a:r>
              <a:rPr lang="en-US" sz="2200" dirty="0"/>
              <a:t>We use nominal and ordinal measurement scales to represent categorical variables.</a:t>
            </a:r>
          </a:p>
        </p:txBody>
      </p:sp>
      <p:sp>
        <p:nvSpPr>
          <p:cNvPr id="4" name="Content Placeholder 3"/>
          <p:cNvSpPr>
            <a:spLocks noGrp="1"/>
          </p:cNvSpPr>
          <p:nvPr>
            <p:ph sz="quarter" idx="14"/>
          </p:nvPr>
        </p:nvSpPr>
        <p:spPr>
          <a:xfrm>
            <a:off x="342900" y="3724274"/>
            <a:ext cx="8458200" cy="2590801"/>
          </a:xfrm>
        </p:spPr>
        <p:txBody>
          <a:bodyPr/>
          <a:lstStyle/>
          <a:p>
            <a:r>
              <a:rPr lang="en-US" sz="2200" dirty="0"/>
              <a:t>Categorical variables are known to represent less sophisticated levels of measurement, they are often the most important variables in the analysis.</a:t>
            </a:r>
          </a:p>
          <a:p>
            <a:r>
              <a:rPr lang="en-US" sz="2200" dirty="0"/>
              <a:t>Many analysis techniques are limited in their abilities to handle categorical data directly.</a:t>
            </a:r>
          </a:p>
          <a:p>
            <a:r>
              <a:rPr lang="en-US" sz="2200" dirty="0"/>
              <a:t>Categorical data do present unique challenges in data wrangling.</a:t>
            </a:r>
          </a:p>
        </p:txBody>
      </p:sp>
      <p:sp>
        <p:nvSpPr>
          <p:cNvPr id="11" name="Slide Number Placeholder 10"/>
          <p:cNvSpPr>
            <a:spLocks noGrp="1"/>
          </p:cNvSpPr>
          <p:nvPr>
            <p:ph type="sldNum" sz="quarter" idx="10"/>
          </p:nvPr>
        </p:nvSpPr>
        <p:spPr/>
        <p:txBody>
          <a:bodyPr/>
          <a:lstStyle/>
          <a:p>
            <a:fld id="{68151E55-6873-49E2-B8D5-2F265E6F1973}" type="slidenum">
              <a:rPr lang="en-US" smtClean="0"/>
              <a:t>43</a:t>
            </a:fld>
            <a:endParaRPr lang="en-US" dirty="0"/>
          </a:p>
        </p:txBody>
      </p:sp>
    </p:spTree>
    <p:extLst>
      <p:ext uri="{BB962C8B-B14F-4D97-AF65-F5344CB8AC3E}">
        <p14:creationId xmlns:p14="http://schemas.microsoft.com/office/powerpoint/2010/main" val="3140248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2.5: Transforming Categorical Data </a:t>
            </a:r>
            <a:r>
              <a:rPr lang="en-US" sz="1000" b="0" dirty="0"/>
              <a:t>2</a:t>
            </a:r>
          </a:p>
        </p:txBody>
      </p:sp>
      <p:sp>
        <p:nvSpPr>
          <p:cNvPr id="3" name="Content Placeholder 2"/>
          <p:cNvSpPr>
            <a:spLocks noGrp="1"/>
          </p:cNvSpPr>
          <p:nvPr>
            <p:ph sz="quarter" idx="11"/>
          </p:nvPr>
        </p:nvSpPr>
        <p:spPr>
          <a:xfrm>
            <a:off x="342900" y="1276709"/>
            <a:ext cx="8458200" cy="1447441"/>
          </a:xfrm>
        </p:spPr>
        <p:txBody>
          <a:bodyPr/>
          <a:lstStyle/>
          <a:p>
            <a:r>
              <a:rPr lang="en-US" dirty="0"/>
              <a:t>Nominal or ordinal variables may have too many categories.</a:t>
            </a:r>
          </a:p>
          <a:p>
            <a:pPr marL="292608" indent="-292608">
              <a:buFont typeface="Arial" panose="020B0604020202020204" pitchFamily="34" charset="0"/>
              <a:buChar char="•"/>
            </a:pPr>
            <a:r>
              <a:rPr lang="en-US" dirty="0"/>
              <a:t>Several parameters associated with the categories.</a:t>
            </a:r>
          </a:p>
          <a:p>
            <a:pPr marL="292608" indent="-292608">
              <a:buFont typeface="Arial" panose="020B0604020202020204" pitchFamily="34" charset="0"/>
              <a:buChar char="•"/>
            </a:pPr>
            <a:r>
              <a:rPr lang="en-US" dirty="0"/>
              <a:t>Hurts model performance.</a:t>
            </a:r>
          </a:p>
        </p:txBody>
      </p:sp>
      <p:sp>
        <p:nvSpPr>
          <p:cNvPr id="4" name="Content Placeholder 3"/>
          <p:cNvSpPr>
            <a:spLocks noGrp="1"/>
          </p:cNvSpPr>
          <p:nvPr>
            <p:ph sz="quarter" idx="14"/>
          </p:nvPr>
        </p:nvSpPr>
        <p:spPr>
          <a:xfrm>
            <a:off x="342900" y="2819400"/>
            <a:ext cx="8458200" cy="3657599"/>
          </a:xfrm>
        </p:spPr>
        <p:txBody>
          <a:bodyPr/>
          <a:lstStyle/>
          <a:p>
            <a:r>
              <a:rPr lang="en-US" dirty="0"/>
              <a:t>If a variable has some categories that rarely occur, it is difficult to capture the impact of these categories accurately.</a:t>
            </a:r>
          </a:p>
          <a:p>
            <a:r>
              <a:rPr lang="en-US" dirty="0"/>
              <a:t>A small sample may not contain any observations in certain categories; this creates errors when applied to larger data with observations in all categories.</a:t>
            </a:r>
          </a:p>
          <a:p>
            <a:r>
              <a:rPr lang="en-US" dirty="0"/>
              <a:t>If one category clearly dominates in terms of occurrence, the categorical variable will not differentiate among observations.</a:t>
            </a:r>
          </a:p>
        </p:txBody>
      </p:sp>
      <p:sp>
        <p:nvSpPr>
          <p:cNvPr id="11" name="Slide Number Placeholder 10"/>
          <p:cNvSpPr>
            <a:spLocks noGrp="1"/>
          </p:cNvSpPr>
          <p:nvPr>
            <p:ph type="sldNum" sz="quarter" idx="10"/>
          </p:nvPr>
        </p:nvSpPr>
        <p:spPr/>
        <p:txBody>
          <a:bodyPr/>
          <a:lstStyle/>
          <a:p>
            <a:fld id="{68151E55-6873-49E2-B8D5-2F265E6F1973}" type="slidenum">
              <a:rPr lang="en-US" smtClean="0"/>
              <a:t>44</a:t>
            </a:fld>
            <a:endParaRPr lang="en-US" dirty="0"/>
          </a:p>
        </p:txBody>
      </p:sp>
    </p:spTree>
    <p:extLst>
      <p:ext uri="{BB962C8B-B14F-4D97-AF65-F5344CB8AC3E}">
        <p14:creationId xmlns:p14="http://schemas.microsoft.com/office/powerpoint/2010/main" val="3961318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2.5: Transforming Categorical Data </a:t>
            </a:r>
            <a:r>
              <a:rPr lang="en-US" sz="1000" b="0" dirty="0"/>
              <a:t>3</a:t>
            </a:r>
          </a:p>
        </p:txBody>
      </p:sp>
      <p:sp>
        <p:nvSpPr>
          <p:cNvPr id="3" name="Content Placeholder 2"/>
          <p:cNvSpPr>
            <a:spLocks noGrp="1"/>
          </p:cNvSpPr>
          <p:nvPr>
            <p:ph sz="quarter" idx="11"/>
          </p:nvPr>
        </p:nvSpPr>
        <p:spPr>
          <a:xfrm>
            <a:off x="342900" y="1276709"/>
            <a:ext cx="8458200" cy="5219341"/>
          </a:xfrm>
        </p:spPr>
        <p:txBody>
          <a:bodyPr/>
          <a:lstStyle/>
          <a:p>
            <a:r>
              <a:rPr lang="en-US" dirty="0"/>
              <a:t>An effective strategy is category reduction.</a:t>
            </a:r>
          </a:p>
          <a:p>
            <a:r>
              <a:rPr lang="en-US" dirty="0"/>
              <a:t>Collapse some of the categories to create fewer nonoverlapping categories.</a:t>
            </a:r>
          </a:p>
          <a:p>
            <a:r>
              <a:rPr lang="en-US" dirty="0"/>
              <a:t>Determining the appropriate number of categories often depends on the data, context, and disciplinary norms.</a:t>
            </a:r>
          </a:p>
          <a:p>
            <a:pPr marL="292608" indent="-292608">
              <a:buFont typeface="Arial" panose="020B0604020202020204" pitchFamily="34" charset="0"/>
              <a:buChar char="•"/>
            </a:pPr>
            <a:r>
              <a:rPr lang="en-US" dirty="0"/>
              <a:t>Categories with very few observations may be combined to create the “Other” category.</a:t>
            </a:r>
          </a:p>
          <a:p>
            <a:pPr marL="292608" indent="-292608">
              <a:buFont typeface="Arial" panose="020B0604020202020204" pitchFamily="34" charset="0"/>
              <a:buChar char="•"/>
            </a:pPr>
            <a:r>
              <a:rPr lang="en-US" dirty="0"/>
              <a:t>The rationale behind this approach is that a critical mass can be created for this “Other” category to help reveal patterns and relationships in data.</a:t>
            </a:r>
          </a:p>
          <a:p>
            <a:pPr marL="292608" indent="-292608">
              <a:buFont typeface="Arial" panose="020B0604020202020204" pitchFamily="34" charset="0"/>
              <a:buChar char="•"/>
            </a:pPr>
            <a:r>
              <a:rPr lang="en-US" dirty="0"/>
              <a:t>Categories with a similar impact may be combined.</a:t>
            </a:r>
          </a:p>
        </p:txBody>
      </p:sp>
      <p:sp>
        <p:nvSpPr>
          <p:cNvPr id="11" name="Slide Number Placeholder 10"/>
          <p:cNvSpPr>
            <a:spLocks noGrp="1"/>
          </p:cNvSpPr>
          <p:nvPr>
            <p:ph type="sldNum" sz="quarter" idx="10"/>
          </p:nvPr>
        </p:nvSpPr>
        <p:spPr/>
        <p:txBody>
          <a:bodyPr/>
          <a:lstStyle/>
          <a:p>
            <a:fld id="{68151E55-6873-49E2-B8D5-2F265E6F1973}" type="slidenum">
              <a:rPr lang="en-US" smtClean="0"/>
              <a:t>45</a:t>
            </a:fld>
            <a:endParaRPr lang="en-US" dirty="0"/>
          </a:p>
        </p:txBody>
      </p:sp>
    </p:spTree>
    <p:extLst>
      <p:ext uri="{BB962C8B-B14F-4D97-AF65-F5344CB8AC3E}">
        <p14:creationId xmlns:p14="http://schemas.microsoft.com/office/powerpoint/2010/main" val="1488475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2.5: Transforming Categorical Data </a:t>
            </a:r>
            <a:r>
              <a:rPr lang="en-US" sz="1000" b="0" dirty="0"/>
              <a:t>4</a:t>
            </a:r>
          </a:p>
        </p:txBody>
      </p:sp>
      <p:sp>
        <p:nvSpPr>
          <p:cNvPr id="3" name="Content Placeholder 2"/>
          <p:cNvSpPr>
            <a:spLocks noGrp="1"/>
          </p:cNvSpPr>
          <p:nvPr>
            <p:ph sz="quarter" idx="11"/>
          </p:nvPr>
        </p:nvSpPr>
        <p:spPr>
          <a:xfrm>
            <a:off x="342900" y="1276709"/>
            <a:ext cx="8458200" cy="5219341"/>
          </a:xfrm>
        </p:spPr>
        <p:txBody>
          <a:bodyPr/>
          <a:lstStyle/>
          <a:p>
            <a:r>
              <a:rPr lang="en-US" sz="2200" dirty="0"/>
              <a:t>In many analytical models, such as regression models, categorical variables must first be converted into numerical variables.</a:t>
            </a:r>
          </a:p>
          <a:p>
            <a:r>
              <a:rPr lang="en-US" sz="2200" dirty="0"/>
              <a:t>For other models, dealing with numerical data is often easier than categorical data because it avoids the complexities of the semantics pertaining to each category of the variable.</a:t>
            </a:r>
          </a:p>
          <a:p>
            <a:r>
              <a:rPr lang="en-US" sz="2200" dirty="0"/>
              <a:t>A dummy variable is commonly used to describe two categories of a variable.</a:t>
            </a:r>
          </a:p>
          <a:p>
            <a:pPr marL="292608" indent="-292608">
              <a:buFont typeface="Arial" panose="020B0604020202020204" pitchFamily="34" charset="0"/>
              <a:buChar char="•"/>
            </a:pPr>
            <a:r>
              <a:rPr lang="en-US" sz="2200" dirty="0"/>
              <a:t>Also referred to as an indicator or a binary variable.</a:t>
            </a:r>
          </a:p>
          <a:p>
            <a:pPr marL="292608" indent="-292608">
              <a:buFont typeface="Arial" panose="020B0604020202020204" pitchFamily="34" charset="0"/>
              <a:buChar char="•"/>
            </a:pPr>
            <a:r>
              <a:rPr lang="en-US" sz="2200" dirty="0"/>
              <a:t>A value of 1 for one of the categories.</a:t>
            </a:r>
          </a:p>
          <a:p>
            <a:pPr marL="292608" indent="-292608">
              <a:buFont typeface="Arial" panose="020B0604020202020204" pitchFamily="34" charset="0"/>
              <a:buChar char="•"/>
            </a:pPr>
            <a:r>
              <a:rPr lang="en-US" sz="2200" dirty="0"/>
              <a:t>A value of 0 for the other category, referred to as the reference or the benchmark category.</a:t>
            </a:r>
          </a:p>
          <a:p>
            <a:pPr marL="292608" indent="-292608">
              <a:buFont typeface="Arial" panose="020B0604020202020204" pitchFamily="34" charset="0"/>
              <a:buChar char="•"/>
            </a:pPr>
            <a:r>
              <a:rPr lang="en-US" sz="2200" dirty="0"/>
              <a:t>Interpreting results is done relative to the reference category.</a:t>
            </a:r>
          </a:p>
        </p:txBody>
      </p:sp>
      <p:sp>
        <p:nvSpPr>
          <p:cNvPr id="11" name="Slide Number Placeholder 10"/>
          <p:cNvSpPr>
            <a:spLocks noGrp="1"/>
          </p:cNvSpPr>
          <p:nvPr>
            <p:ph type="sldNum" sz="quarter" idx="10"/>
          </p:nvPr>
        </p:nvSpPr>
        <p:spPr/>
        <p:txBody>
          <a:bodyPr/>
          <a:lstStyle/>
          <a:p>
            <a:fld id="{68151E55-6873-49E2-B8D5-2F265E6F1973}" type="slidenum">
              <a:rPr lang="en-US" smtClean="0"/>
              <a:t>46</a:t>
            </a:fld>
            <a:endParaRPr lang="en-US" dirty="0"/>
          </a:p>
        </p:txBody>
      </p:sp>
    </p:spTree>
    <p:extLst>
      <p:ext uri="{BB962C8B-B14F-4D97-AF65-F5344CB8AC3E}">
        <p14:creationId xmlns:p14="http://schemas.microsoft.com/office/powerpoint/2010/main" val="2971591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2.5: Transforming Categorical Data </a:t>
            </a:r>
            <a:r>
              <a:rPr lang="en-US" sz="1000" b="0" dirty="0"/>
              <a:t>5</a:t>
            </a:r>
          </a:p>
        </p:txBody>
      </p:sp>
      <p:sp>
        <p:nvSpPr>
          <p:cNvPr id="3" name="Content Placeholder 2"/>
          <p:cNvSpPr>
            <a:spLocks noGrp="1"/>
          </p:cNvSpPr>
          <p:nvPr>
            <p:ph sz="quarter" idx="11"/>
          </p:nvPr>
        </p:nvSpPr>
        <p:spPr>
          <a:xfrm>
            <a:off x="342900" y="1276709"/>
            <a:ext cx="8458200" cy="5219341"/>
          </a:xfrm>
        </p:spPr>
        <p:txBody>
          <a:bodyPr/>
          <a:lstStyle/>
          <a:p>
            <a:r>
              <a:rPr lang="en-US" dirty="0"/>
              <a:t>For a categorical variable with </a:t>
            </a:r>
            <a:r>
              <a:rPr lang="en-US" i="1" dirty="0"/>
              <a:t>k</a:t>
            </a:r>
            <a:r>
              <a:rPr lang="en-US" dirty="0"/>
              <a:t> categories, create </a:t>
            </a:r>
            <a:r>
              <a:rPr lang="en-US" i="1" dirty="0"/>
              <a:t>k</a:t>
            </a:r>
            <a:r>
              <a:rPr lang="en-US" dirty="0"/>
              <a:t> − 1 dummy variables.</a:t>
            </a:r>
          </a:p>
          <a:p>
            <a:r>
              <a:rPr lang="en-US" dirty="0"/>
              <a:t>Another common transformation of categorical variables is to create category scores.</a:t>
            </a:r>
          </a:p>
          <a:p>
            <a:pPr marL="292608" indent="-292608">
              <a:buFont typeface="Arial" panose="020B0604020202020204" pitchFamily="34" charset="0"/>
              <a:buChar char="•"/>
            </a:pPr>
            <a:r>
              <a:rPr lang="en-US" dirty="0"/>
              <a:t>Most appropriate if the data are ordinal.</a:t>
            </a:r>
          </a:p>
          <a:p>
            <a:pPr marL="292608" indent="-292608">
              <a:buFont typeface="Arial" panose="020B0604020202020204" pitchFamily="34" charset="0"/>
              <a:buChar char="•"/>
            </a:pPr>
            <a:r>
              <a:rPr lang="en-US" dirty="0"/>
              <a:t>Allows the categorical variable to be treated as a numerical variable.</a:t>
            </a:r>
          </a:p>
          <a:p>
            <a:pPr marL="292608" indent="-292608">
              <a:buFont typeface="Arial" panose="020B0604020202020204" pitchFamily="34" charset="0"/>
              <a:buChar char="•"/>
            </a:pPr>
            <a:r>
              <a:rPr lang="en-US" dirty="0"/>
              <a:t>Then do not convert the variable into several dummy variables or to reduce its categories.</a:t>
            </a:r>
          </a:p>
        </p:txBody>
      </p:sp>
      <p:sp>
        <p:nvSpPr>
          <p:cNvPr id="11" name="Slide Number Placeholder 10"/>
          <p:cNvSpPr>
            <a:spLocks noGrp="1"/>
          </p:cNvSpPr>
          <p:nvPr>
            <p:ph type="sldNum" sz="quarter" idx="10"/>
          </p:nvPr>
        </p:nvSpPr>
        <p:spPr/>
        <p:txBody>
          <a:bodyPr/>
          <a:lstStyle/>
          <a:p>
            <a:fld id="{68151E55-6873-49E2-B8D5-2F265E6F1973}" type="slidenum">
              <a:rPr lang="en-US" smtClean="0"/>
              <a:t>47</a:t>
            </a:fld>
            <a:endParaRPr lang="en-US" dirty="0"/>
          </a:p>
        </p:txBody>
      </p:sp>
    </p:spTree>
    <p:extLst>
      <p:ext uri="{BB962C8B-B14F-4D97-AF65-F5344CB8AC3E}">
        <p14:creationId xmlns:p14="http://schemas.microsoft.com/office/powerpoint/2010/main" val="12977272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2.5: Transforming Categorical Data </a:t>
            </a:r>
            <a:r>
              <a:rPr lang="en-US" sz="1000" b="0" dirty="0"/>
              <a:t>6</a:t>
            </a:r>
          </a:p>
        </p:txBody>
      </p:sp>
      <p:sp>
        <p:nvSpPr>
          <p:cNvPr id="3" name="Content Placeholder 2"/>
          <p:cNvSpPr>
            <a:spLocks noGrp="1"/>
          </p:cNvSpPr>
          <p:nvPr>
            <p:ph sz="quarter" idx="11"/>
          </p:nvPr>
        </p:nvSpPr>
        <p:spPr>
          <a:xfrm>
            <a:off x="342900" y="1276709"/>
            <a:ext cx="8458200" cy="5219341"/>
          </a:xfrm>
        </p:spPr>
        <p:txBody>
          <a:bodyPr/>
          <a:lstStyle/>
          <a:p>
            <a:pPr marL="292608" indent="-292608">
              <a:buFont typeface="Arial" panose="020B0604020202020204" pitchFamily="34" charset="0"/>
              <a:buChar char="•"/>
            </a:pPr>
            <a:r>
              <a:rPr lang="en-US" dirty="0"/>
              <a:t>Example: Organic Food Superstore.</a:t>
            </a:r>
          </a:p>
          <a:p>
            <a:pPr marL="292608" indent="-292608">
              <a:buFont typeface="Arial" panose="020B0604020202020204" pitchFamily="34" charset="0"/>
              <a:buChar char="•"/>
            </a:pPr>
            <a:r>
              <a:rPr lang="en-US" dirty="0"/>
              <a:t>They would like to analyze race but there are a large number of categories.</a:t>
            </a:r>
          </a:p>
          <a:p>
            <a:pPr marL="292608" indent="-292608">
              <a:buFont typeface="Arial" panose="020B0604020202020204" pitchFamily="34" charset="0"/>
              <a:buChar char="•"/>
            </a:pPr>
            <a:r>
              <a:rPr lang="en-US" dirty="0"/>
              <a:t>Some categories have very few observations.</a:t>
            </a:r>
          </a:p>
          <a:p>
            <a:pPr marL="292608" indent="-292608">
              <a:buFont typeface="Arial" panose="020B0604020202020204" pitchFamily="34" charset="0"/>
              <a:buChar char="•"/>
            </a:pPr>
            <a:r>
              <a:rPr lang="en-US" dirty="0"/>
              <a:t>Use software to create a new category called Other that represents the two least-frequent categories.</a:t>
            </a:r>
          </a:p>
        </p:txBody>
      </p:sp>
      <p:sp>
        <p:nvSpPr>
          <p:cNvPr id="11" name="Slide Number Placeholder 10"/>
          <p:cNvSpPr>
            <a:spLocks noGrp="1"/>
          </p:cNvSpPr>
          <p:nvPr>
            <p:ph type="sldNum" sz="quarter" idx="10"/>
          </p:nvPr>
        </p:nvSpPr>
        <p:spPr/>
        <p:txBody>
          <a:bodyPr/>
          <a:lstStyle/>
          <a:p>
            <a:fld id="{68151E55-6873-49E2-B8D5-2F265E6F1973}" type="slidenum">
              <a:rPr lang="en-US" smtClean="0"/>
              <a:t>48</a:t>
            </a:fld>
            <a:endParaRPr lang="en-US" dirty="0"/>
          </a:p>
        </p:txBody>
      </p:sp>
    </p:spTree>
    <p:extLst>
      <p:ext uri="{BB962C8B-B14F-4D97-AF65-F5344CB8AC3E}">
        <p14:creationId xmlns:p14="http://schemas.microsoft.com/office/powerpoint/2010/main" val="3697833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2.6: Appending and Merging Data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Essential data may be scattered among different sources.</a:t>
            </a:r>
          </a:p>
          <a:p>
            <a:pPr marL="292608" indent="-292608">
              <a:buFont typeface="Arial" panose="020B0604020202020204" pitchFamily="34" charset="0"/>
              <a:buChar char="•"/>
            </a:pPr>
            <a:r>
              <a:rPr lang="en-US" dirty="0"/>
              <a:t>We often need to integrate multiple data sets into one.</a:t>
            </a:r>
          </a:p>
          <a:p>
            <a:pPr marL="292608" indent="-292608">
              <a:buFont typeface="Arial" panose="020B0604020202020204" pitchFamily="34" charset="0"/>
              <a:buChar char="•"/>
            </a:pPr>
            <a:r>
              <a:rPr lang="en-US" dirty="0"/>
              <a:t>By combining diverse data sources, we can enrich the consolidated data with relevant variables to perform a more meaningful analysis and gain additional insights.</a:t>
            </a:r>
          </a:p>
          <a:p>
            <a:pPr marL="292608" indent="-292608">
              <a:buFont typeface="Arial" panose="020B0604020202020204" pitchFamily="34" charset="0"/>
              <a:buChar char="•"/>
            </a:pPr>
            <a:r>
              <a:rPr lang="en-US" dirty="0"/>
              <a:t>Appending data involves adding new rows to an existing data set.</a:t>
            </a:r>
          </a:p>
          <a:p>
            <a:pPr marL="292608" indent="-292608">
              <a:buFont typeface="Arial" panose="020B0604020202020204" pitchFamily="34" charset="0"/>
              <a:buChar char="•"/>
            </a:pPr>
            <a:r>
              <a:rPr lang="en-US" dirty="0"/>
              <a:t>Merging data involves combining two data sets based on a common variable.</a:t>
            </a:r>
          </a:p>
        </p:txBody>
      </p:sp>
      <p:sp>
        <p:nvSpPr>
          <p:cNvPr id="6" name="Slide Number Placeholder 5"/>
          <p:cNvSpPr>
            <a:spLocks noGrp="1"/>
          </p:cNvSpPr>
          <p:nvPr>
            <p:ph type="sldNum" sz="quarter" idx="4"/>
          </p:nvPr>
        </p:nvSpPr>
        <p:spPr/>
        <p:txBody>
          <a:bodyPr/>
          <a:lstStyle/>
          <a:p>
            <a:fld id="{68151E55-6873-49E2-B8D5-2F265E6F1973}" type="slidenum">
              <a:rPr lang="en-US" smtClean="0"/>
              <a:pPr/>
              <a:t>49</a:t>
            </a:fld>
            <a:endParaRPr lang="en-US" dirty="0"/>
          </a:p>
        </p:txBody>
      </p:sp>
    </p:spTree>
    <p:extLst>
      <p:ext uri="{BB962C8B-B14F-4D97-AF65-F5344CB8AC3E}">
        <p14:creationId xmlns:p14="http://schemas.microsoft.com/office/powerpoint/2010/main" val="315494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2</a:t>
            </a:r>
          </a:p>
        </p:txBody>
      </p:sp>
      <p:sp>
        <p:nvSpPr>
          <p:cNvPr id="3" name="Content Placeholder 2"/>
          <p:cNvSpPr>
            <a:spLocks noGrp="1"/>
          </p:cNvSpPr>
          <p:nvPr>
            <p:ph sz="quarter" idx="11"/>
          </p:nvPr>
        </p:nvSpPr>
        <p:spPr>
          <a:xfrm>
            <a:off x="342900" y="1276709"/>
            <a:ext cx="8458200" cy="3390541"/>
          </a:xfrm>
        </p:spPr>
        <p:txBody>
          <a:bodyPr/>
          <a:lstStyle/>
          <a:p>
            <a:r>
              <a:rPr lang="en-US" dirty="0"/>
              <a:t>Analytics professionals no longer rely solely on the corporate I</a:t>
            </a:r>
            <a:r>
              <a:rPr lang="en-US" sz="100" dirty="0"/>
              <a:t> </a:t>
            </a:r>
            <a:r>
              <a:rPr lang="en-US" dirty="0"/>
              <a:t>T department for data retrieval and preparation.</a:t>
            </a:r>
          </a:p>
          <a:p>
            <a:pPr marL="292608" indent="-292608">
              <a:buFont typeface="Arial" panose="020B0604020202020204" pitchFamily="34" charset="0"/>
              <a:buChar char="•"/>
            </a:pPr>
            <a:r>
              <a:rPr lang="en-US" dirty="0"/>
              <a:t>Spend 50% to 80% of their time collecting and preparing data.</a:t>
            </a:r>
          </a:p>
          <a:p>
            <a:pPr marL="292608" indent="-292608">
              <a:buFont typeface="Arial" panose="020B0604020202020204" pitchFamily="34" charset="0"/>
              <a:buChar char="•"/>
            </a:pPr>
            <a:r>
              <a:rPr lang="en-US" dirty="0"/>
              <a:t>Have to become more self-reliant and possess the necessary skills for data wrangling.</a:t>
            </a:r>
          </a:p>
          <a:p>
            <a:pPr marL="292608" indent="-292608">
              <a:buFont typeface="Arial" panose="020B0604020202020204" pitchFamily="34" charset="0"/>
              <a:buChar char="•"/>
            </a:pPr>
            <a:r>
              <a:rPr lang="en-US" dirty="0"/>
              <a:t>Need a broader skill set than statistics and data mining techniques.</a:t>
            </a:r>
          </a:p>
        </p:txBody>
      </p:sp>
      <p:sp>
        <p:nvSpPr>
          <p:cNvPr id="4" name="Content Placeholder 3"/>
          <p:cNvSpPr>
            <a:spLocks noGrp="1"/>
          </p:cNvSpPr>
          <p:nvPr>
            <p:ph sz="quarter" idx="14"/>
          </p:nvPr>
        </p:nvSpPr>
        <p:spPr>
          <a:xfrm>
            <a:off x="342900" y="4772025"/>
            <a:ext cx="8458200" cy="1750695"/>
          </a:xfrm>
        </p:spPr>
        <p:txBody>
          <a:bodyPr/>
          <a:lstStyle/>
          <a:p>
            <a:r>
              <a:rPr lang="en-US" dirty="0"/>
              <a:t>This self service model allows organizations to address business problems much more quickly.</a:t>
            </a:r>
          </a:p>
        </p:txBody>
      </p:sp>
      <p:sp>
        <p:nvSpPr>
          <p:cNvPr id="7" name="Slide Number Placeholder 6"/>
          <p:cNvSpPr>
            <a:spLocks noGrp="1"/>
          </p:cNvSpPr>
          <p:nvPr>
            <p:ph type="sldNum" sz="quarter" idx="10"/>
          </p:nvPr>
        </p:nvSpPr>
        <p:spPr/>
        <p:txBody>
          <a:bodyPr/>
          <a:lstStyle/>
          <a:p>
            <a:fld id="{68151E55-6873-49E2-B8D5-2F265E6F1973}" type="slidenum">
              <a:rPr lang="en-US" smtClean="0"/>
              <a:t>5</a:t>
            </a:fld>
            <a:endParaRPr lang="en-US"/>
          </a:p>
        </p:txBody>
      </p:sp>
    </p:spTree>
    <p:extLst>
      <p:ext uri="{BB962C8B-B14F-4D97-AF65-F5344CB8AC3E}">
        <p14:creationId xmlns:p14="http://schemas.microsoft.com/office/powerpoint/2010/main" val="18219910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2.6: Appending and Merging Data </a:t>
            </a:r>
            <a:r>
              <a:rPr lang="en-US" sz="1000" b="0" dirty="0"/>
              <a:t>2</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sz="2200" dirty="0"/>
              <a:t>Example: An epidemiologist collects COVID-19 testing data from three different public health districts.</a:t>
            </a:r>
          </a:p>
          <a:p>
            <a:pPr marL="292608" indent="-292608">
              <a:buFont typeface="Arial" panose="020B0604020202020204" pitchFamily="34" charset="0"/>
              <a:buChar char="•"/>
            </a:pPr>
            <a:r>
              <a:rPr lang="en-US" sz="2200" dirty="0"/>
              <a:t>The data includes the following variables: presence of coughing, fever, sore throat, shortness of breath, and headache (1 = presence of the respective symptom, 0 otherwise), whether the patient is 60 years or older (Yes or No), sex (female or male), and the test result (positive or negative).</a:t>
            </a:r>
          </a:p>
          <a:p>
            <a:pPr marL="292608" indent="-292608">
              <a:buFont typeface="Arial" panose="020B0604020202020204" pitchFamily="34" charset="0"/>
              <a:buChar char="•"/>
            </a:pPr>
            <a:r>
              <a:rPr lang="en-US" sz="2200" dirty="0"/>
              <a:t>The format of the testing data from the three districts are similar, but the data are stored separately.</a:t>
            </a:r>
          </a:p>
          <a:p>
            <a:pPr marL="292608" indent="-292608">
              <a:buFont typeface="Arial" panose="020B0604020202020204" pitchFamily="34" charset="0"/>
              <a:buChar char="•"/>
            </a:pPr>
            <a:r>
              <a:rPr lang="en-US" sz="2200" dirty="0"/>
              <a:t>Use software to consolidate the three data sets into one.</a:t>
            </a:r>
          </a:p>
          <a:p>
            <a:pPr marL="292608" indent="-292608">
              <a:buFont typeface="Arial" panose="020B0604020202020204" pitchFamily="34" charset="0"/>
              <a:buChar char="•"/>
            </a:pPr>
            <a:r>
              <a:rPr lang="en-US" sz="2200" dirty="0"/>
              <a:t>Report the number of records in the consolidated file and find the number of patients who were 60 years or older and tested positive.</a:t>
            </a:r>
          </a:p>
        </p:txBody>
      </p:sp>
      <p:sp>
        <p:nvSpPr>
          <p:cNvPr id="6" name="Slide Number Placeholder 5"/>
          <p:cNvSpPr>
            <a:spLocks noGrp="1"/>
          </p:cNvSpPr>
          <p:nvPr>
            <p:ph type="sldNum" sz="quarter" idx="4"/>
          </p:nvPr>
        </p:nvSpPr>
        <p:spPr/>
        <p:txBody>
          <a:bodyPr/>
          <a:lstStyle/>
          <a:p>
            <a:fld id="{68151E55-6873-49E2-B8D5-2F265E6F1973}" type="slidenum">
              <a:rPr lang="en-US" smtClean="0"/>
              <a:pPr/>
              <a:t>50</a:t>
            </a:fld>
            <a:endParaRPr lang="en-US" dirty="0"/>
          </a:p>
        </p:txBody>
      </p:sp>
    </p:spTree>
    <p:extLst>
      <p:ext uri="{BB962C8B-B14F-4D97-AF65-F5344CB8AC3E}">
        <p14:creationId xmlns:p14="http://schemas.microsoft.com/office/powerpoint/2010/main" val="3250331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2.6: Appending and Merging Data </a:t>
            </a:r>
            <a:r>
              <a:rPr lang="en-US" sz="1000" b="0" dirty="0"/>
              <a:t>3</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A retail store manager wants to analyze purchase history across various customer demographics such as sex, age group, income, and education attainment.</a:t>
            </a:r>
          </a:p>
          <a:p>
            <a:pPr marL="292608" indent="-292608">
              <a:buFont typeface="Arial" panose="020B0604020202020204" pitchFamily="34" charset="0"/>
              <a:buChar char="•"/>
            </a:pPr>
            <a:r>
              <a:rPr lang="en-US" dirty="0"/>
              <a:t>However, the demographic data are stored in a data set that is separate from the retail transactions.</a:t>
            </a:r>
          </a:p>
          <a:p>
            <a:pPr marL="292608" indent="-292608">
              <a:buFont typeface="Arial" panose="020B0604020202020204" pitchFamily="34" charset="0"/>
              <a:buChar char="•"/>
            </a:pPr>
            <a:r>
              <a:rPr lang="en-US" dirty="0"/>
              <a:t>The manager extracts a sample of relevant data from different sources and stores them into two data sets.</a:t>
            </a:r>
          </a:p>
          <a:p>
            <a:pPr marL="292608" indent="-292608">
              <a:buFont typeface="Arial" panose="020B0604020202020204" pitchFamily="34" charset="0"/>
              <a:buChar char="•"/>
            </a:pPr>
            <a:r>
              <a:rPr lang="en-US" dirty="0"/>
              <a:t>Note that the </a:t>
            </a:r>
            <a:r>
              <a:rPr lang="en-US" dirty="0" err="1"/>
              <a:t>CustI</a:t>
            </a:r>
            <a:r>
              <a:rPr lang="en-US" sz="100" dirty="0"/>
              <a:t> </a:t>
            </a:r>
            <a:r>
              <a:rPr lang="en-US" dirty="0"/>
              <a:t>D variable provides the linkage between the two data sets.</a:t>
            </a:r>
          </a:p>
          <a:p>
            <a:pPr marL="292608" indent="-292608">
              <a:buFont typeface="Arial" panose="020B0604020202020204" pitchFamily="34" charset="0"/>
              <a:buChar char="•"/>
            </a:pPr>
            <a:r>
              <a:rPr lang="en-US" dirty="0"/>
              <a:t>Use software to merge the customers’ demographic data with the retail transactions.</a:t>
            </a:r>
          </a:p>
        </p:txBody>
      </p:sp>
      <p:sp>
        <p:nvSpPr>
          <p:cNvPr id="6" name="Slide Number Placeholder 5"/>
          <p:cNvSpPr>
            <a:spLocks noGrp="1"/>
          </p:cNvSpPr>
          <p:nvPr>
            <p:ph type="sldNum" sz="quarter" idx="4"/>
          </p:nvPr>
        </p:nvSpPr>
        <p:spPr/>
        <p:txBody>
          <a:bodyPr/>
          <a:lstStyle/>
          <a:p>
            <a:fld id="{68151E55-6873-49E2-B8D5-2F265E6F1973}" type="slidenum">
              <a:rPr lang="en-US" smtClean="0"/>
              <a:pPr/>
              <a:t>51</a:t>
            </a:fld>
            <a:endParaRPr lang="en-US" dirty="0"/>
          </a:p>
        </p:txBody>
      </p:sp>
    </p:spTree>
    <p:extLst>
      <p:ext uri="{BB962C8B-B14F-4D97-AF65-F5344CB8AC3E}">
        <p14:creationId xmlns:p14="http://schemas.microsoft.com/office/powerpoint/2010/main" val="7652614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4" name="Content Placeholder 3">
            <a:extLst>
              <a:ext uri="{FF2B5EF4-FFF2-40B4-BE49-F238E27FC236}">
                <a16:creationId xmlns:a16="http://schemas.microsoft.com/office/drawing/2014/main" id="{9946A61A-BFE6-4A7C-8D2C-21B89B6A8546}"/>
              </a:ext>
            </a:extLst>
          </p:cNvPr>
          <p:cNvSpPr>
            <a:spLocks noGrp="1"/>
          </p:cNvSpPr>
          <p:nvPr>
            <p:ph sz="quarter" idx="10"/>
          </p:nvPr>
        </p:nvSpPr>
        <p:spPr>
          <a:xfrm>
            <a:off x="218768" y="6537961"/>
            <a:ext cx="8715375" cy="274320"/>
          </a:xfrm>
        </p:spPr>
        <p:txBody>
          <a:bodyPr/>
          <a:lstStyle/>
          <a:p>
            <a:r>
              <a:rPr lang="en-US" sz="1200" dirty="0"/>
              <a:t>© McGraw Hill LLC. All rights reserved. No reproduction or distribution without the prior written consent of McGraw Hill LLC.</a:t>
            </a:r>
            <a:endParaRPr lang="en-US" sz="1200" noProof="0" dirty="0"/>
          </a:p>
        </p:txBody>
      </p:sp>
    </p:spTree>
    <p:extLst>
      <p:ext uri="{BB962C8B-B14F-4D97-AF65-F5344CB8AC3E}">
        <p14:creationId xmlns:p14="http://schemas.microsoft.com/office/powerpoint/2010/main" val="38482663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t>Accessibility Content: Text Alternatives for Images</a:t>
            </a:r>
          </a:p>
        </p:txBody>
      </p:sp>
      <p:sp>
        <p:nvSpPr>
          <p:cNvPr id="3" name="Slide Number Placeholder 10">
            <a:extLst>
              <a:ext uri="{FF2B5EF4-FFF2-40B4-BE49-F238E27FC236}">
                <a16:creationId xmlns:a16="http://schemas.microsoft.com/office/drawing/2014/main" id="{5DAA2DDB-33E2-4AA3-AF18-2D1109C27BDD}"/>
              </a:ext>
            </a:extLst>
          </p:cNvPr>
          <p:cNvSpPr>
            <a:spLocks noGrp="1"/>
          </p:cNvSpPr>
          <p:nvPr>
            <p:ph type="sldNum" sz="quarter" idx="10"/>
          </p:nvPr>
        </p:nvSpPr>
        <p:spPr>
          <a:xfrm>
            <a:off x="8626412" y="6673531"/>
            <a:ext cx="355840" cy="161396"/>
          </a:xfrm>
        </p:spPr>
        <p:txBody>
          <a:bodyPr/>
          <a:lstStyle/>
          <a:p>
            <a:fld id="{68151E55-6873-49E2-B8D5-2F265E6F1973}" type="slidenum">
              <a:rPr lang="en-US" sz="800" smtClean="0"/>
              <a:t>53</a:t>
            </a:fld>
            <a:endParaRPr lang="en-US" sz="800" dirty="0"/>
          </a:p>
        </p:txBody>
      </p:sp>
    </p:spTree>
    <p:extLst>
      <p:ext uri="{BB962C8B-B14F-4D97-AF65-F5344CB8AC3E}">
        <p14:creationId xmlns:p14="http://schemas.microsoft.com/office/powerpoint/2010/main" val="4245016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3956-AFBB-42B9-4818-AD273D478C3B}"/>
              </a:ext>
            </a:extLst>
          </p:cNvPr>
          <p:cNvSpPr>
            <a:spLocks noGrp="1"/>
          </p:cNvSpPr>
          <p:nvPr>
            <p:ph type="title"/>
          </p:nvPr>
        </p:nvSpPr>
        <p:spPr/>
        <p:txBody>
          <a:bodyPr>
            <a:normAutofit/>
          </a:bodyPr>
          <a:lstStyle/>
          <a:p>
            <a:r>
              <a:rPr lang="en-US" sz="2800" dirty="0"/>
              <a:t>Chapter 2 – Text Alternative</a:t>
            </a:r>
          </a:p>
        </p:txBody>
      </p:sp>
      <p:sp>
        <p:nvSpPr>
          <p:cNvPr id="3" name="Text Placeholder 2">
            <a:extLst>
              <a:ext uri="{FF2B5EF4-FFF2-40B4-BE49-F238E27FC236}">
                <a16:creationId xmlns:a16="http://schemas.microsoft.com/office/drawing/2014/main" id="{46673C50-0FC2-BC75-F17A-3B360BF97F41}"/>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7370E395-CA80-9BF5-CB09-CD1ABC742501}"/>
              </a:ext>
            </a:extLst>
          </p:cNvPr>
          <p:cNvSpPr>
            <a:spLocks noGrp="1"/>
          </p:cNvSpPr>
          <p:nvPr>
            <p:ph sz="quarter" idx="11"/>
          </p:nvPr>
        </p:nvSpPr>
        <p:spPr/>
        <p:txBody>
          <a:bodyPr>
            <a:normAutofit/>
          </a:bodyPr>
          <a:lstStyle/>
          <a:p>
            <a:r>
              <a:rPr lang="en-US" sz="2400" b="0" dirty="0">
                <a:solidFill>
                  <a:schemeClr val="tx1"/>
                </a:solidFill>
                <a:effectLst/>
              </a:rPr>
              <a:t>Below the title is a </a:t>
            </a:r>
            <a:r>
              <a:rPr lang="en-US" sz="2400" b="0" dirty="0" err="1">
                <a:solidFill>
                  <a:schemeClr val="tx1"/>
                </a:solidFill>
                <a:effectLst/>
              </a:rPr>
              <a:t>stylised</a:t>
            </a:r>
            <a:r>
              <a:rPr lang="en-US" sz="2400" b="0" dirty="0">
                <a:solidFill>
                  <a:schemeClr val="tx1"/>
                </a:solidFill>
                <a:effectLst/>
              </a:rPr>
              <a:t>, abstract illustration of a woman’s profile. The back of her head extends into bubbles of numbers and letters. Words beside the illustration read, insights, strategy, action, feedback, profit. The authors are listed below, side by side. </a:t>
            </a:r>
            <a:r>
              <a:rPr lang="en-US" sz="2400" b="0" dirty="0" err="1">
                <a:solidFill>
                  <a:schemeClr val="tx1"/>
                </a:solidFill>
                <a:effectLst/>
              </a:rPr>
              <a:t>Jaggia</a:t>
            </a:r>
            <a:r>
              <a:rPr lang="en-US" sz="2400" b="0" dirty="0">
                <a:solidFill>
                  <a:schemeClr val="tx1"/>
                </a:solidFill>
                <a:effectLst/>
              </a:rPr>
              <a:t>, Kelly, </a:t>
            </a:r>
            <a:r>
              <a:rPr lang="en-US" sz="2400" b="0" dirty="0" err="1">
                <a:solidFill>
                  <a:schemeClr val="tx1"/>
                </a:solidFill>
                <a:effectLst/>
              </a:rPr>
              <a:t>Lertwachara</a:t>
            </a:r>
            <a:r>
              <a:rPr lang="en-US" sz="2400" b="0" dirty="0">
                <a:solidFill>
                  <a:schemeClr val="tx1"/>
                </a:solidFill>
                <a:effectLst/>
              </a:rPr>
              <a:t>, Chen. The McGraw Hill logo is at the bottom left of the page.</a:t>
            </a:r>
            <a:endParaRPr lang="en-US" sz="2400" dirty="0"/>
          </a:p>
        </p:txBody>
      </p:sp>
      <p:sp>
        <p:nvSpPr>
          <p:cNvPr id="5" name="Text Placeholder 4">
            <a:extLst>
              <a:ext uri="{FF2B5EF4-FFF2-40B4-BE49-F238E27FC236}">
                <a16:creationId xmlns:a16="http://schemas.microsoft.com/office/drawing/2014/main" id="{D042E05C-D4F2-449C-F9B0-B9FD0E41F6C3}"/>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EA4E447F-C4CC-4F0A-EED1-E8E3A1AB70CA}"/>
              </a:ext>
            </a:extLst>
          </p:cNvPr>
          <p:cNvSpPr>
            <a:spLocks noGrp="1"/>
          </p:cNvSpPr>
          <p:nvPr>
            <p:ph type="sldNum" sz="quarter" idx="10"/>
          </p:nvPr>
        </p:nvSpPr>
        <p:spPr/>
        <p:txBody>
          <a:bodyPr/>
          <a:lstStyle/>
          <a:p>
            <a:fld id="{68151E55-6873-49E2-B8D5-2F265E6F1973}" type="slidenum">
              <a:rPr lang="en-US" sz="800" smtClean="0"/>
              <a:t>54</a:t>
            </a:fld>
            <a:endParaRPr lang="en-US" sz="800" dirty="0"/>
          </a:p>
        </p:txBody>
      </p:sp>
    </p:spTree>
    <p:extLst>
      <p:ext uri="{BB962C8B-B14F-4D97-AF65-F5344CB8AC3E}">
        <p14:creationId xmlns:p14="http://schemas.microsoft.com/office/powerpoint/2010/main" val="3644085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89E7F5C-35DB-175F-52CD-5864092ED4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326CA-E55B-AD79-0F7D-428D87BE88A6}"/>
              </a:ext>
            </a:extLst>
          </p:cNvPr>
          <p:cNvSpPr>
            <a:spLocks noGrp="1"/>
          </p:cNvSpPr>
          <p:nvPr>
            <p:ph type="title"/>
          </p:nvPr>
        </p:nvSpPr>
        <p:spPr/>
        <p:txBody>
          <a:bodyPr>
            <a:normAutofit/>
          </a:bodyPr>
          <a:lstStyle/>
          <a:p>
            <a:r>
              <a:rPr lang="en-US" sz="2800" dirty="0"/>
              <a:t>2.1: Data Management </a:t>
            </a:r>
            <a:r>
              <a:rPr lang="en-US" sz="1000" b="0" dirty="0"/>
              <a:t>8</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BC4AFD19-76BC-6C78-7939-2241B7544976}"/>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EC63C740-B292-6285-C638-4ED32BEBB7B5}"/>
              </a:ext>
            </a:extLst>
          </p:cNvPr>
          <p:cNvSpPr>
            <a:spLocks noGrp="1"/>
          </p:cNvSpPr>
          <p:nvPr>
            <p:ph sz="quarter" idx="11"/>
          </p:nvPr>
        </p:nvSpPr>
        <p:spPr/>
        <p:txBody>
          <a:bodyPr>
            <a:normAutofit/>
          </a:bodyPr>
          <a:lstStyle/>
          <a:p>
            <a:r>
              <a:rPr lang="en-US" sz="2400" dirty="0"/>
              <a:t>3 connected blocks. The block for contains information about Customer ID of P</a:t>
            </a:r>
            <a:r>
              <a:rPr lang="en-US" sz="100" dirty="0"/>
              <a:t> </a:t>
            </a:r>
            <a:r>
              <a:rPr lang="en-US" sz="2400" dirty="0"/>
              <a:t>K, Last Name, First Name, Street Address, and City. The block for order includes details about each order, such as the Order ID of P</a:t>
            </a:r>
            <a:r>
              <a:rPr lang="en-US" sz="100" dirty="0"/>
              <a:t> </a:t>
            </a:r>
            <a:r>
              <a:rPr lang="en-US" sz="2400" dirty="0"/>
              <a:t>K, Order Date, Order Channel, Payment Method, and the foreign key Customer ID. The link between customer and order blocks is labeled 1 is to M. The block for product contains the Product ID of P</a:t>
            </a:r>
            <a:r>
              <a:rPr lang="en-US" sz="100" dirty="0"/>
              <a:t> </a:t>
            </a:r>
            <a:r>
              <a:rPr lang="en-US" sz="2400" dirty="0"/>
              <a:t>K, Product Name, Product Category, Weight, and Price. The link between order and product blocks is labeled M is to N.</a:t>
            </a:r>
          </a:p>
        </p:txBody>
      </p:sp>
      <p:sp>
        <p:nvSpPr>
          <p:cNvPr id="5" name="Text Placeholder 4">
            <a:extLst>
              <a:ext uri="{FF2B5EF4-FFF2-40B4-BE49-F238E27FC236}">
                <a16:creationId xmlns:a16="http://schemas.microsoft.com/office/drawing/2014/main" id="{94F79966-6AF1-4A78-85A9-CA0B314DC5E0}"/>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6853205C-FA24-E8F3-D673-F1559C647273}"/>
              </a:ext>
            </a:extLst>
          </p:cNvPr>
          <p:cNvSpPr>
            <a:spLocks noGrp="1"/>
          </p:cNvSpPr>
          <p:nvPr>
            <p:ph type="sldNum" sz="quarter" idx="10"/>
          </p:nvPr>
        </p:nvSpPr>
        <p:spPr/>
        <p:txBody>
          <a:bodyPr/>
          <a:lstStyle/>
          <a:p>
            <a:fld id="{68151E55-6873-49E2-B8D5-2F265E6F1973}" type="slidenum">
              <a:rPr lang="en-US" sz="800" smtClean="0"/>
              <a:t>55</a:t>
            </a:fld>
            <a:endParaRPr lang="en-US" sz="800" dirty="0"/>
          </a:p>
        </p:txBody>
      </p:sp>
    </p:spTree>
    <p:extLst>
      <p:ext uri="{BB962C8B-B14F-4D97-AF65-F5344CB8AC3E}">
        <p14:creationId xmlns:p14="http://schemas.microsoft.com/office/powerpoint/2010/main" val="23816134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7099440-76A1-5870-AA81-3F0E59051B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825B72-AF9A-FEBB-59E1-932FEB3B8344}"/>
              </a:ext>
            </a:extLst>
          </p:cNvPr>
          <p:cNvSpPr>
            <a:spLocks noGrp="1"/>
          </p:cNvSpPr>
          <p:nvPr>
            <p:ph type="title"/>
          </p:nvPr>
        </p:nvSpPr>
        <p:spPr/>
        <p:txBody>
          <a:bodyPr>
            <a:normAutofit/>
          </a:bodyPr>
          <a:lstStyle/>
          <a:p>
            <a:r>
              <a:rPr lang="en-US" sz="2800" dirty="0"/>
              <a:t>2.1: Data Management </a:t>
            </a:r>
            <a:r>
              <a:rPr lang="en-US" sz="1000" b="0" dirty="0"/>
              <a:t>9</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083BB0AA-7FB2-69C6-17A3-33670755CB6B}"/>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20E2A5FA-B6FA-9D4C-6591-10131D020922}"/>
              </a:ext>
            </a:extLst>
          </p:cNvPr>
          <p:cNvSpPr>
            <a:spLocks noGrp="1"/>
          </p:cNvSpPr>
          <p:nvPr>
            <p:ph sz="quarter" idx="11"/>
          </p:nvPr>
        </p:nvSpPr>
        <p:spPr/>
        <p:txBody>
          <a:bodyPr>
            <a:normAutofit/>
          </a:bodyPr>
          <a:lstStyle/>
          <a:p>
            <a:r>
              <a:rPr lang="en-US" sz="2400" dirty="0"/>
              <a:t>3 connected blocks. The block for contains information about Customer ID of P</a:t>
            </a:r>
            <a:r>
              <a:rPr lang="en-US" sz="100" dirty="0"/>
              <a:t> </a:t>
            </a:r>
            <a:r>
              <a:rPr lang="en-US" sz="2400" dirty="0"/>
              <a:t>K, Last Name, First Name, Street Address, and City. The block for order includes details about each order, such as the Order ID of P</a:t>
            </a:r>
            <a:r>
              <a:rPr lang="en-US" sz="100" dirty="0"/>
              <a:t> </a:t>
            </a:r>
            <a:r>
              <a:rPr lang="en-US" sz="2400" dirty="0"/>
              <a:t>K, Order Date, Order Channel, Payment Method, and the foreign key Customer ID. The link between customer and order blocks is labeled 1 is to M. The block for product contains the Product ID of P</a:t>
            </a:r>
            <a:r>
              <a:rPr lang="en-US" sz="100" dirty="0"/>
              <a:t> </a:t>
            </a:r>
            <a:r>
              <a:rPr lang="en-US" sz="2400" dirty="0"/>
              <a:t>K, Product Name, Product Category, Weight, and Price. The link between order and product blocks is labeled M is to N.</a:t>
            </a:r>
          </a:p>
        </p:txBody>
      </p:sp>
      <p:sp>
        <p:nvSpPr>
          <p:cNvPr id="5" name="Text Placeholder 4">
            <a:extLst>
              <a:ext uri="{FF2B5EF4-FFF2-40B4-BE49-F238E27FC236}">
                <a16:creationId xmlns:a16="http://schemas.microsoft.com/office/drawing/2014/main" id="{E8F69D50-52B1-CEF2-6264-3F883843FFDD}"/>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8C7627EF-2107-BAF7-6486-80BACC54CF3D}"/>
              </a:ext>
            </a:extLst>
          </p:cNvPr>
          <p:cNvSpPr>
            <a:spLocks noGrp="1"/>
          </p:cNvSpPr>
          <p:nvPr>
            <p:ph type="sldNum" sz="quarter" idx="10"/>
          </p:nvPr>
        </p:nvSpPr>
        <p:spPr/>
        <p:txBody>
          <a:bodyPr/>
          <a:lstStyle/>
          <a:p>
            <a:fld id="{68151E55-6873-49E2-B8D5-2F265E6F1973}" type="slidenum">
              <a:rPr lang="en-US" sz="800" smtClean="0"/>
              <a:t>56</a:t>
            </a:fld>
            <a:endParaRPr lang="en-US" sz="800" dirty="0"/>
          </a:p>
        </p:txBody>
      </p:sp>
    </p:spTree>
    <p:extLst>
      <p:ext uri="{BB962C8B-B14F-4D97-AF65-F5344CB8AC3E}">
        <p14:creationId xmlns:p14="http://schemas.microsoft.com/office/powerpoint/2010/main" val="1797788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FCA8CBC-4EBF-AC5D-A2D4-7417EDA5D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6AF3BF-FBDB-D803-ADE8-292E99FCB432}"/>
              </a:ext>
            </a:extLst>
          </p:cNvPr>
          <p:cNvSpPr>
            <a:spLocks noGrp="1"/>
          </p:cNvSpPr>
          <p:nvPr>
            <p:ph type="title"/>
          </p:nvPr>
        </p:nvSpPr>
        <p:spPr/>
        <p:txBody>
          <a:bodyPr>
            <a:normAutofit/>
          </a:bodyPr>
          <a:lstStyle/>
          <a:p>
            <a:r>
              <a:rPr lang="en-US" sz="2800" dirty="0"/>
              <a:t>2.1: Data Management </a:t>
            </a:r>
            <a:r>
              <a:rPr lang="en-US" sz="1000" b="0" dirty="0"/>
              <a:t>10</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2FFA4E6D-7339-BB39-75F7-195C7309CB6F}"/>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59B2983A-85DA-469D-3B13-73BFCA69AD7F}"/>
              </a:ext>
            </a:extLst>
          </p:cNvPr>
          <p:cNvSpPr>
            <a:spLocks noGrp="1"/>
          </p:cNvSpPr>
          <p:nvPr>
            <p:ph sz="quarter" idx="11"/>
          </p:nvPr>
        </p:nvSpPr>
        <p:spPr/>
        <p:txBody>
          <a:bodyPr>
            <a:normAutofit/>
          </a:bodyPr>
          <a:lstStyle/>
          <a:p>
            <a:r>
              <a:rPr lang="en-US" sz="2400" dirty="0"/>
              <a:t>3 connected blocks. The block for contains information about Customer ID of P</a:t>
            </a:r>
            <a:r>
              <a:rPr lang="en-US" sz="100" dirty="0"/>
              <a:t> </a:t>
            </a:r>
            <a:r>
              <a:rPr lang="en-US" sz="2400" dirty="0"/>
              <a:t>K, Last Name, First Name, Street Address, and City. The block for order includes details about each order, such as the Order ID of P</a:t>
            </a:r>
            <a:r>
              <a:rPr lang="en-US" sz="100" dirty="0"/>
              <a:t> </a:t>
            </a:r>
            <a:r>
              <a:rPr lang="en-US" sz="2400" dirty="0"/>
              <a:t>K, Order Date, Order Channel, Payment Method, and the foreign key Customer ID. The link between customer and order blocks is labeled 1 is to M. The block for product contains the Product ID of P</a:t>
            </a:r>
            <a:r>
              <a:rPr lang="en-US" sz="100" dirty="0"/>
              <a:t> </a:t>
            </a:r>
            <a:r>
              <a:rPr lang="en-US" sz="2400" dirty="0"/>
              <a:t>K, Product Name, Product Category, Weight, and Price. The link between order and product blocks is labeled M is to N.</a:t>
            </a:r>
          </a:p>
        </p:txBody>
      </p:sp>
      <p:sp>
        <p:nvSpPr>
          <p:cNvPr id="5" name="Text Placeholder 4">
            <a:extLst>
              <a:ext uri="{FF2B5EF4-FFF2-40B4-BE49-F238E27FC236}">
                <a16:creationId xmlns:a16="http://schemas.microsoft.com/office/drawing/2014/main" id="{6E1F6C90-993D-BFD7-C1EF-FDFCEBEB6625}"/>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7D07BE86-CB4C-80C7-B335-CA7CABF016DF}"/>
              </a:ext>
            </a:extLst>
          </p:cNvPr>
          <p:cNvSpPr>
            <a:spLocks noGrp="1"/>
          </p:cNvSpPr>
          <p:nvPr>
            <p:ph type="sldNum" sz="quarter" idx="10"/>
          </p:nvPr>
        </p:nvSpPr>
        <p:spPr/>
        <p:txBody>
          <a:bodyPr/>
          <a:lstStyle/>
          <a:p>
            <a:fld id="{68151E55-6873-49E2-B8D5-2F265E6F1973}" type="slidenum">
              <a:rPr lang="en-US" sz="800" smtClean="0"/>
              <a:t>57</a:t>
            </a:fld>
            <a:endParaRPr lang="en-US" sz="800" dirty="0"/>
          </a:p>
        </p:txBody>
      </p:sp>
    </p:spTree>
    <p:extLst>
      <p:ext uri="{BB962C8B-B14F-4D97-AF65-F5344CB8AC3E}">
        <p14:creationId xmlns:p14="http://schemas.microsoft.com/office/powerpoint/2010/main" val="38236780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524F836-80DC-CCC1-547F-213DBD9C2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DB4EA-D978-E932-00C3-3B5FD66B121A}"/>
              </a:ext>
            </a:extLst>
          </p:cNvPr>
          <p:cNvSpPr>
            <a:spLocks noGrp="1"/>
          </p:cNvSpPr>
          <p:nvPr>
            <p:ph type="title"/>
          </p:nvPr>
        </p:nvSpPr>
        <p:spPr/>
        <p:txBody>
          <a:bodyPr>
            <a:normAutofit/>
          </a:bodyPr>
          <a:lstStyle/>
          <a:p>
            <a:r>
              <a:rPr lang="en-US" sz="2800" dirty="0"/>
              <a:t>2.1: Data Management </a:t>
            </a:r>
            <a:r>
              <a:rPr lang="en-US" sz="1000" b="0" dirty="0"/>
              <a:t>11</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2DC39B50-F24B-36B3-7C80-7517A10B53B5}"/>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392100D6-7BF5-DB9D-EB26-4D8C6104C37C}"/>
              </a:ext>
            </a:extLst>
          </p:cNvPr>
          <p:cNvSpPr>
            <a:spLocks noGrp="1"/>
          </p:cNvSpPr>
          <p:nvPr>
            <p:ph sz="quarter" idx="11"/>
          </p:nvPr>
        </p:nvSpPr>
        <p:spPr/>
        <p:txBody>
          <a:bodyPr>
            <a:normAutofit/>
          </a:bodyPr>
          <a:lstStyle/>
          <a:p>
            <a:r>
              <a:rPr lang="en-US" sz="2400" dirty="0"/>
              <a:t>3 connected blocks. The block for contains information about Customer ID of P</a:t>
            </a:r>
            <a:r>
              <a:rPr lang="en-US" sz="100" dirty="0"/>
              <a:t> </a:t>
            </a:r>
            <a:r>
              <a:rPr lang="en-US" sz="2400" dirty="0"/>
              <a:t>K, Last Name, First Name, Street Address, and City. The block for order includes details about each order, such as the Order ID of P</a:t>
            </a:r>
            <a:r>
              <a:rPr lang="en-US" sz="100" dirty="0"/>
              <a:t> </a:t>
            </a:r>
            <a:r>
              <a:rPr lang="en-US" sz="2400" dirty="0"/>
              <a:t>K, Order Date, Order Channel, Payment Method, and the foreign key Customer ID. The link between customer and order blocks is labeled 1 is to M. The block for product contains the Product ID of P</a:t>
            </a:r>
            <a:r>
              <a:rPr lang="en-US" sz="100" dirty="0"/>
              <a:t> </a:t>
            </a:r>
            <a:r>
              <a:rPr lang="en-US" sz="2400" dirty="0"/>
              <a:t>K, Product Name, Product Category, Weight, and Price. The link between order and product blocks is labeled M is to N.</a:t>
            </a:r>
          </a:p>
        </p:txBody>
      </p:sp>
      <p:sp>
        <p:nvSpPr>
          <p:cNvPr id="5" name="Text Placeholder 4">
            <a:extLst>
              <a:ext uri="{FF2B5EF4-FFF2-40B4-BE49-F238E27FC236}">
                <a16:creationId xmlns:a16="http://schemas.microsoft.com/office/drawing/2014/main" id="{4B9DF637-8F6A-AD76-6674-8158C20FE9AE}"/>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4111E83C-7883-8AC6-5D45-4578FFE7114A}"/>
              </a:ext>
            </a:extLst>
          </p:cNvPr>
          <p:cNvSpPr>
            <a:spLocks noGrp="1"/>
          </p:cNvSpPr>
          <p:nvPr>
            <p:ph type="sldNum" sz="quarter" idx="10"/>
          </p:nvPr>
        </p:nvSpPr>
        <p:spPr/>
        <p:txBody>
          <a:bodyPr/>
          <a:lstStyle/>
          <a:p>
            <a:fld id="{68151E55-6873-49E2-B8D5-2F265E6F1973}" type="slidenum">
              <a:rPr lang="en-US" sz="800" smtClean="0"/>
              <a:t>58</a:t>
            </a:fld>
            <a:endParaRPr lang="en-US" sz="800" dirty="0"/>
          </a:p>
        </p:txBody>
      </p:sp>
    </p:spTree>
    <p:extLst>
      <p:ext uri="{BB962C8B-B14F-4D97-AF65-F5344CB8AC3E}">
        <p14:creationId xmlns:p14="http://schemas.microsoft.com/office/powerpoint/2010/main" val="1427634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80A4810-A3AF-11B1-4AFB-3761A9A6D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6AE19A-3A8E-80D9-AE86-341425C76233}"/>
              </a:ext>
            </a:extLst>
          </p:cNvPr>
          <p:cNvSpPr>
            <a:spLocks noGrp="1"/>
          </p:cNvSpPr>
          <p:nvPr>
            <p:ph type="title"/>
          </p:nvPr>
        </p:nvSpPr>
        <p:spPr/>
        <p:txBody>
          <a:bodyPr>
            <a:normAutofit/>
          </a:bodyPr>
          <a:lstStyle/>
          <a:p>
            <a:r>
              <a:rPr lang="en-US" sz="2800" dirty="0"/>
              <a:t>2.1: Data Management </a:t>
            </a:r>
            <a:r>
              <a:rPr lang="en-US" sz="1000" b="0" dirty="0"/>
              <a:t>12</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4F900E3A-F96D-00DC-5C4D-D8F07DAC47C7}"/>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CFE19B3-F76A-8432-1E14-3C9DA3038950}"/>
              </a:ext>
            </a:extLst>
          </p:cNvPr>
          <p:cNvSpPr>
            <a:spLocks noGrp="1"/>
          </p:cNvSpPr>
          <p:nvPr>
            <p:ph sz="quarter" idx="11"/>
          </p:nvPr>
        </p:nvSpPr>
        <p:spPr/>
        <p:txBody>
          <a:bodyPr>
            <a:normAutofit/>
          </a:bodyPr>
          <a:lstStyle/>
          <a:p>
            <a:r>
              <a:rPr lang="en-US" sz="2400" dirty="0"/>
              <a:t>4 connected blocks. The block for customer contains information about Customer ID of P</a:t>
            </a:r>
            <a:r>
              <a:rPr lang="en-US" sz="100" dirty="0"/>
              <a:t> </a:t>
            </a:r>
            <a:r>
              <a:rPr lang="en-US" sz="2400" dirty="0"/>
              <a:t>K, Last Name, First Name, Street Address, and City. The block for order includes details about each order, such as the Order ID of P</a:t>
            </a:r>
            <a:r>
              <a:rPr lang="en-US" sz="100" dirty="0"/>
              <a:t> </a:t>
            </a:r>
            <a:r>
              <a:rPr lang="en-US" sz="2400" dirty="0"/>
              <a:t>K, Order Date, Order Channel, Payment Method, and the foreign key Customer ID. The link between customer and order blocks is labeled 1 is to M. The block for order detail includes order ID of P</a:t>
            </a:r>
            <a:r>
              <a:rPr lang="en-US" sz="100" dirty="0"/>
              <a:t> </a:t>
            </a:r>
            <a:r>
              <a:rPr lang="en-US" sz="2400" dirty="0"/>
              <a:t>K and F</a:t>
            </a:r>
            <a:r>
              <a:rPr lang="en-US" sz="100" dirty="0"/>
              <a:t> </a:t>
            </a:r>
            <a:r>
              <a:rPr lang="en-US" sz="2400" dirty="0"/>
              <a:t>K, product ID of P</a:t>
            </a:r>
            <a:r>
              <a:rPr lang="en-US" sz="100" dirty="0"/>
              <a:t> </a:t>
            </a:r>
            <a:r>
              <a:rPr lang="en-US" sz="2400" dirty="0"/>
              <a:t>K and F</a:t>
            </a:r>
            <a:r>
              <a:rPr lang="en-US" sz="100" dirty="0"/>
              <a:t> </a:t>
            </a:r>
            <a:r>
              <a:rPr lang="en-US" sz="2400" dirty="0"/>
              <a:t>K, and quantity. The link between order and order detail is labeled 1 is to M. The block for product contains the Product ID of P</a:t>
            </a:r>
            <a:r>
              <a:rPr lang="en-US" sz="100" dirty="0"/>
              <a:t> </a:t>
            </a:r>
            <a:r>
              <a:rPr lang="en-US" sz="2400" dirty="0"/>
              <a:t>K, Product Name, Product Category, Weight, and Price. The link between order detail and product blocks is labeled M is to 1.</a:t>
            </a:r>
          </a:p>
        </p:txBody>
      </p:sp>
      <p:sp>
        <p:nvSpPr>
          <p:cNvPr id="5" name="Text Placeholder 4">
            <a:extLst>
              <a:ext uri="{FF2B5EF4-FFF2-40B4-BE49-F238E27FC236}">
                <a16:creationId xmlns:a16="http://schemas.microsoft.com/office/drawing/2014/main" id="{4EEE23BF-AEB9-97AB-5BA1-ADDB104A6596}"/>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7A6B4CAF-DBD7-58BF-3C56-8110BE83A5F6}"/>
              </a:ext>
            </a:extLst>
          </p:cNvPr>
          <p:cNvSpPr>
            <a:spLocks noGrp="1"/>
          </p:cNvSpPr>
          <p:nvPr>
            <p:ph type="sldNum" sz="quarter" idx="10"/>
          </p:nvPr>
        </p:nvSpPr>
        <p:spPr/>
        <p:txBody>
          <a:bodyPr/>
          <a:lstStyle/>
          <a:p>
            <a:fld id="{68151E55-6873-49E2-B8D5-2F265E6F1973}" type="slidenum">
              <a:rPr lang="en-US" sz="800" smtClean="0"/>
              <a:t>59</a:t>
            </a:fld>
            <a:endParaRPr lang="en-US" sz="800" dirty="0"/>
          </a:p>
        </p:txBody>
      </p:sp>
    </p:spTree>
    <p:extLst>
      <p:ext uri="{BB962C8B-B14F-4D97-AF65-F5344CB8AC3E}">
        <p14:creationId xmlns:p14="http://schemas.microsoft.com/office/powerpoint/2010/main" val="201511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3</a:t>
            </a:r>
          </a:p>
        </p:txBody>
      </p:sp>
      <p:sp>
        <p:nvSpPr>
          <p:cNvPr id="3" name="Content Placeholder 2"/>
          <p:cNvSpPr>
            <a:spLocks noGrp="1"/>
          </p:cNvSpPr>
          <p:nvPr>
            <p:ph sz="quarter" idx="11"/>
          </p:nvPr>
        </p:nvSpPr>
        <p:spPr>
          <a:xfrm>
            <a:off x="342900" y="1276709"/>
            <a:ext cx="8458200" cy="5238391"/>
          </a:xfrm>
        </p:spPr>
        <p:txBody>
          <a:bodyPr/>
          <a:lstStyle/>
          <a:p>
            <a:r>
              <a:rPr lang="en-US" b="1" dirty="0"/>
              <a:t>Data wrangling </a:t>
            </a:r>
            <a:r>
              <a:rPr lang="en-US" dirty="0"/>
              <a:t>is the process of retrieving, cleansing, integrating, transforming, and enriching data to support subsequent analysis.</a:t>
            </a:r>
          </a:p>
          <a:p>
            <a:r>
              <a:rPr lang="en-US" dirty="0"/>
              <a:t>Transform raw data into a format that is more appropriate and easier to analyze.</a:t>
            </a:r>
          </a:p>
          <a:p>
            <a:r>
              <a:rPr lang="en-US" dirty="0"/>
              <a:t>There are several objectives:</a:t>
            </a:r>
          </a:p>
          <a:p>
            <a:pPr marL="292608" indent="-292608">
              <a:buFont typeface="Arial" panose="020B0604020202020204" pitchFamily="34" charset="0"/>
              <a:buChar char="•"/>
            </a:pPr>
            <a:r>
              <a:rPr lang="en-US" dirty="0"/>
              <a:t>Improve data quality.</a:t>
            </a:r>
          </a:p>
          <a:p>
            <a:pPr marL="292608" indent="-292608">
              <a:buFont typeface="Arial" panose="020B0604020202020204" pitchFamily="34" charset="0"/>
              <a:buChar char="•"/>
            </a:pPr>
            <a:r>
              <a:rPr lang="en-US" dirty="0"/>
              <a:t>Reduce time/effort required to perform analytics.</a:t>
            </a:r>
          </a:p>
          <a:p>
            <a:pPr marL="292608" indent="-292608">
              <a:buFont typeface="Arial" panose="020B0604020202020204" pitchFamily="34" charset="0"/>
              <a:buChar char="•"/>
            </a:pPr>
            <a:r>
              <a:rPr lang="en-US" dirty="0"/>
              <a:t>Reveal the true intelligence in the data.</a:t>
            </a:r>
          </a:p>
        </p:txBody>
      </p:sp>
      <p:sp>
        <p:nvSpPr>
          <p:cNvPr id="6" name="Slide Number Placeholder 5"/>
          <p:cNvSpPr>
            <a:spLocks noGrp="1"/>
          </p:cNvSpPr>
          <p:nvPr>
            <p:ph type="sldNum" sz="quarter" idx="4"/>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31747761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505250D-A922-63AA-7B7E-FAF2AF118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43E08D-4836-8AA0-E285-1318A9DFE525}"/>
              </a:ext>
            </a:extLst>
          </p:cNvPr>
          <p:cNvSpPr>
            <a:spLocks noGrp="1"/>
          </p:cNvSpPr>
          <p:nvPr>
            <p:ph type="title"/>
          </p:nvPr>
        </p:nvSpPr>
        <p:spPr/>
        <p:txBody>
          <a:bodyPr>
            <a:normAutofit/>
          </a:bodyPr>
          <a:lstStyle/>
          <a:p>
            <a:r>
              <a:rPr lang="en-US" sz="2800" dirty="0"/>
              <a:t>2.1: Data Management </a:t>
            </a:r>
            <a:r>
              <a:rPr lang="en-US" sz="1000" b="0" dirty="0"/>
              <a:t>13</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1E0C4A01-C822-659F-7D11-2BD314961154}"/>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C509A73B-F806-E510-9C62-7D29DA4DBD78}"/>
              </a:ext>
            </a:extLst>
          </p:cNvPr>
          <p:cNvSpPr>
            <a:spLocks noGrp="1"/>
          </p:cNvSpPr>
          <p:nvPr>
            <p:ph sz="quarter" idx="11"/>
          </p:nvPr>
        </p:nvSpPr>
        <p:spPr/>
        <p:txBody>
          <a:bodyPr>
            <a:normAutofit/>
          </a:bodyPr>
          <a:lstStyle/>
          <a:p>
            <a:r>
              <a:rPr lang="en-US" sz="2400" dirty="0"/>
              <a:t>4 connected blocks. The block for customer contains information about Customer ID of P</a:t>
            </a:r>
            <a:r>
              <a:rPr lang="en-US" sz="100" dirty="0"/>
              <a:t> </a:t>
            </a:r>
            <a:r>
              <a:rPr lang="en-US" sz="2400" dirty="0"/>
              <a:t>K, Last Name, First Name, Street Address, and City. The block for order includes details about each order, such as the Order ID of P</a:t>
            </a:r>
            <a:r>
              <a:rPr lang="en-US" sz="100" dirty="0"/>
              <a:t> </a:t>
            </a:r>
            <a:r>
              <a:rPr lang="en-US" sz="2400" dirty="0"/>
              <a:t>K, Order Date, Order Channel, Payment Method, and the foreign key Customer ID. The link between customer and order blocks is labeled 1 is to M. The block for order detail includes order ID of P</a:t>
            </a:r>
            <a:r>
              <a:rPr lang="en-US" sz="100" dirty="0"/>
              <a:t> </a:t>
            </a:r>
            <a:r>
              <a:rPr lang="en-US" sz="2400" dirty="0"/>
              <a:t>K and F</a:t>
            </a:r>
            <a:r>
              <a:rPr lang="en-US" sz="100" dirty="0"/>
              <a:t> </a:t>
            </a:r>
            <a:r>
              <a:rPr lang="en-US" sz="2400" dirty="0"/>
              <a:t>K, product ID of P</a:t>
            </a:r>
            <a:r>
              <a:rPr lang="en-US" sz="100" dirty="0"/>
              <a:t> </a:t>
            </a:r>
            <a:r>
              <a:rPr lang="en-US" sz="2400" dirty="0"/>
              <a:t>K and F</a:t>
            </a:r>
            <a:r>
              <a:rPr lang="en-US" sz="100" dirty="0"/>
              <a:t> </a:t>
            </a:r>
            <a:r>
              <a:rPr lang="en-US" sz="2400" dirty="0"/>
              <a:t>K, and quantity. The link between order and order detail is labeled 1 is to M. The block for product contains the Product ID of P</a:t>
            </a:r>
            <a:r>
              <a:rPr lang="en-US" sz="100" dirty="0"/>
              <a:t> </a:t>
            </a:r>
            <a:r>
              <a:rPr lang="en-US" sz="2400" dirty="0"/>
              <a:t>K, Product Name, Product Category, Weight, and Price. The link between order detail and product blocks is labeled M is to 1.</a:t>
            </a:r>
          </a:p>
        </p:txBody>
      </p:sp>
      <p:sp>
        <p:nvSpPr>
          <p:cNvPr id="5" name="Text Placeholder 4">
            <a:extLst>
              <a:ext uri="{FF2B5EF4-FFF2-40B4-BE49-F238E27FC236}">
                <a16:creationId xmlns:a16="http://schemas.microsoft.com/office/drawing/2014/main" id="{11B468B3-0E03-48C9-2838-40BD4DCCD7D1}"/>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3AE4AC98-F338-4446-9FDB-6E4EE361CB41}"/>
              </a:ext>
            </a:extLst>
          </p:cNvPr>
          <p:cNvSpPr>
            <a:spLocks noGrp="1"/>
          </p:cNvSpPr>
          <p:nvPr>
            <p:ph type="sldNum" sz="quarter" idx="10"/>
          </p:nvPr>
        </p:nvSpPr>
        <p:spPr/>
        <p:txBody>
          <a:bodyPr/>
          <a:lstStyle/>
          <a:p>
            <a:fld id="{68151E55-6873-49E2-B8D5-2F265E6F1973}" type="slidenum">
              <a:rPr lang="en-US" sz="800" smtClean="0"/>
              <a:t>60</a:t>
            </a:fld>
            <a:endParaRPr lang="en-US" sz="800" dirty="0"/>
          </a:p>
        </p:txBody>
      </p:sp>
    </p:spTree>
    <p:extLst>
      <p:ext uri="{BB962C8B-B14F-4D97-AF65-F5344CB8AC3E}">
        <p14:creationId xmlns:p14="http://schemas.microsoft.com/office/powerpoint/2010/main" val="38850092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4AC206A-A52B-4B40-EEFE-E8748740EA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F6180-5C2F-579F-02CD-62E28B93410E}"/>
              </a:ext>
            </a:extLst>
          </p:cNvPr>
          <p:cNvSpPr>
            <a:spLocks noGrp="1"/>
          </p:cNvSpPr>
          <p:nvPr>
            <p:ph type="title"/>
          </p:nvPr>
        </p:nvSpPr>
        <p:spPr/>
        <p:txBody>
          <a:bodyPr>
            <a:normAutofit/>
          </a:bodyPr>
          <a:lstStyle/>
          <a:p>
            <a:r>
              <a:rPr lang="en-US" sz="2800" dirty="0"/>
              <a:t>2.1: Data Management </a:t>
            </a:r>
            <a:r>
              <a:rPr lang="en-US" sz="1000" b="0" dirty="0"/>
              <a:t>14</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E3EB80EB-33AF-096A-49A4-5B7CBEE0FE1F}"/>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0F56DE64-F927-2479-EB21-370A7222C590}"/>
              </a:ext>
            </a:extLst>
          </p:cNvPr>
          <p:cNvSpPr>
            <a:spLocks noGrp="1"/>
          </p:cNvSpPr>
          <p:nvPr>
            <p:ph sz="quarter" idx="11"/>
          </p:nvPr>
        </p:nvSpPr>
        <p:spPr/>
        <p:txBody>
          <a:bodyPr>
            <a:noAutofit/>
          </a:bodyPr>
          <a:lstStyle/>
          <a:p>
            <a:r>
              <a:rPr lang="en-US" sz="2400" b="0" dirty="0">
                <a:solidFill>
                  <a:schemeClr val="tx1"/>
                </a:solidFill>
                <a:effectLst/>
              </a:rPr>
              <a:t>The first table is titled customer table and it lists customer I</a:t>
            </a:r>
            <a:r>
              <a:rPr lang="en-US" sz="100" b="0" dirty="0">
                <a:solidFill>
                  <a:schemeClr val="tx1"/>
                </a:solidFill>
                <a:effectLst/>
              </a:rPr>
              <a:t> </a:t>
            </a:r>
            <a:r>
              <a:rPr lang="en-US" sz="2400" b="0" dirty="0">
                <a:solidFill>
                  <a:schemeClr val="tx1"/>
                </a:solidFill>
                <a:effectLst/>
              </a:rPr>
              <a:t>D, last name, first name, street address and city. The second one is titled order table. It lists order I</a:t>
            </a:r>
            <a:r>
              <a:rPr lang="en-US" sz="100" b="0" dirty="0">
                <a:solidFill>
                  <a:schemeClr val="tx1"/>
                </a:solidFill>
                <a:effectLst/>
              </a:rPr>
              <a:t> </a:t>
            </a:r>
            <a:r>
              <a:rPr lang="en-US" sz="2400" b="0" dirty="0">
                <a:solidFill>
                  <a:schemeClr val="tx1"/>
                </a:solidFill>
                <a:effectLst/>
              </a:rPr>
              <a:t>D, order date, order channel, payment method, and customer I</a:t>
            </a:r>
            <a:r>
              <a:rPr lang="en-US" sz="100" b="0" dirty="0">
                <a:solidFill>
                  <a:schemeClr val="tx1"/>
                </a:solidFill>
                <a:effectLst/>
              </a:rPr>
              <a:t> </a:t>
            </a:r>
            <a:r>
              <a:rPr lang="en-US" sz="2400" b="0" dirty="0">
                <a:solidFill>
                  <a:schemeClr val="tx1"/>
                </a:solidFill>
                <a:effectLst/>
              </a:rPr>
              <a:t>D. The third table is titled order detail table. It lists order I</a:t>
            </a:r>
            <a:r>
              <a:rPr lang="en-US" sz="100" b="0" dirty="0">
                <a:solidFill>
                  <a:schemeClr val="tx1"/>
                </a:solidFill>
                <a:effectLst/>
              </a:rPr>
              <a:t> </a:t>
            </a:r>
            <a:r>
              <a:rPr lang="en-US" sz="2400" b="0" dirty="0">
                <a:solidFill>
                  <a:schemeClr val="tx1"/>
                </a:solidFill>
                <a:effectLst/>
              </a:rPr>
              <a:t>D, product I</a:t>
            </a:r>
            <a:r>
              <a:rPr lang="en-US" sz="100" b="0" dirty="0">
                <a:solidFill>
                  <a:schemeClr val="tx1"/>
                </a:solidFill>
                <a:effectLst/>
              </a:rPr>
              <a:t> </a:t>
            </a:r>
            <a:r>
              <a:rPr lang="en-US" sz="2400" b="0" dirty="0">
                <a:solidFill>
                  <a:schemeClr val="tx1"/>
                </a:solidFill>
                <a:effectLst/>
              </a:rPr>
              <a:t>D, and quantity. The fourth table is titled Product table. It lists product I</a:t>
            </a:r>
            <a:r>
              <a:rPr lang="en-US" sz="100" b="0" dirty="0">
                <a:solidFill>
                  <a:schemeClr val="tx1"/>
                </a:solidFill>
                <a:effectLst/>
              </a:rPr>
              <a:t> </a:t>
            </a:r>
            <a:r>
              <a:rPr lang="en-US" sz="2400" b="0" dirty="0">
                <a:solidFill>
                  <a:schemeClr val="tx1"/>
                </a:solidFill>
                <a:effectLst/>
              </a:rPr>
              <a:t>D, product name, product category, weight and price</a:t>
            </a:r>
            <a:endParaRPr lang="en-US" sz="2400" dirty="0">
              <a:solidFill>
                <a:schemeClr val="tx1"/>
              </a:solidFill>
            </a:endParaRPr>
          </a:p>
        </p:txBody>
      </p:sp>
      <p:sp>
        <p:nvSpPr>
          <p:cNvPr id="5" name="Text Placeholder 4">
            <a:extLst>
              <a:ext uri="{FF2B5EF4-FFF2-40B4-BE49-F238E27FC236}">
                <a16:creationId xmlns:a16="http://schemas.microsoft.com/office/drawing/2014/main" id="{13861079-8E1D-8C76-C253-3BE2A0B8822E}"/>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70F3B5D5-EC4A-D3C5-F9D0-593DEECE4158}"/>
              </a:ext>
            </a:extLst>
          </p:cNvPr>
          <p:cNvSpPr>
            <a:spLocks noGrp="1"/>
          </p:cNvSpPr>
          <p:nvPr>
            <p:ph type="sldNum" sz="quarter" idx="10"/>
          </p:nvPr>
        </p:nvSpPr>
        <p:spPr/>
        <p:txBody>
          <a:bodyPr/>
          <a:lstStyle/>
          <a:p>
            <a:fld id="{68151E55-6873-49E2-B8D5-2F265E6F1973}" type="slidenum">
              <a:rPr lang="en-US" sz="800" smtClean="0"/>
              <a:t>61</a:t>
            </a:fld>
            <a:endParaRPr lang="en-US" sz="800" dirty="0"/>
          </a:p>
        </p:txBody>
      </p:sp>
    </p:spTree>
    <p:extLst>
      <p:ext uri="{BB962C8B-B14F-4D97-AF65-F5344CB8AC3E}">
        <p14:creationId xmlns:p14="http://schemas.microsoft.com/office/powerpoint/2010/main" val="3878442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FACB1EA-5E31-16B7-E6F6-350FB13F0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F073C-29E2-1971-1A97-B5B4B2DE341F}"/>
              </a:ext>
            </a:extLst>
          </p:cNvPr>
          <p:cNvSpPr>
            <a:spLocks noGrp="1"/>
          </p:cNvSpPr>
          <p:nvPr>
            <p:ph type="title"/>
          </p:nvPr>
        </p:nvSpPr>
        <p:spPr/>
        <p:txBody>
          <a:bodyPr>
            <a:normAutofit/>
          </a:bodyPr>
          <a:lstStyle/>
          <a:p>
            <a:r>
              <a:rPr lang="en-US" sz="2800" dirty="0"/>
              <a:t>2.1: Data Management </a:t>
            </a:r>
            <a:r>
              <a:rPr lang="en-US" sz="1000" b="0" dirty="0"/>
              <a:t>16</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0EDCCA44-78A0-EE38-492D-A6DDDCEFA129}"/>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B41DE2E-49CD-44EF-0469-C05E760D1B81}"/>
              </a:ext>
            </a:extLst>
          </p:cNvPr>
          <p:cNvSpPr>
            <a:spLocks noGrp="1"/>
          </p:cNvSpPr>
          <p:nvPr>
            <p:ph sz="quarter" idx="11"/>
          </p:nvPr>
        </p:nvSpPr>
        <p:spPr>
          <a:xfrm>
            <a:off x="342900" y="1371601"/>
            <a:ext cx="8283512" cy="4876800"/>
          </a:xfrm>
        </p:spPr>
        <p:txBody>
          <a:bodyPr>
            <a:noAutofit/>
          </a:bodyPr>
          <a:lstStyle/>
          <a:p>
            <a:r>
              <a:rPr lang="en-US" sz="2200" dirty="0">
                <a:solidFill>
                  <a:schemeClr val="tx1"/>
                </a:solidFill>
              </a:rPr>
              <a:t>For the first image, </a:t>
            </a:r>
            <a:r>
              <a:rPr lang="en-US" sz="2200" b="0" dirty="0">
                <a:solidFill>
                  <a:schemeClr val="tx1"/>
                </a:solidFill>
                <a:effectLst/>
              </a:rPr>
              <a:t>Select last underscore name, first underscore name, from customer, where city = open quotes Lod Angeles close quotes.</a:t>
            </a:r>
            <a:endParaRPr lang="en-US" sz="2200" dirty="0">
              <a:solidFill>
                <a:schemeClr val="tx1"/>
              </a:solidFill>
            </a:endParaRPr>
          </a:p>
          <a:p>
            <a:r>
              <a:rPr lang="en-US" sz="2200" dirty="0">
                <a:solidFill>
                  <a:schemeClr val="tx1"/>
                </a:solidFill>
              </a:rPr>
              <a:t>For the second image, </a:t>
            </a:r>
            <a:r>
              <a:rPr lang="en-US" sz="2200" b="0" dirty="0">
                <a:solidFill>
                  <a:schemeClr val="tx1"/>
                </a:solidFill>
                <a:effectLst/>
              </a:rPr>
              <a:t>Select customer. Last underscore name, customer first underscore name, order. Order underscore I</a:t>
            </a:r>
            <a:r>
              <a:rPr lang="en-US" sz="100" b="0" dirty="0">
                <a:solidFill>
                  <a:schemeClr val="tx1"/>
                </a:solidFill>
                <a:effectLst/>
              </a:rPr>
              <a:t> </a:t>
            </a:r>
            <a:r>
              <a:rPr lang="en-US" sz="2200" b="0" dirty="0">
                <a:solidFill>
                  <a:schemeClr val="tx1"/>
                </a:solidFill>
                <a:effectLst/>
              </a:rPr>
              <a:t>D, order underscore detail. Quantity. From customer, order, order underscore detail, product. Where product. Product underscore name = open quotes organic sweet potato close quotes and order. Order underscore date = open quotes 10 slash 15 slash 2021. And customer. Customer underscore I</a:t>
            </a:r>
            <a:r>
              <a:rPr lang="en-US" sz="100" b="0" dirty="0">
                <a:solidFill>
                  <a:schemeClr val="tx1"/>
                </a:solidFill>
                <a:effectLst/>
              </a:rPr>
              <a:t> </a:t>
            </a:r>
            <a:r>
              <a:rPr lang="en-US" sz="2200" b="0" dirty="0">
                <a:solidFill>
                  <a:schemeClr val="tx1"/>
                </a:solidFill>
                <a:effectLst/>
              </a:rPr>
              <a:t>D = order. customer underscore I</a:t>
            </a:r>
            <a:r>
              <a:rPr lang="en-US" sz="100" b="0" dirty="0">
                <a:solidFill>
                  <a:schemeClr val="tx1"/>
                </a:solidFill>
                <a:effectLst/>
              </a:rPr>
              <a:t> </a:t>
            </a:r>
            <a:r>
              <a:rPr lang="en-US" sz="2200" b="0" dirty="0">
                <a:solidFill>
                  <a:schemeClr val="tx1"/>
                </a:solidFill>
                <a:effectLst/>
              </a:rPr>
              <a:t>D. and order. Order underscore I</a:t>
            </a:r>
            <a:r>
              <a:rPr lang="en-US" sz="100" b="0" dirty="0">
                <a:solidFill>
                  <a:schemeClr val="tx1"/>
                </a:solidFill>
                <a:effectLst/>
              </a:rPr>
              <a:t> </a:t>
            </a:r>
            <a:r>
              <a:rPr lang="en-US" sz="2200" b="0" dirty="0">
                <a:solidFill>
                  <a:schemeClr val="tx1"/>
                </a:solidFill>
                <a:effectLst/>
              </a:rPr>
              <a:t>D = order underscore detail. Order underscore I</a:t>
            </a:r>
            <a:r>
              <a:rPr lang="en-US" sz="100" b="0" dirty="0">
                <a:solidFill>
                  <a:schemeClr val="tx1"/>
                </a:solidFill>
                <a:effectLst/>
              </a:rPr>
              <a:t> </a:t>
            </a:r>
            <a:r>
              <a:rPr lang="en-US" sz="2200" b="0" dirty="0">
                <a:solidFill>
                  <a:schemeClr val="tx1"/>
                </a:solidFill>
                <a:effectLst/>
              </a:rPr>
              <a:t>D and order underscore detail. Product underscore I</a:t>
            </a:r>
            <a:r>
              <a:rPr lang="en-US" sz="100" b="0" dirty="0">
                <a:solidFill>
                  <a:schemeClr val="tx1"/>
                </a:solidFill>
                <a:effectLst/>
              </a:rPr>
              <a:t> </a:t>
            </a:r>
            <a:r>
              <a:rPr lang="en-US" sz="2200" b="0" dirty="0">
                <a:solidFill>
                  <a:schemeClr val="tx1"/>
                </a:solidFill>
                <a:effectLst/>
              </a:rPr>
              <a:t>D = product. Product underscore I</a:t>
            </a:r>
            <a:r>
              <a:rPr lang="en-US" sz="100" b="0" dirty="0">
                <a:solidFill>
                  <a:schemeClr val="tx1"/>
                </a:solidFill>
                <a:effectLst/>
              </a:rPr>
              <a:t> </a:t>
            </a:r>
            <a:r>
              <a:rPr lang="en-US" sz="2200" b="0" dirty="0">
                <a:solidFill>
                  <a:schemeClr val="tx1"/>
                </a:solidFill>
                <a:effectLst/>
              </a:rPr>
              <a:t>D.</a:t>
            </a:r>
            <a:endParaRPr lang="en-US" sz="2200" dirty="0">
              <a:solidFill>
                <a:schemeClr val="tx1"/>
              </a:solidFill>
            </a:endParaRPr>
          </a:p>
        </p:txBody>
      </p:sp>
      <p:sp>
        <p:nvSpPr>
          <p:cNvPr id="5" name="Text Placeholder 4">
            <a:extLst>
              <a:ext uri="{FF2B5EF4-FFF2-40B4-BE49-F238E27FC236}">
                <a16:creationId xmlns:a16="http://schemas.microsoft.com/office/drawing/2014/main" id="{86627D7C-BC85-CB9D-1470-DF297E01CAF8}"/>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4448A7AB-1F79-1C67-6266-76AF15F66B6B}"/>
              </a:ext>
            </a:extLst>
          </p:cNvPr>
          <p:cNvSpPr>
            <a:spLocks noGrp="1"/>
          </p:cNvSpPr>
          <p:nvPr>
            <p:ph type="sldNum" sz="quarter" idx="10"/>
          </p:nvPr>
        </p:nvSpPr>
        <p:spPr/>
        <p:txBody>
          <a:bodyPr/>
          <a:lstStyle/>
          <a:p>
            <a:fld id="{68151E55-6873-49E2-B8D5-2F265E6F1973}" type="slidenum">
              <a:rPr lang="en-US" sz="800" smtClean="0"/>
              <a:t>62</a:t>
            </a:fld>
            <a:endParaRPr lang="en-US" sz="800" dirty="0"/>
          </a:p>
        </p:txBody>
      </p:sp>
    </p:spTree>
    <p:extLst>
      <p:ext uri="{BB962C8B-B14F-4D97-AF65-F5344CB8AC3E}">
        <p14:creationId xmlns:p14="http://schemas.microsoft.com/office/powerpoint/2010/main" val="35855861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A183AF3-9836-819E-AFA7-DB5B639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2EA71-C9DD-E6A3-CA51-90024B498EA3}"/>
              </a:ext>
            </a:extLst>
          </p:cNvPr>
          <p:cNvSpPr>
            <a:spLocks noGrp="1"/>
          </p:cNvSpPr>
          <p:nvPr>
            <p:ph type="title"/>
          </p:nvPr>
        </p:nvSpPr>
        <p:spPr/>
        <p:txBody>
          <a:bodyPr>
            <a:normAutofit/>
          </a:bodyPr>
          <a:lstStyle/>
          <a:p>
            <a:r>
              <a:rPr lang="en-US" sz="2800" dirty="0"/>
              <a:t>2.1: Data Management </a:t>
            </a:r>
            <a:r>
              <a:rPr lang="en-US" sz="1000" b="0" dirty="0"/>
              <a:t>21</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119383B0-6DDA-47C4-A101-4C71CEC5531B}"/>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95BC8E71-346F-31BD-BCBD-A5136476EFFB}"/>
              </a:ext>
            </a:extLst>
          </p:cNvPr>
          <p:cNvSpPr>
            <a:spLocks noGrp="1"/>
          </p:cNvSpPr>
          <p:nvPr>
            <p:ph sz="quarter" idx="11"/>
          </p:nvPr>
        </p:nvSpPr>
        <p:spPr/>
        <p:txBody>
          <a:bodyPr/>
          <a:lstStyle/>
          <a:p>
            <a:r>
              <a:rPr lang="en-US" dirty="0"/>
              <a:t>It illustrates a star schema data model. The sales fact is the center table. The sales fact block includes customer ID of P</a:t>
            </a:r>
            <a:r>
              <a:rPr lang="en-US" sz="100" dirty="0"/>
              <a:t> </a:t>
            </a:r>
            <a:r>
              <a:rPr lang="en-US" dirty="0"/>
              <a:t>K and F</a:t>
            </a:r>
            <a:r>
              <a:rPr lang="en-US" sz="100" dirty="0"/>
              <a:t> </a:t>
            </a:r>
            <a:r>
              <a:rPr lang="en-US" dirty="0"/>
              <a:t>K, product ID of P K and F</a:t>
            </a:r>
            <a:r>
              <a:rPr lang="en-US" sz="100" dirty="0"/>
              <a:t> </a:t>
            </a:r>
            <a:r>
              <a:rPr lang="en-US" dirty="0"/>
              <a:t>K, product cat ID of P</a:t>
            </a:r>
            <a:r>
              <a:rPr lang="en-US" sz="100" dirty="0"/>
              <a:t> </a:t>
            </a:r>
            <a:r>
              <a:rPr lang="en-US" dirty="0"/>
              <a:t>K and F</a:t>
            </a:r>
            <a:r>
              <a:rPr lang="en-US" sz="100" dirty="0"/>
              <a:t> </a:t>
            </a:r>
            <a:r>
              <a:rPr lang="en-US" dirty="0"/>
              <a:t>K, date ID of P</a:t>
            </a:r>
            <a:r>
              <a:rPr lang="en-US" sz="100" dirty="0"/>
              <a:t> </a:t>
            </a:r>
            <a:r>
              <a:rPr lang="en-US" dirty="0"/>
              <a:t>K and F</a:t>
            </a:r>
            <a:r>
              <a:rPr lang="en-US" sz="100" dirty="0"/>
              <a:t> </a:t>
            </a:r>
            <a:r>
              <a:rPr lang="en-US" dirty="0"/>
              <a:t>K, location ID of P</a:t>
            </a:r>
            <a:r>
              <a:rPr lang="en-US" sz="100" dirty="0"/>
              <a:t> </a:t>
            </a:r>
            <a:r>
              <a:rPr lang="en-US" dirty="0"/>
              <a:t>K and F</a:t>
            </a:r>
            <a:r>
              <a:rPr lang="en-US" sz="100" dirty="0"/>
              <a:t> </a:t>
            </a:r>
            <a:r>
              <a:rPr lang="en-US" dirty="0"/>
              <a:t>K, channel ID of p K and F</a:t>
            </a:r>
            <a:r>
              <a:rPr lang="en-US" sz="100" dirty="0"/>
              <a:t> </a:t>
            </a:r>
            <a:r>
              <a:rPr lang="en-US" dirty="0"/>
              <a:t>K, quantity, unit sales, and total sales. The product cat dimension includes product cat ID of P</a:t>
            </a:r>
            <a:r>
              <a:rPr lang="en-US" sz="100" dirty="0"/>
              <a:t> </a:t>
            </a:r>
            <a:r>
              <a:rPr lang="en-US" dirty="0"/>
              <a:t>K and category name. Customer dimension includes customer ID P</a:t>
            </a:r>
            <a:r>
              <a:rPr lang="en-US" sz="100" dirty="0"/>
              <a:t> </a:t>
            </a:r>
            <a:r>
              <a:rPr lang="en-US" dirty="0"/>
              <a:t>K, last name, first name, street address, and city. Date dimension includes date ID of P</a:t>
            </a:r>
            <a:r>
              <a:rPr lang="en-US" sz="100" dirty="0"/>
              <a:t> </a:t>
            </a:r>
            <a:r>
              <a:rPr lang="en-US" dirty="0"/>
              <a:t>K, year, quarter, month, and date. The channel dimension includes channel ID of P</a:t>
            </a:r>
            <a:r>
              <a:rPr lang="en-US" sz="100" dirty="0"/>
              <a:t> </a:t>
            </a:r>
            <a:r>
              <a:rPr lang="en-US" dirty="0"/>
              <a:t>K and channel type. The link between the above dimensions and the sales fact is labeled 1 is to M. The product dimension includes product ID of P</a:t>
            </a:r>
            <a:r>
              <a:rPr lang="en-US" sz="100" dirty="0"/>
              <a:t> </a:t>
            </a:r>
            <a:r>
              <a:rPr lang="en-US" dirty="0"/>
              <a:t>K, product name, product category, weight, and price. Location dimension includes location ID of P</a:t>
            </a:r>
            <a:r>
              <a:rPr lang="en-US" sz="100" dirty="0"/>
              <a:t> </a:t>
            </a:r>
            <a:r>
              <a:rPr lang="en-US" dirty="0"/>
              <a:t>K, city, state, country, and </a:t>
            </a:r>
            <a:r>
              <a:rPr lang="en-US" dirty="0" err="1"/>
              <a:t>zipcode</a:t>
            </a:r>
            <a:r>
              <a:rPr lang="en-US" dirty="0"/>
              <a:t>. The link between the above two dimension and the sales fact is labeled as M is to 1.</a:t>
            </a:r>
          </a:p>
        </p:txBody>
      </p:sp>
      <p:sp>
        <p:nvSpPr>
          <p:cNvPr id="5" name="Text Placeholder 4">
            <a:extLst>
              <a:ext uri="{FF2B5EF4-FFF2-40B4-BE49-F238E27FC236}">
                <a16:creationId xmlns:a16="http://schemas.microsoft.com/office/drawing/2014/main" id="{9E26EA44-179C-3771-55EE-10075AFC0C82}"/>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4BA508EF-CE04-8078-649F-D2C2134AD6C5}"/>
              </a:ext>
            </a:extLst>
          </p:cNvPr>
          <p:cNvSpPr>
            <a:spLocks noGrp="1"/>
          </p:cNvSpPr>
          <p:nvPr>
            <p:ph type="sldNum" sz="quarter" idx="10"/>
          </p:nvPr>
        </p:nvSpPr>
        <p:spPr/>
        <p:txBody>
          <a:bodyPr/>
          <a:lstStyle/>
          <a:p>
            <a:fld id="{68151E55-6873-49E2-B8D5-2F265E6F1973}" type="slidenum">
              <a:rPr lang="en-US" sz="800" smtClean="0"/>
              <a:t>63</a:t>
            </a:fld>
            <a:endParaRPr lang="en-US" sz="800" dirty="0"/>
          </a:p>
        </p:txBody>
      </p:sp>
    </p:spTree>
    <p:extLst>
      <p:ext uri="{BB962C8B-B14F-4D97-AF65-F5344CB8AC3E}">
        <p14:creationId xmlns:p14="http://schemas.microsoft.com/office/powerpoint/2010/main" val="9432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4</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Organizations today have a plethora of data created and stored using different, often incompatible, technologies.</a:t>
            </a:r>
          </a:p>
          <a:p>
            <a:pPr marL="292608" indent="-292608">
              <a:buFont typeface="Arial" panose="020B0604020202020204" pitchFamily="34" charset="0"/>
              <a:buChar char="•"/>
            </a:pPr>
            <a:r>
              <a:rPr lang="en-US" b="1" dirty="0"/>
              <a:t>Data management </a:t>
            </a:r>
            <a:r>
              <a:rPr lang="en-US" dirty="0"/>
              <a:t>is a process that an organization uses to acquire, organize, store, manipulate, and distribute data.</a:t>
            </a:r>
          </a:p>
          <a:p>
            <a:pPr marL="292608" indent="-292608">
              <a:buFont typeface="Arial" panose="020B0604020202020204" pitchFamily="34" charset="0"/>
              <a:buChar char="•"/>
            </a:pPr>
            <a:r>
              <a:rPr lang="en-US" dirty="0"/>
              <a:t>A </a:t>
            </a:r>
            <a:r>
              <a:rPr lang="en-US" b="1" dirty="0"/>
              <a:t>database</a:t>
            </a:r>
            <a:r>
              <a:rPr lang="en-US" dirty="0"/>
              <a:t> is a collection of data logically organized to enable easy retrieval, management, and distribution of data.</a:t>
            </a:r>
          </a:p>
          <a:p>
            <a:pPr marL="292608" indent="-292608">
              <a:buFont typeface="Arial" panose="020B0604020202020204" pitchFamily="34" charset="0"/>
              <a:buChar char="•"/>
            </a:pPr>
            <a:r>
              <a:rPr lang="en-US" dirty="0"/>
              <a:t>Most organizations have adopted a database approach for storing and managing data.</a:t>
            </a:r>
          </a:p>
        </p:txBody>
      </p:sp>
      <p:sp>
        <p:nvSpPr>
          <p:cNvPr id="6" name="Slide Number Placeholder 5"/>
          <p:cNvSpPr>
            <a:spLocks noGrp="1"/>
          </p:cNvSpPr>
          <p:nvPr>
            <p:ph type="sldNum" sz="quarter" idx="4"/>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188051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5</a:t>
            </a:r>
          </a:p>
        </p:txBody>
      </p:sp>
      <p:sp>
        <p:nvSpPr>
          <p:cNvPr id="3" name="Content Placeholder 2"/>
          <p:cNvSpPr>
            <a:spLocks noGrp="1"/>
          </p:cNvSpPr>
          <p:nvPr>
            <p:ph sz="quarter" idx="11"/>
          </p:nvPr>
        </p:nvSpPr>
        <p:spPr>
          <a:xfrm>
            <a:off x="342900" y="1276709"/>
            <a:ext cx="8458200" cy="5238391"/>
          </a:xfrm>
        </p:spPr>
        <p:txBody>
          <a:bodyPr/>
          <a:lstStyle/>
          <a:p>
            <a:r>
              <a:rPr lang="en-US" dirty="0"/>
              <a:t>The most common type of database used in organizations is the </a:t>
            </a:r>
            <a:r>
              <a:rPr lang="en-US" b="1" dirty="0"/>
              <a:t>relational database.</a:t>
            </a:r>
          </a:p>
          <a:p>
            <a:pPr marL="292608" indent="-292608">
              <a:buFont typeface="Arial" panose="020B0604020202020204" pitchFamily="34" charset="0"/>
              <a:buChar char="•"/>
            </a:pPr>
            <a:r>
              <a:rPr lang="en-US" dirty="0"/>
              <a:t>Consists of one or more logically related data files.</a:t>
            </a:r>
          </a:p>
          <a:p>
            <a:pPr marL="292608" indent="-292608">
              <a:buFont typeface="Arial" panose="020B0604020202020204" pitchFamily="34" charset="0"/>
              <a:buChar char="•"/>
            </a:pPr>
            <a:r>
              <a:rPr lang="en-US" dirty="0"/>
              <a:t>Called tables or relations.</a:t>
            </a:r>
          </a:p>
          <a:p>
            <a:pPr marL="292608" indent="-292608">
              <a:buFont typeface="Arial" panose="020B0604020202020204" pitchFamily="34" charset="0"/>
              <a:buChar char="•"/>
            </a:pPr>
            <a:r>
              <a:rPr lang="en-US" dirty="0"/>
              <a:t>Each table is a two-dimensional grid.</a:t>
            </a:r>
          </a:p>
          <a:p>
            <a:pPr marL="292608" indent="-292608">
              <a:buFont typeface="Arial" panose="020B0604020202020204" pitchFamily="34" charset="0"/>
              <a:buChar char="•"/>
            </a:pPr>
            <a:r>
              <a:rPr lang="en-US" dirty="0"/>
              <a:t>Columns: fields or attributes, characteristics of a physical object, an event, a person.</a:t>
            </a:r>
          </a:p>
          <a:p>
            <a:pPr marL="292608" indent="-292608">
              <a:buFont typeface="Arial" panose="020B0604020202020204" pitchFamily="34" charset="0"/>
              <a:buChar char="•"/>
            </a:pPr>
            <a:r>
              <a:rPr lang="en-US" dirty="0"/>
              <a:t>Rows: records or tuples.</a:t>
            </a:r>
          </a:p>
          <a:p>
            <a:pPr marL="292608" indent="-292608">
              <a:buFont typeface="Arial" panose="020B0604020202020204" pitchFamily="34" charset="0"/>
              <a:buChar char="•"/>
            </a:pPr>
            <a:r>
              <a:rPr lang="en-US" dirty="0"/>
              <a:t>A collection of related fields makes a record, which represents an object, event, or person.</a:t>
            </a:r>
          </a:p>
        </p:txBody>
      </p:sp>
      <p:sp>
        <p:nvSpPr>
          <p:cNvPr id="6" name="Slide Number Placeholder 5"/>
          <p:cNvSpPr>
            <a:spLocks noGrp="1"/>
          </p:cNvSpPr>
          <p:nvPr>
            <p:ph type="sldNum" sz="quarter" idx="4"/>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234592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2.1: Data Management </a:t>
            </a:r>
            <a:r>
              <a:rPr lang="en-US" sz="1000" b="0" dirty="0"/>
              <a:t>6</a:t>
            </a:r>
          </a:p>
        </p:txBody>
      </p:sp>
      <p:sp>
        <p:nvSpPr>
          <p:cNvPr id="3" name="Content Placeholder 2"/>
          <p:cNvSpPr>
            <a:spLocks noGrp="1"/>
          </p:cNvSpPr>
          <p:nvPr>
            <p:ph sz="quarter" idx="11"/>
          </p:nvPr>
        </p:nvSpPr>
        <p:spPr>
          <a:xfrm>
            <a:off x="342900" y="1276709"/>
            <a:ext cx="8458200" cy="2152291"/>
          </a:xfrm>
        </p:spPr>
        <p:txBody>
          <a:bodyPr/>
          <a:lstStyle/>
          <a:p>
            <a:r>
              <a:rPr lang="en-US" dirty="0"/>
              <a:t>A database management system (D</a:t>
            </a:r>
            <a:r>
              <a:rPr lang="en-US" sz="100" dirty="0"/>
              <a:t> </a:t>
            </a:r>
            <a:r>
              <a:rPr lang="en-US" dirty="0"/>
              <a:t>B</a:t>
            </a:r>
            <a:r>
              <a:rPr lang="en-US" sz="100" dirty="0"/>
              <a:t> </a:t>
            </a:r>
            <a:r>
              <a:rPr lang="en-US" dirty="0"/>
              <a:t>M</a:t>
            </a:r>
            <a:r>
              <a:rPr lang="en-US" sz="100" dirty="0"/>
              <a:t> </a:t>
            </a:r>
            <a:r>
              <a:rPr lang="en-US" dirty="0"/>
              <a:t>S) is a software application.</a:t>
            </a:r>
          </a:p>
          <a:p>
            <a:pPr marL="292608" indent="-292608">
              <a:buFont typeface="Arial" panose="020B0604020202020204" pitchFamily="34" charset="0"/>
              <a:buChar char="•"/>
            </a:pPr>
            <a:r>
              <a:rPr lang="en-US" dirty="0"/>
              <a:t>Define, manipulate and manage data.</a:t>
            </a:r>
          </a:p>
          <a:p>
            <a:pPr marL="292608" indent="-292608">
              <a:buFont typeface="Arial" panose="020B0604020202020204" pitchFamily="34" charset="0"/>
              <a:buChar char="•"/>
            </a:pPr>
            <a:r>
              <a:rPr lang="en-US" dirty="0"/>
              <a:t>Examples: Oracle, I</a:t>
            </a:r>
            <a:r>
              <a:rPr lang="en-US" sz="100" dirty="0"/>
              <a:t> </a:t>
            </a:r>
            <a:r>
              <a:rPr lang="en-US" dirty="0"/>
              <a:t>B</a:t>
            </a:r>
            <a:r>
              <a:rPr lang="en-US" sz="100" dirty="0"/>
              <a:t> </a:t>
            </a:r>
            <a:r>
              <a:rPr lang="en-US" dirty="0"/>
              <a:t>M D</a:t>
            </a:r>
            <a:r>
              <a:rPr lang="en-US" sz="100" dirty="0"/>
              <a:t> </a:t>
            </a:r>
            <a:r>
              <a:rPr lang="en-US" dirty="0"/>
              <a:t>B2, S</a:t>
            </a:r>
            <a:r>
              <a:rPr lang="en-US" sz="100" dirty="0"/>
              <a:t> </a:t>
            </a:r>
            <a:r>
              <a:rPr lang="en-US" dirty="0"/>
              <a:t>Q</a:t>
            </a:r>
            <a:r>
              <a:rPr lang="en-US" sz="100" dirty="0"/>
              <a:t> </a:t>
            </a:r>
            <a:r>
              <a:rPr lang="en-US" dirty="0"/>
              <a:t>L Server, </a:t>
            </a:r>
            <a:r>
              <a:rPr lang="en-US" dirty="0" err="1"/>
              <a:t>MyS</a:t>
            </a:r>
            <a:r>
              <a:rPr lang="en-US" sz="100" dirty="0"/>
              <a:t> </a:t>
            </a:r>
            <a:r>
              <a:rPr lang="en-US" dirty="0"/>
              <a:t>Q</a:t>
            </a:r>
            <a:r>
              <a:rPr lang="en-US" sz="100" dirty="0"/>
              <a:t> </a:t>
            </a:r>
            <a:r>
              <a:rPr lang="en-US" dirty="0"/>
              <a:t>L, Microsoft Access.</a:t>
            </a:r>
          </a:p>
        </p:txBody>
      </p:sp>
      <p:sp>
        <p:nvSpPr>
          <p:cNvPr id="4" name="Content Placeholder 3"/>
          <p:cNvSpPr>
            <a:spLocks noGrp="1"/>
          </p:cNvSpPr>
          <p:nvPr>
            <p:ph sz="quarter" idx="14"/>
          </p:nvPr>
        </p:nvSpPr>
        <p:spPr>
          <a:xfrm>
            <a:off x="342900" y="3533775"/>
            <a:ext cx="8458200" cy="2988945"/>
          </a:xfrm>
        </p:spPr>
        <p:txBody>
          <a:bodyPr/>
          <a:lstStyle/>
          <a:p>
            <a:r>
              <a:rPr lang="en-US" dirty="0"/>
              <a:t>To understand how and where data can be extracted, one needs to understand the structure of the data or the data model.</a:t>
            </a:r>
          </a:p>
          <a:p>
            <a:r>
              <a:rPr lang="en-US" b="1" dirty="0"/>
              <a:t>Data modeling </a:t>
            </a:r>
            <a:r>
              <a:rPr lang="en-US" dirty="0"/>
              <a:t>is the process of defining the structure of a database.</a:t>
            </a:r>
          </a:p>
          <a:p>
            <a:r>
              <a:rPr lang="en-US" dirty="0"/>
              <a:t>Relational databases are modeled in a way to offer flexibility and ease of data retrieval.</a:t>
            </a:r>
          </a:p>
        </p:txBody>
      </p:sp>
      <p:sp>
        <p:nvSpPr>
          <p:cNvPr id="7" name="Slide Number Placeholder 6"/>
          <p:cNvSpPr>
            <a:spLocks noGrp="1"/>
          </p:cNvSpPr>
          <p:nvPr>
            <p:ph type="sldNum" sz="quarter" idx="10"/>
          </p:nvPr>
        </p:nvSpPr>
        <p:spPr/>
        <p:txBody>
          <a:bodyPr/>
          <a:lstStyle/>
          <a:p>
            <a:fld id="{68151E55-6873-49E2-B8D5-2F265E6F1973}" type="slidenum">
              <a:rPr lang="en-US" smtClean="0"/>
              <a:t>9</a:t>
            </a:fld>
            <a:endParaRPr lang="en-US"/>
          </a:p>
        </p:txBody>
      </p:sp>
    </p:spTree>
    <p:extLst>
      <p:ext uri="{BB962C8B-B14F-4D97-AF65-F5344CB8AC3E}">
        <p14:creationId xmlns:p14="http://schemas.microsoft.com/office/powerpoint/2010/main" val="2505880109"/>
      </p:ext>
    </p:extLst>
  </p:cSld>
  <p:clrMapOvr>
    <a:masterClrMapping/>
  </p:clrMapOvr>
</p:sld>
</file>

<file path=ppt/theme/theme1.xml><?xml version="1.0" encoding="utf-8"?>
<a:theme xmlns:a="http://schemas.openxmlformats.org/drawingml/2006/main" name="Title Slides Master">
  <a:themeElements>
    <a:clrScheme name="Custom 5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6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6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Nickels_UB13e_PPT_Instructor_Ch03</Template>
  <TotalTime>6108</TotalTime>
  <Words>5951</Words>
  <Application>Microsoft Office PowerPoint</Application>
  <PresentationFormat>On-screen Show (4:3)</PresentationFormat>
  <Paragraphs>433</Paragraphs>
  <Slides>63</Slides>
  <Notes>1</Notes>
  <HiddenSlides>11</HiddenSlides>
  <MMClips>0</MMClips>
  <ScaleCrop>false</ScaleCrop>
  <HeadingPairs>
    <vt:vector size="8" baseType="variant">
      <vt:variant>
        <vt:lpstr>Fonts Used</vt:lpstr>
      </vt:variant>
      <vt:variant>
        <vt:i4>2</vt:i4>
      </vt:variant>
      <vt:variant>
        <vt:lpstr>Theme</vt:lpstr>
      </vt:variant>
      <vt:variant>
        <vt:i4>5</vt:i4>
      </vt:variant>
      <vt:variant>
        <vt:lpstr>Embedded OLE Servers</vt:lpstr>
      </vt:variant>
      <vt:variant>
        <vt:i4>1</vt:i4>
      </vt:variant>
      <vt:variant>
        <vt:lpstr>Slide Titles</vt:lpstr>
      </vt:variant>
      <vt:variant>
        <vt:i4>63</vt:i4>
      </vt:variant>
    </vt:vector>
  </HeadingPairs>
  <TitlesOfParts>
    <vt:vector size="71" baseType="lpstr">
      <vt:lpstr>Arial</vt:lpstr>
      <vt:lpstr>Calibri</vt:lpstr>
      <vt:lpstr>Title Slides Master</vt:lpstr>
      <vt:lpstr>MainContentSlideMaster</vt:lpstr>
      <vt:lpstr>ClosingMaster</vt:lpstr>
      <vt:lpstr>DividerSlideMaster</vt:lpstr>
      <vt:lpstr>ImageDescriptionAppendixSlideMaster</vt:lpstr>
      <vt:lpstr>Equation</vt:lpstr>
      <vt:lpstr>Chapter 2</vt:lpstr>
      <vt:lpstr>Chapter 2 Learning Objectives (L Os)</vt:lpstr>
      <vt:lpstr>Introductory Case: Retail Customer Data</vt:lpstr>
      <vt:lpstr>2.1: Data Management 1</vt:lpstr>
      <vt:lpstr>2.1: Data Management 2</vt:lpstr>
      <vt:lpstr>2.1: Data Management 3</vt:lpstr>
      <vt:lpstr>2.1: Data Management 4</vt:lpstr>
      <vt:lpstr>2.1: Data Management 5</vt:lpstr>
      <vt:lpstr>2.1: Data Management 6</vt:lpstr>
      <vt:lpstr>2.1: Data Management 7</vt:lpstr>
      <vt:lpstr>2.1: Data Management 8</vt:lpstr>
      <vt:lpstr>2.1: Data Management 9</vt:lpstr>
      <vt:lpstr>2.1: Data Management 10</vt:lpstr>
      <vt:lpstr>2.1: Data Management 11</vt:lpstr>
      <vt:lpstr>2.1: Data Management 12</vt:lpstr>
      <vt:lpstr>2.1: Data Management 13</vt:lpstr>
      <vt:lpstr>2.1: Data Management 14</vt:lpstr>
      <vt:lpstr>2.1: Data Management 15</vt:lpstr>
      <vt:lpstr>2.1: Data Management 16</vt:lpstr>
      <vt:lpstr>2.1: Data Management 17</vt:lpstr>
      <vt:lpstr>2.1: Data Management 18</vt:lpstr>
      <vt:lpstr>2.1: Data Management 19</vt:lpstr>
      <vt:lpstr>2.1: Data Management 20</vt:lpstr>
      <vt:lpstr>2.1: Data Management 21</vt:lpstr>
      <vt:lpstr>2.1: Data Management 22</vt:lpstr>
      <vt:lpstr>2.2: Data Inspection</vt:lpstr>
      <vt:lpstr>2.3: Data Preparation 1</vt:lpstr>
      <vt:lpstr>2.3: Data Preparation 2</vt:lpstr>
      <vt:lpstr>2.3: Data Preparation 3</vt:lpstr>
      <vt:lpstr>2.3: Data Preparation 4</vt:lpstr>
      <vt:lpstr>2.3: Data Preparation 5</vt:lpstr>
      <vt:lpstr>2.3: Data Preparation 6</vt:lpstr>
      <vt:lpstr>2.3: Data Preparation 7</vt:lpstr>
      <vt:lpstr>2.3: Data Preparation 8</vt:lpstr>
      <vt:lpstr>2.3: Data Preparation 9</vt:lpstr>
      <vt:lpstr>2.4: Transforming Numerical Data 1</vt:lpstr>
      <vt:lpstr>2.4: Transforming Numerical Data 2</vt:lpstr>
      <vt:lpstr>2.4: Transforming Numerical Data 3</vt:lpstr>
      <vt:lpstr>2.4: Transforming Numerical Data 4</vt:lpstr>
      <vt:lpstr>2.4: Transforming Numerical Data 5</vt:lpstr>
      <vt:lpstr>2.4: Transforming Numerical Data 6</vt:lpstr>
      <vt:lpstr>2.4: Transforming Numerical Data 7</vt:lpstr>
      <vt:lpstr>2.5: Transforming Categorical Data 1</vt:lpstr>
      <vt:lpstr>2.5: Transforming Categorical Data 2</vt:lpstr>
      <vt:lpstr>2.5: Transforming Categorical Data 3</vt:lpstr>
      <vt:lpstr>2.5: Transforming Categorical Data 4</vt:lpstr>
      <vt:lpstr>2.5: Transforming Categorical Data 5</vt:lpstr>
      <vt:lpstr>2.5: Transforming Categorical Data 6</vt:lpstr>
      <vt:lpstr>2.6: Appending and Merging Data 1</vt:lpstr>
      <vt:lpstr>2.6: Appending and Merging Data 2</vt:lpstr>
      <vt:lpstr>2.6: Appending and Merging Data 3</vt:lpstr>
      <vt:lpstr>End of Main Content</vt:lpstr>
      <vt:lpstr>Accessibility Content: Text Alternatives for Images</vt:lpstr>
      <vt:lpstr>Chapter 2 – Text Alternative</vt:lpstr>
      <vt:lpstr>2.1: Data Management 8 – Text Alternative</vt:lpstr>
      <vt:lpstr>2.1: Data Management 9 – Text Alternative</vt:lpstr>
      <vt:lpstr>2.1: Data Management 10 – Text Alternative</vt:lpstr>
      <vt:lpstr>2.1: Data Management 11 – Text Alternative</vt:lpstr>
      <vt:lpstr>2.1: Data Management 12 – Text Alternative</vt:lpstr>
      <vt:lpstr>2.1: Data Management 13 – Text Alternative</vt:lpstr>
      <vt:lpstr>2.1: Data Management 14 – Text Alternative</vt:lpstr>
      <vt:lpstr>2.1: Data Management 16 – Text Alternative</vt:lpstr>
      <vt:lpstr>2.1: Data Management 21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
  <cp:keywords/>
  <cp:lastModifiedBy>Dinesh Babu C</cp:lastModifiedBy>
  <cp:revision>2171</cp:revision>
  <dcterms:created xsi:type="dcterms:W3CDTF">2020-12-08T04:00:13Z</dcterms:created>
  <dcterms:modified xsi:type="dcterms:W3CDTF">2025-04-11T09:15:56Z</dcterms:modified>
</cp:coreProperties>
</file>