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55"/>
  </p:notesMasterIdLst>
  <p:sldIdLst>
    <p:sldId id="1355" r:id="rId6"/>
    <p:sldId id="1350" r:id="rId7"/>
    <p:sldId id="1361" r:id="rId8"/>
    <p:sldId id="1363" r:id="rId9"/>
    <p:sldId id="1362" r:id="rId10"/>
    <p:sldId id="1366" r:id="rId11"/>
    <p:sldId id="1368" r:id="rId12"/>
    <p:sldId id="1369" r:id="rId13"/>
    <p:sldId id="1365" r:id="rId14"/>
    <p:sldId id="1370" r:id="rId15"/>
    <p:sldId id="1371" r:id="rId16"/>
    <p:sldId id="1372" r:id="rId17"/>
    <p:sldId id="1374" r:id="rId18"/>
    <p:sldId id="1373" r:id="rId19"/>
    <p:sldId id="1375" r:id="rId20"/>
    <p:sldId id="1379" r:id="rId21"/>
    <p:sldId id="1380" r:id="rId22"/>
    <p:sldId id="1381" r:id="rId23"/>
    <p:sldId id="1382" r:id="rId24"/>
    <p:sldId id="1384" r:id="rId25"/>
    <p:sldId id="1383" r:id="rId26"/>
    <p:sldId id="1386" r:id="rId27"/>
    <p:sldId id="1385" r:id="rId28"/>
    <p:sldId id="1388" r:id="rId29"/>
    <p:sldId id="1387" r:id="rId30"/>
    <p:sldId id="1390" r:id="rId31"/>
    <p:sldId id="1389" r:id="rId32"/>
    <p:sldId id="1391" r:id="rId33"/>
    <p:sldId id="1392" r:id="rId34"/>
    <p:sldId id="1378" r:id="rId35"/>
    <p:sldId id="1364" r:id="rId36"/>
    <p:sldId id="1394" r:id="rId37"/>
    <p:sldId id="1396" r:id="rId38"/>
    <p:sldId id="1397" r:id="rId39"/>
    <p:sldId id="1398" r:id="rId40"/>
    <p:sldId id="1399" r:id="rId41"/>
    <p:sldId id="1400" r:id="rId42"/>
    <p:sldId id="1401" r:id="rId43"/>
    <p:sldId id="1402" r:id="rId44"/>
    <p:sldId id="1395" r:id="rId45"/>
    <p:sldId id="1413" r:id="rId46"/>
    <p:sldId id="442" r:id="rId47"/>
    <p:sldId id="258" r:id="rId48"/>
    <p:sldId id="1412" r:id="rId49"/>
    <p:sldId id="1403" r:id="rId50"/>
    <p:sldId id="1408" r:id="rId51"/>
    <p:sldId id="1409" r:id="rId52"/>
    <p:sldId id="1410" r:id="rId53"/>
    <p:sldId id="141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1355"/>
            <p14:sldId id="1350"/>
            <p14:sldId id="1361"/>
            <p14:sldId id="1363"/>
            <p14:sldId id="1362"/>
            <p14:sldId id="1366"/>
            <p14:sldId id="1368"/>
            <p14:sldId id="1369"/>
            <p14:sldId id="1365"/>
            <p14:sldId id="1370"/>
            <p14:sldId id="1371"/>
            <p14:sldId id="1372"/>
            <p14:sldId id="1374"/>
            <p14:sldId id="1373"/>
            <p14:sldId id="1375"/>
            <p14:sldId id="1379"/>
            <p14:sldId id="1380"/>
            <p14:sldId id="1381"/>
            <p14:sldId id="1382"/>
            <p14:sldId id="1384"/>
            <p14:sldId id="1383"/>
            <p14:sldId id="1386"/>
            <p14:sldId id="1385"/>
            <p14:sldId id="1388"/>
            <p14:sldId id="1387"/>
            <p14:sldId id="1390"/>
            <p14:sldId id="1389"/>
            <p14:sldId id="1391"/>
            <p14:sldId id="1392"/>
            <p14:sldId id="1378"/>
            <p14:sldId id="1364"/>
            <p14:sldId id="1394"/>
            <p14:sldId id="1396"/>
            <p14:sldId id="1397"/>
            <p14:sldId id="1398"/>
            <p14:sldId id="1399"/>
            <p14:sldId id="1400"/>
            <p14:sldId id="1401"/>
            <p14:sldId id="1402"/>
            <p14:sldId id="1395"/>
            <p14:sldId id="1413"/>
            <p14:sldId id="442"/>
          </p14:sldIdLst>
        </p14:section>
        <p14:section name="Appendix: Image Descriptions for Unsighted Students" id="{9E859B0B-078E-463E-89A6-21C20DD280C4}">
          <p14:sldIdLst>
            <p14:sldId id="258"/>
            <p14:sldId id="1412"/>
            <p14:sldId id="1403"/>
            <p14:sldId id="1408"/>
            <p14:sldId id="1409"/>
            <p14:sldId id="1410"/>
            <p14:sldId id="1411"/>
          </p14:sldIdLst>
        </p14:section>
      </p14:sectionLst>
    </p:ext>
    <p:ext uri="{EFAFB233-063F-42B5-8137-9DF3F51BA10A}">
      <p15:sldGuideLst xmlns:p15="http://schemas.microsoft.com/office/powerpoint/2012/main">
        <p15:guide id="2" pos="2880" userDrawn="1">
          <p15:clr>
            <a:srgbClr val="A4A3A4"/>
          </p15:clr>
        </p15:guide>
        <p15:guide id="3" orient="horz" pos="2208" userDrawn="1">
          <p15:clr>
            <a:srgbClr val="A4A3A4"/>
          </p15:clr>
        </p15:guide>
        <p15:guide id="4" pos="5664" userDrawn="1">
          <p15:clr>
            <a:srgbClr val="A4A3A4"/>
          </p15:clr>
        </p15:guide>
        <p15:guide id="5" pos="456" userDrawn="1">
          <p15:clr>
            <a:srgbClr val="A4A3A4"/>
          </p15:clr>
        </p15:guide>
        <p15:guide id="6" orient="horz" pos="79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 id="3" name="1769" initials="1" lastIdx="2" clrIdx="2">
    <p:extLst>
      <p:ext uri="{19B8F6BF-5375-455C-9EA6-DF929625EA0E}">
        <p15:presenceInfo xmlns:p15="http://schemas.microsoft.com/office/powerpoint/2012/main" userId="1769"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8000"/>
    <a:srgbClr val="A9131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87" autoAdjust="0"/>
    <p:restoredTop sz="95492" autoAdjust="0"/>
  </p:normalViewPr>
  <p:slideViewPr>
    <p:cSldViewPr snapToGrid="0" showGuides="1">
      <p:cViewPr varScale="1">
        <p:scale>
          <a:sx n="91" d="100"/>
          <a:sy n="91" d="100"/>
        </p:scale>
        <p:origin x="1402" y="53"/>
      </p:cViewPr>
      <p:guideLst>
        <p:guide pos="2880"/>
        <p:guide orient="horz" pos="2208"/>
        <p:guide pos="5664"/>
        <p:guide pos="456"/>
        <p:guide orient="horz" pos="794"/>
      </p:guideLst>
    </p:cSldViewPr>
  </p:slideViewPr>
  <p:outlineViewPr>
    <p:cViewPr>
      <p:scale>
        <a:sx n="33" d="100"/>
        <a:sy n="33" d="100"/>
      </p:scale>
      <p:origin x="0" y="-3104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0C1A02-B94D-44D6-8AA3-0DD14C84C13F}" type="datetimeFigureOut">
              <a:rPr lang="en-US" smtClean="0"/>
              <a:t>9/2/2025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9E8D09-9492-4554-9C8F-456CB81F32A8}" type="slidenum">
              <a:rPr lang="en-US" smtClean="0"/>
              <a:t>‹#›</a:t>
            </a:fld>
            <a:endParaRPr lang="en-US"/>
          </a:p>
        </p:txBody>
      </p:sp>
    </p:spTree>
    <p:extLst>
      <p:ext uri="{BB962C8B-B14F-4D97-AF65-F5344CB8AC3E}">
        <p14:creationId xmlns:p14="http://schemas.microsoft.com/office/powerpoint/2010/main" val="3020171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9A7A27-C7DA-4E20-8877-F9D8D7F61956}" type="slidenum">
              <a:rPr lang="en-US" smtClean="0"/>
              <a:t>42</a:t>
            </a:fld>
            <a:endParaRPr lang="en-US"/>
          </a:p>
        </p:txBody>
      </p:sp>
    </p:spTree>
    <p:extLst>
      <p:ext uri="{BB962C8B-B14F-4D97-AF65-F5344CB8AC3E}">
        <p14:creationId xmlns:p14="http://schemas.microsoft.com/office/powerpoint/2010/main" val="4005741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5" name="Text Placeholder 4"/>
          <p:cNvSpPr>
            <a:spLocks noGrp="1"/>
          </p:cNvSpPr>
          <p:nvPr>
            <p:ph type="body" sz="quarter" idx="12" hasCustomPrompt="1"/>
          </p:nvPr>
        </p:nvSpPr>
        <p:spPr>
          <a:xfrm>
            <a:off x="174625" y="6515100"/>
            <a:ext cx="8861425" cy="249238"/>
          </a:xfrm>
          <a:prstGeom prst="rect">
            <a:avLst/>
          </a:prstGeom>
        </p:spPr>
        <p:txBody>
          <a:bodyPr/>
          <a:lstStyle>
            <a:lvl1pPr>
              <a:defRPr sz="1200"/>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Adapting to Change logo.">
            <a:extLst>
              <a:ext uri="{FF2B5EF4-FFF2-40B4-BE49-F238E27FC236}">
                <a16:creationId xmlns:a16="http://schemas.microsoft.com/office/drawing/2014/main" id="{A0A183BC-7319-45B8-B0D2-D92CDB14409F}"/>
              </a:ext>
            </a:extLst>
          </p:cNvPr>
          <p:cNvPicPr>
            <a:picLocks noChangeAspect="1"/>
          </p:cNvPicPr>
          <p:nvPr userDrawn="1"/>
        </p:nvPicPr>
        <p:blipFill>
          <a:blip r:embed="rId2"/>
          <a:stretch>
            <a:fillRect/>
          </a:stretch>
        </p:blipFill>
        <p:spPr>
          <a:xfrm>
            <a:off x="55420" y="207110"/>
            <a:ext cx="2472744" cy="824248"/>
          </a:xfrm>
          <a:prstGeom prst="rect">
            <a:avLst/>
          </a:prstGeom>
        </p:spPr>
      </p:pic>
    </p:spTree>
    <p:extLst>
      <p:ext uri="{BB962C8B-B14F-4D97-AF65-F5344CB8AC3E}">
        <p14:creationId xmlns:p14="http://schemas.microsoft.com/office/powerpoint/2010/main" val="62479310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8621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8" name="Content Placeholder 1">
            <a:extLst>
              <a:ext uri="{FF2B5EF4-FFF2-40B4-BE49-F238E27FC236}">
                <a16:creationId xmlns:a16="http://schemas.microsoft.com/office/drawing/2014/main" id="{DFC2A6F8-97FC-43BF-92B6-FFCCF20D98D7}"/>
              </a:ext>
            </a:extLst>
          </p:cNvPr>
          <p:cNvSpPr>
            <a:spLocks noGrp="1"/>
          </p:cNvSpPr>
          <p:nvPr>
            <p:ph sz="quarter" idx="14" hasCustomPrompt="1"/>
          </p:nvPr>
        </p:nvSpPr>
        <p:spPr>
          <a:xfrm>
            <a:off x="342900" y="4275652"/>
            <a:ext cx="8458200" cy="197132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Adapting to Change logo.">
            <a:extLst>
              <a:ext uri="{FF2B5EF4-FFF2-40B4-BE49-F238E27FC236}">
                <a16:creationId xmlns:a16="http://schemas.microsoft.com/office/drawing/2014/main" id="{A0A183BC-7319-45B8-B0D2-D92CDB14409F}"/>
              </a:ext>
            </a:extLst>
          </p:cNvPr>
          <p:cNvPicPr>
            <a:picLocks noChangeAspect="1"/>
          </p:cNvPicPr>
          <p:nvPr userDrawn="1"/>
        </p:nvPicPr>
        <p:blipFill>
          <a:blip r:embed="rId2"/>
          <a:stretch>
            <a:fillRect/>
          </a:stretch>
        </p:blipFill>
        <p:spPr>
          <a:xfrm>
            <a:off x="55420" y="207110"/>
            <a:ext cx="2472744" cy="824248"/>
          </a:xfrm>
          <a:prstGeom prst="rect">
            <a:avLst/>
          </a:prstGeom>
        </p:spPr>
      </p:pic>
    </p:spTree>
    <p:extLst>
      <p:ext uri="{BB962C8B-B14F-4D97-AF65-F5344CB8AC3E}">
        <p14:creationId xmlns:p14="http://schemas.microsoft.com/office/powerpoint/2010/main" val="76522295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2" name="Picture 11" descr="Reaching beyond our borders icon.">
            <a:extLst>
              <a:ext uri="{FF2B5EF4-FFF2-40B4-BE49-F238E27FC236}">
                <a16:creationId xmlns:a16="http://schemas.microsoft.com/office/drawing/2014/main" id="{6B5ACA4D-D63F-4493-A4F0-FFA2A5827540}"/>
              </a:ext>
            </a:extLst>
          </p:cNvPr>
          <p:cNvPicPr>
            <a:picLocks noChangeAspect="1"/>
          </p:cNvPicPr>
          <p:nvPr userDrawn="1"/>
        </p:nvPicPr>
        <p:blipFill>
          <a:blip r:embed="rId2"/>
          <a:stretch>
            <a:fillRect/>
          </a:stretch>
        </p:blipFill>
        <p:spPr>
          <a:xfrm>
            <a:off x="28124" y="217261"/>
            <a:ext cx="2514600" cy="803946"/>
          </a:xfrm>
          <a:prstGeom prst="rect">
            <a:avLst/>
          </a:prstGeom>
        </p:spPr>
      </p:pic>
    </p:spTree>
    <p:extLst>
      <p:ext uri="{BB962C8B-B14F-4D97-AF65-F5344CB8AC3E}">
        <p14:creationId xmlns:p14="http://schemas.microsoft.com/office/powerpoint/2010/main" val="236733342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sz="2400"/>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sz="2400"/>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2885209"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5915890" y="1276709"/>
            <a:ext cx="2885209" cy="4971691"/>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
        <p:nvSpPr>
          <p:cNvPr id="8" name="Content Placeholder 1">
            <a:extLst>
              <a:ext uri="{FF2B5EF4-FFF2-40B4-BE49-F238E27FC236}">
                <a16:creationId xmlns:a16="http://schemas.microsoft.com/office/drawing/2014/main" id="{AFC6CBC7-BAAC-424A-9874-C0A2733A2711}"/>
              </a:ext>
            </a:extLst>
          </p:cNvPr>
          <p:cNvSpPr>
            <a:spLocks noGrp="1"/>
          </p:cNvSpPr>
          <p:nvPr>
            <p:ph sz="quarter" idx="15" hasCustomPrompt="1"/>
          </p:nvPr>
        </p:nvSpPr>
        <p:spPr>
          <a:xfrm>
            <a:off x="2961419" y="1290559"/>
            <a:ext cx="2885209"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Tree>
    <p:extLst>
      <p:ext uri="{BB962C8B-B14F-4D97-AF65-F5344CB8AC3E}">
        <p14:creationId xmlns:p14="http://schemas.microsoft.com/office/powerpoint/2010/main" val="37412154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1577327"/>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916383"/>
            <a:ext cx="8458200" cy="1577327"/>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
        <p:nvSpPr>
          <p:cNvPr id="8" name="Content Placeholder 2">
            <a:extLst>
              <a:ext uri="{FF2B5EF4-FFF2-40B4-BE49-F238E27FC236}">
                <a16:creationId xmlns:a16="http://schemas.microsoft.com/office/drawing/2014/main" id="{7C02FDC4-9007-47FA-8867-BFB4513F337E}"/>
              </a:ext>
            </a:extLst>
          </p:cNvPr>
          <p:cNvSpPr>
            <a:spLocks noGrp="1"/>
          </p:cNvSpPr>
          <p:nvPr>
            <p:ph sz="quarter" idx="15" hasCustomPrompt="1"/>
          </p:nvPr>
        </p:nvSpPr>
        <p:spPr>
          <a:xfrm>
            <a:off x="356750" y="4648197"/>
            <a:ext cx="8458200" cy="1577327"/>
          </a:xfrm>
        </p:spPr>
        <p:txBody>
          <a:bodyPr/>
          <a:lstStyle>
            <a:lvl1pPr>
              <a:defRPr/>
            </a:lvl1pPr>
            <a:lvl2pPr marL="292608" indent="-292608">
              <a:spcBef>
                <a:spcPts val="1000"/>
              </a:spcBef>
              <a:spcAft>
                <a:spcPts val="0"/>
              </a:spcAft>
              <a:defRPr/>
            </a:lvl2pPr>
            <a:lvl4pPr marL="455613" indent="0">
              <a:buNone/>
              <a:defRPr/>
            </a:lvl4pPr>
          </a:lstStyle>
          <a:p>
            <a:pPr lvl="0"/>
            <a:r>
              <a:rPr lang="en-US" dirty="0"/>
              <a:t>Slide Content 2</a:t>
            </a:r>
          </a:p>
          <a:p>
            <a:pPr lvl="1"/>
            <a:r>
              <a:rPr lang="en-US" dirty="0"/>
              <a:t>Second level</a:t>
            </a:r>
          </a:p>
          <a:p>
            <a:pPr lvl="2"/>
            <a:r>
              <a:rPr lang="en-US" dirty="0"/>
              <a:t>Third level</a:t>
            </a:r>
          </a:p>
        </p:txBody>
      </p:sp>
    </p:spTree>
    <p:extLst>
      <p:ext uri="{BB962C8B-B14F-4D97-AF65-F5344CB8AC3E}">
        <p14:creationId xmlns:p14="http://schemas.microsoft.com/office/powerpoint/2010/main" val="262017699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73051"/>
            <a:ext cx="4076700" cy="4991100"/>
          </a:xfrm>
        </p:spPr>
        <p:txBody>
          <a:bodyPr/>
          <a:lstStyle>
            <a:lvl1pPr>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022764" y="192490"/>
            <a:ext cx="6778335" cy="903231"/>
          </a:xfrm>
          <a:prstGeom prst="rect">
            <a:avLst/>
          </a:prstGeom>
        </p:spPr>
        <p:txBody>
          <a:bodyPr anchor="ctr">
            <a:normAutofit/>
          </a:bodyPr>
          <a:lstStyle>
            <a:lvl1pPr>
              <a:defRPr sz="40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4" name="Picture 3">
            <a:extLst>
              <a:ext uri="{FF2B5EF4-FFF2-40B4-BE49-F238E27FC236}">
                <a16:creationId xmlns:a16="http://schemas.microsoft.com/office/drawing/2014/main" id="{15A7E40D-2A6B-4B43-8474-A1C9EAF1D337}"/>
              </a:ext>
            </a:extLst>
          </p:cNvPr>
          <p:cNvPicPr>
            <a:picLocks noChangeAspect="1"/>
          </p:cNvPicPr>
          <p:nvPr userDrawn="1"/>
        </p:nvPicPr>
        <p:blipFill>
          <a:blip r:embed="rId2"/>
          <a:stretch>
            <a:fillRect/>
          </a:stretch>
        </p:blipFill>
        <p:spPr>
          <a:xfrm>
            <a:off x="342900" y="399540"/>
            <a:ext cx="1531522" cy="420120"/>
          </a:xfrm>
          <a:prstGeom prst="rect">
            <a:avLst/>
          </a:prstGeom>
        </p:spPr>
      </p:pic>
    </p:spTree>
    <p:extLst>
      <p:ext uri="{BB962C8B-B14F-4D97-AF65-F5344CB8AC3E}">
        <p14:creationId xmlns:p14="http://schemas.microsoft.com/office/powerpoint/2010/main" val="48298191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30"/>
            <a:ext cx="4229100" cy="4531470"/>
          </a:xfrm>
          <a:prstGeom prst="rect">
            <a:avLst/>
          </a:prstGeom>
        </p:spPr>
        <p:txBody>
          <a:bodyPr/>
          <a:lstStyle>
            <a:lvl1pPr>
              <a:defRPr/>
            </a:lvl1pPr>
          </a:lstStyle>
          <a:p>
            <a:r>
              <a:rPr lang="en-US" dirty="0"/>
              <a:t>Optional: Include Cover Here</a:t>
            </a:r>
          </a:p>
        </p:txBody>
      </p:sp>
      <p:sp>
        <p:nvSpPr>
          <p:cNvPr id="6" name="Text Placeholder 5"/>
          <p:cNvSpPr>
            <a:spLocks noGrp="1"/>
          </p:cNvSpPr>
          <p:nvPr>
            <p:ph type="body" sz="quarter" idx="12" hasCustomPrompt="1"/>
          </p:nvPr>
        </p:nvSpPr>
        <p:spPr>
          <a:xfrm>
            <a:off x="201613" y="6515100"/>
            <a:ext cx="8620125" cy="2762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
        <p:nvSpPr>
          <p:cNvPr id="5" name="Text Placeholder 4">
            <a:extLst>
              <a:ext uri="{FF2B5EF4-FFF2-40B4-BE49-F238E27FC236}">
                <a16:creationId xmlns:a16="http://schemas.microsoft.com/office/drawing/2014/main" id="{CBC0C47A-CADE-49AD-54B5-3E3037F823BC}"/>
              </a:ext>
            </a:extLst>
          </p:cNvPr>
          <p:cNvSpPr>
            <a:spLocks noGrp="1"/>
          </p:cNvSpPr>
          <p:nvPr>
            <p:ph type="body" sz="quarter" idx="13"/>
          </p:nvPr>
        </p:nvSpPr>
        <p:spPr>
          <a:xfrm>
            <a:off x="3124200" y="6107113"/>
            <a:ext cx="3498850" cy="25558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spcBef>
                <a:spcPts val="1000"/>
              </a:spcBef>
              <a:spcAft>
                <a:spcPts val="0"/>
              </a:spcAft>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spcBef>
                <a:spcPts val="1000"/>
              </a:spcBef>
              <a:spcAft>
                <a:spcPts val="0"/>
              </a:spcAft>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spcBef>
                <a:spcPts val="1000"/>
              </a:spcBef>
              <a:spcAft>
                <a:spcPts val="0"/>
              </a:spcAft>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spcBef>
                <a:spcPts val="1000"/>
              </a:spcBef>
              <a:spcAft>
                <a:spcPts val="0"/>
              </a:spcAft>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spcBef>
                <a:spcPts val="1000"/>
              </a:spcBef>
              <a:spcAft>
                <a:spcPts val="0"/>
              </a:spcAft>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spcBef>
                <a:spcPts val="1000"/>
              </a:spcBef>
              <a:spcAft>
                <a:spcPts val="0"/>
              </a:spcAft>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3915201" cy="612476"/>
          </a:xfrm>
          <a:prstGeom prst="rect">
            <a:avLst/>
          </a:prstGeom>
        </p:spPr>
        <p:txBody>
          <a:bodyPr/>
          <a:lstStyle>
            <a:lvl1pPr>
              <a:spcBef>
                <a:spcPts val="1000"/>
              </a:spcBef>
              <a:spcAft>
                <a:spcPts val="0"/>
              </a:spcAft>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3915201" cy="649138"/>
          </a:xfrm>
        </p:spPr>
        <p:txBody>
          <a:bodyPr/>
          <a:lstStyle>
            <a:lvl1pPr>
              <a:spcBef>
                <a:spcPts val="1000"/>
              </a:spcBef>
              <a:spcAft>
                <a:spcPts val="0"/>
              </a:spcAft>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3915201" cy="673100"/>
          </a:xfrm>
        </p:spPr>
        <p:txBody>
          <a:bodyPr/>
          <a:lstStyle>
            <a:lvl1pPr>
              <a:spcBef>
                <a:spcPts val="1000"/>
              </a:spcBef>
              <a:spcAft>
                <a:spcPts val="0"/>
              </a:spcAft>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3915201" cy="698500"/>
          </a:xfrm>
        </p:spPr>
        <p:txBody>
          <a:bodyPr/>
          <a:lstStyle>
            <a:lvl1pPr>
              <a:spcBef>
                <a:spcPts val="1000"/>
              </a:spcBef>
              <a:spcAft>
                <a:spcPts val="0"/>
              </a:spcAft>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3915201" cy="698500"/>
          </a:xfrm>
        </p:spPr>
        <p:txBody>
          <a:bodyPr/>
          <a:lstStyle>
            <a:lvl1pPr>
              <a:spcBef>
                <a:spcPts val="1000"/>
              </a:spcBef>
              <a:spcAft>
                <a:spcPts val="0"/>
              </a:spcAft>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3915201" cy="733425"/>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2" name="Content Placeholder 6">
            <a:extLst>
              <a:ext uri="{FF2B5EF4-FFF2-40B4-BE49-F238E27FC236}">
                <a16:creationId xmlns:a16="http://schemas.microsoft.com/office/drawing/2014/main" id="{DB5446E9-DDFC-4F9F-AEF5-5E6061E5BD1A}"/>
              </a:ext>
            </a:extLst>
          </p:cNvPr>
          <p:cNvSpPr>
            <a:spLocks noGrp="1"/>
          </p:cNvSpPr>
          <p:nvPr>
            <p:ph sz="quarter" idx="19" hasCustomPrompt="1"/>
          </p:nvPr>
        </p:nvSpPr>
        <p:spPr>
          <a:xfrm>
            <a:off x="4619199" y="1255490"/>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4" name="Content Placeholder 6">
            <a:extLst>
              <a:ext uri="{FF2B5EF4-FFF2-40B4-BE49-F238E27FC236}">
                <a16:creationId xmlns:a16="http://schemas.microsoft.com/office/drawing/2014/main" id="{9BC59DB4-A285-4104-8DAD-21B49267AAD3}"/>
              </a:ext>
            </a:extLst>
          </p:cNvPr>
          <p:cNvSpPr>
            <a:spLocks noGrp="1"/>
          </p:cNvSpPr>
          <p:nvPr>
            <p:ph sz="quarter" idx="20" hasCustomPrompt="1"/>
          </p:nvPr>
        </p:nvSpPr>
        <p:spPr>
          <a:xfrm>
            <a:off x="4619199" y="1998291"/>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6" name="Content Placeholder 6">
            <a:extLst>
              <a:ext uri="{FF2B5EF4-FFF2-40B4-BE49-F238E27FC236}">
                <a16:creationId xmlns:a16="http://schemas.microsoft.com/office/drawing/2014/main" id="{FF319E46-D027-404B-8292-60A07B8E3C98}"/>
              </a:ext>
            </a:extLst>
          </p:cNvPr>
          <p:cNvSpPr>
            <a:spLocks noGrp="1"/>
          </p:cNvSpPr>
          <p:nvPr>
            <p:ph sz="quarter" idx="21" hasCustomPrompt="1"/>
          </p:nvPr>
        </p:nvSpPr>
        <p:spPr>
          <a:xfrm>
            <a:off x="4619198" y="2723530"/>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7" name="Content Placeholder 6">
            <a:extLst>
              <a:ext uri="{FF2B5EF4-FFF2-40B4-BE49-F238E27FC236}">
                <a16:creationId xmlns:a16="http://schemas.microsoft.com/office/drawing/2014/main" id="{E1FA65FE-4DFA-484E-A01C-9BF08B32C20A}"/>
              </a:ext>
            </a:extLst>
          </p:cNvPr>
          <p:cNvSpPr>
            <a:spLocks noGrp="1"/>
          </p:cNvSpPr>
          <p:nvPr>
            <p:ph sz="quarter" idx="22" hasCustomPrompt="1"/>
          </p:nvPr>
        </p:nvSpPr>
        <p:spPr>
          <a:xfrm>
            <a:off x="4619197" y="3528194"/>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8" name="Content Placeholder 6">
            <a:extLst>
              <a:ext uri="{FF2B5EF4-FFF2-40B4-BE49-F238E27FC236}">
                <a16:creationId xmlns:a16="http://schemas.microsoft.com/office/drawing/2014/main" id="{6FE7E90B-1DE9-4A55-9F1D-9EF5F50C09A3}"/>
              </a:ext>
            </a:extLst>
          </p:cNvPr>
          <p:cNvSpPr>
            <a:spLocks noGrp="1"/>
          </p:cNvSpPr>
          <p:nvPr>
            <p:ph sz="quarter" idx="23" hasCustomPrompt="1"/>
          </p:nvPr>
        </p:nvSpPr>
        <p:spPr>
          <a:xfrm>
            <a:off x="4619199" y="4351336"/>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19" name="Content Placeholder 6">
            <a:extLst>
              <a:ext uri="{FF2B5EF4-FFF2-40B4-BE49-F238E27FC236}">
                <a16:creationId xmlns:a16="http://schemas.microsoft.com/office/drawing/2014/main" id="{78067368-CA9E-4B15-AE6A-F50A1D1FEE7F}"/>
              </a:ext>
            </a:extLst>
          </p:cNvPr>
          <p:cNvSpPr>
            <a:spLocks noGrp="1"/>
          </p:cNvSpPr>
          <p:nvPr>
            <p:ph sz="quarter" idx="24" hasCustomPrompt="1"/>
          </p:nvPr>
        </p:nvSpPr>
        <p:spPr>
          <a:xfrm>
            <a:off x="4619199" y="5142672"/>
            <a:ext cx="3915201" cy="612477"/>
          </a:xfrm>
        </p:spPr>
        <p:txBody>
          <a:bodyPr/>
          <a:lstStyle>
            <a:lvl1pPr>
              <a:spcBef>
                <a:spcPts val="1000"/>
              </a:spcBef>
              <a:spcAft>
                <a:spcPts val="0"/>
              </a:spcAft>
              <a:defRPr/>
            </a:lvl1pPr>
          </a:lstStyle>
          <a:p>
            <a:pPr lvl="0"/>
            <a:r>
              <a:rPr lang="en-US"/>
              <a:t>Slide Content 6</a:t>
            </a:r>
          </a:p>
          <a:p>
            <a:pPr lvl="1"/>
            <a:r>
              <a:rPr lang="en-US"/>
              <a:t>Second level</a:t>
            </a:r>
          </a:p>
          <a:p>
            <a:pPr lvl="2"/>
            <a:r>
              <a:rPr lang="en-US"/>
              <a:t>Third level</a:t>
            </a:r>
            <a:endParaRPr lang="en-US" dirty="0"/>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90875865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0211" y="1005697"/>
            <a:ext cx="2443579" cy="2443579"/>
          </a:xfrm>
          <a:prstGeom prst="rect">
            <a:avLst/>
          </a:prstGeom>
        </p:spPr>
      </p:pic>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Content Placeholder 4">
            <a:extLst>
              <a:ext uri="{FF2B5EF4-FFF2-40B4-BE49-F238E27FC236}">
                <a16:creationId xmlns:a16="http://schemas.microsoft.com/office/drawing/2014/main" id="{8352138A-1304-465B-AE03-541BDE0CCB45}"/>
              </a:ext>
            </a:extLst>
          </p:cNvPr>
          <p:cNvSpPr>
            <a:spLocks noGrp="1"/>
          </p:cNvSpPr>
          <p:nvPr>
            <p:ph sz="quarter" idx="10"/>
          </p:nvPr>
        </p:nvSpPr>
        <p:spPr>
          <a:xfrm>
            <a:off x="228600" y="6543675"/>
            <a:ext cx="8715375" cy="187325"/>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389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a:xfrm>
            <a:off x="8637202" y="6682314"/>
            <a:ext cx="342900" cy="143831"/>
          </a:xfrm>
          <a:prstGeom prst="rect">
            <a:avLst/>
          </a:prstGeom>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Tree>
    <p:extLst>
      <p:ext uri="{BB962C8B-B14F-4D97-AF65-F5344CB8AC3E}">
        <p14:creationId xmlns:p14="http://schemas.microsoft.com/office/powerpoint/2010/main" val="544467532"/>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6" name="Text Placeholder 5"/>
          <p:cNvSpPr>
            <a:spLocks noGrp="1"/>
          </p:cNvSpPr>
          <p:nvPr>
            <p:ph type="body" sz="quarter" idx="11" hasCustomPrompt="1"/>
          </p:nvPr>
        </p:nvSpPr>
        <p:spPr>
          <a:xfrm>
            <a:off x="185738" y="6515100"/>
            <a:ext cx="8662987" cy="2889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
        <p:nvSpPr>
          <p:cNvPr id="7" name="Text Placeholder 6"/>
          <p:cNvSpPr>
            <a:spLocks noGrp="1"/>
          </p:cNvSpPr>
          <p:nvPr>
            <p:ph type="body" sz="quarter" idx="11" hasCustomPrompt="1"/>
          </p:nvPr>
        </p:nvSpPr>
        <p:spPr>
          <a:xfrm>
            <a:off x="190500" y="6515100"/>
            <a:ext cx="8643938" cy="288925"/>
          </a:xfrm>
          <a:prstGeom prst="rect">
            <a:avLst/>
          </a:prstGeom>
        </p:spPr>
        <p:txBody>
          <a:bodyPr/>
          <a:lstStyle>
            <a:lvl1pPr>
              <a:defRPr sz="1200">
                <a:solidFill>
                  <a:schemeClr val="tx2"/>
                </a:solidFill>
              </a:defRPr>
            </a:lvl1pPr>
          </a:lstStyle>
          <a:p>
            <a:pPr lvl="0"/>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8458200" cy="903231"/>
          </a:xfrm>
          <a:prstGeom prst="rect">
            <a:avLst/>
          </a:prstGeom>
        </p:spPr>
        <p:txBody>
          <a:bodyPr anchor="ctr">
            <a:normAutofit/>
          </a:bodyPr>
          <a:lstStyle>
            <a:lvl1pPr>
              <a:defRPr sz="3600"/>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noAutofit/>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8" name="Slide Number Placeholder">
            <a:extLst>
              <a:ext uri="{FF2B5EF4-FFF2-40B4-BE49-F238E27FC236}">
                <a16:creationId xmlns:a16="http://schemas.microsoft.com/office/drawing/2014/main" id="{EF8D8291-5BF4-41AC-87CE-ED5DE4CB1B61}"/>
              </a:ext>
            </a:extLst>
          </p:cNvPr>
          <p:cNvSpPr>
            <a:spLocks noGrp="1"/>
          </p:cNvSpPr>
          <p:nvPr>
            <p:ph type="sldNum" sz="quarter" idx="4"/>
          </p:nvPr>
        </p:nvSpPr>
        <p:spPr>
          <a:xfrm>
            <a:off x="8626412" y="6673531"/>
            <a:ext cx="355840" cy="161396"/>
          </a:xfrm>
          <a:prstGeom prst="rect">
            <a:avLst/>
          </a:prstGeom>
        </p:spPr>
        <p:txBody>
          <a:bodyPr/>
          <a:lstStyle>
            <a:lvl1pPr>
              <a:defRPr sz="8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One Main Placeholder">
    <p:spTree>
      <p:nvGrpSpPr>
        <p:cNvPr id="1" name=""/>
        <p:cNvGrpSpPr/>
        <p:nvPr/>
      </p:nvGrpSpPr>
      <p:grpSpPr>
        <a:xfrm>
          <a:off x="0" y="0"/>
          <a:ext cx="0" cy="0"/>
          <a:chOff x="0" y="0"/>
          <a:chExt cx="0" cy="0"/>
        </a:xfrm>
      </p:grpSpPr>
      <p:sp>
        <p:nvSpPr>
          <p:cNvPr id="2" name="Slide Title 1">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192490"/>
            <a:ext cx="4229100" cy="903231"/>
          </a:xfrm>
          <a:prstGeom prst="rect">
            <a:avLst/>
          </a:prstGeom>
        </p:spPr>
        <p:txBody>
          <a:bodyPr anchor="ctr">
            <a:normAutofit/>
          </a:bodyPr>
          <a:lstStyle>
            <a:lvl1pPr>
              <a:defRPr sz="4000"/>
            </a:lvl1pPr>
          </a:lstStyle>
          <a:p>
            <a:r>
              <a:rPr lang="en-US" dirty="0"/>
              <a:t>Slide Title</a:t>
            </a:r>
          </a:p>
        </p:txBody>
      </p:sp>
      <p:sp>
        <p:nvSpPr>
          <p:cNvPr id="15" name="Slide Title 2">
            <a:extLst>
              <a:ext uri="{FF2B5EF4-FFF2-40B4-BE49-F238E27FC236}">
                <a16:creationId xmlns:a16="http://schemas.microsoft.com/office/drawing/2014/main" id="{B5BB26E5-AE57-4ED5-B8A8-BEE1BD13AD34}"/>
              </a:ext>
            </a:extLst>
          </p:cNvPr>
          <p:cNvSpPr>
            <a:spLocks noGrp="1"/>
          </p:cNvSpPr>
          <p:nvPr>
            <p:ph type="body" sz="quarter" idx="14" hasCustomPrompt="1"/>
          </p:nvPr>
        </p:nvSpPr>
        <p:spPr>
          <a:xfrm>
            <a:off x="4749800" y="192088"/>
            <a:ext cx="4051300" cy="903287"/>
          </a:xfrm>
        </p:spPr>
        <p:txBody>
          <a:bodyPr vert="horz" lIns="91440" tIns="45720" rIns="91440" bIns="45720" rtlCol="0" anchor="ctr">
            <a:normAutofit/>
          </a:bodyPr>
          <a:lstStyle>
            <a:lvl1pPr>
              <a:defRPr lang="en-IN" sz="4000" b="1" dirty="0">
                <a:latin typeface="+mj-lt"/>
                <a:ea typeface="+mj-ea"/>
                <a:cs typeface="+mj-cs"/>
              </a:defRPr>
            </a:lvl1pPr>
          </a:lstStyle>
          <a:p>
            <a:pPr lvl="0">
              <a:lnSpc>
                <a:spcPct val="90000"/>
              </a:lnSpc>
              <a:spcBef>
                <a:spcPct val="0"/>
              </a:spcBef>
            </a:pPr>
            <a:r>
              <a:rPr kumimoji="0" lang="en-US" sz="4000" b="1" i="0" u="none" strike="noStrike" kern="1200" cap="none" spc="0" normalizeH="0" baseline="0" noProof="0" dirty="0">
                <a:ln>
                  <a:noFill/>
                </a:ln>
                <a:solidFill>
                  <a:srgbClr val="000000"/>
                </a:solidFill>
                <a:effectLst/>
                <a:uLnTx/>
                <a:uFillTx/>
                <a:latin typeface="+mn-lt"/>
                <a:ea typeface="+mj-ea"/>
                <a:cs typeface="+mj-cs"/>
              </a:rPr>
              <a:t>Slide Title</a:t>
            </a:r>
            <a:endParaRPr lang="en-IN"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spcBef>
                <a:spcPts val="1000"/>
              </a:spcBef>
              <a:spcAft>
                <a:spcPts val="0"/>
              </a:spcAft>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296839023"/>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8" name="Picture 7" descr="Connecting through social media icon.">
            <a:extLst>
              <a:ext uri="{FF2B5EF4-FFF2-40B4-BE49-F238E27FC236}">
                <a16:creationId xmlns:a16="http://schemas.microsoft.com/office/drawing/2014/main" id="{48BB348F-12C6-489F-958D-1FDE88A9246E}"/>
              </a:ext>
            </a:extLst>
          </p:cNvPr>
          <p:cNvPicPr>
            <a:picLocks noChangeAspect="1"/>
          </p:cNvPicPr>
          <p:nvPr userDrawn="1"/>
        </p:nvPicPr>
        <p:blipFill>
          <a:blip r:embed="rId2"/>
          <a:stretch>
            <a:fillRect/>
          </a:stretch>
        </p:blipFill>
        <p:spPr>
          <a:xfrm>
            <a:off x="124695" y="298541"/>
            <a:ext cx="2438400" cy="669365"/>
          </a:xfrm>
          <a:prstGeom prst="rect">
            <a:avLst/>
          </a:prstGeom>
        </p:spPr>
      </p:pic>
    </p:spTree>
    <p:extLst>
      <p:ext uri="{BB962C8B-B14F-4D97-AF65-F5344CB8AC3E}">
        <p14:creationId xmlns:p14="http://schemas.microsoft.com/office/powerpoint/2010/main" val="1816512595"/>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2632364" y="304800"/>
            <a:ext cx="6168736"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descr="Making Ethical Decisions icon.">
            <a:extLst>
              <a:ext uri="{FF2B5EF4-FFF2-40B4-BE49-F238E27FC236}">
                <a16:creationId xmlns:a16="http://schemas.microsoft.com/office/drawing/2014/main" id="{35AB3571-1B64-4E5D-ADAB-A22232BBBD05}"/>
              </a:ext>
            </a:extLst>
          </p:cNvPr>
          <p:cNvPicPr>
            <a:picLocks noChangeAspect="1"/>
          </p:cNvPicPr>
          <p:nvPr userDrawn="1"/>
        </p:nvPicPr>
        <p:blipFill>
          <a:blip r:embed="rId2"/>
          <a:stretch>
            <a:fillRect/>
          </a:stretch>
        </p:blipFill>
        <p:spPr>
          <a:xfrm>
            <a:off x="0" y="312475"/>
            <a:ext cx="2498501" cy="663262"/>
          </a:xfrm>
          <a:prstGeom prst="rect">
            <a:avLst/>
          </a:prstGeom>
        </p:spPr>
      </p:pic>
    </p:spTree>
    <p:extLst>
      <p:ext uri="{BB962C8B-B14F-4D97-AF65-F5344CB8AC3E}">
        <p14:creationId xmlns:p14="http://schemas.microsoft.com/office/powerpoint/2010/main" val="241432333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1" y="304800"/>
            <a:ext cx="2344882"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vl2pPr marL="292608" indent="-292608">
              <a:spcBef>
                <a:spcPts val="1000"/>
              </a:spcBef>
              <a:spcAft>
                <a:spcPts val="0"/>
              </a:spcAft>
              <a:defRPr/>
            </a:lvl2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pic>
        <p:nvPicPr>
          <p:cNvPr id="10" name="Picture 9">
            <a:extLst>
              <a:ext uri="{FF2B5EF4-FFF2-40B4-BE49-F238E27FC236}">
                <a16:creationId xmlns:a16="http://schemas.microsoft.com/office/drawing/2014/main" id="{23A00108-6ED3-416D-B7AC-3A9D6F2EF0AF}"/>
              </a:ext>
            </a:extLst>
          </p:cNvPr>
          <p:cNvPicPr>
            <a:picLocks noChangeAspect="1"/>
          </p:cNvPicPr>
          <p:nvPr userDrawn="1"/>
        </p:nvPicPr>
        <p:blipFill>
          <a:blip r:embed="rId2"/>
          <a:stretch>
            <a:fillRect/>
          </a:stretch>
        </p:blipFill>
        <p:spPr>
          <a:xfrm>
            <a:off x="4448193" y="489743"/>
            <a:ext cx="4352906" cy="239714"/>
          </a:xfrm>
          <a:prstGeom prst="rect">
            <a:avLst/>
          </a:prstGeom>
        </p:spPr>
      </p:pic>
    </p:spTree>
    <p:extLst>
      <p:ext uri="{BB962C8B-B14F-4D97-AF65-F5344CB8AC3E}">
        <p14:creationId xmlns:p14="http://schemas.microsoft.com/office/powerpoint/2010/main" val="43045211"/>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sp>
        <p:nvSpPr>
          <p:cNvPr id="10" name="Slide Number Placeholder">
            <a:extLst>
              <a:ext uri="{FF2B5EF4-FFF2-40B4-BE49-F238E27FC236}">
                <a16:creationId xmlns:a16="http://schemas.microsoft.com/office/drawing/2014/main" id="{A9994BA6-A29E-44A0-A7B3-164E7D8FE393}"/>
              </a:ext>
            </a:extLst>
          </p:cNvPr>
          <p:cNvSpPr>
            <a:spLocks noGrp="1"/>
          </p:cNvSpPr>
          <p:nvPr>
            <p:ph type="sldNum" sz="quarter" idx="4"/>
          </p:nvPr>
        </p:nvSpPr>
        <p:spPr>
          <a:xfrm>
            <a:off x="8626412" y="6673531"/>
            <a:ext cx="355840" cy="161396"/>
          </a:xfrm>
          <a:prstGeom prst="rect">
            <a:avLst/>
          </a:prstGeom>
        </p:spPr>
        <p:txBody>
          <a:bodyPr/>
          <a:lstStyle>
            <a:lvl1pPr>
              <a:defRPr sz="800"/>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717" r:id="rId2"/>
    <p:sldLayoutId id="2147483706" r:id="rId3"/>
    <p:sldLayoutId id="2147483709" r:id="rId4"/>
    <p:sldLayoutId id="2147483707" r:id="rId5"/>
    <p:sldLayoutId id="2147483708" r:id="rId6"/>
    <p:sldLayoutId id="2147483711" r:id="rId7"/>
    <p:sldLayoutId id="2147483716" r:id="rId8"/>
    <p:sldLayoutId id="2147483693" r:id="rId9"/>
    <p:sldLayoutId id="2147483719" r:id="rId10"/>
    <p:sldLayoutId id="2147483718" r:id="rId11"/>
    <p:sldLayoutId id="2147483699" r:id="rId12"/>
    <p:sldLayoutId id="2147483720" r:id="rId13"/>
    <p:sldLayoutId id="2147483695" r:id="rId14"/>
    <p:sldLayoutId id="2147483696" r:id="rId15"/>
    <p:sldLayoutId id="2147483697" r:id="rId16"/>
    <p:sldLayoutId id="2147483721" r:id="rId17"/>
  </p:sldLayoutIdLst>
  <p:hf hd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kern="1200">
          <a:solidFill>
            <a:schemeClr val="tx2"/>
          </a:solidFill>
          <a:latin typeface="+mn-lt"/>
          <a:ea typeface="+mn-ea"/>
          <a:cs typeface="+mn-cs"/>
        </a:defRPr>
      </a:lvl1pPr>
      <a:lvl2pPr marL="292608" indent="-292608" algn="l" defTabSz="914400" rtl="0" eaLnBrk="1" latinLnBrk="0" hangingPunct="1">
        <a:lnSpc>
          <a:spcPct val="100000"/>
        </a:lnSpc>
        <a:spcBef>
          <a:spcPts val="1000"/>
        </a:spcBef>
        <a:spcAft>
          <a:spcPts val="0"/>
        </a:spcAft>
        <a:buClrTx/>
        <a:buFont typeface="Arial" panose="020B0604020202020204" pitchFamily="34" charset="0"/>
        <a:buChar char="•"/>
        <a:defRPr sz="2400" kern="1200">
          <a:solidFill>
            <a:schemeClr val="tx2"/>
          </a:solidFill>
          <a:latin typeface="+mn-lt"/>
          <a:ea typeface="+mn-ea"/>
          <a:cs typeface="+mn-cs"/>
        </a:defRPr>
      </a:lvl2pPr>
      <a:lvl3pPr marL="622800" indent="-292608" algn="l" defTabSz="914400" rtl="0" eaLnBrk="1" latinLnBrk="0" hangingPunct="1">
        <a:lnSpc>
          <a:spcPct val="100000"/>
        </a:lnSpc>
        <a:spcBef>
          <a:spcPts val="1000"/>
        </a:spcBef>
        <a:spcAft>
          <a:spcPts val="0"/>
        </a:spcAft>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 id="2147483705" r:id="rId2"/>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 id="2147483722" r:id="rId3"/>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 LLC</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2.bin"/><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3.bin"/><Relationship Id="rId1" Type="http://schemas.openxmlformats.org/officeDocument/2006/relationships/slideLayout" Target="../slideLayouts/slideLayout20.xml"/><Relationship Id="rId5" Type="http://schemas.openxmlformats.org/officeDocument/2006/relationships/image" Target="../media/image32.wmf"/><Relationship Id="rId4" Type="http://schemas.openxmlformats.org/officeDocument/2006/relationships/oleObject" Target="../embeddings/oleObject24.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25.bin"/><Relationship Id="rId1" Type="http://schemas.openxmlformats.org/officeDocument/2006/relationships/slideLayout" Target="../slideLayouts/slideLayout20.xml"/><Relationship Id="rId6" Type="http://schemas.openxmlformats.org/officeDocument/2006/relationships/oleObject" Target="../embeddings/oleObject27.bin"/><Relationship Id="rId5" Type="http://schemas.openxmlformats.org/officeDocument/2006/relationships/image" Target="../media/image34.wmf"/><Relationship Id="rId4" Type="http://schemas.openxmlformats.org/officeDocument/2006/relationships/oleObject" Target="../embeddings/oleObject26.bin"/><Relationship Id="rId9" Type="http://schemas.openxmlformats.org/officeDocument/2006/relationships/image" Target="../media/image36.wmf"/></Relationships>
</file>

<file path=ppt/slides/_rels/slide1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29.bin"/><Relationship Id="rId1" Type="http://schemas.openxmlformats.org/officeDocument/2006/relationships/slideLayout" Target="../slideLayouts/slideLayout20.xml"/><Relationship Id="rId5" Type="http://schemas.openxmlformats.org/officeDocument/2006/relationships/image" Target="../media/image38.wmf"/><Relationship Id="rId4" Type="http://schemas.openxmlformats.org/officeDocument/2006/relationships/oleObject" Target="../embeddings/oleObject3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31.bin"/><Relationship Id="rId1" Type="http://schemas.openxmlformats.org/officeDocument/2006/relationships/slideLayout" Target="../slideLayouts/slideLayout20.xml"/><Relationship Id="rId5" Type="http://schemas.openxmlformats.org/officeDocument/2006/relationships/image" Target="../media/image40.wmf"/><Relationship Id="rId4" Type="http://schemas.openxmlformats.org/officeDocument/2006/relationships/oleObject" Target="../embeddings/oleObject32.bin"/></Relationships>
</file>

<file path=ppt/slides/_rels/slide22.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33.bin"/><Relationship Id="rId1" Type="http://schemas.openxmlformats.org/officeDocument/2006/relationships/slideLayout" Target="../slideLayouts/slideLayout21.xml"/><Relationship Id="rId6" Type="http://schemas.openxmlformats.org/officeDocument/2006/relationships/oleObject" Target="../embeddings/oleObject35.bin"/><Relationship Id="rId5" Type="http://schemas.openxmlformats.org/officeDocument/2006/relationships/image" Target="../media/image42.wmf"/><Relationship Id="rId4" Type="http://schemas.openxmlformats.org/officeDocument/2006/relationships/oleObject" Target="../embeddings/oleObject34.bin"/></Relationships>
</file>

<file path=ppt/slides/_rels/slide23.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36.bin"/><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37.bin"/><Relationship Id="rId1" Type="http://schemas.openxmlformats.org/officeDocument/2006/relationships/slideLayout" Target="../slideLayouts/slideLayout20.xml"/><Relationship Id="rId5" Type="http://schemas.openxmlformats.org/officeDocument/2006/relationships/image" Target="../media/image46.wmf"/><Relationship Id="rId4" Type="http://schemas.openxmlformats.org/officeDocument/2006/relationships/oleObject" Target="../embeddings/oleObject38.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39.bin"/><Relationship Id="rId1" Type="http://schemas.openxmlformats.org/officeDocument/2006/relationships/slideLayout" Target="../slideLayouts/slideLayout20.xml"/><Relationship Id="rId5" Type="http://schemas.openxmlformats.org/officeDocument/2006/relationships/image" Target="../media/image48.wmf"/><Relationship Id="rId4" Type="http://schemas.openxmlformats.org/officeDocument/2006/relationships/oleObject" Target="../embeddings/oleObject40.bin"/></Relationships>
</file>

<file path=ppt/slides/_rels/slide28.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41.bin"/><Relationship Id="rId1" Type="http://schemas.openxmlformats.org/officeDocument/2006/relationships/slideLayout" Target="../slideLayouts/slideLayout20.xml"/><Relationship Id="rId5" Type="http://schemas.openxmlformats.org/officeDocument/2006/relationships/image" Target="../media/image50.wmf"/><Relationship Id="rId4" Type="http://schemas.openxmlformats.org/officeDocument/2006/relationships/oleObject" Target="../embeddings/oleObject42.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slide" Target="slide46.xml"/><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5.wmf"/><Relationship Id="rId7" Type="http://schemas.openxmlformats.org/officeDocument/2006/relationships/image" Target="../media/image57.wmf"/><Relationship Id="rId2" Type="http://schemas.openxmlformats.org/officeDocument/2006/relationships/oleObject" Target="../embeddings/oleObject43.bin"/><Relationship Id="rId1" Type="http://schemas.openxmlformats.org/officeDocument/2006/relationships/slideLayout" Target="../slideLayouts/slideLayout20.xml"/><Relationship Id="rId6" Type="http://schemas.openxmlformats.org/officeDocument/2006/relationships/oleObject" Target="../embeddings/oleObject45.bin"/><Relationship Id="rId5" Type="http://schemas.openxmlformats.org/officeDocument/2006/relationships/image" Target="../media/image56.wmf"/><Relationship Id="rId4" Type="http://schemas.openxmlformats.org/officeDocument/2006/relationships/oleObject" Target="../embeddings/oleObject44.bin"/><Relationship Id="rId9" Type="http://schemas.openxmlformats.org/officeDocument/2006/relationships/slide" Target="slide4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46.bin"/><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4.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image" Target="../media/image9.wmf"/><Relationship Id="rId21" Type="http://schemas.openxmlformats.org/officeDocument/2006/relationships/image" Target="../media/image18.wmf"/><Relationship Id="rId7" Type="http://schemas.openxmlformats.org/officeDocument/2006/relationships/image" Target="../media/image11.wmf"/><Relationship Id="rId12" Type="http://schemas.openxmlformats.org/officeDocument/2006/relationships/oleObject" Target="../embeddings/oleObject6.bin"/><Relationship Id="rId17" Type="http://schemas.openxmlformats.org/officeDocument/2006/relationships/image" Target="../media/image16.wmf"/><Relationship Id="rId25" Type="http://schemas.openxmlformats.org/officeDocument/2006/relationships/image" Target="../media/image20.wmf"/><Relationship Id="rId2" Type="http://schemas.openxmlformats.org/officeDocument/2006/relationships/oleObject" Target="../embeddings/oleObject1.bin"/><Relationship Id="rId16" Type="http://schemas.openxmlformats.org/officeDocument/2006/relationships/oleObject" Target="../embeddings/oleObject8.bin"/><Relationship Id="rId20" Type="http://schemas.openxmlformats.org/officeDocument/2006/relationships/oleObject" Target="../embeddings/oleObject10.bin"/><Relationship Id="rId29" Type="http://schemas.openxmlformats.org/officeDocument/2006/relationships/image" Target="../media/image22.wmf"/><Relationship Id="rId1" Type="http://schemas.openxmlformats.org/officeDocument/2006/relationships/slideLayout" Target="../slideLayouts/slideLayout13.xml"/><Relationship Id="rId6" Type="http://schemas.openxmlformats.org/officeDocument/2006/relationships/oleObject" Target="../embeddings/oleObject3.bin"/><Relationship Id="rId11" Type="http://schemas.openxmlformats.org/officeDocument/2006/relationships/image" Target="../media/image13.wmf"/><Relationship Id="rId24" Type="http://schemas.openxmlformats.org/officeDocument/2006/relationships/oleObject" Target="../embeddings/oleObject12.bin"/><Relationship Id="rId5" Type="http://schemas.openxmlformats.org/officeDocument/2006/relationships/image" Target="../media/image10.wmf"/><Relationship Id="rId15" Type="http://schemas.openxmlformats.org/officeDocument/2006/relationships/image" Target="../media/image15.wmf"/><Relationship Id="rId23" Type="http://schemas.openxmlformats.org/officeDocument/2006/relationships/image" Target="../media/image19.wmf"/><Relationship Id="rId28" Type="http://schemas.openxmlformats.org/officeDocument/2006/relationships/oleObject" Target="../embeddings/oleObject14.bin"/><Relationship Id="rId10" Type="http://schemas.openxmlformats.org/officeDocument/2006/relationships/oleObject" Target="../embeddings/oleObject5.bin"/><Relationship Id="rId19" Type="http://schemas.openxmlformats.org/officeDocument/2006/relationships/image" Target="../media/image17.wmf"/><Relationship Id="rId31" Type="http://schemas.openxmlformats.org/officeDocument/2006/relationships/image" Target="../media/image23.wmf"/><Relationship Id="rId4" Type="http://schemas.openxmlformats.org/officeDocument/2006/relationships/oleObject" Target="../embeddings/oleObject2.bin"/><Relationship Id="rId9" Type="http://schemas.openxmlformats.org/officeDocument/2006/relationships/image" Target="../media/image12.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21.wmf"/><Relationship Id="rId30" Type="http://schemas.openxmlformats.org/officeDocument/2006/relationships/oleObject" Target="../embeddings/oleObject15.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47.bin"/><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2" Type="http://schemas.openxmlformats.org/officeDocument/2006/relationships/slide" Target="slide36.xml"/><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6.wmf"/><Relationship Id="rId12" Type="http://schemas.openxmlformats.org/officeDocument/2006/relationships/oleObject" Target="../embeddings/oleObject21.bin"/><Relationship Id="rId2" Type="http://schemas.openxmlformats.org/officeDocument/2006/relationships/oleObject" Target="../embeddings/oleObject16.bin"/><Relationship Id="rId1" Type="http://schemas.openxmlformats.org/officeDocument/2006/relationships/slideLayout" Target="../slideLayouts/slideLayout21.xml"/><Relationship Id="rId6" Type="http://schemas.openxmlformats.org/officeDocument/2006/relationships/oleObject" Target="../embeddings/oleObject18.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3</a:t>
            </a:r>
          </a:p>
        </p:txBody>
      </p:sp>
      <p:sp>
        <p:nvSpPr>
          <p:cNvPr id="3" name="Subtitle 2"/>
          <p:cNvSpPr>
            <a:spLocks noGrp="1"/>
          </p:cNvSpPr>
          <p:nvPr>
            <p:ph type="subTitle" idx="1"/>
          </p:nvPr>
        </p:nvSpPr>
        <p:spPr/>
        <p:txBody>
          <a:bodyPr/>
          <a:lstStyle/>
          <a:p>
            <a:r>
              <a:rPr lang="en-US" sz="2400" dirty="0"/>
              <a:t>Summary Measures</a:t>
            </a:r>
          </a:p>
        </p:txBody>
      </p:sp>
      <p:pic>
        <p:nvPicPr>
          <p:cNvPr id="9" name="Picture 8" descr="A cover page with the title, Business Analytics, communicating with numbers. 2025 release.">
            <a:extLst>
              <a:ext uri="{FF2B5EF4-FFF2-40B4-BE49-F238E27FC236}">
                <a16:creationId xmlns:a16="http://schemas.microsoft.com/office/drawing/2014/main" id="{E8CA1238-AFEB-19C7-711C-F5605FCA3E00}"/>
              </a:ext>
            </a:extLst>
          </p:cNvPr>
          <p:cNvPicPr>
            <a:picLocks noChangeAspect="1"/>
          </p:cNvPicPr>
          <p:nvPr/>
        </p:nvPicPr>
        <p:blipFill>
          <a:blip r:embed="rId2"/>
          <a:stretch>
            <a:fillRect/>
          </a:stretch>
        </p:blipFill>
        <p:spPr>
          <a:xfrm>
            <a:off x="4629694" y="949462"/>
            <a:ext cx="3892514" cy="5037732"/>
          </a:xfrm>
          <a:prstGeom prst="rect">
            <a:avLst/>
          </a:prstGeom>
        </p:spPr>
      </p:pic>
      <p:sp>
        <p:nvSpPr>
          <p:cNvPr id="7" name="Text Placeholder 6">
            <a:extLst>
              <a:ext uri="{FF2B5EF4-FFF2-40B4-BE49-F238E27FC236}">
                <a16:creationId xmlns:a16="http://schemas.microsoft.com/office/drawing/2014/main" id="{D091CE0D-9E09-D2CE-C17A-1B104C7F780B}"/>
              </a:ext>
            </a:extLst>
          </p:cNvPr>
          <p:cNvSpPr>
            <a:spLocks noGrp="1"/>
          </p:cNvSpPr>
          <p:nvPr>
            <p:ph type="body" sz="quarter" idx="13"/>
          </p:nvPr>
        </p:nvSpPr>
        <p:spPr>
          <a:xfrm>
            <a:off x="3012358" y="6107113"/>
            <a:ext cx="3119284" cy="255587"/>
          </a:xfrm>
        </p:spPr>
        <p:txBody>
          <a:bodyPr anchor="ctr"/>
          <a:lstStyle/>
          <a:p>
            <a:pPr algn="ctr"/>
            <a:r>
              <a:rPr lang="en-US" sz="1200" dirty="0">
                <a:hlinkClick r:id="rId3" action="ppaction://hlinksldjump"/>
              </a:rPr>
              <a:t>Access the text alternative for slide images.</a:t>
            </a:r>
            <a:endParaRPr lang="en-US" sz="1200" dirty="0"/>
          </a:p>
        </p:txBody>
      </p:sp>
      <p:sp>
        <p:nvSpPr>
          <p:cNvPr id="6" name="Text Placeholder 5"/>
          <p:cNvSpPr>
            <a:spLocks noGrp="1"/>
          </p:cNvSpPr>
          <p:nvPr>
            <p:ph type="body" sz="quarter" idx="12"/>
          </p:nvPr>
        </p:nvSpPr>
        <p:spPr/>
        <p:txBody>
          <a:bodyPr/>
          <a:lstStyle/>
          <a:p>
            <a:pPr algn="ctr"/>
            <a:r>
              <a:rPr lang="en-US" dirty="0"/>
              <a:t>© McGraw Hill LLC. All rights reserved. No reproduction or distribution without the prior written consent of McGraw Hill LLC.</a:t>
            </a:r>
          </a:p>
        </p:txBody>
      </p:sp>
    </p:spTree>
    <p:extLst>
      <p:ext uri="{BB962C8B-B14F-4D97-AF65-F5344CB8AC3E}">
        <p14:creationId xmlns:p14="http://schemas.microsoft.com/office/powerpoint/2010/main" val="634255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3.1: Measures of Location </a:t>
            </a:r>
            <a:r>
              <a:rPr lang="en-US" sz="1000" b="0" dirty="0"/>
              <a:t>6</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As discussed in Chapter 2, sometimes it is useful to subset the observations in a sample or a population.</a:t>
            </a:r>
          </a:p>
          <a:p>
            <a:pPr marL="292608" indent="-292608">
              <a:buFont typeface="Arial" panose="020B0604020202020204" pitchFamily="34" charset="0"/>
              <a:buChar char="•"/>
            </a:pPr>
            <a:r>
              <a:rPr lang="en-US" dirty="0"/>
              <a:t>This process often reveals important information that would not be uncovered if the variable is analyzed for the entire data set.</a:t>
            </a:r>
          </a:p>
        </p:txBody>
      </p:sp>
      <p:sp>
        <p:nvSpPr>
          <p:cNvPr id="6" name="Slide Number Placeholder 5"/>
          <p:cNvSpPr>
            <a:spLocks noGrp="1"/>
          </p:cNvSpPr>
          <p:nvPr>
            <p:ph type="sldNum" sz="quarter" idx="4"/>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162329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3.1: Measures of Location </a:t>
            </a:r>
            <a:r>
              <a:rPr lang="en-US" sz="1000" b="0" dirty="0"/>
              <a:t>7</a:t>
            </a:r>
          </a:p>
        </p:txBody>
      </p:sp>
      <p:sp>
        <p:nvSpPr>
          <p:cNvPr id="3" name="Content Placeholder 2"/>
          <p:cNvSpPr>
            <a:spLocks noGrp="1"/>
          </p:cNvSpPr>
          <p:nvPr>
            <p:ph sz="quarter" idx="11"/>
          </p:nvPr>
        </p:nvSpPr>
        <p:spPr>
          <a:xfrm>
            <a:off x="342900" y="1276709"/>
            <a:ext cx="8458200" cy="3432451"/>
          </a:xfrm>
        </p:spPr>
        <p:txBody>
          <a:bodyPr/>
          <a:lstStyle/>
          <a:p>
            <a:pPr marL="292608" indent="-292608">
              <a:buFont typeface="Arial" panose="020B0604020202020204" pitchFamily="34" charset="0"/>
              <a:buChar char="•"/>
            </a:pPr>
            <a:r>
              <a:rPr lang="en-US" sz="2000" dirty="0"/>
              <a:t>Example: The marketing analyst of an online retail company is trying to understand spending behavior of customers during the holiday season.</a:t>
            </a:r>
          </a:p>
          <a:p>
            <a:pPr marL="292608" indent="-292608">
              <a:buFont typeface="Arial" panose="020B0604020202020204" pitchFamily="34" charset="0"/>
              <a:buChar char="•"/>
            </a:pPr>
            <a:r>
              <a:rPr lang="en-US" sz="2000" dirty="0"/>
              <a:t>They have compiled information on 130 existing customers that includes the customer’s sex and spending (in $) in the following categories: clothing (Clothing), health and beauty (Health), technology (Tech), and miscellaneous items (</a:t>
            </a:r>
            <a:r>
              <a:rPr lang="en-US" sz="2000" dirty="0" err="1"/>
              <a:t>Misc</a:t>
            </a:r>
            <a:r>
              <a:rPr lang="en-US" sz="2000" dirty="0"/>
              <a:t>) in the file Online.</a:t>
            </a:r>
          </a:p>
          <a:p>
            <a:pPr marL="292608" indent="-292608">
              <a:buFont typeface="Arial" panose="020B0604020202020204" pitchFamily="34" charset="0"/>
              <a:buChar char="•"/>
            </a:pPr>
            <a:r>
              <a:rPr lang="en-US" sz="2000" dirty="0"/>
              <a:t>Find the average spending for each of the product categories for female customers and for male customers. Then, help the manager determine whether it seems appropriate to target females or males for the different product categories.</a:t>
            </a:r>
          </a:p>
        </p:txBody>
      </p:sp>
      <p:graphicFrame>
        <p:nvGraphicFramePr>
          <p:cNvPr id="4" name="Table 3"/>
          <p:cNvGraphicFramePr>
            <a:graphicFrameLocks noGrp="1"/>
          </p:cNvGraphicFramePr>
          <p:nvPr>
            <p:extLst>
              <p:ext uri="{D42A27DB-BD31-4B8C-83A1-F6EECF244321}">
                <p14:modId xmlns:p14="http://schemas.microsoft.com/office/powerpoint/2010/main" val="2361697841"/>
              </p:ext>
            </p:extLst>
          </p:nvPr>
        </p:nvGraphicFramePr>
        <p:xfrm>
          <a:off x="1524000" y="4963160"/>
          <a:ext cx="60960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520572804"/>
                    </a:ext>
                  </a:extLst>
                </a:gridCol>
                <a:gridCol w="1219200">
                  <a:extLst>
                    <a:ext uri="{9D8B030D-6E8A-4147-A177-3AD203B41FA5}">
                      <a16:colId xmlns:a16="http://schemas.microsoft.com/office/drawing/2014/main" val="571087578"/>
                    </a:ext>
                  </a:extLst>
                </a:gridCol>
                <a:gridCol w="1219200">
                  <a:extLst>
                    <a:ext uri="{9D8B030D-6E8A-4147-A177-3AD203B41FA5}">
                      <a16:colId xmlns:a16="http://schemas.microsoft.com/office/drawing/2014/main" val="2626365808"/>
                    </a:ext>
                  </a:extLst>
                </a:gridCol>
                <a:gridCol w="1219200">
                  <a:extLst>
                    <a:ext uri="{9D8B030D-6E8A-4147-A177-3AD203B41FA5}">
                      <a16:colId xmlns:a16="http://schemas.microsoft.com/office/drawing/2014/main" val="1975647829"/>
                    </a:ext>
                  </a:extLst>
                </a:gridCol>
                <a:gridCol w="1219200">
                  <a:extLst>
                    <a:ext uri="{9D8B030D-6E8A-4147-A177-3AD203B41FA5}">
                      <a16:colId xmlns:a16="http://schemas.microsoft.com/office/drawing/2014/main" val="2097842075"/>
                    </a:ext>
                  </a:extLst>
                </a:gridCol>
              </a:tblGrid>
              <a:tr h="370840">
                <a:tc>
                  <a:txBody>
                    <a:bodyPr/>
                    <a:lstStyle/>
                    <a:p>
                      <a:r>
                        <a:rPr lang="en-US" dirty="0"/>
                        <a:t>Sex</a:t>
                      </a:r>
                    </a:p>
                  </a:txBody>
                  <a:tcPr/>
                </a:tc>
                <a:tc>
                  <a:txBody>
                    <a:bodyPr/>
                    <a:lstStyle/>
                    <a:p>
                      <a:pPr algn="ctr"/>
                      <a:r>
                        <a:rPr lang="en-US" dirty="0"/>
                        <a:t>Clothing</a:t>
                      </a:r>
                    </a:p>
                  </a:txBody>
                  <a:tcPr/>
                </a:tc>
                <a:tc>
                  <a:txBody>
                    <a:bodyPr/>
                    <a:lstStyle/>
                    <a:p>
                      <a:pPr algn="ctr"/>
                      <a:r>
                        <a:rPr lang="en-US" dirty="0"/>
                        <a:t>Health</a:t>
                      </a:r>
                    </a:p>
                  </a:txBody>
                  <a:tcPr/>
                </a:tc>
                <a:tc>
                  <a:txBody>
                    <a:bodyPr/>
                    <a:lstStyle/>
                    <a:p>
                      <a:pPr algn="ctr"/>
                      <a:r>
                        <a:rPr lang="en-US" dirty="0"/>
                        <a:t>Tech</a:t>
                      </a:r>
                    </a:p>
                  </a:txBody>
                  <a:tcPr/>
                </a:tc>
                <a:tc>
                  <a:txBody>
                    <a:bodyPr/>
                    <a:lstStyle/>
                    <a:p>
                      <a:pPr algn="ctr"/>
                      <a:r>
                        <a:rPr lang="en-US" dirty="0" err="1"/>
                        <a:t>Misc</a:t>
                      </a:r>
                      <a:endParaRPr lang="en-US" dirty="0"/>
                    </a:p>
                  </a:txBody>
                  <a:tcPr/>
                </a:tc>
                <a:extLst>
                  <a:ext uri="{0D108BD9-81ED-4DB2-BD59-A6C34878D82A}">
                    <a16:rowId xmlns:a16="http://schemas.microsoft.com/office/drawing/2014/main" val="2699211250"/>
                  </a:ext>
                </a:extLst>
              </a:tr>
              <a:tr h="370840">
                <a:tc>
                  <a:txBody>
                    <a:bodyPr/>
                    <a:lstStyle/>
                    <a:p>
                      <a:r>
                        <a:rPr lang="en-US" dirty="0"/>
                        <a:t>Female</a:t>
                      </a:r>
                    </a:p>
                  </a:txBody>
                  <a:tcPr/>
                </a:tc>
                <a:tc>
                  <a:txBody>
                    <a:bodyPr/>
                    <a:lstStyle/>
                    <a:p>
                      <a:pPr algn="ctr"/>
                      <a:r>
                        <a:rPr lang="en-US" dirty="0"/>
                        <a:t>225.67</a:t>
                      </a:r>
                    </a:p>
                  </a:txBody>
                  <a:tcPr/>
                </a:tc>
                <a:tc>
                  <a:txBody>
                    <a:bodyPr/>
                    <a:lstStyle/>
                    <a:p>
                      <a:pPr algn="ctr"/>
                      <a:r>
                        <a:rPr lang="en-US" dirty="0"/>
                        <a:t>100.25</a:t>
                      </a:r>
                    </a:p>
                  </a:txBody>
                  <a:tcPr/>
                </a:tc>
                <a:tc>
                  <a:txBody>
                    <a:bodyPr/>
                    <a:lstStyle/>
                    <a:p>
                      <a:pPr marL="60325" indent="0" algn="ctr"/>
                      <a:r>
                        <a:rPr lang="en-US" dirty="0"/>
                        <a:t>47.10</a:t>
                      </a:r>
                    </a:p>
                  </a:txBody>
                  <a:tcPr/>
                </a:tc>
                <a:tc>
                  <a:txBody>
                    <a:bodyPr/>
                    <a:lstStyle/>
                    <a:p>
                      <a:pPr algn="ctr"/>
                      <a:r>
                        <a:rPr lang="en-US" dirty="0"/>
                        <a:t>159.88</a:t>
                      </a:r>
                    </a:p>
                  </a:txBody>
                  <a:tcPr/>
                </a:tc>
                <a:extLst>
                  <a:ext uri="{0D108BD9-81ED-4DB2-BD59-A6C34878D82A}">
                    <a16:rowId xmlns:a16="http://schemas.microsoft.com/office/drawing/2014/main" val="1210441575"/>
                  </a:ext>
                </a:extLst>
              </a:tr>
              <a:tr h="370840">
                <a:tc>
                  <a:txBody>
                    <a:bodyPr/>
                    <a:lstStyle/>
                    <a:p>
                      <a:r>
                        <a:rPr lang="en-US" dirty="0"/>
                        <a:t>Male</a:t>
                      </a:r>
                    </a:p>
                  </a:txBody>
                  <a:tcPr/>
                </a:tc>
                <a:tc>
                  <a:txBody>
                    <a:bodyPr/>
                    <a:lstStyle/>
                    <a:p>
                      <a:pPr marL="60325" indent="0" algn="ctr"/>
                      <a:r>
                        <a:rPr lang="en-US" dirty="0"/>
                        <a:t>97.93</a:t>
                      </a:r>
                    </a:p>
                  </a:txBody>
                  <a:tcPr/>
                </a:tc>
                <a:tc>
                  <a:txBody>
                    <a:bodyPr/>
                    <a:lstStyle/>
                    <a:p>
                      <a:pPr algn="ctr"/>
                      <a:r>
                        <a:rPr lang="en-US" dirty="0"/>
                        <a:t>100.64</a:t>
                      </a:r>
                    </a:p>
                  </a:txBody>
                  <a:tcPr/>
                </a:tc>
                <a:tc>
                  <a:txBody>
                    <a:bodyPr/>
                    <a:lstStyle/>
                    <a:p>
                      <a:pPr algn="ctr"/>
                      <a:r>
                        <a:rPr lang="en-US" dirty="0"/>
                        <a:t>310.97</a:t>
                      </a:r>
                    </a:p>
                  </a:txBody>
                  <a:tcPr/>
                </a:tc>
                <a:tc>
                  <a:txBody>
                    <a:bodyPr/>
                    <a:lstStyle/>
                    <a:p>
                      <a:pPr marL="122238" indent="0" algn="ctr"/>
                      <a:r>
                        <a:rPr lang="en-US" dirty="0"/>
                        <a:t>85.84</a:t>
                      </a:r>
                    </a:p>
                  </a:txBody>
                  <a:tcPr/>
                </a:tc>
                <a:extLst>
                  <a:ext uri="{0D108BD9-81ED-4DB2-BD59-A6C34878D82A}">
                    <a16:rowId xmlns:a16="http://schemas.microsoft.com/office/drawing/2014/main" val="770470637"/>
                  </a:ext>
                </a:extLst>
              </a:tr>
            </a:tbl>
          </a:graphicData>
        </a:graphic>
      </p:graphicFrame>
      <p:sp>
        <p:nvSpPr>
          <p:cNvPr id="6" name="Slide Number Placeholder 5"/>
          <p:cNvSpPr>
            <a:spLocks noGrp="1"/>
          </p:cNvSpPr>
          <p:nvPr>
            <p:ph type="sldNum" sz="quarter" idx="4"/>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1278508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3.1: Measures of Location </a:t>
            </a:r>
            <a:r>
              <a:rPr lang="en-US" sz="1000" b="0" dirty="0"/>
              <a:t>8</a:t>
            </a:r>
          </a:p>
        </p:txBody>
      </p:sp>
      <p:sp>
        <p:nvSpPr>
          <p:cNvPr id="3" name="Content Placeholder 2"/>
          <p:cNvSpPr>
            <a:spLocks noGrp="1"/>
          </p:cNvSpPr>
          <p:nvPr>
            <p:ph sz="quarter" idx="11"/>
          </p:nvPr>
        </p:nvSpPr>
        <p:spPr>
          <a:xfrm>
            <a:off x="342900" y="1276709"/>
            <a:ext cx="8458200" cy="5238391"/>
          </a:xfrm>
        </p:spPr>
        <p:txBody>
          <a:bodyPr/>
          <a:lstStyle/>
          <a:p>
            <a:r>
              <a:rPr lang="en-US" dirty="0"/>
              <a:t>The median is the middle observation. Half of the observations fall below and above the median.</a:t>
            </a:r>
          </a:p>
          <a:p>
            <a:r>
              <a:rPr lang="en-US" dirty="0"/>
              <a:t>The median is also called the 50th percentile.</a:t>
            </a:r>
          </a:p>
          <a:p>
            <a:r>
              <a:rPr lang="en-US" dirty="0"/>
              <a:t>A percentile is technically a measure of location, however it is also used as a measure of relative position.</a:t>
            </a:r>
          </a:p>
          <a:p>
            <a:r>
              <a:rPr lang="en-US" dirty="0"/>
              <a:t>The </a:t>
            </a:r>
            <a:r>
              <a:rPr lang="en-US" i="1" dirty="0" err="1"/>
              <a:t>p</a:t>
            </a:r>
            <a:r>
              <a:rPr lang="en-US" dirty="0" err="1"/>
              <a:t>th</a:t>
            </a:r>
            <a:r>
              <a:rPr lang="en-US" dirty="0"/>
              <a:t> percentile divides a variable into two parts.</a:t>
            </a:r>
          </a:p>
          <a:p>
            <a:pPr marL="292608" indent="-292608">
              <a:buFont typeface="Arial" panose="020B0604020202020204" pitchFamily="34" charset="0"/>
              <a:buChar char="•"/>
            </a:pPr>
            <a:r>
              <a:rPr lang="en-US" dirty="0"/>
              <a:t>Approximately </a:t>
            </a:r>
            <a:r>
              <a:rPr lang="en-US" i="1" dirty="0"/>
              <a:t>p</a:t>
            </a:r>
            <a:r>
              <a:rPr lang="en-US" dirty="0"/>
              <a:t> percent of the observations are less than the </a:t>
            </a:r>
            <a:r>
              <a:rPr lang="en-US" i="1" dirty="0" err="1"/>
              <a:t>p</a:t>
            </a:r>
            <a:r>
              <a:rPr lang="en-US" dirty="0" err="1"/>
              <a:t>th</a:t>
            </a:r>
            <a:r>
              <a:rPr lang="en-US" dirty="0"/>
              <a:t> percentile.</a:t>
            </a:r>
          </a:p>
          <a:p>
            <a:pPr marL="292608" indent="-292608">
              <a:buFont typeface="Arial" panose="020B0604020202020204" pitchFamily="34" charset="0"/>
              <a:buChar char="•"/>
            </a:pPr>
            <a:r>
              <a:rPr lang="en-US" dirty="0"/>
              <a:t>Approximately (100−</a:t>
            </a:r>
            <a:r>
              <a:rPr lang="en-US" i="1" dirty="0"/>
              <a:t>p</a:t>
            </a:r>
            <a:r>
              <a:rPr lang="en-US" dirty="0"/>
              <a:t>) percent of the observations are greater than the </a:t>
            </a:r>
            <a:r>
              <a:rPr lang="en-US" i="1" dirty="0" err="1"/>
              <a:t>p</a:t>
            </a:r>
            <a:r>
              <a:rPr lang="en-US" dirty="0" err="1"/>
              <a:t>th</a:t>
            </a:r>
            <a:r>
              <a:rPr lang="en-US" dirty="0"/>
              <a:t> percentile.</a:t>
            </a:r>
          </a:p>
        </p:txBody>
      </p:sp>
      <p:sp>
        <p:nvSpPr>
          <p:cNvPr id="6" name="Slide Number Placeholder 5"/>
          <p:cNvSpPr>
            <a:spLocks noGrp="1"/>
          </p:cNvSpPr>
          <p:nvPr>
            <p:ph type="sldNum" sz="quarter" idx="4"/>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1180114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3.1: Measures of Location </a:t>
            </a:r>
            <a:r>
              <a:rPr lang="en-US" sz="1000" b="0" dirty="0"/>
              <a:t>9</a:t>
            </a:r>
            <a:endParaRPr lang="en-US" dirty="0"/>
          </a:p>
        </p:txBody>
      </p:sp>
      <p:sp>
        <p:nvSpPr>
          <p:cNvPr id="3" name="Content Placeholder 2"/>
          <p:cNvSpPr>
            <a:spLocks noGrp="1"/>
          </p:cNvSpPr>
          <p:nvPr>
            <p:ph sz="quarter" idx="11"/>
          </p:nvPr>
        </p:nvSpPr>
        <p:spPr>
          <a:xfrm>
            <a:off x="342900" y="1276709"/>
            <a:ext cx="8458200" cy="2304691"/>
          </a:xfrm>
        </p:spPr>
        <p:txBody>
          <a:bodyPr/>
          <a:lstStyle/>
          <a:p>
            <a:r>
              <a:rPr lang="en-US" dirty="0"/>
              <a:t>Calculate the 25</a:t>
            </a:r>
            <a:r>
              <a:rPr lang="en-US" baseline="30000" dirty="0"/>
              <a:t>th</a:t>
            </a:r>
            <a:r>
              <a:rPr lang="en-US" dirty="0"/>
              <a:t>, 50</a:t>
            </a:r>
            <a:r>
              <a:rPr lang="en-US" baseline="30000" dirty="0"/>
              <a:t>th</a:t>
            </a:r>
            <a:r>
              <a:rPr lang="en-US" dirty="0"/>
              <a:t> and 75</a:t>
            </a:r>
            <a:r>
              <a:rPr lang="en-US" baseline="30000" dirty="0"/>
              <a:t>th</a:t>
            </a:r>
            <a:r>
              <a:rPr lang="en-US" dirty="0"/>
              <a:t> percentiles to divide the data into four equal parts.</a:t>
            </a:r>
          </a:p>
          <a:p>
            <a:pPr marL="292608" indent="-292608">
              <a:buFont typeface="Arial" panose="020B0604020202020204" pitchFamily="34" charset="0"/>
              <a:buChar char="•"/>
            </a:pPr>
            <a:r>
              <a:rPr lang="en-US" dirty="0"/>
              <a:t>25</a:t>
            </a:r>
            <a:r>
              <a:rPr lang="en-US" baseline="30000" dirty="0"/>
              <a:t>th</a:t>
            </a:r>
            <a:r>
              <a:rPr lang="en-US" dirty="0"/>
              <a:t> = first quartile (Q1).</a:t>
            </a:r>
          </a:p>
          <a:p>
            <a:pPr marL="292608" indent="-292608">
              <a:buFont typeface="Arial" panose="020B0604020202020204" pitchFamily="34" charset="0"/>
              <a:buChar char="•"/>
            </a:pPr>
            <a:r>
              <a:rPr lang="en-US" dirty="0"/>
              <a:t>50</a:t>
            </a:r>
            <a:r>
              <a:rPr lang="en-US" baseline="30000" dirty="0"/>
              <a:t>th</a:t>
            </a:r>
            <a:r>
              <a:rPr lang="en-US" dirty="0"/>
              <a:t> = second quartile (Q2).</a:t>
            </a:r>
          </a:p>
          <a:p>
            <a:pPr marL="292608" indent="-292608">
              <a:buFont typeface="Arial" panose="020B0604020202020204" pitchFamily="34" charset="0"/>
              <a:buChar char="•"/>
            </a:pPr>
            <a:r>
              <a:rPr lang="en-US" dirty="0"/>
              <a:t>75</a:t>
            </a:r>
            <a:r>
              <a:rPr lang="en-US" baseline="30000" dirty="0"/>
              <a:t>th</a:t>
            </a:r>
            <a:r>
              <a:rPr lang="en-US" dirty="0"/>
              <a:t> = third quartile (Q3).</a:t>
            </a:r>
          </a:p>
        </p:txBody>
      </p:sp>
      <p:sp>
        <p:nvSpPr>
          <p:cNvPr id="4" name="Content Placeholder 3"/>
          <p:cNvSpPr>
            <a:spLocks noGrp="1"/>
          </p:cNvSpPr>
          <p:nvPr>
            <p:ph sz="quarter" idx="14"/>
          </p:nvPr>
        </p:nvSpPr>
        <p:spPr>
          <a:xfrm>
            <a:off x="342900" y="3655708"/>
            <a:ext cx="8458200" cy="2927972"/>
          </a:xfrm>
        </p:spPr>
        <p:txBody>
          <a:bodyPr/>
          <a:lstStyle/>
          <a:p>
            <a:r>
              <a:rPr lang="en-US" dirty="0"/>
              <a:t>A five number summary includes:</a:t>
            </a:r>
          </a:p>
          <a:p>
            <a:pPr marL="292608" indent="-292608">
              <a:buFont typeface="Arial" panose="020B0604020202020204" pitchFamily="34" charset="0"/>
              <a:buChar char="•"/>
            </a:pPr>
            <a:r>
              <a:rPr lang="en-US" dirty="0"/>
              <a:t>Minimum.</a:t>
            </a:r>
          </a:p>
          <a:p>
            <a:pPr marL="292608" indent="-292608">
              <a:buFont typeface="Arial" panose="020B0604020202020204" pitchFamily="34" charset="0"/>
              <a:buChar char="•"/>
            </a:pPr>
            <a:r>
              <a:rPr lang="en-US" dirty="0"/>
              <a:t>25</a:t>
            </a:r>
            <a:r>
              <a:rPr lang="en-US" baseline="30000" dirty="0"/>
              <a:t>th</a:t>
            </a:r>
            <a:r>
              <a:rPr lang="en-US" dirty="0"/>
              <a:t> percentile.</a:t>
            </a:r>
          </a:p>
          <a:p>
            <a:pPr marL="292608" indent="-292608">
              <a:buFont typeface="Arial" panose="020B0604020202020204" pitchFamily="34" charset="0"/>
              <a:buChar char="•"/>
            </a:pPr>
            <a:r>
              <a:rPr lang="en-US" dirty="0"/>
              <a:t>50</a:t>
            </a:r>
            <a:r>
              <a:rPr lang="en-US" baseline="30000" dirty="0"/>
              <a:t>th</a:t>
            </a:r>
            <a:r>
              <a:rPr lang="en-US" dirty="0"/>
              <a:t> percentile.</a:t>
            </a:r>
          </a:p>
          <a:p>
            <a:pPr marL="292608" indent="-292608">
              <a:buFont typeface="Arial" panose="020B0604020202020204" pitchFamily="34" charset="0"/>
              <a:buChar char="•"/>
            </a:pPr>
            <a:r>
              <a:rPr lang="en-US" dirty="0"/>
              <a:t>75</a:t>
            </a:r>
            <a:r>
              <a:rPr lang="en-US" baseline="30000" dirty="0"/>
              <a:t>th</a:t>
            </a:r>
            <a:r>
              <a:rPr lang="en-US" dirty="0"/>
              <a:t> percentile.</a:t>
            </a:r>
          </a:p>
          <a:p>
            <a:pPr marL="292608" indent="-292608">
              <a:buFont typeface="Arial" panose="020B0604020202020204" pitchFamily="34" charset="0"/>
              <a:buChar char="•"/>
            </a:pPr>
            <a:r>
              <a:rPr lang="en-US" dirty="0"/>
              <a:t>Maximum.</a:t>
            </a:r>
          </a:p>
        </p:txBody>
      </p:sp>
      <p:sp>
        <p:nvSpPr>
          <p:cNvPr id="7" name="Slide Number Placeholder 6"/>
          <p:cNvSpPr>
            <a:spLocks noGrp="1"/>
          </p:cNvSpPr>
          <p:nvPr>
            <p:ph type="sldNum" sz="quarter" idx="10"/>
          </p:nvPr>
        </p:nvSpPr>
        <p:spPr/>
        <p:txBody>
          <a:bodyPr/>
          <a:lstStyle/>
          <a:p>
            <a:fld id="{68151E55-6873-49E2-B8D5-2F265E6F1973}" type="slidenum">
              <a:rPr lang="en-US" smtClean="0"/>
              <a:t>13</a:t>
            </a:fld>
            <a:endParaRPr lang="en-US"/>
          </a:p>
        </p:txBody>
      </p:sp>
    </p:spTree>
    <p:extLst>
      <p:ext uri="{BB962C8B-B14F-4D97-AF65-F5344CB8AC3E}">
        <p14:creationId xmlns:p14="http://schemas.microsoft.com/office/powerpoint/2010/main" val="195527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3.1: Measures of Location </a:t>
            </a:r>
            <a:r>
              <a:rPr lang="en-US" sz="1000" b="0" dirty="0"/>
              <a:t>10</a:t>
            </a:r>
          </a:p>
        </p:txBody>
      </p:sp>
      <p:sp>
        <p:nvSpPr>
          <p:cNvPr id="3" name="Content Placeholder 2"/>
          <p:cNvSpPr>
            <a:spLocks noGrp="1"/>
          </p:cNvSpPr>
          <p:nvPr>
            <p:ph sz="quarter" idx="11"/>
          </p:nvPr>
        </p:nvSpPr>
        <p:spPr>
          <a:xfrm>
            <a:off x="342900" y="1276709"/>
            <a:ext cx="8458200" cy="1222651"/>
          </a:xfrm>
        </p:spPr>
        <p:txBody>
          <a:bodyPr/>
          <a:lstStyle/>
          <a:p>
            <a:pPr marL="292608" indent="-292608">
              <a:buFont typeface="Arial" panose="020B0604020202020204" pitchFamily="34" charset="0"/>
              <a:buChar char="•"/>
            </a:pPr>
            <a:r>
              <a:rPr lang="en-US" dirty="0"/>
              <a:t>Example: Calculate the quartiles of the Growth and Value variables in the </a:t>
            </a:r>
            <a:r>
              <a:rPr lang="en-US" dirty="0" err="1"/>
              <a:t>Growth_Value</a:t>
            </a:r>
            <a:r>
              <a:rPr lang="en-US" dirty="0"/>
              <a:t> file for the Investment Decision case.</a:t>
            </a:r>
          </a:p>
        </p:txBody>
      </p:sp>
      <p:graphicFrame>
        <p:nvGraphicFramePr>
          <p:cNvPr id="4" name="Table 3"/>
          <p:cNvGraphicFramePr>
            <a:graphicFrameLocks noGrp="1"/>
          </p:cNvGraphicFramePr>
          <p:nvPr>
            <p:extLst>
              <p:ext uri="{D42A27DB-BD31-4B8C-83A1-F6EECF244321}">
                <p14:modId xmlns:p14="http://schemas.microsoft.com/office/powerpoint/2010/main" val="3662831664"/>
              </p:ext>
            </p:extLst>
          </p:nvPr>
        </p:nvGraphicFramePr>
        <p:xfrm>
          <a:off x="1310640" y="2921000"/>
          <a:ext cx="6537960" cy="1112520"/>
        </p:xfrm>
        <a:graphic>
          <a:graphicData uri="http://schemas.openxmlformats.org/drawingml/2006/table">
            <a:tbl>
              <a:tblPr firstRow="1" bandRow="1">
                <a:tableStyleId>{5C22544A-7EE6-4342-B048-85BDC9FD1C3A}</a:tableStyleId>
              </a:tblPr>
              <a:tblGrid>
                <a:gridCol w="1089660">
                  <a:extLst>
                    <a:ext uri="{9D8B030D-6E8A-4147-A177-3AD203B41FA5}">
                      <a16:colId xmlns:a16="http://schemas.microsoft.com/office/drawing/2014/main" val="3444128423"/>
                    </a:ext>
                  </a:extLst>
                </a:gridCol>
                <a:gridCol w="1089660">
                  <a:extLst>
                    <a:ext uri="{9D8B030D-6E8A-4147-A177-3AD203B41FA5}">
                      <a16:colId xmlns:a16="http://schemas.microsoft.com/office/drawing/2014/main" val="3941178199"/>
                    </a:ext>
                  </a:extLst>
                </a:gridCol>
                <a:gridCol w="1089660">
                  <a:extLst>
                    <a:ext uri="{9D8B030D-6E8A-4147-A177-3AD203B41FA5}">
                      <a16:colId xmlns:a16="http://schemas.microsoft.com/office/drawing/2014/main" val="2630092267"/>
                    </a:ext>
                  </a:extLst>
                </a:gridCol>
                <a:gridCol w="1089660">
                  <a:extLst>
                    <a:ext uri="{9D8B030D-6E8A-4147-A177-3AD203B41FA5}">
                      <a16:colId xmlns:a16="http://schemas.microsoft.com/office/drawing/2014/main" val="1050205688"/>
                    </a:ext>
                  </a:extLst>
                </a:gridCol>
                <a:gridCol w="1089660">
                  <a:extLst>
                    <a:ext uri="{9D8B030D-6E8A-4147-A177-3AD203B41FA5}">
                      <a16:colId xmlns:a16="http://schemas.microsoft.com/office/drawing/2014/main" val="1122260793"/>
                    </a:ext>
                  </a:extLst>
                </a:gridCol>
                <a:gridCol w="1089660">
                  <a:extLst>
                    <a:ext uri="{9D8B030D-6E8A-4147-A177-3AD203B41FA5}">
                      <a16:colId xmlns:a16="http://schemas.microsoft.com/office/drawing/2014/main" val="1630644433"/>
                    </a:ext>
                  </a:extLst>
                </a:gridCol>
              </a:tblGrid>
              <a:tr h="370840">
                <a:tc>
                  <a:txBody>
                    <a:bodyPr/>
                    <a:lstStyle/>
                    <a:p>
                      <a:pPr algn="ctr"/>
                      <a:endParaRPr lang="en-US" dirty="0"/>
                    </a:p>
                  </a:txBody>
                  <a:tcPr/>
                </a:tc>
                <a:tc>
                  <a:txBody>
                    <a:bodyPr/>
                    <a:lstStyle/>
                    <a:p>
                      <a:pPr algn="ctr"/>
                      <a:r>
                        <a:rPr lang="en-US" dirty="0"/>
                        <a:t>Min</a:t>
                      </a:r>
                    </a:p>
                  </a:txBody>
                  <a:tcPr/>
                </a:tc>
                <a:tc>
                  <a:txBody>
                    <a:bodyPr/>
                    <a:lstStyle/>
                    <a:p>
                      <a:pPr algn="ctr"/>
                      <a:r>
                        <a:rPr lang="en-US" dirty="0"/>
                        <a:t>Q1</a:t>
                      </a:r>
                    </a:p>
                  </a:txBody>
                  <a:tcPr/>
                </a:tc>
                <a:tc>
                  <a:txBody>
                    <a:bodyPr/>
                    <a:lstStyle/>
                    <a:p>
                      <a:pPr algn="ctr"/>
                      <a:r>
                        <a:rPr lang="en-US" dirty="0"/>
                        <a:t>Q2</a:t>
                      </a:r>
                    </a:p>
                  </a:txBody>
                  <a:tcPr/>
                </a:tc>
                <a:tc>
                  <a:txBody>
                    <a:bodyPr/>
                    <a:lstStyle/>
                    <a:p>
                      <a:pPr algn="ctr"/>
                      <a:r>
                        <a:rPr lang="en-US" dirty="0"/>
                        <a:t>Q3</a:t>
                      </a:r>
                    </a:p>
                  </a:txBody>
                  <a:tcPr/>
                </a:tc>
                <a:tc>
                  <a:txBody>
                    <a:bodyPr/>
                    <a:lstStyle/>
                    <a:p>
                      <a:pPr algn="ctr"/>
                      <a:r>
                        <a:rPr lang="en-US" dirty="0"/>
                        <a:t>Max</a:t>
                      </a:r>
                    </a:p>
                  </a:txBody>
                  <a:tcPr/>
                </a:tc>
                <a:extLst>
                  <a:ext uri="{0D108BD9-81ED-4DB2-BD59-A6C34878D82A}">
                    <a16:rowId xmlns:a16="http://schemas.microsoft.com/office/drawing/2014/main" val="1307236399"/>
                  </a:ext>
                </a:extLst>
              </a:tr>
              <a:tr h="370840">
                <a:tc>
                  <a:txBody>
                    <a:bodyPr/>
                    <a:lstStyle/>
                    <a:p>
                      <a:pPr algn="ctr"/>
                      <a:r>
                        <a:rPr lang="en-US" dirty="0"/>
                        <a:t>Growth</a:t>
                      </a:r>
                    </a:p>
                  </a:txBody>
                  <a:tcPr/>
                </a:tc>
                <a:tc>
                  <a:txBody>
                    <a:bodyPr/>
                    <a:lstStyle/>
                    <a:p>
                      <a:pPr algn="ctr"/>
                      <a:r>
                        <a:rPr lang="en-US" dirty="0"/>
                        <a:t>−40.90</a:t>
                      </a:r>
                    </a:p>
                  </a:txBody>
                  <a:tcPr/>
                </a:tc>
                <a:tc>
                  <a:txBody>
                    <a:bodyPr/>
                    <a:lstStyle/>
                    <a:p>
                      <a:pPr algn="ctr"/>
                      <a:r>
                        <a:rPr lang="en-US" dirty="0"/>
                        <a:t>2.13</a:t>
                      </a:r>
                    </a:p>
                  </a:txBody>
                  <a:tcPr/>
                </a:tc>
                <a:tc>
                  <a:txBody>
                    <a:bodyPr/>
                    <a:lstStyle/>
                    <a:p>
                      <a:pPr algn="ctr"/>
                      <a:r>
                        <a:rPr lang="en-US" dirty="0"/>
                        <a:t>16.05</a:t>
                      </a:r>
                    </a:p>
                  </a:txBody>
                  <a:tcPr/>
                </a:tc>
                <a:tc>
                  <a:txBody>
                    <a:bodyPr/>
                    <a:lstStyle/>
                    <a:p>
                      <a:pPr algn="ctr"/>
                      <a:r>
                        <a:rPr lang="en-US" dirty="0"/>
                        <a:t>37.19</a:t>
                      </a:r>
                    </a:p>
                  </a:txBody>
                  <a:tcPr/>
                </a:tc>
                <a:tc>
                  <a:txBody>
                    <a:bodyPr/>
                    <a:lstStyle/>
                    <a:p>
                      <a:pPr algn="ctr"/>
                      <a:r>
                        <a:rPr lang="en-US" dirty="0"/>
                        <a:t>79.48</a:t>
                      </a:r>
                    </a:p>
                  </a:txBody>
                  <a:tcPr/>
                </a:tc>
                <a:extLst>
                  <a:ext uri="{0D108BD9-81ED-4DB2-BD59-A6C34878D82A}">
                    <a16:rowId xmlns:a16="http://schemas.microsoft.com/office/drawing/2014/main" val="2105201026"/>
                  </a:ext>
                </a:extLst>
              </a:tr>
              <a:tr h="370840">
                <a:tc>
                  <a:txBody>
                    <a:bodyPr/>
                    <a:lstStyle/>
                    <a:p>
                      <a:pPr marL="117475" indent="0" algn="l"/>
                      <a:r>
                        <a:rPr lang="en-US" dirty="0"/>
                        <a:t>Value</a:t>
                      </a:r>
                    </a:p>
                  </a:txBody>
                  <a:tcPr/>
                </a:tc>
                <a:tc>
                  <a:txBody>
                    <a:bodyPr/>
                    <a:lstStyle/>
                    <a:p>
                      <a:pPr algn="ctr"/>
                      <a:r>
                        <a:rPr lang="en-US" dirty="0"/>
                        <a:t>−46.52</a:t>
                      </a:r>
                    </a:p>
                  </a:txBody>
                  <a:tcPr/>
                </a:tc>
                <a:tc>
                  <a:txBody>
                    <a:bodyPr/>
                    <a:lstStyle/>
                    <a:p>
                      <a:pPr algn="ctr"/>
                      <a:r>
                        <a:rPr lang="en-US" dirty="0"/>
                        <a:t>1.20</a:t>
                      </a:r>
                    </a:p>
                  </a:txBody>
                  <a:tcPr/>
                </a:tc>
                <a:tc>
                  <a:txBody>
                    <a:bodyPr/>
                    <a:lstStyle/>
                    <a:p>
                      <a:pPr algn="ctr"/>
                      <a:r>
                        <a:rPr lang="en-US" dirty="0"/>
                        <a:t>15.09</a:t>
                      </a:r>
                    </a:p>
                  </a:txBody>
                  <a:tcPr/>
                </a:tc>
                <a:tc>
                  <a:txBody>
                    <a:bodyPr/>
                    <a:lstStyle/>
                    <a:p>
                      <a:pPr algn="ctr"/>
                      <a:r>
                        <a:rPr lang="en-US" dirty="0"/>
                        <a:t>22.61</a:t>
                      </a:r>
                    </a:p>
                  </a:txBody>
                  <a:tcPr/>
                </a:tc>
                <a:tc>
                  <a:txBody>
                    <a:bodyPr/>
                    <a:lstStyle/>
                    <a:p>
                      <a:pPr algn="ctr"/>
                      <a:r>
                        <a:rPr lang="en-US" dirty="0"/>
                        <a:t>44.08</a:t>
                      </a:r>
                    </a:p>
                  </a:txBody>
                  <a:tcPr/>
                </a:tc>
                <a:extLst>
                  <a:ext uri="{0D108BD9-81ED-4DB2-BD59-A6C34878D82A}">
                    <a16:rowId xmlns:a16="http://schemas.microsoft.com/office/drawing/2014/main" val="1471594579"/>
                  </a:ext>
                </a:extLst>
              </a:tr>
            </a:tbl>
          </a:graphicData>
        </a:graphic>
      </p:graphicFrame>
      <p:sp>
        <p:nvSpPr>
          <p:cNvPr id="6" name="Slide Number Placeholder 5"/>
          <p:cNvSpPr>
            <a:spLocks noGrp="1"/>
          </p:cNvSpPr>
          <p:nvPr>
            <p:ph type="sldNum" sz="quarter" idx="4"/>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446531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3.2: Measures of Dispersion, Shape, and Association </a:t>
            </a:r>
            <a:r>
              <a:rPr lang="en-US" sz="1100" b="0" dirty="0"/>
              <a:t>1</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Measures of central location reflect the typical or central value.</a:t>
            </a:r>
          </a:p>
          <a:p>
            <a:pPr marL="292608" indent="-292608">
              <a:buFont typeface="Arial" panose="020B0604020202020204" pitchFamily="34" charset="0"/>
              <a:buChar char="•"/>
            </a:pPr>
            <a:r>
              <a:rPr lang="en-US" dirty="0"/>
              <a:t>But they fail to describe other characteristics.</a:t>
            </a:r>
          </a:p>
          <a:p>
            <a:pPr marL="292608" indent="-292608">
              <a:buFont typeface="Arial" panose="020B0604020202020204" pitchFamily="34" charset="0"/>
              <a:buChar char="•"/>
            </a:pPr>
            <a:r>
              <a:rPr lang="en-US" dirty="0"/>
              <a:t>Measures of dispersion gauge the underlying variability of the variable.</a:t>
            </a:r>
          </a:p>
          <a:p>
            <a:pPr marL="292608" indent="-292608">
              <a:buFont typeface="Arial" panose="020B0604020202020204" pitchFamily="34" charset="0"/>
              <a:buChar char="•"/>
            </a:pPr>
            <a:r>
              <a:rPr lang="en-US" dirty="0"/>
              <a:t>Measures of shape reveal whether the distribution of the variable is symmetric or if the tails are more or less extreme than the normal distribution.</a:t>
            </a:r>
          </a:p>
          <a:p>
            <a:pPr marL="292608" indent="-292608">
              <a:buFont typeface="Arial" panose="020B0604020202020204" pitchFamily="34" charset="0"/>
              <a:buChar char="•"/>
            </a:pPr>
            <a:r>
              <a:rPr lang="en-US" dirty="0"/>
              <a:t>Measures of association show whether two numeric variables have a linear relationship.</a:t>
            </a:r>
          </a:p>
        </p:txBody>
      </p:sp>
      <p:sp>
        <p:nvSpPr>
          <p:cNvPr id="6" name="Slide Number Placeholder 5"/>
          <p:cNvSpPr>
            <a:spLocks noGrp="1"/>
          </p:cNvSpPr>
          <p:nvPr>
            <p:ph type="sldNum" sz="quarter" idx="4"/>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2318923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3.2: Measures of Dispersion, Shape, and Association </a:t>
            </a:r>
            <a:r>
              <a:rPr lang="en-US" sz="1100" b="0" dirty="0"/>
              <a:t>2</a:t>
            </a:r>
            <a:endParaRPr lang="en-US" dirty="0"/>
          </a:p>
        </p:txBody>
      </p:sp>
      <p:sp>
        <p:nvSpPr>
          <p:cNvPr id="3" name="Content Placeholder 2"/>
          <p:cNvSpPr>
            <a:spLocks noGrp="1"/>
          </p:cNvSpPr>
          <p:nvPr>
            <p:ph sz="quarter" idx="11"/>
          </p:nvPr>
        </p:nvSpPr>
        <p:spPr>
          <a:xfrm>
            <a:off x="342900" y="1276710"/>
            <a:ext cx="8458200" cy="1375050"/>
          </a:xfrm>
        </p:spPr>
        <p:txBody>
          <a:bodyPr/>
          <a:lstStyle/>
          <a:p>
            <a:r>
              <a:rPr lang="en-US" sz="2200" dirty="0"/>
              <a:t>Measures of dispersion are numerical values:</a:t>
            </a:r>
          </a:p>
          <a:p>
            <a:pPr marL="292608" indent="-292608">
              <a:buFont typeface="Arial" panose="020B0604020202020204" pitchFamily="34" charset="0"/>
              <a:buChar char="•"/>
            </a:pPr>
            <a:r>
              <a:rPr lang="en-US" sz="2200" dirty="0"/>
              <a:t>0 indicates all the observations are identical.</a:t>
            </a:r>
          </a:p>
          <a:p>
            <a:pPr marL="292608" indent="-292608">
              <a:buFont typeface="Arial" panose="020B0604020202020204" pitchFamily="34" charset="0"/>
              <a:buChar char="•"/>
            </a:pPr>
            <a:r>
              <a:rPr lang="en-US" sz="2200" dirty="0"/>
              <a:t>Increases as the observations become more diverse.</a:t>
            </a:r>
          </a:p>
        </p:txBody>
      </p:sp>
      <p:sp>
        <p:nvSpPr>
          <p:cNvPr id="4" name="Content Placeholder 3"/>
          <p:cNvSpPr>
            <a:spLocks noGrp="1"/>
          </p:cNvSpPr>
          <p:nvPr>
            <p:ph sz="quarter" idx="14"/>
          </p:nvPr>
        </p:nvSpPr>
        <p:spPr>
          <a:xfrm>
            <a:off x="342900" y="2743200"/>
            <a:ext cx="8458200" cy="1356360"/>
          </a:xfrm>
        </p:spPr>
        <p:txBody>
          <a:bodyPr/>
          <a:lstStyle/>
          <a:p>
            <a:r>
              <a:rPr lang="en-US" sz="2200" dirty="0"/>
              <a:t>The </a:t>
            </a:r>
            <a:r>
              <a:rPr lang="en-US" sz="2200" b="1" dirty="0"/>
              <a:t>range</a:t>
            </a:r>
            <a:r>
              <a:rPr lang="en-US" sz="2200" dirty="0"/>
              <a:t> is the simplest measure:</a:t>
            </a:r>
          </a:p>
          <a:p>
            <a:pPr marL="292608" indent="-292608">
              <a:buFont typeface="Arial" panose="020B0604020202020204" pitchFamily="34" charset="0"/>
              <a:buChar char="•"/>
            </a:pPr>
            <a:r>
              <a:rPr lang="en-US" sz="2200" dirty="0"/>
              <a:t>Difference between the maximum and minimum.</a:t>
            </a:r>
          </a:p>
          <a:p>
            <a:pPr marL="292608" indent="-292608">
              <a:buFont typeface="Arial" panose="020B0604020202020204" pitchFamily="34" charset="0"/>
              <a:buChar char="•"/>
            </a:pPr>
            <a:r>
              <a:rPr lang="en-US" sz="2200" dirty="0"/>
              <a:t>Not good because it focuses solely on extreme observations.</a:t>
            </a:r>
          </a:p>
        </p:txBody>
      </p:sp>
      <p:sp>
        <p:nvSpPr>
          <p:cNvPr id="5" name="Content Placeholder 4"/>
          <p:cNvSpPr>
            <a:spLocks noGrp="1"/>
          </p:cNvSpPr>
          <p:nvPr>
            <p:ph sz="quarter" idx="15"/>
          </p:nvPr>
        </p:nvSpPr>
        <p:spPr>
          <a:xfrm>
            <a:off x="342900" y="4195109"/>
            <a:ext cx="8458200" cy="757891"/>
          </a:xfrm>
        </p:spPr>
        <p:txBody>
          <a:bodyPr/>
          <a:lstStyle/>
          <a:p>
            <a:r>
              <a:rPr lang="en-US" sz="2200" dirty="0"/>
              <a:t>The </a:t>
            </a:r>
            <a:r>
              <a:rPr lang="en-US" sz="2200" b="1" dirty="0"/>
              <a:t>interquartile range (I</a:t>
            </a:r>
            <a:r>
              <a:rPr lang="en-US" sz="100" b="1" dirty="0"/>
              <a:t> </a:t>
            </a:r>
            <a:r>
              <a:rPr lang="en-US" sz="2200" b="1" dirty="0"/>
              <a:t>Q</a:t>
            </a:r>
            <a:r>
              <a:rPr lang="en-US" sz="100" b="1" dirty="0"/>
              <a:t> </a:t>
            </a:r>
            <a:r>
              <a:rPr lang="en-US" sz="2200" b="1" dirty="0"/>
              <a:t>R)</a:t>
            </a:r>
            <a:r>
              <a:rPr lang="en-US" sz="2200" dirty="0"/>
              <a:t> is the difference between the third quartile and the first quartile.</a:t>
            </a:r>
          </a:p>
        </p:txBody>
      </p:sp>
      <p:sp>
        <p:nvSpPr>
          <p:cNvPr id="6" name="Content Placeholder 5"/>
          <p:cNvSpPr>
            <a:spLocks noGrp="1"/>
          </p:cNvSpPr>
          <p:nvPr>
            <p:ph sz="quarter" idx="16"/>
          </p:nvPr>
        </p:nvSpPr>
        <p:spPr>
          <a:xfrm>
            <a:off x="342900" y="5065994"/>
            <a:ext cx="464820" cy="420406"/>
          </a:xfrm>
        </p:spPr>
        <p:txBody>
          <a:bodyPr/>
          <a:lstStyle/>
          <a:p>
            <a:pPr marL="292608" indent="-292608">
              <a:buFont typeface="Arial" panose="020B0604020202020204" pitchFamily="34" charset="0"/>
              <a:buChar char="•"/>
            </a:pPr>
            <a:r>
              <a:rPr lang="en-US" sz="2200" dirty="0"/>
              <a:t> </a:t>
            </a:r>
            <a:r>
              <a:rPr lang="en-US" sz="100" dirty="0"/>
              <a:t> </a:t>
            </a:r>
          </a:p>
        </p:txBody>
      </p:sp>
      <p:graphicFrame>
        <p:nvGraphicFramePr>
          <p:cNvPr id="12" name="Object 11"/>
          <p:cNvGraphicFramePr>
            <a:graphicFrameLocks noChangeAspect="1"/>
          </p:cNvGraphicFramePr>
          <p:nvPr>
            <p:extLst>
              <p:ext uri="{D42A27DB-BD31-4B8C-83A1-F6EECF244321}">
                <p14:modId xmlns:p14="http://schemas.microsoft.com/office/powerpoint/2010/main" val="3373663450"/>
              </p:ext>
            </p:extLst>
          </p:nvPr>
        </p:nvGraphicFramePr>
        <p:xfrm>
          <a:off x="720945" y="5186179"/>
          <a:ext cx="1588392" cy="347043"/>
        </p:xfrm>
        <a:graphic>
          <a:graphicData uri="http://schemas.openxmlformats.org/presentationml/2006/ole">
            <mc:AlternateContent xmlns:mc="http://schemas.openxmlformats.org/markup-compatibility/2006">
              <mc:Choice xmlns:v="urn:schemas-microsoft-com:vml" Requires="v">
                <p:oleObj name="Equation" r:id="rId2" imgW="1511280" imgH="330120" progId="Equation.DSMT4">
                  <p:embed/>
                </p:oleObj>
              </mc:Choice>
              <mc:Fallback>
                <p:oleObj name="Equation" r:id="rId2" imgW="1511280" imgH="330120" progId="Equation.DSMT4">
                  <p:embed/>
                  <p:pic>
                    <p:nvPicPr>
                      <p:cNvPr id="0" name=""/>
                      <p:cNvPicPr/>
                      <p:nvPr/>
                    </p:nvPicPr>
                    <p:blipFill>
                      <a:blip r:embed="rId3"/>
                      <a:stretch>
                        <a:fillRect/>
                      </a:stretch>
                    </p:blipFill>
                    <p:spPr>
                      <a:xfrm>
                        <a:off x="720945" y="5186179"/>
                        <a:ext cx="1588392" cy="347043"/>
                      </a:xfrm>
                      <a:prstGeom prst="rect">
                        <a:avLst/>
                      </a:prstGeom>
                    </p:spPr>
                  </p:pic>
                </p:oleObj>
              </mc:Fallback>
            </mc:AlternateContent>
          </a:graphicData>
        </a:graphic>
      </p:graphicFrame>
      <p:sp>
        <p:nvSpPr>
          <p:cNvPr id="7" name="Content Placeholder 6"/>
          <p:cNvSpPr>
            <a:spLocks noGrp="1"/>
          </p:cNvSpPr>
          <p:nvPr>
            <p:ph sz="quarter" idx="17"/>
          </p:nvPr>
        </p:nvSpPr>
        <p:spPr>
          <a:xfrm>
            <a:off x="342900" y="5580044"/>
            <a:ext cx="8458200" cy="935056"/>
          </a:xfrm>
        </p:spPr>
        <p:txBody>
          <a:bodyPr/>
          <a:lstStyle/>
          <a:p>
            <a:pPr marL="292608" indent="-292608">
              <a:buFont typeface="Arial" panose="020B0604020202020204" pitchFamily="34" charset="0"/>
              <a:buChar char="•"/>
            </a:pPr>
            <a:r>
              <a:rPr lang="en-US" sz="2200" dirty="0"/>
              <a:t>The range of the middle 50% of the variable.</a:t>
            </a:r>
          </a:p>
          <a:p>
            <a:pPr marL="292608" indent="-292608">
              <a:buFont typeface="Arial" panose="020B0604020202020204" pitchFamily="34" charset="0"/>
              <a:buChar char="•"/>
            </a:pPr>
            <a:r>
              <a:rPr lang="en-US" sz="2200" dirty="0"/>
              <a:t>Does not depend on the extreme observations.</a:t>
            </a:r>
          </a:p>
        </p:txBody>
      </p:sp>
      <p:sp>
        <p:nvSpPr>
          <p:cNvPr id="11" name="Slide Number Placeholder 10"/>
          <p:cNvSpPr>
            <a:spLocks noGrp="1"/>
          </p:cNvSpPr>
          <p:nvPr>
            <p:ph type="sldNum" sz="quarter" idx="10"/>
          </p:nvPr>
        </p:nvSpPr>
        <p:spPr/>
        <p:txBody>
          <a:bodyPr/>
          <a:lstStyle/>
          <a:p>
            <a:fld id="{68151E55-6873-49E2-B8D5-2F265E6F1973}" type="slidenum">
              <a:rPr lang="en-US" smtClean="0"/>
              <a:t>16</a:t>
            </a:fld>
            <a:endParaRPr lang="en-US" dirty="0"/>
          </a:p>
        </p:txBody>
      </p:sp>
    </p:spTree>
    <p:extLst>
      <p:ext uri="{BB962C8B-B14F-4D97-AF65-F5344CB8AC3E}">
        <p14:creationId xmlns:p14="http://schemas.microsoft.com/office/powerpoint/2010/main" val="3563520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3.2: Measures of Dispersion, Shape, and Association </a:t>
            </a:r>
            <a:r>
              <a:rPr lang="en-US" sz="1100" b="0" dirty="0"/>
              <a:t>3</a:t>
            </a:r>
            <a:endParaRPr lang="en-US" dirty="0"/>
          </a:p>
        </p:txBody>
      </p:sp>
      <p:sp>
        <p:nvSpPr>
          <p:cNvPr id="3" name="Content Placeholder 2"/>
          <p:cNvSpPr>
            <a:spLocks noGrp="1"/>
          </p:cNvSpPr>
          <p:nvPr>
            <p:ph sz="quarter" idx="11"/>
          </p:nvPr>
        </p:nvSpPr>
        <p:spPr>
          <a:xfrm>
            <a:off x="342900" y="1276710"/>
            <a:ext cx="8458200" cy="2899050"/>
          </a:xfrm>
        </p:spPr>
        <p:txBody>
          <a:bodyPr/>
          <a:lstStyle/>
          <a:p>
            <a:pPr marL="292608" indent="-292608">
              <a:buFont typeface="Arial" panose="020B0604020202020204" pitchFamily="34" charset="0"/>
              <a:buChar char="•"/>
            </a:pPr>
            <a:r>
              <a:rPr lang="en-US" dirty="0"/>
              <a:t>A good measure of dispersion should consider differences of all observations from the mean (or the median).</a:t>
            </a:r>
          </a:p>
          <a:p>
            <a:pPr marL="292608" indent="-292608">
              <a:buFont typeface="Arial" panose="020B0604020202020204" pitchFamily="34" charset="0"/>
              <a:buChar char="•"/>
            </a:pPr>
            <a:r>
              <a:rPr lang="en-US" dirty="0"/>
              <a:t>Averaging all differences to the mean yields a value of zero (positives and negatives cancel out).</a:t>
            </a:r>
          </a:p>
          <a:p>
            <a:pPr marL="292608" indent="-292608">
              <a:buFont typeface="Arial" panose="020B0604020202020204" pitchFamily="34" charset="0"/>
              <a:buChar char="•"/>
            </a:pPr>
            <a:r>
              <a:rPr lang="en-US" dirty="0"/>
              <a:t>The </a:t>
            </a:r>
            <a:r>
              <a:rPr lang="en-US" b="1" dirty="0"/>
              <a:t>mean absolute difference (M</a:t>
            </a:r>
            <a:r>
              <a:rPr lang="en-US" sz="100" b="1" dirty="0"/>
              <a:t> </a:t>
            </a:r>
            <a:r>
              <a:rPr lang="en-US" b="1" dirty="0"/>
              <a:t>A</a:t>
            </a:r>
            <a:r>
              <a:rPr lang="en-US" sz="100" b="1" dirty="0"/>
              <a:t> </a:t>
            </a:r>
            <a:r>
              <a:rPr lang="en-US" b="1" dirty="0"/>
              <a:t>D)</a:t>
            </a:r>
            <a:r>
              <a:rPr lang="en-US" dirty="0"/>
              <a:t> is the average of the absolute differences between the observations and the mean.</a:t>
            </a:r>
          </a:p>
        </p:txBody>
      </p:sp>
      <p:sp>
        <p:nvSpPr>
          <p:cNvPr id="4" name="Content Placeholder 3"/>
          <p:cNvSpPr>
            <a:spLocks noGrp="1"/>
          </p:cNvSpPr>
          <p:nvPr>
            <p:ph sz="quarter" idx="14"/>
          </p:nvPr>
        </p:nvSpPr>
        <p:spPr>
          <a:xfrm>
            <a:off x="342900" y="4478416"/>
            <a:ext cx="2034540" cy="444104"/>
          </a:xfrm>
        </p:spPr>
        <p:txBody>
          <a:bodyPr/>
          <a:lstStyle/>
          <a:p>
            <a:pPr marL="292608" indent="-292608">
              <a:buFont typeface="Arial" panose="020B0604020202020204" pitchFamily="34" charset="0"/>
              <a:buChar char="•"/>
            </a:pPr>
            <a:r>
              <a:rPr lang="en-US" dirty="0"/>
              <a:t>Population:</a:t>
            </a:r>
          </a:p>
        </p:txBody>
      </p:sp>
      <p:graphicFrame>
        <p:nvGraphicFramePr>
          <p:cNvPr id="9" name="Object 8"/>
          <p:cNvGraphicFramePr>
            <a:graphicFrameLocks noChangeAspect="1"/>
          </p:cNvGraphicFramePr>
          <p:nvPr>
            <p:extLst>
              <p:ext uri="{D42A27DB-BD31-4B8C-83A1-F6EECF244321}">
                <p14:modId xmlns:p14="http://schemas.microsoft.com/office/powerpoint/2010/main" val="1448189964"/>
              </p:ext>
            </p:extLst>
          </p:nvPr>
        </p:nvGraphicFramePr>
        <p:xfrm>
          <a:off x="2377440" y="4404082"/>
          <a:ext cx="1244600" cy="800100"/>
        </p:xfrm>
        <a:graphic>
          <a:graphicData uri="http://schemas.openxmlformats.org/presentationml/2006/ole">
            <mc:AlternateContent xmlns:mc="http://schemas.openxmlformats.org/markup-compatibility/2006">
              <mc:Choice xmlns:v="urn:schemas-microsoft-com:vml" Requires="v">
                <p:oleObj name="Equation" r:id="rId2" imgW="1244520" imgH="799920" progId="Equation.DSMT4">
                  <p:embed/>
                </p:oleObj>
              </mc:Choice>
              <mc:Fallback>
                <p:oleObj name="Equation" r:id="rId2" imgW="1244520" imgH="799920" progId="Equation.DSMT4">
                  <p:embed/>
                  <p:pic>
                    <p:nvPicPr>
                      <p:cNvPr id="0" name=""/>
                      <p:cNvPicPr/>
                      <p:nvPr/>
                    </p:nvPicPr>
                    <p:blipFill>
                      <a:blip r:embed="rId3"/>
                      <a:stretch>
                        <a:fillRect/>
                      </a:stretch>
                    </p:blipFill>
                    <p:spPr>
                      <a:xfrm>
                        <a:off x="2377440" y="4404082"/>
                        <a:ext cx="1244600" cy="800100"/>
                      </a:xfrm>
                      <a:prstGeom prst="rect">
                        <a:avLst/>
                      </a:prstGeom>
                    </p:spPr>
                  </p:pic>
                </p:oleObj>
              </mc:Fallback>
            </mc:AlternateContent>
          </a:graphicData>
        </a:graphic>
      </p:graphicFrame>
      <p:sp>
        <p:nvSpPr>
          <p:cNvPr id="5" name="Content Placeholder 4"/>
          <p:cNvSpPr>
            <a:spLocks noGrp="1"/>
          </p:cNvSpPr>
          <p:nvPr>
            <p:ph sz="quarter" idx="15"/>
          </p:nvPr>
        </p:nvSpPr>
        <p:spPr>
          <a:xfrm>
            <a:off x="342900" y="5581290"/>
            <a:ext cx="1607820" cy="467096"/>
          </a:xfrm>
        </p:spPr>
        <p:txBody>
          <a:bodyPr/>
          <a:lstStyle/>
          <a:p>
            <a:pPr marL="292608" indent="-292608">
              <a:buFont typeface="Arial" panose="020B0604020202020204" pitchFamily="34" charset="0"/>
              <a:buChar char="•"/>
            </a:pPr>
            <a:r>
              <a:rPr lang="en-US" dirty="0"/>
              <a:t>Sample:</a:t>
            </a:r>
          </a:p>
        </p:txBody>
      </p:sp>
      <p:graphicFrame>
        <p:nvGraphicFramePr>
          <p:cNvPr id="10" name="Object 9"/>
          <p:cNvGraphicFramePr>
            <a:graphicFrameLocks noChangeAspect="1"/>
          </p:cNvGraphicFramePr>
          <p:nvPr>
            <p:extLst>
              <p:ext uri="{D42A27DB-BD31-4B8C-83A1-F6EECF244321}">
                <p14:modId xmlns:p14="http://schemas.microsoft.com/office/powerpoint/2010/main" val="1848994339"/>
              </p:ext>
            </p:extLst>
          </p:nvPr>
        </p:nvGraphicFramePr>
        <p:xfrm>
          <a:off x="1950720" y="5485844"/>
          <a:ext cx="1231900" cy="800100"/>
        </p:xfrm>
        <a:graphic>
          <a:graphicData uri="http://schemas.openxmlformats.org/presentationml/2006/ole">
            <mc:AlternateContent xmlns:mc="http://schemas.openxmlformats.org/markup-compatibility/2006">
              <mc:Choice xmlns:v="urn:schemas-microsoft-com:vml" Requires="v">
                <p:oleObj name="Equation" r:id="rId4" imgW="1231560" imgH="799920" progId="Equation.DSMT4">
                  <p:embed/>
                </p:oleObj>
              </mc:Choice>
              <mc:Fallback>
                <p:oleObj name="Equation" r:id="rId4" imgW="1231560" imgH="799920" progId="Equation.DSMT4">
                  <p:embed/>
                  <p:pic>
                    <p:nvPicPr>
                      <p:cNvPr id="0" name=""/>
                      <p:cNvPicPr/>
                      <p:nvPr/>
                    </p:nvPicPr>
                    <p:blipFill>
                      <a:blip r:embed="rId5"/>
                      <a:stretch>
                        <a:fillRect/>
                      </a:stretch>
                    </p:blipFill>
                    <p:spPr>
                      <a:xfrm>
                        <a:off x="1950720" y="5485844"/>
                        <a:ext cx="1231900" cy="800100"/>
                      </a:xfrm>
                      <a:prstGeom prst="rect">
                        <a:avLst/>
                      </a:prstGeom>
                    </p:spPr>
                  </p:pic>
                </p:oleObj>
              </mc:Fallback>
            </mc:AlternateContent>
          </a:graphicData>
        </a:graphic>
      </p:graphicFrame>
      <p:sp>
        <p:nvSpPr>
          <p:cNvPr id="11" name="Slide Number Placeholder 10"/>
          <p:cNvSpPr>
            <a:spLocks noGrp="1"/>
          </p:cNvSpPr>
          <p:nvPr>
            <p:ph type="sldNum" sz="quarter" idx="10"/>
          </p:nvPr>
        </p:nvSpPr>
        <p:spPr/>
        <p:txBody>
          <a:bodyPr/>
          <a:lstStyle/>
          <a:p>
            <a:fld id="{68151E55-6873-49E2-B8D5-2F265E6F1973}" type="slidenum">
              <a:rPr lang="en-US" smtClean="0"/>
              <a:t>17</a:t>
            </a:fld>
            <a:endParaRPr lang="en-US" dirty="0"/>
          </a:p>
        </p:txBody>
      </p:sp>
    </p:spTree>
    <p:extLst>
      <p:ext uri="{BB962C8B-B14F-4D97-AF65-F5344CB8AC3E}">
        <p14:creationId xmlns:p14="http://schemas.microsoft.com/office/powerpoint/2010/main" val="339713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3.2: Measures of Dispersion, Shape, and Association </a:t>
            </a:r>
            <a:r>
              <a:rPr lang="en-US" sz="1100" b="0" dirty="0"/>
              <a:t>4</a:t>
            </a:r>
            <a:endParaRPr lang="en-US" dirty="0"/>
          </a:p>
        </p:txBody>
      </p:sp>
      <p:sp>
        <p:nvSpPr>
          <p:cNvPr id="3" name="Content Placeholder 2"/>
          <p:cNvSpPr>
            <a:spLocks noGrp="1"/>
          </p:cNvSpPr>
          <p:nvPr>
            <p:ph sz="quarter" idx="11"/>
          </p:nvPr>
        </p:nvSpPr>
        <p:spPr>
          <a:xfrm>
            <a:off x="342900" y="1276710"/>
            <a:ext cx="8458200" cy="1679850"/>
          </a:xfrm>
        </p:spPr>
        <p:txBody>
          <a:bodyPr/>
          <a:lstStyle/>
          <a:p>
            <a:r>
              <a:rPr lang="en-US" sz="2200" dirty="0"/>
              <a:t>The </a:t>
            </a:r>
            <a:r>
              <a:rPr lang="en-US" sz="2200" b="1" dirty="0"/>
              <a:t>variance</a:t>
            </a:r>
            <a:r>
              <a:rPr lang="en-US" sz="2200" dirty="0"/>
              <a:t> and the </a:t>
            </a:r>
            <a:r>
              <a:rPr lang="en-US" sz="2200" b="1" dirty="0"/>
              <a:t>standard deviation</a:t>
            </a:r>
            <a:r>
              <a:rPr lang="en-US" sz="2200" dirty="0"/>
              <a:t> are the two most widely used measures of dispersion.</a:t>
            </a:r>
          </a:p>
          <a:p>
            <a:pPr marL="292608" indent="-292608">
              <a:buFont typeface="Arial" panose="020B0604020202020204" pitchFamily="34" charset="0"/>
              <a:buChar char="•"/>
            </a:pPr>
            <a:r>
              <a:rPr lang="en-US" sz="2200" dirty="0"/>
              <a:t>Compute the average of the squared differences.</a:t>
            </a:r>
          </a:p>
          <a:p>
            <a:pPr marL="292608" indent="-292608">
              <a:buFont typeface="Arial" panose="020B0604020202020204" pitchFamily="34" charset="0"/>
              <a:buChar char="•"/>
            </a:pPr>
            <a:r>
              <a:rPr lang="en-US" sz="2200" dirty="0"/>
              <a:t>The squaring of the differences emphasizes larger differences.</a:t>
            </a:r>
          </a:p>
        </p:txBody>
      </p:sp>
      <p:sp>
        <p:nvSpPr>
          <p:cNvPr id="4" name="Content Placeholder 3"/>
          <p:cNvSpPr>
            <a:spLocks noGrp="1"/>
          </p:cNvSpPr>
          <p:nvPr>
            <p:ph sz="quarter" idx="14"/>
          </p:nvPr>
        </p:nvSpPr>
        <p:spPr>
          <a:xfrm>
            <a:off x="342900" y="3243976"/>
            <a:ext cx="4579620" cy="428864"/>
          </a:xfrm>
        </p:spPr>
        <p:txBody>
          <a:bodyPr/>
          <a:lstStyle/>
          <a:p>
            <a:r>
              <a:rPr lang="en-US" sz="2200" dirty="0"/>
              <a:t>The population variance is denoted</a:t>
            </a:r>
          </a:p>
        </p:txBody>
      </p:sp>
      <p:graphicFrame>
        <p:nvGraphicFramePr>
          <p:cNvPr id="7" name="Object 6">
            <a:extLst>
              <a:ext uri="{FF2B5EF4-FFF2-40B4-BE49-F238E27FC236}">
                <a16:creationId xmlns:a16="http://schemas.microsoft.com/office/drawing/2014/main" id="{8F33214F-7AF1-F667-D140-CE8F3468EF41}"/>
              </a:ext>
            </a:extLst>
          </p:cNvPr>
          <p:cNvGraphicFramePr>
            <a:graphicFrameLocks noChangeAspect="1"/>
          </p:cNvGraphicFramePr>
          <p:nvPr>
            <p:extLst>
              <p:ext uri="{D42A27DB-BD31-4B8C-83A1-F6EECF244321}">
                <p14:modId xmlns:p14="http://schemas.microsoft.com/office/powerpoint/2010/main" val="267909611"/>
              </p:ext>
            </p:extLst>
          </p:nvPr>
        </p:nvGraphicFramePr>
        <p:xfrm>
          <a:off x="4860925" y="3255963"/>
          <a:ext cx="454025" cy="382587"/>
        </p:xfrm>
        <a:graphic>
          <a:graphicData uri="http://schemas.openxmlformats.org/presentationml/2006/ole">
            <mc:AlternateContent xmlns:mc="http://schemas.openxmlformats.org/markup-compatibility/2006">
              <mc:Choice xmlns:v="urn:schemas-microsoft-com:vml" Requires="v">
                <p:oleObj name="Equation" r:id="rId2" imgW="419040" imgH="355320" progId="Equation.DSMT4">
                  <p:embed/>
                </p:oleObj>
              </mc:Choice>
              <mc:Fallback>
                <p:oleObj name="Equation" r:id="rId2" imgW="419040" imgH="355320" progId="Equation.DSMT4">
                  <p:embed/>
                  <p:pic>
                    <p:nvPicPr>
                      <p:cNvPr id="0" name=""/>
                      <p:cNvPicPr/>
                      <p:nvPr/>
                    </p:nvPicPr>
                    <p:blipFill>
                      <a:blip r:embed="rId3"/>
                      <a:stretch>
                        <a:fillRect/>
                      </a:stretch>
                    </p:blipFill>
                    <p:spPr>
                      <a:xfrm>
                        <a:off x="4860925" y="3255963"/>
                        <a:ext cx="454025" cy="382587"/>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838277909"/>
              </p:ext>
            </p:extLst>
          </p:nvPr>
        </p:nvGraphicFramePr>
        <p:xfrm>
          <a:off x="5389209" y="2975536"/>
          <a:ext cx="2304019" cy="887263"/>
        </p:xfrm>
        <a:graphic>
          <a:graphicData uri="http://schemas.openxmlformats.org/presentationml/2006/ole">
            <mc:AlternateContent xmlns:mc="http://schemas.openxmlformats.org/markup-compatibility/2006">
              <mc:Choice xmlns:v="urn:schemas-microsoft-com:vml" Requires="v">
                <p:oleObj name="Equation" r:id="rId4" imgW="2044440" imgH="787320" progId="Equation.DSMT4">
                  <p:embed/>
                </p:oleObj>
              </mc:Choice>
              <mc:Fallback>
                <p:oleObj name="Equation" r:id="rId4" imgW="2044440" imgH="787320" progId="Equation.DSMT4">
                  <p:embed/>
                  <p:pic>
                    <p:nvPicPr>
                      <p:cNvPr id="0" name=""/>
                      <p:cNvPicPr/>
                      <p:nvPr/>
                    </p:nvPicPr>
                    <p:blipFill>
                      <a:blip r:embed="rId5"/>
                      <a:stretch>
                        <a:fillRect/>
                      </a:stretch>
                    </p:blipFill>
                    <p:spPr>
                      <a:xfrm>
                        <a:off x="5389209" y="2975536"/>
                        <a:ext cx="2304019" cy="887263"/>
                      </a:xfrm>
                      <a:prstGeom prst="rect">
                        <a:avLst/>
                      </a:prstGeom>
                    </p:spPr>
                  </p:pic>
                </p:oleObj>
              </mc:Fallback>
            </mc:AlternateContent>
          </a:graphicData>
        </a:graphic>
      </p:graphicFrame>
      <p:sp>
        <p:nvSpPr>
          <p:cNvPr id="5" name="Content Placeholder 4"/>
          <p:cNvSpPr>
            <a:spLocks noGrp="1"/>
          </p:cNvSpPr>
          <p:nvPr>
            <p:ph sz="quarter" idx="15"/>
          </p:nvPr>
        </p:nvSpPr>
        <p:spPr>
          <a:xfrm>
            <a:off x="342900" y="4150624"/>
            <a:ext cx="4213860" cy="406136"/>
          </a:xfrm>
        </p:spPr>
        <p:txBody>
          <a:bodyPr/>
          <a:lstStyle/>
          <a:p>
            <a:r>
              <a:rPr lang="en-US" sz="2200" dirty="0"/>
              <a:t>The sample variance is denoted</a:t>
            </a:r>
          </a:p>
        </p:txBody>
      </p:sp>
      <p:graphicFrame>
        <p:nvGraphicFramePr>
          <p:cNvPr id="8" name="Object 7">
            <a:extLst>
              <a:ext uri="{FF2B5EF4-FFF2-40B4-BE49-F238E27FC236}">
                <a16:creationId xmlns:a16="http://schemas.microsoft.com/office/drawing/2014/main" id="{C5A6319C-DACE-5CF1-31D4-0BED4B975D38}"/>
              </a:ext>
            </a:extLst>
          </p:cNvPr>
          <p:cNvGraphicFramePr>
            <a:graphicFrameLocks noChangeAspect="1"/>
          </p:cNvGraphicFramePr>
          <p:nvPr>
            <p:extLst>
              <p:ext uri="{D42A27DB-BD31-4B8C-83A1-F6EECF244321}">
                <p14:modId xmlns:p14="http://schemas.microsoft.com/office/powerpoint/2010/main" val="1700033645"/>
              </p:ext>
            </p:extLst>
          </p:nvPr>
        </p:nvGraphicFramePr>
        <p:xfrm>
          <a:off x="4517771" y="4157833"/>
          <a:ext cx="472252" cy="429321"/>
        </p:xfrm>
        <a:graphic>
          <a:graphicData uri="http://schemas.openxmlformats.org/presentationml/2006/ole">
            <mc:AlternateContent xmlns:mc="http://schemas.openxmlformats.org/markup-compatibility/2006">
              <mc:Choice xmlns:v="urn:schemas-microsoft-com:vml" Requires="v">
                <p:oleObj name="Equation" r:id="rId6" imgW="419040" imgH="380880" progId="Equation.DSMT4">
                  <p:embed/>
                </p:oleObj>
              </mc:Choice>
              <mc:Fallback>
                <p:oleObj name="Equation" r:id="rId6" imgW="419040" imgH="380880" progId="Equation.DSMT4">
                  <p:embed/>
                  <p:pic>
                    <p:nvPicPr>
                      <p:cNvPr id="0" name=""/>
                      <p:cNvPicPr/>
                      <p:nvPr/>
                    </p:nvPicPr>
                    <p:blipFill>
                      <a:blip r:embed="rId7"/>
                      <a:stretch>
                        <a:fillRect/>
                      </a:stretch>
                    </p:blipFill>
                    <p:spPr>
                      <a:xfrm>
                        <a:off x="4517771" y="4157833"/>
                        <a:ext cx="472252" cy="429321"/>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12178506"/>
              </p:ext>
            </p:extLst>
          </p:nvPr>
        </p:nvGraphicFramePr>
        <p:xfrm>
          <a:off x="5000648" y="3911224"/>
          <a:ext cx="2125140" cy="861168"/>
        </p:xfrm>
        <a:graphic>
          <a:graphicData uri="http://schemas.openxmlformats.org/presentationml/2006/ole">
            <mc:AlternateContent xmlns:mc="http://schemas.openxmlformats.org/markup-compatibility/2006">
              <mc:Choice xmlns:v="urn:schemas-microsoft-com:vml" Requires="v">
                <p:oleObj name="Equation" r:id="rId8" imgW="1942920" imgH="787320" progId="Equation.DSMT4">
                  <p:embed/>
                </p:oleObj>
              </mc:Choice>
              <mc:Fallback>
                <p:oleObj name="Equation" r:id="rId8" imgW="1942920" imgH="787320" progId="Equation.DSMT4">
                  <p:embed/>
                  <p:pic>
                    <p:nvPicPr>
                      <p:cNvPr id="0" name=""/>
                      <p:cNvPicPr/>
                      <p:nvPr/>
                    </p:nvPicPr>
                    <p:blipFill>
                      <a:blip r:embed="rId9"/>
                      <a:stretch>
                        <a:fillRect/>
                      </a:stretch>
                    </p:blipFill>
                    <p:spPr>
                      <a:xfrm>
                        <a:off x="5000648" y="3911224"/>
                        <a:ext cx="2125140" cy="861168"/>
                      </a:xfrm>
                      <a:prstGeom prst="rect">
                        <a:avLst/>
                      </a:prstGeom>
                    </p:spPr>
                  </p:pic>
                </p:oleObj>
              </mc:Fallback>
            </mc:AlternateContent>
          </a:graphicData>
        </a:graphic>
      </p:graphicFrame>
      <p:sp>
        <p:nvSpPr>
          <p:cNvPr id="6" name="Content Placeholder 5"/>
          <p:cNvSpPr>
            <a:spLocks noGrp="1"/>
          </p:cNvSpPr>
          <p:nvPr>
            <p:ph sz="quarter" idx="16"/>
          </p:nvPr>
        </p:nvSpPr>
        <p:spPr>
          <a:xfrm>
            <a:off x="342900" y="4872356"/>
            <a:ext cx="8458200" cy="968338"/>
          </a:xfrm>
        </p:spPr>
        <p:txBody>
          <a:bodyPr/>
          <a:lstStyle/>
          <a:p>
            <a:r>
              <a:rPr lang="en-US" sz="2200" dirty="0"/>
              <a:t>The units of each are the units of the underlying variable squared.</a:t>
            </a:r>
          </a:p>
          <a:p>
            <a:r>
              <a:rPr lang="en-US" sz="2200" dirty="0"/>
              <a:t>The standard deviation of each is the positive square root.</a:t>
            </a:r>
          </a:p>
        </p:txBody>
      </p:sp>
      <p:sp>
        <p:nvSpPr>
          <p:cNvPr id="11" name="Slide Number Placeholder 10"/>
          <p:cNvSpPr>
            <a:spLocks noGrp="1"/>
          </p:cNvSpPr>
          <p:nvPr>
            <p:ph type="sldNum" sz="quarter" idx="10"/>
          </p:nvPr>
        </p:nvSpPr>
        <p:spPr/>
        <p:txBody>
          <a:bodyPr/>
          <a:lstStyle/>
          <a:p>
            <a:fld id="{68151E55-6873-49E2-B8D5-2F265E6F1973}" type="slidenum">
              <a:rPr lang="en-US" smtClean="0"/>
              <a:t>18</a:t>
            </a:fld>
            <a:endParaRPr lang="en-US" dirty="0"/>
          </a:p>
        </p:txBody>
      </p:sp>
    </p:spTree>
    <p:extLst>
      <p:ext uri="{BB962C8B-B14F-4D97-AF65-F5344CB8AC3E}">
        <p14:creationId xmlns:p14="http://schemas.microsoft.com/office/powerpoint/2010/main" val="416804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3.2: Measures of Dispersion, Shape, and Association </a:t>
            </a:r>
            <a:r>
              <a:rPr lang="en-US" sz="1100" b="0" dirty="0"/>
              <a:t>5</a:t>
            </a:r>
            <a:endParaRPr lang="en-US" dirty="0"/>
          </a:p>
        </p:txBody>
      </p:sp>
      <p:sp>
        <p:nvSpPr>
          <p:cNvPr id="3" name="Content Placeholder 2"/>
          <p:cNvSpPr>
            <a:spLocks noGrp="1"/>
          </p:cNvSpPr>
          <p:nvPr>
            <p:ph sz="quarter" idx="11"/>
          </p:nvPr>
        </p:nvSpPr>
        <p:spPr>
          <a:xfrm>
            <a:off x="342900" y="1276709"/>
            <a:ext cx="8458200" cy="3280051"/>
          </a:xfrm>
        </p:spPr>
        <p:txBody>
          <a:bodyPr/>
          <a:lstStyle/>
          <a:p>
            <a:r>
              <a:rPr lang="en-US" dirty="0"/>
              <a:t>In some instances, analysis entails comparing the variability of two or more variables that have different means or units of measurement.</a:t>
            </a:r>
          </a:p>
          <a:p>
            <a:r>
              <a:rPr lang="en-US" dirty="0"/>
              <a:t>The </a:t>
            </a:r>
            <a:r>
              <a:rPr lang="en-US" b="1" dirty="0"/>
              <a:t>coefficient of variation (C</a:t>
            </a:r>
            <a:r>
              <a:rPr lang="en-US" sz="100" b="1" dirty="0"/>
              <a:t> </a:t>
            </a:r>
            <a:r>
              <a:rPr lang="en-US" b="1" dirty="0"/>
              <a:t>V)</a:t>
            </a:r>
            <a:r>
              <a:rPr lang="en-US" dirty="0"/>
              <a:t> is a relative measure of dispersion and adjusts for differences in the magnitudes of the means.</a:t>
            </a:r>
          </a:p>
          <a:p>
            <a:r>
              <a:rPr lang="en-US" dirty="0"/>
              <a:t>The coefficient of variation (C</a:t>
            </a:r>
            <a:r>
              <a:rPr lang="en-US" sz="100" dirty="0"/>
              <a:t> </a:t>
            </a:r>
            <a:r>
              <a:rPr lang="en-US" dirty="0"/>
              <a:t>V) for a variable is calculated by dividing its standard deviation by its mean.</a:t>
            </a:r>
          </a:p>
        </p:txBody>
      </p:sp>
      <p:sp>
        <p:nvSpPr>
          <p:cNvPr id="4" name="Content Placeholder 3"/>
          <p:cNvSpPr>
            <a:spLocks noGrp="1"/>
          </p:cNvSpPr>
          <p:nvPr>
            <p:ph sz="quarter" idx="14"/>
          </p:nvPr>
        </p:nvSpPr>
        <p:spPr>
          <a:xfrm>
            <a:off x="342900" y="4707016"/>
            <a:ext cx="1668780" cy="444104"/>
          </a:xfrm>
        </p:spPr>
        <p:txBody>
          <a:bodyPr/>
          <a:lstStyle/>
          <a:p>
            <a:pPr marL="292608" indent="-292608">
              <a:buFont typeface="Arial" panose="020B0604020202020204" pitchFamily="34" charset="0"/>
              <a:buChar char="•"/>
            </a:pPr>
            <a:r>
              <a:rPr lang="en-US" dirty="0"/>
              <a:t>Sample:</a:t>
            </a:r>
          </a:p>
        </p:txBody>
      </p:sp>
      <p:graphicFrame>
        <p:nvGraphicFramePr>
          <p:cNvPr id="9" name="Object 8"/>
          <p:cNvGraphicFramePr>
            <a:graphicFrameLocks noChangeAspect="1"/>
          </p:cNvGraphicFramePr>
          <p:nvPr>
            <p:extLst>
              <p:ext uri="{D42A27DB-BD31-4B8C-83A1-F6EECF244321}">
                <p14:modId xmlns:p14="http://schemas.microsoft.com/office/powerpoint/2010/main" val="2756823155"/>
              </p:ext>
            </p:extLst>
          </p:nvPr>
        </p:nvGraphicFramePr>
        <p:xfrm>
          <a:off x="1912620" y="4602612"/>
          <a:ext cx="1003300" cy="787400"/>
        </p:xfrm>
        <a:graphic>
          <a:graphicData uri="http://schemas.openxmlformats.org/presentationml/2006/ole">
            <mc:AlternateContent xmlns:mc="http://schemas.openxmlformats.org/markup-compatibility/2006">
              <mc:Choice xmlns:v="urn:schemas-microsoft-com:vml" Requires="v">
                <p:oleObj name="Equation" r:id="rId2" imgW="1002960" imgH="787320" progId="Equation.DSMT4">
                  <p:embed/>
                </p:oleObj>
              </mc:Choice>
              <mc:Fallback>
                <p:oleObj name="Equation" r:id="rId2" imgW="1002960" imgH="787320" progId="Equation.DSMT4">
                  <p:embed/>
                  <p:pic>
                    <p:nvPicPr>
                      <p:cNvPr id="0" name=""/>
                      <p:cNvPicPr/>
                      <p:nvPr/>
                    </p:nvPicPr>
                    <p:blipFill>
                      <a:blip r:embed="rId3"/>
                      <a:stretch>
                        <a:fillRect/>
                      </a:stretch>
                    </p:blipFill>
                    <p:spPr>
                      <a:xfrm>
                        <a:off x="1912620" y="4602612"/>
                        <a:ext cx="1003300" cy="787400"/>
                      </a:xfrm>
                      <a:prstGeom prst="rect">
                        <a:avLst/>
                      </a:prstGeom>
                    </p:spPr>
                  </p:pic>
                </p:oleObj>
              </mc:Fallback>
            </mc:AlternateContent>
          </a:graphicData>
        </a:graphic>
      </p:graphicFrame>
      <p:sp>
        <p:nvSpPr>
          <p:cNvPr id="5" name="Content Placeholder 4"/>
          <p:cNvSpPr>
            <a:spLocks noGrp="1"/>
          </p:cNvSpPr>
          <p:nvPr>
            <p:ph sz="quarter" idx="15"/>
          </p:nvPr>
        </p:nvSpPr>
        <p:spPr>
          <a:xfrm>
            <a:off x="342900" y="5628904"/>
            <a:ext cx="2019300" cy="451856"/>
          </a:xfrm>
        </p:spPr>
        <p:txBody>
          <a:bodyPr/>
          <a:lstStyle/>
          <a:p>
            <a:pPr marL="292608" indent="-292608">
              <a:buFont typeface="Arial" panose="020B0604020202020204" pitchFamily="34" charset="0"/>
              <a:buChar char="•"/>
            </a:pPr>
            <a:r>
              <a:rPr lang="en-US" dirty="0"/>
              <a:t>Population:</a:t>
            </a:r>
          </a:p>
        </p:txBody>
      </p:sp>
      <p:graphicFrame>
        <p:nvGraphicFramePr>
          <p:cNvPr id="10" name="Object 9"/>
          <p:cNvGraphicFramePr>
            <a:graphicFrameLocks noChangeAspect="1"/>
          </p:cNvGraphicFramePr>
          <p:nvPr>
            <p:extLst>
              <p:ext uri="{D42A27DB-BD31-4B8C-83A1-F6EECF244321}">
                <p14:modId xmlns:p14="http://schemas.microsoft.com/office/powerpoint/2010/main" val="3938597532"/>
              </p:ext>
            </p:extLst>
          </p:nvPr>
        </p:nvGraphicFramePr>
        <p:xfrm>
          <a:off x="2362200" y="5530850"/>
          <a:ext cx="1028700" cy="787400"/>
        </p:xfrm>
        <a:graphic>
          <a:graphicData uri="http://schemas.openxmlformats.org/presentationml/2006/ole">
            <mc:AlternateContent xmlns:mc="http://schemas.openxmlformats.org/markup-compatibility/2006">
              <mc:Choice xmlns:v="urn:schemas-microsoft-com:vml" Requires="v">
                <p:oleObj name="Equation" r:id="rId4" imgW="1028520" imgH="787320" progId="Equation.DSMT4">
                  <p:embed/>
                </p:oleObj>
              </mc:Choice>
              <mc:Fallback>
                <p:oleObj name="Equation" r:id="rId4" imgW="1028520" imgH="787320" progId="Equation.DSMT4">
                  <p:embed/>
                  <p:pic>
                    <p:nvPicPr>
                      <p:cNvPr id="0" name=""/>
                      <p:cNvPicPr/>
                      <p:nvPr/>
                    </p:nvPicPr>
                    <p:blipFill>
                      <a:blip r:embed="rId5"/>
                      <a:stretch>
                        <a:fillRect/>
                      </a:stretch>
                    </p:blipFill>
                    <p:spPr>
                      <a:xfrm>
                        <a:off x="2362200" y="5530850"/>
                        <a:ext cx="1028700" cy="787400"/>
                      </a:xfrm>
                      <a:prstGeom prst="rect">
                        <a:avLst/>
                      </a:prstGeom>
                    </p:spPr>
                  </p:pic>
                </p:oleObj>
              </mc:Fallback>
            </mc:AlternateContent>
          </a:graphicData>
        </a:graphic>
      </p:graphicFrame>
      <p:sp>
        <p:nvSpPr>
          <p:cNvPr id="11" name="Slide Number Placeholder 10"/>
          <p:cNvSpPr>
            <a:spLocks noGrp="1"/>
          </p:cNvSpPr>
          <p:nvPr>
            <p:ph type="sldNum" sz="quarter" idx="10"/>
          </p:nvPr>
        </p:nvSpPr>
        <p:spPr/>
        <p:txBody>
          <a:bodyPr/>
          <a:lstStyle/>
          <a:p>
            <a:fld id="{68151E55-6873-49E2-B8D5-2F265E6F1973}" type="slidenum">
              <a:rPr lang="en-US" smtClean="0"/>
              <a:t>19</a:t>
            </a:fld>
            <a:endParaRPr lang="en-US" dirty="0"/>
          </a:p>
        </p:txBody>
      </p:sp>
    </p:spTree>
    <p:extLst>
      <p:ext uri="{BB962C8B-B14F-4D97-AF65-F5344CB8AC3E}">
        <p14:creationId xmlns:p14="http://schemas.microsoft.com/office/powerpoint/2010/main" val="933033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Chapter 3 Learning Objectives (L</a:t>
            </a:r>
            <a:r>
              <a:rPr lang="en-US" sz="100" dirty="0"/>
              <a:t> </a:t>
            </a:r>
            <a:r>
              <a:rPr lang="en-US" dirty="0"/>
              <a:t>O’s)</a:t>
            </a:r>
          </a:p>
        </p:txBody>
      </p:sp>
      <p:sp>
        <p:nvSpPr>
          <p:cNvPr id="3" name="Content Placeholder 2"/>
          <p:cNvSpPr>
            <a:spLocks noGrp="1"/>
          </p:cNvSpPr>
          <p:nvPr>
            <p:ph sz="quarter" idx="11"/>
          </p:nvPr>
        </p:nvSpPr>
        <p:spPr>
          <a:xfrm>
            <a:off x="342900" y="1276709"/>
            <a:ext cx="8458200" cy="5238391"/>
          </a:xfrm>
        </p:spPr>
        <p:txBody>
          <a:bodyPr/>
          <a:lstStyle/>
          <a:p>
            <a:pPr marL="1143000" indent="-1143000"/>
            <a:r>
              <a:rPr lang="en-US" b="1" dirty="0"/>
              <a:t>L</a:t>
            </a:r>
            <a:r>
              <a:rPr lang="en-US" sz="100" b="1" dirty="0"/>
              <a:t> </a:t>
            </a:r>
            <a:r>
              <a:rPr lang="en-US" b="1" dirty="0"/>
              <a:t>O 3.1:</a:t>
            </a:r>
            <a:r>
              <a:rPr lang="en-US" dirty="0"/>
              <a:t> Calculate and interpret measures of location.</a:t>
            </a:r>
          </a:p>
          <a:p>
            <a:pPr marL="1143000" indent="-1143000"/>
            <a:r>
              <a:rPr lang="en-US" b="1" dirty="0"/>
              <a:t>L</a:t>
            </a:r>
            <a:r>
              <a:rPr lang="en-US" sz="100" b="1" dirty="0"/>
              <a:t> </a:t>
            </a:r>
            <a:r>
              <a:rPr lang="en-US" b="1" dirty="0"/>
              <a:t>O 3.2:</a:t>
            </a:r>
            <a:r>
              <a:rPr lang="en-US" dirty="0"/>
              <a:t> Calculate and interpret measures of dispersion, shape, and association.</a:t>
            </a:r>
          </a:p>
          <a:p>
            <a:pPr marL="1143000" indent="-1143000"/>
            <a:r>
              <a:rPr lang="en-US" b="1" dirty="0"/>
              <a:t>L</a:t>
            </a:r>
            <a:r>
              <a:rPr lang="en-US" sz="100" b="1" dirty="0"/>
              <a:t> </a:t>
            </a:r>
            <a:r>
              <a:rPr lang="en-US" b="1" dirty="0"/>
              <a:t>O 3.3:</a:t>
            </a:r>
            <a:r>
              <a:rPr lang="en-US" dirty="0"/>
              <a:t> Use a boxplot and a </a:t>
            </a:r>
            <a:r>
              <a:rPr lang="en-US" i="1" dirty="0"/>
              <a:t>z</a:t>
            </a:r>
            <a:r>
              <a:rPr lang="en-US" dirty="0"/>
              <a:t>-score to identify outliers.</a:t>
            </a:r>
          </a:p>
        </p:txBody>
      </p:sp>
      <p:sp>
        <p:nvSpPr>
          <p:cNvPr id="6" name="Slide Number Placeholder 5"/>
          <p:cNvSpPr>
            <a:spLocks noGrp="1"/>
          </p:cNvSpPr>
          <p:nvPr>
            <p:ph type="sldNum" sz="quarter" idx="4"/>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3021137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3.2: Measures of Dispersion, Shape, and Association </a:t>
            </a:r>
            <a:r>
              <a:rPr lang="en-US" sz="1100" b="0" dirty="0"/>
              <a:t>6</a:t>
            </a:r>
          </a:p>
        </p:txBody>
      </p:sp>
      <p:sp>
        <p:nvSpPr>
          <p:cNvPr id="3" name="Content Placeholder 2"/>
          <p:cNvSpPr>
            <a:spLocks noGrp="1"/>
          </p:cNvSpPr>
          <p:nvPr>
            <p:ph sz="quarter" idx="11"/>
          </p:nvPr>
        </p:nvSpPr>
        <p:spPr>
          <a:xfrm>
            <a:off x="342900" y="1276709"/>
            <a:ext cx="8458200" cy="1938931"/>
          </a:xfrm>
        </p:spPr>
        <p:txBody>
          <a:bodyPr/>
          <a:lstStyle/>
          <a:p>
            <a:pPr marL="292608" indent="-292608">
              <a:buFont typeface="Arial" panose="020B0604020202020204" pitchFamily="34" charset="0"/>
              <a:buChar char="•"/>
            </a:pPr>
            <a:r>
              <a:rPr lang="en-US" dirty="0"/>
              <a:t>Example: Find the range, interquartile range (I</a:t>
            </a:r>
            <a:r>
              <a:rPr lang="en-US" sz="100" dirty="0"/>
              <a:t> </a:t>
            </a:r>
            <a:r>
              <a:rPr lang="en-US" dirty="0"/>
              <a:t>Q</a:t>
            </a:r>
            <a:r>
              <a:rPr lang="en-US" sz="100" dirty="0"/>
              <a:t> </a:t>
            </a:r>
            <a:r>
              <a:rPr lang="en-US" dirty="0"/>
              <a:t>R), mean absolute deviation (M</a:t>
            </a:r>
            <a:r>
              <a:rPr lang="en-US" sz="100" dirty="0"/>
              <a:t> </a:t>
            </a:r>
            <a:r>
              <a:rPr lang="en-US" dirty="0"/>
              <a:t>A</a:t>
            </a:r>
            <a:r>
              <a:rPr lang="en-US" sz="100" dirty="0"/>
              <a:t> </a:t>
            </a:r>
            <a:r>
              <a:rPr lang="en-US" dirty="0"/>
              <a:t>D), variance, standard deviation, and coefficient of variation for the Growth and Value variables in the </a:t>
            </a:r>
            <a:r>
              <a:rPr lang="en-US" dirty="0" err="1"/>
              <a:t>Growth_Value</a:t>
            </a:r>
            <a:r>
              <a:rPr lang="en-US" dirty="0"/>
              <a:t> file for the Investment Decision case.</a:t>
            </a:r>
          </a:p>
        </p:txBody>
      </p:sp>
      <p:graphicFrame>
        <p:nvGraphicFramePr>
          <p:cNvPr id="4" name="Table 3"/>
          <p:cNvGraphicFramePr>
            <a:graphicFrameLocks noGrp="1"/>
          </p:cNvGraphicFramePr>
          <p:nvPr>
            <p:extLst>
              <p:ext uri="{D42A27DB-BD31-4B8C-83A1-F6EECF244321}">
                <p14:modId xmlns:p14="http://schemas.microsoft.com/office/powerpoint/2010/main" val="833868743"/>
              </p:ext>
            </p:extLst>
          </p:nvPr>
        </p:nvGraphicFramePr>
        <p:xfrm>
          <a:off x="1524000" y="3423920"/>
          <a:ext cx="6096000" cy="2595880"/>
        </p:xfrm>
        <a:graphic>
          <a:graphicData uri="http://schemas.openxmlformats.org/drawingml/2006/table">
            <a:tbl>
              <a:tblPr firstRow="1" bandRow="1">
                <a:tableStyleId>{5C22544A-7EE6-4342-B048-85BDC9FD1C3A}</a:tableStyleId>
              </a:tblPr>
              <a:tblGrid>
                <a:gridCol w="3139440">
                  <a:extLst>
                    <a:ext uri="{9D8B030D-6E8A-4147-A177-3AD203B41FA5}">
                      <a16:colId xmlns:a16="http://schemas.microsoft.com/office/drawing/2014/main" val="2372125429"/>
                    </a:ext>
                  </a:extLst>
                </a:gridCol>
                <a:gridCol w="1569720">
                  <a:extLst>
                    <a:ext uri="{9D8B030D-6E8A-4147-A177-3AD203B41FA5}">
                      <a16:colId xmlns:a16="http://schemas.microsoft.com/office/drawing/2014/main" val="1058455625"/>
                    </a:ext>
                  </a:extLst>
                </a:gridCol>
                <a:gridCol w="1386840">
                  <a:extLst>
                    <a:ext uri="{9D8B030D-6E8A-4147-A177-3AD203B41FA5}">
                      <a16:colId xmlns:a16="http://schemas.microsoft.com/office/drawing/2014/main" val="2760048786"/>
                    </a:ext>
                  </a:extLst>
                </a:gridCol>
              </a:tblGrid>
              <a:tr h="370840">
                <a:tc>
                  <a:txBody>
                    <a:bodyPr/>
                    <a:lstStyle/>
                    <a:p>
                      <a:endParaRPr lang="en-US" dirty="0"/>
                    </a:p>
                  </a:txBody>
                  <a:tcPr/>
                </a:tc>
                <a:tc>
                  <a:txBody>
                    <a:bodyPr/>
                    <a:lstStyle/>
                    <a:p>
                      <a:pPr algn="ctr"/>
                      <a:r>
                        <a:rPr lang="en-US" dirty="0"/>
                        <a:t>Growth</a:t>
                      </a:r>
                    </a:p>
                  </a:txBody>
                  <a:tcPr/>
                </a:tc>
                <a:tc>
                  <a:txBody>
                    <a:bodyPr/>
                    <a:lstStyle/>
                    <a:p>
                      <a:pPr algn="ctr"/>
                      <a:r>
                        <a:rPr lang="en-US" dirty="0"/>
                        <a:t>Value</a:t>
                      </a:r>
                    </a:p>
                  </a:txBody>
                  <a:tcPr/>
                </a:tc>
                <a:extLst>
                  <a:ext uri="{0D108BD9-81ED-4DB2-BD59-A6C34878D82A}">
                    <a16:rowId xmlns:a16="http://schemas.microsoft.com/office/drawing/2014/main" val="847177153"/>
                  </a:ext>
                </a:extLst>
              </a:tr>
              <a:tr h="370840">
                <a:tc>
                  <a:txBody>
                    <a:bodyPr/>
                    <a:lstStyle/>
                    <a:p>
                      <a:r>
                        <a:rPr lang="en-US" dirty="0"/>
                        <a:t>Range</a:t>
                      </a:r>
                    </a:p>
                  </a:txBody>
                  <a:tcPr/>
                </a:tc>
                <a:tc>
                  <a:txBody>
                    <a:bodyPr/>
                    <a:lstStyle/>
                    <a:p>
                      <a:pPr marL="60325" indent="0" algn="ctr"/>
                      <a:r>
                        <a:rPr lang="en-US" dirty="0"/>
                        <a:t>120.38</a:t>
                      </a:r>
                    </a:p>
                  </a:txBody>
                  <a:tcPr/>
                </a:tc>
                <a:tc>
                  <a:txBody>
                    <a:bodyPr/>
                    <a:lstStyle/>
                    <a:p>
                      <a:pPr marL="168275" indent="0" algn="ctr"/>
                      <a:r>
                        <a:rPr lang="en-US" dirty="0"/>
                        <a:t>90.60</a:t>
                      </a:r>
                    </a:p>
                  </a:txBody>
                  <a:tcPr/>
                </a:tc>
                <a:extLst>
                  <a:ext uri="{0D108BD9-81ED-4DB2-BD59-A6C34878D82A}">
                    <a16:rowId xmlns:a16="http://schemas.microsoft.com/office/drawing/2014/main" val="2697016424"/>
                  </a:ext>
                </a:extLst>
              </a:tr>
              <a:tr h="370840">
                <a:tc>
                  <a:txBody>
                    <a:bodyPr/>
                    <a:lstStyle/>
                    <a:p>
                      <a:r>
                        <a:rPr lang="en-US" dirty="0"/>
                        <a:t>I</a:t>
                      </a:r>
                      <a:r>
                        <a:rPr lang="en-US" sz="100" dirty="0"/>
                        <a:t> </a:t>
                      </a:r>
                      <a:r>
                        <a:rPr lang="en-US" dirty="0"/>
                        <a:t>Q</a:t>
                      </a:r>
                      <a:r>
                        <a:rPr lang="en-US" sz="100" dirty="0"/>
                        <a:t> </a:t>
                      </a:r>
                      <a:r>
                        <a:rPr lang="en-US" dirty="0"/>
                        <a:t>R</a:t>
                      </a:r>
                    </a:p>
                  </a:txBody>
                  <a:tcPr/>
                </a:tc>
                <a:tc>
                  <a:txBody>
                    <a:bodyPr/>
                    <a:lstStyle/>
                    <a:p>
                      <a:pPr marL="60325" indent="0" algn="ctr"/>
                      <a:r>
                        <a:rPr lang="en-US" dirty="0"/>
                        <a:t>35.055</a:t>
                      </a:r>
                    </a:p>
                  </a:txBody>
                  <a:tcPr/>
                </a:tc>
                <a:tc>
                  <a:txBody>
                    <a:bodyPr/>
                    <a:lstStyle/>
                    <a:p>
                      <a:pPr marL="228600" indent="0" algn="ctr"/>
                      <a:r>
                        <a:rPr lang="en-US" dirty="0"/>
                        <a:t>21.41</a:t>
                      </a:r>
                    </a:p>
                  </a:txBody>
                  <a:tcPr/>
                </a:tc>
                <a:extLst>
                  <a:ext uri="{0D108BD9-81ED-4DB2-BD59-A6C34878D82A}">
                    <a16:rowId xmlns:a16="http://schemas.microsoft.com/office/drawing/2014/main" val="3910376904"/>
                  </a:ext>
                </a:extLst>
              </a:tr>
              <a:tr h="370840">
                <a:tc>
                  <a:txBody>
                    <a:bodyPr/>
                    <a:lstStyle/>
                    <a:p>
                      <a:r>
                        <a:rPr lang="en-US" dirty="0"/>
                        <a:t>M</a:t>
                      </a:r>
                      <a:r>
                        <a:rPr lang="en-US" sz="100" dirty="0"/>
                        <a:t> </a:t>
                      </a:r>
                      <a:r>
                        <a:rPr lang="en-US" dirty="0"/>
                        <a:t>A</a:t>
                      </a:r>
                      <a:r>
                        <a:rPr lang="en-US" sz="100" dirty="0"/>
                        <a:t> </a:t>
                      </a:r>
                      <a:r>
                        <a:rPr lang="en-US" dirty="0"/>
                        <a:t>D</a:t>
                      </a:r>
                    </a:p>
                  </a:txBody>
                  <a:tcPr/>
                </a:tc>
                <a:tc>
                  <a:txBody>
                    <a:bodyPr/>
                    <a:lstStyle/>
                    <a:p>
                      <a:pPr marL="60325" indent="0" algn="ctr"/>
                      <a:r>
                        <a:rPr lang="en-US" dirty="0"/>
                        <a:t>18.914</a:t>
                      </a:r>
                    </a:p>
                  </a:txBody>
                  <a:tcPr/>
                </a:tc>
                <a:tc>
                  <a:txBody>
                    <a:bodyPr/>
                    <a:lstStyle/>
                    <a:p>
                      <a:pPr marL="122238" indent="0" algn="ctr"/>
                      <a:r>
                        <a:rPr lang="en-US" dirty="0"/>
                        <a:t>13.824</a:t>
                      </a:r>
                    </a:p>
                  </a:txBody>
                  <a:tcPr/>
                </a:tc>
                <a:extLst>
                  <a:ext uri="{0D108BD9-81ED-4DB2-BD59-A6C34878D82A}">
                    <a16:rowId xmlns:a16="http://schemas.microsoft.com/office/drawing/2014/main" val="1967697783"/>
                  </a:ext>
                </a:extLst>
              </a:tr>
              <a:tr h="370840">
                <a:tc>
                  <a:txBody>
                    <a:bodyPr/>
                    <a:lstStyle/>
                    <a:p>
                      <a:r>
                        <a:rPr lang="en-US" dirty="0"/>
                        <a:t>Variance</a:t>
                      </a:r>
                    </a:p>
                  </a:txBody>
                  <a:tcPr/>
                </a:tc>
                <a:tc>
                  <a:txBody>
                    <a:bodyPr/>
                    <a:lstStyle/>
                    <a:p>
                      <a:pPr algn="ctr"/>
                      <a:r>
                        <a:rPr lang="en-US" dirty="0"/>
                        <a:t>657.952</a:t>
                      </a:r>
                    </a:p>
                  </a:txBody>
                  <a:tcPr/>
                </a:tc>
                <a:tc>
                  <a:txBody>
                    <a:bodyPr/>
                    <a:lstStyle/>
                    <a:p>
                      <a:pPr algn="ctr"/>
                      <a:r>
                        <a:rPr lang="en-US" dirty="0"/>
                        <a:t>323.923</a:t>
                      </a:r>
                    </a:p>
                  </a:txBody>
                  <a:tcPr/>
                </a:tc>
                <a:extLst>
                  <a:ext uri="{0D108BD9-81ED-4DB2-BD59-A6C34878D82A}">
                    <a16:rowId xmlns:a16="http://schemas.microsoft.com/office/drawing/2014/main" val="2568893478"/>
                  </a:ext>
                </a:extLst>
              </a:tr>
              <a:tr h="370840">
                <a:tc>
                  <a:txBody>
                    <a:bodyPr/>
                    <a:lstStyle/>
                    <a:p>
                      <a:r>
                        <a:rPr lang="en-US" dirty="0"/>
                        <a:t>Standard deviation</a:t>
                      </a:r>
                    </a:p>
                  </a:txBody>
                  <a:tcPr/>
                </a:tc>
                <a:tc>
                  <a:txBody>
                    <a:bodyPr/>
                    <a:lstStyle/>
                    <a:p>
                      <a:pPr marL="122238" indent="0" algn="ctr"/>
                      <a:r>
                        <a:rPr lang="en-US" dirty="0"/>
                        <a:t>25.651</a:t>
                      </a:r>
                    </a:p>
                  </a:txBody>
                  <a:tcPr/>
                </a:tc>
                <a:tc>
                  <a:txBody>
                    <a:bodyPr/>
                    <a:lstStyle/>
                    <a:p>
                      <a:pPr marL="122238" indent="0" algn="ctr"/>
                      <a:r>
                        <a:rPr lang="en-US" dirty="0"/>
                        <a:t>17.998</a:t>
                      </a:r>
                    </a:p>
                  </a:txBody>
                  <a:tcPr/>
                </a:tc>
                <a:extLst>
                  <a:ext uri="{0D108BD9-81ED-4DB2-BD59-A6C34878D82A}">
                    <a16:rowId xmlns:a16="http://schemas.microsoft.com/office/drawing/2014/main" val="479195909"/>
                  </a:ext>
                </a:extLst>
              </a:tr>
              <a:tr h="370840">
                <a:tc>
                  <a:txBody>
                    <a:bodyPr/>
                    <a:lstStyle/>
                    <a:p>
                      <a:r>
                        <a:rPr lang="en-US" dirty="0"/>
                        <a:t>Coefficient of variation</a:t>
                      </a:r>
                    </a:p>
                  </a:txBody>
                  <a:tcPr/>
                </a:tc>
                <a:tc>
                  <a:txBody>
                    <a:bodyPr/>
                    <a:lstStyle/>
                    <a:p>
                      <a:pPr marL="168275" indent="0" algn="ctr"/>
                      <a:r>
                        <a:rPr lang="en-US" dirty="0"/>
                        <a:t>1.604</a:t>
                      </a:r>
                    </a:p>
                  </a:txBody>
                  <a:tcPr/>
                </a:tc>
                <a:tc>
                  <a:txBody>
                    <a:bodyPr/>
                    <a:lstStyle/>
                    <a:p>
                      <a:pPr marL="228600" indent="0" algn="ctr"/>
                      <a:r>
                        <a:rPr lang="en-US" dirty="0"/>
                        <a:t>1.500</a:t>
                      </a:r>
                    </a:p>
                  </a:txBody>
                  <a:tcPr/>
                </a:tc>
                <a:extLst>
                  <a:ext uri="{0D108BD9-81ED-4DB2-BD59-A6C34878D82A}">
                    <a16:rowId xmlns:a16="http://schemas.microsoft.com/office/drawing/2014/main" val="1212410024"/>
                  </a:ext>
                </a:extLst>
              </a:tr>
            </a:tbl>
          </a:graphicData>
        </a:graphic>
      </p:graphicFrame>
      <p:sp>
        <p:nvSpPr>
          <p:cNvPr id="6" name="Slide Number Placeholder 5"/>
          <p:cNvSpPr>
            <a:spLocks noGrp="1"/>
          </p:cNvSpPr>
          <p:nvPr>
            <p:ph type="sldNum" sz="quarter" idx="4"/>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2260445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3.2: Measures of Dispersion, Shape, and Association </a:t>
            </a:r>
            <a:r>
              <a:rPr lang="en-US" sz="1100" b="0" dirty="0"/>
              <a:t>7</a:t>
            </a:r>
            <a:endParaRPr lang="en-US" dirty="0"/>
          </a:p>
        </p:txBody>
      </p:sp>
      <p:sp>
        <p:nvSpPr>
          <p:cNvPr id="3" name="Content Placeholder 2"/>
          <p:cNvSpPr>
            <a:spLocks noGrp="1"/>
          </p:cNvSpPr>
          <p:nvPr>
            <p:ph sz="quarter" idx="11"/>
          </p:nvPr>
        </p:nvSpPr>
        <p:spPr>
          <a:xfrm>
            <a:off x="342900" y="1276709"/>
            <a:ext cx="8458200" cy="1603651"/>
          </a:xfrm>
        </p:spPr>
        <p:txBody>
          <a:bodyPr/>
          <a:lstStyle/>
          <a:p>
            <a:r>
              <a:rPr lang="en-US" sz="2000" dirty="0"/>
              <a:t>In general, investments with higher returns also carry higher risk.</a:t>
            </a:r>
          </a:p>
          <a:p>
            <a:r>
              <a:rPr lang="en-US" sz="2000" dirty="0"/>
              <a:t>The average return represents an investor’s reward, whereas variance, or equivalently standard deviation, corresponds to risk.</a:t>
            </a:r>
          </a:p>
          <a:p>
            <a:r>
              <a:rPr lang="en-US" sz="2000" dirty="0"/>
              <a:t>The Sharpe ratio is the “reward-to-variability” ratio.</a:t>
            </a:r>
          </a:p>
        </p:txBody>
      </p:sp>
      <p:sp>
        <p:nvSpPr>
          <p:cNvPr id="4" name="Content Placeholder 3"/>
          <p:cNvSpPr>
            <a:spLocks noGrp="1"/>
          </p:cNvSpPr>
          <p:nvPr>
            <p:ph sz="quarter" idx="14"/>
          </p:nvPr>
        </p:nvSpPr>
        <p:spPr>
          <a:xfrm>
            <a:off x="342900" y="3122056"/>
            <a:ext cx="2095500" cy="444104"/>
          </a:xfrm>
        </p:spPr>
        <p:txBody>
          <a:bodyPr/>
          <a:lstStyle/>
          <a:p>
            <a:pPr marL="292608" indent="-292608">
              <a:buFont typeface="Arial" panose="020B0604020202020204" pitchFamily="34" charset="0"/>
              <a:buChar char="•"/>
            </a:pPr>
            <a:r>
              <a:rPr lang="en-US" sz="2000" dirty="0"/>
              <a:t>Calculated as</a:t>
            </a:r>
          </a:p>
        </p:txBody>
      </p:sp>
      <p:graphicFrame>
        <p:nvGraphicFramePr>
          <p:cNvPr id="9" name="Object 8"/>
          <p:cNvGraphicFramePr>
            <a:graphicFrameLocks noChangeAspect="1"/>
          </p:cNvGraphicFramePr>
          <p:nvPr>
            <p:extLst>
              <p:ext uri="{D42A27DB-BD31-4B8C-83A1-F6EECF244321}">
                <p14:modId xmlns:p14="http://schemas.microsoft.com/office/powerpoint/2010/main" val="2512848734"/>
              </p:ext>
            </p:extLst>
          </p:nvPr>
        </p:nvGraphicFramePr>
        <p:xfrm>
          <a:off x="2362560" y="2979738"/>
          <a:ext cx="998537" cy="833437"/>
        </p:xfrm>
        <a:graphic>
          <a:graphicData uri="http://schemas.openxmlformats.org/presentationml/2006/ole">
            <mc:AlternateContent xmlns:mc="http://schemas.openxmlformats.org/markup-compatibility/2006">
              <mc:Choice xmlns:v="urn:schemas-microsoft-com:vml" Requires="v">
                <p:oleObj name="Equation" r:id="rId2" imgW="850680" imgH="711000" progId="Equation.DSMT4">
                  <p:embed/>
                </p:oleObj>
              </mc:Choice>
              <mc:Fallback>
                <p:oleObj name="Equation" r:id="rId2" imgW="850680" imgH="711000" progId="Equation.DSMT4">
                  <p:embed/>
                  <p:pic>
                    <p:nvPicPr>
                      <p:cNvPr id="0" name=""/>
                      <p:cNvPicPr/>
                      <p:nvPr/>
                    </p:nvPicPr>
                    <p:blipFill>
                      <a:blip r:embed="rId3"/>
                      <a:stretch>
                        <a:fillRect/>
                      </a:stretch>
                    </p:blipFill>
                    <p:spPr>
                      <a:xfrm>
                        <a:off x="2362560" y="2979738"/>
                        <a:ext cx="998537" cy="833437"/>
                      </a:xfrm>
                      <a:prstGeom prst="rect">
                        <a:avLst/>
                      </a:prstGeom>
                    </p:spPr>
                  </p:pic>
                </p:oleObj>
              </mc:Fallback>
            </mc:AlternateContent>
          </a:graphicData>
        </a:graphic>
      </p:graphicFrame>
      <p:sp>
        <p:nvSpPr>
          <p:cNvPr id="5" name="Content Placeholder 4"/>
          <p:cNvSpPr>
            <a:spLocks noGrp="1"/>
          </p:cNvSpPr>
          <p:nvPr>
            <p:ph sz="quarter" idx="15"/>
          </p:nvPr>
        </p:nvSpPr>
        <p:spPr>
          <a:xfrm>
            <a:off x="342900" y="3861064"/>
            <a:ext cx="495300" cy="436616"/>
          </a:xfrm>
        </p:spPr>
        <p:txBody>
          <a:bodyPr/>
          <a:lstStyle/>
          <a:p>
            <a:pPr marL="292608" indent="-292608">
              <a:buFont typeface="Arial" panose="020B0604020202020204" pitchFamily="34" charset="0"/>
              <a:buChar char="•"/>
            </a:pPr>
            <a:r>
              <a:rPr lang="en-US" sz="2000" dirty="0"/>
              <a:t> </a:t>
            </a:r>
            <a:r>
              <a:rPr lang="en-US" sz="100" dirty="0"/>
              <a:t> </a:t>
            </a:r>
          </a:p>
        </p:txBody>
      </p:sp>
      <p:graphicFrame>
        <p:nvGraphicFramePr>
          <p:cNvPr id="10" name="Object 9"/>
          <p:cNvGraphicFramePr>
            <a:graphicFrameLocks noChangeAspect="1"/>
          </p:cNvGraphicFramePr>
          <p:nvPr>
            <p:extLst>
              <p:ext uri="{D42A27DB-BD31-4B8C-83A1-F6EECF244321}">
                <p14:modId xmlns:p14="http://schemas.microsoft.com/office/powerpoint/2010/main" val="3776055158"/>
              </p:ext>
            </p:extLst>
          </p:nvPr>
        </p:nvGraphicFramePr>
        <p:xfrm>
          <a:off x="669856" y="3873242"/>
          <a:ext cx="336689" cy="392804"/>
        </p:xfrm>
        <a:graphic>
          <a:graphicData uri="http://schemas.openxmlformats.org/presentationml/2006/ole">
            <mc:AlternateContent xmlns:mc="http://schemas.openxmlformats.org/markup-compatibility/2006">
              <mc:Choice xmlns:v="urn:schemas-microsoft-com:vml" Requires="v">
                <p:oleObj name="Equation" r:id="rId4" imgW="304560" imgH="355320" progId="Equation.DSMT4">
                  <p:embed/>
                </p:oleObj>
              </mc:Choice>
              <mc:Fallback>
                <p:oleObj name="Equation" r:id="rId4" imgW="304560" imgH="355320" progId="Equation.DSMT4">
                  <p:embed/>
                  <p:pic>
                    <p:nvPicPr>
                      <p:cNvPr id="0" name=""/>
                      <p:cNvPicPr/>
                      <p:nvPr/>
                    </p:nvPicPr>
                    <p:blipFill>
                      <a:blip r:embed="rId5"/>
                      <a:stretch>
                        <a:fillRect/>
                      </a:stretch>
                    </p:blipFill>
                    <p:spPr>
                      <a:xfrm>
                        <a:off x="669856" y="3873242"/>
                        <a:ext cx="336689" cy="392804"/>
                      </a:xfrm>
                      <a:prstGeom prst="rect">
                        <a:avLst/>
                      </a:prstGeom>
                    </p:spPr>
                  </p:pic>
                </p:oleObj>
              </mc:Fallback>
            </mc:AlternateContent>
          </a:graphicData>
        </a:graphic>
      </p:graphicFrame>
      <p:sp>
        <p:nvSpPr>
          <p:cNvPr id="6" name="Content Placeholder 5"/>
          <p:cNvSpPr>
            <a:spLocks noGrp="1"/>
          </p:cNvSpPr>
          <p:nvPr>
            <p:ph sz="quarter" idx="16"/>
          </p:nvPr>
        </p:nvSpPr>
        <p:spPr>
          <a:xfrm>
            <a:off x="1026972" y="3880894"/>
            <a:ext cx="7955280" cy="407670"/>
          </a:xfrm>
        </p:spPr>
        <p:txBody>
          <a:bodyPr/>
          <a:lstStyle/>
          <a:p>
            <a:r>
              <a:rPr lang="en-US" sz="2000" dirty="0"/>
              <a:t>is the mean return for a risk-free asset such as a Treasury bill (T-bill).</a:t>
            </a:r>
          </a:p>
        </p:txBody>
      </p:sp>
      <p:sp>
        <p:nvSpPr>
          <p:cNvPr id="7" name="Content Placeholder 6"/>
          <p:cNvSpPr>
            <a:spLocks noGrp="1"/>
          </p:cNvSpPr>
          <p:nvPr>
            <p:ph sz="quarter" idx="17"/>
          </p:nvPr>
        </p:nvSpPr>
        <p:spPr>
          <a:xfrm>
            <a:off x="342900" y="4438603"/>
            <a:ext cx="8458200" cy="701040"/>
          </a:xfrm>
        </p:spPr>
        <p:txBody>
          <a:bodyPr/>
          <a:lstStyle/>
          <a:p>
            <a:pPr marL="292608" indent="-292608">
              <a:buFont typeface="Arial" panose="020B0604020202020204" pitchFamily="34" charset="0"/>
              <a:buChar char="•"/>
            </a:pPr>
            <a:r>
              <a:rPr lang="en-US" sz="2000" dirty="0"/>
              <a:t>The numerator measures the extra reward for the added risk, and the difference is excess return.</a:t>
            </a:r>
          </a:p>
        </p:txBody>
      </p:sp>
      <p:sp>
        <p:nvSpPr>
          <p:cNvPr id="8" name="Content Placeholder 7"/>
          <p:cNvSpPr>
            <a:spLocks noGrp="1"/>
          </p:cNvSpPr>
          <p:nvPr>
            <p:ph sz="quarter" idx="18"/>
          </p:nvPr>
        </p:nvSpPr>
        <p:spPr>
          <a:xfrm>
            <a:off x="342900" y="5280566"/>
            <a:ext cx="8458200" cy="790890"/>
          </a:xfrm>
        </p:spPr>
        <p:txBody>
          <a:bodyPr/>
          <a:lstStyle/>
          <a:p>
            <a:r>
              <a:rPr lang="en-US" sz="2000" dirty="0"/>
              <a:t>The higher the Sharpe ratio, the better the investment compensates its investors for risk.</a:t>
            </a:r>
          </a:p>
        </p:txBody>
      </p:sp>
      <p:sp>
        <p:nvSpPr>
          <p:cNvPr id="11" name="Slide Number Placeholder 10"/>
          <p:cNvSpPr>
            <a:spLocks noGrp="1"/>
          </p:cNvSpPr>
          <p:nvPr>
            <p:ph type="sldNum" sz="quarter" idx="10"/>
          </p:nvPr>
        </p:nvSpPr>
        <p:spPr/>
        <p:txBody>
          <a:bodyPr/>
          <a:lstStyle/>
          <a:p>
            <a:fld id="{68151E55-6873-49E2-B8D5-2F265E6F1973}" type="slidenum">
              <a:rPr lang="en-US" smtClean="0"/>
              <a:t>21</a:t>
            </a:fld>
            <a:endParaRPr lang="en-US" dirty="0"/>
          </a:p>
        </p:txBody>
      </p:sp>
    </p:spTree>
    <p:extLst>
      <p:ext uri="{BB962C8B-B14F-4D97-AF65-F5344CB8AC3E}">
        <p14:creationId xmlns:p14="http://schemas.microsoft.com/office/powerpoint/2010/main" val="555607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3.2: Measures of Dispersion, Shape, and Association </a:t>
            </a:r>
            <a:r>
              <a:rPr lang="en-US" sz="1100" b="0" dirty="0"/>
              <a:t>8</a:t>
            </a:r>
            <a:endParaRPr lang="en-US" dirty="0"/>
          </a:p>
        </p:txBody>
      </p:sp>
      <p:sp>
        <p:nvSpPr>
          <p:cNvPr id="3" name="Content Placeholder 2"/>
          <p:cNvSpPr>
            <a:spLocks noGrp="1"/>
          </p:cNvSpPr>
          <p:nvPr>
            <p:ph sz="quarter" idx="11"/>
          </p:nvPr>
        </p:nvSpPr>
        <p:spPr>
          <a:xfrm>
            <a:off x="342900" y="1276710"/>
            <a:ext cx="8458200" cy="414930"/>
          </a:xfrm>
        </p:spPr>
        <p:txBody>
          <a:bodyPr/>
          <a:lstStyle/>
          <a:p>
            <a:pPr marL="292608" indent="-292608">
              <a:buFont typeface="Arial" panose="020B0604020202020204" pitchFamily="34" charset="0"/>
              <a:buChar char="•"/>
            </a:pPr>
            <a:r>
              <a:rPr lang="en-US" sz="2200" dirty="0"/>
              <a:t>Example: Compute the Sharpe ratios for the Growth and Value</a:t>
            </a:r>
          </a:p>
        </p:txBody>
      </p:sp>
      <p:sp>
        <p:nvSpPr>
          <p:cNvPr id="4" name="Content Placeholder 3"/>
          <p:cNvSpPr>
            <a:spLocks noGrp="1"/>
          </p:cNvSpPr>
          <p:nvPr>
            <p:ph sz="quarter" idx="14"/>
          </p:nvPr>
        </p:nvSpPr>
        <p:spPr>
          <a:xfrm>
            <a:off x="342901" y="1750456"/>
            <a:ext cx="2308860" cy="413624"/>
          </a:xfrm>
        </p:spPr>
        <p:txBody>
          <a:bodyPr/>
          <a:lstStyle/>
          <a:p>
            <a:pPr marL="292608"/>
            <a:r>
              <a:rPr lang="en-US" sz="2200" dirty="0"/>
              <a:t>fund assuming</a:t>
            </a:r>
          </a:p>
        </p:txBody>
      </p:sp>
      <p:graphicFrame>
        <p:nvGraphicFramePr>
          <p:cNvPr id="15" name="Object 14"/>
          <p:cNvGraphicFramePr>
            <a:graphicFrameLocks noChangeAspect="1"/>
          </p:cNvGraphicFramePr>
          <p:nvPr>
            <p:extLst>
              <p:ext uri="{D42A27DB-BD31-4B8C-83A1-F6EECF244321}">
                <p14:modId xmlns:p14="http://schemas.microsoft.com/office/powerpoint/2010/main" val="2591696439"/>
              </p:ext>
            </p:extLst>
          </p:nvPr>
        </p:nvGraphicFramePr>
        <p:xfrm>
          <a:off x="2651761" y="1849383"/>
          <a:ext cx="1054100" cy="381000"/>
        </p:xfrm>
        <a:graphic>
          <a:graphicData uri="http://schemas.openxmlformats.org/presentationml/2006/ole">
            <mc:AlternateContent xmlns:mc="http://schemas.openxmlformats.org/markup-compatibility/2006">
              <mc:Choice xmlns:v="urn:schemas-microsoft-com:vml" Requires="v">
                <p:oleObj name="Equation" r:id="rId2" imgW="1054080" imgH="380880" progId="Equation.DSMT4">
                  <p:embed/>
                </p:oleObj>
              </mc:Choice>
              <mc:Fallback>
                <p:oleObj name="Equation" r:id="rId2" imgW="1054080" imgH="380880" progId="Equation.DSMT4">
                  <p:embed/>
                  <p:pic>
                    <p:nvPicPr>
                      <p:cNvPr id="0" name=""/>
                      <p:cNvPicPr/>
                      <p:nvPr/>
                    </p:nvPicPr>
                    <p:blipFill>
                      <a:blip r:embed="rId3"/>
                      <a:stretch>
                        <a:fillRect/>
                      </a:stretch>
                    </p:blipFill>
                    <p:spPr>
                      <a:xfrm>
                        <a:off x="2651761" y="1849383"/>
                        <a:ext cx="1054100" cy="381000"/>
                      </a:xfrm>
                      <a:prstGeom prst="rect">
                        <a:avLst/>
                      </a:prstGeom>
                    </p:spPr>
                  </p:pic>
                </p:oleObj>
              </mc:Fallback>
            </mc:AlternateContent>
          </a:graphicData>
        </a:graphic>
      </p:graphicFrame>
      <p:sp>
        <p:nvSpPr>
          <p:cNvPr id="5" name="Content Placeholder 4"/>
          <p:cNvSpPr>
            <a:spLocks noGrp="1"/>
          </p:cNvSpPr>
          <p:nvPr>
            <p:ph sz="quarter" idx="15"/>
          </p:nvPr>
        </p:nvSpPr>
        <p:spPr>
          <a:xfrm>
            <a:off x="342900" y="2321823"/>
            <a:ext cx="8458200" cy="1091937"/>
          </a:xfrm>
        </p:spPr>
        <p:txBody>
          <a:bodyPr/>
          <a:lstStyle/>
          <a:p>
            <a:pPr marL="292608" indent="-292608">
              <a:buFont typeface="Arial" panose="020B0604020202020204" pitchFamily="34" charset="0"/>
              <a:buChar char="•"/>
            </a:pPr>
            <a:r>
              <a:rPr lang="en-US" sz="2200" dirty="0"/>
              <a:t>Because the standard deviation of Growth is greater than the standard deviation of Value, 23.799 &gt; 17.979, Growth is considered riskier than Value.</a:t>
            </a:r>
          </a:p>
        </p:txBody>
      </p:sp>
      <p:sp>
        <p:nvSpPr>
          <p:cNvPr id="6" name="Content Placeholder 5"/>
          <p:cNvSpPr>
            <a:spLocks noGrp="1"/>
          </p:cNvSpPr>
          <p:nvPr>
            <p:ph sz="quarter" idx="16"/>
          </p:nvPr>
        </p:nvSpPr>
        <p:spPr>
          <a:xfrm>
            <a:off x="342901" y="3633434"/>
            <a:ext cx="1958339" cy="420406"/>
          </a:xfrm>
        </p:spPr>
        <p:txBody>
          <a:bodyPr/>
          <a:lstStyle/>
          <a:p>
            <a:pPr marL="292608" indent="-292608">
              <a:buFont typeface="Arial" panose="020B0604020202020204" pitchFamily="34" charset="0"/>
              <a:buChar char="•"/>
            </a:pPr>
            <a:r>
              <a:rPr lang="en-US" sz="2200" dirty="0"/>
              <a:t>Growth C</a:t>
            </a:r>
            <a:r>
              <a:rPr lang="en-US" sz="100" dirty="0"/>
              <a:t> </a:t>
            </a:r>
            <a:r>
              <a:rPr lang="en-US" sz="2200" dirty="0"/>
              <a:t>V:</a:t>
            </a:r>
          </a:p>
        </p:txBody>
      </p:sp>
      <p:graphicFrame>
        <p:nvGraphicFramePr>
          <p:cNvPr id="16" name="Object 15"/>
          <p:cNvGraphicFramePr>
            <a:graphicFrameLocks noChangeAspect="1"/>
          </p:cNvGraphicFramePr>
          <p:nvPr>
            <p:extLst>
              <p:ext uri="{D42A27DB-BD31-4B8C-83A1-F6EECF244321}">
                <p14:modId xmlns:p14="http://schemas.microsoft.com/office/powerpoint/2010/main" val="616180778"/>
              </p:ext>
            </p:extLst>
          </p:nvPr>
        </p:nvGraphicFramePr>
        <p:xfrm>
          <a:off x="2373630" y="3509645"/>
          <a:ext cx="1968500" cy="673100"/>
        </p:xfrm>
        <a:graphic>
          <a:graphicData uri="http://schemas.openxmlformats.org/presentationml/2006/ole">
            <mc:AlternateContent xmlns:mc="http://schemas.openxmlformats.org/markup-compatibility/2006">
              <mc:Choice xmlns:v="urn:schemas-microsoft-com:vml" Requires="v">
                <p:oleObj name="Equation" r:id="rId4" imgW="1968480" imgH="672840" progId="Equation.DSMT4">
                  <p:embed/>
                </p:oleObj>
              </mc:Choice>
              <mc:Fallback>
                <p:oleObj name="Equation" r:id="rId4" imgW="1968480" imgH="672840" progId="Equation.DSMT4">
                  <p:embed/>
                  <p:pic>
                    <p:nvPicPr>
                      <p:cNvPr id="0" name=""/>
                      <p:cNvPicPr/>
                      <p:nvPr/>
                    </p:nvPicPr>
                    <p:blipFill>
                      <a:blip r:embed="rId5"/>
                      <a:stretch>
                        <a:fillRect/>
                      </a:stretch>
                    </p:blipFill>
                    <p:spPr>
                      <a:xfrm>
                        <a:off x="2373630" y="3509645"/>
                        <a:ext cx="1968500" cy="673100"/>
                      </a:xfrm>
                      <a:prstGeom prst="rect">
                        <a:avLst/>
                      </a:prstGeom>
                    </p:spPr>
                  </p:pic>
                </p:oleObj>
              </mc:Fallback>
            </mc:AlternateContent>
          </a:graphicData>
        </a:graphic>
      </p:graphicFrame>
      <p:sp>
        <p:nvSpPr>
          <p:cNvPr id="7" name="Content Placeholder 6"/>
          <p:cNvSpPr>
            <a:spLocks noGrp="1"/>
          </p:cNvSpPr>
          <p:nvPr>
            <p:ph sz="quarter" idx="17"/>
          </p:nvPr>
        </p:nvSpPr>
        <p:spPr>
          <a:xfrm>
            <a:off x="342901" y="4406564"/>
            <a:ext cx="1760220" cy="424516"/>
          </a:xfrm>
        </p:spPr>
        <p:txBody>
          <a:bodyPr/>
          <a:lstStyle/>
          <a:p>
            <a:pPr marL="292608" indent="-292608">
              <a:buFont typeface="Arial" panose="020B0604020202020204" pitchFamily="34" charset="0"/>
              <a:buChar char="•"/>
            </a:pPr>
            <a:r>
              <a:rPr lang="en-US" sz="2200" dirty="0"/>
              <a:t>Value C</a:t>
            </a:r>
            <a:r>
              <a:rPr lang="en-US" sz="100" dirty="0"/>
              <a:t> </a:t>
            </a:r>
            <a:r>
              <a:rPr lang="en-US" sz="2200" dirty="0"/>
              <a:t>V:</a:t>
            </a:r>
          </a:p>
        </p:txBody>
      </p:sp>
      <p:graphicFrame>
        <p:nvGraphicFramePr>
          <p:cNvPr id="18" name="Object 17"/>
          <p:cNvGraphicFramePr>
            <a:graphicFrameLocks noChangeAspect="1"/>
          </p:cNvGraphicFramePr>
          <p:nvPr>
            <p:extLst>
              <p:ext uri="{D42A27DB-BD31-4B8C-83A1-F6EECF244321}">
                <p14:modId xmlns:p14="http://schemas.microsoft.com/office/powerpoint/2010/main" val="4267412300"/>
              </p:ext>
            </p:extLst>
          </p:nvPr>
        </p:nvGraphicFramePr>
        <p:xfrm>
          <a:off x="2099310" y="4317365"/>
          <a:ext cx="1968500" cy="673100"/>
        </p:xfrm>
        <a:graphic>
          <a:graphicData uri="http://schemas.openxmlformats.org/presentationml/2006/ole">
            <mc:AlternateContent xmlns:mc="http://schemas.openxmlformats.org/markup-compatibility/2006">
              <mc:Choice xmlns:v="urn:schemas-microsoft-com:vml" Requires="v">
                <p:oleObj name="Equation" r:id="rId6" imgW="1968480" imgH="672840" progId="Equation.DSMT4">
                  <p:embed/>
                </p:oleObj>
              </mc:Choice>
              <mc:Fallback>
                <p:oleObj name="Equation" r:id="rId6" imgW="1968480" imgH="672840" progId="Equation.DSMT4">
                  <p:embed/>
                  <p:pic>
                    <p:nvPicPr>
                      <p:cNvPr id="0" name=""/>
                      <p:cNvPicPr/>
                      <p:nvPr/>
                    </p:nvPicPr>
                    <p:blipFill>
                      <a:blip r:embed="rId7"/>
                      <a:stretch>
                        <a:fillRect/>
                      </a:stretch>
                    </p:blipFill>
                    <p:spPr>
                      <a:xfrm>
                        <a:off x="2099310" y="4317365"/>
                        <a:ext cx="1968500" cy="673100"/>
                      </a:xfrm>
                      <a:prstGeom prst="rect">
                        <a:avLst/>
                      </a:prstGeom>
                    </p:spPr>
                  </p:pic>
                </p:oleObj>
              </mc:Fallback>
            </mc:AlternateContent>
          </a:graphicData>
        </a:graphic>
      </p:graphicFrame>
      <p:sp>
        <p:nvSpPr>
          <p:cNvPr id="8" name="Content Placeholder 7"/>
          <p:cNvSpPr>
            <a:spLocks noGrp="1"/>
          </p:cNvSpPr>
          <p:nvPr>
            <p:ph sz="quarter" idx="18"/>
          </p:nvPr>
        </p:nvSpPr>
        <p:spPr>
          <a:xfrm>
            <a:off x="342900" y="5125085"/>
            <a:ext cx="8458200" cy="1390015"/>
          </a:xfrm>
        </p:spPr>
        <p:txBody>
          <a:bodyPr/>
          <a:lstStyle/>
          <a:p>
            <a:pPr marL="292608" indent="-292608">
              <a:buFont typeface="Arial" panose="020B0604020202020204" pitchFamily="34" charset="0"/>
              <a:buChar char="•"/>
            </a:pPr>
            <a:r>
              <a:rPr lang="en-US" sz="2200" dirty="0"/>
              <a:t>Growth provides a higher Sharpe ratio than Value (0.58 &gt; 0.56); therefore, Growth offered more reward per unit of risk.</a:t>
            </a:r>
          </a:p>
        </p:txBody>
      </p:sp>
      <p:sp>
        <p:nvSpPr>
          <p:cNvPr id="17" name="Slide Number Placeholder 16"/>
          <p:cNvSpPr>
            <a:spLocks noGrp="1"/>
          </p:cNvSpPr>
          <p:nvPr>
            <p:ph type="sldNum" sz="quarter" idx="10"/>
          </p:nvPr>
        </p:nvSpPr>
        <p:spPr/>
        <p:txBody>
          <a:bodyPr/>
          <a:lstStyle/>
          <a:p>
            <a:fld id="{68151E55-6873-49E2-B8D5-2F265E6F1973}" type="slidenum">
              <a:rPr lang="en-US" smtClean="0"/>
              <a:t>22</a:t>
            </a:fld>
            <a:endParaRPr lang="en-US"/>
          </a:p>
        </p:txBody>
      </p:sp>
    </p:spTree>
    <p:extLst>
      <p:ext uri="{BB962C8B-B14F-4D97-AF65-F5344CB8AC3E}">
        <p14:creationId xmlns:p14="http://schemas.microsoft.com/office/powerpoint/2010/main" val="746645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3.2: Measures of Dispersion, Shape, and Association </a:t>
            </a:r>
            <a:r>
              <a:rPr lang="en-US" sz="1100" b="0" dirty="0"/>
              <a:t>9</a:t>
            </a:r>
            <a:endParaRPr lang="en-US" dirty="0"/>
          </a:p>
        </p:txBody>
      </p:sp>
      <p:sp>
        <p:nvSpPr>
          <p:cNvPr id="3" name="Content Placeholder 2"/>
          <p:cNvSpPr>
            <a:spLocks noGrp="1"/>
          </p:cNvSpPr>
          <p:nvPr>
            <p:ph sz="quarter" idx="11"/>
          </p:nvPr>
        </p:nvSpPr>
        <p:spPr>
          <a:xfrm>
            <a:off x="342900" y="1276709"/>
            <a:ext cx="8458200" cy="1695091"/>
          </a:xfrm>
        </p:spPr>
        <p:txBody>
          <a:bodyPr/>
          <a:lstStyle/>
          <a:p>
            <a:r>
              <a:rPr lang="en-US" dirty="0"/>
              <a:t>A symmetric distribution is one that is a mirror image of itself on both sides of its center.</a:t>
            </a:r>
          </a:p>
          <a:p>
            <a:r>
              <a:rPr lang="en-US" dirty="0"/>
              <a:t>The </a:t>
            </a:r>
            <a:r>
              <a:rPr lang="en-US" b="1" dirty="0"/>
              <a:t>skewness coefficient</a:t>
            </a:r>
            <a:r>
              <a:rPr lang="en-US" dirty="0"/>
              <a:t> measures the degree to which a distribution is not symmetric about its mean.</a:t>
            </a:r>
          </a:p>
        </p:txBody>
      </p:sp>
      <p:sp>
        <p:nvSpPr>
          <p:cNvPr id="4" name="Content Placeholder 3"/>
          <p:cNvSpPr>
            <a:spLocks noGrp="1"/>
          </p:cNvSpPr>
          <p:nvPr>
            <p:ph sz="quarter" idx="14"/>
          </p:nvPr>
        </p:nvSpPr>
        <p:spPr>
          <a:xfrm>
            <a:off x="342900" y="3304936"/>
            <a:ext cx="2339340" cy="444104"/>
          </a:xfrm>
        </p:spPr>
        <p:txBody>
          <a:bodyPr/>
          <a:lstStyle/>
          <a:p>
            <a:pPr marL="292608" indent="-292608">
              <a:buFont typeface="Arial" panose="020B0604020202020204" pitchFamily="34" charset="0"/>
              <a:buChar char="•"/>
            </a:pPr>
            <a:r>
              <a:rPr lang="en-US" dirty="0"/>
              <a:t>Calculated as</a:t>
            </a:r>
          </a:p>
        </p:txBody>
      </p:sp>
      <p:graphicFrame>
        <p:nvGraphicFramePr>
          <p:cNvPr id="10" name="Object 9"/>
          <p:cNvGraphicFramePr>
            <a:graphicFrameLocks noChangeAspect="1"/>
          </p:cNvGraphicFramePr>
          <p:nvPr>
            <p:extLst>
              <p:ext uri="{D42A27DB-BD31-4B8C-83A1-F6EECF244321}">
                <p14:modId xmlns:p14="http://schemas.microsoft.com/office/powerpoint/2010/main" val="419966345"/>
              </p:ext>
            </p:extLst>
          </p:nvPr>
        </p:nvGraphicFramePr>
        <p:xfrm>
          <a:off x="2787650" y="3078163"/>
          <a:ext cx="3213100" cy="927100"/>
        </p:xfrm>
        <a:graphic>
          <a:graphicData uri="http://schemas.openxmlformats.org/presentationml/2006/ole">
            <mc:AlternateContent xmlns:mc="http://schemas.openxmlformats.org/markup-compatibility/2006">
              <mc:Choice xmlns:v="urn:schemas-microsoft-com:vml" Requires="v">
                <p:oleObj name="Equation" r:id="rId2" imgW="3213000" imgH="927000" progId="Equation.DSMT4">
                  <p:embed/>
                </p:oleObj>
              </mc:Choice>
              <mc:Fallback>
                <p:oleObj name="Equation" r:id="rId2" imgW="3213000" imgH="927000" progId="Equation.DSMT4">
                  <p:embed/>
                  <p:pic>
                    <p:nvPicPr>
                      <p:cNvPr id="0" name=""/>
                      <p:cNvPicPr/>
                      <p:nvPr/>
                    </p:nvPicPr>
                    <p:blipFill>
                      <a:blip r:embed="rId3"/>
                      <a:stretch>
                        <a:fillRect/>
                      </a:stretch>
                    </p:blipFill>
                    <p:spPr>
                      <a:xfrm>
                        <a:off x="2787650" y="3078163"/>
                        <a:ext cx="3213100" cy="927100"/>
                      </a:xfrm>
                      <a:prstGeom prst="rect">
                        <a:avLst/>
                      </a:prstGeom>
                    </p:spPr>
                  </p:pic>
                </p:oleObj>
              </mc:Fallback>
            </mc:AlternateContent>
          </a:graphicData>
        </a:graphic>
      </p:graphicFrame>
      <p:sp>
        <p:nvSpPr>
          <p:cNvPr id="5" name="Content Placeholder 4"/>
          <p:cNvSpPr>
            <a:spLocks noGrp="1"/>
          </p:cNvSpPr>
          <p:nvPr>
            <p:ph sz="quarter" idx="15"/>
          </p:nvPr>
        </p:nvSpPr>
        <p:spPr>
          <a:xfrm>
            <a:off x="342900" y="4272544"/>
            <a:ext cx="8458200" cy="2242556"/>
          </a:xfrm>
        </p:spPr>
        <p:txBody>
          <a:bodyPr/>
          <a:lstStyle/>
          <a:p>
            <a:pPr marL="292608" indent="-292608">
              <a:buFont typeface="Arial" panose="020B0604020202020204" pitchFamily="34" charset="0"/>
              <a:buChar char="•"/>
            </a:pPr>
            <a:r>
              <a:rPr lang="en-US" dirty="0"/>
              <a:t>Symmetric: coefficient of 0 (normal).</a:t>
            </a:r>
          </a:p>
          <a:p>
            <a:pPr marL="292608" indent="-292608">
              <a:buFont typeface="Arial" panose="020B0604020202020204" pitchFamily="34" charset="0"/>
              <a:buChar char="•"/>
            </a:pPr>
            <a:r>
              <a:rPr lang="en-US" dirty="0"/>
              <a:t>Positively skewed: positive coefficient.</a:t>
            </a:r>
          </a:p>
          <a:p>
            <a:pPr marL="292608" indent="-292608">
              <a:buFont typeface="Arial" panose="020B0604020202020204" pitchFamily="34" charset="0"/>
              <a:buChar char="•"/>
            </a:pPr>
            <a:r>
              <a:rPr lang="en-US" dirty="0"/>
              <a:t>Negatively skewed: negative coefficient.</a:t>
            </a:r>
          </a:p>
        </p:txBody>
      </p:sp>
      <p:sp>
        <p:nvSpPr>
          <p:cNvPr id="11" name="Slide Number Placeholder 10"/>
          <p:cNvSpPr>
            <a:spLocks noGrp="1"/>
          </p:cNvSpPr>
          <p:nvPr>
            <p:ph type="sldNum" sz="quarter" idx="10"/>
          </p:nvPr>
        </p:nvSpPr>
        <p:spPr/>
        <p:txBody>
          <a:bodyPr/>
          <a:lstStyle/>
          <a:p>
            <a:fld id="{68151E55-6873-49E2-B8D5-2F265E6F1973}" type="slidenum">
              <a:rPr lang="en-US" smtClean="0"/>
              <a:t>23</a:t>
            </a:fld>
            <a:endParaRPr lang="en-US" dirty="0"/>
          </a:p>
        </p:txBody>
      </p:sp>
    </p:spTree>
    <p:extLst>
      <p:ext uri="{BB962C8B-B14F-4D97-AF65-F5344CB8AC3E}">
        <p14:creationId xmlns:p14="http://schemas.microsoft.com/office/powerpoint/2010/main" val="2490854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3.2: Measures of Dispersion, Shape, and Association </a:t>
            </a:r>
            <a:r>
              <a:rPr lang="en-US" sz="1100" b="0" dirty="0"/>
              <a:t>10</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sz="2000" dirty="0"/>
              <a:t>The </a:t>
            </a:r>
            <a:r>
              <a:rPr lang="en-US" sz="2000" b="1" dirty="0"/>
              <a:t>kurtosis coefficient</a:t>
            </a:r>
            <a:r>
              <a:rPr lang="en-US" sz="2000" dirty="0"/>
              <a:t> is a summary measure that tells us whether the tails of the distribution are more or less extreme than the normal distribution.</a:t>
            </a:r>
          </a:p>
          <a:p>
            <a:pPr marL="292608" indent="-292608">
              <a:buFont typeface="Arial" panose="020B0604020202020204" pitchFamily="34" charset="0"/>
              <a:buChar char="•"/>
            </a:pPr>
            <a:r>
              <a:rPr lang="en-US" sz="2000" dirty="0"/>
              <a:t>A distribution that has tails that are more extreme than the normal distribution is leptokurtic (</a:t>
            </a:r>
            <a:r>
              <a:rPr lang="en-US" sz="2000" i="1" dirty="0" err="1"/>
              <a:t>lepto</a:t>
            </a:r>
            <a:r>
              <a:rPr lang="en-US" sz="2000" dirty="0"/>
              <a:t> from the Greek word for slender).</a:t>
            </a:r>
          </a:p>
          <a:p>
            <a:pPr marL="292608" indent="-292608">
              <a:buFont typeface="Arial" panose="020B0604020202020204" pitchFamily="34" charset="0"/>
              <a:buChar char="•"/>
            </a:pPr>
            <a:r>
              <a:rPr lang="en-US" sz="2000" dirty="0"/>
              <a:t>A return distribution is often leptokurtic, which means that its tails are longer than the normal distribution—implying the existence of outliers.</a:t>
            </a:r>
          </a:p>
          <a:p>
            <a:pPr marL="292608" indent="-292608">
              <a:buFont typeface="Arial" panose="020B0604020202020204" pitchFamily="34" charset="0"/>
              <a:buChar char="•"/>
            </a:pPr>
            <a:r>
              <a:rPr lang="en-US" sz="2000" dirty="0"/>
              <a:t>If a return distribution is in fact leptokurtic, but we assume that it is normally distributed in statistical models, then we will underestimate the likelihood of very bad or very good returns.</a:t>
            </a:r>
          </a:p>
          <a:p>
            <a:pPr marL="292608" indent="-292608">
              <a:buFont typeface="Arial" panose="020B0604020202020204" pitchFamily="34" charset="0"/>
              <a:buChar char="•"/>
            </a:pPr>
            <a:r>
              <a:rPr lang="en-US" sz="2000" dirty="0"/>
              <a:t>A </a:t>
            </a:r>
            <a:r>
              <a:rPr lang="en-US" sz="2000" dirty="0" err="1"/>
              <a:t>platykurtic</a:t>
            </a:r>
            <a:r>
              <a:rPr lang="en-US" sz="2000" dirty="0"/>
              <a:t> (</a:t>
            </a:r>
            <a:r>
              <a:rPr lang="en-US" sz="2000" i="1" dirty="0"/>
              <a:t>platy</a:t>
            </a:r>
            <a:r>
              <a:rPr lang="en-US" sz="2000" dirty="0"/>
              <a:t> from the Greek word for broad) distribution is one that has shorter tails, or tails that are less extreme, than the normal distribution.</a:t>
            </a:r>
          </a:p>
        </p:txBody>
      </p:sp>
      <p:sp>
        <p:nvSpPr>
          <p:cNvPr id="6" name="Slide Number Placeholder 5"/>
          <p:cNvSpPr>
            <a:spLocks noGrp="1"/>
          </p:cNvSpPr>
          <p:nvPr>
            <p:ph type="sldNum" sz="quarter" idx="4"/>
          </p:nvPr>
        </p:nvSpPr>
        <p:spPr/>
        <p:txBody>
          <a:bodyPr/>
          <a:lstStyle/>
          <a:p>
            <a:fld id="{68151E55-6873-49E2-B8D5-2F265E6F1973}" type="slidenum">
              <a:rPr lang="en-US" smtClean="0"/>
              <a:pPr/>
              <a:t>24</a:t>
            </a:fld>
            <a:endParaRPr lang="en-US" dirty="0"/>
          </a:p>
        </p:txBody>
      </p:sp>
    </p:spTree>
    <p:extLst>
      <p:ext uri="{BB962C8B-B14F-4D97-AF65-F5344CB8AC3E}">
        <p14:creationId xmlns:p14="http://schemas.microsoft.com/office/powerpoint/2010/main" val="101608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3.2: Measures of Dispersion, Shape, and Association </a:t>
            </a:r>
            <a:r>
              <a:rPr lang="en-US" sz="1100" b="0" dirty="0"/>
              <a:t>11</a:t>
            </a:r>
            <a:endParaRPr lang="en-US" dirty="0"/>
          </a:p>
        </p:txBody>
      </p:sp>
      <p:sp>
        <p:nvSpPr>
          <p:cNvPr id="3" name="Content Placeholder 2"/>
          <p:cNvSpPr>
            <a:spLocks noGrp="1"/>
          </p:cNvSpPr>
          <p:nvPr>
            <p:ph sz="quarter" idx="11"/>
          </p:nvPr>
        </p:nvSpPr>
        <p:spPr>
          <a:xfrm>
            <a:off x="342900" y="1444350"/>
            <a:ext cx="5097780" cy="414930"/>
          </a:xfrm>
        </p:spPr>
        <p:txBody>
          <a:bodyPr/>
          <a:lstStyle/>
          <a:p>
            <a:r>
              <a:rPr lang="en-US" sz="2200" dirty="0"/>
              <a:t>The kurtosis coefficient is calculated as</a:t>
            </a:r>
          </a:p>
        </p:txBody>
      </p:sp>
      <p:graphicFrame>
        <p:nvGraphicFramePr>
          <p:cNvPr id="9" name="Object 8"/>
          <p:cNvGraphicFramePr>
            <a:graphicFrameLocks noChangeAspect="1"/>
          </p:cNvGraphicFramePr>
          <p:nvPr>
            <p:extLst>
              <p:ext uri="{D42A27DB-BD31-4B8C-83A1-F6EECF244321}">
                <p14:modId xmlns:p14="http://schemas.microsoft.com/office/powerpoint/2010/main" val="1355719746"/>
              </p:ext>
            </p:extLst>
          </p:nvPr>
        </p:nvGraphicFramePr>
        <p:xfrm>
          <a:off x="5462588" y="1263650"/>
          <a:ext cx="3441700" cy="763588"/>
        </p:xfrm>
        <a:graphic>
          <a:graphicData uri="http://schemas.openxmlformats.org/presentationml/2006/ole">
            <mc:AlternateContent xmlns:mc="http://schemas.openxmlformats.org/markup-compatibility/2006">
              <mc:Choice xmlns:v="urn:schemas-microsoft-com:vml" Requires="v">
                <p:oleObj name="Equation" r:id="rId2" imgW="3784320" imgH="838080" progId="Equation.DSMT4">
                  <p:embed/>
                </p:oleObj>
              </mc:Choice>
              <mc:Fallback>
                <p:oleObj name="Equation" r:id="rId2" imgW="3784320" imgH="838080" progId="Equation.DSMT4">
                  <p:embed/>
                  <p:pic>
                    <p:nvPicPr>
                      <p:cNvPr id="0" name=""/>
                      <p:cNvPicPr/>
                      <p:nvPr/>
                    </p:nvPicPr>
                    <p:blipFill>
                      <a:blip r:embed="rId3"/>
                      <a:stretch>
                        <a:fillRect/>
                      </a:stretch>
                    </p:blipFill>
                    <p:spPr>
                      <a:xfrm>
                        <a:off x="5462588" y="1263650"/>
                        <a:ext cx="3441700" cy="763588"/>
                      </a:xfrm>
                      <a:prstGeom prst="rect">
                        <a:avLst/>
                      </a:prstGeom>
                    </p:spPr>
                  </p:pic>
                </p:oleObj>
              </mc:Fallback>
            </mc:AlternateContent>
          </a:graphicData>
        </a:graphic>
      </p:graphicFrame>
      <p:sp>
        <p:nvSpPr>
          <p:cNvPr id="4" name="Content Placeholder 3"/>
          <p:cNvSpPr>
            <a:spLocks noGrp="1"/>
          </p:cNvSpPr>
          <p:nvPr>
            <p:ph sz="quarter" idx="14"/>
          </p:nvPr>
        </p:nvSpPr>
        <p:spPr>
          <a:xfrm>
            <a:off x="342900" y="2198660"/>
            <a:ext cx="8458200" cy="2007580"/>
          </a:xfrm>
        </p:spPr>
        <p:txBody>
          <a:bodyPr/>
          <a:lstStyle/>
          <a:p>
            <a:r>
              <a:rPr lang="en-US" sz="2200" dirty="0"/>
              <a:t>The kurtosis coefficient of a normal distribution is 3.</a:t>
            </a:r>
          </a:p>
          <a:p>
            <a:pPr marL="292608" indent="-292608">
              <a:buFont typeface="Arial" panose="020B0604020202020204" pitchFamily="34" charset="0"/>
              <a:buChar char="•"/>
            </a:pPr>
            <a:r>
              <a:rPr lang="en-US" sz="2200" dirty="0"/>
              <a:t>Kurtosis more than three: more extreme tails than a normal distribution.</a:t>
            </a:r>
          </a:p>
          <a:p>
            <a:pPr marL="292608" indent="-292608">
              <a:buFont typeface="Arial" panose="020B0604020202020204" pitchFamily="34" charset="0"/>
              <a:buChar char="•"/>
            </a:pPr>
            <a:r>
              <a:rPr lang="en-US" sz="2200" dirty="0"/>
              <a:t>Kurtosis less than three: less extreme tail than a normal distribution.</a:t>
            </a:r>
          </a:p>
        </p:txBody>
      </p:sp>
      <p:sp>
        <p:nvSpPr>
          <p:cNvPr id="5" name="Content Placeholder 4"/>
          <p:cNvSpPr>
            <a:spLocks noGrp="1"/>
          </p:cNvSpPr>
          <p:nvPr>
            <p:ph sz="quarter" idx="15"/>
          </p:nvPr>
        </p:nvSpPr>
        <p:spPr>
          <a:xfrm>
            <a:off x="342900" y="4485904"/>
            <a:ext cx="6606540" cy="436616"/>
          </a:xfrm>
        </p:spPr>
        <p:txBody>
          <a:bodyPr/>
          <a:lstStyle/>
          <a:p>
            <a:r>
              <a:rPr lang="en-US" sz="2200" dirty="0"/>
              <a:t>The excess kurtosis is the kurtosis coefficient minus</a:t>
            </a:r>
          </a:p>
        </p:txBody>
      </p:sp>
      <p:graphicFrame>
        <p:nvGraphicFramePr>
          <p:cNvPr id="10" name="Object 9"/>
          <p:cNvGraphicFramePr>
            <a:graphicFrameLocks noChangeAspect="1"/>
          </p:cNvGraphicFramePr>
          <p:nvPr>
            <p:extLst>
              <p:ext uri="{D42A27DB-BD31-4B8C-83A1-F6EECF244321}">
                <p14:modId xmlns:p14="http://schemas.microsoft.com/office/powerpoint/2010/main" val="4262931842"/>
              </p:ext>
            </p:extLst>
          </p:nvPr>
        </p:nvGraphicFramePr>
        <p:xfrm>
          <a:off x="6996430" y="4261485"/>
          <a:ext cx="2019300" cy="876300"/>
        </p:xfrm>
        <a:graphic>
          <a:graphicData uri="http://schemas.openxmlformats.org/presentationml/2006/ole">
            <mc:AlternateContent xmlns:mc="http://schemas.openxmlformats.org/markup-compatibility/2006">
              <mc:Choice xmlns:v="urn:schemas-microsoft-com:vml" Requires="v">
                <p:oleObj name="Equation" r:id="rId4" imgW="2019240" imgH="876240" progId="Equation.DSMT4">
                  <p:embed/>
                </p:oleObj>
              </mc:Choice>
              <mc:Fallback>
                <p:oleObj name="Equation" r:id="rId4" imgW="2019240" imgH="876240" progId="Equation.DSMT4">
                  <p:embed/>
                  <p:pic>
                    <p:nvPicPr>
                      <p:cNvPr id="0" name=""/>
                      <p:cNvPicPr/>
                      <p:nvPr/>
                    </p:nvPicPr>
                    <p:blipFill>
                      <a:blip r:embed="rId5"/>
                      <a:stretch>
                        <a:fillRect/>
                      </a:stretch>
                    </p:blipFill>
                    <p:spPr>
                      <a:xfrm>
                        <a:off x="6996430" y="4261485"/>
                        <a:ext cx="2019300" cy="876300"/>
                      </a:xfrm>
                      <a:prstGeom prst="rect">
                        <a:avLst/>
                      </a:prstGeom>
                    </p:spPr>
                  </p:pic>
                </p:oleObj>
              </mc:Fallback>
            </mc:AlternateContent>
          </a:graphicData>
        </a:graphic>
      </p:graphicFrame>
      <p:sp>
        <p:nvSpPr>
          <p:cNvPr id="6" name="Content Placeholder 5"/>
          <p:cNvSpPr>
            <a:spLocks noGrp="1"/>
          </p:cNvSpPr>
          <p:nvPr>
            <p:ph sz="quarter" idx="16"/>
          </p:nvPr>
        </p:nvSpPr>
        <p:spPr>
          <a:xfrm>
            <a:off x="342900" y="5303520"/>
            <a:ext cx="8458200" cy="944880"/>
          </a:xfrm>
        </p:spPr>
        <p:txBody>
          <a:bodyPr/>
          <a:lstStyle/>
          <a:p>
            <a:pPr marL="292608" indent="-292608">
              <a:buFont typeface="Arial" panose="020B0604020202020204" pitchFamily="34" charset="0"/>
              <a:buChar char="•"/>
            </a:pPr>
            <a:r>
              <a:rPr lang="en-US" sz="2200" dirty="0"/>
              <a:t>Positive: more extreme tails than a normal distribution.</a:t>
            </a:r>
          </a:p>
          <a:p>
            <a:pPr marL="292608" indent="-292608">
              <a:buFont typeface="Arial" panose="020B0604020202020204" pitchFamily="34" charset="0"/>
              <a:buChar char="•"/>
            </a:pPr>
            <a:r>
              <a:rPr lang="en-US" sz="2200" dirty="0"/>
              <a:t>Negative: less extreme tail than a normal distribution.</a:t>
            </a:r>
          </a:p>
        </p:txBody>
      </p:sp>
      <p:sp>
        <p:nvSpPr>
          <p:cNvPr id="11" name="Slide Number Placeholder 10"/>
          <p:cNvSpPr>
            <a:spLocks noGrp="1"/>
          </p:cNvSpPr>
          <p:nvPr>
            <p:ph type="sldNum" sz="quarter" idx="10"/>
          </p:nvPr>
        </p:nvSpPr>
        <p:spPr/>
        <p:txBody>
          <a:bodyPr/>
          <a:lstStyle/>
          <a:p>
            <a:fld id="{68151E55-6873-49E2-B8D5-2F265E6F1973}" type="slidenum">
              <a:rPr lang="en-US" smtClean="0"/>
              <a:t>25</a:t>
            </a:fld>
            <a:endParaRPr lang="en-US" dirty="0"/>
          </a:p>
        </p:txBody>
      </p:sp>
    </p:spTree>
    <p:extLst>
      <p:ext uri="{BB962C8B-B14F-4D97-AF65-F5344CB8AC3E}">
        <p14:creationId xmlns:p14="http://schemas.microsoft.com/office/powerpoint/2010/main" val="1908628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3.2: Measures of Dispersion, Shape, and Association </a:t>
            </a:r>
            <a:r>
              <a:rPr lang="en-US" sz="1100" b="0" dirty="0"/>
              <a:t>12</a:t>
            </a:r>
          </a:p>
        </p:txBody>
      </p:sp>
      <p:sp>
        <p:nvSpPr>
          <p:cNvPr id="3" name="Content Placeholder 2"/>
          <p:cNvSpPr>
            <a:spLocks noGrp="1"/>
          </p:cNvSpPr>
          <p:nvPr>
            <p:ph sz="quarter" idx="11"/>
          </p:nvPr>
        </p:nvSpPr>
        <p:spPr>
          <a:xfrm>
            <a:off x="342900" y="1276709"/>
            <a:ext cx="8458200" cy="1268371"/>
          </a:xfrm>
        </p:spPr>
        <p:txBody>
          <a:bodyPr/>
          <a:lstStyle/>
          <a:p>
            <a:pPr marL="292608" indent="-292608">
              <a:buFont typeface="Arial" panose="020B0604020202020204" pitchFamily="34" charset="0"/>
              <a:buChar char="•"/>
            </a:pPr>
            <a:r>
              <a:rPr lang="en-US" dirty="0"/>
              <a:t>Example: Compute and interpret the skewness and the kurtosis coefficients for the Growth and Value variables in the </a:t>
            </a:r>
            <a:r>
              <a:rPr lang="en-US" dirty="0" err="1"/>
              <a:t>Growth_Value</a:t>
            </a:r>
            <a:r>
              <a:rPr lang="en-US" dirty="0"/>
              <a:t> file for the Investment Decision case.</a:t>
            </a:r>
          </a:p>
        </p:txBody>
      </p:sp>
      <p:graphicFrame>
        <p:nvGraphicFramePr>
          <p:cNvPr id="4" name="Table 3"/>
          <p:cNvGraphicFramePr>
            <a:graphicFrameLocks noGrp="1"/>
          </p:cNvGraphicFramePr>
          <p:nvPr>
            <p:extLst>
              <p:ext uri="{D42A27DB-BD31-4B8C-83A1-F6EECF244321}">
                <p14:modId xmlns:p14="http://schemas.microsoft.com/office/powerpoint/2010/main" val="4108264114"/>
              </p:ext>
            </p:extLst>
          </p:nvPr>
        </p:nvGraphicFramePr>
        <p:xfrm>
          <a:off x="1524000" y="2997200"/>
          <a:ext cx="6096000" cy="1112520"/>
        </p:xfrm>
        <a:graphic>
          <a:graphicData uri="http://schemas.openxmlformats.org/drawingml/2006/table">
            <a:tbl>
              <a:tblPr firstRow="1" bandRow="1">
                <a:tableStyleId>{5C22544A-7EE6-4342-B048-85BDC9FD1C3A}</a:tableStyleId>
              </a:tblPr>
              <a:tblGrid>
                <a:gridCol w="3093720">
                  <a:extLst>
                    <a:ext uri="{9D8B030D-6E8A-4147-A177-3AD203B41FA5}">
                      <a16:colId xmlns:a16="http://schemas.microsoft.com/office/drawing/2014/main" val="3887885814"/>
                    </a:ext>
                  </a:extLst>
                </a:gridCol>
                <a:gridCol w="1508760">
                  <a:extLst>
                    <a:ext uri="{9D8B030D-6E8A-4147-A177-3AD203B41FA5}">
                      <a16:colId xmlns:a16="http://schemas.microsoft.com/office/drawing/2014/main" val="1807645768"/>
                    </a:ext>
                  </a:extLst>
                </a:gridCol>
                <a:gridCol w="1493520">
                  <a:extLst>
                    <a:ext uri="{9D8B030D-6E8A-4147-A177-3AD203B41FA5}">
                      <a16:colId xmlns:a16="http://schemas.microsoft.com/office/drawing/2014/main" val="3729033170"/>
                    </a:ext>
                  </a:extLst>
                </a:gridCol>
              </a:tblGrid>
              <a:tr h="370840">
                <a:tc>
                  <a:txBody>
                    <a:bodyPr/>
                    <a:lstStyle/>
                    <a:p>
                      <a:endParaRPr lang="en-US" dirty="0"/>
                    </a:p>
                  </a:txBody>
                  <a:tcPr/>
                </a:tc>
                <a:tc>
                  <a:txBody>
                    <a:bodyPr/>
                    <a:lstStyle/>
                    <a:p>
                      <a:pPr algn="ctr"/>
                      <a:r>
                        <a:rPr lang="en-US" dirty="0"/>
                        <a:t>Growth</a:t>
                      </a:r>
                    </a:p>
                  </a:txBody>
                  <a:tcPr/>
                </a:tc>
                <a:tc>
                  <a:txBody>
                    <a:bodyPr/>
                    <a:lstStyle/>
                    <a:p>
                      <a:pPr algn="ctr"/>
                      <a:r>
                        <a:rPr lang="en-US" dirty="0"/>
                        <a:t>Value</a:t>
                      </a:r>
                    </a:p>
                  </a:txBody>
                  <a:tcPr/>
                </a:tc>
                <a:extLst>
                  <a:ext uri="{0D108BD9-81ED-4DB2-BD59-A6C34878D82A}">
                    <a16:rowId xmlns:a16="http://schemas.microsoft.com/office/drawing/2014/main" val="2221451406"/>
                  </a:ext>
                </a:extLst>
              </a:tr>
              <a:tr h="370840">
                <a:tc>
                  <a:txBody>
                    <a:bodyPr/>
                    <a:lstStyle/>
                    <a:p>
                      <a:r>
                        <a:rPr lang="en-US" dirty="0"/>
                        <a:t>Skewness coefficient</a:t>
                      </a:r>
                    </a:p>
                  </a:txBody>
                  <a:tcPr/>
                </a:tc>
                <a:tc>
                  <a:txBody>
                    <a:bodyPr/>
                    <a:lstStyle/>
                    <a:p>
                      <a:pPr algn="ctr"/>
                      <a:r>
                        <a:rPr lang="en-US" dirty="0"/>
                        <a:t>−0.021</a:t>
                      </a:r>
                    </a:p>
                  </a:txBody>
                  <a:tcPr/>
                </a:tc>
                <a:tc>
                  <a:txBody>
                    <a:bodyPr/>
                    <a:lstStyle/>
                    <a:p>
                      <a:pPr algn="ctr"/>
                      <a:r>
                        <a:rPr lang="en-US" dirty="0"/>
                        <a:t>−0.918</a:t>
                      </a:r>
                    </a:p>
                  </a:txBody>
                  <a:tcPr/>
                </a:tc>
                <a:extLst>
                  <a:ext uri="{0D108BD9-81ED-4DB2-BD59-A6C34878D82A}">
                    <a16:rowId xmlns:a16="http://schemas.microsoft.com/office/drawing/2014/main" val="2422831471"/>
                  </a:ext>
                </a:extLst>
              </a:tr>
              <a:tr h="370840">
                <a:tc>
                  <a:txBody>
                    <a:bodyPr/>
                    <a:lstStyle/>
                    <a:p>
                      <a:r>
                        <a:rPr lang="en-US" dirty="0"/>
                        <a:t>(Excess) Kurtosis coefficient</a:t>
                      </a:r>
                    </a:p>
                  </a:txBody>
                  <a:tcPr/>
                </a:tc>
                <a:tc>
                  <a:txBody>
                    <a:bodyPr/>
                    <a:lstStyle/>
                    <a:p>
                      <a:pPr algn="ctr"/>
                      <a:r>
                        <a:rPr lang="en-US" dirty="0"/>
                        <a:t>0.549</a:t>
                      </a:r>
                    </a:p>
                  </a:txBody>
                  <a:tcPr/>
                </a:tc>
                <a:tc>
                  <a:txBody>
                    <a:bodyPr/>
                    <a:lstStyle/>
                    <a:p>
                      <a:pPr algn="ctr"/>
                      <a:r>
                        <a:rPr lang="en-US" dirty="0"/>
                        <a:t>1.532</a:t>
                      </a:r>
                    </a:p>
                  </a:txBody>
                  <a:tcPr/>
                </a:tc>
                <a:extLst>
                  <a:ext uri="{0D108BD9-81ED-4DB2-BD59-A6C34878D82A}">
                    <a16:rowId xmlns:a16="http://schemas.microsoft.com/office/drawing/2014/main" val="2908498018"/>
                  </a:ext>
                </a:extLst>
              </a:tr>
            </a:tbl>
          </a:graphicData>
        </a:graphic>
      </p:graphicFrame>
      <p:sp>
        <p:nvSpPr>
          <p:cNvPr id="6" name="Slide Number Placeholder 5"/>
          <p:cNvSpPr>
            <a:spLocks noGrp="1"/>
          </p:cNvSpPr>
          <p:nvPr>
            <p:ph type="sldNum" sz="quarter" idx="4"/>
          </p:nvPr>
        </p:nvSpPr>
        <p:spPr/>
        <p:txBody>
          <a:bodyPr/>
          <a:lstStyle/>
          <a:p>
            <a:fld id="{68151E55-6873-49E2-B8D5-2F265E6F1973}" type="slidenum">
              <a:rPr lang="en-US" smtClean="0"/>
              <a:pPr/>
              <a:t>26</a:t>
            </a:fld>
            <a:endParaRPr lang="en-US" dirty="0"/>
          </a:p>
        </p:txBody>
      </p:sp>
    </p:spTree>
    <p:extLst>
      <p:ext uri="{BB962C8B-B14F-4D97-AF65-F5344CB8AC3E}">
        <p14:creationId xmlns:p14="http://schemas.microsoft.com/office/powerpoint/2010/main" val="2488131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3.2: Measures of Dispersion, Shape, and Association </a:t>
            </a:r>
            <a:r>
              <a:rPr lang="en-US" sz="1100" b="0" dirty="0"/>
              <a:t>13</a:t>
            </a:r>
            <a:endParaRPr lang="en-US" dirty="0"/>
          </a:p>
        </p:txBody>
      </p:sp>
      <p:sp>
        <p:nvSpPr>
          <p:cNvPr id="3" name="Content Placeholder 2"/>
          <p:cNvSpPr>
            <a:spLocks noGrp="1"/>
          </p:cNvSpPr>
          <p:nvPr>
            <p:ph sz="quarter" idx="11"/>
          </p:nvPr>
        </p:nvSpPr>
        <p:spPr>
          <a:xfrm>
            <a:off x="342900" y="1276710"/>
            <a:ext cx="8458200" cy="2563770"/>
          </a:xfrm>
        </p:spPr>
        <p:txBody>
          <a:bodyPr/>
          <a:lstStyle/>
          <a:p>
            <a:r>
              <a:rPr lang="en-US" dirty="0"/>
              <a:t>Measures of association quantify the direction and strength of the linear relationship between two numeric variables.</a:t>
            </a:r>
          </a:p>
          <a:p>
            <a:r>
              <a:rPr lang="en-US" dirty="0"/>
              <a:t>It is important to point out that these measures are not appropriate when the underlying relationship between the variables is nonlinear.</a:t>
            </a:r>
          </a:p>
          <a:p>
            <a:r>
              <a:rPr lang="en-US" b="1" dirty="0"/>
              <a:t>Covariance</a:t>
            </a:r>
            <a:r>
              <a:rPr lang="en-US" dirty="0"/>
              <a:t> measures the direction of the linear relationship.</a:t>
            </a:r>
          </a:p>
        </p:txBody>
      </p:sp>
      <p:sp>
        <p:nvSpPr>
          <p:cNvPr id="4" name="Content Placeholder 3"/>
          <p:cNvSpPr>
            <a:spLocks noGrp="1"/>
          </p:cNvSpPr>
          <p:nvPr>
            <p:ph sz="quarter" idx="14"/>
          </p:nvPr>
        </p:nvSpPr>
        <p:spPr>
          <a:xfrm>
            <a:off x="342900" y="4090087"/>
            <a:ext cx="2034540" cy="466673"/>
          </a:xfrm>
        </p:spPr>
        <p:txBody>
          <a:bodyPr/>
          <a:lstStyle/>
          <a:p>
            <a:pPr marL="292608" indent="-292608">
              <a:buFont typeface="Arial" panose="020B0604020202020204" pitchFamily="34" charset="0"/>
              <a:buChar char="•"/>
            </a:pPr>
            <a:r>
              <a:rPr lang="en-US" dirty="0"/>
              <a:t>Population:</a:t>
            </a:r>
          </a:p>
        </p:txBody>
      </p:sp>
      <p:graphicFrame>
        <p:nvGraphicFramePr>
          <p:cNvPr id="9" name="Object 8"/>
          <p:cNvGraphicFramePr>
            <a:graphicFrameLocks noChangeAspect="1"/>
          </p:cNvGraphicFramePr>
          <p:nvPr>
            <p:extLst>
              <p:ext uri="{D42A27DB-BD31-4B8C-83A1-F6EECF244321}">
                <p14:modId xmlns:p14="http://schemas.microsoft.com/office/powerpoint/2010/main" val="1389326262"/>
              </p:ext>
            </p:extLst>
          </p:nvPr>
        </p:nvGraphicFramePr>
        <p:xfrm>
          <a:off x="2377440" y="3891623"/>
          <a:ext cx="3302000" cy="863600"/>
        </p:xfrm>
        <a:graphic>
          <a:graphicData uri="http://schemas.openxmlformats.org/presentationml/2006/ole">
            <mc:AlternateContent xmlns:mc="http://schemas.openxmlformats.org/markup-compatibility/2006">
              <mc:Choice xmlns:v="urn:schemas-microsoft-com:vml" Requires="v">
                <p:oleObj name="Equation" r:id="rId2" imgW="3301920" imgH="863280" progId="Equation.DSMT4">
                  <p:embed/>
                </p:oleObj>
              </mc:Choice>
              <mc:Fallback>
                <p:oleObj name="Equation" r:id="rId2" imgW="3301920" imgH="863280" progId="Equation.DSMT4">
                  <p:embed/>
                  <p:pic>
                    <p:nvPicPr>
                      <p:cNvPr id="0" name=""/>
                      <p:cNvPicPr/>
                      <p:nvPr/>
                    </p:nvPicPr>
                    <p:blipFill>
                      <a:blip r:embed="rId3"/>
                      <a:stretch>
                        <a:fillRect/>
                      </a:stretch>
                    </p:blipFill>
                    <p:spPr>
                      <a:xfrm>
                        <a:off x="2377440" y="3891623"/>
                        <a:ext cx="3302000" cy="863600"/>
                      </a:xfrm>
                      <a:prstGeom prst="rect">
                        <a:avLst/>
                      </a:prstGeom>
                    </p:spPr>
                  </p:pic>
                </p:oleObj>
              </mc:Fallback>
            </mc:AlternateContent>
          </a:graphicData>
        </a:graphic>
      </p:graphicFrame>
      <p:sp>
        <p:nvSpPr>
          <p:cNvPr id="5" name="Content Placeholder 4"/>
          <p:cNvSpPr>
            <a:spLocks noGrp="1"/>
          </p:cNvSpPr>
          <p:nvPr>
            <p:ph sz="quarter" idx="15"/>
          </p:nvPr>
        </p:nvSpPr>
        <p:spPr>
          <a:xfrm>
            <a:off x="342900" y="5110744"/>
            <a:ext cx="1653540" cy="497576"/>
          </a:xfrm>
        </p:spPr>
        <p:txBody>
          <a:bodyPr/>
          <a:lstStyle/>
          <a:p>
            <a:pPr marL="292608" indent="-292608">
              <a:buFont typeface="Arial" panose="020B0604020202020204" pitchFamily="34" charset="0"/>
              <a:buChar char="•"/>
            </a:pPr>
            <a:r>
              <a:rPr lang="en-US" dirty="0"/>
              <a:t>Sample:</a:t>
            </a:r>
          </a:p>
        </p:txBody>
      </p:sp>
      <p:graphicFrame>
        <p:nvGraphicFramePr>
          <p:cNvPr id="10" name="Object 9"/>
          <p:cNvGraphicFramePr>
            <a:graphicFrameLocks noChangeAspect="1"/>
          </p:cNvGraphicFramePr>
          <p:nvPr>
            <p:extLst>
              <p:ext uri="{D42A27DB-BD31-4B8C-83A1-F6EECF244321}">
                <p14:modId xmlns:p14="http://schemas.microsoft.com/office/powerpoint/2010/main" val="3487762628"/>
              </p:ext>
            </p:extLst>
          </p:nvPr>
        </p:nvGraphicFramePr>
        <p:xfrm>
          <a:off x="1996440" y="4959482"/>
          <a:ext cx="2959100" cy="800100"/>
        </p:xfrm>
        <a:graphic>
          <a:graphicData uri="http://schemas.openxmlformats.org/presentationml/2006/ole">
            <mc:AlternateContent xmlns:mc="http://schemas.openxmlformats.org/markup-compatibility/2006">
              <mc:Choice xmlns:v="urn:schemas-microsoft-com:vml" Requires="v">
                <p:oleObj name="Equation" r:id="rId4" imgW="2958840" imgH="799920" progId="Equation.DSMT4">
                  <p:embed/>
                </p:oleObj>
              </mc:Choice>
              <mc:Fallback>
                <p:oleObj name="Equation" r:id="rId4" imgW="2958840" imgH="799920" progId="Equation.DSMT4">
                  <p:embed/>
                  <p:pic>
                    <p:nvPicPr>
                      <p:cNvPr id="0" name=""/>
                      <p:cNvPicPr/>
                      <p:nvPr/>
                    </p:nvPicPr>
                    <p:blipFill>
                      <a:blip r:embed="rId5"/>
                      <a:stretch>
                        <a:fillRect/>
                      </a:stretch>
                    </p:blipFill>
                    <p:spPr>
                      <a:xfrm>
                        <a:off x="1996440" y="4959482"/>
                        <a:ext cx="2959100" cy="800100"/>
                      </a:xfrm>
                      <a:prstGeom prst="rect">
                        <a:avLst/>
                      </a:prstGeom>
                    </p:spPr>
                  </p:pic>
                </p:oleObj>
              </mc:Fallback>
            </mc:AlternateContent>
          </a:graphicData>
        </a:graphic>
      </p:graphicFrame>
      <p:sp>
        <p:nvSpPr>
          <p:cNvPr id="11" name="Slide Number Placeholder 10"/>
          <p:cNvSpPr>
            <a:spLocks noGrp="1"/>
          </p:cNvSpPr>
          <p:nvPr>
            <p:ph type="sldNum" sz="quarter" idx="10"/>
          </p:nvPr>
        </p:nvSpPr>
        <p:spPr/>
        <p:txBody>
          <a:bodyPr/>
          <a:lstStyle/>
          <a:p>
            <a:fld id="{68151E55-6873-49E2-B8D5-2F265E6F1973}" type="slidenum">
              <a:rPr lang="en-US" smtClean="0"/>
              <a:t>27</a:t>
            </a:fld>
            <a:endParaRPr lang="en-US" dirty="0"/>
          </a:p>
        </p:txBody>
      </p:sp>
    </p:spTree>
    <p:extLst>
      <p:ext uri="{BB962C8B-B14F-4D97-AF65-F5344CB8AC3E}">
        <p14:creationId xmlns:p14="http://schemas.microsoft.com/office/powerpoint/2010/main" val="1188730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3.2: Measures of Dispersion, Shape, and Association </a:t>
            </a:r>
            <a:r>
              <a:rPr lang="en-US" sz="1100" b="0" dirty="0"/>
              <a:t>14</a:t>
            </a:r>
            <a:endParaRPr lang="en-US" dirty="0"/>
          </a:p>
        </p:txBody>
      </p:sp>
      <p:sp>
        <p:nvSpPr>
          <p:cNvPr id="3" name="Content Placeholder 2"/>
          <p:cNvSpPr>
            <a:spLocks noGrp="1"/>
          </p:cNvSpPr>
          <p:nvPr>
            <p:ph sz="quarter" idx="11"/>
          </p:nvPr>
        </p:nvSpPr>
        <p:spPr>
          <a:xfrm>
            <a:off x="342900" y="1276710"/>
            <a:ext cx="8458200" cy="1710330"/>
          </a:xfrm>
        </p:spPr>
        <p:txBody>
          <a:bodyPr/>
          <a:lstStyle/>
          <a:p>
            <a:r>
              <a:rPr lang="en-US" sz="2000" dirty="0"/>
              <a:t>The sign of the covariance indicates the type of relationship:</a:t>
            </a:r>
          </a:p>
          <a:p>
            <a:pPr marL="292608" indent="-292608">
              <a:buFont typeface="Arial" panose="020B0604020202020204" pitchFamily="34" charset="0"/>
              <a:buChar char="•"/>
            </a:pPr>
            <a:r>
              <a:rPr lang="en-US" sz="2000" dirty="0"/>
              <a:t>Negative: negative linear relationship.</a:t>
            </a:r>
          </a:p>
          <a:p>
            <a:pPr marL="292608" indent="-292608">
              <a:buFont typeface="Arial" panose="020B0604020202020204" pitchFamily="34" charset="0"/>
              <a:buChar char="•"/>
            </a:pPr>
            <a:r>
              <a:rPr lang="en-US" sz="2000" dirty="0"/>
              <a:t>Positive: positive linear relationship.</a:t>
            </a:r>
          </a:p>
          <a:p>
            <a:pPr marL="292608" indent="-292608">
              <a:buFont typeface="Arial" panose="020B0604020202020204" pitchFamily="34" charset="0"/>
              <a:buChar char="•"/>
            </a:pPr>
            <a:r>
              <a:rPr lang="en-US" sz="2000" dirty="0"/>
              <a:t>Zero: no linear relationship.</a:t>
            </a:r>
          </a:p>
        </p:txBody>
      </p:sp>
      <p:sp>
        <p:nvSpPr>
          <p:cNvPr id="4" name="Content Placeholder 3"/>
          <p:cNvSpPr>
            <a:spLocks noGrp="1"/>
          </p:cNvSpPr>
          <p:nvPr>
            <p:ph sz="quarter" idx="14"/>
          </p:nvPr>
        </p:nvSpPr>
        <p:spPr>
          <a:xfrm>
            <a:off x="342900" y="3082273"/>
            <a:ext cx="8458200" cy="1779287"/>
          </a:xfrm>
        </p:spPr>
        <p:txBody>
          <a:bodyPr/>
          <a:lstStyle/>
          <a:p>
            <a:r>
              <a:rPr lang="en-US" sz="2000" dirty="0"/>
              <a:t>Covariance is hard to interpret because it is sensitive to the units of measurement. We cannot comment on the strength of the linear relationship.</a:t>
            </a:r>
          </a:p>
          <a:p>
            <a:r>
              <a:rPr lang="en-US" sz="2000" dirty="0"/>
              <a:t>The </a:t>
            </a:r>
            <a:r>
              <a:rPr lang="en-US" sz="2000" b="1" dirty="0"/>
              <a:t>correlation coefficient</a:t>
            </a:r>
            <a:r>
              <a:rPr lang="en-US" sz="2000" dirty="0"/>
              <a:t> describes both the direction and strength of the linear relationship between </a:t>
            </a:r>
            <a:r>
              <a:rPr lang="en-US" sz="2000" i="1" dirty="0"/>
              <a:t>x</a:t>
            </a:r>
            <a:r>
              <a:rPr lang="en-US" sz="2000" dirty="0"/>
              <a:t> and </a:t>
            </a:r>
            <a:r>
              <a:rPr lang="en-US" sz="2000" i="1" dirty="0"/>
              <a:t>y</a:t>
            </a:r>
            <a:r>
              <a:rPr lang="en-US" sz="2000" dirty="0"/>
              <a:t>.</a:t>
            </a:r>
          </a:p>
        </p:txBody>
      </p:sp>
      <p:sp>
        <p:nvSpPr>
          <p:cNvPr id="5" name="Content Placeholder 4"/>
          <p:cNvSpPr>
            <a:spLocks noGrp="1"/>
          </p:cNvSpPr>
          <p:nvPr>
            <p:ph sz="quarter" idx="15"/>
          </p:nvPr>
        </p:nvSpPr>
        <p:spPr>
          <a:xfrm>
            <a:off x="342900" y="5049784"/>
            <a:ext cx="1760220" cy="406136"/>
          </a:xfrm>
        </p:spPr>
        <p:txBody>
          <a:bodyPr/>
          <a:lstStyle/>
          <a:p>
            <a:pPr marL="292608" indent="-292608">
              <a:buFont typeface="Arial" panose="020B0604020202020204" pitchFamily="34" charset="0"/>
              <a:buChar char="•"/>
            </a:pPr>
            <a:r>
              <a:rPr lang="en-US" sz="2000" dirty="0"/>
              <a:t>Population:</a:t>
            </a:r>
          </a:p>
        </p:txBody>
      </p:sp>
      <p:graphicFrame>
        <p:nvGraphicFramePr>
          <p:cNvPr id="9" name="Object 8"/>
          <p:cNvGraphicFramePr>
            <a:graphicFrameLocks noChangeAspect="1"/>
          </p:cNvGraphicFramePr>
          <p:nvPr>
            <p:extLst>
              <p:ext uri="{D42A27DB-BD31-4B8C-83A1-F6EECF244321}">
                <p14:modId xmlns:p14="http://schemas.microsoft.com/office/powerpoint/2010/main" val="1962682489"/>
              </p:ext>
            </p:extLst>
          </p:nvPr>
        </p:nvGraphicFramePr>
        <p:xfrm>
          <a:off x="2103120" y="4873149"/>
          <a:ext cx="1193800" cy="749300"/>
        </p:xfrm>
        <a:graphic>
          <a:graphicData uri="http://schemas.openxmlformats.org/presentationml/2006/ole">
            <mc:AlternateContent xmlns:mc="http://schemas.openxmlformats.org/markup-compatibility/2006">
              <mc:Choice xmlns:v="urn:schemas-microsoft-com:vml" Requires="v">
                <p:oleObj name="Equation" r:id="rId2" imgW="1193760" imgH="749160" progId="Equation.DSMT4">
                  <p:embed/>
                </p:oleObj>
              </mc:Choice>
              <mc:Fallback>
                <p:oleObj name="Equation" r:id="rId2" imgW="1193760" imgH="749160" progId="Equation.DSMT4">
                  <p:embed/>
                  <p:pic>
                    <p:nvPicPr>
                      <p:cNvPr id="0" name=""/>
                      <p:cNvPicPr/>
                      <p:nvPr/>
                    </p:nvPicPr>
                    <p:blipFill>
                      <a:blip r:embed="rId3"/>
                      <a:stretch>
                        <a:fillRect/>
                      </a:stretch>
                    </p:blipFill>
                    <p:spPr>
                      <a:xfrm>
                        <a:off x="2103120" y="4873149"/>
                        <a:ext cx="1193800" cy="749300"/>
                      </a:xfrm>
                      <a:prstGeom prst="rect">
                        <a:avLst/>
                      </a:prstGeom>
                    </p:spPr>
                  </p:pic>
                </p:oleObj>
              </mc:Fallback>
            </mc:AlternateContent>
          </a:graphicData>
        </a:graphic>
      </p:graphicFrame>
      <p:sp>
        <p:nvSpPr>
          <p:cNvPr id="6" name="Content Placeholder 5"/>
          <p:cNvSpPr>
            <a:spLocks noGrp="1"/>
          </p:cNvSpPr>
          <p:nvPr>
            <p:ph sz="quarter" idx="16"/>
          </p:nvPr>
        </p:nvSpPr>
        <p:spPr>
          <a:xfrm>
            <a:off x="342900" y="6010874"/>
            <a:ext cx="1424940" cy="389926"/>
          </a:xfrm>
        </p:spPr>
        <p:txBody>
          <a:bodyPr/>
          <a:lstStyle/>
          <a:p>
            <a:pPr marL="292608" indent="-292608">
              <a:buFont typeface="Arial" panose="020B0604020202020204" pitchFamily="34" charset="0"/>
              <a:buChar char="•"/>
            </a:pPr>
            <a:r>
              <a:rPr lang="en-US" sz="2000" dirty="0"/>
              <a:t>Sample:</a:t>
            </a:r>
          </a:p>
        </p:txBody>
      </p:sp>
      <p:graphicFrame>
        <p:nvGraphicFramePr>
          <p:cNvPr id="10" name="Object 9"/>
          <p:cNvGraphicFramePr>
            <a:graphicFrameLocks noChangeAspect="1"/>
          </p:cNvGraphicFramePr>
          <p:nvPr>
            <p:extLst>
              <p:ext uri="{D42A27DB-BD31-4B8C-83A1-F6EECF244321}">
                <p14:modId xmlns:p14="http://schemas.microsoft.com/office/powerpoint/2010/main" val="2609882997"/>
              </p:ext>
            </p:extLst>
          </p:nvPr>
        </p:nvGraphicFramePr>
        <p:xfrm>
          <a:off x="1825625" y="5795963"/>
          <a:ext cx="990600" cy="749300"/>
        </p:xfrm>
        <a:graphic>
          <a:graphicData uri="http://schemas.openxmlformats.org/presentationml/2006/ole">
            <mc:AlternateContent xmlns:mc="http://schemas.openxmlformats.org/markup-compatibility/2006">
              <mc:Choice xmlns:v="urn:schemas-microsoft-com:vml" Requires="v">
                <p:oleObj name="Equation" r:id="rId4" imgW="990360" imgH="749160" progId="Equation.DSMT4">
                  <p:embed/>
                </p:oleObj>
              </mc:Choice>
              <mc:Fallback>
                <p:oleObj name="Equation" r:id="rId4" imgW="990360" imgH="749160" progId="Equation.DSMT4">
                  <p:embed/>
                  <p:pic>
                    <p:nvPicPr>
                      <p:cNvPr id="0" name=""/>
                      <p:cNvPicPr/>
                      <p:nvPr/>
                    </p:nvPicPr>
                    <p:blipFill>
                      <a:blip r:embed="rId5"/>
                      <a:stretch>
                        <a:fillRect/>
                      </a:stretch>
                    </p:blipFill>
                    <p:spPr>
                      <a:xfrm>
                        <a:off x="1825625" y="5795963"/>
                        <a:ext cx="990600" cy="749300"/>
                      </a:xfrm>
                      <a:prstGeom prst="rect">
                        <a:avLst/>
                      </a:prstGeom>
                    </p:spPr>
                  </p:pic>
                </p:oleObj>
              </mc:Fallback>
            </mc:AlternateContent>
          </a:graphicData>
        </a:graphic>
      </p:graphicFrame>
      <p:sp>
        <p:nvSpPr>
          <p:cNvPr id="11" name="Slide Number Placeholder 10"/>
          <p:cNvSpPr>
            <a:spLocks noGrp="1"/>
          </p:cNvSpPr>
          <p:nvPr>
            <p:ph type="sldNum" sz="quarter" idx="10"/>
          </p:nvPr>
        </p:nvSpPr>
        <p:spPr/>
        <p:txBody>
          <a:bodyPr/>
          <a:lstStyle/>
          <a:p>
            <a:fld id="{68151E55-6873-49E2-B8D5-2F265E6F1973}" type="slidenum">
              <a:rPr lang="en-US" smtClean="0"/>
              <a:t>28</a:t>
            </a:fld>
            <a:endParaRPr lang="en-US" dirty="0"/>
          </a:p>
        </p:txBody>
      </p:sp>
    </p:spTree>
    <p:extLst>
      <p:ext uri="{BB962C8B-B14F-4D97-AF65-F5344CB8AC3E}">
        <p14:creationId xmlns:p14="http://schemas.microsoft.com/office/powerpoint/2010/main" val="2748887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3.2: Measures of Dispersion, Shape, and Association </a:t>
            </a:r>
            <a:r>
              <a:rPr lang="en-US" sz="1100" b="0" dirty="0"/>
              <a:t>15</a:t>
            </a:r>
            <a:endParaRPr lang="en-US" dirty="0"/>
          </a:p>
        </p:txBody>
      </p:sp>
      <p:sp>
        <p:nvSpPr>
          <p:cNvPr id="3" name="Content Placeholder 2"/>
          <p:cNvSpPr>
            <a:spLocks noGrp="1"/>
          </p:cNvSpPr>
          <p:nvPr>
            <p:ph sz="quarter" idx="11"/>
          </p:nvPr>
        </p:nvSpPr>
        <p:spPr>
          <a:xfrm>
            <a:off x="342900" y="1276709"/>
            <a:ext cx="8458200" cy="1954171"/>
          </a:xfrm>
        </p:spPr>
        <p:txBody>
          <a:bodyPr/>
          <a:lstStyle/>
          <a:p>
            <a:r>
              <a:rPr lang="en-US" dirty="0"/>
              <a:t>The sign of the covariance indicates the type of relationship:</a:t>
            </a:r>
          </a:p>
          <a:p>
            <a:pPr marL="292608" indent="-292608">
              <a:buFont typeface="Arial" panose="020B0604020202020204" pitchFamily="34" charset="0"/>
              <a:buChar char="•"/>
            </a:pPr>
            <a:r>
              <a:rPr lang="en-US" dirty="0"/>
              <a:t>Negative: negative linear relationship.</a:t>
            </a:r>
          </a:p>
          <a:p>
            <a:pPr marL="292608" indent="-292608">
              <a:buFont typeface="Arial" panose="020B0604020202020204" pitchFamily="34" charset="0"/>
              <a:buChar char="•"/>
            </a:pPr>
            <a:r>
              <a:rPr lang="en-US" dirty="0"/>
              <a:t>Positive: positive linear relationship.</a:t>
            </a:r>
          </a:p>
          <a:p>
            <a:pPr marL="292608" indent="-292608">
              <a:buFont typeface="Arial" panose="020B0604020202020204" pitchFamily="34" charset="0"/>
              <a:buChar char="•"/>
            </a:pPr>
            <a:r>
              <a:rPr lang="en-US" dirty="0"/>
              <a:t>Zero: no linear relationship.</a:t>
            </a:r>
          </a:p>
        </p:txBody>
      </p:sp>
      <p:sp>
        <p:nvSpPr>
          <p:cNvPr id="4" name="Content Placeholder 3"/>
          <p:cNvSpPr>
            <a:spLocks noGrp="1"/>
          </p:cNvSpPr>
          <p:nvPr>
            <p:ph sz="quarter" idx="14"/>
          </p:nvPr>
        </p:nvSpPr>
        <p:spPr>
          <a:xfrm>
            <a:off x="342900" y="3411868"/>
            <a:ext cx="8458200" cy="2752006"/>
          </a:xfrm>
        </p:spPr>
        <p:txBody>
          <a:bodyPr/>
          <a:lstStyle/>
          <a:p>
            <a:r>
              <a:rPr lang="en-US" dirty="0"/>
              <a:t>The correlation is unit-free:</a:t>
            </a:r>
          </a:p>
          <a:p>
            <a:r>
              <a:rPr lang="en-US" dirty="0"/>
              <a:t>The correlation is between −1 and 1.</a:t>
            </a:r>
          </a:p>
          <a:p>
            <a:pPr marL="292608" indent="-292608">
              <a:buFont typeface="Arial" panose="020B0604020202020204" pitchFamily="34" charset="0"/>
              <a:buChar char="•"/>
            </a:pPr>
            <a:r>
              <a:rPr lang="en-US" dirty="0"/>
              <a:t>Correlation is −1: perfect negative linear relationship.</a:t>
            </a:r>
          </a:p>
          <a:p>
            <a:pPr marL="292608" indent="-292608">
              <a:buFont typeface="Arial" panose="020B0604020202020204" pitchFamily="34" charset="0"/>
              <a:buChar char="•"/>
            </a:pPr>
            <a:r>
              <a:rPr lang="en-US" dirty="0"/>
              <a:t>Correlation is 0: not linearly related.</a:t>
            </a:r>
          </a:p>
          <a:p>
            <a:pPr marL="292608" indent="-292608">
              <a:buFont typeface="Arial" panose="020B0604020202020204" pitchFamily="34" charset="0"/>
              <a:buChar char="•"/>
            </a:pPr>
            <a:r>
              <a:rPr lang="en-US" dirty="0"/>
              <a:t>Correlation is 1: perfect positive linear relationship.</a:t>
            </a:r>
          </a:p>
        </p:txBody>
      </p:sp>
      <p:sp>
        <p:nvSpPr>
          <p:cNvPr id="11" name="Slide Number Placeholder 10"/>
          <p:cNvSpPr>
            <a:spLocks noGrp="1"/>
          </p:cNvSpPr>
          <p:nvPr>
            <p:ph type="sldNum" sz="quarter" idx="10"/>
          </p:nvPr>
        </p:nvSpPr>
        <p:spPr/>
        <p:txBody>
          <a:bodyPr/>
          <a:lstStyle/>
          <a:p>
            <a:fld id="{68151E55-6873-49E2-B8D5-2F265E6F1973}" type="slidenum">
              <a:rPr lang="en-US" smtClean="0"/>
              <a:t>29</a:t>
            </a:fld>
            <a:endParaRPr lang="en-US" dirty="0"/>
          </a:p>
        </p:txBody>
      </p:sp>
    </p:spTree>
    <p:extLst>
      <p:ext uri="{BB962C8B-B14F-4D97-AF65-F5344CB8AC3E}">
        <p14:creationId xmlns:p14="http://schemas.microsoft.com/office/powerpoint/2010/main" val="3140248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Introductory Case: Investment Decision </a:t>
            </a:r>
            <a:r>
              <a:rPr lang="en-US" sz="1100" b="0" dirty="0"/>
              <a:t>1</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sz="2200" dirty="0"/>
              <a:t>Dorothy Brennan works as a financial advisor at a large investment firm.</a:t>
            </a:r>
          </a:p>
          <a:p>
            <a:pPr marL="292608" indent="-292608">
              <a:buFont typeface="Arial" panose="020B0604020202020204" pitchFamily="34" charset="0"/>
              <a:buChar char="•"/>
            </a:pPr>
            <a:r>
              <a:rPr lang="en-US" sz="2200" dirty="0"/>
              <a:t>They meet with an inexperienced investor who has some questions regarding two approaches to mutual fund investing: growth investing versus value investing.</a:t>
            </a:r>
          </a:p>
          <a:p>
            <a:pPr marL="292608" indent="-292608">
              <a:buFont typeface="Arial" panose="020B0604020202020204" pitchFamily="34" charset="0"/>
              <a:buChar char="•"/>
            </a:pPr>
            <a:r>
              <a:rPr lang="en-US" sz="2200" dirty="0"/>
              <a:t>The investor has heard that growth funds invest in companies whose stock prices are expected to grow at a faster rate, relative to the overall stock market.</a:t>
            </a:r>
          </a:p>
          <a:p>
            <a:pPr marL="292608" indent="-292608">
              <a:buFont typeface="Arial" panose="020B0604020202020204" pitchFamily="34" charset="0"/>
              <a:buChar char="•"/>
            </a:pPr>
            <a:r>
              <a:rPr lang="en-US" sz="2200" dirty="0"/>
              <a:t>On the other hand, value funds invest in companies whose stock prices are below their true worth.</a:t>
            </a:r>
          </a:p>
          <a:p>
            <a:pPr marL="292608" indent="-292608">
              <a:buFont typeface="Arial" panose="020B0604020202020204" pitchFamily="34" charset="0"/>
              <a:buChar char="•"/>
            </a:pPr>
            <a:r>
              <a:rPr lang="en-US" sz="2200" dirty="0"/>
              <a:t>The investor has also heard that the main component of investment return is through capital appreciation in growth funds and through dividend income in value funds.</a:t>
            </a:r>
          </a:p>
        </p:txBody>
      </p:sp>
      <p:sp>
        <p:nvSpPr>
          <p:cNvPr id="6" name="Slide Number Placeholder 5"/>
          <p:cNvSpPr>
            <a:spLocks noGrp="1"/>
          </p:cNvSpPr>
          <p:nvPr>
            <p:ph type="sldNum" sz="quarter" idx="4"/>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409149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3.2: Measures of Dispersion, Shape, and Association </a:t>
            </a:r>
            <a:r>
              <a:rPr lang="en-US" sz="1100" b="0" dirty="0"/>
              <a:t>16</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Example: Find and interpret the correlation coefficient between the Growth and the Value variables in the </a:t>
            </a:r>
            <a:r>
              <a:rPr lang="en-US" dirty="0" err="1"/>
              <a:t>Growth_Value</a:t>
            </a:r>
            <a:r>
              <a:rPr lang="en-US" dirty="0"/>
              <a:t> file for the Investment Decision case.</a:t>
            </a:r>
          </a:p>
        </p:txBody>
      </p:sp>
      <p:sp>
        <p:nvSpPr>
          <p:cNvPr id="6" name="Slide Number Placeholder 5"/>
          <p:cNvSpPr>
            <a:spLocks noGrp="1"/>
          </p:cNvSpPr>
          <p:nvPr>
            <p:ph type="sldNum" sz="quarter" idx="4"/>
          </p:nvPr>
        </p:nvSpPr>
        <p:spPr/>
        <p:txBody>
          <a:bodyPr/>
          <a:lstStyle/>
          <a:p>
            <a:fld id="{68151E55-6873-49E2-B8D5-2F265E6F1973}" type="slidenum">
              <a:rPr lang="en-US" smtClean="0"/>
              <a:pPr/>
              <a:t>30</a:t>
            </a:fld>
            <a:endParaRPr lang="en-US" dirty="0"/>
          </a:p>
        </p:txBody>
      </p:sp>
    </p:spTree>
    <p:extLst>
      <p:ext uri="{BB962C8B-B14F-4D97-AF65-F5344CB8AC3E}">
        <p14:creationId xmlns:p14="http://schemas.microsoft.com/office/powerpoint/2010/main" val="3154947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3.3: Detecting Outliers </a:t>
            </a:r>
            <a:r>
              <a:rPr lang="en-US" sz="1000" b="0" dirty="0"/>
              <a:t>1</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sz="2000" dirty="0"/>
              <a:t>Extremely large or small observations for a variable are referred to as outliers.</a:t>
            </a:r>
          </a:p>
          <a:p>
            <a:pPr marL="292608" indent="-292608">
              <a:buFont typeface="Arial" panose="020B0604020202020204" pitchFamily="34" charset="0"/>
              <a:buChar char="•"/>
            </a:pPr>
            <a:r>
              <a:rPr lang="en-US" sz="2000" dirty="0"/>
              <a:t>Outliers can influence summary statistics, such as the mean or the standard deviation.</a:t>
            </a:r>
          </a:p>
          <a:p>
            <a:pPr marL="292608" indent="-292608">
              <a:buFont typeface="Arial" panose="020B0604020202020204" pitchFamily="34" charset="0"/>
              <a:buChar char="•"/>
            </a:pPr>
            <a:r>
              <a:rPr lang="en-US" sz="2000" dirty="0"/>
              <a:t>In a small sample, the impact of outliers is particularly pronounced.</a:t>
            </a:r>
          </a:p>
          <a:p>
            <a:pPr marL="292608" indent="-292608">
              <a:buFont typeface="Arial" panose="020B0604020202020204" pitchFamily="34" charset="0"/>
              <a:buChar char="•"/>
            </a:pPr>
            <a:r>
              <a:rPr lang="en-US" sz="2000" dirty="0"/>
              <a:t>Sometimes outliers may just be due to random variations, in which case the relevant observations should remain in the data set.</a:t>
            </a:r>
          </a:p>
          <a:p>
            <a:pPr marL="292608" indent="-292608">
              <a:buFont typeface="Arial" panose="020B0604020202020204" pitchFamily="34" charset="0"/>
              <a:buChar char="•"/>
            </a:pPr>
            <a:r>
              <a:rPr lang="en-US" sz="2000" dirty="0"/>
              <a:t>Alternatively, outliers may indicate bad data due to incorrectly recorded observations or incorrectly included observations in the data set.</a:t>
            </a:r>
          </a:p>
          <a:p>
            <a:pPr marL="292608" indent="-292608">
              <a:buFont typeface="Arial" panose="020B0604020202020204" pitchFamily="34" charset="0"/>
              <a:buChar char="•"/>
            </a:pPr>
            <a:r>
              <a:rPr lang="en-US" sz="2000" dirty="0"/>
              <a:t>In such cases, the relevant observations should be corrected or simply deleted from the data set.</a:t>
            </a:r>
          </a:p>
        </p:txBody>
      </p:sp>
      <p:sp>
        <p:nvSpPr>
          <p:cNvPr id="6" name="Slide Number Placeholder 5"/>
          <p:cNvSpPr>
            <a:spLocks noGrp="1"/>
          </p:cNvSpPr>
          <p:nvPr>
            <p:ph type="sldNum" sz="quarter" idx="4"/>
          </p:nvPr>
        </p:nvSpPr>
        <p:spPr/>
        <p:txBody>
          <a:bodyPr/>
          <a:lstStyle/>
          <a:p>
            <a:fld id="{68151E55-6873-49E2-B8D5-2F265E6F1973}" type="slidenum">
              <a:rPr lang="en-US" smtClean="0"/>
              <a:pPr/>
              <a:t>31</a:t>
            </a:fld>
            <a:endParaRPr lang="en-US" dirty="0"/>
          </a:p>
        </p:txBody>
      </p:sp>
    </p:spTree>
    <p:extLst>
      <p:ext uri="{BB962C8B-B14F-4D97-AF65-F5344CB8AC3E}">
        <p14:creationId xmlns:p14="http://schemas.microsoft.com/office/powerpoint/2010/main" val="549211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3.3: Detecting Outliers </a:t>
            </a:r>
            <a:r>
              <a:rPr lang="en-US" sz="1000" b="0" dirty="0"/>
              <a:t>2</a:t>
            </a:r>
          </a:p>
        </p:txBody>
      </p:sp>
      <p:sp>
        <p:nvSpPr>
          <p:cNvPr id="3" name="Content Placeholder 2"/>
          <p:cNvSpPr>
            <a:spLocks noGrp="1"/>
          </p:cNvSpPr>
          <p:nvPr>
            <p:ph sz="quarter" idx="11"/>
          </p:nvPr>
        </p:nvSpPr>
        <p:spPr>
          <a:xfrm>
            <a:off x="342900" y="1276709"/>
            <a:ext cx="8283512" cy="5238391"/>
          </a:xfrm>
        </p:spPr>
        <p:txBody>
          <a:bodyPr/>
          <a:lstStyle/>
          <a:p>
            <a:pPr marL="292608" indent="-292608">
              <a:buFont typeface="Arial" panose="020B0604020202020204" pitchFamily="34" charset="0"/>
              <a:buChar char="•"/>
            </a:pPr>
            <a:r>
              <a:rPr lang="en-US" dirty="0"/>
              <a:t>There are no universally agreed upon methods for treating outliers.</a:t>
            </a:r>
          </a:p>
          <a:p>
            <a:pPr marL="292608" indent="-292608">
              <a:buFont typeface="Arial" panose="020B0604020202020204" pitchFamily="34" charset="0"/>
              <a:buChar char="•"/>
            </a:pPr>
            <a:r>
              <a:rPr lang="en-US" dirty="0"/>
              <a:t>It is important to be able to identify potential outliers so that one can take corrective actions, if needed.</a:t>
            </a:r>
          </a:p>
          <a:p>
            <a:pPr marL="292608" indent="-292608">
              <a:buFont typeface="Arial" panose="020B0604020202020204" pitchFamily="34" charset="0"/>
              <a:buChar char="•"/>
            </a:pPr>
            <a:r>
              <a:rPr lang="en-US" dirty="0"/>
              <a:t>We first construct a boxplot which is an effective tool for identifying outliers.</a:t>
            </a:r>
          </a:p>
          <a:p>
            <a:pPr marL="292608" indent="-292608">
              <a:buFont typeface="Arial" panose="020B0604020202020204" pitchFamily="34" charset="0"/>
              <a:buChar char="•"/>
            </a:pPr>
            <a:r>
              <a:rPr lang="en-US" dirty="0"/>
              <a:t>A series of boxplots are also useful when comparing similar information for a variable gathered at another place or time.</a:t>
            </a:r>
          </a:p>
          <a:p>
            <a:pPr marL="292608" indent="-292608">
              <a:buFont typeface="Arial" panose="020B0604020202020204" pitchFamily="34" charset="0"/>
              <a:buChar char="•"/>
            </a:pPr>
            <a:r>
              <a:rPr lang="en-US" dirty="0"/>
              <a:t>Another method for detecting outliers is to calculate </a:t>
            </a:r>
            <a:r>
              <a:rPr lang="en-US" i="1" dirty="0"/>
              <a:t>z</a:t>
            </a:r>
            <a:r>
              <a:rPr lang="en-US" dirty="0"/>
              <a:t>-scores.</a:t>
            </a:r>
          </a:p>
        </p:txBody>
      </p:sp>
      <p:sp>
        <p:nvSpPr>
          <p:cNvPr id="6" name="Slide Number Placeholder 5"/>
          <p:cNvSpPr>
            <a:spLocks noGrp="1"/>
          </p:cNvSpPr>
          <p:nvPr>
            <p:ph type="sldNum" sz="quarter" idx="4"/>
          </p:nvPr>
        </p:nvSpPr>
        <p:spPr/>
        <p:txBody>
          <a:bodyPr/>
          <a:lstStyle/>
          <a:p>
            <a:fld id="{68151E55-6873-49E2-B8D5-2F265E6F1973}" type="slidenum">
              <a:rPr lang="en-US" smtClean="0"/>
              <a:pPr/>
              <a:t>32</a:t>
            </a:fld>
            <a:endParaRPr lang="en-US" dirty="0"/>
          </a:p>
        </p:txBody>
      </p:sp>
    </p:spTree>
    <p:extLst>
      <p:ext uri="{BB962C8B-B14F-4D97-AF65-F5344CB8AC3E}">
        <p14:creationId xmlns:p14="http://schemas.microsoft.com/office/powerpoint/2010/main" val="3591463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3.3: Detecting Outliers </a:t>
            </a:r>
            <a:r>
              <a:rPr lang="en-US" sz="1000" b="0" dirty="0"/>
              <a:t>3</a:t>
            </a:r>
            <a:endParaRPr lang="en-US" dirty="0"/>
          </a:p>
        </p:txBody>
      </p:sp>
      <p:sp>
        <p:nvSpPr>
          <p:cNvPr id="3" name="Content Placeholder 2"/>
          <p:cNvSpPr>
            <a:spLocks noGrp="1"/>
          </p:cNvSpPr>
          <p:nvPr>
            <p:ph sz="quarter" idx="11"/>
          </p:nvPr>
        </p:nvSpPr>
        <p:spPr>
          <a:xfrm>
            <a:off x="342900" y="1276709"/>
            <a:ext cx="8458200" cy="2609491"/>
          </a:xfrm>
        </p:spPr>
        <p:txBody>
          <a:bodyPr/>
          <a:lstStyle/>
          <a:p>
            <a:pPr marL="292608" indent="-292608">
              <a:buFont typeface="Arial" panose="020B0604020202020204" pitchFamily="34" charset="0"/>
              <a:buChar char="•"/>
            </a:pPr>
            <a:r>
              <a:rPr lang="en-US" dirty="0"/>
              <a:t>A common way to quickly summarize a variable is to use a five-number summary.</a:t>
            </a:r>
          </a:p>
          <a:p>
            <a:pPr marL="292608" indent="-292608">
              <a:buFont typeface="Arial" panose="020B0604020202020204" pitchFamily="34" charset="0"/>
              <a:buChar char="•"/>
            </a:pPr>
            <a:r>
              <a:rPr lang="en-US" dirty="0"/>
              <a:t>A five-number summary shows the minimum, the quartiles (Q1, Q2, and Q3), and the maximum.</a:t>
            </a:r>
          </a:p>
          <a:p>
            <a:pPr marL="292608" indent="-292608">
              <a:buFont typeface="Arial" panose="020B0604020202020204" pitchFamily="34" charset="0"/>
              <a:buChar char="•"/>
            </a:pPr>
            <a:r>
              <a:rPr lang="en-US" dirty="0"/>
              <a:t>A </a:t>
            </a:r>
            <a:r>
              <a:rPr lang="en-US" b="1" dirty="0"/>
              <a:t>boxplot</a:t>
            </a:r>
            <a:r>
              <a:rPr lang="en-US" dirty="0"/>
              <a:t>, also referred to as a box-and-whisker plot, is a way to graphically display a five-number summary.</a:t>
            </a:r>
          </a:p>
        </p:txBody>
      </p:sp>
      <p:pic>
        <p:nvPicPr>
          <p:cNvPr id="8" name="Picture 7" descr="A chart with a diagram of a boxplot depicts steps to detect outliers.">
            <a:extLst>
              <a:ext uri="{FF2B5EF4-FFF2-40B4-BE49-F238E27FC236}">
                <a16:creationId xmlns:a16="http://schemas.microsoft.com/office/drawing/2014/main" id="{45C09BD2-D921-5E44-8BD4-0528A4BF20FD}"/>
              </a:ext>
            </a:extLst>
          </p:cNvPr>
          <p:cNvPicPr>
            <a:picLocks noChangeAspect="1"/>
          </p:cNvPicPr>
          <p:nvPr/>
        </p:nvPicPr>
        <p:blipFill>
          <a:blip r:embed="rId2"/>
          <a:stretch>
            <a:fillRect/>
          </a:stretch>
        </p:blipFill>
        <p:spPr>
          <a:xfrm>
            <a:off x="913460" y="4272915"/>
            <a:ext cx="7346255" cy="1649729"/>
          </a:xfrm>
          <a:prstGeom prst="rect">
            <a:avLst/>
          </a:prstGeom>
        </p:spPr>
      </p:pic>
      <p:sp>
        <p:nvSpPr>
          <p:cNvPr id="4" name="Text Placeholder 3"/>
          <p:cNvSpPr>
            <a:spLocks noGrp="1"/>
          </p:cNvSpPr>
          <p:nvPr>
            <p:ph type="body" sz="quarter" idx="12"/>
          </p:nvPr>
        </p:nvSpPr>
        <p:spPr>
          <a:xfrm>
            <a:off x="2987693" y="6309360"/>
            <a:ext cx="3168614"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33</a:t>
            </a:fld>
            <a:endParaRPr lang="en-US" dirty="0"/>
          </a:p>
        </p:txBody>
      </p:sp>
    </p:spTree>
    <p:extLst>
      <p:ext uri="{BB962C8B-B14F-4D97-AF65-F5344CB8AC3E}">
        <p14:creationId xmlns:p14="http://schemas.microsoft.com/office/powerpoint/2010/main" val="924355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3.3: Detecting Outliers </a:t>
            </a:r>
            <a:r>
              <a:rPr lang="en-US" sz="1000" b="0" dirty="0"/>
              <a:t>4</a:t>
            </a:r>
            <a:endParaRPr lang="en-US" dirty="0"/>
          </a:p>
        </p:txBody>
      </p:sp>
      <p:sp>
        <p:nvSpPr>
          <p:cNvPr id="3" name="Content Placeholder 2"/>
          <p:cNvSpPr>
            <a:spLocks noGrp="1"/>
          </p:cNvSpPr>
          <p:nvPr>
            <p:ph sz="quarter" idx="11"/>
          </p:nvPr>
        </p:nvSpPr>
        <p:spPr>
          <a:xfrm>
            <a:off x="342900" y="1276710"/>
            <a:ext cx="8458200" cy="3649252"/>
          </a:xfrm>
        </p:spPr>
        <p:txBody>
          <a:bodyPr/>
          <a:lstStyle/>
          <a:p>
            <a:pPr marL="292608" indent="-292608">
              <a:spcBef>
                <a:spcPts val="800"/>
              </a:spcBef>
              <a:buFont typeface="Arial" panose="020B0604020202020204" pitchFamily="34" charset="0"/>
              <a:buChar char="•"/>
            </a:pPr>
            <a:r>
              <a:rPr lang="en-US" sz="2000" dirty="0"/>
              <a:t>We sketch a boxplot as follows:</a:t>
            </a:r>
          </a:p>
          <a:p>
            <a:pPr marL="292608" indent="-292608">
              <a:spcBef>
                <a:spcPts val="800"/>
              </a:spcBef>
              <a:buFont typeface="Arial" panose="020B0604020202020204" pitchFamily="34" charset="0"/>
              <a:buChar char="•"/>
            </a:pPr>
            <a:r>
              <a:rPr lang="en-US" sz="2000" dirty="0"/>
              <a:t>Draw a box encompassing the first and third quartiles.</a:t>
            </a:r>
          </a:p>
          <a:p>
            <a:pPr marL="292608" indent="-292608">
              <a:spcBef>
                <a:spcPts val="800"/>
              </a:spcBef>
              <a:buFont typeface="Arial" panose="020B0604020202020204" pitchFamily="34" charset="0"/>
              <a:buChar char="•"/>
            </a:pPr>
            <a:r>
              <a:rPr lang="en-US" sz="2000" dirty="0"/>
              <a:t>Draw a dashed vertical line in the box at the median.</a:t>
            </a:r>
          </a:p>
          <a:p>
            <a:pPr marL="292608" indent="-292608">
              <a:spcBef>
                <a:spcPts val="800"/>
              </a:spcBef>
              <a:buFont typeface="Arial" panose="020B0604020202020204" pitchFamily="34" charset="0"/>
              <a:buChar char="•"/>
            </a:pPr>
            <a:r>
              <a:rPr lang="en-US" sz="2000" dirty="0"/>
              <a:t>Calculate the I</a:t>
            </a:r>
            <a:r>
              <a:rPr lang="en-US" sz="100" dirty="0"/>
              <a:t> </a:t>
            </a:r>
            <a:r>
              <a:rPr lang="en-US" sz="2000" dirty="0"/>
              <a:t>Q</a:t>
            </a:r>
            <a:r>
              <a:rPr lang="en-US" sz="100" dirty="0"/>
              <a:t> </a:t>
            </a:r>
            <a:r>
              <a:rPr lang="en-US" sz="2000" dirty="0"/>
              <a:t>R. Draw a whisker that extends from Q1 to the minimum value that is not further from 1.5*I</a:t>
            </a:r>
            <a:r>
              <a:rPr lang="en-US" sz="100" dirty="0"/>
              <a:t> </a:t>
            </a:r>
            <a:r>
              <a:rPr lang="en-US" sz="2000" dirty="0"/>
              <a:t>Q</a:t>
            </a:r>
            <a:r>
              <a:rPr lang="en-US" sz="100" dirty="0"/>
              <a:t> </a:t>
            </a:r>
            <a:r>
              <a:rPr lang="en-US" sz="2000" dirty="0"/>
              <a:t>R from Q1.</a:t>
            </a:r>
          </a:p>
          <a:p>
            <a:pPr marL="292608" indent="-292608">
              <a:spcBef>
                <a:spcPts val="800"/>
              </a:spcBef>
              <a:buFont typeface="Arial" panose="020B0604020202020204" pitchFamily="34" charset="0"/>
              <a:buChar char="•"/>
            </a:pPr>
            <a:r>
              <a:rPr lang="en-US" sz="2000" dirty="0"/>
              <a:t>Similarly, draw a line that extends from Q3 to the maximum value that is not farther than 1.5*I</a:t>
            </a:r>
            <a:r>
              <a:rPr lang="en-US" sz="100" dirty="0"/>
              <a:t> </a:t>
            </a:r>
            <a:r>
              <a:rPr lang="en-US" sz="2000" dirty="0"/>
              <a:t>Q</a:t>
            </a:r>
            <a:r>
              <a:rPr lang="en-US" sz="100" dirty="0"/>
              <a:t> </a:t>
            </a:r>
            <a:r>
              <a:rPr lang="en-US" sz="2000" dirty="0"/>
              <a:t>R from Q3.</a:t>
            </a:r>
          </a:p>
          <a:p>
            <a:pPr marL="292608" indent="-292608">
              <a:spcBef>
                <a:spcPts val="800"/>
              </a:spcBef>
              <a:buFont typeface="Arial" panose="020B0604020202020204" pitchFamily="34" charset="0"/>
              <a:buChar char="•"/>
            </a:pPr>
            <a:r>
              <a:rPr lang="en-US" sz="2000" dirty="0"/>
              <a:t>Use an asterisk (or another symbol) to indicate observations that are farther than 1.5*I</a:t>
            </a:r>
            <a:r>
              <a:rPr lang="en-US" sz="100" dirty="0"/>
              <a:t> </a:t>
            </a:r>
            <a:r>
              <a:rPr lang="en-US" sz="2000" dirty="0"/>
              <a:t>Q</a:t>
            </a:r>
            <a:r>
              <a:rPr lang="en-US" sz="100" dirty="0"/>
              <a:t> </a:t>
            </a:r>
            <a:r>
              <a:rPr lang="en-US" sz="2000" dirty="0"/>
              <a:t>R from the box. These observations are considered outliers.</a:t>
            </a:r>
          </a:p>
        </p:txBody>
      </p:sp>
      <p:pic>
        <p:nvPicPr>
          <p:cNvPr id="8" name="Picture 7" descr="A chart with a diagram of a boxplot depicts steps to detect outliers.">
            <a:extLst>
              <a:ext uri="{FF2B5EF4-FFF2-40B4-BE49-F238E27FC236}">
                <a16:creationId xmlns:a16="http://schemas.microsoft.com/office/drawing/2014/main" id="{C1F4270C-745C-D758-B7E3-B80571732788}"/>
              </a:ext>
            </a:extLst>
          </p:cNvPr>
          <p:cNvPicPr>
            <a:picLocks noChangeAspect="1"/>
          </p:cNvPicPr>
          <p:nvPr/>
        </p:nvPicPr>
        <p:blipFill>
          <a:blip r:embed="rId2"/>
          <a:stretch>
            <a:fillRect/>
          </a:stretch>
        </p:blipFill>
        <p:spPr>
          <a:xfrm>
            <a:off x="1880538" y="5022180"/>
            <a:ext cx="5559906" cy="1190962"/>
          </a:xfrm>
          <a:prstGeom prst="rect">
            <a:avLst/>
          </a:prstGeom>
        </p:spPr>
      </p:pic>
      <p:sp>
        <p:nvSpPr>
          <p:cNvPr id="9" name="Text Placeholder 3">
            <a:extLst>
              <a:ext uri="{FF2B5EF4-FFF2-40B4-BE49-F238E27FC236}">
                <a16:creationId xmlns:a16="http://schemas.microsoft.com/office/drawing/2014/main" id="{6B7F8000-3449-B563-8070-E86348489C23}"/>
              </a:ext>
            </a:extLst>
          </p:cNvPr>
          <p:cNvSpPr>
            <a:spLocks noGrp="1"/>
          </p:cNvSpPr>
          <p:nvPr>
            <p:ph type="body" sz="quarter" idx="12"/>
          </p:nvPr>
        </p:nvSpPr>
        <p:spPr>
          <a:xfrm>
            <a:off x="2987693" y="6309360"/>
            <a:ext cx="3168614"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34</a:t>
            </a:fld>
            <a:endParaRPr lang="en-US" dirty="0"/>
          </a:p>
        </p:txBody>
      </p:sp>
    </p:spTree>
    <p:extLst>
      <p:ext uri="{BB962C8B-B14F-4D97-AF65-F5344CB8AC3E}">
        <p14:creationId xmlns:p14="http://schemas.microsoft.com/office/powerpoint/2010/main" val="2630686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3.3: Detecting Outliers </a:t>
            </a:r>
            <a:r>
              <a:rPr lang="en-US" sz="1000" b="0" dirty="0"/>
              <a:t>5</a:t>
            </a:r>
            <a:endParaRPr lang="en-US" dirty="0"/>
          </a:p>
        </p:txBody>
      </p:sp>
      <p:sp>
        <p:nvSpPr>
          <p:cNvPr id="3" name="Content Placeholder 2"/>
          <p:cNvSpPr>
            <a:spLocks noGrp="1"/>
          </p:cNvSpPr>
          <p:nvPr>
            <p:ph sz="quarter" idx="11"/>
          </p:nvPr>
        </p:nvSpPr>
        <p:spPr>
          <a:xfrm>
            <a:off x="342900" y="1276709"/>
            <a:ext cx="8458200" cy="3356251"/>
          </a:xfrm>
        </p:spPr>
        <p:txBody>
          <a:bodyPr/>
          <a:lstStyle/>
          <a:p>
            <a:pPr marL="292608" indent="-292608">
              <a:buFont typeface="Arial" panose="020B0604020202020204" pitchFamily="34" charset="0"/>
              <a:buChar char="•"/>
            </a:pPr>
            <a:r>
              <a:rPr lang="en-US" sz="2000" dirty="0"/>
              <a:t>A boxplot is also used to informally gauge the shape of the distribution.</a:t>
            </a:r>
          </a:p>
          <a:p>
            <a:pPr marL="292608" indent="-292608">
              <a:buFont typeface="Arial" panose="020B0604020202020204" pitchFamily="34" charset="0"/>
              <a:buChar char="•"/>
            </a:pPr>
            <a:r>
              <a:rPr lang="en-US" sz="2000" dirty="0"/>
              <a:t>Symmetry is implied if the median is in the center of the box and the left/right whiskers are equidistant from their respective quartiles.</a:t>
            </a:r>
          </a:p>
          <a:p>
            <a:pPr marL="292608" indent="-292608">
              <a:buFont typeface="Arial" panose="020B0604020202020204" pitchFamily="34" charset="0"/>
              <a:buChar char="•"/>
            </a:pPr>
            <a:r>
              <a:rPr lang="en-US" sz="2000" dirty="0"/>
              <a:t>If the median is left of center and the right whisker is longer than the left whisker, then the distribution is positively skewed.</a:t>
            </a:r>
          </a:p>
          <a:p>
            <a:pPr marL="292608" indent="-292608">
              <a:buFont typeface="Arial" panose="020B0604020202020204" pitchFamily="34" charset="0"/>
              <a:buChar char="•"/>
            </a:pPr>
            <a:r>
              <a:rPr lang="en-US" sz="2000" dirty="0"/>
              <a:t>Similarly, if the median is right of center and the left whisker is longer than the right whisker, then the distribution is negatively skewed.</a:t>
            </a:r>
          </a:p>
          <a:p>
            <a:pPr marL="292608" indent="-292608">
              <a:buFont typeface="Arial" panose="020B0604020202020204" pitchFamily="34" charset="0"/>
              <a:buChar char="•"/>
            </a:pPr>
            <a:r>
              <a:rPr lang="en-US" sz="2000" dirty="0"/>
              <a:t>If outliers exist, we need to include them when comparing the lengths of the left and right whiskers.</a:t>
            </a:r>
          </a:p>
        </p:txBody>
      </p:sp>
      <p:pic>
        <p:nvPicPr>
          <p:cNvPr id="8" name="Picture 7" descr="A chart with a diagram of a boxplot depicts steps to detect outliers.">
            <a:extLst>
              <a:ext uri="{FF2B5EF4-FFF2-40B4-BE49-F238E27FC236}">
                <a16:creationId xmlns:a16="http://schemas.microsoft.com/office/drawing/2014/main" id="{30B6C9BD-4D59-A516-7EDD-43C31303F074}"/>
              </a:ext>
            </a:extLst>
          </p:cNvPr>
          <p:cNvPicPr>
            <a:picLocks noChangeAspect="1"/>
          </p:cNvPicPr>
          <p:nvPr/>
        </p:nvPicPr>
        <p:blipFill>
          <a:blip r:embed="rId2"/>
          <a:stretch>
            <a:fillRect/>
          </a:stretch>
        </p:blipFill>
        <p:spPr>
          <a:xfrm>
            <a:off x="1213513" y="4756067"/>
            <a:ext cx="6716974" cy="1430185"/>
          </a:xfrm>
          <a:prstGeom prst="rect">
            <a:avLst/>
          </a:prstGeom>
        </p:spPr>
      </p:pic>
      <p:sp>
        <p:nvSpPr>
          <p:cNvPr id="9" name="Text Placeholder 3">
            <a:extLst>
              <a:ext uri="{FF2B5EF4-FFF2-40B4-BE49-F238E27FC236}">
                <a16:creationId xmlns:a16="http://schemas.microsoft.com/office/drawing/2014/main" id="{3AEC7A3E-959A-7237-8187-6FA895815401}"/>
              </a:ext>
            </a:extLst>
          </p:cNvPr>
          <p:cNvSpPr>
            <a:spLocks noGrp="1"/>
          </p:cNvSpPr>
          <p:nvPr>
            <p:ph type="body" sz="quarter" idx="12"/>
          </p:nvPr>
        </p:nvSpPr>
        <p:spPr>
          <a:xfrm>
            <a:off x="2987693" y="6309360"/>
            <a:ext cx="3168614"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35</a:t>
            </a:fld>
            <a:endParaRPr lang="en-US" dirty="0"/>
          </a:p>
        </p:txBody>
      </p:sp>
    </p:spTree>
    <p:extLst>
      <p:ext uri="{BB962C8B-B14F-4D97-AF65-F5344CB8AC3E}">
        <p14:creationId xmlns:p14="http://schemas.microsoft.com/office/powerpoint/2010/main" val="3934234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3.3: Detecting Outliers </a:t>
            </a:r>
            <a:r>
              <a:rPr lang="en-US" sz="1000" b="0" dirty="0"/>
              <a:t>6</a:t>
            </a:r>
            <a:endParaRPr lang="en-US" dirty="0"/>
          </a:p>
        </p:txBody>
      </p:sp>
      <p:sp>
        <p:nvSpPr>
          <p:cNvPr id="3" name="Content Placeholder 2"/>
          <p:cNvSpPr>
            <a:spLocks noGrp="1"/>
          </p:cNvSpPr>
          <p:nvPr>
            <p:ph sz="quarter" idx="11"/>
          </p:nvPr>
        </p:nvSpPr>
        <p:spPr>
          <a:xfrm>
            <a:off x="342900" y="1276709"/>
            <a:ext cx="8458200" cy="1253131"/>
          </a:xfrm>
        </p:spPr>
        <p:txBody>
          <a:bodyPr/>
          <a:lstStyle/>
          <a:p>
            <a:pPr marL="292608" indent="-292608">
              <a:buFont typeface="Arial" panose="020B0604020202020204" pitchFamily="34" charset="0"/>
              <a:buChar char="•"/>
            </a:pPr>
            <a:r>
              <a:rPr lang="en-US" dirty="0"/>
              <a:t>Example: Construct a boxplot for the Growth and Value variables in the </a:t>
            </a:r>
            <a:r>
              <a:rPr lang="en-US" dirty="0" err="1"/>
              <a:t>Growth_Value</a:t>
            </a:r>
            <a:r>
              <a:rPr lang="en-US" dirty="0"/>
              <a:t> file for the Investment Decision case.</a:t>
            </a:r>
          </a:p>
        </p:txBody>
      </p:sp>
      <p:pic>
        <p:nvPicPr>
          <p:cNvPr id="8" name="Picture 7" descr="A chart with three boxplots labeled Excel output, R output, and Python output depicts values of annual returns.">
            <a:extLst>
              <a:ext uri="{FF2B5EF4-FFF2-40B4-BE49-F238E27FC236}">
                <a16:creationId xmlns:a16="http://schemas.microsoft.com/office/drawing/2014/main" id="{AF3965E7-C988-8BE3-0174-7FC180528945}"/>
              </a:ext>
            </a:extLst>
          </p:cNvPr>
          <p:cNvPicPr>
            <a:picLocks noChangeAspect="1"/>
          </p:cNvPicPr>
          <p:nvPr/>
        </p:nvPicPr>
        <p:blipFill>
          <a:blip r:embed="rId2"/>
          <a:stretch>
            <a:fillRect/>
          </a:stretch>
        </p:blipFill>
        <p:spPr>
          <a:xfrm>
            <a:off x="474008" y="2710828"/>
            <a:ext cx="8195984" cy="2856177"/>
          </a:xfrm>
          <a:prstGeom prst="rect">
            <a:avLst/>
          </a:prstGeom>
        </p:spPr>
      </p:pic>
      <p:sp>
        <p:nvSpPr>
          <p:cNvPr id="9" name="Text Placeholder 3">
            <a:extLst>
              <a:ext uri="{FF2B5EF4-FFF2-40B4-BE49-F238E27FC236}">
                <a16:creationId xmlns:a16="http://schemas.microsoft.com/office/drawing/2014/main" id="{28ED8CDA-ABF9-F0D6-7508-3FD6146A57FB}"/>
              </a:ext>
            </a:extLst>
          </p:cNvPr>
          <p:cNvSpPr>
            <a:spLocks noGrp="1"/>
          </p:cNvSpPr>
          <p:nvPr>
            <p:ph type="body" sz="quarter" idx="12"/>
          </p:nvPr>
        </p:nvSpPr>
        <p:spPr>
          <a:xfrm>
            <a:off x="2987693" y="6309360"/>
            <a:ext cx="3168614" cy="205740"/>
          </a:xfrm>
        </p:spPr>
        <p:txBody>
          <a:bodyPr anchor="ctr"/>
          <a:lstStyle/>
          <a:p>
            <a:r>
              <a:rPr lang="en-US" sz="1200" dirty="0">
                <a:hlinkClick r:id="rId3" action="ppaction://hlinksldjump"/>
              </a:rPr>
              <a:t>Access the text alternative for slide images.</a:t>
            </a:r>
            <a:endParaRPr lang="en-US" sz="1200" dirty="0"/>
          </a:p>
        </p:txBody>
      </p:sp>
      <p:sp>
        <p:nvSpPr>
          <p:cNvPr id="6" name="Slide Number Placeholder 5"/>
          <p:cNvSpPr>
            <a:spLocks noGrp="1"/>
          </p:cNvSpPr>
          <p:nvPr>
            <p:ph type="sldNum" sz="quarter" idx="4"/>
          </p:nvPr>
        </p:nvSpPr>
        <p:spPr/>
        <p:txBody>
          <a:bodyPr/>
          <a:lstStyle/>
          <a:p>
            <a:fld id="{68151E55-6873-49E2-B8D5-2F265E6F1973}" type="slidenum">
              <a:rPr lang="en-US" smtClean="0"/>
              <a:pPr/>
              <a:t>36</a:t>
            </a:fld>
            <a:endParaRPr lang="en-US" dirty="0"/>
          </a:p>
        </p:txBody>
      </p:sp>
    </p:spTree>
    <p:extLst>
      <p:ext uri="{BB962C8B-B14F-4D97-AF65-F5344CB8AC3E}">
        <p14:creationId xmlns:p14="http://schemas.microsoft.com/office/powerpoint/2010/main" val="1392995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Detecting Outliers </a:t>
            </a:r>
            <a:r>
              <a:rPr lang="en-US" sz="1000" b="0" dirty="0"/>
              <a:t>7</a:t>
            </a:r>
            <a:endParaRPr lang="en-US" dirty="0"/>
          </a:p>
        </p:txBody>
      </p:sp>
      <p:sp>
        <p:nvSpPr>
          <p:cNvPr id="3" name="Content Placeholder 2"/>
          <p:cNvSpPr>
            <a:spLocks noGrp="1"/>
          </p:cNvSpPr>
          <p:nvPr>
            <p:ph sz="quarter" idx="11"/>
          </p:nvPr>
        </p:nvSpPr>
        <p:spPr>
          <a:xfrm>
            <a:off x="342900" y="1276710"/>
            <a:ext cx="8458200" cy="1466490"/>
          </a:xfrm>
        </p:spPr>
        <p:txBody>
          <a:bodyPr/>
          <a:lstStyle/>
          <a:p>
            <a:r>
              <a:rPr lang="en-US" sz="2000" dirty="0"/>
              <a:t>The empirical rule indicates the percentage of observations that fall within a specified number of standard deviations from the mean.</a:t>
            </a:r>
          </a:p>
          <a:p>
            <a:r>
              <a:rPr lang="en-US" sz="2000" dirty="0"/>
              <a:t>Assume the observations are drawn from a relatively symmetric and bell-shaped distribution.</a:t>
            </a:r>
          </a:p>
        </p:txBody>
      </p:sp>
      <p:sp>
        <p:nvSpPr>
          <p:cNvPr id="4" name="Content Placeholder 3"/>
          <p:cNvSpPr>
            <a:spLocks noGrp="1"/>
          </p:cNvSpPr>
          <p:nvPr>
            <p:ph sz="quarter" idx="14"/>
          </p:nvPr>
        </p:nvSpPr>
        <p:spPr>
          <a:xfrm>
            <a:off x="342900" y="2786776"/>
            <a:ext cx="6804660" cy="413624"/>
          </a:xfrm>
        </p:spPr>
        <p:txBody>
          <a:bodyPr/>
          <a:lstStyle/>
          <a:p>
            <a:pPr marL="292608" indent="-292608">
              <a:buFont typeface="Arial" panose="020B0604020202020204" pitchFamily="34" charset="0"/>
              <a:buChar char="•"/>
            </a:pPr>
            <a:r>
              <a:rPr lang="en-US" sz="2000" dirty="0"/>
              <a:t>Approximately 68% of all observations fall in the interval</a:t>
            </a:r>
          </a:p>
        </p:txBody>
      </p:sp>
      <p:graphicFrame>
        <p:nvGraphicFramePr>
          <p:cNvPr id="12" name="Object 11"/>
          <p:cNvGraphicFramePr>
            <a:graphicFrameLocks noChangeAspect="1"/>
          </p:cNvGraphicFramePr>
          <p:nvPr>
            <p:extLst>
              <p:ext uri="{D42A27DB-BD31-4B8C-83A1-F6EECF244321}">
                <p14:modId xmlns:p14="http://schemas.microsoft.com/office/powerpoint/2010/main" val="1712472765"/>
              </p:ext>
            </p:extLst>
          </p:nvPr>
        </p:nvGraphicFramePr>
        <p:xfrm>
          <a:off x="7062944" y="2863970"/>
          <a:ext cx="643981" cy="257592"/>
        </p:xfrm>
        <a:graphic>
          <a:graphicData uri="http://schemas.openxmlformats.org/presentationml/2006/ole">
            <mc:AlternateContent xmlns:mc="http://schemas.openxmlformats.org/markup-compatibility/2006">
              <mc:Choice xmlns:v="urn:schemas-microsoft-com:vml" Requires="v">
                <p:oleObj name="Equation" r:id="rId2" imgW="571320" imgH="228600" progId="Equation.DSMT4">
                  <p:embed/>
                </p:oleObj>
              </mc:Choice>
              <mc:Fallback>
                <p:oleObj name="Equation" r:id="rId2" imgW="571320" imgH="228600" progId="Equation.DSMT4">
                  <p:embed/>
                  <p:pic>
                    <p:nvPicPr>
                      <p:cNvPr id="0" name=""/>
                      <p:cNvPicPr/>
                      <p:nvPr/>
                    </p:nvPicPr>
                    <p:blipFill>
                      <a:blip r:embed="rId3"/>
                      <a:stretch>
                        <a:fillRect/>
                      </a:stretch>
                    </p:blipFill>
                    <p:spPr>
                      <a:xfrm>
                        <a:off x="7062944" y="2863970"/>
                        <a:ext cx="643981" cy="257592"/>
                      </a:xfrm>
                      <a:prstGeom prst="rect">
                        <a:avLst/>
                      </a:prstGeom>
                    </p:spPr>
                  </p:pic>
                </p:oleObj>
              </mc:Fallback>
            </mc:AlternateContent>
          </a:graphicData>
        </a:graphic>
      </p:graphicFrame>
      <p:sp>
        <p:nvSpPr>
          <p:cNvPr id="5" name="Content Placeholder 4"/>
          <p:cNvSpPr>
            <a:spLocks noGrp="1"/>
          </p:cNvSpPr>
          <p:nvPr>
            <p:ph sz="quarter" idx="15"/>
          </p:nvPr>
        </p:nvSpPr>
        <p:spPr>
          <a:xfrm>
            <a:off x="342900" y="3206140"/>
            <a:ext cx="6789420" cy="436616"/>
          </a:xfrm>
        </p:spPr>
        <p:txBody>
          <a:bodyPr/>
          <a:lstStyle/>
          <a:p>
            <a:pPr marL="292608" indent="-292608">
              <a:buFont typeface="Arial" panose="020B0604020202020204" pitchFamily="34" charset="0"/>
              <a:buChar char="•"/>
            </a:pPr>
            <a:r>
              <a:rPr lang="en-US" sz="2000" dirty="0"/>
              <a:t>Approximately 95% of all observations fall in the interval</a:t>
            </a:r>
          </a:p>
        </p:txBody>
      </p:sp>
      <p:graphicFrame>
        <p:nvGraphicFramePr>
          <p:cNvPr id="13" name="Object 12"/>
          <p:cNvGraphicFramePr>
            <a:graphicFrameLocks noChangeAspect="1"/>
          </p:cNvGraphicFramePr>
          <p:nvPr>
            <p:extLst>
              <p:ext uri="{D42A27DB-BD31-4B8C-83A1-F6EECF244321}">
                <p14:modId xmlns:p14="http://schemas.microsoft.com/office/powerpoint/2010/main" val="3146729631"/>
              </p:ext>
            </p:extLst>
          </p:nvPr>
        </p:nvGraphicFramePr>
        <p:xfrm>
          <a:off x="7062944" y="3267741"/>
          <a:ext cx="787088" cy="271902"/>
        </p:xfrm>
        <a:graphic>
          <a:graphicData uri="http://schemas.openxmlformats.org/presentationml/2006/ole">
            <mc:AlternateContent xmlns:mc="http://schemas.openxmlformats.org/markup-compatibility/2006">
              <mc:Choice xmlns:v="urn:schemas-microsoft-com:vml" Requires="v">
                <p:oleObj name="Equation" r:id="rId4" imgW="698400" imgH="241200" progId="Equation.DSMT4">
                  <p:embed/>
                </p:oleObj>
              </mc:Choice>
              <mc:Fallback>
                <p:oleObj name="Equation" r:id="rId4" imgW="698400" imgH="241200" progId="Equation.DSMT4">
                  <p:embed/>
                  <p:pic>
                    <p:nvPicPr>
                      <p:cNvPr id="0" name=""/>
                      <p:cNvPicPr/>
                      <p:nvPr/>
                    </p:nvPicPr>
                    <p:blipFill>
                      <a:blip r:embed="rId5"/>
                      <a:stretch>
                        <a:fillRect/>
                      </a:stretch>
                    </p:blipFill>
                    <p:spPr>
                      <a:xfrm>
                        <a:off x="7062944" y="3267741"/>
                        <a:ext cx="787088" cy="271902"/>
                      </a:xfrm>
                      <a:prstGeom prst="rect">
                        <a:avLst/>
                      </a:prstGeom>
                    </p:spPr>
                  </p:pic>
                </p:oleObj>
              </mc:Fallback>
            </mc:AlternateContent>
          </a:graphicData>
        </a:graphic>
      </p:graphicFrame>
      <p:sp>
        <p:nvSpPr>
          <p:cNvPr id="6" name="Content Placeholder 5"/>
          <p:cNvSpPr>
            <a:spLocks noGrp="1"/>
          </p:cNvSpPr>
          <p:nvPr>
            <p:ph sz="quarter" idx="16"/>
          </p:nvPr>
        </p:nvSpPr>
        <p:spPr>
          <a:xfrm>
            <a:off x="342900" y="3659579"/>
            <a:ext cx="6911340" cy="421376"/>
          </a:xfrm>
        </p:spPr>
        <p:txBody>
          <a:bodyPr/>
          <a:lstStyle/>
          <a:p>
            <a:pPr marL="292608" indent="-292608">
              <a:buFont typeface="Arial" panose="020B0604020202020204" pitchFamily="34" charset="0"/>
              <a:buChar char="•"/>
            </a:pPr>
            <a:r>
              <a:rPr lang="en-US" sz="2000" dirty="0"/>
              <a:t>Approximately 100% of all observations fall in the interval</a:t>
            </a:r>
          </a:p>
        </p:txBody>
      </p:sp>
      <p:graphicFrame>
        <p:nvGraphicFramePr>
          <p:cNvPr id="14" name="Object 13"/>
          <p:cNvGraphicFramePr>
            <a:graphicFrameLocks noChangeAspect="1"/>
          </p:cNvGraphicFramePr>
          <p:nvPr>
            <p:extLst>
              <p:ext uri="{D42A27DB-BD31-4B8C-83A1-F6EECF244321}">
                <p14:modId xmlns:p14="http://schemas.microsoft.com/office/powerpoint/2010/main" val="315589456"/>
              </p:ext>
            </p:extLst>
          </p:nvPr>
        </p:nvGraphicFramePr>
        <p:xfrm>
          <a:off x="7189052" y="3701844"/>
          <a:ext cx="772778" cy="271902"/>
        </p:xfrm>
        <a:graphic>
          <a:graphicData uri="http://schemas.openxmlformats.org/presentationml/2006/ole">
            <mc:AlternateContent xmlns:mc="http://schemas.openxmlformats.org/markup-compatibility/2006">
              <mc:Choice xmlns:v="urn:schemas-microsoft-com:vml" Requires="v">
                <p:oleObj name="Equation" r:id="rId6" imgW="685800" imgH="241200" progId="Equation.DSMT4">
                  <p:embed/>
                </p:oleObj>
              </mc:Choice>
              <mc:Fallback>
                <p:oleObj name="Equation" r:id="rId6" imgW="685800" imgH="241200" progId="Equation.DSMT4">
                  <p:embed/>
                  <p:pic>
                    <p:nvPicPr>
                      <p:cNvPr id="0" name=""/>
                      <p:cNvPicPr/>
                      <p:nvPr/>
                    </p:nvPicPr>
                    <p:blipFill>
                      <a:blip r:embed="rId7"/>
                      <a:stretch>
                        <a:fillRect/>
                      </a:stretch>
                    </p:blipFill>
                    <p:spPr>
                      <a:xfrm>
                        <a:off x="7189052" y="3701844"/>
                        <a:ext cx="772778" cy="271902"/>
                      </a:xfrm>
                      <a:prstGeom prst="rect">
                        <a:avLst/>
                      </a:prstGeom>
                    </p:spPr>
                  </p:pic>
                </p:oleObj>
              </mc:Fallback>
            </mc:AlternateContent>
          </a:graphicData>
        </a:graphic>
      </p:graphicFrame>
      <p:pic>
        <p:nvPicPr>
          <p:cNvPr id="8" name="Picture 7" descr="A chart with a bell curve presents the percentage of observations that fall within specified standard deviations.">
            <a:extLst>
              <a:ext uri="{FF2B5EF4-FFF2-40B4-BE49-F238E27FC236}">
                <a16:creationId xmlns:a16="http://schemas.microsoft.com/office/drawing/2014/main" id="{07CEAF3F-B82B-F231-1138-BD12D38F8A3F}"/>
              </a:ext>
            </a:extLst>
          </p:cNvPr>
          <p:cNvPicPr>
            <a:picLocks noChangeAspect="1"/>
          </p:cNvPicPr>
          <p:nvPr/>
        </p:nvPicPr>
        <p:blipFill>
          <a:blip r:embed="rId8"/>
          <a:stretch>
            <a:fillRect/>
          </a:stretch>
        </p:blipFill>
        <p:spPr>
          <a:xfrm>
            <a:off x="3200424" y="4172178"/>
            <a:ext cx="2743151" cy="2045959"/>
          </a:xfrm>
          <a:prstGeom prst="rect">
            <a:avLst/>
          </a:prstGeom>
        </p:spPr>
      </p:pic>
      <p:sp>
        <p:nvSpPr>
          <p:cNvPr id="15" name="Text Placeholder 3">
            <a:extLst>
              <a:ext uri="{FF2B5EF4-FFF2-40B4-BE49-F238E27FC236}">
                <a16:creationId xmlns:a16="http://schemas.microsoft.com/office/drawing/2014/main" id="{66737CA9-405B-9281-1934-B99FDF7D767B}"/>
              </a:ext>
            </a:extLst>
          </p:cNvPr>
          <p:cNvSpPr>
            <a:spLocks noGrp="1"/>
          </p:cNvSpPr>
          <p:nvPr>
            <p:ph type="body" sz="quarter" idx="12"/>
          </p:nvPr>
        </p:nvSpPr>
        <p:spPr>
          <a:xfrm>
            <a:off x="2987693" y="6309360"/>
            <a:ext cx="3168614" cy="205740"/>
          </a:xfrm>
        </p:spPr>
        <p:txBody>
          <a:bodyPr anchor="ctr"/>
          <a:lstStyle/>
          <a:p>
            <a:r>
              <a:rPr lang="en-US" sz="1200" dirty="0">
                <a:hlinkClick r:id="rId9" action="ppaction://hlinksldjump"/>
              </a:rPr>
              <a:t>Access the text alternative for slide images.</a:t>
            </a:r>
            <a:endParaRPr lang="en-US" sz="1200" dirty="0"/>
          </a:p>
        </p:txBody>
      </p:sp>
      <p:sp>
        <p:nvSpPr>
          <p:cNvPr id="11" name="Slide Number Placeholder 10"/>
          <p:cNvSpPr>
            <a:spLocks noGrp="1"/>
          </p:cNvSpPr>
          <p:nvPr>
            <p:ph type="sldNum" sz="quarter" idx="10"/>
          </p:nvPr>
        </p:nvSpPr>
        <p:spPr/>
        <p:txBody>
          <a:bodyPr/>
          <a:lstStyle/>
          <a:p>
            <a:fld id="{68151E55-6873-49E2-B8D5-2F265E6F1973}" type="slidenum">
              <a:rPr lang="en-US" smtClean="0"/>
              <a:t>37</a:t>
            </a:fld>
            <a:endParaRPr lang="en-US" dirty="0"/>
          </a:p>
        </p:txBody>
      </p:sp>
    </p:spTree>
    <p:extLst>
      <p:ext uri="{BB962C8B-B14F-4D97-AF65-F5344CB8AC3E}">
        <p14:creationId xmlns:p14="http://schemas.microsoft.com/office/powerpoint/2010/main" val="3547183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Detecting Outliers </a:t>
            </a:r>
            <a:r>
              <a:rPr lang="en-US" sz="1000" b="0" dirty="0"/>
              <a:t>8</a:t>
            </a:r>
            <a:endParaRPr lang="en-US" dirty="0"/>
          </a:p>
        </p:txBody>
      </p:sp>
      <p:sp>
        <p:nvSpPr>
          <p:cNvPr id="3" name="Content Placeholder 2"/>
          <p:cNvSpPr>
            <a:spLocks noGrp="1"/>
          </p:cNvSpPr>
          <p:nvPr>
            <p:ph sz="quarter" idx="11"/>
          </p:nvPr>
        </p:nvSpPr>
        <p:spPr>
          <a:xfrm>
            <a:off x="342900" y="1276710"/>
            <a:ext cx="8458200" cy="1710330"/>
          </a:xfrm>
        </p:spPr>
        <p:txBody>
          <a:bodyPr/>
          <a:lstStyle/>
          <a:p>
            <a:r>
              <a:rPr lang="en-US" sz="2000" dirty="0"/>
              <a:t>Example: a large lecture class has 280 students:</a:t>
            </a:r>
          </a:p>
          <a:p>
            <a:pPr marL="292608" indent="-292608">
              <a:buFont typeface="Arial" panose="020B0604020202020204" pitchFamily="34" charset="0"/>
              <a:buChar char="•"/>
            </a:pPr>
            <a:r>
              <a:rPr lang="en-US" sz="2000" dirty="0"/>
              <a:t>The mean score on an exam is 74 with a standard deviation of 8.</a:t>
            </a:r>
          </a:p>
          <a:p>
            <a:pPr marL="292608" indent="-292608">
              <a:buFont typeface="Arial" panose="020B0604020202020204" pitchFamily="34" charset="0"/>
              <a:buChar char="•"/>
            </a:pPr>
            <a:r>
              <a:rPr lang="en-US" sz="2000" dirty="0"/>
              <a:t>Approximately how many students scored within 58 and 90?</a:t>
            </a:r>
          </a:p>
          <a:p>
            <a:pPr marL="292608" indent="-292608">
              <a:buFont typeface="Arial" panose="020B0604020202020204" pitchFamily="34" charset="0"/>
              <a:buChar char="•"/>
            </a:pPr>
            <a:r>
              <a:rPr lang="en-US" sz="2000" dirty="0"/>
              <a:t>Approximately how many students scored more than 90?</a:t>
            </a:r>
          </a:p>
        </p:txBody>
      </p:sp>
      <p:sp>
        <p:nvSpPr>
          <p:cNvPr id="4" name="Content Placeholder 3"/>
          <p:cNvSpPr>
            <a:spLocks noGrp="1"/>
          </p:cNvSpPr>
          <p:nvPr>
            <p:ph sz="quarter" idx="14"/>
          </p:nvPr>
        </p:nvSpPr>
        <p:spPr>
          <a:xfrm>
            <a:off x="342900" y="3168028"/>
            <a:ext cx="8458200" cy="3347071"/>
          </a:xfrm>
        </p:spPr>
        <p:txBody>
          <a:bodyPr/>
          <a:lstStyle/>
          <a:p>
            <a:r>
              <a:rPr lang="en-US" sz="2000" dirty="0"/>
              <a:t>58 and 90 are two standard deviations below and above the mean.</a:t>
            </a:r>
          </a:p>
          <a:p>
            <a:r>
              <a:rPr lang="en-US" sz="2000" dirty="0"/>
              <a:t>So about 95% of 280 students, or 266, scored within 58 and 90.</a:t>
            </a:r>
          </a:p>
          <a:p>
            <a:r>
              <a:rPr lang="en-US" sz="2000" dirty="0"/>
              <a:t>90 is two standard deviations above the mean.</a:t>
            </a:r>
          </a:p>
          <a:p>
            <a:pPr marL="292608" indent="-292608">
              <a:buFont typeface="Arial" panose="020B0604020202020204" pitchFamily="34" charset="0"/>
              <a:buChar char="•"/>
            </a:pPr>
            <a:r>
              <a:rPr lang="en-US" sz="2000" dirty="0"/>
              <a:t>95% of the observations fall within two standard deviations of the mean, 5% fall outside the interval.</a:t>
            </a:r>
          </a:p>
          <a:p>
            <a:pPr marL="292608" indent="-292608">
              <a:buFont typeface="Arial" panose="020B0604020202020204" pitchFamily="34" charset="0"/>
              <a:buChar char="•"/>
            </a:pPr>
            <a:r>
              <a:rPr lang="en-US" sz="2000" dirty="0"/>
              <a:t>Given the symmetry of the distribution, 2.5% scored above 90.</a:t>
            </a:r>
          </a:p>
          <a:p>
            <a:pPr marL="292608" indent="-292608">
              <a:buFont typeface="Arial" panose="020B0604020202020204" pitchFamily="34" charset="0"/>
              <a:buChar char="•"/>
            </a:pPr>
            <a:r>
              <a:rPr lang="en-US" sz="2000" dirty="0"/>
              <a:t>2.5% of the 280 students, or about 7, scored above 90 on the exam.</a:t>
            </a:r>
          </a:p>
        </p:txBody>
      </p:sp>
      <p:sp>
        <p:nvSpPr>
          <p:cNvPr id="11" name="Slide Number Placeholder 10"/>
          <p:cNvSpPr>
            <a:spLocks noGrp="1"/>
          </p:cNvSpPr>
          <p:nvPr>
            <p:ph type="sldNum" sz="quarter" idx="10"/>
          </p:nvPr>
        </p:nvSpPr>
        <p:spPr/>
        <p:txBody>
          <a:bodyPr/>
          <a:lstStyle/>
          <a:p>
            <a:fld id="{68151E55-6873-49E2-B8D5-2F265E6F1973}" type="slidenum">
              <a:rPr lang="en-US" smtClean="0"/>
              <a:t>38</a:t>
            </a:fld>
            <a:endParaRPr lang="en-US" dirty="0"/>
          </a:p>
        </p:txBody>
      </p:sp>
    </p:spTree>
    <p:extLst>
      <p:ext uri="{BB962C8B-B14F-4D97-AF65-F5344CB8AC3E}">
        <p14:creationId xmlns:p14="http://schemas.microsoft.com/office/powerpoint/2010/main" val="37593424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Detecting Outliers </a:t>
            </a:r>
            <a:r>
              <a:rPr lang="en-US" sz="1000" b="0" dirty="0"/>
              <a:t>9</a:t>
            </a:r>
            <a:endParaRPr lang="en-US" dirty="0"/>
          </a:p>
        </p:txBody>
      </p:sp>
      <p:sp>
        <p:nvSpPr>
          <p:cNvPr id="3" name="Content Placeholder 2"/>
          <p:cNvSpPr>
            <a:spLocks noGrp="1"/>
          </p:cNvSpPr>
          <p:nvPr>
            <p:ph sz="quarter" idx="11"/>
          </p:nvPr>
        </p:nvSpPr>
        <p:spPr>
          <a:xfrm>
            <a:off x="342900" y="1276709"/>
            <a:ext cx="8458200" cy="1664611"/>
          </a:xfrm>
        </p:spPr>
        <p:txBody>
          <a:bodyPr/>
          <a:lstStyle/>
          <a:p>
            <a:pPr marL="292608" indent="-292608">
              <a:buFont typeface="Arial" panose="020B0604020202020204" pitchFamily="34" charset="0"/>
              <a:buChar char="•"/>
            </a:pPr>
            <a:r>
              <a:rPr lang="en-US" dirty="0"/>
              <a:t>It is often instructive to use the mean and the standard deviation to find the relative location of an observation.</a:t>
            </a:r>
          </a:p>
          <a:p>
            <a:pPr marL="292608" indent="-292608">
              <a:buFont typeface="Arial" panose="020B0604020202020204" pitchFamily="34" charset="0"/>
              <a:buChar char="•"/>
            </a:pPr>
            <a:r>
              <a:rPr lang="en-US" dirty="0"/>
              <a:t>We use the </a:t>
            </a:r>
            <a:r>
              <a:rPr lang="en-US" i="1" dirty="0"/>
              <a:t>z</a:t>
            </a:r>
            <a:r>
              <a:rPr lang="en-US" dirty="0"/>
              <a:t>-score to find the relative position of an observation by dividing the difference of the observation</a:t>
            </a:r>
          </a:p>
        </p:txBody>
      </p:sp>
      <p:sp>
        <p:nvSpPr>
          <p:cNvPr id="4" name="Content Placeholder 3"/>
          <p:cNvSpPr>
            <a:spLocks noGrp="1"/>
          </p:cNvSpPr>
          <p:nvPr>
            <p:ph sz="quarter" idx="14"/>
          </p:nvPr>
        </p:nvSpPr>
        <p:spPr>
          <a:xfrm>
            <a:off x="342900" y="3152536"/>
            <a:ext cx="6057900" cy="444104"/>
          </a:xfrm>
        </p:spPr>
        <p:txBody>
          <a:bodyPr/>
          <a:lstStyle/>
          <a:p>
            <a:pPr marL="292608"/>
            <a:r>
              <a:rPr lang="en-US" dirty="0"/>
              <a:t>from the mean by the standard deviation:</a:t>
            </a:r>
          </a:p>
        </p:txBody>
      </p:sp>
      <p:graphicFrame>
        <p:nvGraphicFramePr>
          <p:cNvPr id="9" name="Object 8"/>
          <p:cNvGraphicFramePr>
            <a:graphicFrameLocks noChangeAspect="1"/>
          </p:cNvGraphicFramePr>
          <p:nvPr>
            <p:extLst>
              <p:ext uri="{D42A27DB-BD31-4B8C-83A1-F6EECF244321}">
                <p14:modId xmlns:p14="http://schemas.microsoft.com/office/powerpoint/2010/main" val="1746322321"/>
              </p:ext>
            </p:extLst>
          </p:nvPr>
        </p:nvGraphicFramePr>
        <p:xfrm>
          <a:off x="6400800" y="3060700"/>
          <a:ext cx="1219200" cy="736600"/>
        </p:xfrm>
        <a:graphic>
          <a:graphicData uri="http://schemas.openxmlformats.org/presentationml/2006/ole">
            <mc:AlternateContent xmlns:mc="http://schemas.openxmlformats.org/markup-compatibility/2006">
              <mc:Choice xmlns:v="urn:schemas-microsoft-com:vml" Requires="v">
                <p:oleObj name="Equation" r:id="rId2" imgW="1218960" imgH="736560" progId="Equation.DSMT4">
                  <p:embed/>
                </p:oleObj>
              </mc:Choice>
              <mc:Fallback>
                <p:oleObj name="Equation" r:id="rId2" imgW="1218960" imgH="736560" progId="Equation.DSMT4">
                  <p:embed/>
                  <p:pic>
                    <p:nvPicPr>
                      <p:cNvPr id="0" name=""/>
                      <p:cNvPicPr/>
                      <p:nvPr/>
                    </p:nvPicPr>
                    <p:blipFill>
                      <a:blip r:embed="rId3"/>
                      <a:stretch>
                        <a:fillRect/>
                      </a:stretch>
                    </p:blipFill>
                    <p:spPr>
                      <a:xfrm>
                        <a:off x="6400800" y="3060700"/>
                        <a:ext cx="1219200" cy="736600"/>
                      </a:xfrm>
                      <a:prstGeom prst="rect">
                        <a:avLst/>
                      </a:prstGeom>
                    </p:spPr>
                  </p:pic>
                </p:oleObj>
              </mc:Fallback>
            </mc:AlternateContent>
          </a:graphicData>
        </a:graphic>
      </p:graphicFrame>
      <p:sp>
        <p:nvSpPr>
          <p:cNvPr id="5" name="Content Placeholder 4"/>
          <p:cNvSpPr>
            <a:spLocks noGrp="1"/>
          </p:cNvSpPr>
          <p:nvPr>
            <p:ph sz="quarter" idx="15"/>
          </p:nvPr>
        </p:nvSpPr>
        <p:spPr>
          <a:xfrm>
            <a:off x="342900" y="3870960"/>
            <a:ext cx="8458200" cy="2644140"/>
          </a:xfrm>
        </p:spPr>
        <p:txBody>
          <a:bodyPr/>
          <a:lstStyle/>
          <a:p>
            <a:pPr marL="292608" indent="-292608">
              <a:buFont typeface="Arial" panose="020B0604020202020204" pitchFamily="34" charset="0"/>
              <a:buChar char="•"/>
            </a:pPr>
            <a:r>
              <a:rPr lang="en-US" dirty="0"/>
              <a:t>A </a:t>
            </a:r>
            <a:r>
              <a:rPr lang="en-US" i="1" dirty="0"/>
              <a:t>z</a:t>
            </a:r>
            <a:r>
              <a:rPr lang="en-US" dirty="0"/>
              <a:t>-score is a </a:t>
            </a:r>
            <a:r>
              <a:rPr lang="en-US" dirty="0" err="1"/>
              <a:t>unitless</a:t>
            </a:r>
            <a:r>
              <a:rPr lang="en-US" dirty="0"/>
              <a:t> measure.</a:t>
            </a:r>
          </a:p>
          <a:p>
            <a:pPr marL="292608" indent="-292608">
              <a:buFont typeface="Arial" panose="020B0604020202020204" pitchFamily="34" charset="0"/>
              <a:buChar char="•"/>
            </a:pPr>
            <a:r>
              <a:rPr lang="en-US" dirty="0"/>
              <a:t>It measures the distance of an observation from the mean in terms of standard deviations.</a:t>
            </a:r>
          </a:p>
          <a:p>
            <a:pPr marL="292608" indent="-292608">
              <a:buFont typeface="Arial" panose="020B0604020202020204" pitchFamily="34" charset="0"/>
              <a:buChar char="•"/>
            </a:pPr>
            <a:r>
              <a:rPr lang="en-US" dirty="0"/>
              <a:t>Converting observations into </a:t>
            </a:r>
            <a:r>
              <a:rPr lang="en-US" i="1" dirty="0"/>
              <a:t>z</a:t>
            </a:r>
            <a:r>
              <a:rPr lang="en-US" dirty="0"/>
              <a:t>-scores is also called standardizing the observations.</a:t>
            </a:r>
          </a:p>
        </p:txBody>
      </p:sp>
      <p:sp>
        <p:nvSpPr>
          <p:cNvPr id="11" name="Slide Number Placeholder 10"/>
          <p:cNvSpPr>
            <a:spLocks noGrp="1"/>
          </p:cNvSpPr>
          <p:nvPr>
            <p:ph type="sldNum" sz="quarter" idx="10"/>
          </p:nvPr>
        </p:nvSpPr>
        <p:spPr/>
        <p:txBody>
          <a:bodyPr/>
          <a:lstStyle/>
          <a:p>
            <a:fld id="{68151E55-6873-49E2-B8D5-2F265E6F1973}" type="slidenum">
              <a:rPr lang="en-US" smtClean="0"/>
              <a:t>39</a:t>
            </a:fld>
            <a:endParaRPr lang="en-US" dirty="0"/>
          </a:p>
        </p:txBody>
      </p:sp>
    </p:spTree>
    <p:extLst>
      <p:ext uri="{BB962C8B-B14F-4D97-AF65-F5344CB8AC3E}">
        <p14:creationId xmlns:p14="http://schemas.microsoft.com/office/powerpoint/2010/main" val="3909330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Introductory Case: Investment Decision </a:t>
            </a:r>
            <a:r>
              <a:rPr lang="en-US" sz="1100" b="0" dirty="0"/>
              <a:t>2</a:t>
            </a:r>
            <a:endParaRPr lang="en-US" dirty="0"/>
          </a:p>
        </p:txBody>
      </p:sp>
      <p:sp>
        <p:nvSpPr>
          <p:cNvPr id="3" name="Content Placeholder 2"/>
          <p:cNvSpPr>
            <a:spLocks noGrp="1"/>
          </p:cNvSpPr>
          <p:nvPr>
            <p:ph sz="quarter" idx="11"/>
          </p:nvPr>
        </p:nvSpPr>
        <p:spPr>
          <a:xfrm>
            <a:off x="342900" y="1276709"/>
            <a:ext cx="8458200" cy="734971"/>
          </a:xfrm>
        </p:spPr>
        <p:txBody>
          <a:bodyPr/>
          <a:lstStyle/>
          <a:p>
            <a:pPr marL="292608" indent="-292608">
              <a:buFont typeface="Arial" panose="020B0604020202020204" pitchFamily="34" charset="0"/>
              <a:buChar char="•"/>
            </a:pPr>
            <a:r>
              <a:rPr lang="en-US" sz="2000" dirty="0"/>
              <a:t>The investor shows Dorothy the annual return data for Fidelity’s Growth Index Fund (Growth) and Fidelity’s Value Index fund.</a:t>
            </a:r>
          </a:p>
        </p:txBody>
      </p:sp>
      <p:graphicFrame>
        <p:nvGraphicFramePr>
          <p:cNvPr id="5" name="Table 4"/>
          <p:cNvGraphicFramePr>
            <a:graphicFrameLocks noGrp="1"/>
          </p:cNvGraphicFramePr>
          <p:nvPr>
            <p:extLst>
              <p:ext uri="{D42A27DB-BD31-4B8C-83A1-F6EECF244321}">
                <p14:modId xmlns:p14="http://schemas.microsoft.com/office/powerpoint/2010/main" val="943966763"/>
              </p:ext>
            </p:extLst>
          </p:nvPr>
        </p:nvGraphicFramePr>
        <p:xfrm>
          <a:off x="2133600" y="2090882"/>
          <a:ext cx="4861560" cy="1854200"/>
        </p:xfrm>
        <a:graphic>
          <a:graphicData uri="http://schemas.openxmlformats.org/drawingml/2006/table">
            <a:tbl>
              <a:tblPr firstRow="1" bandRow="1">
                <a:tableStyleId>{5C22544A-7EE6-4342-B048-85BDC9FD1C3A}</a:tableStyleId>
              </a:tblPr>
              <a:tblGrid>
                <a:gridCol w="1620520">
                  <a:extLst>
                    <a:ext uri="{9D8B030D-6E8A-4147-A177-3AD203B41FA5}">
                      <a16:colId xmlns:a16="http://schemas.microsoft.com/office/drawing/2014/main" val="1497640962"/>
                    </a:ext>
                  </a:extLst>
                </a:gridCol>
                <a:gridCol w="1620520">
                  <a:extLst>
                    <a:ext uri="{9D8B030D-6E8A-4147-A177-3AD203B41FA5}">
                      <a16:colId xmlns:a16="http://schemas.microsoft.com/office/drawing/2014/main" val="1340550115"/>
                    </a:ext>
                  </a:extLst>
                </a:gridCol>
                <a:gridCol w="1620520">
                  <a:extLst>
                    <a:ext uri="{9D8B030D-6E8A-4147-A177-3AD203B41FA5}">
                      <a16:colId xmlns:a16="http://schemas.microsoft.com/office/drawing/2014/main" val="232530949"/>
                    </a:ext>
                  </a:extLst>
                </a:gridCol>
              </a:tblGrid>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939857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428710489"/>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11018145"/>
                  </a:ext>
                </a:extLst>
              </a:tr>
              <a:tr h="370840">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347625206"/>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592433862"/>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398279515"/>
              </p:ext>
            </p:extLst>
          </p:nvPr>
        </p:nvGraphicFramePr>
        <p:xfrm>
          <a:off x="2694940" y="2141220"/>
          <a:ext cx="533400" cy="228600"/>
        </p:xfrm>
        <a:graphic>
          <a:graphicData uri="http://schemas.openxmlformats.org/presentationml/2006/ole">
            <mc:AlternateContent xmlns:mc="http://schemas.openxmlformats.org/markup-compatibility/2006">
              <mc:Choice xmlns:v="urn:schemas-microsoft-com:vml" Requires="v">
                <p:oleObj name="Equation" r:id="rId2" imgW="533160" imgH="228600" progId="Equation.DSMT4">
                  <p:embed/>
                </p:oleObj>
              </mc:Choice>
              <mc:Fallback>
                <p:oleObj name="Equation" r:id="rId2" imgW="533160" imgH="228600" progId="Equation.DSMT4">
                  <p:embed/>
                  <p:pic>
                    <p:nvPicPr>
                      <p:cNvPr id="0" name=""/>
                      <p:cNvPicPr/>
                      <p:nvPr/>
                    </p:nvPicPr>
                    <p:blipFill>
                      <a:blip r:embed="rId3"/>
                      <a:stretch>
                        <a:fillRect/>
                      </a:stretch>
                    </p:blipFill>
                    <p:spPr>
                      <a:xfrm>
                        <a:off x="2694940" y="2141220"/>
                        <a:ext cx="533400" cy="2286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653066882"/>
              </p:ext>
            </p:extLst>
          </p:nvPr>
        </p:nvGraphicFramePr>
        <p:xfrm>
          <a:off x="4140200" y="2146300"/>
          <a:ext cx="812800" cy="228600"/>
        </p:xfrm>
        <a:graphic>
          <a:graphicData uri="http://schemas.openxmlformats.org/presentationml/2006/ole">
            <mc:AlternateContent xmlns:mc="http://schemas.openxmlformats.org/markup-compatibility/2006">
              <mc:Choice xmlns:v="urn:schemas-microsoft-com:vml" Requires="v">
                <p:oleObj name="Equation" r:id="rId4" imgW="812520" imgH="228600" progId="Equation.DSMT4">
                  <p:embed/>
                </p:oleObj>
              </mc:Choice>
              <mc:Fallback>
                <p:oleObj name="Equation" r:id="rId4" imgW="812520" imgH="228600" progId="Equation.DSMT4">
                  <p:embed/>
                  <p:pic>
                    <p:nvPicPr>
                      <p:cNvPr id="0" name=""/>
                      <p:cNvPicPr/>
                      <p:nvPr/>
                    </p:nvPicPr>
                    <p:blipFill>
                      <a:blip r:embed="rId5"/>
                      <a:stretch>
                        <a:fillRect/>
                      </a:stretch>
                    </p:blipFill>
                    <p:spPr>
                      <a:xfrm>
                        <a:off x="4140200" y="2146300"/>
                        <a:ext cx="812800" cy="22860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3414174894"/>
              </p:ext>
            </p:extLst>
          </p:nvPr>
        </p:nvGraphicFramePr>
        <p:xfrm>
          <a:off x="5850890" y="2146300"/>
          <a:ext cx="622300" cy="228600"/>
        </p:xfrm>
        <a:graphic>
          <a:graphicData uri="http://schemas.openxmlformats.org/presentationml/2006/ole">
            <mc:AlternateContent xmlns:mc="http://schemas.openxmlformats.org/markup-compatibility/2006">
              <mc:Choice xmlns:v="urn:schemas-microsoft-com:vml" Requires="v">
                <p:oleObj name="Equation" r:id="rId6" imgW="622080" imgH="228600" progId="Equation.DSMT4">
                  <p:embed/>
                </p:oleObj>
              </mc:Choice>
              <mc:Fallback>
                <p:oleObj name="Equation" r:id="rId6" imgW="622080" imgH="228600" progId="Equation.DSMT4">
                  <p:embed/>
                  <p:pic>
                    <p:nvPicPr>
                      <p:cNvPr id="0" name=""/>
                      <p:cNvPicPr/>
                      <p:nvPr/>
                    </p:nvPicPr>
                    <p:blipFill>
                      <a:blip r:embed="rId7"/>
                      <a:stretch>
                        <a:fillRect/>
                      </a:stretch>
                    </p:blipFill>
                    <p:spPr>
                      <a:xfrm>
                        <a:off x="5850890" y="2146300"/>
                        <a:ext cx="622300" cy="2286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17432901"/>
              </p:ext>
            </p:extLst>
          </p:nvPr>
        </p:nvGraphicFramePr>
        <p:xfrm>
          <a:off x="2696210" y="2527300"/>
          <a:ext cx="469900" cy="228600"/>
        </p:xfrm>
        <a:graphic>
          <a:graphicData uri="http://schemas.openxmlformats.org/presentationml/2006/ole">
            <mc:AlternateContent xmlns:mc="http://schemas.openxmlformats.org/markup-compatibility/2006">
              <mc:Choice xmlns:v="urn:schemas-microsoft-com:vml" Requires="v">
                <p:oleObj name="Equation" r:id="rId8" imgW="469800" imgH="228600" progId="Equation.DSMT4">
                  <p:embed/>
                </p:oleObj>
              </mc:Choice>
              <mc:Fallback>
                <p:oleObj name="Equation" r:id="rId8" imgW="469800" imgH="228600" progId="Equation.DSMT4">
                  <p:embed/>
                  <p:pic>
                    <p:nvPicPr>
                      <p:cNvPr id="0" name=""/>
                      <p:cNvPicPr/>
                      <p:nvPr/>
                    </p:nvPicPr>
                    <p:blipFill>
                      <a:blip r:embed="rId9"/>
                      <a:stretch>
                        <a:fillRect/>
                      </a:stretch>
                    </p:blipFill>
                    <p:spPr>
                      <a:xfrm>
                        <a:off x="2696210" y="2527300"/>
                        <a:ext cx="469900" cy="22860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322225029"/>
              </p:ext>
            </p:extLst>
          </p:nvPr>
        </p:nvGraphicFramePr>
        <p:xfrm>
          <a:off x="4276090" y="2527300"/>
          <a:ext cx="571500" cy="228600"/>
        </p:xfrm>
        <a:graphic>
          <a:graphicData uri="http://schemas.openxmlformats.org/presentationml/2006/ole">
            <mc:AlternateContent xmlns:mc="http://schemas.openxmlformats.org/markup-compatibility/2006">
              <mc:Choice xmlns:v="urn:schemas-microsoft-com:vml" Requires="v">
                <p:oleObj name="Equation" r:id="rId10" imgW="571320" imgH="228600" progId="Equation.DSMT4">
                  <p:embed/>
                </p:oleObj>
              </mc:Choice>
              <mc:Fallback>
                <p:oleObj name="Equation" r:id="rId10" imgW="571320" imgH="228600" progId="Equation.DSMT4">
                  <p:embed/>
                  <p:pic>
                    <p:nvPicPr>
                      <p:cNvPr id="0" name=""/>
                      <p:cNvPicPr/>
                      <p:nvPr/>
                    </p:nvPicPr>
                    <p:blipFill>
                      <a:blip r:embed="rId11"/>
                      <a:stretch>
                        <a:fillRect/>
                      </a:stretch>
                    </p:blipFill>
                    <p:spPr>
                      <a:xfrm>
                        <a:off x="4276090" y="2527300"/>
                        <a:ext cx="571500" cy="22860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1737694929"/>
              </p:ext>
            </p:extLst>
          </p:nvPr>
        </p:nvGraphicFramePr>
        <p:xfrm>
          <a:off x="5922010" y="2527300"/>
          <a:ext cx="571500" cy="228600"/>
        </p:xfrm>
        <a:graphic>
          <a:graphicData uri="http://schemas.openxmlformats.org/presentationml/2006/ole">
            <mc:AlternateContent xmlns:mc="http://schemas.openxmlformats.org/markup-compatibility/2006">
              <mc:Choice xmlns:v="urn:schemas-microsoft-com:vml" Requires="v">
                <p:oleObj name="Equation" r:id="rId12" imgW="571320" imgH="228600" progId="Equation.DSMT4">
                  <p:embed/>
                </p:oleObj>
              </mc:Choice>
              <mc:Fallback>
                <p:oleObj name="Equation" r:id="rId12" imgW="571320" imgH="228600" progId="Equation.DSMT4">
                  <p:embed/>
                  <p:pic>
                    <p:nvPicPr>
                      <p:cNvPr id="0" name=""/>
                      <p:cNvPicPr/>
                      <p:nvPr/>
                    </p:nvPicPr>
                    <p:blipFill>
                      <a:blip r:embed="rId13"/>
                      <a:stretch>
                        <a:fillRect/>
                      </a:stretch>
                    </p:blipFill>
                    <p:spPr>
                      <a:xfrm>
                        <a:off x="5922010" y="2527300"/>
                        <a:ext cx="571500" cy="228600"/>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14641021"/>
              </p:ext>
            </p:extLst>
          </p:nvPr>
        </p:nvGraphicFramePr>
        <p:xfrm>
          <a:off x="2696210" y="2908300"/>
          <a:ext cx="469900" cy="228600"/>
        </p:xfrm>
        <a:graphic>
          <a:graphicData uri="http://schemas.openxmlformats.org/presentationml/2006/ole">
            <mc:AlternateContent xmlns:mc="http://schemas.openxmlformats.org/markup-compatibility/2006">
              <mc:Choice xmlns:v="urn:schemas-microsoft-com:vml" Requires="v">
                <p:oleObj name="Equation" r:id="rId14" imgW="469800" imgH="228600" progId="Equation.DSMT4">
                  <p:embed/>
                </p:oleObj>
              </mc:Choice>
              <mc:Fallback>
                <p:oleObj name="Equation" r:id="rId14" imgW="469800" imgH="228600" progId="Equation.DSMT4">
                  <p:embed/>
                  <p:pic>
                    <p:nvPicPr>
                      <p:cNvPr id="0" name=""/>
                      <p:cNvPicPr/>
                      <p:nvPr/>
                    </p:nvPicPr>
                    <p:blipFill>
                      <a:blip r:embed="rId15"/>
                      <a:stretch>
                        <a:fillRect/>
                      </a:stretch>
                    </p:blipFill>
                    <p:spPr>
                      <a:xfrm>
                        <a:off x="2696210" y="2908300"/>
                        <a:ext cx="469900" cy="228600"/>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728888770"/>
              </p:ext>
            </p:extLst>
          </p:nvPr>
        </p:nvGraphicFramePr>
        <p:xfrm>
          <a:off x="4310063" y="2892425"/>
          <a:ext cx="533400" cy="228600"/>
        </p:xfrm>
        <a:graphic>
          <a:graphicData uri="http://schemas.openxmlformats.org/presentationml/2006/ole">
            <mc:AlternateContent xmlns:mc="http://schemas.openxmlformats.org/markup-compatibility/2006">
              <mc:Choice xmlns:v="urn:schemas-microsoft-com:vml" Requires="v">
                <p:oleObj name="Equation" r:id="rId16" imgW="533160" imgH="228600" progId="Equation.DSMT4">
                  <p:embed/>
                </p:oleObj>
              </mc:Choice>
              <mc:Fallback>
                <p:oleObj name="Equation" r:id="rId16" imgW="533160" imgH="228600" progId="Equation.DSMT4">
                  <p:embed/>
                  <p:pic>
                    <p:nvPicPr>
                      <p:cNvPr id="0" name=""/>
                      <p:cNvPicPr/>
                      <p:nvPr/>
                    </p:nvPicPr>
                    <p:blipFill>
                      <a:blip r:embed="rId17"/>
                      <a:stretch>
                        <a:fillRect/>
                      </a:stretch>
                    </p:blipFill>
                    <p:spPr>
                      <a:xfrm>
                        <a:off x="4310063" y="2892425"/>
                        <a:ext cx="533400" cy="228600"/>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883271255"/>
              </p:ext>
            </p:extLst>
          </p:nvPr>
        </p:nvGraphicFramePr>
        <p:xfrm>
          <a:off x="5943600" y="2893060"/>
          <a:ext cx="558800" cy="228600"/>
        </p:xfrm>
        <a:graphic>
          <a:graphicData uri="http://schemas.openxmlformats.org/presentationml/2006/ole">
            <mc:AlternateContent xmlns:mc="http://schemas.openxmlformats.org/markup-compatibility/2006">
              <mc:Choice xmlns:v="urn:schemas-microsoft-com:vml" Requires="v">
                <p:oleObj name="Equation" r:id="rId18" imgW="558720" imgH="228600" progId="Equation.DSMT4">
                  <p:embed/>
                </p:oleObj>
              </mc:Choice>
              <mc:Fallback>
                <p:oleObj name="Equation" r:id="rId18" imgW="558720" imgH="228600" progId="Equation.DSMT4">
                  <p:embed/>
                  <p:pic>
                    <p:nvPicPr>
                      <p:cNvPr id="0" name=""/>
                      <p:cNvPicPr/>
                      <p:nvPr/>
                    </p:nvPicPr>
                    <p:blipFill>
                      <a:blip r:embed="rId19"/>
                      <a:stretch>
                        <a:fillRect/>
                      </a:stretch>
                    </p:blipFill>
                    <p:spPr>
                      <a:xfrm>
                        <a:off x="5943600" y="2893060"/>
                        <a:ext cx="558800" cy="228600"/>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3935172620"/>
              </p:ext>
            </p:extLst>
          </p:nvPr>
        </p:nvGraphicFramePr>
        <p:xfrm>
          <a:off x="2877820" y="3289300"/>
          <a:ext cx="76200" cy="228600"/>
        </p:xfrm>
        <a:graphic>
          <a:graphicData uri="http://schemas.openxmlformats.org/presentationml/2006/ole">
            <mc:AlternateContent xmlns:mc="http://schemas.openxmlformats.org/markup-compatibility/2006">
              <mc:Choice xmlns:v="urn:schemas-microsoft-com:vml" Requires="v">
                <p:oleObj name="Equation" r:id="rId20" imgW="75960" imgH="228600" progId="Equation.DSMT4">
                  <p:embed/>
                </p:oleObj>
              </mc:Choice>
              <mc:Fallback>
                <p:oleObj name="Equation" r:id="rId20" imgW="75960" imgH="228600" progId="Equation.DSMT4">
                  <p:embed/>
                  <p:pic>
                    <p:nvPicPr>
                      <p:cNvPr id="0" name=""/>
                      <p:cNvPicPr/>
                      <p:nvPr/>
                    </p:nvPicPr>
                    <p:blipFill>
                      <a:blip r:embed="rId21"/>
                      <a:stretch>
                        <a:fillRect/>
                      </a:stretch>
                    </p:blipFill>
                    <p:spPr>
                      <a:xfrm>
                        <a:off x="2877820" y="3289300"/>
                        <a:ext cx="76200" cy="228600"/>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1204645600"/>
              </p:ext>
            </p:extLst>
          </p:nvPr>
        </p:nvGraphicFramePr>
        <p:xfrm>
          <a:off x="4554220" y="3274060"/>
          <a:ext cx="76200" cy="228600"/>
        </p:xfrm>
        <a:graphic>
          <a:graphicData uri="http://schemas.openxmlformats.org/presentationml/2006/ole">
            <mc:AlternateContent xmlns:mc="http://schemas.openxmlformats.org/markup-compatibility/2006">
              <mc:Choice xmlns:v="urn:schemas-microsoft-com:vml" Requires="v">
                <p:oleObj name="Equation" r:id="rId22" imgW="75960" imgH="228600" progId="Equation.DSMT4">
                  <p:embed/>
                </p:oleObj>
              </mc:Choice>
              <mc:Fallback>
                <p:oleObj name="Equation" r:id="rId22" imgW="75960" imgH="228600" progId="Equation.DSMT4">
                  <p:embed/>
                  <p:pic>
                    <p:nvPicPr>
                      <p:cNvPr id="0" name=""/>
                      <p:cNvPicPr/>
                      <p:nvPr/>
                    </p:nvPicPr>
                    <p:blipFill>
                      <a:blip r:embed="rId23"/>
                      <a:stretch>
                        <a:fillRect/>
                      </a:stretch>
                    </p:blipFill>
                    <p:spPr>
                      <a:xfrm>
                        <a:off x="4554220" y="3274060"/>
                        <a:ext cx="76200" cy="228600"/>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1448885817"/>
              </p:ext>
            </p:extLst>
          </p:nvPr>
        </p:nvGraphicFramePr>
        <p:xfrm>
          <a:off x="6169660" y="3274060"/>
          <a:ext cx="76200" cy="228600"/>
        </p:xfrm>
        <a:graphic>
          <a:graphicData uri="http://schemas.openxmlformats.org/presentationml/2006/ole">
            <mc:AlternateContent xmlns:mc="http://schemas.openxmlformats.org/markup-compatibility/2006">
              <mc:Choice xmlns:v="urn:schemas-microsoft-com:vml" Requires="v">
                <p:oleObj name="Equation" r:id="rId24" imgW="75960" imgH="228600" progId="Equation.DSMT4">
                  <p:embed/>
                </p:oleObj>
              </mc:Choice>
              <mc:Fallback>
                <p:oleObj name="Equation" r:id="rId24" imgW="75960" imgH="228600" progId="Equation.DSMT4">
                  <p:embed/>
                  <p:pic>
                    <p:nvPicPr>
                      <p:cNvPr id="0" name=""/>
                      <p:cNvPicPr/>
                      <p:nvPr/>
                    </p:nvPicPr>
                    <p:blipFill>
                      <a:blip r:embed="rId25"/>
                      <a:stretch>
                        <a:fillRect/>
                      </a:stretch>
                    </p:blipFill>
                    <p:spPr>
                      <a:xfrm>
                        <a:off x="6169660" y="3274060"/>
                        <a:ext cx="76200" cy="228600"/>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1334055323"/>
              </p:ext>
            </p:extLst>
          </p:nvPr>
        </p:nvGraphicFramePr>
        <p:xfrm>
          <a:off x="2662412" y="3624580"/>
          <a:ext cx="495300" cy="228600"/>
        </p:xfrm>
        <a:graphic>
          <a:graphicData uri="http://schemas.openxmlformats.org/presentationml/2006/ole">
            <mc:AlternateContent xmlns:mc="http://schemas.openxmlformats.org/markup-compatibility/2006">
              <mc:Choice xmlns:v="urn:schemas-microsoft-com:vml" Requires="v">
                <p:oleObj name="Equation" r:id="rId26" imgW="495000" imgH="228600" progId="Equation.DSMT4">
                  <p:embed/>
                </p:oleObj>
              </mc:Choice>
              <mc:Fallback>
                <p:oleObj name="Equation" r:id="rId26" imgW="495000" imgH="228600" progId="Equation.DSMT4">
                  <p:embed/>
                  <p:pic>
                    <p:nvPicPr>
                      <p:cNvPr id="0" name=""/>
                      <p:cNvPicPr/>
                      <p:nvPr/>
                    </p:nvPicPr>
                    <p:blipFill>
                      <a:blip r:embed="rId27"/>
                      <a:stretch>
                        <a:fillRect/>
                      </a:stretch>
                    </p:blipFill>
                    <p:spPr>
                      <a:xfrm>
                        <a:off x="2662412" y="3624580"/>
                        <a:ext cx="495300" cy="2286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4087071751"/>
              </p:ext>
            </p:extLst>
          </p:nvPr>
        </p:nvGraphicFramePr>
        <p:xfrm>
          <a:off x="4288790" y="3639820"/>
          <a:ext cx="546100" cy="228600"/>
        </p:xfrm>
        <a:graphic>
          <a:graphicData uri="http://schemas.openxmlformats.org/presentationml/2006/ole">
            <mc:AlternateContent xmlns:mc="http://schemas.openxmlformats.org/markup-compatibility/2006">
              <mc:Choice xmlns:v="urn:schemas-microsoft-com:vml" Requires="v">
                <p:oleObj name="Equation" r:id="rId28" imgW="545760" imgH="228600" progId="Equation.DSMT4">
                  <p:embed/>
                </p:oleObj>
              </mc:Choice>
              <mc:Fallback>
                <p:oleObj name="Equation" r:id="rId28" imgW="545760" imgH="228600" progId="Equation.DSMT4">
                  <p:embed/>
                  <p:pic>
                    <p:nvPicPr>
                      <p:cNvPr id="0" name=""/>
                      <p:cNvPicPr/>
                      <p:nvPr/>
                    </p:nvPicPr>
                    <p:blipFill>
                      <a:blip r:embed="rId29"/>
                      <a:stretch>
                        <a:fillRect/>
                      </a:stretch>
                    </p:blipFill>
                    <p:spPr>
                      <a:xfrm>
                        <a:off x="4288790" y="3639820"/>
                        <a:ext cx="546100" cy="2286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2759065132"/>
              </p:ext>
            </p:extLst>
          </p:nvPr>
        </p:nvGraphicFramePr>
        <p:xfrm>
          <a:off x="5919470" y="3624580"/>
          <a:ext cx="546100" cy="228600"/>
        </p:xfrm>
        <a:graphic>
          <a:graphicData uri="http://schemas.openxmlformats.org/presentationml/2006/ole">
            <mc:AlternateContent xmlns:mc="http://schemas.openxmlformats.org/markup-compatibility/2006">
              <mc:Choice xmlns:v="urn:schemas-microsoft-com:vml" Requires="v">
                <p:oleObj name="Equation" r:id="rId30" imgW="545760" imgH="228600" progId="Equation.DSMT4">
                  <p:embed/>
                </p:oleObj>
              </mc:Choice>
              <mc:Fallback>
                <p:oleObj name="Equation" r:id="rId30" imgW="545760" imgH="228600" progId="Equation.DSMT4">
                  <p:embed/>
                  <p:pic>
                    <p:nvPicPr>
                      <p:cNvPr id="0" name=""/>
                      <p:cNvPicPr/>
                      <p:nvPr/>
                    </p:nvPicPr>
                    <p:blipFill>
                      <a:blip r:embed="rId31"/>
                      <a:stretch>
                        <a:fillRect/>
                      </a:stretch>
                    </p:blipFill>
                    <p:spPr>
                      <a:xfrm>
                        <a:off x="5919470" y="3624580"/>
                        <a:ext cx="546100" cy="228600"/>
                      </a:xfrm>
                      <a:prstGeom prst="rect">
                        <a:avLst/>
                      </a:prstGeom>
                    </p:spPr>
                  </p:pic>
                </p:oleObj>
              </mc:Fallback>
            </mc:AlternateContent>
          </a:graphicData>
        </a:graphic>
      </p:graphicFrame>
      <p:sp>
        <p:nvSpPr>
          <p:cNvPr id="4" name="Content Placeholder 3"/>
          <p:cNvSpPr>
            <a:spLocks noGrp="1"/>
          </p:cNvSpPr>
          <p:nvPr>
            <p:ph sz="quarter" idx="14"/>
          </p:nvPr>
        </p:nvSpPr>
        <p:spPr>
          <a:xfrm>
            <a:off x="342900" y="4053840"/>
            <a:ext cx="8648700" cy="2484120"/>
          </a:xfrm>
        </p:spPr>
        <p:txBody>
          <a:bodyPr/>
          <a:lstStyle/>
          <a:p>
            <a:r>
              <a:rPr lang="en-US" sz="2000" dirty="0"/>
              <a:t>It is difficult for the investor to draw any conclusions from the data in their present form.</a:t>
            </a:r>
          </a:p>
          <a:p>
            <a:r>
              <a:rPr lang="en-US" sz="2000" dirty="0"/>
              <a:t>Dorothy will use the sample information for the following tasks:</a:t>
            </a:r>
          </a:p>
          <a:p>
            <a:pPr marL="402336" indent="-402336">
              <a:buFont typeface="+mj-lt"/>
              <a:buAutoNum type="arabicPeriod"/>
            </a:pPr>
            <a:r>
              <a:rPr lang="en-US" sz="2000" dirty="0"/>
              <a:t>Calculate and interpret the typical return for these two mutual funds.</a:t>
            </a:r>
          </a:p>
          <a:p>
            <a:pPr marL="402336" indent="-402336">
              <a:buFont typeface="+mj-lt"/>
              <a:buAutoNum type="arabicPeriod"/>
            </a:pPr>
            <a:r>
              <a:rPr lang="en-US" sz="2000" dirty="0"/>
              <a:t>Calculate and interpret the investment risk for these two mutual funds.</a:t>
            </a:r>
          </a:p>
          <a:p>
            <a:pPr marL="402336" indent="-402336">
              <a:buFont typeface="+mj-lt"/>
              <a:buAutoNum type="arabicPeriod"/>
            </a:pPr>
            <a:r>
              <a:rPr lang="en-US" sz="2000" dirty="0"/>
              <a:t>Determine which mutual fund provides the greater return relative to risk.</a:t>
            </a:r>
          </a:p>
        </p:txBody>
      </p:sp>
      <p:sp>
        <p:nvSpPr>
          <p:cNvPr id="7" name="Slide Number Placeholder 6"/>
          <p:cNvSpPr>
            <a:spLocks noGrp="1"/>
          </p:cNvSpPr>
          <p:nvPr>
            <p:ph type="sldNum" sz="quarter" idx="10"/>
          </p:nvPr>
        </p:nvSpPr>
        <p:spPr/>
        <p:txBody>
          <a:bodyPr/>
          <a:lstStyle/>
          <a:p>
            <a:fld id="{68151E55-6873-49E2-B8D5-2F265E6F1973}" type="slidenum">
              <a:rPr lang="en-US" smtClean="0"/>
              <a:t>4</a:t>
            </a:fld>
            <a:endParaRPr lang="en-US"/>
          </a:p>
        </p:txBody>
      </p:sp>
    </p:spTree>
    <p:extLst>
      <p:ext uri="{BB962C8B-B14F-4D97-AF65-F5344CB8AC3E}">
        <p14:creationId xmlns:p14="http://schemas.microsoft.com/office/powerpoint/2010/main" val="26093115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3.3: Detecting Outliers </a:t>
            </a:r>
            <a:r>
              <a:rPr lang="en-US" sz="1000" b="0" dirty="0"/>
              <a:t>10</a:t>
            </a:r>
          </a:p>
        </p:txBody>
      </p:sp>
      <p:sp>
        <p:nvSpPr>
          <p:cNvPr id="3" name="Content Placeholder 2"/>
          <p:cNvSpPr>
            <a:spLocks noGrp="1"/>
          </p:cNvSpPr>
          <p:nvPr>
            <p:ph sz="quarter" idx="11"/>
          </p:nvPr>
        </p:nvSpPr>
        <p:spPr>
          <a:xfrm>
            <a:off x="342900" y="1276709"/>
            <a:ext cx="8458200" cy="5238391"/>
          </a:xfrm>
        </p:spPr>
        <p:txBody>
          <a:bodyPr/>
          <a:lstStyle/>
          <a:p>
            <a:r>
              <a:rPr lang="en-US" dirty="0"/>
              <a:t>Standardization is a common technique used in data analytics when dealing with variables measured using different scales.</a:t>
            </a:r>
          </a:p>
          <a:p>
            <a:r>
              <a:rPr lang="en-US" dirty="0"/>
              <a:t>If the distribution of a variable is relatively symmetric and bell-shaped, we can also use </a:t>
            </a:r>
            <a:r>
              <a:rPr lang="en-US" i="1" dirty="0"/>
              <a:t>z</a:t>
            </a:r>
            <a:r>
              <a:rPr lang="en-US" dirty="0"/>
              <a:t>-scores to detect outliers.</a:t>
            </a:r>
          </a:p>
          <a:p>
            <a:pPr marL="292608" indent="-292608">
              <a:buFont typeface="Arial" panose="020B0604020202020204" pitchFamily="34" charset="0"/>
              <a:buChar char="•"/>
            </a:pPr>
            <a:r>
              <a:rPr lang="en-US" dirty="0"/>
              <a:t>Since almost all observations fall within three standard deviations of the mean, it is common to treat an observation as an outlier if its </a:t>
            </a:r>
            <a:r>
              <a:rPr lang="en-US" i="1" dirty="0"/>
              <a:t>z</a:t>
            </a:r>
            <a:r>
              <a:rPr lang="en-US" dirty="0"/>
              <a:t>-score is more than 3 or less than −3.</a:t>
            </a:r>
          </a:p>
          <a:p>
            <a:pPr marL="292608" indent="-292608">
              <a:buFont typeface="Arial" panose="020B0604020202020204" pitchFamily="34" charset="0"/>
              <a:buChar char="•"/>
            </a:pPr>
            <a:r>
              <a:rPr lang="en-US" dirty="0"/>
              <a:t>Such observations must be reviewed to determine if they should remain in the data set.</a:t>
            </a:r>
          </a:p>
        </p:txBody>
      </p:sp>
      <p:sp>
        <p:nvSpPr>
          <p:cNvPr id="6" name="Slide Number Placeholder 5"/>
          <p:cNvSpPr>
            <a:spLocks noGrp="1"/>
          </p:cNvSpPr>
          <p:nvPr>
            <p:ph type="sldNum" sz="quarter" idx="4"/>
          </p:nvPr>
        </p:nvSpPr>
        <p:spPr/>
        <p:txBody>
          <a:bodyPr/>
          <a:lstStyle/>
          <a:p>
            <a:fld id="{68151E55-6873-49E2-B8D5-2F265E6F1973}" type="slidenum">
              <a:rPr lang="en-US" smtClean="0"/>
              <a:pPr/>
              <a:t>40</a:t>
            </a:fld>
            <a:endParaRPr lang="en-US" dirty="0"/>
          </a:p>
        </p:txBody>
      </p:sp>
    </p:spTree>
    <p:extLst>
      <p:ext uri="{BB962C8B-B14F-4D97-AF65-F5344CB8AC3E}">
        <p14:creationId xmlns:p14="http://schemas.microsoft.com/office/powerpoint/2010/main" val="1545029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B55D2-21A1-F084-EEB1-D519607067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04FFA1-4EE7-4352-F702-709257DBE2D9}"/>
              </a:ext>
            </a:extLst>
          </p:cNvPr>
          <p:cNvSpPr>
            <a:spLocks noGrp="1"/>
          </p:cNvSpPr>
          <p:nvPr>
            <p:ph type="title"/>
          </p:nvPr>
        </p:nvSpPr>
        <p:spPr/>
        <p:txBody>
          <a:bodyPr/>
          <a:lstStyle/>
          <a:p>
            <a:r>
              <a:rPr lang="en-US" dirty="0"/>
              <a:t>3.3: Detecting Outliers </a:t>
            </a:r>
            <a:r>
              <a:rPr lang="en-US" sz="1000" b="0" dirty="0"/>
              <a:t>11</a:t>
            </a:r>
            <a:endParaRPr lang="en-US" dirty="0"/>
          </a:p>
        </p:txBody>
      </p:sp>
      <p:sp>
        <p:nvSpPr>
          <p:cNvPr id="3" name="Content Placeholder 2">
            <a:extLst>
              <a:ext uri="{FF2B5EF4-FFF2-40B4-BE49-F238E27FC236}">
                <a16:creationId xmlns:a16="http://schemas.microsoft.com/office/drawing/2014/main" id="{43D6EEB8-4AAA-21F3-B61F-5A4A7E1D009F}"/>
              </a:ext>
            </a:extLst>
          </p:cNvPr>
          <p:cNvSpPr>
            <a:spLocks noGrp="1"/>
          </p:cNvSpPr>
          <p:nvPr>
            <p:ph sz="quarter" idx="11"/>
          </p:nvPr>
        </p:nvSpPr>
        <p:spPr>
          <a:xfrm>
            <a:off x="342900" y="1276710"/>
            <a:ext cx="8458200" cy="743858"/>
          </a:xfrm>
        </p:spPr>
        <p:txBody>
          <a:bodyPr/>
          <a:lstStyle/>
          <a:p>
            <a:pPr marL="292608" indent="-292608">
              <a:buFont typeface="Arial" panose="020B0604020202020204" pitchFamily="34" charset="0"/>
              <a:buChar char="•"/>
            </a:pPr>
            <a:r>
              <a:rPr lang="en-US" sz="2200" dirty="0"/>
              <a:t>Example: What are the </a:t>
            </a:r>
            <a:r>
              <a:rPr lang="en-US" sz="2200" i="1" dirty="0"/>
              <a:t>z</a:t>
            </a:r>
            <a:r>
              <a:rPr lang="en-US" sz="2200" dirty="0"/>
              <a:t>-scores for the minimum and maximum values of the Growth and Value variables?</a:t>
            </a:r>
          </a:p>
        </p:txBody>
      </p:sp>
      <p:sp>
        <p:nvSpPr>
          <p:cNvPr id="8" name="Content Placeholder 7">
            <a:extLst>
              <a:ext uri="{FF2B5EF4-FFF2-40B4-BE49-F238E27FC236}">
                <a16:creationId xmlns:a16="http://schemas.microsoft.com/office/drawing/2014/main" id="{76B08350-8104-C18E-FA5B-993BC732F0B0}"/>
              </a:ext>
            </a:extLst>
          </p:cNvPr>
          <p:cNvSpPr>
            <a:spLocks noGrp="1"/>
          </p:cNvSpPr>
          <p:nvPr>
            <p:ph sz="quarter" idx="16"/>
          </p:nvPr>
        </p:nvSpPr>
        <p:spPr>
          <a:xfrm>
            <a:off x="666750" y="2096685"/>
            <a:ext cx="7810500" cy="761306"/>
          </a:xfrm>
        </p:spPr>
        <p:txBody>
          <a:bodyPr/>
          <a:lstStyle/>
          <a:p>
            <a:r>
              <a:rPr lang="en-US" sz="2200" b="1" dirty="0"/>
              <a:t>Table 3.8</a:t>
            </a:r>
            <a:r>
              <a:rPr lang="en-US" sz="2200" dirty="0"/>
              <a:t>: Summary Statistics for the Growth and Value Variables (in %).</a:t>
            </a:r>
          </a:p>
        </p:txBody>
      </p:sp>
      <p:graphicFrame>
        <p:nvGraphicFramePr>
          <p:cNvPr id="10" name="Table 9">
            <a:extLst>
              <a:ext uri="{FF2B5EF4-FFF2-40B4-BE49-F238E27FC236}">
                <a16:creationId xmlns:a16="http://schemas.microsoft.com/office/drawing/2014/main" id="{A9440CD6-C7E5-82BA-4395-06D21A5FE474}"/>
              </a:ext>
            </a:extLst>
          </p:cNvPr>
          <p:cNvGraphicFramePr>
            <a:graphicFrameLocks noGrp="1"/>
          </p:cNvGraphicFramePr>
          <p:nvPr>
            <p:extLst>
              <p:ext uri="{D42A27DB-BD31-4B8C-83A1-F6EECF244321}">
                <p14:modId xmlns:p14="http://schemas.microsoft.com/office/powerpoint/2010/main" val="2768124925"/>
              </p:ext>
            </p:extLst>
          </p:nvPr>
        </p:nvGraphicFramePr>
        <p:xfrm>
          <a:off x="666750" y="2934108"/>
          <a:ext cx="7810500" cy="1112520"/>
        </p:xfrm>
        <a:graphic>
          <a:graphicData uri="http://schemas.openxmlformats.org/drawingml/2006/table">
            <a:tbl>
              <a:tblPr firstRow="1" bandRow="1">
                <a:tableStyleId>{5C22544A-7EE6-4342-B048-85BDC9FD1C3A}</a:tableStyleId>
              </a:tblPr>
              <a:tblGrid>
                <a:gridCol w="1562100">
                  <a:extLst>
                    <a:ext uri="{9D8B030D-6E8A-4147-A177-3AD203B41FA5}">
                      <a16:colId xmlns:a16="http://schemas.microsoft.com/office/drawing/2014/main" val="3629873272"/>
                    </a:ext>
                  </a:extLst>
                </a:gridCol>
                <a:gridCol w="1418918">
                  <a:extLst>
                    <a:ext uri="{9D8B030D-6E8A-4147-A177-3AD203B41FA5}">
                      <a16:colId xmlns:a16="http://schemas.microsoft.com/office/drawing/2014/main" val="1731871408"/>
                    </a:ext>
                  </a:extLst>
                </a:gridCol>
                <a:gridCol w="1366684">
                  <a:extLst>
                    <a:ext uri="{9D8B030D-6E8A-4147-A177-3AD203B41FA5}">
                      <a16:colId xmlns:a16="http://schemas.microsoft.com/office/drawing/2014/main" val="3401610361"/>
                    </a:ext>
                  </a:extLst>
                </a:gridCol>
                <a:gridCol w="1406013">
                  <a:extLst>
                    <a:ext uri="{9D8B030D-6E8A-4147-A177-3AD203B41FA5}">
                      <a16:colId xmlns:a16="http://schemas.microsoft.com/office/drawing/2014/main" val="876690607"/>
                    </a:ext>
                  </a:extLst>
                </a:gridCol>
                <a:gridCol w="2056785">
                  <a:extLst>
                    <a:ext uri="{9D8B030D-6E8A-4147-A177-3AD203B41FA5}">
                      <a16:colId xmlns:a16="http://schemas.microsoft.com/office/drawing/2014/main" val="3804260633"/>
                    </a:ext>
                  </a:extLst>
                </a:gridCol>
              </a:tblGrid>
              <a:tr h="370840">
                <a:tc>
                  <a:txBody>
                    <a:bodyPr/>
                    <a:lstStyle/>
                    <a:p>
                      <a:pPr algn="ctr"/>
                      <a:r>
                        <a:rPr lang="en-US" sz="1600" dirty="0"/>
                        <a:t>Fund</a:t>
                      </a:r>
                    </a:p>
                  </a:txBody>
                  <a:tcPr anchor="ctr"/>
                </a:tc>
                <a:tc>
                  <a:txBody>
                    <a:bodyPr/>
                    <a:lstStyle/>
                    <a:p>
                      <a:pPr algn="ctr"/>
                      <a:r>
                        <a:rPr lang="en-US" sz="1600" dirty="0"/>
                        <a:t>Minimum</a:t>
                      </a:r>
                    </a:p>
                  </a:txBody>
                  <a:tcPr anchor="ctr"/>
                </a:tc>
                <a:tc>
                  <a:txBody>
                    <a:bodyPr/>
                    <a:lstStyle/>
                    <a:p>
                      <a:pPr algn="ctr"/>
                      <a:r>
                        <a:rPr lang="en-US" sz="1600" dirty="0"/>
                        <a:t>Mean</a:t>
                      </a:r>
                    </a:p>
                  </a:txBody>
                  <a:tcPr anchor="ctr"/>
                </a:tc>
                <a:tc>
                  <a:txBody>
                    <a:bodyPr/>
                    <a:lstStyle/>
                    <a:p>
                      <a:pPr algn="ctr"/>
                      <a:r>
                        <a:rPr lang="en-US" sz="1600" dirty="0"/>
                        <a:t>Maximum</a:t>
                      </a:r>
                    </a:p>
                  </a:txBody>
                  <a:tcPr anchor="ctr"/>
                </a:tc>
                <a:tc>
                  <a:txBody>
                    <a:bodyPr/>
                    <a:lstStyle/>
                    <a:p>
                      <a:pPr algn="ctr"/>
                      <a:r>
                        <a:rPr lang="en-US" sz="1600" dirty="0"/>
                        <a:t>Standard Deviation</a:t>
                      </a:r>
                    </a:p>
                  </a:txBody>
                  <a:tcPr anchor="ctr"/>
                </a:tc>
                <a:extLst>
                  <a:ext uri="{0D108BD9-81ED-4DB2-BD59-A6C34878D82A}">
                    <a16:rowId xmlns:a16="http://schemas.microsoft.com/office/drawing/2014/main" val="1342607431"/>
                  </a:ext>
                </a:extLst>
              </a:tr>
              <a:tr h="370840">
                <a:tc>
                  <a:txBody>
                    <a:bodyPr/>
                    <a:lstStyle/>
                    <a:p>
                      <a:r>
                        <a:rPr lang="en-US" sz="1600" dirty="0"/>
                        <a:t>Growth</a:t>
                      </a:r>
                    </a:p>
                  </a:txBody>
                  <a:tcPr/>
                </a:tc>
                <a:tc>
                  <a:txBody>
                    <a:bodyPr/>
                    <a:lstStyle/>
                    <a:p>
                      <a:pPr algn="ctr"/>
                      <a:r>
                        <a:rPr lang="en-US" sz="1600" dirty="0"/>
                        <a:t>−40.90</a:t>
                      </a:r>
                    </a:p>
                  </a:txBody>
                  <a:tcPr/>
                </a:tc>
                <a:tc>
                  <a:txBody>
                    <a:bodyPr/>
                    <a:lstStyle/>
                    <a:p>
                      <a:pPr algn="ctr"/>
                      <a:r>
                        <a:rPr lang="en-US" sz="1600" dirty="0"/>
                        <a:t>15.989</a:t>
                      </a:r>
                    </a:p>
                  </a:txBody>
                  <a:tcPr/>
                </a:tc>
                <a:tc>
                  <a:txBody>
                    <a:bodyPr/>
                    <a:lstStyle/>
                    <a:p>
                      <a:pPr algn="ctr"/>
                      <a:r>
                        <a:rPr lang="en-US" sz="1600" dirty="0"/>
                        <a:t>79.48</a:t>
                      </a:r>
                    </a:p>
                  </a:txBody>
                  <a:tcPr/>
                </a:tc>
                <a:tc>
                  <a:txBody>
                    <a:bodyPr/>
                    <a:lstStyle/>
                    <a:p>
                      <a:pPr algn="ctr"/>
                      <a:r>
                        <a:rPr lang="en-US" sz="1600" dirty="0"/>
                        <a:t>25.651</a:t>
                      </a:r>
                    </a:p>
                  </a:txBody>
                  <a:tcPr/>
                </a:tc>
                <a:extLst>
                  <a:ext uri="{0D108BD9-81ED-4DB2-BD59-A6C34878D82A}">
                    <a16:rowId xmlns:a16="http://schemas.microsoft.com/office/drawing/2014/main" val="250425265"/>
                  </a:ext>
                </a:extLst>
              </a:tr>
              <a:tr h="370840">
                <a:tc>
                  <a:txBody>
                    <a:bodyPr/>
                    <a:lstStyle/>
                    <a:p>
                      <a:r>
                        <a:rPr lang="en-US" sz="1600" dirty="0"/>
                        <a:t>Value</a:t>
                      </a:r>
                    </a:p>
                  </a:txBody>
                  <a:tcPr/>
                </a:tc>
                <a:tc>
                  <a:txBody>
                    <a:bodyPr/>
                    <a:lstStyle/>
                    <a:p>
                      <a:pPr algn="ctr"/>
                      <a:r>
                        <a:rPr lang="en-US" sz="1600" dirty="0"/>
                        <a:t>−46.52</a:t>
                      </a:r>
                    </a:p>
                  </a:txBody>
                  <a:tcPr/>
                </a:tc>
                <a:tc>
                  <a:txBody>
                    <a:bodyPr/>
                    <a:lstStyle/>
                    <a:p>
                      <a:pPr algn="ctr"/>
                      <a:r>
                        <a:rPr lang="en-US" sz="1600" dirty="0"/>
                        <a:t>11.996</a:t>
                      </a:r>
                    </a:p>
                  </a:txBody>
                  <a:tcPr/>
                </a:tc>
                <a:tc>
                  <a:txBody>
                    <a:bodyPr/>
                    <a:lstStyle/>
                    <a:p>
                      <a:pPr algn="ctr"/>
                      <a:r>
                        <a:rPr lang="en-US" sz="1600" dirty="0"/>
                        <a:t>44.08</a:t>
                      </a:r>
                    </a:p>
                  </a:txBody>
                  <a:tcPr/>
                </a:tc>
                <a:tc>
                  <a:txBody>
                    <a:bodyPr/>
                    <a:lstStyle/>
                    <a:p>
                      <a:pPr algn="ctr"/>
                      <a:r>
                        <a:rPr lang="en-US" sz="1600" dirty="0"/>
                        <a:t>17.998</a:t>
                      </a:r>
                    </a:p>
                  </a:txBody>
                  <a:tcPr/>
                </a:tc>
                <a:extLst>
                  <a:ext uri="{0D108BD9-81ED-4DB2-BD59-A6C34878D82A}">
                    <a16:rowId xmlns:a16="http://schemas.microsoft.com/office/drawing/2014/main" val="3651304660"/>
                  </a:ext>
                </a:extLst>
              </a:tr>
            </a:tbl>
          </a:graphicData>
        </a:graphic>
      </p:graphicFrame>
      <p:sp>
        <p:nvSpPr>
          <p:cNvPr id="4" name="Content Placeholder 3">
            <a:extLst>
              <a:ext uri="{FF2B5EF4-FFF2-40B4-BE49-F238E27FC236}">
                <a16:creationId xmlns:a16="http://schemas.microsoft.com/office/drawing/2014/main" id="{F97BFCD6-AE2B-9A8B-4261-1ECB8DAB2B40}"/>
              </a:ext>
            </a:extLst>
          </p:cNvPr>
          <p:cNvSpPr>
            <a:spLocks noGrp="1"/>
          </p:cNvSpPr>
          <p:nvPr>
            <p:ph sz="quarter" idx="14"/>
          </p:nvPr>
        </p:nvSpPr>
        <p:spPr>
          <a:xfrm>
            <a:off x="342900" y="4355181"/>
            <a:ext cx="3000068" cy="466227"/>
          </a:xfrm>
        </p:spPr>
        <p:txBody>
          <a:bodyPr/>
          <a:lstStyle/>
          <a:p>
            <a:pPr marL="292608" indent="-292608">
              <a:buFont typeface="Arial" panose="020B0604020202020204" pitchFamily="34" charset="0"/>
              <a:buChar char="•"/>
            </a:pPr>
            <a:r>
              <a:rPr lang="en-US" dirty="0"/>
              <a:t>Growth minimum:</a:t>
            </a:r>
          </a:p>
        </p:txBody>
      </p:sp>
      <p:graphicFrame>
        <p:nvGraphicFramePr>
          <p:cNvPr id="9" name="Object 8">
            <a:extLst>
              <a:ext uri="{FF2B5EF4-FFF2-40B4-BE49-F238E27FC236}">
                <a16:creationId xmlns:a16="http://schemas.microsoft.com/office/drawing/2014/main" id="{8734890B-C608-2B63-55C0-0A31DAC9C4A4}"/>
              </a:ext>
            </a:extLst>
          </p:cNvPr>
          <p:cNvGraphicFramePr>
            <a:graphicFrameLocks noChangeAspect="1"/>
          </p:cNvGraphicFramePr>
          <p:nvPr>
            <p:extLst>
              <p:ext uri="{D42A27DB-BD31-4B8C-83A1-F6EECF244321}">
                <p14:modId xmlns:p14="http://schemas.microsoft.com/office/powerpoint/2010/main" val="1588764201"/>
              </p:ext>
            </p:extLst>
          </p:nvPr>
        </p:nvGraphicFramePr>
        <p:xfrm>
          <a:off x="3293807" y="4267200"/>
          <a:ext cx="3244243" cy="660234"/>
        </p:xfrm>
        <a:graphic>
          <a:graphicData uri="http://schemas.openxmlformats.org/presentationml/2006/ole">
            <mc:AlternateContent xmlns:mc="http://schemas.openxmlformats.org/markup-compatibility/2006">
              <mc:Choice xmlns:v="urn:schemas-microsoft-com:vml" Requires="v">
                <p:oleObj name="Equation" r:id="rId2" imgW="3619440" imgH="736560" progId="Equation.DSMT4">
                  <p:embed/>
                </p:oleObj>
              </mc:Choice>
              <mc:Fallback>
                <p:oleObj name="Equation" r:id="rId2" imgW="3619440" imgH="736560" progId="Equation.DSMT4">
                  <p:embed/>
                  <p:pic>
                    <p:nvPicPr>
                      <p:cNvPr id="9" name="Object 8"/>
                      <p:cNvPicPr/>
                      <p:nvPr/>
                    </p:nvPicPr>
                    <p:blipFill>
                      <a:blip r:embed="rId3"/>
                      <a:stretch>
                        <a:fillRect/>
                      </a:stretch>
                    </p:blipFill>
                    <p:spPr>
                      <a:xfrm>
                        <a:off x="3293807" y="4267200"/>
                        <a:ext cx="3244243" cy="660234"/>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89EC0B05-399E-1216-9E82-9EDF76729B40}"/>
              </a:ext>
            </a:extLst>
          </p:cNvPr>
          <p:cNvSpPr>
            <a:spLocks noGrp="1"/>
          </p:cNvSpPr>
          <p:nvPr>
            <p:ph sz="quarter" idx="15"/>
          </p:nvPr>
        </p:nvSpPr>
        <p:spPr>
          <a:xfrm>
            <a:off x="342900" y="5041980"/>
            <a:ext cx="8458200" cy="1448916"/>
          </a:xfrm>
        </p:spPr>
        <p:txBody>
          <a:bodyPr/>
          <a:lstStyle/>
          <a:p>
            <a:pPr marL="292608" indent="-292608">
              <a:buFont typeface="Arial" panose="020B0604020202020204" pitchFamily="34" charset="0"/>
              <a:buChar char="•"/>
            </a:pPr>
            <a:r>
              <a:rPr lang="en-US" dirty="0"/>
              <a:t>Growth maximum: 𝑧 = 2.475.</a:t>
            </a:r>
          </a:p>
          <a:p>
            <a:pPr marL="292608" indent="-292608">
              <a:buFont typeface="Arial" panose="020B0604020202020204" pitchFamily="34" charset="0"/>
              <a:buChar char="•"/>
            </a:pPr>
            <a:r>
              <a:rPr lang="en-US" dirty="0"/>
              <a:t>Value minimum: 𝑧 = −3.251.</a:t>
            </a:r>
          </a:p>
          <a:p>
            <a:pPr marL="292608" indent="-292608">
              <a:buFont typeface="Arial" panose="020B0604020202020204" pitchFamily="34" charset="0"/>
              <a:buChar char="•"/>
            </a:pPr>
            <a:r>
              <a:rPr lang="en-US" dirty="0"/>
              <a:t>Value maximum: 𝑧 = 1.783.</a:t>
            </a:r>
          </a:p>
        </p:txBody>
      </p:sp>
      <p:sp>
        <p:nvSpPr>
          <p:cNvPr id="11" name="Slide Number Placeholder 10">
            <a:extLst>
              <a:ext uri="{FF2B5EF4-FFF2-40B4-BE49-F238E27FC236}">
                <a16:creationId xmlns:a16="http://schemas.microsoft.com/office/drawing/2014/main" id="{EC4DD10E-B8D1-6BCD-5F25-1A3BEAFB8B89}"/>
              </a:ext>
            </a:extLst>
          </p:cNvPr>
          <p:cNvSpPr>
            <a:spLocks noGrp="1"/>
          </p:cNvSpPr>
          <p:nvPr>
            <p:ph type="sldNum" sz="quarter" idx="10"/>
          </p:nvPr>
        </p:nvSpPr>
        <p:spPr/>
        <p:txBody>
          <a:bodyPr/>
          <a:lstStyle/>
          <a:p>
            <a:fld id="{68151E55-6873-49E2-B8D5-2F265E6F1973}" type="slidenum">
              <a:rPr lang="en-US" smtClean="0"/>
              <a:t>41</a:t>
            </a:fld>
            <a:endParaRPr lang="en-US" dirty="0"/>
          </a:p>
        </p:txBody>
      </p:sp>
    </p:spTree>
    <p:extLst>
      <p:ext uri="{BB962C8B-B14F-4D97-AF65-F5344CB8AC3E}">
        <p14:creationId xmlns:p14="http://schemas.microsoft.com/office/powerpoint/2010/main" val="3559170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4" name="Content Placeholder 3">
            <a:extLst>
              <a:ext uri="{FF2B5EF4-FFF2-40B4-BE49-F238E27FC236}">
                <a16:creationId xmlns:a16="http://schemas.microsoft.com/office/drawing/2014/main" id="{9946A61A-BFE6-4A7C-8D2C-21B89B6A8546}"/>
              </a:ext>
            </a:extLst>
          </p:cNvPr>
          <p:cNvSpPr>
            <a:spLocks noGrp="1"/>
          </p:cNvSpPr>
          <p:nvPr>
            <p:ph sz="quarter" idx="10"/>
          </p:nvPr>
        </p:nvSpPr>
        <p:spPr>
          <a:xfrm>
            <a:off x="218768" y="6537961"/>
            <a:ext cx="8715375" cy="274320"/>
          </a:xfrm>
        </p:spPr>
        <p:txBody>
          <a:bodyPr/>
          <a:lstStyle/>
          <a:p>
            <a:r>
              <a:rPr lang="en-US" sz="1200" dirty="0"/>
              <a:t>© McGraw Hill LLC. All rights reserved. No reproduction or distribution without the prior written consent of McGraw Hill LLC.</a:t>
            </a:r>
            <a:endParaRPr lang="en-US" sz="1200" noProof="0" dirty="0"/>
          </a:p>
        </p:txBody>
      </p:sp>
    </p:spTree>
    <p:extLst>
      <p:ext uri="{BB962C8B-B14F-4D97-AF65-F5344CB8AC3E}">
        <p14:creationId xmlns:p14="http://schemas.microsoft.com/office/powerpoint/2010/main" val="38482663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t>Accessibility Content: Text Alternatives for Images</a:t>
            </a:r>
          </a:p>
        </p:txBody>
      </p:sp>
      <p:sp>
        <p:nvSpPr>
          <p:cNvPr id="3" name="Slide Number Placeholder 10">
            <a:extLst>
              <a:ext uri="{FF2B5EF4-FFF2-40B4-BE49-F238E27FC236}">
                <a16:creationId xmlns:a16="http://schemas.microsoft.com/office/drawing/2014/main" id="{5DAA2DDB-33E2-4AA3-AF18-2D1109C27BDD}"/>
              </a:ext>
            </a:extLst>
          </p:cNvPr>
          <p:cNvSpPr>
            <a:spLocks noGrp="1"/>
          </p:cNvSpPr>
          <p:nvPr>
            <p:ph type="sldNum" sz="quarter" idx="10"/>
          </p:nvPr>
        </p:nvSpPr>
        <p:spPr>
          <a:xfrm>
            <a:off x="8626412" y="6673531"/>
            <a:ext cx="355840" cy="161396"/>
          </a:xfrm>
        </p:spPr>
        <p:txBody>
          <a:bodyPr/>
          <a:lstStyle/>
          <a:p>
            <a:fld id="{68151E55-6873-49E2-B8D5-2F265E6F1973}" type="slidenum">
              <a:rPr lang="en-US" sz="800" smtClean="0"/>
              <a:t>43</a:t>
            </a:fld>
            <a:endParaRPr lang="en-US" sz="800" dirty="0"/>
          </a:p>
        </p:txBody>
      </p:sp>
    </p:spTree>
    <p:extLst>
      <p:ext uri="{BB962C8B-B14F-4D97-AF65-F5344CB8AC3E}">
        <p14:creationId xmlns:p14="http://schemas.microsoft.com/office/powerpoint/2010/main" val="4245016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35FA838-9D22-FD01-61FF-355EC79759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AADF0D-D541-2B2A-9088-B8A72DE912F8}"/>
              </a:ext>
            </a:extLst>
          </p:cNvPr>
          <p:cNvSpPr>
            <a:spLocks noGrp="1"/>
          </p:cNvSpPr>
          <p:nvPr>
            <p:ph type="title"/>
          </p:nvPr>
        </p:nvSpPr>
        <p:spPr/>
        <p:txBody>
          <a:bodyPr>
            <a:normAutofit/>
          </a:bodyPr>
          <a:lstStyle/>
          <a:p>
            <a:r>
              <a:rPr lang="en-US" sz="2800" dirty="0"/>
              <a:t>Chapter 3 – Text Alternative</a:t>
            </a:r>
          </a:p>
        </p:txBody>
      </p:sp>
      <p:sp>
        <p:nvSpPr>
          <p:cNvPr id="3" name="Text Placeholder 2">
            <a:extLst>
              <a:ext uri="{FF2B5EF4-FFF2-40B4-BE49-F238E27FC236}">
                <a16:creationId xmlns:a16="http://schemas.microsoft.com/office/drawing/2014/main" id="{3153B4A7-344B-A960-AEB9-3EA1D92095D0}"/>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89733B20-DF39-52D7-1596-372A0550BE82}"/>
              </a:ext>
            </a:extLst>
          </p:cNvPr>
          <p:cNvSpPr>
            <a:spLocks noGrp="1"/>
          </p:cNvSpPr>
          <p:nvPr>
            <p:ph sz="quarter" idx="11"/>
          </p:nvPr>
        </p:nvSpPr>
        <p:spPr/>
        <p:txBody>
          <a:bodyPr>
            <a:normAutofit/>
          </a:bodyPr>
          <a:lstStyle/>
          <a:p>
            <a:r>
              <a:rPr lang="en-US" sz="2400" b="0" dirty="0">
                <a:solidFill>
                  <a:schemeClr val="tx1"/>
                </a:solidFill>
                <a:effectLst/>
              </a:rPr>
              <a:t>Below the title is a </a:t>
            </a:r>
            <a:r>
              <a:rPr lang="en-US" sz="2400" b="0" dirty="0" err="1">
                <a:solidFill>
                  <a:schemeClr val="tx1"/>
                </a:solidFill>
                <a:effectLst/>
              </a:rPr>
              <a:t>stylised</a:t>
            </a:r>
            <a:r>
              <a:rPr lang="en-US" sz="2400" b="0" dirty="0">
                <a:solidFill>
                  <a:schemeClr val="tx1"/>
                </a:solidFill>
                <a:effectLst/>
              </a:rPr>
              <a:t>, abstract illustration of a woman’s profile. The back of her head extends into bubbles of numbers and letters. Words beside the illustration read, insights, strategy, action, feedback, profit. The authors are listed below, side by side. </a:t>
            </a:r>
            <a:r>
              <a:rPr lang="en-US" sz="2400" b="0" dirty="0" err="1">
                <a:solidFill>
                  <a:schemeClr val="tx1"/>
                </a:solidFill>
                <a:effectLst/>
              </a:rPr>
              <a:t>Jaggia</a:t>
            </a:r>
            <a:r>
              <a:rPr lang="en-US" sz="2400" b="0" dirty="0">
                <a:solidFill>
                  <a:schemeClr val="tx1"/>
                </a:solidFill>
                <a:effectLst/>
              </a:rPr>
              <a:t>, Kelly, </a:t>
            </a:r>
            <a:r>
              <a:rPr lang="en-US" sz="2400" b="0" dirty="0" err="1">
                <a:solidFill>
                  <a:schemeClr val="tx1"/>
                </a:solidFill>
                <a:effectLst/>
              </a:rPr>
              <a:t>Lertwachara</a:t>
            </a:r>
            <a:r>
              <a:rPr lang="en-US" sz="2400" b="0" dirty="0">
                <a:solidFill>
                  <a:schemeClr val="tx1"/>
                </a:solidFill>
                <a:effectLst/>
              </a:rPr>
              <a:t>, Chen. The McGraw Hill logo is at the bottom left of the page.</a:t>
            </a:r>
            <a:endParaRPr lang="en-US" sz="2400" dirty="0">
              <a:solidFill>
                <a:schemeClr val="tx1"/>
              </a:solidFill>
            </a:endParaRPr>
          </a:p>
        </p:txBody>
      </p:sp>
      <p:sp>
        <p:nvSpPr>
          <p:cNvPr id="5" name="Text Placeholder 4">
            <a:extLst>
              <a:ext uri="{FF2B5EF4-FFF2-40B4-BE49-F238E27FC236}">
                <a16:creationId xmlns:a16="http://schemas.microsoft.com/office/drawing/2014/main" id="{D9225455-FD59-D949-BB51-4FDCC02A32C0}"/>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C85F21EE-4733-2A1B-E22A-F792C8853386}"/>
              </a:ext>
            </a:extLst>
          </p:cNvPr>
          <p:cNvSpPr>
            <a:spLocks noGrp="1"/>
          </p:cNvSpPr>
          <p:nvPr>
            <p:ph type="sldNum" sz="quarter" idx="10"/>
          </p:nvPr>
        </p:nvSpPr>
        <p:spPr/>
        <p:txBody>
          <a:bodyPr/>
          <a:lstStyle/>
          <a:p>
            <a:fld id="{68151E55-6873-49E2-B8D5-2F265E6F1973}" type="slidenum">
              <a:rPr lang="en-US" sz="800" smtClean="0"/>
              <a:t>44</a:t>
            </a:fld>
            <a:endParaRPr lang="en-US" sz="800"/>
          </a:p>
        </p:txBody>
      </p:sp>
    </p:spTree>
    <p:extLst>
      <p:ext uri="{BB962C8B-B14F-4D97-AF65-F5344CB8AC3E}">
        <p14:creationId xmlns:p14="http://schemas.microsoft.com/office/powerpoint/2010/main" val="3051779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4888-FB00-9B62-548C-B4C0F28B3FA2}"/>
              </a:ext>
            </a:extLst>
          </p:cNvPr>
          <p:cNvSpPr>
            <a:spLocks noGrp="1"/>
          </p:cNvSpPr>
          <p:nvPr>
            <p:ph type="title"/>
          </p:nvPr>
        </p:nvSpPr>
        <p:spPr/>
        <p:txBody>
          <a:bodyPr>
            <a:normAutofit/>
          </a:bodyPr>
          <a:lstStyle/>
          <a:p>
            <a:r>
              <a:rPr lang="en-US" sz="2800" dirty="0"/>
              <a:t>3.3: Detecting Outliers </a:t>
            </a:r>
            <a:r>
              <a:rPr lang="en-US" sz="1000" b="0" dirty="0"/>
              <a:t>3</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E586BE9B-4E9C-A8C3-8172-B67F9523AC7F}"/>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8A1C5FA1-739D-0AEA-839C-0CBEADD65629}"/>
              </a:ext>
            </a:extLst>
          </p:cNvPr>
          <p:cNvSpPr>
            <a:spLocks noGrp="1"/>
          </p:cNvSpPr>
          <p:nvPr>
            <p:ph sz="quarter" idx="11"/>
          </p:nvPr>
        </p:nvSpPr>
        <p:spPr>
          <a:xfrm>
            <a:off x="342900" y="1371601"/>
            <a:ext cx="8122674" cy="4876800"/>
          </a:xfrm>
        </p:spPr>
        <p:txBody>
          <a:bodyPr>
            <a:normAutofit/>
          </a:bodyPr>
          <a:lstStyle/>
          <a:p>
            <a:r>
              <a:rPr lang="en-US" sz="2200" dirty="0"/>
              <a:t>The content at the top reads, a common way to quickly summarize a variable is to use a five-number summary. A five-number summary shows the minimum, the quartiles, Q1, Q2, and Q3, and the maximum. A boxplot, also referred to as a box-and-whisker plot, is a way to graphically display a five-number summary. The diagram at the bottom marks minimum, Q1, median, Q3, whiskers, and outlier. The maximum value is labeled 1.5 I</a:t>
            </a:r>
            <a:r>
              <a:rPr lang="en-US" sz="100" dirty="0"/>
              <a:t> </a:t>
            </a:r>
            <a:r>
              <a:rPr lang="en-US" sz="2200" dirty="0"/>
              <a:t>Q</a:t>
            </a:r>
            <a:r>
              <a:rPr lang="en-US" sz="100" dirty="0"/>
              <a:t> </a:t>
            </a:r>
            <a:r>
              <a:rPr lang="en-US" sz="2200" dirty="0"/>
              <a:t>R and the minimum value is labeled nearly half of 1.5 I</a:t>
            </a:r>
            <a:r>
              <a:rPr lang="en-US" sz="100" dirty="0"/>
              <a:t> </a:t>
            </a:r>
            <a:r>
              <a:rPr lang="en-US" sz="2200" dirty="0"/>
              <a:t>Q</a:t>
            </a:r>
            <a:r>
              <a:rPr lang="en-US" sz="100" dirty="0"/>
              <a:t> </a:t>
            </a:r>
            <a:r>
              <a:rPr lang="en-US" sz="2200" dirty="0"/>
              <a:t>R.</a:t>
            </a:r>
          </a:p>
        </p:txBody>
      </p:sp>
      <p:sp>
        <p:nvSpPr>
          <p:cNvPr id="5" name="Text Placeholder 4">
            <a:extLst>
              <a:ext uri="{FF2B5EF4-FFF2-40B4-BE49-F238E27FC236}">
                <a16:creationId xmlns:a16="http://schemas.microsoft.com/office/drawing/2014/main" id="{FE5D9730-10E3-5BA8-9380-19B40A365DE1}"/>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8B705BF2-FA64-ED84-DA68-E5002B399FDD}"/>
              </a:ext>
            </a:extLst>
          </p:cNvPr>
          <p:cNvSpPr>
            <a:spLocks noGrp="1"/>
          </p:cNvSpPr>
          <p:nvPr>
            <p:ph type="sldNum" sz="quarter" idx="10"/>
          </p:nvPr>
        </p:nvSpPr>
        <p:spPr/>
        <p:txBody>
          <a:bodyPr/>
          <a:lstStyle/>
          <a:p>
            <a:fld id="{68151E55-6873-49E2-B8D5-2F265E6F1973}" type="slidenum">
              <a:rPr lang="en-US" sz="800" smtClean="0"/>
              <a:t>45</a:t>
            </a:fld>
            <a:endParaRPr lang="en-US" sz="800"/>
          </a:p>
        </p:txBody>
      </p:sp>
    </p:spTree>
    <p:extLst>
      <p:ext uri="{BB962C8B-B14F-4D97-AF65-F5344CB8AC3E}">
        <p14:creationId xmlns:p14="http://schemas.microsoft.com/office/powerpoint/2010/main" val="23024995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A305283-6CBD-69FB-C775-DF35DC8BCB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B9FDC6-473C-50C3-701A-27A450C78E0A}"/>
              </a:ext>
            </a:extLst>
          </p:cNvPr>
          <p:cNvSpPr>
            <a:spLocks noGrp="1"/>
          </p:cNvSpPr>
          <p:nvPr>
            <p:ph type="title"/>
          </p:nvPr>
        </p:nvSpPr>
        <p:spPr/>
        <p:txBody>
          <a:bodyPr>
            <a:normAutofit/>
          </a:bodyPr>
          <a:lstStyle/>
          <a:p>
            <a:r>
              <a:rPr lang="en-US" sz="2800" dirty="0"/>
              <a:t>3.3: Detecting Outliers </a:t>
            </a:r>
            <a:r>
              <a:rPr lang="en-US" sz="1000" b="0" dirty="0"/>
              <a:t>4</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E56B3FD2-9E6A-7F14-ECB8-F07374D6942F}"/>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3BD3E499-09E1-64DE-AF74-D7D06E6E75AF}"/>
              </a:ext>
            </a:extLst>
          </p:cNvPr>
          <p:cNvSpPr>
            <a:spLocks noGrp="1"/>
          </p:cNvSpPr>
          <p:nvPr>
            <p:ph sz="quarter" idx="11"/>
          </p:nvPr>
        </p:nvSpPr>
        <p:spPr/>
        <p:txBody>
          <a:bodyPr>
            <a:normAutofit/>
          </a:bodyPr>
          <a:lstStyle/>
          <a:p>
            <a:r>
              <a:rPr lang="en-US" sz="2200" dirty="0"/>
              <a:t>The content at the top reads, a common way to quickly summarize a variable is to use a five-number summary. A five-number summary shows the minimum, the quartiles, Q1, Q2, and Q3, and the maximum. A boxplot, also referred to as a box-and-whisker plot, is a way to graphically display a five-number summary. The diagram at the bottom marks minimum, Q1, median, Q3, whiskers, and outlier. The maximum value is labeled 1.5 I</a:t>
            </a:r>
            <a:r>
              <a:rPr lang="en-US" sz="100" dirty="0"/>
              <a:t> </a:t>
            </a:r>
            <a:r>
              <a:rPr lang="en-US" sz="2200" dirty="0"/>
              <a:t>Q</a:t>
            </a:r>
            <a:r>
              <a:rPr lang="en-US" sz="100" dirty="0"/>
              <a:t> </a:t>
            </a:r>
            <a:r>
              <a:rPr lang="en-US" sz="2200" dirty="0"/>
              <a:t>R and the minimum value is labeled nearly half of 1.5 I</a:t>
            </a:r>
            <a:r>
              <a:rPr lang="en-US" sz="100" dirty="0"/>
              <a:t> </a:t>
            </a:r>
            <a:r>
              <a:rPr lang="en-US" sz="2200" dirty="0"/>
              <a:t>Q</a:t>
            </a:r>
            <a:r>
              <a:rPr lang="en-US" sz="100" dirty="0"/>
              <a:t> </a:t>
            </a:r>
            <a:r>
              <a:rPr lang="en-US" sz="2200" dirty="0"/>
              <a:t>R.</a:t>
            </a:r>
          </a:p>
        </p:txBody>
      </p:sp>
      <p:sp>
        <p:nvSpPr>
          <p:cNvPr id="5" name="Text Placeholder 4">
            <a:extLst>
              <a:ext uri="{FF2B5EF4-FFF2-40B4-BE49-F238E27FC236}">
                <a16:creationId xmlns:a16="http://schemas.microsoft.com/office/drawing/2014/main" id="{2A720680-292D-889F-243C-48294A820F74}"/>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CCAD0740-C937-6237-8FA4-1E8827CB3D6B}"/>
              </a:ext>
            </a:extLst>
          </p:cNvPr>
          <p:cNvSpPr>
            <a:spLocks noGrp="1"/>
          </p:cNvSpPr>
          <p:nvPr>
            <p:ph type="sldNum" sz="quarter" idx="10"/>
          </p:nvPr>
        </p:nvSpPr>
        <p:spPr/>
        <p:txBody>
          <a:bodyPr/>
          <a:lstStyle/>
          <a:p>
            <a:fld id="{68151E55-6873-49E2-B8D5-2F265E6F1973}" type="slidenum">
              <a:rPr lang="en-US" sz="800" smtClean="0"/>
              <a:t>46</a:t>
            </a:fld>
            <a:endParaRPr lang="en-US" sz="800"/>
          </a:p>
        </p:txBody>
      </p:sp>
    </p:spTree>
    <p:extLst>
      <p:ext uri="{BB962C8B-B14F-4D97-AF65-F5344CB8AC3E}">
        <p14:creationId xmlns:p14="http://schemas.microsoft.com/office/powerpoint/2010/main" val="1909161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501F902-20DE-8CC2-0C2F-F492E2DD45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1E2304-CF91-F3A2-A2DB-AB7E77525863}"/>
              </a:ext>
            </a:extLst>
          </p:cNvPr>
          <p:cNvSpPr>
            <a:spLocks noGrp="1"/>
          </p:cNvSpPr>
          <p:nvPr>
            <p:ph type="title"/>
          </p:nvPr>
        </p:nvSpPr>
        <p:spPr/>
        <p:txBody>
          <a:bodyPr>
            <a:normAutofit/>
          </a:bodyPr>
          <a:lstStyle/>
          <a:p>
            <a:r>
              <a:rPr lang="en-US" sz="2800" dirty="0"/>
              <a:t>3.3: Detecting Outliers </a:t>
            </a:r>
            <a:r>
              <a:rPr lang="en-US" sz="1000" b="0" dirty="0"/>
              <a:t>5</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ECC6DDE9-9548-2311-B8BA-1631F5ECF99E}"/>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D3D605E5-D35F-2764-980F-473202ECC7E6}"/>
              </a:ext>
            </a:extLst>
          </p:cNvPr>
          <p:cNvSpPr>
            <a:spLocks noGrp="1"/>
          </p:cNvSpPr>
          <p:nvPr>
            <p:ph sz="quarter" idx="11"/>
          </p:nvPr>
        </p:nvSpPr>
        <p:spPr/>
        <p:txBody>
          <a:bodyPr>
            <a:normAutofit/>
          </a:bodyPr>
          <a:lstStyle/>
          <a:p>
            <a:r>
              <a:rPr lang="en-US" sz="2200" dirty="0"/>
              <a:t>The content at the top reads, a common way to quickly summarize a variable is to use a five-number summary. A five-number summary shows the minimum, the quartiles, Q</a:t>
            </a:r>
            <a:r>
              <a:rPr lang="en-US" sz="100" dirty="0"/>
              <a:t> </a:t>
            </a:r>
            <a:r>
              <a:rPr lang="en-US" sz="2200" dirty="0"/>
              <a:t>1, Q</a:t>
            </a:r>
            <a:r>
              <a:rPr lang="en-US" sz="100" dirty="0"/>
              <a:t> </a:t>
            </a:r>
            <a:r>
              <a:rPr lang="en-US" sz="2200" dirty="0"/>
              <a:t>2, and Q</a:t>
            </a:r>
            <a:r>
              <a:rPr lang="en-US" sz="100" dirty="0"/>
              <a:t> </a:t>
            </a:r>
            <a:r>
              <a:rPr lang="en-US" sz="2200" dirty="0"/>
              <a:t>3, and the maximum. A boxplot, also referred to as a box-and-whisker plot, is a way to graphically display a five-number summary. The diagram at the bottom marks minimum, Q</a:t>
            </a:r>
            <a:r>
              <a:rPr lang="en-US" sz="100" dirty="0"/>
              <a:t> </a:t>
            </a:r>
            <a:r>
              <a:rPr lang="en-US" sz="2200" dirty="0"/>
              <a:t>1, median, Q</a:t>
            </a:r>
            <a:r>
              <a:rPr lang="en-US" sz="100" dirty="0"/>
              <a:t> </a:t>
            </a:r>
            <a:r>
              <a:rPr lang="en-US" sz="2200" dirty="0"/>
              <a:t>3, whiskers, and outlier. The maximum value is labeled 1.5 I</a:t>
            </a:r>
            <a:r>
              <a:rPr lang="en-US" sz="100" dirty="0"/>
              <a:t> </a:t>
            </a:r>
            <a:r>
              <a:rPr lang="en-US" sz="2200" dirty="0"/>
              <a:t>Q</a:t>
            </a:r>
            <a:r>
              <a:rPr lang="en-US" sz="100" dirty="0"/>
              <a:t> </a:t>
            </a:r>
            <a:r>
              <a:rPr lang="en-US" sz="2200" dirty="0"/>
              <a:t>R and the minimum value is labeled nearly half of 1.5 I</a:t>
            </a:r>
            <a:r>
              <a:rPr lang="en-US" sz="100" dirty="0"/>
              <a:t> </a:t>
            </a:r>
            <a:r>
              <a:rPr lang="en-US" sz="2200" dirty="0"/>
              <a:t>Q</a:t>
            </a:r>
            <a:r>
              <a:rPr lang="en-US" sz="100" dirty="0"/>
              <a:t> </a:t>
            </a:r>
            <a:r>
              <a:rPr lang="en-US" sz="2200" dirty="0"/>
              <a:t>R.</a:t>
            </a:r>
          </a:p>
        </p:txBody>
      </p:sp>
      <p:sp>
        <p:nvSpPr>
          <p:cNvPr id="5" name="Text Placeholder 4">
            <a:extLst>
              <a:ext uri="{FF2B5EF4-FFF2-40B4-BE49-F238E27FC236}">
                <a16:creationId xmlns:a16="http://schemas.microsoft.com/office/drawing/2014/main" id="{EA1675BB-6449-7FBF-D9F8-7E048B1E0A8F}"/>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C7F98D15-422B-84C0-E39A-1D5EFF30D30B}"/>
              </a:ext>
            </a:extLst>
          </p:cNvPr>
          <p:cNvSpPr>
            <a:spLocks noGrp="1"/>
          </p:cNvSpPr>
          <p:nvPr>
            <p:ph type="sldNum" sz="quarter" idx="10"/>
          </p:nvPr>
        </p:nvSpPr>
        <p:spPr/>
        <p:txBody>
          <a:bodyPr/>
          <a:lstStyle/>
          <a:p>
            <a:fld id="{68151E55-6873-49E2-B8D5-2F265E6F1973}" type="slidenum">
              <a:rPr lang="en-US" sz="800" smtClean="0"/>
              <a:t>47</a:t>
            </a:fld>
            <a:endParaRPr lang="en-US" sz="800"/>
          </a:p>
        </p:txBody>
      </p:sp>
    </p:spTree>
    <p:extLst>
      <p:ext uri="{BB962C8B-B14F-4D97-AF65-F5344CB8AC3E}">
        <p14:creationId xmlns:p14="http://schemas.microsoft.com/office/powerpoint/2010/main" val="39274263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A37F11E-13E6-E817-20A8-C1D7D8AF83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6522F-F749-4E73-DF40-B5574CFF4C92}"/>
              </a:ext>
            </a:extLst>
          </p:cNvPr>
          <p:cNvSpPr>
            <a:spLocks noGrp="1"/>
          </p:cNvSpPr>
          <p:nvPr>
            <p:ph type="title"/>
          </p:nvPr>
        </p:nvSpPr>
        <p:spPr/>
        <p:txBody>
          <a:bodyPr>
            <a:normAutofit/>
          </a:bodyPr>
          <a:lstStyle/>
          <a:p>
            <a:r>
              <a:rPr lang="en-US" sz="2800" dirty="0"/>
              <a:t>3.3: Detecting Outliers </a:t>
            </a:r>
            <a:r>
              <a:rPr lang="en-US" sz="1000" b="0" dirty="0"/>
              <a:t>6</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D3EC53C3-8044-B826-EFA5-CAEA599640CF}"/>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933BE34A-6C43-EB75-F62D-16B7E7371E5D}"/>
              </a:ext>
            </a:extLst>
          </p:cNvPr>
          <p:cNvSpPr>
            <a:spLocks noGrp="1"/>
          </p:cNvSpPr>
          <p:nvPr>
            <p:ph sz="quarter" idx="11"/>
          </p:nvPr>
        </p:nvSpPr>
        <p:spPr/>
        <p:txBody>
          <a:bodyPr>
            <a:normAutofit/>
          </a:bodyPr>
          <a:lstStyle/>
          <a:p>
            <a:r>
              <a:rPr lang="en-US" sz="2400" dirty="0"/>
              <a:t>A text at the top reads, example: construct a boxplot for the growth and value variables in the growth value file for the investment decision case. The percentage median values of annual returns for growth and value in each boxplot are as follows. Excel output: growth, 18%, and value, 18%. R output: growth, 18%, and value, 18%. Python output: growth, 18%, and value, 18%. In each output, the maximum value for the growth is at 80%, and for value, it is at 42%. Data are approximated.</a:t>
            </a:r>
          </a:p>
        </p:txBody>
      </p:sp>
      <p:sp>
        <p:nvSpPr>
          <p:cNvPr id="5" name="Text Placeholder 4">
            <a:extLst>
              <a:ext uri="{FF2B5EF4-FFF2-40B4-BE49-F238E27FC236}">
                <a16:creationId xmlns:a16="http://schemas.microsoft.com/office/drawing/2014/main" id="{73F00B45-3566-5B67-97E5-F86B6C3B46C8}"/>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20DD51C3-A570-352D-58CF-4D44A134C51F}"/>
              </a:ext>
            </a:extLst>
          </p:cNvPr>
          <p:cNvSpPr>
            <a:spLocks noGrp="1"/>
          </p:cNvSpPr>
          <p:nvPr>
            <p:ph type="sldNum" sz="quarter" idx="10"/>
          </p:nvPr>
        </p:nvSpPr>
        <p:spPr/>
        <p:txBody>
          <a:bodyPr/>
          <a:lstStyle/>
          <a:p>
            <a:fld id="{68151E55-6873-49E2-B8D5-2F265E6F1973}" type="slidenum">
              <a:rPr lang="en-US" sz="800" smtClean="0"/>
              <a:t>48</a:t>
            </a:fld>
            <a:endParaRPr lang="en-US" sz="800"/>
          </a:p>
        </p:txBody>
      </p:sp>
    </p:spTree>
    <p:extLst>
      <p:ext uri="{BB962C8B-B14F-4D97-AF65-F5344CB8AC3E}">
        <p14:creationId xmlns:p14="http://schemas.microsoft.com/office/powerpoint/2010/main" val="2804783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1478069-5FCB-5B9A-0BFC-D8D7BF311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75F82E-E2D2-0C18-DC32-906A70F984B9}"/>
              </a:ext>
            </a:extLst>
          </p:cNvPr>
          <p:cNvSpPr>
            <a:spLocks noGrp="1"/>
          </p:cNvSpPr>
          <p:nvPr>
            <p:ph type="title"/>
          </p:nvPr>
        </p:nvSpPr>
        <p:spPr/>
        <p:txBody>
          <a:bodyPr>
            <a:normAutofit/>
          </a:bodyPr>
          <a:lstStyle/>
          <a:p>
            <a:r>
              <a:rPr lang="en-US" sz="2800" dirty="0"/>
              <a:t>3.3: Detecting Outliers </a:t>
            </a:r>
            <a:r>
              <a:rPr lang="en-US" sz="1000" b="0" dirty="0"/>
              <a:t>7</a:t>
            </a:r>
            <a:r>
              <a:rPr lang="en-US" sz="2800" b="0" dirty="0"/>
              <a:t> </a:t>
            </a:r>
            <a:r>
              <a:rPr lang="en-US" sz="2800" dirty="0"/>
              <a:t>– Text Alternative</a:t>
            </a:r>
          </a:p>
        </p:txBody>
      </p:sp>
      <p:sp>
        <p:nvSpPr>
          <p:cNvPr id="3" name="Text Placeholder 2">
            <a:extLst>
              <a:ext uri="{FF2B5EF4-FFF2-40B4-BE49-F238E27FC236}">
                <a16:creationId xmlns:a16="http://schemas.microsoft.com/office/drawing/2014/main" id="{EBFD19EC-965D-E7B5-41FC-D28DA8DE70E8}"/>
              </a:ext>
            </a:extLst>
          </p:cNvPr>
          <p:cNvSpPr>
            <a:spLocks noGrp="1"/>
          </p:cNvSpPr>
          <p:nvPr>
            <p:ph type="body" sz="quarter" idx="14"/>
          </p:nvPr>
        </p:nvSpPr>
        <p:spPr/>
        <p:txBody>
          <a:bodyPr/>
          <a:lstStyle/>
          <a:p>
            <a:r>
              <a:rPr lang="en-US" dirty="0">
                <a:hlinkClick r:id="rId2" action="ppaction://hlinksldjump"/>
              </a:rPr>
              <a:t>Return to parent-slide containing images.</a:t>
            </a:r>
            <a:endParaRPr lang="en-US" dirty="0"/>
          </a:p>
        </p:txBody>
      </p:sp>
      <p:sp>
        <p:nvSpPr>
          <p:cNvPr id="4" name="Content Placeholder 3">
            <a:extLst>
              <a:ext uri="{FF2B5EF4-FFF2-40B4-BE49-F238E27FC236}">
                <a16:creationId xmlns:a16="http://schemas.microsoft.com/office/drawing/2014/main" id="{4253ABBE-D03C-71ED-D120-175166B51C5B}"/>
              </a:ext>
            </a:extLst>
          </p:cNvPr>
          <p:cNvSpPr>
            <a:spLocks noGrp="1"/>
          </p:cNvSpPr>
          <p:nvPr>
            <p:ph sz="quarter" idx="11"/>
          </p:nvPr>
        </p:nvSpPr>
        <p:spPr/>
        <p:txBody>
          <a:bodyPr>
            <a:normAutofit/>
          </a:bodyPr>
          <a:lstStyle/>
          <a:p>
            <a:r>
              <a:rPr lang="en-US" sz="2400" dirty="0"/>
              <a:t>The content at the top reads, the empirical rule indicates the percentage of observations that fall within a specified number of standard deviations from the mean. Assume the observations are drawn from a relatively symmetric and bell-shaped distribution. Approximately 68% of all observations fall in the interval x bar plus minus s. Approximately 95% of all observations fall in the interval x bar plus minus 2 s. Approximately 100% of all observations fall in the interval x bar plus minus 3 s. The bell curve at the bottom ranges between x bar minus 3 s and x bar plus 3 s with a peak at x bar.</a:t>
            </a:r>
          </a:p>
        </p:txBody>
      </p:sp>
      <p:sp>
        <p:nvSpPr>
          <p:cNvPr id="5" name="Text Placeholder 4">
            <a:extLst>
              <a:ext uri="{FF2B5EF4-FFF2-40B4-BE49-F238E27FC236}">
                <a16:creationId xmlns:a16="http://schemas.microsoft.com/office/drawing/2014/main" id="{BDE8B87E-68CC-662F-CDC9-C77BCB4DAE78}"/>
              </a:ext>
            </a:extLst>
          </p:cNvPr>
          <p:cNvSpPr>
            <a:spLocks noGrp="1"/>
          </p:cNvSpPr>
          <p:nvPr>
            <p:ph type="body" sz="quarter" idx="15"/>
          </p:nvPr>
        </p:nvSpPr>
        <p:spPr/>
        <p:txBody>
          <a:bodyPr/>
          <a:lstStyle/>
          <a:p>
            <a:pPr algn="ctr"/>
            <a:r>
              <a:rPr lang="en-US" dirty="0">
                <a:hlinkClick r:id="rId2" action="ppaction://hlinksldjump"/>
              </a:rPr>
              <a:t>Return to parent-slide containing images.</a:t>
            </a:r>
            <a:endParaRPr lang="en-US" dirty="0"/>
          </a:p>
        </p:txBody>
      </p:sp>
      <p:sp>
        <p:nvSpPr>
          <p:cNvPr id="6" name="Slide Number Placeholder 5">
            <a:extLst>
              <a:ext uri="{FF2B5EF4-FFF2-40B4-BE49-F238E27FC236}">
                <a16:creationId xmlns:a16="http://schemas.microsoft.com/office/drawing/2014/main" id="{4CC3506E-306C-3AA9-EB40-36BDB16D5BB7}"/>
              </a:ext>
            </a:extLst>
          </p:cNvPr>
          <p:cNvSpPr>
            <a:spLocks noGrp="1"/>
          </p:cNvSpPr>
          <p:nvPr>
            <p:ph type="sldNum" sz="quarter" idx="10"/>
          </p:nvPr>
        </p:nvSpPr>
        <p:spPr/>
        <p:txBody>
          <a:bodyPr/>
          <a:lstStyle/>
          <a:p>
            <a:fld id="{68151E55-6873-49E2-B8D5-2F265E6F1973}" type="slidenum">
              <a:rPr lang="en-US" sz="800" smtClean="0"/>
              <a:t>49</a:t>
            </a:fld>
            <a:endParaRPr lang="en-US" sz="800"/>
          </a:p>
        </p:txBody>
      </p:sp>
    </p:spTree>
    <p:extLst>
      <p:ext uri="{BB962C8B-B14F-4D97-AF65-F5344CB8AC3E}">
        <p14:creationId xmlns:p14="http://schemas.microsoft.com/office/powerpoint/2010/main" val="3070482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3.1: Measures of Location </a:t>
            </a:r>
            <a:r>
              <a:rPr lang="en-US" sz="1000" b="0" dirty="0"/>
              <a:t>1</a:t>
            </a:r>
          </a:p>
        </p:txBody>
      </p:sp>
      <p:sp>
        <p:nvSpPr>
          <p:cNvPr id="3" name="Content Placeholder 2"/>
          <p:cNvSpPr>
            <a:spLocks noGrp="1"/>
          </p:cNvSpPr>
          <p:nvPr>
            <p:ph sz="quarter" idx="11"/>
          </p:nvPr>
        </p:nvSpPr>
        <p:spPr>
          <a:xfrm>
            <a:off x="342900" y="1276709"/>
            <a:ext cx="8458200" cy="5238391"/>
          </a:xfrm>
        </p:spPr>
        <p:txBody>
          <a:bodyPr/>
          <a:lstStyle/>
          <a:p>
            <a:pPr marL="292608" indent="-292608">
              <a:buFont typeface="Arial" panose="020B0604020202020204" pitchFamily="34" charset="0"/>
              <a:buChar char="•"/>
            </a:pPr>
            <a:r>
              <a:rPr lang="en-US" dirty="0"/>
              <a:t>The term central location refers to how numerical data tend to cluster around some middle or central value.</a:t>
            </a:r>
          </a:p>
          <a:p>
            <a:pPr marL="292608" indent="-292608">
              <a:buFont typeface="Arial" panose="020B0604020202020204" pitchFamily="34" charset="0"/>
              <a:buChar char="•"/>
            </a:pPr>
            <a:r>
              <a:rPr lang="en-US" dirty="0"/>
              <a:t>Measures of central location attempt to find a typical or central value that describes a variable.</a:t>
            </a:r>
          </a:p>
          <a:p>
            <a:pPr marL="292608" indent="-292608">
              <a:buFont typeface="Arial" panose="020B0604020202020204" pitchFamily="34" charset="0"/>
              <a:buChar char="•"/>
            </a:pPr>
            <a:r>
              <a:rPr lang="en-US" dirty="0"/>
              <a:t>We will examine the three mostly widely used measures of central location: mean, median and mode.</a:t>
            </a:r>
          </a:p>
          <a:p>
            <a:pPr marL="292608" indent="-292608">
              <a:buFont typeface="Arial" panose="020B0604020202020204" pitchFamily="34" charset="0"/>
              <a:buChar char="•"/>
            </a:pPr>
            <a:r>
              <a:rPr lang="en-US" dirty="0"/>
              <a:t>Then we discuss a percentile: a measure of relative position.</a:t>
            </a:r>
          </a:p>
        </p:txBody>
      </p:sp>
      <p:sp>
        <p:nvSpPr>
          <p:cNvPr id="6" name="Slide Number Placeholder 5"/>
          <p:cNvSpPr>
            <a:spLocks noGrp="1"/>
          </p:cNvSpPr>
          <p:nvPr>
            <p:ph type="sldNum" sz="quarter" idx="4"/>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162450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Measures of Location </a:t>
            </a:r>
            <a:r>
              <a:rPr lang="en-US" sz="1000" b="0" dirty="0"/>
              <a:t>2</a:t>
            </a:r>
          </a:p>
        </p:txBody>
      </p:sp>
      <p:sp>
        <p:nvSpPr>
          <p:cNvPr id="3" name="Content Placeholder 2"/>
          <p:cNvSpPr>
            <a:spLocks noGrp="1"/>
          </p:cNvSpPr>
          <p:nvPr>
            <p:ph sz="quarter" idx="11"/>
          </p:nvPr>
        </p:nvSpPr>
        <p:spPr>
          <a:xfrm>
            <a:off x="342900" y="1276710"/>
            <a:ext cx="8458200" cy="1557930"/>
          </a:xfrm>
        </p:spPr>
        <p:txBody>
          <a:bodyPr/>
          <a:lstStyle/>
          <a:p>
            <a:r>
              <a:rPr lang="en-US" sz="2000" dirty="0"/>
              <a:t>The </a:t>
            </a:r>
            <a:r>
              <a:rPr lang="en-US" sz="2000" b="1" dirty="0"/>
              <a:t>arithmetic mean</a:t>
            </a:r>
            <a:r>
              <a:rPr lang="en-US" sz="2000" dirty="0"/>
              <a:t> is the primary measure of central location:</a:t>
            </a:r>
          </a:p>
          <a:p>
            <a:pPr marL="292608" indent="-292608">
              <a:buFont typeface="Arial" panose="020B0604020202020204" pitchFamily="34" charset="0"/>
              <a:buChar char="•"/>
            </a:pPr>
            <a:r>
              <a:rPr lang="en-US" sz="2000" dirty="0"/>
              <a:t>Referred to as the mean or the average.</a:t>
            </a:r>
          </a:p>
          <a:p>
            <a:pPr marL="292608" indent="-292608">
              <a:buFont typeface="Arial" panose="020B0604020202020204" pitchFamily="34" charset="0"/>
              <a:buChar char="•"/>
            </a:pPr>
            <a:r>
              <a:rPr lang="en-US" sz="2000" dirty="0"/>
              <a:t>Simply add up all the observations and divide by the number of observations.</a:t>
            </a:r>
          </a:p>
        </p:txBody>
      </p:sp>
      <p:sp>
        <p:nvSpPr>
          <p:cNvPr id="4" name="Content Placeholder 3"/>
          <p:cNvSpPr>
            <a:spLocks noGrp="1"/>
          </p:cNvSpPr>
          <p:nvPr>
            <p:ph sz="quarter" idx="14"/>
          </p:nvPr>
        </p:nvSpPr>
        <p:spPr>
          <a:xfrm>
            <a:off x="342899" y="2893456"/>
            <a:ext cx="4740377" cy="383144"/>
          </a:xfrm>
        </p:spPr>
        <p:txBody>
          <a:bodyPr/>
          <a:lstStyle/>
          <a:p>
            <a:r>
              <a:rPr lang="en-US" sz="2000" dirty="0"/>
              <a:t>The population mean is denoted as </a:t>
            </a:r>
            <a:r>
              <a:rPr lang="el-GR" sz="2000" i="1" dirty="0"/>
              <a:t>μ</a:t>
            </a:r>
            <a:r>
              <a:rPr lang="en-US" sz="2000" i="1" dirty="0"/>
              <a:t>.</a:t>
            </a:r>
          </a:p>
        </p:txBody>
      </p:sp>
      <p:sp>
        <p:nvSpPr>
          <p:cNvPr id="5" name="Content Placeholder 4"/>
          <p:cNvSpPr>
            <a:spLocks noGrp="1"/>
          </p:cNvSpPr>
          <p:nvPr>
            <p:ph sz="quarter" idx="15"/>
          </p:nvPr>
        </p:nvSpPr>
        <p:spPr>
          <a:xfrm>
            <a:off x="342900" y="3342904"/>
            <a:ext cx="4183380" cy="375656"/>
          </a:xfrm>
        </p:spPr>
        <p:txBody>
          <a:bodyPr/>
          <a:lstStyle/>
          <a:p>
            <a:pPr marL="292608" indent="-292608">
              <a:buFont typeface="Arial" panose="020B0604020202020204" pitchFamily="34" charset="0"/>
              <a:buChar char="•"/>
            </a:pPr>
            <a:r>
              <a:rPr lang="en-US" sz="2000" dirty="0"/>
              <a:t>𝑁 observations in the population:</a:t>
            </a:r>
          </a:p>
        </p:txBody>
      </p:sp>
      <p:graphicFrame>
        <p:nvGraphicFramePr>
          <p:cNvPr id="19" name="Object 18"/>
          <p:cNvGraphicFramePr>
            <a:graphicFrameLocks noChangeAspect="1"/>
          </p:cNvGraphicFramePr>
          <p:nvPr>
            <p:extLst>
              <p:ext uri="{D42A27DB-BD31-4B8C-83A1-F6EECF244321}">
                <p14:modId xmlns:p14="http://schemas.microsoft.com/office/powerpoint/2010/main" val="185423770"/>
              </p:ext>
            </p:extLst>
          </p:nvPr>
        </p:nvGraphicFramePr>
        <p:xfrm>
          <a:off x="4469983" y="3374681"/>
          <a:ext cx="1471494" cy="357558"/>
        </p:xfrm>
        <a:graphic>
          <a:graphicData uri="http://schemas.openxmlformats.org/presentationml/2006/ole">
            <mc:AlternateContent xmlns:mc="http://schemas.openxmlformats.org/markup-compatibility/2006">
              <mc:Choice xmlns:v="urn:schemas-microsoft-com:vml" Requires="v">
                <p:oleObj name="Equation" r:id="rId2" imgW="1358640" imgH="330120" progId="Equation.DSMT4">
                  <p:embed/>
                </p:oleObj>
              </mc:Choice>
              <mc:Fallback>
                <p:oleObj name="Equation" r:id="rId2" imgW="1358640" imgH="330120" progId="Equation.DSMT4">
                  <p:embed/>
                  <p:pic>
                    <p:nvPicPr>
                      <p:cNvPr id="0" name=""/>
                      <p:cNvPicPr/>
                      <p:nvPr/>
                    </p:nvPicPr>
                    <p:blipFill>
                      <a:blip r:embed="rId3"/>
                      <a:stretch>
                        <a:fillRect/>
                      </a:stretch>
                    </p:blipFill>
                    <p:spPr>
                      <a:xfrm>
                        <a:off x="4469983" y="3374681"/>
                        <a:ext cx="1471494" cy="357558"/>
                      </a:xfrm>
                      <a:prstGeom prst="rect">
                        <a:avLst/>
                      </a:prstGeom>
                    </p:spPr>
                  </p:pic>
                </p:oleObj>
              </mc:Fallback>
            </mc:AlternateContent>
          </a:graphicData>
        </a:graphic>
      </p:graphicFrame>
      <p:sp>
        <p:nvSpPr>
          <p:cNvPr id="6" name="Content Placeholder 5"/>
          <p:cNvSpPr>
            <a:spLocks noGrp="1"/>
          </p:cNvSpPr>
          <p:nvPr>
            <p:ph sz="quarter" idx="16"/>
          </p:nvPr>
        </p:nvSpPr>
        <p:spPr>
          <a:xfrm>
            <a:off x="342901" y="3953474"/>
            <a:ext cx="480059" cy="389926"/>
          </a:xfrm>
        </p:spPr>
        <p:txBody>
          <a:bodyPr/>
          <a:lstStyle/>
          <a:p>
            <a:pPr marL="292608" indent="-292608">
              <a:buFont typeface="Arial" panose="020B0604020202020204" pitchFamily="34" charset="0"/>
              <a:buChar char="•"/>
            </a:pPr>
            <a:r>
              <a:rPr lang="en-US" sz="2000" dirty="0"/>
              <a:t> </a:t>
            </a:r>
            <a:r>
              <a:rPr lang="en-US" sz="100" dirty="0"/>
              <a:t> </a:t>
            </a:r>
          </a:p>
        </p:txBody>
      </p:sp>
      <p:graphicFrame>
        <p:nvGraphicFramePr>
          <p:cNvPr id="20" name="Object 19"/>
          <p:cNvGraphicFramePr>
            <a:graphicFrameLocks noChangeAspect="1"/>
          </p:cNvGraphicFramePr>
          <p:nvPr>
            <p:extLst>
              <p:ext uri="{D42A27DB-BD31-4B8C-83A1-F6EECF244321}">
                <p14:modId xmlns:p14="http://schemas.microsoft.com/office/powerpoint/2010/main" val="2544301400"/>
              </p:ext>
            </p:extLst>
          </p:nvPr>
        </p:nvGraphicFramePr>
        <p:xfrm>
          <a:off x="707890" y="3768408"/>
          <a:ext cx="1079500" cy="673100"/>
        </p:xfrm>
        <a:graphic>
          <a:graphicData uri="http://schemas.openxmlformats.org/presentationml/2006/ole">
            <mc:AlternateContent xmlns:mc="http://schemas.openxmlformats.org/markup-compatibility/2006">
              <mc:Choice xmlns:v="urn:schemas-microsoft-com:vml" Requires="v">
                <p:oleObj name="Equation" r:id="rId4" imgW="1079280" imgH="672840" progId="Equation.DSMT4">
                  <p:embed/>
                </p:oleObj>
              </mc:Choice>
              <mc:Fallback>
                <p:oleObj name="Equation" r:id="rId4" imgW="1079280" imgH="672840" progId="Equation.DSMT4">
                  <p:embed/>
                  <p:pic>
                    <p:nvPicPr>
                      <p:cNvPr id="0" name=""/>
                      <p:cNvPicPr/>
                      <p:nvPr/>
                    </p:nvPicPr>
                    <p:blipFill>
                      <a:blip r:embed="rId5"/>
                      <a:stretch>
                        <a:fillRect/>
                      </a:stretch>
                    </p:blipFill>
                    <p:spPr>
                      <a:xfrm>
                        <a:off x="707890" y="3768408"/>
                        <a:ext cx="1079500" cy="673100"/>
                      </a:xfrm>
                      <a:prstGeom prst="rect">
                        <a:avLst/>
                      </a:prstGeom>
                    </p:spPr>
                  </p:pic>
                </p:oleObj>
              </mc:Fallback>
            </mc:AlternateContent>
          </a:graphicData>
        </a:graphic>
      </p:graphicFrame>
      <p:sp>
        <p:nvSpPr>
          <p:cNvPr id="7" name="Content Placeholder 6"/>
          <p:cNvSpPr>
            <a:spLocks noGrp="1"/>
          </p:cNvSpPr>
          <p:nvPr>
            <p:ph sz="quarter" idx="17"/>
          </p:nvPr>
        </p:nvSpPr>
        <p:spPr>
          <a:xfrm>
            <a:off x="1804096" y="3905674"/>
            <a:ext cx="2391201" cy="389925"/>
          </a:xfrm>
        </p:spPr>
        <p:txBody>
          <a:bodyPr/>
          <a:lstStyle/>
          <a:p>
            <a:r>
              <a:rPr lang="el-GR" sz="2000" i="1" dirty="0"/>
              <a:t>μ </a:t>
            </a:r>
            <a:r>
              <a:rPr lang="en-US" sz="2000" dirty="0"/>
              <a:t>is a </a:t>
            </a:r>
            <a:r>
              <a:rPr lang="en-US" sz="2000" b="1" dirty="0"/>
              <a:t>parameter.</a:t>
            </a:r>
          </a:p>
        </p:txBody>
      </p:sp>
      <p:sp>
        <p:nvSpPr>
          <p:cNvPr id="8" name="Content Placeholder 7"/>
          <p:cNvSpPr>
            <a:spLocks noGrp="1"/>
          </p:cNvSpPr>
          <p:nvPr>
            <p:ph sz="quarter" idx="18"/>
          </p:nvPr>
        </p:nvSpPr>
        <p:spPr>
          <a:xfrm>
            <a:off x="342900" y="4539615"/>
            <a:ext cx="3832860" cy="382905"/>
          </a:xfrm>
        </p:spPr>
        <p:txBody>
          <a:bodyPr/>
          <a:lstStyle/>
          <a:p>
            <a:r>
              <a:rPr lang="en-US" sz="2000" dirty="0"/>
              <a:t>The sample mean is denoted as</a:t>
            </a:r>
          </a:p>
        </p:txBody>
      </p:sp>
      <p:graphicFrame>
        <p:nvGraphicFramePr>
          <p:cNvPr id="21" name="Object 20"/>
          <p:cNvGraphicFramePr>
            <a:graphicFrameLocks noChangeAspect="1"/>
          </p:cNvGraphicFramePr>
          <p:nvPr>
            <p:extLst>
              <p:ext uri="{D42A27DB-BD31-4B8C-83A1-F6EECF244321}">
                <p14:modId xmlns:p14="http://schemas.microsoft.com/office/powerpoint/2010/main" val="58855847"/>
              </p:ext>
            </p:extLst>
          </p:nvPr>
        </p:nvGraphicFramePr>
        <p:xfrm>
          <a:off x="4086074" y="4616487"/>
          <a:ext cx="265398" cy="265398"/>
        </p:xfrm>
        <a:graphic>
          <a:graphicData uri="http://schemas.openxmlformats.org/presentationml/2006/ole">
            <mc:AlternateContent xmlns:mc="http://schemas.openxmlformats.org/markup-compatibility/2006">
              <mc:Choice xmlns:v="urn:schemas-microsoft-com:vml" Requires="v">
                <p:oleObj name="Equation" r:id="rId6" imgW="228600" imgH="228600" progId="Equation.DSMT4">
                  <p:embed/>
                </p:oleObj>
              </mc:Choice>
              <mc:Fallback>
                <p:oleObj name="Equation" r:id="rId6" imgW="228600" imgH="228600" progId="Equation.DSMT4">
                  <p:embed/>
                  <p:pic>
                    <p:nvPicPr>
                      <p:cNvPr id="0" name=""/>
                      <p:cNvPicPr/>
                      <p:nvPr/>
                    </p:nvPicPr>
                    <p:blipFill>
                      <a:blip r:embed="rId7"/>
                      <a:stretch>
                        <a:fillRect/>
                      </a:stretch>
                    </p:blipFill>
                    <p:spPr>
                      <a:xfrm>
                        <a:off x="4086074" y="4616487"/>
                        <a:ext cx="265398" cy="265398"/>
                      </a:xfrm>
                      <a:prstGeom prst="rect">
                        <a:avLst/>
                      </a:prstGeom>
                    </p:spPr>
                  </p:pic>
                </p:oleObj>
              </mc:Fallback>
            </mc:AlternateContent>
          </a:graphicData>
        </a:graphic>
      </p:graphicFrame>
      <p:sp>
        <p:nvSpPr>
          <p:cNvPr id="9" name="Content Placeholder 8"/>
          <p:cNvSpPr>
            <a:spLocks noGrp="1"/>
          </p:cNvSpPr>
          <p:nvPr>
            <p:ph sz="quarter" idx="19"/>
          </p:nvPr>
        </p:nvSpPr>
        <p:spPr>
          <a:xfrm>
            <a:off x="342901" y="5004531"/>
            <a:ext cx="3817619" cy="375190"/>
          </a:xfrm>
        </p:spPr>
        <p:txBody>
          <a:bodyPr/>
          <a:lstStyle/>
          <a:p>
            <a:pPr marL="292608" indent="-292608">
              <a:buFont typeface="Arial" panose="020B0604020202020204" pitchFamily="34" charset="0"/>
              <a:buChar char="•"/>
            </a:pPr>
            <a:r>
              <a:rPr lang="en-US" sz="2000" dirty="0"/>
              <a:t>n observations in the sample:</a:t>
            </a:r>
          </a:p>
        </p:txBody>
      </p:sp>
      <p:graphicFrame>
        <p:nvGraphicFramePr>
          <p:cNvPr id="22" name="Object 21"/>
          <p:cNvGraphicFramePr>
            <a:graphicFrameLocks noChangeAspect="1"/>
          </p:cNvGraphicFramePr>
          <p:nvPr>
            <p:extLst>
              <p:ext uri="{D42A27DB-BD31-4B8C-83A1-F6EECF244321}">
                <p14:modId xmlns:p14="http://schemas.microsoft.com/office/powerpoint/2010/main" val="1283215823"/>
              </p:ext>
            </p:extLst>
          </p:nvPr>
        </p:nvGraphicFramePr>
        <p:xfrm>
          <a:off x="4090988" y="5012045"/>
          <a:ext cx="1519237" cy="384175"/>
        </p:xfrm>
        <a:graphic>
          <a:graphicData uri="http://schemas.openxmlformats.org/presentationml/2006/ole">
            <mc:AlternateContent xmlns:mc="http://schemas.openxmlformats.org/markup-compatibility/2006">
              <mc:Choice xmlns:v="urn:schemas-microsoft-com:vml" Requires="v">
                <p:oleObj name="Equation" r:id="rId8" imgW="1307880" imgH="330120" progId="Equation.DSMT4">
                  <p:embed/>
                </p:oleObj>
              </mc:Choice>
              <mc:Fallback>
                <p:oleObj name="Equation" r:id="rId8" imgW="1307880" imgH="330120" progId="Equation.DSMT4">
                  <p:embed/>
                  <p:pic>
                    <p:nvPicPr>
                      <p:cNvPr id="0" name=""/>
                      <p:cNvPicPr/>
                      <p:nvPr/>
                    </p:nvPicPr>
                    <p:blipFill>
                      <a:blip r:embed="rId9"/>
                      <a:stretch>
                        <a:fillRect/>
                      </a:stretch>
                    </p:blipFill>
                    <p:spPr>
                      <a:xfrm>
                        <a:off x="4090988" y="5012045"/>
                        <a:ext cx="1519237" cy="384175"/>
                      </a:xfrm>
                      <a:prstGeom prst="rect">
                        <a:avLst/>
                      </a:prstGeom>
                    </p:spPr>
                  </p:pic>
                </p:oleObj>
              </mc:Fallback>
            </mc:AlternateContent>
          </a:graphicData>
        </a:graphic>
      </p:graphicFrame>
      <p:sp>
        <p:nvSpPr>
          <p:cNvPr id="10" name="Content Placeholder 9"/>
          <p:cNvSpPr>
            <a:spLocks noGrp="1"/>
          </p:cNvSpPr>
          <p:nvPr>
            <p:ph sz="quarter" idx="20"/>
          </p:nvPr>
        </p:nvSpPr>
        <p:spPr>
          <a:xfrm>
            <a:off x="342901" y="5747331"/>
            <a:ext cx="464819" cy="424869"/>
          </a:xfrm>
        </p:spPr>
        <p:txBody>
          <a:bodyPr/>
          <a:lstStyle/>
          <a:p>
            <a:pPr marL="292608" indent="-292608">
              <a:buFont typeface="Arial" panose="020B0604020202020204" pitchFamily="34" charset="0"/>
              <a:buChar char="•"/>
            </a:pPr>
            <a:r>
              <a:rPr lang="en-US" sz="2000" dirty="0"/>
              <a:t> </a:t>
            </a:r>
            <a:r>
              <a:rPr lang="en-US" sz="100" dirty="0"/>
              <a:t> </a:t>
            </a:r>
          </a:p>
        </p:txBody>
      </p:sp>
      <p:graphicFrame>
        <p:nvGraphicFramePr>
          <p:cNvPr id="23" name="Object 22"/>
          <p:cNvGraphicFramePr>
            <a:graphicFrameLocks noChangeAspect="1"/>
          </p:cNvGraphicFramePr>
          <p:nvPr>
            <p:extLst>
              <p:ext uri="{D42A27DB-BD31-4B8C-83A1-F6EECF244321}">
                <p14:modId xmlns:p14="http://schemas.microsoft.com/office/powerpoint/2010/main" val="940020851"/>
              </p:ext>
            </p:extLst>
          </p:nvPr>
        </p:nvGraphicFramePr>
        <p:xfrm>
          <a:off x="694720" y="5568750"/>
          <a:ext cx="1238521" cy="781449"/>
        </p:xfrm>
        <a:graphic>
          <a:graphicData uri="http://schemas.openxmlformats.org/presentationml/2006/ole">
            <mc:AlternateContent xmlns:mc="http://schemas.openxmlformats.org/markup-compatibility/2006">
              <mc:Choice xmlns:v="urn:schemas-microsoft-com:vml" Requires="v">
                <p:oleObj name="Equation" r:id="rId10" imgW="1066680" imgH="672840" progId="Equation.DSMT4">
                  <p:embed/>
                </p:oleObj>
              </mc:Choice>
              <mc:Fallback>
                <p:oleObj name="Equation" r:id="rId10" imgW="1066680" imgH="672840" progId="Equation.DSMT4">
                  <p:embed/>
                  <p:pic>
                    <p:nvPicPr>
                      <p:cNvPr id="0" name=""/>
                      <p:cNvPicPr/>
                      <p:nvPr/>
                    </p:nvPicPr>
                    <p:blipFill>
                      <a:blip r:embed="rId11"/>
                      <a:stretch>
                        <a:fillRect/>
                      </a:stretch>
                    </p:blipFill>
                    <p:spPr>
                      <a:xfrm>
                        <a:off x="694720" y="5568750"/>
                        <a:ext cx="1238521" cy="781449"/>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E622D740-00C8-9AE7-38BC-F5B121A9D682}"/>
              </a:ext>
            </a:extLst>
          </p:cNvPr>
          <p:cNvGraphicFramePr>
            <a:graphicFrameLocks noChangeAspect="1"/>
          </p:cNvGraphicFramePr>
          <p:nvPr>
            <p:extLst>
              <p:ext uri="{D42A27DB-BD31-4B8C-83A1-F6EECF244321}">
                <p14:modId xmlns:p14="http://schemas.microsoft.com/office/powerpoint/2010/main" val="1150825995"/>
              </p:ext>
            </p:extLst>
          </p:nvPr>
        </p:nvGraphicFramePr>
        <p:xfrm>
          <a:off x="2026885" y="5859219"/>
          <a:ext cx="232445" cy="278936"/>
        </p:xfrm>
        <a:graphic>
          <a:graphicData uri="http://schemas.openxmlformats.org/presentationml/2006/ole">
            <mc:AlternateContent xmlns:mc="http://schemas.openxmlformats.org/markup-compatibility/2006">
              <mc:Choice xmlns:v="urn:schemas-microsoft-com:vml" Requires="v">
                <p:oleObj name="Equation" r:id="rId12" imgW="190440" imgH="228600" progId="Equation.DSMT4">
                  <p:embed/>
                </p:oleObj>
              </mc:Choice>
              <mc:Fallback>
                <p:oleObj name="Equation" r:id="rId12" imgW="190440" imgH="228600" progId="Equation.DSMT4">
                  <p:embed/>
                  <p:pic>
                    <p:nvPicPr>
                      <p:cNvPr id="0" name=""/>
                      <p:cNvPicPr/>
                      <p:nvPr/>
                    </p:nvPicPr>
                    <p:blipFill>
                      <a:blip r:embed="rId13"/>
                      <a:stretch>
                        <a:fillRect/>
                      </a:stretch>
                    </p:blipFill>
                    <p:spPr>
                      <a:xfrm>
                        <a:off x="2026885" y="5859219"/>
                        <a:ext cx="232445" cy="278936"/>
                      </a:xfrm>
                      <a:prstGeom prst="rect">
                        <a:avLst/>
                      </a:prstGeom>
                    </p:spPr>
                  </p:pic>
                </p:oleObj>
              </mc:Fallback>
            </mc:AlternateContent>
          </a:graphicData>
        </a:graphic>
      </p:graphicFrame>
      <p:sp>
        <p:nvSpPr>
          <p:cNvPr id="11" name="Content Placeholder 10"/>
          <p:cNvSpPr>
            <a:spLocks noGrp="1"/>
          </p:cNvSpPr>
          <p:nvPr>
            <p:ph sz="quarter" idx="21"/>
          </p:nvPr>
        </p:nvSpPr>
        <p:spPr>
          <a:xfrm>
            <a:off x="2290556" y="5777620"/>
            <a:ext cx="2017821" cy="394580"/>
          </a:xfrm>
        </p:spPr>
        <p:txBody>
          <a:bodyPr/>
          <a:lstStyle/>
          <a:p>
            <a:r>
              <a:rPr lang="en-US" sz="2000" dirty="0"/>
              <a:t>is a </a:t>
            </a:r>
            <a:r>
              <a:rPr lang="en-US" sz="2000" b="1" dirty="0"/>
              <a:t>statistic.</a:t>
            </a:r>
          </a:p>
        </p:txBody>
      </p:sp>
      <p:sp>
        <p:nvSpPr>
          <p:cNvPr id="17" name="Slide Number Placeholder 16"/>
          <p:cNvSpPr>
            <a:spLocks noGrp="1"/>
          </p:cNvSpPr>
          <p:nvPr>
            <p:ph type="sldNum" sz="quarter" idx="10"/>
          </p:nvPr>
        </p:nvSpPr>
        <p:spPr/>
        <p:txBody>
          <a:bodyPr/>
          <a:lstStyle/>
          <a:p>
            <a:fld id="{68151E55-6873-49E2-B8D5-2F265E6F1973}" type="slidenum">
              <a:rPr lang="en-US" smtClean="0"/>
              <a:t>6</a:t>
            </a:fld>
            <a:endParaRPr lang="en-US"/>
          </a:p>
        </p:txBody>
      </p:sp>
    </p:spTree>
    <p:extLst>
      <p:ext uri="{BB962C8B-B14F-4D97-AF65-F5344CB8AC3E}">
        <p14:creationId xmlns:p14="http://schemas.microsoft.com/office/powerpoint/2010/main" val="3101162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3.1: Measures of Location </a:t>
            </a:r>
            <a:r>
              <a:rPr lang="en-US" sz="1000" b="0" dirty="0"/>
              <a:t>3</a:t>
            </a:r>
            <a:endParaRPr lang="en-US" dirty="0"/>
          </a:p>
        </p:txBody>
      </p:sp>
      <p:sp>
        <p:nvSpPr>
          <p:cNvPr id="3" name="Content Placeholder 2"/>
          <p:cNvSpPr>
            <a:spLocks noGrp="1"/>
          </p:cNvSpPr>
          <p:nvPr>
            <p:ph sz="quarter" idx="11"/>
          </p:nvPr>
        </p:nvSpPr>
        <p:spPr>
          <a:xfrm>
            <a:off x="342900" y="1276709"/>
            <a:ext cx="8458200" cy="4196040"/>
          </a:xfrm>
        </p:spPr>
        <p:txBody>
          <a:bodyPr/>
          <a:lstStyle/>
          <a:p>
            <a:r>
              <a:rPr lang="en-US" sz="2000" dirty="0"/>
              <a:t>The mean can give a misleading description of the center in the presence of extremely small or large observations, or outliers.</a:t>
            </a:r>
          </a:p>
          <a:p>
            <a:r>
              <a:rPr lang="en-US" sz="2000" dirty="0"/>
              <a:t>The median is another measure of central location not affected by outliers.</a:t>
            </a:r>
          </a:p>
          <a:p>
            <a:r>
              <a:rPr lang="en-US" sz="2000" dirty="0"/>
              <a:t>The </a:t>
            </a:r>
            <a:r>
              <a:rPr lang="en-US" sz="2000" b="1" dirty="0"/>
              <a:t>median</a:t>
            </a:r>
            <a:r>
              <a:rPr lang="en-US" sz="2000" dirty="0"/>
              <a:t> is the middle value of a data set.</a:t>
            </a:r>
          </a:p>
          <a:p>
            <a:pPr marL="292608" indent="-292608">
              <a:buFont typeface="Arial" panose="020B0604020202020204" pitchFamily="34" charset="0"/>
              <a:buChar char="•"/>
            </a:pPr>
            <a:r>
              <a:rPr lang="en-US" sz="2000" dirty="0"/>
              <a:t>There is an equal number of observations above and below the median.</a:t>
            </a:r>
          </a:p>
          <a:p>
            <a:pPr marL="292608" indent="-292608">
              <a:buFont typeface="Arial" panose="020B0604020202020204" pitchFamily="34" charset="0"/>
              <a:buChar char="•"/>
            </a:pPr>
            <a:r>
              <a:rPr lang="en-US" sz="2000" dirty="0"/>
              <a:t>Arrange the data in ascending order.</a:t>
            </a:r>
          </a:p>
          <a:p>
            <a:pPr marL="292608" indent="-292608">
              <a:buFont typeface="Arial" panose="020B0604020202020204" pitchFamily="34" charset="0"/>
              <a:buChar char="•"/>
            </a:pPr>
            <a:r>
              <a:rPr lang="en-US" sz="2000" dirty="0"/>
              <a:t>The middle value if the number of observations is odd.</a:t>
            </a:r>
          </a:p>
          <a:p>
            <a:pPr marL="292608" indent="-292608">
              <a:buFont typeface="Arial" panose="020B0604020202020204" pitchFamily="34" charset="0"/>
              <a:buChar char="•"/>
            </a:pPr>
            <a:r>
              <a:rPr lang="en-US" sz="2000" dirty="0"/>
              <a:t>The average of the two middle values if the number of observations is even.</a:t>
            </a:r>
          </a:p>
        </p:txBody>
      </p:sp>
      <p:sp>
        <p:nvSpPr>
          <p:cNvPr id="4" name="Content Placeholder 3"/>
          <p:cNvSpPr>
            <a:spLocks noGrp="1"/>
          </p:cNvSpPr>
          <p:nvPr>
            <p:ph sz="quarter" idx="14"/>
          </p:nvPr>
        </p:nvSpPr>
        <p:spPr>
          <a:xfrm>
            <a:off x="342900" y="5654040"/>
            <a:ext cx="8458200" cy="868680"/>
          </a:xfrm>
        </p:spPr>
        <p:txBody>
          <a:bodyPr/>
          <a:lstStyle/>
          <a:p>
            <a:r>
              <a:rPr lang="en-US" sz="2000" dirty="0"/>
              <a:t>If the mean and median are different, it is likely the variable contains outliers.</a:t>
            </a:r>
          </a:p>
        </p:txBody>
      </p:sp>
      <p:sp>
        <p:nvSpPr>
          <p:cNvPr id="7" name="Slide Number Placeholder 6"/>
          <p:cNvSpPr>
            <a:spLocks noGrp="1"/>
          </p:cNvSpPr>
          <p:nvPr>
            <p:ph type="sldNum" sz="quarter" idx="10"/>
          </p:nvPr>
        </p:nvSpPr>
        <p:spPr/>
        <p:txBody>
          <a:bodyPr/>
          <a:lstStyle/>
          <a:p>
            <a:fld id="{68151E55-6873-49E2-B8D5-2F265E6F1973}" type="slidenum">
              <a:rPr lang="en-US" smtClean="0"/>
              <a:t>7</a:t>
            </a:fld>
            <a:endParaRPr lang="en-US"/>
          </a:p>
        </p:txBody>
      </p:sp>
    </p:spTree>
    <p:extLst>
      <p:ext uri="{BB962C8B-B14F-4D97-AF65-F5344CB8AC3E}">
        <p14:creationId xmlns:p14="http://schemas.microsoft.com/office/powerpoint/2010/main" val="182199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3.1: Measures of Location </a:t>
            </a:r>
            <a:r>
              <a:rPr lang="en-US" sz="1000" b="0" dirty="0"/>
              <a:t>4</a:t>
            </a:r>
            <a:endParaRPr lang="en-US" dirty="0"/>
          </a:p>
        </p:txBody>
      </p:sp>
      <p:sp>
        <p:nvSpPr>
          <p:cNvPr id="3" name="Content Placeholder 2"/>
          <p:cNvSpPr>
            <a:spLocks noGrp="1"/>
          </p:cNvSpPr>
          <p:nvPr>
            <p:ph sz="quarter" idx="11"/>
          </p:nvPr>
        </p:nvSpPr>
        <p:spPr>
          <a:xfrm>
            <a:off x="342900" y="1276709"/>
            <a:ext cx="8458200" cy="2838091"/>
          </a:xfrm>
        </p:spPr>
        <p:txBody>
          <a:bodyPr/>
          <a:lstStyle/>
          <a:p>
            <a:r>
              <a:rPr lang="en-US" dirty="0"/>
              <a:t>The </a:t>
            </a:r>
            <a:r>
              <a:rPr lang="en-US" b="1" dirty="0"/>
              <a:t>mode</a:t>
            </a:r>
            <a:r>
              <a:rPr lang="en-US" dirty="0"/>
              <a:t> of a variable is the observation that occurs most frequently.</a:t>
            </a:r>
          </a:p>
          <a:p>
            <a:r>
              <a:rPr lang="en-US" dirty="0"/>
              <a:t>There can be more than one or no modes.</a:t>
            </a:r>
          </a:p>
          <a:p>
            <a:pPr marL="292608" indent="-292608">
              <a:buFont typeface="Arial" panose="020B0604020202020204" pitchFamily="34" charset="0"/>
              <a:buChar char="•"/>
            </a:pPr>
            <a:r>
              <a:rPr lang="en-US" dirty="0"/>
              <a:t>One mode: unimodal.</a:t>
            </a:r>
          </a:p>
          <a:p>
            <a:pPr marL="292608" indent="-292608">
              <a:buFont typeface="Arial" panose="020B0604020202020204" pitchFamily="34" charset="0"/>
              <a:buChar char="•"/>
            </a:pPr>
            <a:r>
              <a:rPr lang="en-US" dirty="0"/>
              <a:t>Two modes: bimodal.</a:t>
            </a:r>
          </a:p>
          <a:p>
            <a:pPr marL="292608" indent="-292608">
              <a:buFont typeface="Arial" panose="020B0604020202020204" pitchFamily="34" charset="0"/>
              <a:buChar char="•"/>
            </a:pPr>
            <a:r>
              <a:rPr lang="en-US" dirty="0"/>
              <a:t>Two more </a:t>
            </a:r>
            <a:r>
              <a:rPr lang="en-US" dirty="0" err="1"/>
              <a:t>more</a:t>
            </a:r>
            <a:r>
              <a:rPr lang="en-US" dirty="0"/>
              <a:t> mode: multimodal.</a:t>
            </a:r>
          </a:p>
        </p:txBody>
      </p:sp>
      <p:sp>
        <p:nvSpPr>
          <p:cNvPr id="4" name="Content Placeholder 3"/>
          <p:cNvSpPr>
            <a:spLocks noGrp="1"/>
          </p:cNvSpPr>
          <p:nvPr>
            <p:ph sz="quarter" idx="14"/>
          </p:nvPr>
        </p:nvSpPr>
        <p:spPr>
          <a:xfrm>
            <a:off x="342900" y="4295788"/>
            <a:ext cx="8458200" cy="2226932"/>
          </a:xfrm>
        </p:spPr>
        <p:txBody>
          <a:bodyPr/>
          <a:lstStyle/>
          <a:p>
            <a:r>
              <a:rPr lang="en-US" dirty="0"/>
              <a:t>The model is less useful when there are more than three modes.</a:t>
            </a:r>
          </a:p>
          <a:p>
            <a:r>
              <a:rPr lang="en-US" dirty="0"/>
              <a:t>The mode is a useful summary for a categorical variable.</a:t>
            </a:r>
          </a:p>
        </p:txBody>
      </p:sp>
      <p:sp>
        <p:nvSpPr>
          <p:cNvPr id="7" name="Slide Number Placeholder 6"/>
          <p:cNvSpPr>
            <a:spLocks noGrp="1"/>
          </p:cNvSpPr>
          <p:nvPr>
            <p:ph type="sldNum" sz="quarter" idx="10"/>
          </p:nvPr>
        </p:nvSpPr>
        <p:spPr/>
        <p:txBody>
          <a:bodyPr/>
          <a:lstStyle/>
          <a:p>
            <a:fld id="{68151E55-6873-49E2-B8D5-2F265E6F1973}" type="slidenum">
              <a:rPr lang="en-US" smtClean="0"/>
              <a:t>8</a:t>
            </a:fld>
            <a:endParaRPr lang="en-US"/>
          </a:p>
        </p:txBody>
      </p:sp>
    </p:spTree>
    <p:extLst>
      <p:ext uri="{BB962C8B-B14F-4D97-AF65-F5344CB8AC3E}">
        <p14:creationId xmlns:p14="http://schemas.microsoft.com/office/powerpoint/2010/main" val="250588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3.1: Measures of Location </a:t>
            </a:r>
            <a:r>
              <a:rPr lang="en-US" sz="1000" b="0" dirty="0"/>
              <a:t>5</a:t>
            </a:r>
          </a:p>
        </p:txBody>
      </p:sp>
      <p:sp>
        <p:nvSpPr>
          <p:cNvPr id="3" name="Content Placeholder 2"/>
          <p:cNvSpPr>
            <a:spLocks noGrp="1"/>
          </p:cNvSpPr>
          <p:nvPr>
            <p:ph sz="quarter" idx="11"/>
          </p:nvPr>
        </p:nvSpPr>
        <p:spPr>
          <a:xfrm>
            <a:off x="342900" y="1276709"/>
            <a:ext cx="8458200" cy="1253131"/>
          </a:xfrm>
        </p:spPr>
        <p:txBody>
          <a:bodyPr/>
          <a:lstStyle/>
          <a:p>
            <a:pPr marL="292608" indent="-292608">
              <a:buFont typeface="Arial" panose="020B0604020202020204" pitchFamily="34" charset="0"/>
              <a:buChar char="•"/>
            </a:pPr>
            <a:r>
              <a:rPr lang="en-US" dirty="0"/>
              <a:t>Example: Calculate the mean, </a:t>
            </a:r>
            <a:r>
              <a:rPr lang="en-US"/>
              <a:t>median and </a:t>
            </a:r>
            <a:r>
              <a:rPr lang="en-US" dirty="0"/>
              <a:t>mode for the Growth and Value variables in the </a:t>
            </a:r>
            <a:r>
              <a:rPr lang="en-US" dirty="0" err="1"/>
              <a:t>Growth_Value</a:t>
            </a:r>
            <a:r>
              <a:rPr lang="en-US" dirty="0"/>
              <a:t> file for the Investment Decision case.</a:t>
            </a:r>
          </a:p>
        </p:txBody>
      </p:sp>
      <p:graphicFrame>
        <p:nvGraphicFramePr>
          <p:cNvPr id="4" name="Table 3"/>
          <p:cNvGraphicFramePr>
            <a:graphicFrameLocks noGrp="1"/>
          </p:cNvGraphicFramePr>
          <p:nvPr>
            <p:extLst>
              <p:ext uri="{D42A27DB-BD31-4B8C-83A1-F6EECF244321}">
                <p14:modId xmlns:p14="http://schemas.microsoft.com/office/powerpoint/2010/main" val="3556029268"/>
              </p:ext>
            </p:extLst>
          </p:nvPr>
        </p:nvGraphicFramePr>
        <p:xfrm>
          <a:off x="1524000" y="2875280"/>
          <a:ext cx="6096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787335009"/>
                    </a:ext>
                  </a:extLst>
                </a:gridCol>
                <a:gridCol w="2032000">
                  <a:extLst>
                    <a:ext uri="{9D8B030D-6E8A-4147-A177-3AD203B41FA5}">
                      <a16:colId xmlns:a16="http://schemas.microsoft.com/office/drawing/2014/main" val="2766564018"/>
                    </a:ext>
                  </a:extLst>
                </a:gridCol>
                <a:gridCol w="2032000">
                  <a:extLst>
                    <a:ext uri="{9D8B030D-6E8A-4147-A177-3AD203B41FA5}">
                      <a16:colId xmlns:a16="http://schemas.microsoft.com/office/drawing/2014/main" val="230111404"/>
                    </a:ext>
                  </a:extLst>
                </a:gridCol>
              </a:tblGrid>
              <a:tr h="370840">
                <a:tc>
                  <a:txBody>
                    <a:bodyPr/>
                    <a:lstStyle/>
                    <a:p>
                      <a:endParaRPr lang="en-US" dirty="0"/>
                    </a:p>
                  </a:txBody>
                  <a:tcPr/>
                </a:tc>
                <a:tc>
                  <a:txBody>
                    <a:bodyPr/>
                    <a:lstStyle/>
                    <a:p>
                      <a:pPr algn="ctr"/>
                      <a:r>
                        <a:rPr lang="en-US" dirty="0"/>
                        <a:t>Growth</a:t>
                      </a:r>
                    </a:p>
                  </a:txBody>
                  <a:tcPr/>
                </a:tc>
                <a:tc>
                  <a:txBody>
                    <a:bodyPr/>
                    <a:lstStyle/>
                    <a:p>
                      <a:pPr algn="ctr"/>
                      <a:r>
                        <a:rPr lang="en-US" dirty="0"/>
                        <a:t>Value</a:t>
                      </a:r>
                    </a:p>
                  </a:txBody>
                  <a:tcPr/>
                </a:tc>
                <a:extLst>
                  <a:ext uri="{0D108BD9-81ED-4DB2-BD59-A6C34878D82A}">
                    <a16:rowId xmlns:a16="http://schemas.microsoft.com/office/drawing/2014/main" val="1967052099"/>
                  </a:ext>
                </a:extLst>
              </a:tr>
              <a:tr h="370840">
                <a:tc>
                  <a:txBody>
                    <a:bodyPr/>
                    <a:lstStyle/>
                    <a:p>
                      <a:r>
                        <a:rPr lang="en-US" dirty="0"/>
                        <a:t>Mean</a:t>
                      </a:r>
                    </a:p>
                  </a:txBody>
                  <a:tcPr/>
                </a:tc>
                <a:tc>
                  <a:txBody>
                    <a:bodyPr/>
                    <a:lstStyle/>
                    <a:p>
                      <a:pPr marL="122238" indent="0" algn="ctr"/>
                      <a:r>
                        <a:rPr lang="en-US" dirty="0"/>
                        <a:t>15.989</a:t>
                      </a:r>
                    </a:p>
                  </a:txBody>
                  <a:tcPr/>
                </a:tc>
                <a:tc>
                  <a:txBody>
                    <a:bodyPr/>
                    <a:lstStyle/>
                    <a:p>
                      <a:pPr marL="60325" indent="0" algn="ctr"/>
                      <a:r>
                        <a:rPr lang="en-US" dirty="0"/>
                        <a:t>11.996</a:t>
                      </a:r>
                    </a:p>
                  </a:txBody>
                  <a:tcPr/>
                </a:tc>
                <a:extLst>
                  <a:ext uri="{0D108BD9-81ED-4DB2-BD59-A6C34878D82A}">
                    <a16:rowId xmlns:a16="http://schemas.microsoft.com/office/drawing/2014/main" val="1825506664"/>
                  </a:ext>
                </a:extLst>
              </a:tr>
              <a:tr h="370840">
                <a:tc>
                  <a:txBody>
                    <a:bodyPr/>
                    <a:lstStyle/>
                    <a:p>
                      <a:r>
                        <a:rPr lang="en-US" dirty="0"/>
                        <a:t>Median</a:t>
                      </a:r>
                    </a:p>
                  </a:txBody>
                  <a:tcPr/>
                </a:tc>
                <a:tc>
                  <a:txBody>
                    <a:bodyPr/>
                    <a:lstStyle/>
                    <a:p>
                      <a:pPr algn="ctr"/>
                      <a:r>
                        <a:rPr lang="en-US" dirty="0"/>
                        <a:t>16.05</a:t>
                      </a:r>
                    </a:p>
                  </a:txBody>
                  <a:tcPr/>
                </a:tc>
                <a:tc>
                  <a:txBody>
                    <a:bodyPr/>
                    <a:lstStyle/>
                    <a:p>
                      <a:pPr algn="ctr"/>
                      <a:r>
                        <a:rPr lang="en-US" dirty="0"/>
                        <a:t>15.09</a:t>
                      </a:r>
                    </a:p>
                  </a:txBody>
                  <a:tcPr/>
                </a:tc>
                <a:extLst>
                  <a:ext uri="{0D108BD9-81ED-4DB2-BD59-A6C34878D82A}">
                    <a16:rowId xmlns:a16="http://schemas.microsoft.com/office/drawing/2014/main" val="4044497153"/>
                  </a:ext>
                </a:extLst>
              </a:tr>
              <a:tr h="370840">
                <a:tc>
                  <a:txBody>
                    <a:bodyPr/>
                    <a:lstStyle/>
                    <a:p>
                      <a:r>
                        <a:rPr lang="en-US" dirty="0"/>
                        <a:t>Mode</a:t>
                      </a:r>
                    </a:p>
                  </a:txBody>
                  <a:tcPr/>
                </a:tc>
                <a:tc>
                  <a:txBody>
                    <a:bodyPr/>
                    <a:lstStyle/>
                    <a:p>
                      <a:pPr algn="ctr"/>
                      <a:r>
                        <a:rPr lang="en-US" dirty="0"/>
                        <a:t>#N/A*</a:t>
                      </a:r>
                    </a:p>
                  </a:txBody>
                  <a:tcPr/>
                </a:tc>
                <a:tc>
                  <a:txBody>
                    <a:bodyPr/>
                    <a:lstStyle/>
                    <a:p>
                      <a:pPr algn="ctr"/>
                      <a:r>
                        <a:rPr lang="en-US" dirty="0"/>
                        <a:t>#N/A</a:t>
                      </a:r>
                    </a:p>
                  </a:txBody>
                  <a:tcPr/>
                </a:tc>
                <a:extLst>
                  <a:ext uri="{0D108BD9-81ED-4DB2-BD59-A6C34878D82A}">
                    <a16:rowId xmlns:a16="http://schemas.microsoft.com/office/drawing/2014/main" val="388229865"/>
                  </a:ext>
                </a:extLst>
              </a:tr>
            </a:tbl>
          </a:graphicData>
        </a:graphic>
      </p:graphicFrame>
      <p:sp>
        <p:nvSpPr>
          <p:cNvPr id="6" name="Slide Number Placeholder 5"/>
          <p:cNvSpPr>
            <a:spLocks noGrp="1"/>
          </p:cNvSpPr>
          <p:nvPr>
            <p:ph type="sldNum" sz="quarter" idx="4"/>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1962001628"/>
      </p:ext>
    </p:extLst>
  </p:cSld>
  <p:clrMapOvr>
    <a:masterClrMapping/>
  </p:clrMapOvr>
</p:sld>
</file>

<file path=ppt/theme/theme1.xml><?xml version="1.0" encoding="utf-8"?>
<a:theme xmlns:a="http://schemas.openxmlformats.org/drawingml/2006/main" name="Title Slides Master">
  <a:themeElements>
    <a:clrScheme name="Custom 5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84F6219E-3D47-41AC-9893-1108D06AA07D}"/>
    </a:ext>
  </a:extLst>
</a:theme>
</file>

<file path=ppt/theme/theme2.xml><?xml version="1.0" encoding="utf-8"?>
<a:theme xmlns:a="http://schemas.openxmlformats.org/drawingml/2006/main" name="MainContentSlideMaster">
  <a:themeElements>
    <a:clrScheme name="Custom 16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B385948E-CF34-4CE8-9AC7-28DE40FDC656}"/>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FEE61EC3-6634-45B5-BF77-FBC9B835BC79}"/>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A15A20A0-BEE6-47A5-BC6B-F87134FBF13C}"/>
    </a:ext>
  </a:extLst>
</a:theme>
</file>

<file path=ppt/theme/theme5.xml><?xml version="1.0" encoding="utf-8"?>
<a:theme xmlns:a="http://schemas.openxmlformats.org/drawingml/2006/main" name="ImageDescriptionAppendixSlideMaster">
  <a:themeElements>
    <a:clrScheme name="Custom 16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2060"/>
      </a:hlink>
      <a:folHlink>
        <a:srgbClr val="00206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41975DA0-F041-4DB0-8948-AC3BFD0C25BA}" vid="{22313DF8-AA3F-4A8D-9652-6DDC53D759E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Nickels_UB13e_PPT_Instructor_Ch03</Template>
  <TotalTime>5678</TotalTime>
  <Words>4237</Words>
  <Application>Microsoft Office PowerPoint</Application>
  <PresentationFormat>On-screen Show (4:3)</PresentationFormat>
  <Paragraphs>423</Paragraphs>
  <Slides>49</Slides>
  <Notes>1</Notes>
  <HiddenSlides>7</HiddenSlides>
  <MMClips>0</MMClips>
  <ScaleCrop>false</ScaleCrop>
  <HeadingPairs>
    <vt:vector size="8" baseType="variant">
      <vt:variant>
        <vt:lpstr>Fonts Used</vt:lpstr>
      </vt:variant>
      <vt:variant>
        <vt:i4>2</vt:i4>
      </vt:variant>
      <vt:variant>
        <vt:lpstr>Theme</vt:lpstr>
      </vt:variant>
      <vt:variant>
        <vt:i4>5</vt:i4>
      </vt:variant>
      <vt:variant>
        <vt:lpstr>Embedded OLE Servers</vt:lpstr>
      </vt:variant>
      <vt:variant>
        <vt:i4>1</vt:i4>
      </vt:variant>
      <vt:variant>
        <vt:lpstr>Slide Titles</vt:lpstr>
      </vt:variant>
      <vt:variant>
        <vt:i4>49</vt:i4>
      </vt:variant>
    </vt:vector>
  </HeadingPairs>
  <TitlesOfParts>
    <vt:vector size="57" baseType="lpstr">
      <vt:lpstr>Arial</vt:lpstr>
      <vt:lpstr>Calibri</vt:lpstr>
      <vt:lpstr>Title Slides Master</vt:lpstr>
      <vt:lpstr>MainContentSlideMaster</vt:lpstr>
      <vt:lpstr>ClosingMaster</vt:lpstr>
      <vt:lpstr>DividerSlideMaster</vt:lpstr>
      <vt:lpstr>ImageDescriptionAppendixSlideMaster</vt:lpstr>
      <vt:lpstr>Equation</vt:lpstr>
      <vt:lpstr>Chapter 3</vt:lpstr>
      <vt:lpstr>Chapter 3 Learning Objectives (L O’s)</vt:lpstr>
      <vt:lpstr>Introductory Case: Investment Decision 1</vt:lpstr>
      <vt:lpstr>Introductory Case: Investment Decision 2</vt:lpstr>
      <vt:lpstr>3.1: Measures of Location 1</vt:lpstr>
      <vt:lpstr>3.1: Measures of Location 2</vt:lpstr>
      <vt:lpstr>3.1: Measures of Location 3</vt:lpstr>
      <vt:lpstr>3.1: Measures of Location 4</vt:lpstr>
      <vt:lpstr>3.1: Measures of Location 5</vt:lpstr>
      <vt:lpstr>3.1: Measures of Location 6</vt:lpstr>
      <vt:lpstr>3.1: Measures of Location 7</vt:lpstr>
      <vt:lpstr>3.1: Measures of Location 8</vt:lpstr>
      <vt:lpstr>3.1: Measures of Location 9</vt:lpstr>
      <vt:lpstr>3.1: Measures of Location 10</vt:lpstr>
      <vt:lpstr>3.2: Measures of Dispersion, Shape, and Association 1</vt:lpstr>
      <vt:lpstr>3.2: Measures of Dispersion, Shape, and Association 2</vt:lpstr>
      <vt:lpstr>3.2: Measures of Dispersion, Shape, and Association 3</vt:lpstr>
      <vt:lpstr>3.2: Measures of Dispersion, Shape, and Association 4</vt:lpstr>
      <vt:lpstr>3.2: Measures of Dispersion, Shape, and Association 5</vt:lpstr>
      <vt:lpstr>3.2: Measures of Dispersion, Shape, and Association 6</vt:lpstr>
      <vt:lpstr>3.2: Measures of Dispersion, Shape, and Association 7</vt:lpstr>
      <vt:lpstr>3.2: Measures of Dispersion, Shape, and Association 8</vt:lpstr>
      <vt:lpstr>3.2: Measures of Dispersion, Shape, and Association 9</vt:lpstr>
      <vt:lpstr>3.2: Measures of Dispersion, Shape, and Association 10</vt:lpstr>
      <vt:lpstr>3.2: Measures of Dispersion, Shape, and Association 11</vt:lpstr>
      <vt:lpstr>3.2: Measures of Dispersion, Shape, and Association 12</vt:lpstr>
      <vt:lpstr>3.2: Measures of Dispersion, Shape, and Association 13</vt:lpstr>
      <vt:lpstr>3.2: Measures of Dispersion, Shape, and Association 14</vt:lpstr>
      <vt:lpstr>3.2: Measures of Dispersion, Shape, and Association 15</vt:lpstr>
      <vt:lpstr>3.2: Measures of Dispersion, Shape, and Association 16</vt:lpstr>
      <vt:lpstr>3.3: Detecting Outliers 1</vt:lpstr>
      <vt:lpstr>3.3: Detecting Outliers 2</vt:lpstr>
      <vt:lpstr>3.3: Detecting Outliers 3</vt:lpstr>
      <vt:lpstr>3.3: Detecting Outliers 4</vt:lpstr>
      <vt:lpstr>3.3: Detecting Outliers 5</vt:lpstr>
      <vt:lpstr>3.3: Detecting Outliers 6</vt:lpstr>
      <vt:lpstr>3.3: Detecting Outliers 7</vt:lpstr>
      <vt:lpstr>3.3: Detecting Outliers 8</vt:lpstr>
      <vt:lpstr>3.3: Detecting Outliers 9</vt:lpstr>
      <vt:lpstr>3.3: Detecting Outliers 10</vt:lpstr>
      <vt:lpstr>3.3: Detecting Outliers 11</vt:lpstr>
      <vt:lpstr>End of Main Content</vt:lpstr>
      <vt:lpstr>Accessibility Content: Text Alternatives for Images</vt:lpstr>
      <vt:lpstr>Chapter 3 – Text Alternative</vt:lpstr>
      <vt:lpstr>3.3: Detecting Outliers 3 – Text Alternative</vt:lpstr>
      <vt:lpstr>3.3: Detecting Outliers 4 – Text Alternative</vt:lpstr>
      <vt:lpstr>3.3: Detecting Outliers 5 – Text Alternative</vt:lpstr>
      <vt:lpstr>3.3: Detecting Outliers 6 – Text Alternative</vt:lpstr>
      <vt:lpstr>3.3: Detecting Outliers 7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
  <cp:keywords/>
  <cp:lastModifiedBy>McAndrews, Ryan</cp:lastModifiedBy>
  <cp:revision>2158</cp:revision>
  <dcterms:created xsi:type="dcterms:W3CDTF">2020-12-08T04:00:13Z</dcterms:created>
  <dcterms:modified xsi:type="dcterms:W3CDTF">2025-09-02T18:27:36Z</dcterms:modified>
</cp:coreProperties>
</file>