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53"/>
  </p:notesMasterIdLst>
  <p:sldIdLst>
    <p:sldId id="1458" r:id="rId6"/>
    <p:sldId id="1350" r:id="rId7"/>
    <p:sldId id="1407" r:id="rId8"/>
    <p:sldId id="1403" r:id="rId9"/>
    <p:sldId id="1409" r:id="rId10"/>
    <p:sldId id="1410" r:id="rId11"/>
    <p:sldId id="1412" r:id="rId12"/>
    <p:sldId id="1411" r:id="rId13"/>
    <p:sldId id="1413" r:id="rId14"/>
    <p:sldId id="1414" r:id="rId15"/>
    <p:sldId id="1416" r:id="rId16"/>
    <p:sldId id="1415" r:id="rId17"/>
    <p:sldId id="1418" r:id="rId18"/>
    <p:sldId id="1417" r:id="rId19"/>
    <p:sldId id="1419" r:id="rId20"/>
    <p:sldId id="1408" r:id="rId21"/>
    <p:sldId id="1421" r:id="rId22"/>
    <p:sldId id="1422" r:id="rId23"/>
    <p:sldId id="1424" r:id="rId24"/>
    <p:sldId id="1425" r:id="rId25"/>
    <p:sldId id="1427" r:id="rId26"/>
    <p:sldId id="1423" r:id="rId27"/>
    <p:sldId id="1429" r:id="rId28"/>
    <p:sldId id="1420" r:id="rId29"/>
    <p:sldId id="1431" r:id="rId30"/>
    <p:sldId id="1433" r:id="rId31"/>
    <p:sldId id="1432" r:id="rId32"/>
    <p:sldId id="1435" r:id="rId33"/>
    <p:sldId id="1436" r:id="rId34"/>
    <p:sldId id="1437" r:id="rId35"/>
    <p:sldId id="1434" r:id="rId36"/>
    <p:sldId id="1438" r:id="rId37"/>
    <p:sldId id="1439" r:id="rId38"/>
    <p:sldId id="442" r:id="rId39"/>
    <p:sldId id="258" r:id="rId40"/>
    <p:sldId id="1459" r:id="rId41"/>
    <p:sldId id="1440" r:id="rId42"/>
    <p:sldId id="1441" r:id="rId43"/>
    <p:sldId id="1442" r:id="rId44"/>
    <p:sldId id="1443" r:id="rId45"/>
    <p:sldId id="1444" r:id="rId46"/>
    <p:sldId id="1453" r:id="rId47"/>
    <p:sldId id="1454" r:id="rId48"/>
    <p:sldId id="1445" r:id="rId49"/>
    <p:sldId id="1455" r:id="rId50"/>
    <p:sldId id="1456" r:id="rId51"/>
    <p:sldId id="145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1458"/>
            <p14:sldId id="1350"/>
            <p14:sldId id="1407"/>
            <p14:sldId id="1403"/>
            <p14:sldId id="1409"/>
            <p14:sldId id="1410"/>
            <p14:sldId id="1412"/>
            <p14:sldId id="1411"/>
            <p14:sldId id="1413"/>
            <p14:sldId id="1414"/>
            <p14:sldId id="1416"/>
            <p14:sldId id="1415"/>
            <p14:sldId id="1418"/>
            <p14:sldId id="1417"/>
            <p14:sldId id="1419"/>
            <p14:sldId id="1408"/>
            <p14:sldId id="1421"/>
            <p14:sldId id="1422"/>
            <p14:sldId id="1424"/>
            <p14:sldId id="1425"/>
            <p14:sldId id="1427"/>
            <p14:sldId id="1423"/>
            <p14:sldId id="1429"/>
            <p14:sldId id="1420"/>
            <p14:sldId id="1431"/>
            <p14:sldId id="1433"/>
            <p14:sldId id="1432"/>
            <p14:sldId id="1435"/>
            <p14:sldId id="1436"/>
            <p14:sldId id="1437"/>
            <p14:sldId id="1434"/>
            <p14:sldId id="1438"/>
            <p14:sldId id="1439"/>
            <p14:sldId id="442"/>
          </p14:sldIdLst>
        </p14:section>
        <p14:section name="Appendix: Image Descriptions for Unsighted Students" id="{9E859B0B-078E-463E-89A6-21C20DD280C4}">
          <p14:sldIdLst>
            <p14:sldId id="258"/>
            <p14:sldId id="1459"/>
            <p14:sldId id="1440"/>
            <p14:sldId id="1441"/>
            <p14:sldId id="1442"/>
            <p14:sldId id="1443"/>
            <p14:sldId id="1444"/>
            <p14:sldId id="1453"/>
            <p14:sldId id="1454"/>
            <p14:sldId id="1445"/>
            <p14:sldId id="1455"/>
            <p14:sldId id="1456"/>
            <p14:sldId id="1457"/>
          </p14:sldIdLst>
        </p14:section>
      </p14:sectionLst>
    </p:ext>
    <p:ext uri="{EFAFB233-063F-42B5-8137-9DF3F51BA10A}">
      <p15:sldGuideLst xmlns:p15="http://schemas.microsoft.com/office/powerpoint/2012/main">
        <p15:guide id="2" pos="2880" userDrawn="1">
          <p15:clr>
            <a:srgbClr val="A4A3A4"/>
          </p15:clr>
        </p15:guide>
        <p15:guide id="3" orient="horz" pos="2208" userDrawn="1">
          <p15:clr>
            <a:srgbClr val="A4A3A4"/>
          </p15:clr>
        </p15:guide>
        <p15:guide id="4" pos="5664" userDrawn="1">
          <p15:clr>
            <a:srgbClr val="A4A3A4"/>
          </p15:clr>
        </p15:guide>
        <p15:guide id="5" pos="456" userDrawn="1">
          <p15:clr>
            <a:srgbClr val="A4A3A4"/>
          </p15:clr>
        </p15:guide>
        <p15:guide id="6" orient="horz" pos="79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 id="3" name="1769" initials="1" lastIdx="2" clrIdx="2">
    <p:extLst>
      <p:ext uri="{19B8F6BF-5375-455C-9EA6-DF929625EA0E}">
        <p15:presenceInfo xmlns:p15="http://schemas.microsoft.com/office/powerpoint/2012/main" userId="1769"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8000"/>
    <a:srgbClr val="A9131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1" autoAdjust="0"/>
    <p:restoredTop sz="90926" autoAdjust="0"/>
  </p:normalViewPr>
  <p:slideViewPr>
    <p:cSldViewPr snapToGrid="0" showGuides="1">
      <p:cViewPr varScale="1">
        <p:scale>
          <a:sx n="97" d="100"/>
          <a:sy n="97" d="100"/>
        </p:scale>
        <p:origin x="1314" y="72"/>
      </p:cViewPr>
      <p:guideLst>
        <p:guide pos="2880"/>
        <p:guide orient="horz" pos="2208"/>
        <p:guide pos="5664"/>
        <p:guide pos="456"/>
        <p:guide orient="horz" pos="794"/>
      </p:guideLst>
    </p:cSldViewPr>
  </p:slideViewPr>
  <p:outlineViewPr>
    <p:cViewPr>
      <p:scale>
        <a:sx n="33" d="100"/>
        <a:sy n="33" d="100"/>
      </p:scale>
      <p:origin x="0" y="-3027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C1A02-B94D-44D6-8AA3-0DD14C84C13F}" type="datetimeFigureOut">
              <a:rPr lang="en-US" smtClean="0"/>
              <a:t>3/8/2025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E8D09-9492-4554-9C8F-456CB81F32A8}" type="slidenum">
              <a:rPr lang="en-US" smtClean="0"/>
              <a:t>‹#›</a:t>
            </a:fld>
            <a:endParaRPr lang="en-US"/>
          </a:p>
        </p:txBody>
      </p:sp>
    </p:spTree>
    <p:extLst>
      <p:ext uri="{BB962C8B-B14F-4D97-AF65-F5344CB8AC3E}">
        <p14:creationId xmlns:p14="http://schemas.microsoft.com/office/powerpoint/2010/main" val="3020171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A7A27-C7DA-4E20-8877-F9D8D7F61956}" type="slidenum">
              <a:rPr lang="en-US" smtClean="0"/>
              <a:t>34</a:t>
            </a:fld>
            <a:endParaRPr lang="en-US"/>
          </a:p>
        </p:txBody>
      </p:sp>
    </p:spTree>
    <p:extLst>
      <p:ext uri="{BB962C8B-B14F-4D97-AF65-F5344CB8AC3E}">
        <p14:creationId xmlns:p14="http://schemas.microsoft.com/office/powerpoint/2010/main" val="400574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5" name="Text Placeholder 4"/>
          <p:cNvSpPr>
            <a:spLocks noGrp="1"/>
          </p:cNvSpPr>
          <p:nvPr>
            <p:ph type="body" sz="quarter" idx="12" hasCustomPrompt="1"/>
          </p:nvPr>
        </p:nvSpPr>
        <p:spPr>
          <a:xfrm>
            <a:off x="174625" y="6515100"/>
            <a:ext cx="8861425" cy="249238"/>
          </a:xfrm>
          <a:prstGeom prst="rect">
            <a:avLst/>
          </a:prstGeom>
        </p:spPr>
        <p:txBody>
          <a:bodyPr/>
          <a:lstStyle>
            <a:lvl1pPr>
              <a:defRPr sz="1200"/>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1" y="304800"/>
            <a:ext cx="2344882"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a:extLst>
              <a:ext uri="{FF2B5EF4-FFF2-40B4-BE49-F238E27FC236}">
                <a16:creationId xmlns:a16="http://schemas.microsoft.com/office/drawing/2014/main" id="{23A00108-6ED3-416D-B7AC-3A9D6F2EF0AF}"/>
              </a:ext>
            </a:extLst>
          </p:cNvPr>
          <p:cNvPicPr>
            <a:picLocks noChangeAspect="1"/>
          </p:cNvPicPr>
          <p:nvPr userDrawn="1"/>
        </p:nvPicPr>
        <p:blipFill>
          <a:blip r:embed="rId2"/>
          <a:stretch>
            <a:fillRect/>
          </a:stretch>
        </p:blipFill>
        <p:spPr>
          <a:xfrm>
            <a:off x="4448193" y="489743"/>
            <a:ext cx="4352906" cy="239714"/>
          </a:xfrm>
          <a:prstGeom prst="rect">
            <a:avLst/>
          </a:prstGeom>
        </p:spPr>
      </p:pic>
    </p:spTree>
    <p:extLst>
      <p:ext uri="{BB962C8B-B14F-4D97-AF65-F5344CB8AC3E}">
        <p14:creationId xmlns:p14="http://schemas.microsoft.com/office/powerpoint/2010/main" val="43045211"/>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Adapting to Change logo.">
            <a:extLst>
              <a:ext uri="{FF2B5EF4-FFF2-40B4-BE49-F238E27FC236}">
                <a16:creationId xmlns:a16="http://schemas.microsoft.com/office/drawing/2014/main" id="{A0A183BC-7319-45B8-B0D2-D92CDB14409F}"/>
              </a:ext>
            </a:extLst>
          </p:cNvPr>
          <p:cNvPicPr>
            <a:picLocks noChangeAspect="1"/>
          </p:cNvPicPr>
          <p:nvPr userDrawn="1"/>
        </p:nvPicPr>
        <p:blipFill>
          <a:blip r:embed="rId2"/>
          <a:stretch>
            <a:fillRect/>
          </a:stretch>
        </p:blipFill>
        <p:spPr>
          <a:xfrm>
            <a:off x="55420" y="207110"/>
            <a:ext cx="2472744" cy="824248"/>
          </a:xfrm>
          <a:prstGeom prst="rect">
            <a:avLst/>
          </a:prstGeom>
        </p:spPr>
      </p:pic>
    </p:spTree>
    <p:extLst>
      <p:ext uri="{BB962C8B-B14F-4D97-AF65-F5344CB8AC3E}">
        <p14:creationId xmlns:p14="http://schemas.microsoft.com/office/powerpoint/2010/main" val="62479310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8621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8" name="Content Placeholder 1">
            <a:extLst>
              <a:ext uri="{FF2B5EF4-FFF2-40B4-BE49-F238E27FC236}">
                <a16:creationId xmlns:a16="http://schemas.microsoft.com/office/drawing/2014/main" id="{DFC2A6F8-97FC-43BF-92B6-FFCCF20D98D7}"/>
              </a:ext>
            </a:extLst>
          </p:cNvPr>
          <p:cNvSpPr>
            <a:spLocks noGrp="1"/>
          </p:cNvSpPr>
          <p:nvPr>
            <p:ph sz="quarter" idx="14" hasCustomPrompt="1"/>
          </p:nvPr>
        </p:nvSpPr>
        <p:spPr>
          <a:xfrm>
            <a:off x="342900" y="4275652"/>
            <a:ext cx="8458200" cy="197132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Adapting to Change logo.">
            <a:extLst>
              <a:ext uri="{FF2B5EF4-FFF2-40B4-BE49-F238E27FC236}">
                <a16:creationId xmlns:a16="http://schemas.microsoft.com/office/drawing/2014/main" id="{A0A183BC-7319-45B8-B0D2-D92CDB14409F}"/>
              </a:ext>
            </a:extLst>
          </p:cNvPr>
          <p:cNvPicPr>
            <a:picLocks noChangeAspect="1"/>
          </p:cNvPicPr>
          <p:nvPr userDrawn="1"/>
        </p:nvPicPr>
        <p:blipFill>
          <a:blip r:embed="rId2"/>
          <a:stretch>
            <a:fillRect/>
          </a:stretch>
        </p:blipFill>
        <p:spPr>
          <a:xfrm>
            <a:off x="55420" y="207110"/>
            <a:ext cx="2472744" cy="824248"/>
          </a:xfrm>
          <a:prstGeom prst="rect">
            <a:avLst/>
          </a:prstGeom>
        </p:spPr>
      </p:pic>
    </p:spTree>
    <p:extLst>
      <p:ext uri="{BB962C8B-B14F-4D97-AF65-F5344CB8AC3E}">
        <p14:creationId xmlns:p14="http://schemas.microsoft.com/office/powerpoint/2010/main" val="76522295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2" name="Picture 11" descr="Reaching beyond our borders icon.">
            <a:extLst>
              <a:ext uri="{FF2B5EF4-FFF2-40B4-BE49-F238E27FC236}">
                <a16:creationId xmlns:a16="http://schemas.microsoft.com/office/drawing/2014/main" id="{6B5ACA4D-D63F-4493-A4F0-FFA2A5827540}"/>
              </a:ext>
            </a:extLst>
          </p:cNvPr>
          <p:cNvPicPr>
            <a:picLocks noChangeAspect="1"/>
          </p:cNvPicPr>
          <p:nvPr userDrawn="1"/>
        </p:nvPicPr>
        <p:blipFill>
          <a:blip r:embed="rId2"/>
          <a:stretch>
            <a:fillRect/>
          </a:stretch>
        </p:blipFill>
        <p:spPr>
          <a:xfrm>
            <a:off x="28124" y="217261"/>
            <a:ext cx="2514600" cy="803946"/>
          </a:xfrm>
          <a:prstGeom prst="rect">
            <a:avLst/>
          </a:prstGeom>
        </p:spPr>
      </p:pic>
    </p:spTree>
    <p:extLst>
      <p:ext uri="{BB962C8B-B14F-4D97-AF65-F5344CB8AC3E}">
        <p14:creationId xmlns:p14="http://schemas.microsoft.com/office/powerpoint/2010/main" val="2367333426"/>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sz="2400"/>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sz="2400"/>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2885209"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5915890" y="1276709"/>
            <a:ext cx="2885209" cy="4971691"/>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
        <p:nvSpPr>
          <p:cNvPr id="8" name="Content Placeholder 1">
            <a:extLst>
              <a:ext uri="{FF2B5EF4-FFF2-40B4-BE49-F238E27FC236}">
                <a16:creationId xmlns:a16="http://schemas.microsoft.com/office/drawing/2014/main" id="{AFC6CBC7-BAAC-424A-9874-C0A2733A2711}"/>
              </a:ext>
            </a:extLst>
          </p:cNvPr>
          <p:cNvSpPr>
            <a:spLocks noGrp="1"/>
          </p:cNvSpPr>
          <p:nvPr>
            <p:ph sz="quarter" idx="15" hasCustomPrompt="1"/>
          </p:nvPr>
        </p:nvSpPr>
        <p:spPr>
          <a:xfrm>
            <a:off x="2961419" y="1290559"/>
            <a:ext cx="2885209"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Tree>
    <p:extLst>
      <p:ext uri="{BB962C8B-B14F-4D97-AF65-F5344CB8AC3E}">
        <p14:creationId xmlns:p14="http://schemas.microsoft.com/office/powerpoint/2010/main" val="37412154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157732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916383"/>
            <a:ext cx="8458200" cy="1577327"/>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
        <p:nvSpPr>
          <p:cNvPr id="8" name="Content Placeholder 2">
            <a:extLst>
              <a:ext uri="{FF2B5EF4-FFF2-40B4-BE49-F238E27FC236}">
                <a16:creationId xmlns:a16="http://schemas.microsoft.com/office/drawing/2014/main" id="{7C02FDC4-9007-47FA-8867-BFB4513F337E}"/>
              </a:ext>
            </a:extLst>
          </p:cNvPr>
          <p:cNvSpPr>
            <a:spLocks noGrp="1"/>
          </p:cNvSpPr>
          <p:nvPr>
            <p:ph sz="quarter" idx="15" hasCustomPrompt="1"/>
          </p:nvPr>
        </p:nvSpPr>
        <p:spPr>
          <a:xfrm>
            <a:off x="356750" y="4648197"/>
            <a:ext cx="8458200" cy="1577327"/>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Tree>
    <p:extLst>
      <p:ext uri="{BB962C8B-B14F-4D97-AF65-F5344CB8AC3E}">
        <p14:creationId xmlns:p14="http://schemas.microsoft.com/office/powerpoint/2010/main" val="262017699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73051"/>
            <a:ext cx="4076700" cy="4991100"/>
          </a:xfrm>
        </p:spPr>
        <p:txBody>
          <a:bodyPr/>
          <a:lstStyle>
            <a:lvl1pPr>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022764" y="192490"/>
            <a:ext cx="6778335"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4" name="Picture 3">
            <a:extLst>
              <a:ext uri="{FF2B5EF4-FFF2-40B4-BE49-F238E27FC236}">
                <a16:creationId xmlns:a16="http://schemas.microsoft.com/office/drawing/2014/main" id="{15A7E40D-2A6B-4B43-8474-A1C9EAF1D337}"/>
              </a:ext>
            </a:extLst>
          </p:cNvPr>
          <p:cNvPicPr>
            <a:picLocks noChangeAspect="1"/>
          </p:cNvPicPr>
          <p:nvPr userDrawn="1"/>
        </p:nvPicPr>
        <p:blipFill>
          <a:blip r:embed="rId2"/>
          <a:stretch>
            <a:fillRect/>
          </a:stretch>
        </p:blipFill>
        <p:spPr>
          <a:xfrm>
            <a:off x="342900" y="399540"/>
            <a:ext cx="1531522" cy="420120"/>
          </a:xfrm>
          <a:prstGeom prst="rect">
            <a:avLst/>
          </a:prstGeom>
        </p:spPr>
      </p:pic>
    </p:spTree>
    <p:extLst>
      <p:ext uri="{BB962C8B-B14F-4D97-AF65-F5344CB8AC3E}">
        <p14:creationId xmlns:p14="http://schemas.microsoft.com/office/powerpoint/2010/main" val="48298191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6" name="Text Placeholder 5"/>
          <p:cNvSpPr>
            <a:spLocks noGrp="1"/>
          </p:cNvSpPr>
          <p:nvPr>
            <p:ph type="body" sz="quarter" idx="12" hasCustomPrompt="1"/>
          </p:nvPr>
        </p:nvSpPr>
        <p:spPr>
          <a:xfrm>
            <a:off x="201613" y="6515100"/>
            <a:ext cx="8620125" cy="2762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spcBef>
                <a:spcPts val="1000"/>
              </a:spcBef>
              <a:spcAft>
                <a:spcPts val="0"/>
              </a:spcAft>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spcBef>
                <a:spcPts val="1000"/>
              </a:spcBef>
              <a:spcAft>
                <a:spcPts val="0"/>
              </a:spcAft>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spcBef>
                <a:spcPts val="1000"/>
              </a:spcBef>
              <a:spcAft>
                <a:spcPts val="0"/>
              </a:spcAft>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spcBef>
                <a:spcPts val="1000"/>
              </a:spcBef>
              <a:spcAft>
                <a:spcPts val="0"/>
              </a:spcAft>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spcBef>
                <a:spcPts val="1000"/>
              </a:spcBef>
              <a:spcAft>
                <a:spcPts val="0"/>
              </a:spcAft>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3915201" cy="612476"/>
          </a:xfrm>
          <a:prstGeom prst="rect">
            <a:avLst/>
          </a:prstGeom>
        </p:spPr>
        <p:txBody>
          <a:bodyPr/>
          <a:lstStyle>
            <a:lvl1pPr>
              <a:spcBef>
                <a:spcPts val="1000"/>
              </a:spcBef>
              <a:spcAft>
                <a:spcPts val="0"/>
              </a:spcAft>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3915201" cy="649138"/>
          </a:xfrm>
        </p:spPr>
        <p:txBody>
          <a:bodyPr/>
          <a:lstStyle>
            <a:lvl1pPr>
              <a:spcBef>
                <a:spcPts val="1000"/>
              </a:spcBef>
              <a:spcAft>
                <a:spcPts val="0"/>
              </a:spcAft>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3915201" cy="673100"/>
          </a:xfrm>
        </p:spPr>
        <p:txBody>
          <a:bodyPr/>
          <a:lstStyle>
            <a:lvl1pPr>
              <a:spcBef>
                <a:spcPts val="1000"/>
              </a:spcBef>
              <a:spcAft>
                <a:spcPts val="0"/>
              </a:spcAft>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3915201" cy="698500"/>
          </a:xfrm>
        </p:spPr>
        <p:txBody>
          <a:bodyPr/>
          <a:lstStyle>
            <a:lvl1pPr>
              <a:spcBef>
                <a:spcPts val="1000"/>
              </a:spcBef>
              <a:spcAft>
                <a:spcPts val="0"/>
              </a:spcAft>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3915201" cy="698500"/>
          </a:xfrm>
        </p:spPr>
        <p:txBody>
          <a:bodyPr/>
          <a:lstStyle>
            <a:lvl1pPr>
              <a:spcBef>
                <a:spcPts val="1000"/>
              </a:spcBef>
              <a:spcAft>
                <a:spcPts val="0"/>
              </a:spcAft>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3915201" cy="733425"/>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2" name="Content Placeholder 6">
            <a:extLst>
              <a:ext uri="{FF2B5EF4-FFF2-40B4-BE49-F238E27FC236}">
                <a16:creationId xmlns:a16="http://schemas.microsoft.com/office/drawing/2014/main" id="{DB5446E9-DDFC-4F9F-AEF5-5E6061E5BD1A}"/>
              </a:ext>
            </a:extLst>
          </p:cNvPr>
          <p:cNvSpPr>
            <a:spLocks noGrp="1"/>
          </p:cNvSpPr>
          <p:nvPr>
            <p:ph sz="quarter" idx="19" hasCustomPrompt="1"/>
          </p:nvPr>
        </p:nvSpPr>
        <p:spPr>
          <a:xfrm>
            <a:off x="4619199" y="1255490"/>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4" name="Content Placeholder 6">
            <a:extLst>
              <a:ext uri="{FF2B5EF4-FFF2-40B4-BE49-F238E27FC236}">
                <a16:creationId xmlns:a16="http://schemas.microsoft.com/office/drawing/2014/main" id="{9BC59DB4-A285-4104-8DAD-21B49267AAD3}"/>
              </a:ext>
            </a:extLst>
          </p:cNvPr>
          <p:cNvSpPr>
            <a:spLocks noGrp="1"/>
          </p:cNvSpPr>
          <p:nvPr>
            <p:ph sz="quarter" idx="20" hasCustomPrompt="1"/>
          </p:nvPr>
        </p:nvSpPr>
        <p:spPr>
          <a:xfrm>
            <a:off x="4619199" y="1998291"/>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6" name="Content Placeholder 6">
            <a:extLst>
              <a:ext uri="{FF2B5EF4-FFF2-40B4-BE49-F238E27FC236}">
                <a16:creationId xmlns:a16="http://schemas.microsoft.com/office/drawing/2014/main" id="{FF319E46-D027-404B-8292-60A07B8E3C98}"/>
              </a:ext>
            </a:extLst>
          </p:cNvPr>
          <p:cNvSpPr>
            <a:spLocks noGrp="1"/>
          </p:cNvSpPr>
          <p:nvPr>
            <p:ph sz="quarter" idx="21" hasCustomPrompt="1"/>
          </p:nvPr>
        </p:nvSpPr>
        <p:spPr>
          <a:xfrm>
            <a:off x="4619198" y="2723530"/>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7" name="Content Placeholder 6">
            <a:extLst>
              <a:ext uri="{FF2B5EF4-FFF2-40B4-BE49-F238E27FC236}">
                <a16:creationId xmlns:a16="http://schemas.microsoft.com/office/drawing/2014/main" id="{E1FA65FE-4DFA-484E-A01C-9BF08B32C20A}"/>
              </a:ext>
            </a:extLst>
          </p:cNvPr>
          <p:cNvSpPr>
            <a:spLocks noGrp="1"/>
          </p:cNvSpPr>
          <p:nvPr>
            <p:ph sz="quarter" idx="22" hasCustomPrompt="1"/>
          </p:nvPr>
        </p:nvSpPr>
        <p:spPr>
          <a:xfrm>
            <a:off x="4619197" y="3528194"/>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8" name="Content Placeholder 6">
            <a:extLst>
              <a:ext uri="{FF2B5EF4-FFF2-40B4-BE49-F238E27FC236}">
                <a16:creationId xmlns:a16="http://schemas.microsoft.com/office/drawing/2014/main" id="{6FE7E90B-1DE9-4A55-9F1D-9EF5F50C09A3}"/>
              </a:ext>
            </a:extLst>
          </p:cNvPr>
          <p:cNvSpPr>
            <a:spLocks noGrp="1"/>
          </p:cNvSpPr>
          <p:nvPr>
            <p:ph sz="quarter" idx="23" hasCustomPrompt="1"/>
          </p:nvPr>
        </p:nvSpPr>
        <p:spPr>
          <a:xfrm>
            <a:off x="4619199" y="4351336"/>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9" name="Content Placeholder 6">
            <a:extLst>
              <a:ext uri="{FF2B5EF4-FFF2-40B4-BE49-F238E27FC236}">
                <a16:creationId xmlns:a16="http://schemas.microsoft.com/office/drawing/2014/main" id="{78067368-CA9E-4B15-AE6A-F50A1D1FEE7F}"/>
              </a:ext>
            </a:extLst>
          </p:cNvPr>
          <p:cNvSpPr>
            <a:spLocks noGrp="1"/>
          </p:cNvSpPr>
          <p:nvPr>
            <p:ph sz="quarter" idx="24" hasCustomPrompt="1"/>
          </p:nvPr>
        </p:nvSpPr>
        <p:spPr>
          <a:xfrm>
            <a:off x="4619199" y="5142672"/>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90875865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Content Placeholder 4">
            <a:extLst>
              <a:ext uri="{FF2B5EF4-FFF2-40B4-BE49-F238E27FC236}">
                <a16:creationId xmlns:a16="http://schemas.microsoft.com/office/drawing/2014/main" id="{8352138A-1304-465B-AE03-541BDE0CCB45}"/>
              </a:ext>
            </a:extLst>
          </p:cNvPr>
          <p:cNvSpPr>
            <a:spLocks noGrp="1"/>
          </p:cNvSpPr>
          <p:nvPr>
            <p:ph sz="quarter" idx="10"/>
          </p:nvPr>
        </p:nvSpPr>
        <p:spPr>
          <a:xfrm>
            <a:off x="228600" y="6543675"/>
            <a:ext cx="8715375" cy="18732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3891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a:xfrm>
            <a:off x="8637202" y="6682314"/>
            <a:ext cx="342900" cy="143831"/>
          </a:xfrm>
          <a:prstGeom prst="rect">
            <a:avLst/>
          </a:prstGeom>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Tree>
    <p:extLst>
      <p:ext uri="{BB962C8B-B14F-4D97-AF65-F5344CB8AC3E}">
        <p14:creationId xmlns:p14="http://schemas.microsoft.com/office/powerpoint/2010/main" val="544467532"/>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6" name="Text Placeholder 5"/>
          <p:cNvSpPr>
            <a:spLocks noGrp="1"/>
          </p:cNvSpPr>
          <p:nvPr>
            <p:ph type="body" sz="quarter" idx="11" hasCustomPrompt="1"/>
          </p:nvPr>
        </p:nvSpPr>
        <p:spPr>
          <a:xfrm>
            <a:off x="185738" y="6515100"/>
            <a:ext cx="8662987" cy="2889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7" name="Text Placeholder 6"/>
          <p:cNvSpPr>
            <a:spLocks noGrp="1"/>
          </p:cNvSpPr>
          <p:nvPr>
            <p:ph type="body" sz="quarter" idx="11" hasCustomPrompt="1"/>
          </p:nvPr>
        </p:nvSpPr>
        <p:spPr>
          <a:xfrm>
            <a:off x="190500" y="6515100"/>
            <a:ext cx="8643938" cy="2889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30"/>
            <a:ext cx="4229100" cy="4531470"/>
          </a:xfrm>
          <a:prstGeom prst="rect">
            <a:avLst/>
          </a:prstGeom>
        </p:spPr>
        <p:txBody>
          <a:bodyPr/>
          <a:lstStyle>
            <a:lvl1pPr>
              <a:defRPr/>
            </a:lvl1pPr>
          </a:lstStyle>
          <a:p>
            <a:r>
              <a:rPr lang="en-US" dirty="0"/>
              <a:t>Optional: Include Cover Here</a:t>
            </a:r>
          </a:p>
        </p:txBody>
      </p:sp>
      <p:sp>
        <p:nvSpPr>
          <p:cNvPr id="6" name="Text Placeholder 5"/>
          <p:cNvSpPr>
            <a:spLocks noGrp="1"/>
          </p:cNvSpPr>
          <p:nvPr>
            <p:ph type="body" sz="quarter" idx="12" hasCustomPrompt="1"/>
          </p:nvPr>
        </p:nvSpPr>
        <p:spPr>
          <a:xfrm>
            <a:off x="201613" y="6515100"/>
            <a:ext cx="8620125" cy="2762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
        <p:nvSpPr>
          <p:cNvPr id="5" name="Text Placeholder 4">
            <a:extLst>
              <a:ext uri="{FF2B5EF4-FFF2-40B4-BE49-F238E27FC236}">
                <a16:creationId xmlns:a16="http://schemas.microsoft.com/office/drawing/2014/main" id="{CBC0C47A-CADE-49AD-54B5-3E3037F823BC}"/>
              </a:ext>
            </a:extLst>
          </p:cNvPr>
          <p:cNvSpPr>
            <a:spLocks noGrp="1"/>
          </p:cNvSpPr>
          <p:nvPr>
            <p:ph type="body" sz="quarter" idx="13"/>
          </p:nvPr>
        </p:nvSpPr>
        <p:spPr>
          <a:xfrm>
            <a:off x="3124200" y="6107113"/>
            <a:ext cx="3498850" cy="2555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4885950"/>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noAutofit/>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8" name="Slide Number Placeholder">
            <a:extLst>
              <a:ext uri="{FF2B5EF4-FFF2-40B4-BE49-F238E27FC236}">
                <a16:creationId xmlns:a16="http://schemas.microsoft.com/office/drawing/2014/main" id="{EF8D8291-5BF4-41AC-87CE-ED5DE4CB1B61}"/>
              </a:ext>
            </a:extLst>
          </p:cNvPr>
          <p:cNvSpPr>
            <a:spLocks noGrp="1"/>
          </p:cNvSpPr>
          <p:nvPr>
            <p:ph type="sldNum" sz="quarter" idx="4"/>
          </p:nvPr>
        </p:nvSpPr>
        <p:spPr>
          <a:xfrm>
            <a:off x="8626412" y="6673531"/>
            <a:ext cx="355840" cy="161396"/>
          </a:xfrm>
          <a:prstGeom prst="rect">
            <a:avLst/>
          </a:prstGeom>
        </p:spPr>
        <p:txBody>
          <a:bodyPr/>
          <a:lstStyle>
            <a:lvl1pPr>
              <a:defRPr sz="8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One Main Placeholder">
    <p:spTree>
      <p:nvGrpSpPr>
        <p:cNvPr id="1" name=""/>
        <p:cNvGrpSpPr/>
        <p:nvPr/>
      </p:nvGrpSpPr>
      <p:grpSpPr>
        <a:xfrm>
          <a:off x="0" y="0"/>
          <a:ext cx="0" cy="0"/>
          <a:chOff x="0" y="0"/>
          <a:chExt cx="0" cy="0"/>
        </a:xfrm>
      </p:grpSpPr>
      <p:sp>
        <p:nvSpPr>
          <p:cNvPr id="2" name="Slide Title 1">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4229100" cy="903231"/>
          </a:xfrm>
          <a:prstGeom prst="rect">
            <a:avLst/>
          </a:prstGeom>
        </p:spPr>
        <p:txBody>
          <a:bodyPr anchor="ctr">
            <a:normAutofit/>
          </a:bodyPr>
          <a:lstStyle>
            <a:lvl1pPr>
              <a:defRPr sz="4000"/>
            </a:lvl1pPr>
          </a:lstStyle>
          <a:p>
            <a:r>
              <a:rPr lang="en-US" dirty="0"/>
              <a:t>Slide Title</a:t>
            </a:r>
          </a:p>
        </p:txBody>
      </p:sp>
      <p:sp>
        <p:nvSpPr>
          <p:cNvPr id="15" name="Slide Title 2">
            <a:extLst>
              <a:ext uri="{FF2B5EF4-FFF2-40B4-BE49-F238E27FC236}">
                <a16:creationId xmlns:a16="http://schemas.microsoft.com/office/drawing/2014/main" id="{B5BB26E5-AE57-4ED5-B8A8-BEE1BD13AD34}"/>
              </a:ext>
            </a:extLst>
          </p:cNvPr>
          <p:cNvSpPr>
            <a:spLocks noGrp="1"/>
          </p:cNvSpPr>
          <p:nvPr>
            <p:ph type="body" sz="quarter" idx="14" hasCustomPrompt="1"/>
          </p:nvPr>
        </p:nvSpPr>
        <p:spPr>
          <a:xfrm>
            <a:off x="4749800" y="192088"/>
            <a:ext cx="4051300" cy="903287"/>
          </a:xfrm>
        </p:spPr>
        <p:txBody>
          <a:bodyPr vert="horz" lIns="91440" tIns="45720" rIns="91440" bIns="45720" rtlCol="0" anchor="ctr">
            <a:normAutofit/>
          </a:bodyPr>
          <a:lstStyle>
            <a:lvl1pPr>
              <a:defRPr lang="en-IN" sz="4000" b="1" dirty="0">
                <a:latin typeface="+mj-lt"/>
                <a:ea typeface="+mj-ea"/>
                <a:cs typeface="+mj-cs"/>
              </a:defRPr>
            </a:lvl1pPr>
          </a:lstStyle>
          <a:p>
            <a:pPr lvl="0">
              <a:lnSpc>
                <a:spcPct val="90000"/>
              </a:lnSpc>
              <a:spcBef>
                <a:spcPct val="0"/>
              </a:spcBef>
            </a:pPr>
            <a:r>
              <a:rPr kumimoji="0" lang="en-US" sz="4000" b="1" i="0" u="none" strike="noStrike" kern="1200" cap="none" spc="0" normalizeH="0" baseline="0" noProof="0" dirty="0">
                <a:ln>
                  <a:noFill/>
                </a:ln>
                <a:solidFill>
                  <a:srgbClr val="000000"/>
                </a:solidFill>
                <a:effectLst/>
                <a:uLnTx/>
                <a:uFillTx/>
                <a:latin typeface="+mn-lt"/>
                <a:ea typeface="+mj-ea"/>
                <a:cs typeface="+mj-cs"/>
              </a:rPr>
              <a:t>Slide Title</a:t>
            </a:r>
            <a:endParaRPr lang="en-IN"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29683902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8" name="Picture 7" descr="Connecting through social media icon.">
            <a:extLst>
              <a:ext uri="{FF2B5EF4-FFF2-40B4-BE49-F238E27FC236}">
                <a16:creationId xmlns:a16="http://schemas.microsoft.com/office/drawing/2014/main" id="{48BB348F-12C6-489F-958D-1FDE88A9246E}"/>
              </a:ext>
            </a:extLst>
          </p:cNvPr>
          <p:cNvPicPr>
            <a:picLocks noChangeAspect="1"/>
          </p:cNvPicPr>
          <p:nvPr userDrawn="1"/>
        </p:nvPicPr>
        <p:blipFill>
          <a:blip r:embed="rId2"/>
          <a:stretch>
            <a:fillRect/>
          </a:stretch>
        </p:blipFill>
        <p:spPr>
          <a:xfrm>
            <a:off x="124695" y="298541"/>
            <a:ext cx="2438400" cy="669365"/>
          </a:xfrm>
          <a:prstGeom prst="rect">
            <a:avLst/>
          </a:prstGeom>
        </p:spPr>
      </p:pic>
    </p:spTree>
    <p:extLst>
      <p:ext uri="{BB962C8B-B14F-4D97-AF65-F5344CB8AC3E}">
        <p14:creationId xmlns:p14="http://schemas.microsoft.com/office/powerpoint/2010/main" val="1816512595"/>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Making Ethical Decisions icon.">
            <a:extLst>
              <a:ext uri="{FF2B5EF4-FFF2-40B4-BE49-F238E27FC236}">
                <a16:creationId xmlns:a16="http://schemas.microsoft.com/office/drawing/2014/main" id="{35AB3571-1B64-4E5D-ADAB-A22232BBBD05}"/>
              </a:ext>
            </a:extLst>
          </p:cNvPr>
          <p:cNvPicPr>
            <a:picLocks noChangeAspect="1"/>
          </p:cNvPicPr>
          <p:nvPr userDrawn="1"/>
        </p:nvPicPr>
        <p:blipFill>
          <a:blip r:embed="rId2"/>
          <a:stretch>
            <a:fillRect/>
          </a:stretch>
        </p:blipFill>
        <p:spPr>
          <a:xfrm>
            <a:off x="0" y="312475"/>
            <a:ext cx="2498501" cy="663262"/>
          </a:xfrm>
          <a:prstGeom prst="rect">
            <a:avLst/>
          </a:prstGeom>
        </p:spPr>
      </p:pic>
    </p:spTree>
    <p:extLst>
      <p:ext uri="{BB962C8B-B14F-4D97-AF65-F5344CB8AC3E}">
        <p14:creationId xmlns:p14="http://schemas.microsoft.com/office/powerpoint/2010/main" val="241432333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723" r:id="rId5"/>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sp>
        <p:nvSpPr>
          <p:cNvPr id="10" name="Slide Number Placeholder">
            <a:extLst>
              <a:ext uri="{FF2B5EF4-FFF2-40B4-BE49-F238E27FC236}">
                <a16:creationId xmlns:a16="http://schemas.microsoft.com/office/drawing/2014/main" id="{A9994BA6-A29E-44A0-A7B3-164E7D8FE393}"/>
              </a:ext>
            </a:extLst>
          </p:cNvPr>
          <p:cNvSpPr>
            <a:spLocks noGrp="1"/>
          </p:cNvSpPr>
          <p:nvPr>
            <p:ph type="sldNum" sz="quarter" idx="4"/>
          </p:nvPr>
        </p:nvSpPr>
        <p:spPr>
          <a:xfrm>
            <a:off x="8626412" y="6673531"/>
            <a:ext cx="355840" cy="161396"/>
          </a:xfrm>
          <a:prstGeom prst="rect">
            <a:avLst/>
          </a:prstGeom>
        </p:spPr>
        <p:txBody>
          <a:bodyPr/>
          <a:lstStyle>
            <a:lvl1pPr>
              <a:defRPr sz="8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717" r:id="rId2"/>
    <p:sldLayoutId id="2147483706" r:id="rId3"/>
    <p:sldLayoutId id="2147483709" r:id="rId4"/>
    <p:sldLayoutId id="2147483707" r:id="rId5"/>
    <p:sldLayoutId id="2147483708" r:id="rId6"/>
    <p:sldLayoutId id="2147483711" r:id="rId7"/>
    <p:sldLayoutId id="2147483716" r:id="rId8"/>
    <p:sldLayoutId id="2147483693" r:id="rId9"/>
    <p:sldLayoutId id="2147483719" r:id="rId10"/>
    <p:sldLayoutId id="2147483718" r:id="rId11"/>
    <p:sldLayoutId id="2147483699" r:id="rId12"/>
    <p:sldLayoutId id="2147483720" r:id="rId13"/>
    <p:sldLayoutId id="2147483695" r:id="rId14"/>
    <p:sldLayoutId id="2147483696" r:id="rId15"/>
    <p:sldLayoutId id="2147483697" r:id="rId16"/>
    <p:sldLayoutId id="2147483721" r:id="rId17"/>
  </p:sldLayoutIdLst>
  <p:hf hd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kern="1200">
          <a:solidFill>
            <a:schemeClr val="tx2"/>
          </a:solidFill>
          <a:latin typeface="+mn-lt"/>
          <a:ea typeface="+mn-ea"/>
          <a:cs typeface="+mn-cs"/>
        </a:defRPr>
      </a:lvl1pPr>
      <a:lvl2pPr marL="292608" indent="-292608" algn="l" defTabSz="914400" rtl="0" eaLnBrk="1" latinLnBrk="0" hangingPunct="1">
        <a:lnSpc>
          <a:spcPct val="100000"/>
        </a:lnSpc>
        <a:spcBef>
          <a:spcPts val="1000"/>
        </a:spcBef>
        <a:spcAft>
          <a:spcPts val="0"/>
        </a:spcAft>
        <a:buClrTx/>
        <a:buFont typeface="Arial" panose="020B0604020202020204" pitchFamily="34" charset="0"/>
        <a:buChar char="•"/>
        <a:defRPr sz="2400" kern="1200">
          <a:solidFill>
            <a:schemeClr val="tx2"/>
          </a:solidFill>
          <a:latin typeface="+mn-lt"/>
          <a:ea typeface="+mn-ea"/>
          <a:cs typeface="+mn-cs"/>
        </a:defRPr>
      </a:lvl2pPr>
      <a:lvl3pPr marL="622800" indent="-292608" algn="l" defTabSz="914400" rtl="0" eaLnBrk="1" latinLnBrk="0" hangingPunct="1">
        <a:lnSpc>
          <a:spcPct val="100000"/>
        </a:lnSpc>
        <a:spcBef>
          <a:spcPts val="1000"/>
        </a:spcBef>
        <a:spcAft>
          <a:spcPts val="0"/>
        </a:spcAft>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 id="2147483705" r:id="rId2"/>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 id="2147483722" r:id="rId3"/>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40.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3" Type="http://schemas.openxmlformats.org/officeDocument/2006/relationships/image" Target="../media/image14.wmf"/><Relationship Id="rId18" Type="http://schemas.openxmlformats.org/officeDocument/2006/relationships/oleObject" Target="../embeddings/oleObject9.bin"/><Relationship Id="rId26" Type="http://schemas.openxmlformats.org/officeDocument/2006/relationships/oleObject" Target="../embeddings/oleObject13.bin"/><Relationship Id="rId39" Type="http://schemas.openxmlformats.org/officeDocument/2006/relationships/oleObject" Target="../embeddings/oleObject20.bin"/><Relationship Id="rId21" Type="http://schemas.openxmlformats.org/officeDocument/2006/relationships/image" Target="../media/image18.wmf"/><Relationship Id="rId34" Type="http://schemas.openxmlformats.org/officeDocument/2006/relationships/oleObject" Target="../embeddings/oleObject17.bin"/><Relationship Id="rId42" Type="http://schemas.openxmlformats.org/officeDocument/2006/relationships/image" Target="../media/image28.wmf"/><Relationship Id="rId47" Type="http://schemas.openxmlformats.org/officeDocument/2006/relationships/oleObject" Target="../embeddings/oleObject24.bin"/><Relationship Id="rId50" Type="http://schemas.openxmlformats.org/officeDocument/2006/relationships/oleObject" Target="../embeddings/oleObject26.bin"/><Relationship Id="rId55" Type="http://schemas.openxmlformats.org/officeDocument/2006/relationships/image" Target="../media/image34.wmf"/><Relationship Id="rId7" Type="http://schemas.openxmlformats.org/officeDocument/2006/relationships/image" Target="../media/image11.wmf"/><Relationship Id="rId2" Type="http://schemas.openxmlformats.org/officeDocument/2006/relationships/oleObject" Target="../embeddings/oleObject1.bin"/><Relationship Id="rId16" Type="http://schemas.openxmlformats.org/officeDocument/2006/relationships/oleObject" Target="../embeddings/oleObject8.bin"/><Relationship Id="rId29" Type="http://schemas.openxmlformats.org/officeDocument/2006/relationships/image" Target="../media/image22.wmf"/><Relationship Id="rId11" Type="http://schemas.openxmlformats.org/officeDocument/2006/relationships/image" Target="../media/image13.wmf"/><Relationship Id="rId24" Type="http://schemas.openxmlformats.org/officeDocument/2006/relationships/oleObject" Target="../embeddings/oleObject12.bin"/><Relationship Id="rId32" Type="http://schemas.openxmlformats.org/officeDocument/2006/relationships/oleObject" Target="../embeddings/oleObject16.bin"/><Relationship Id="rId37" Type="http://schemas.openxmlformats.org/officeDocument/2006/relationships/oleObject" Target="../embeddings/oleObject19.bin"/><Relationship Id="rId40" Type="http://schemas.openxmlformats.org/officeDocument/2006/relationships/image" Target="../media/image27.wmf"/><Relationship Id="rId45" Type="http://schemas.openxmlformats.org/officeDocument/2006/relationships/oleObject" Target="../embeddings/oleObject23.bin"/><Relationship Id="rId53" Type="http://schemas.openxmlformats.org/officeDocument/2006/relationships/image" Target="../media/image33.wmf"/><Relationship Id="rId5" Type="http://schemas.openxmlformats.org/officeDocument/2006/relationships/image" Target="../media/image10.wmf"/><Relationship Id="rId19" Type="http://schemas.openxmlformats.org/officeDocument/2006/relationships/image" Target="../media/image17.wmf"/><Relationship Id="rId4" Type="http://schemas.openxmlformats.org/officeDocument/2006/relationships/oleObject" Target="../embeddings/oleObject2.bin"/><Relationship Id="rId9" Type="http://schemas.openxmlformats.org/officeDocument/2006/relationships/image" Target="../media/image12.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1.wmf"/><Relationship Id="rId30" Type="http://schemas.openxmlformats.org/officeDocument/2006/relationships/oleObject" Target="../embeddings/oleObject15.bin"/><Relationship Id="rId35" Type="http://schemas.openxmlformats.org/officeDocument/2006/relationships/image" Target="../media/image25.wmf"/><Relationship Id="rId43" Type="http://schemas.openxmlformats.org/officeDocument/2006/relationships/oleObject" Target="../embeddings/oleObject22.bin"/><Relationship Id="rId48" Type="http://schemas.openxmlformats.org/officeDocument/2006/relationships/oleObject" Target="../embeddings/oleObject25.bin"/><Relationship Id="rId56" Type="http://schemas.openxmlformats.org/officeDocument/2006/relationships/oleObject" Target="../embeddings/oleObject29.bin"/><Relationship Id="rId8" Type="http://schemas.openxmlformats.org/officeDocument/2006/relationships/oleObject" Target="../embeddings/oleObject4.bin"/><Relationship Id="rId51" Type="http://schemas.openxmlformats.org/officeDocument/2006/relationships/image" Target="../media/image32.wmf"/><Relationship Id="rId3" Type="http://schemas.openxmlformats.org/officeDocument/2006/relationships/image" Target="../media/image9.wmf"/><Relationship Id="rId12" Type="http://schemas.openxmlformats.org/officeDocument/2006/relationships/oleObject" Target="../embeddings/oleObject6.bin"/><Relationship Id="rId17" Type="http://schemas.openxmlformats.org/officeDocument/2006/relationships/image" Target="../media/image16.wmf"/><Relationship Id="rId25" Type="http://schemas.openxmlformats.org/officeDocument/2006/relationships/image" Target="../media/image20.wmf"/><Relationship Id="rId33" Type="http://schemas.openxmlformats.org/officeDocument/2006/relationships/image" Target="../media/image24.wmf"/><Relationship Id="rId38" Type="http://schemas.openxmlformats.org/officeDocument/2006/relationships/image" Target="../media/image26.wmf"/><Relationship Id="rId46" Type="http://schemas.openxmlformats.org/officeDocument/2006/relationships/image" Target="../media/image30.wmf"/><Relationship Id="rId20" Type="http://schemas.openxmlformats.org/officeDocument/2006/relationships/oleObject" Target="../embeddings/oleObject10.bin"/><Relationship Id="rId41" Type="http://schemas.openxmlformats.org/officeDocument/2006/relationships/oleObject" Target="../embeddings/oleObject21.bin"/><Relationship Id="rId54" Type="http://schemas.openxmlformats.org/officeDocument/2006/relationships/oleObject" Target="../embeddings/oleObject28.bin"/><Relationship Id="rId1" Type="http://schemas.openxmlformats.org/officeDocument/2006/relationships/slideLayout" Target="../slideLayouts/slideLayout14.xml"/><Relationship Id="rId6" Type="http://schemas.openxmlformats.org/officeDocument/2006/relationships/oleObject" Target="../embeddings/oleObject3.bin"/><Relationship Id="rId15" Type="http://schemas.openxmlformats.org/officeDocument/2006/relationships/image" Target="../media/image15.wmf"/><Relationship Id="rId23" Type="http://schemas.openxmlformats.org/officeDocument/2006/relationships/image" Target="../media/image19.wmf"/><Relationship Id="rId28" Type="http://schemas.openxmlformats.org/officeDocument/2006/relationships/oleObject" Target="../embeddings/oleObject14.bin"/><Relationship Id="rId36" Type="http://schemas.openxmlformats.org/officeDocument/2006/relationships/oleObject" Target="../embeddings/oleObject18.bin"/><Relationship Id="rId49" Type="http://schemas.openxmlformats.org/officeDocument/2006/relationships/image" Target="../media/image31.wmf"/><Relationship Id="rId57" Type="http://schemas.openxmlformats.org/officeDocument/2006/relationships/oleObject" Target="../embeddings/oleObject30.bin"/><Relationship Id="rId10" Type="http://schemas.openxmlformats.org/officeDocument/2006/relationships/oleObject" Target="../embeddings/oleObject5.bin"/><Relationship Id="rId31" Type="http://schemas.openxmlformats.org/officeDocument/2006/relationships/image" Target="../media/image23.wmf"/><Relationship Id="rId44" Type="http://schemas.openxmlformats.org/officeDocument/2006/relationships/image" Target="../media/image29.wmf"/><Relationship Id="rId52"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4</a:t>
            </a:r>
          </a:p>
        </p:txBody>
      </p:sp>
      <p:sp>
        <p:nvSpPr>
          <p:cNvPr id="3" name="Subtitle 2"/>
          <p:cNvSpPr>
            <a:spLocks noGrp="1"/>
          </p:cNvSpPr>
          <p:nvPr>
            <p:ph type="subTitle" idx="1"/>
          </p:nvPr>
        </p:nvSpPr>
        <p:spPr/>
        <p:txBody>
          <a:bodyPr/>
          <a:lstStyle/>
          <a:p>
            <a:r>
              <a:rPr lang="en-US" sz="2400" dirty="0"/>
              <a:t>Data Visualization</a:t>
            </a:r>
          </a:p>
        </p:txBody>
      </p:sp>
      <p:pic>
        <p:nvPicPr>
          <p:cNvPr id="9" name="Picture 8" descr="A cover page with the title, Business Analytics, communicating with numbers. 2025 release.">
            <a:extLst>
              <a:ext uri="{FF2B5EF4-FFF2-40B4-BE49-F238E27FC236}">
                <a16:creationId xmlns:a16="http://schemas.microsoft.com/office/drawing/2014/main" id="{E8CA1238-AFEB-19C7-711C-F5605FCA3E00}"/>
              </a:ext>
            </a:extLst>
          </p:cNvPr>
          <p:cNvPicPr>
            <a:picLocks noChangeAspect="1"/>
          </p:cNvPicPr>
          <p:nvPr/>
        </p:nvPicPr>
        <p:blipFill>
          <a:blip r:embed="rId2"/>
          <a:stretch>
            <a:fillRect/>
          </a:stretch>
        </p:blipFill>
        <p:spPr>
          <a:xfrm>
            <a:off x="4629694" y="949462"/>
            <a:ext cx="3892514" cy="5037732"/>
          </a:xfrm>
          <a:prstGeom prst="rect">
            <a:avLst/>
          </a:prstGeom>
        </p:spPr>
      </p:pic>
      <p:sp>
        <p:nvSpPr>
          <p:cNvPr id="7" name="Text Placeholder 6">
            <a:extLst>
              <a:ext uri="{FF2B5EF4-FFF2-40B4-BE49-F238E27FC236}">
                <a16:creationId xmlns:a16="http://schemas.microsoft.com/office/drawing/2014/main" id="{D091CE0D-9E09-D2CE-C17A-1B104C7F780B}"/>
              </a:ext>
            </a:extLst>
          </p:cNvPr>
          <p:cNvSpPr>
            <a:spLocks noGrp="1"/>
          </p:cNvSpPr>
          <p:nvPr>
            <p:ph type="body" sz="quarter" idx="13"/>
          </p:nvPr>
        </p:nvSpPr>
        <p:spPr>
          <a:xfrm>
            <a:off x="3012358" y="6107113"/>
            <a:ext cx="3119284" cy="255587"/>
          </a:xfrm>
        </p:spPr>
        <p:txBody>
          <a:bodyPr anchor="ctr"/>
          <a:lstStyle/>
          <a:p>
            <a:pPr algn="ctr"/>
            <a:r>
              <a:rPr lang="en-US" sz="1200" dirty="0">
                <a:hlinkClick r:id="rId3" action="ppaction://hlinksldjump"/>
              </a:rPr>
              <a:t>Access the text alternative for slide images.</a:t>
            </a:r>
            <a:endParaRPr lang="en-US" sz="1200" dirty="0"/>
          </a:p>
        </p:txBody>
      </p:sp>
      <p:sp>
        <p:nvSpPr>
          <p:cNvPr id="6" name="Text Placeholder 5"/>
          <p:cNvSpPr>
            <a:spLocks noGrp="1"/>
          </p:cNvSpPr>
          <p:nvPr>
            <p:ph type="body" sz="quarter" idx="12"/>
          </p:nvPr>
        </p:nvSpPr>
        <p:spPr/>
        <p:txBody>
          <a:bodyPr/>
          <a:lstStyle/>
          <a:p>
            <a:pPr algn="ctr"/>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3175757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283512" cy="903231"/>
          </a:xfrm>
        </p:spPr>
        <p:txBody>
          <a:bodyPr>
            <a:normAutofit fontScale="90000"/>
          </a:bodyPr>
          <a:lstStyle/>
          <a:p>
            <a:r>
              <a:rPr lang="en-US" dirty="0"/>
              <a:t>4.1: Methods to Visualize a Single Variable </a:t>
            </a:r>
            <a:r>
              <a:rPr lang="en-US" sz="1100" b="0" dirty="0"/>
              <a:t>7</a:t>
            </a:r>
          </a:p>
        </p:txBody>
      </p:sp>
      <p:sp>
        <p:nvSpPr>
          <p:cNvPr id="3" name="Content Placeholder 2"/>
          <p:cNvSpPr>
            <a:spLocks noGrp="1"/>
          </p:cNvSpPr>
          <p:nvPr>
            <p:ph sz="quarter" idx="11"/>
          </p:nvPr>
        </p:nvSpPr>
        <p:spPr>
          <a:xfrm>
            <a:off x="342900" y="1276709"/>
            <a:ext cx="8458200" cy="5238391"/>
          </a:xfrm>
        </p:spPr>
        <p:txBody>
          <a:bodyPr/>
          <a:lstStyle/>
          <a:p>
            <a:r>
              <a:rPr lang="en-US" dirty="0"/>
              <a:t>A histogram is the counterpart to the bar chart to visualize a frequency distribution.</a:t>
            </a:r>
          </a:p>
          <a:p>
            <a:r>
              <a:rPr lang="en-US" dirty="0"/>
              <a:t>A </a:t>
            </a:r>
            <a:r>
              <a:rPr lang="en-US" b="1" dirty="0"/>
              <a:t>histogram</a:t>
            </a:r>
            <a:r>
              <a:rPr lang="en-US" dirty="0"/>
              <a:t> is a series of rectangles where the width and height of each rectangle represent the interval width and frequency (or relative frequency) of the respective interval.</a:t>
            </a:r>
          </a:p>
          <a:p>
            <a:pPr marL="292608" indent="-292608">
              <a:buFont typeface="Arial" panose="020B0604020202020204" pitchFamily="34" charset="0"/>
              <a:buChar char="•"/>
            </a:pPr>
            <a:r>
              <a:rPr lang="en-US" dirty="0"/>
              <a:t>Mark off the interval limits along the horizontal axis.</a:t>
            </a:r>
          </a:p>
          <a:p>
            <a:pPr marL="292608" indent="-292608">
              <a:buFont typeface="Arial" panose="020B0604020202020204" pitchFamily="34" charset="0"/>
              <a:buChar char="•"/>
            </a:pPr>
            <a:r>
              <a:rPr lang="en-US" dirty="0"/>
              <a:t>The height of each bar represents either the frequency or the relative frequency for each interval.</a:t>
            </a:r>
          </a:p>
          <a:p>
            <a:pPr marL="292608" indent="-292608">
              <a:buFont typeface="Arial" panose="020B0604020202020204" pitchFamily="34" charset="0"/>
              <a:buChar char="•"/>
            </a:pPr>
            <a:r>
              <a:rPr lang="en-US" dirty="0"/>
              <a:t>No gaps appear between the interval limits.</a:t>
            </a:r>
          </a:p>
        </p:txBody>
      </p:sp>
      <p:sp>
        <p:nvSpPr>
          <p:cNvPr id="6" name="Slide Number Placeholder 5"/>
          <p:cNvSpPr>
            <a:spLocks noGrp="1"/>
          </p:cNvSpPr>
          <p:nvPr>
            <p:ph type="sldNum" sz="quarter" idx="4"/>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3421803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191500" cy="903231"/>
          </a:xfrm>
        </p:spPr>
        <p:txBody>
          <a:bodyPr>
            <a:normAutofit fontScale="90000"/>
          </a:bodyPr>
          <a:lstStyle/>
          <a:p>
            <a:r>
              <a:rPr lang="en-US" dirty="0"/>
              <a:t>4.1: Methods to Visualize a Single Variable </a:t>
            </a:r>
            <a:r>
              <a:rPr lang="en-US" sz="1100" b="0" dirty="0"/>
              <a:t>8</a:t>
            </a:r>
            <a:endParaRPr lang="en-US" dirty="0"/>
          </a:p>
        </p:txBody>
      </p:sp>
      <p:sp>
        <p:nvSpPr>
          <p:cNvPr id="3" name="Content Placeholder 2"/>
          <p:cNvSpPr>
            <a:spLocks noGrp="1"/>
          </p:cNvSpPr>
          <p:nvPr>
            <p:ph sz="quarter" idx="11"/>
          </p:nvPr>
        </p:nvSpPr>
        <p:spPr>
          <a:xfrm>
            <a:off x="342900" y="1276709"/>
            <a:ext cx="8648700" cy="2198011"/>
          </a:xfrm>
        </p:spPr>
        <p:txBody>
          <a:bodyPr/>
          <a:lstStyle/>
          <a:p>
            <a:r>
              <a:rPr lang="en-US" dirty="0"/>
              <a:t>A histogram provides information about the shape of the distribution.</a:t>
            </a:r>
          </a:p>
          <a:p>
            <a:pPr marL="292608" indent="-292608">
              <a:buFont typeface="Arial" panose="020B0604020202020204" pitchFamily="34" charset="0"/>
              <a:buChar char="•"/>
            </a:pPr>
            <a:r>
              <a:rPr lang="en-US" dirty="0"/>
              <a:t>Symmetric: mirror image of itself on both sides of its center.</a:t>
            </a:r>
          </a:p>
          <a:p>
            <a:pPr marL="292608" indent="-292608">
              <a:buFont typeface="Arial" panose="020B0604020202020204" pitchFamily="34" charset="0"/>
              <a:buChar char="•"/>
            </a:pPr>
            <a:r>
              <a:rPr lang="en-US" dirty="0"/>
              <a:t>Skewed: positive (elongated right tail) or negative (elongated left left).</a:t>
            </a:r>
          </a:p>
        </p:txBody>
      </p:sp>
      <p:pic>
        <p:nvPicPr>
          <p:cNvPr id="8" name="Picture 7" descr="A chart with 3 histograms depicts methods to visualize a single variable.">
            <a:extLst>
              <a:ext uri="{FF2B5EF4-FFF2-40B4-BE49-F238E27FC236}">
                <a16:creationId xmlns:a16="http://schemas.microsoft.com/office/drawing/2014/main" id="{303E423F-E283-FF2A-F2DF-5CEE2C345497}"/>
              </a:ext>
            </a:extLst>
          </p:cNvPr>
          <p:cNvPicPr>
            <a:picLocks noChangeAspect="1"/>
          </p:cNvPicPr>
          <p:nvPr/>
        </p:nvPicPr>
        <p:blipFill>
          <a:blip r:embed="rId2"/>
          <a:stretch>
            <a:fillRect/>
          </a:stretch>
        </p:blipFill>
        <p:spPr>
          <a:xfrm>
            <a:off x="765522" y="3633106"/>
            <a:ext cx="7346255" cy="2517868"/>
          </a:xfrm>
          <a:prstGeom prst="rect">
            <a:avLst/>
          </a:prstGeom>
        </p:spPr>
      </p:pic>
      <p:sp>
        <p:nvSpPr>
          <p:cNvPr id="9" name="Text Placeholder 3">
            <a:extLst>
              <a:ext uri="{FF2B5EF4-FFF2-40B4-BE49-F238E27FC236}">
                <a16:creationId xmlns:a16="http://schemas.microsoft.com/office/drawing/2014/main" id="{0436E570-FB83-113D-A933-B4707CD90C71}"/>
              </a:ext>
            </a:extLst>
          </p:cNvPr>
          <p:cNvSpPr>
            <a:spLocks noGrp="1"/>
          </p:cNvSpPr>
          <p:nvPr>
            <p:ph type="body" sz="quarter" idx="12"/>
          </p:nvPr>
        </p:nvSpPr>
        <p:spPr>
          <a:xfrm>
            <a:off x="3003042" y="6309360"/>
            <a:ext cx="3137916"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4"/>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2744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283512" cy="903231"/>
          </a:xfrm>
        </p:spPr>
        <p:txBody>
          <a:bodyPr>
            <a:normAutofit fontScale="90000"/>
          </a:bodyPr>
          <a:lstStyle/>
          <a:p>
            <a:r>
              <a:rPr lang="en-US" dirty="0"/>
              <a:t>4.1: Methods to Visualize a Single Variable </a:t>
            </a:r>
            <a:r>
              <a:rPr lang="en-US" sz="1100" b="0" dirty="0"/>
              <a:t>9</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Example: Recall the Construction Clothing case.</a:t>
            </a:r>
          </a:p>
          <a:p>
            <a:pPr marL="292608" indent="-292608">
              <a:buFont typeface="Arial" panose="020B0604020202020204" pitchFamily="34" charset="0"/>
              <a:buChar char="•"/>
            </a:pPr>
            <a:r>
              <a:rPr lang="en-US" dirty="0"/>
              <a:t>The Income variable in the Transactions data file shows the annual income.</a:t>
            </a:r>
          </a:p>
          <a:p>
            <a:pPr marL="292608" indent="-292608">
              <a:buFont typeface="Arial" panose="020B0604020202020204" pitchFamily="34" charset="0"/>
              <a:buChar char="•"/>
            </a:pPr>
            <a:r>
              <a:rPr lang="en-US" dirty="0"/>
              <a:t>Construct a frequency distribution and a histogram for the Income variable, and then summarize the results.</a:t>
            </a:r>
          </a:p>
        </p:txBody>
      </p:sp>
      <p:sp>
        <p:nvSpPr>
          <p:cNvPr id="6" name="Slide Number Placeholder 5"/>
          <p:cNvSpPr>
            <a:spLocks noGrp="1"/>
          </p:cNvSpPr>
          <p:nvPr>
            <p:ph type="sldNum" sz="quarter" idx="4"/>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3986875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283512" cy="903231"/>
          </a:xfrm>
        </p:spPr>
        <p:txBody>
          <a:bodyPr>
            <a:normAutofit fontScale="90000"/>
          </a:bodyPr>
          <a:lstStyle/>
          <a:p>
            <a:r>
              <a:rPr lang="en-US" dirty="0"/>
              <a:t>4.1: Methods to Visualize a Single Variable </a:t>
            </a:r>
            <a:r>
              <a:rPr lang="en-US" sz="1100" b="0" dirty="0"/>
              <a:t>10</a:t>
            </a:r>
            <a:endParaRPr lang="en-US" dirty="0"/>
          </a:p>
        </p:txBody>
      </p:sp>
      <p:sp>
        <p:nvSpPr>
          <p:cNvPr id="3" name="Content Placeholder 2"/>
          <p:cNvSpPr>
            <a:spLocks noGrp="1"/>
          </p:cNvSpPr>
          <p:nvPr>
            <p:ph sz="quarter" idx="11"/>
          </p:nvPr>
        </p:nvSpPr>
        <p:spPr>
          <a:xfrm>
            <a:off x="342900" y="1289811"/>
            <a:ext cx="1790700" cy="445411"/>
          </a:xfrm>
        </p:spPr>
        <p:txBody>
          <a:bodyPr/>
          <a:lstStyle/>
          <a:p>
            <a:pPr marL="292608" indent="-292608">
              <a:buFont typeface="Arial" panose="020B0604020202020204" pitchFamily="34" charset="0"/>
              <a:buChar char="•"/>
            </a:pPr>
            <a:r>
              <a:rPr lang="en-US" dirty="0"/>
              <a:t>Example.</a:t>
            </a:r>
          </a:p>
        </p:txBody>
      </p:sp>
      <p:graphicFrame>
        <p:nvGraphicFramePr>
          <p:cNvPr id="7" name="Table 6"/>
          <p:cNvGraphicFramePr>
            <a:graphicFrameLocks noGrp="1"/>
          </p:cNvGraphicFramePr>
          <p:nvPr>
            <p:extLst>
              <p:ext uri="{D42A27DB-BD31-4B8C-83A1-F6EECF244321}">
                <p14:modId xmlns:p14="http://schemas.microsoft.com/office/powerpoint/2010/main" val="1109444131"/>
              </p:ext>
            </p:extLst>
          </p:nvPr>
        </p:nvGraphicFramePr>
        <p:xfrm>
          <a:off x="2309597" y="1289811"/>
          <a:ext cx="6393180" cy="2225040"/>
        </p:xfrm>
        <a:graphic>
          <a:graphicData uri="http://schemas.openxmlformats.org/drawingml/2006/table">
            <a:tbl>
              <a:tblPr firstRow="1" bandRow="1">
                <a:tableStyleId>{5C22544A-7EE6-4342-B048-85BDC9FD1C3A}</a:tableStyleId>
              </a:tblPr>
              <a:tblGrid>
                <a:gridCol w="2636520">
                  <a:extLst>
                    <a:ext uri="{9D8B030D-6E8A-4147-A177-3AD203B41FA5}">
                      <a16:colId xmlns:a16="http://schemas.microsoft.com/office/drawing/2014/main" val="348933459"/>
                    </a:ext>
                  </a:extLst>
                </a:gridCol>
                <a:gridCol w="1386840">
                  <a:extLst>
                    <a:ext uri="{9D8B030D-6E8A-4147-A177-3AD203B41FA5}">
                      <a16:colId xmlns:a16="http://schemas.microsoft.com/office/drawing/2014/main" val="1528138385"/>
                    </a:ext>
                  </a:extLst>
                </a:gridCol>
                <a:gridCol w="2369820">
                  <a:extLst>
                    <a:ext uri="{9D8B030D-6E8A-4147-A177-3AD203B41FA5}">
                      <a16:colId xmlns:a16="http://schemas.microsoft.com/office/drawing/2014/main" val="207146802"/>
                    </a:ext>
                  </a:extLst>
                </a:gridCol>
              </a:tblGrid>
              <a:tr h="370840">
                <a:tc>
                  <a:txBody>
                    <a:bodyPr/>
                    <a:lstStyle/>
                    <a:p>
                      <a:pPr algn="ctr"/>
                      <a:r>
                        <a:rPr lang="en-US" dirty="0"/>
                        <a:t>Interval (in $1,000</a:t>
                      </a:r>
                      <a:r>
                        <a:rPr lang="en-US" sz="100" dirty="0"/>
                        <a:t> </a:t>
                      </a:r>
                      <a:r>
                        <a:rPr lang="en-US" dirty="0"/>
                        <a:t>s)</a:t>
                      </a:r>
                    </a:p>
                  </a:txBody>
                  <a:tcPr/>
                </a:tc>
                <a:tc>
                  <a:txBody>
                    <a:bodyPr/>
                    <a:lstStyle/>
                    <a:p>
                      <a:pPr algn="ctr"/>
                      <a:r>
                        <a:rPr lang="en-US" dirty="0"/>
                        <a:t>Frequency</a:t>
                      </a:r>
                    </a:p>
                  </a:txBody>
                  <a:tcPr/>
                </a:tc>
                <a:tc>
                  <a:txBody>
                    <a:bodyPr/>
                    <a:lstStyle/>
                    <a:p>
                      <a:pPr algn="ctr"/>
                      <a:r>
                        <a:rPr lang="en-US" dirty="0"/>
                        <a:t>Relative frequency</a:t>
                      </a:r>
                    </a:p>
                  </a:txBody>
                  <a:tcPr/>
                </a:tc>
                <a:extLst>
                  <a:ext uri="{0D108BD9-81ED-4DB2-BD59-A6C34878D82A}">
                    <a16:rowId xmlns:a16="http://schemas.microsoft.com/office/drawing/2014/main" val="2380850795"/>
                  </a:ext>
                </a:extLst>
              </a:tr>
              <a:tr h="370840">
                <a:tc>
                  <a:txBody>
                    <a:bodyPr/>
                    <a:lstStyle/>
                    <a:p>
                      <a:pPr marL="350838" indent="0" algn="ctr"/>
                      <a:r>
                        <a:rPr lang="en-US" dirty="0"/>
                        <a:t>0 &lt; </a:t>
                      </a:r>
                      <a:r>
                        <a:rPr lang="en-US" i="1" dirty="0"/>
                        <a:t>x</a:t>
                      </a:r>
                      <a:r>
                        <a:rPr lang="en-US" dirty="0"/>
                        <a:t> ≤ 50</a:t>
                      </a:r>
                    </a:p>
                  </a:txBody>
                  <a:tcPr/>
                </a:tc>
                <a:tc>
                  <a:txBody>
                    <a:bodyPr/>
                    <a:lstStyle/>
                    <a:p>
                      <a:pPr marL="122238" indent="0" algn="ctr"/>
                      <a:r>
                        <a:rPr lang="en-US" dirty="0"/>
                        <a:t>40</a:t>
                      </a:r>
                    </a:p>
                  </a:txBody>
                  <a:tcPr/>
                </a:tc>
                <a:tc>
                  <a:txBody>
                    <a:bodyPr/>
                    <a:lstStyle/>
                    <a:p>
                      <a:pPr algn="ctr"/>
                      <a:r>
                        <a:rPr lang="en-US" dirty="0"/>
                        <a:t>0.20</a:t>
                      </a:r>
                    </a:p>
                  </a:txBody>
                  <a:tcPr/>
                </a:tc>
                <a:extLst>
                  <a:ext uri="{0D108BD9-81ED-4DB2-BD59-A6C34878D82A}">
                    <a16:rowId xmlns:a16="http://schemas.microsoft.com/office/drawing/2014/main" val="889198587"/>
                  </a:ext>
                </a:extLst>
              </a:tr>
              <a:tr h="370840">
                <a:tc>
                  <a:txBody>
                    <a:bodyPr/>
                    <a:lstStyle/>
                    <a:p>
                      <a:pPr marL="122238" indent="0" algn="ctr"/>
                      <a:r>
                        <a:rPr lang="en-US" dirty="0"/>
                        <a:t>50 &lt; </a:t>
                      </a:r>
                      <a:r>
                        <a:rPr lang="en-US" i="1" dirty="0"/>
                        <a:t>x</a:t>
                      </a:r>
                      <a:r>
                        <a:rPr lang="en-US" dirty="0"/>
                        <a:t> ≤ 100</a:t>
                      </a:r>
                    </a:p>
                  </a:txBody>
                  <a:tcPr/>
                </a:tc>
                <a:tc>
                  <a:txBody>
                    <a:bodyPr/>
                    <a:lstStyle/>
                    <a:p>
                      <a:pPr algn="ctr"/>
                      <a:r>
                        <a:rPr lang="en-US" dirty="0"/>
                        <a:t>132</a:t>
                      </a:r>
                    </a:p>
                  </a:txBody>
                  <a:tcPr/>
                </a:tc>
                <a:tc>
                  <a:txBody>
                    <a:bodyPr/>
                    <a:lstStyle/>
                    <a:p>
                      <a:pPr algn="ctr"/>
                      <a:r>
                        <a:rPr lang="en-US" dirty="0"/>
                        <a:t>0.66</a:t>
                      </a:r>
                    </a:p>
                  </a:txBody>
                  <a:tcPr/>
                </a:tc>
                <a:extLst>
                  <a:ext uri="{0D108BD9-81ED-4DB2-BD59-A6C34878D82A}">
                    <a16:rowId xmlns:a16="http://schemas.microsoft.com/office/drawing/2014/main" val="1166169624"/>
                  </a:ext>
                </a:extLst>
              </a:tr>
              <a:tr h="370840">
                <a:tc>
                  <a:txBody>
                    <a:bodyPr/>
                    <a:lstStyle/>
                    <a:p>
                      <a:pPr algn="ctr"/>
                      <a:r>
                        <a:rPr lang="en-US" dirty="0"/>
                        <a:t>100 &lt; </a:t>
                      </a:r>
                      <a:r>
                        <a:rPr lang="en-US" i="1" dirty="0"/>
                        <a:t>x</a:t>
                      </a:r>
                      <a:r>
                        <a:rPr lang="en-US" dirty="0"/>
                        <a:t> ≤ 150</a:t>
                      </a:r>
                    </a:p>
                  </a:txBody>
                  <a:tcPr/>
                </a:tc>
                <a:tc>
                  <a:txBody>
                    <a:bodyPr/>
                    <a:lstStyle/>
                    <a:p>
                      <a:pPr marL="122238" indent="0" algn="ctr"/>
                      <a:r>
                        <a:rPr lang="en-US" dirty="0"/>
                        <a:t>18</a:t>
                      </a:r>
                    </a:p>
                  </a:txBody>
                  <a:tcPr/>
                </a:tc>
                <a:tc>
                  <a:txBody>
                    <a:bodyPr/>
                    <a:lstStyle/>
                    <a:p>
                      <a:pPr algn="ctr"/>
                      <a:r>
                        <a:rPr lang="en-US" dirty="0"/>
                        <a:t>0.09</a:t>
                      </a:r>
                    </a:p>
                  </a:txBody>
                  <a:tcPr/>
                </a:tc>
                <a:extLst>
                  <a:ext uri="{0D108BD9-81ED-4DB2-BD59-A6C34878D82A}">
                    <a16:rowId xmlns:a16="http://schemas.microsoft.com/office/drawing/2014/main" val="983126124"/>
                  </a:ext>
                </a:extLst>
              </a:tr>
              <a:tr h="370840">
                <a:tc>
                  <a:txBody>
                    <a:bodyPr/>
                    <a:lstStyle/>
                    <a:p>
                      <a:pPr algn="ctr"/>
                      <a:r>
                        <a:rPr lang="en-US" dirty="0"/>
                        <a:t>150 &lt; </a:t>
                      </a:r>
                      <a:r>
                        <a:rPr lang="en-US" i="1" dirty="0"/>
                        <a:t>x</a:t>
                      </a:r>
                      <a:r>
                        <a:rPr lang="en-US" dirty="0"/>
                        <a:t> ≤ 200</a:t>
                      </a:r>
                    </a:p>
                  </a:txBody>
                  <a:tcPr/>
                </a:tc>
                <a:tc>
                  <a:txBody>
                    <a:bodyPr/>
                    <a:lstStyle/>
                    <a:p>
                      <a:pPr marL="228600" indent="0" algn="ctr"/>
                      <a:r>
                        <a:rPr lang="en-US" dirty="0"/>
                        <a:t>6</a:t>
                      </a:r>
                    </a:p>
                  </a:txBody>
                  <a:tcPr/>
                </a:tc>
                <a:tc>
                  <a:txBody>
                    <a:bodyPr/>
                    <a:lstStyle/>
                    <a:p>
                      <a:pPr algn="ctr"/>
                      <a:r>
                        <a:rPr lang="en-US" dirty="0"/>
                        <a:t>0.03</a:t>
                      </a:r>
                    </a:p>
                  </a:txBody>
                  <a:tcPr/>
                </a:tc>
                <a:extLst>
                  <a:ext uri="{0D108BD9-81ED-4DB2-BD59-A6C34878D82A}">
                    <a16:rowId xmlns:a16="http://schemas.microsoft.com/office/drawing/2014/main" val="2725944596"/>
                  </a:ext>
                </a:extLst>
              </a:tr>
              <a:tr h="370840">
                <a:tc>
                  <a:txBody>
                    <a:bodyPr/>
                    <a:lstStyle/>
                    <a:p>
                      <a:pPr algn="ctr"/>
                      <a:r>
                        <a:rPr lang="en-US" dirty="0"/>
                        <a:t>200 &lt; </a:t>
                      </a:r>
                      <a:r>
                        <a:rPr lang="en-US" i="1" dirty="0"/>
                        <a:t>x</a:t>
                      </a:r>
                      <a:r>
                        <a:rPr lang="en-US" dirty="0"/>
                        <a:t> ≤ 250</a:t>
                      </a:r>
                    </a:p>
                  </a:txBody>
                  <a:tcPr/>
                </a:tc>
                <a:tc>
                  <a:txBody>
                    <a:bodyPr/>
                    <a:lstStyle/>
                    <a:p>
                      <a:pPr marL="168275" indent="0" algn="ctr"/>
                      <a:r>
                        <a:rPr lang="en-US" dirty="0"/>
                        <a:t>4</a:t>
                      </a:r>
                    </a:p>
                  </a:txBody>
                  <a:tcPr/>
                </a:tc>
                <a:tc>
                  <a:txBody>
                    <a:bodyPr/>
                    <a:lstStyle/>
                    <a:p>
                      <a:pPr algn="ctr"/>
                      <a:r>
                        <a:rPr lang="en-US" dirty="0"/>
                        <a:t>0.02</a:t>
                      </a:r>
                    </a:p>
                  </a:txBody>
                  <a:tcPr/>
                </a:tc>
                <a:extLst>
                  <a:ext uri="{0D108BD9-81ED-4DB2-BD59-A6C34878D82A}">
                    <a16:rowId xmlns:a16="http://schemas.microsoft.com/office/drawing/2014/main" val="2105195006"/>
                  </a:ext>
                </a:extLst>
              </a:tr>
            </a:tbl>
          </a:graphicData>
        </a:graphic>
      </p:graphicFrame>
      <p:pic>
        <p:nvPicPr>
          <p:cNvPr id="9" name="Picture 8" descr="A table with 3 columns and 5 rows and a bar graph depict methods to visualize a single variable.">
            <a:extLst>
              <a:ext uri="{FF2B5EF4-FFF2-40B4-BE49-F238E27FC236}">
                <a16:creationId xmlns:a16="http://schemas.microsoft.com/office/drawing/2014/main" id="{F555F8D3-BF3C-3111-EBC3-FBF774728DD5}"/>
              </a:ext>
            </a:extLst>
          </p:cNvPr>
          <p:cNvPicPr>
            <a:picLocks noChangeAspect="1"/>
          </p:cNvPicPr>
          <p:nvPr/>
        </p:nvPicPr>
        <p:blipFill>
          <a:blip r:embed="rId2"/>
          <a:stretch>
            <a:fillRect/>
          </a:stretch>
        </p:blipFill>
        <p:spPr>
          <a:xfrm>
            <a:off x="1732227" y="3674193"/>
            <a:ext cx="5504857" cy="2475825"/>
          </a:xfrm>
          <a:prstGeom prst="rect">
            <a:avLst/>
          </a:prstGeom>
        </p:spPr>
      </p:pic>
      <p:sp>
        <p:nvSpPr>
          <p:cNvPr id="10" name="Text Placeholder 3">
            <a:extLst>
              <a:ext uri="{FF2B5EF4-FFF2-40B4-BE49-F238E27FC236}">
                <a16:creationId xmlns:a16="http://schemas.microsoft.com/office/drawing/2014/main" id="{9B430149-C479-5660-A236-0A55882F452A}"/>
              </a:ext>
            </a:extLst>
          </p:cNvPr>
          <p:cNvSpPr>
            <a:spLocks noGrp="1"/>
          </p:cNvSpPr>
          <p:nvPr>
            <p:ph type="body" sz="quarter" idx="12"/>
          </p:nvPr>
        </p:nvSpPr>
        <p:spPr>
          <a:xfrm>
            <a:off x="3003042" y="6309360"/>
            <a:ext cx="3137916"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4"/>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1137188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283512" cy="903231"/>
          </a:xfrm>
        </p:spPr>
        <p:txBody>
          <a:bodyPr>
            <a:normAutofit fontScale="90000"/>
          </a:bodyPr>
          <a:lstStyle/>
          <a:p>
            <a:r>
              <a:rPr lang="en-US" dirty="0"/>
              <a:t>4.1: Methods to Visualize a Single Variable </a:t>
            </a:r>
            <a:r>
              <a:rPr lang="en-US" sz="1100" b="0" dirty="0"/>
              <a:t>11</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The possibility exists for unintentional, as well as purposeful, distortions of graphical information.</a:t>
            </a:r>
          </a:p>
          <a:p>
            <a:pPr marL="292608" indent="-292608">
              <a:buFont typeface="Arial" panose="020B0604020202020204" pitchFamily="34" charset="0"/>
              <a:buChar char="•"/>
            </a:pPr>
            <a:r>
              <a:rPr lang="en-US" dirty="0"/>
              <a:t>The simplest graph should be used for a given set of data. Strive for clarity and avoid unnecessary adornments.</a:t>
            </a:r>
          </a:p>
          <a:p>
            <a:pPr marL="292608" indent="-292608">
              <a:buFont typeface="Arial" panose="020B0604020202020204" pitchFamily="34" charset="0"/>
              <a:buChar char="•"/>
            </a:pPr>
            <a:r>
              <a:rPr lang="en-US" dirty="0"/>
              <a:t>Axes should be clearly marked with the numbers of their respective scales; each axis should be labeled.</a:t>
            </a:r>
          </a:p>
          <a:p>
            <a:pPr marL="292608" indent="-292608">
              <a:buFont typeface="Arial" panose="020B0604020202020204" pitchFamily="34" charset="0"/>
              <a:buChar char="•"/>
            </a:pPr>
            <a:r>
              <a:rPr lang="en-US" dirty="0"/>
              <a:t>When creating a bar chart or a histogram, each bar/rectangle should be of the same width. Differing widths create distortions.</a:t>
            </a:r>
          </a:p>
        </p:txBody>
      </p:sp>
      <p:sp>
        <p:nvSpPr>
          <p:cNvPr id="6" name="Slide Number Placeholder 5"/>
          <p:cNvSpPr>
            <a:spLocks noGrp="1"/>
          </p:cNvSpPr>
          <p:nvPr>
            <p:ph type="sldNum" sz="quarter" idx="4"/>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2113908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4.2: Methods to Visualize the Relationship between Two Variables </a:t>
            </a:r>
            <a:r>
              <a:rPr lang="en-US" sz="1100" b="0" dirty="0"/>
              <a:t>1</a:t>
            </a:r>
          </a:p>
        </p:txBody>
      </p:sp>
      <p:sp>
        <p:nvSpPr>
          <p:cNvPr id="3" name="Content Placeholder 2"/>
          <p:cNvSpPr>
            <a:spLocks noGrp="1"/>
          </p:cNvSpPr>
          <p:nvPr>
            <p:ph sz="quarter" idx="11"/>
          </p:nvPr>
        </p:nvSpPr>
        <p:spPr>
          <a:xfrm>
            <a:off x="342900" y="1276709"/>
            <a:ext cx="8458200" cy="2228491"/>
          </a:xfrm>
        </p:spPr>
        <p:txBody>
          <a:bodyPr/>
          <a:lstStyle/>
          <a:p>
            <a:r>
              <a:rPr lang="en-US" dirty="0"/>
              <a:t>Use a </a:t>
            </a:r>
            <a:r>
              <a:rPr lang="en-US" b="1" dirty="0"/>
              <a:t>contingency table</a:t>
            </a:r>
            <a:r>
              <a:rPr lang="en-US" dirty="0"/>
              <a:t> to summarize and examine the relationship between two categorical variables.</a:t>
            </a:r>
          </a:p>
          <a:p>
            <a:pPr marL="292608" indent="-292608">
              <a:buFont typeface="Arial" panose="020B0604020202020204" pitchFamily="34" charset="0"/>
              <a:buChar char="•"/>
            </a:pPr>
            <a:r>
              <a:rPr lang="en-US" dirty="0"/>
              <a:t>Frequencies for two categorical variables.</a:t>
            </a:r>
          </a:p>
          <a:p>
            <a:pPr marL="292608" indent="-292608">
              <a:buFont typeface="Arial" panose="020B0604020202020204" pitchFamily="34" charset="0"/>
              <a:buChar char="•"/>
            </a:pPr>
            <a:r>
              <a:rPr lang="en-US" dirty="0"/>
              <a:t>Each cell represents a mutually exclusive combination of the pair of values.</a:t>
            </a:r>
          </a:p>
        </p:txBody>
      </p:sp>
      <p:sp>
        <p:nvSpPr>
          <p:cNvPr id="4" name="Content Placeholder 3"/>
          <p:cNvSpPr>
            <a:spLocks noGrp="1"/>
          </p:cNvSpPr>
          <p:nvPr>
            <p:ph sz="quarter" idx="14"/>
          </p:nvPr>
        </p:nvSpPr>
        <p:spPr>
          <a:xfrm>
            <a:off x="342900" y="3686188"/>
            <a:ext cx="8458200" cy="2562212"/>
          </a:xfrm>
        </p:spPr>
        <p:txBody>
          <a:bodyPr/>
          <a:lstStyle/>
          <a:p>
            <a:r>
              <a:rPr lang="en-US" dirty="0"/>
              <a:t>The contingency table allows us to present and interpret the raw data in a much more manageable format.</a:t>
            </a:r>
          </a:p>
          <a:p>
            <a:r>
              <a:rPr lang="en-US" dirty="0"/>
              <a:t>Contingency tables are widely used in marketing as well as other business applications.</a:t>
            </a:r>
          </a:p>
        </p:txBody>
      </p:sp>
      <p:sp>
        <p:nvSpPr>
          <p:cNvPr id="7" name="Slide Number Placeholder 6"/>
          <p:cNvSpPr>
            <a:spLocks noGrp="1"/>
          </p:cNvSpPr>
          <p:nvPr>
            <p:ph type="sldNum" sz="quarter" idx="10"/>
          </p:nvPr>
        </p:nvSpPr>
        <p:spPr/>
        <p:txBody>
          <a:bodyPr/>
          <a:lstStyle/>
          <a:p>
            <a:fld id="{68151E55-6873-49E2-B8D5-2F265E6F1973}" type="slidenum">
              <a:rPr lang="en-US" smtClean="0"/>
              <a:t>15</a:t>
            </a:fld>
            <a:endParaRPr lang="en-US"/>
          </a:p>
        </p:txBody>
      </p:sp>
    </p:spTree>
    <p:extLst>
      <p:ext uri="{BB962C8B-B14F-4D97-AF65-F5344CB8AC3E}">
        <p14:creationId xmlns:p14="http://schemas.microsoft.com/office/powerpoint/2010/main" val="2081523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4.2: Methods to Visualize the Relationship between Two Variables </a:t>
            </a:r>
            <a:r>
              <a:rPr lang="en-US" sz="1100" b="0" dirty="0"/>
              <a:t>2</a:t>
            </a:r>
            <a:endParaRPr lang="en-US" dirty="0"/>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The information in a contingency table can be shown graphically using a stacked column chart.</a:t>
            </a:r>
          </a:p>
          <a:p>
            <a:pPr marL="292608" indent="-292608">
              <a:buFont typeface="Arial" panose="020B0604020202020204" pitchFamily="34" charset="0"/>
              <a:buChar char="•"/>
            </a:pPr>
            <a:r>
              <a:rPr lang="en-US" dirty="0"/>
              <a:t>A stacked column chart is an advanced version of the bar chart.</a:t>
            </a:r>
          </a:p>
          <a:p>
            <a:pPr marL="292608" indent="-292608">
              <a:buFont typeface="Arial" panose="020B0604020202020204" pitchFamily="34" charset="0"/>
              <a:buChar char="•"/>
            </a:pPr>
            <a:r>
              <a:rPr lang="en-US" dirty="0"/>
              <a:t>It is designed to visualize more than one categorical variable.</a:t>
            </a:r>
          </a:p>
          <a:p>
            <a:pPr marL="292608" indent="-292608">
              <a:buFont typeface="Arial" panose="020B0604020202020204" pitchFamily="34" charset="0"/>
              <a:buChar char="•"/>
            </a:pPr>
            <a:r>
              <a:rPr lang="en-US" dirty="0"/>
              <a:t>It allows for the comparison </a:t>
            </a:r>
            <a:r>
              <a:rPr lang="en-US" dirty="0" err="1"/>
              <a:t>compositive</a:t>
            </a:r>
            <a:r>
              <a:rPr lang="en-US" dirty="0"/>
              <a:t> within each category.</a:t>
            </a:r>
          </a:p>
          <a:p>
            <a:pPr marL="292608" indent="-292608">
              <a:buFont typeface="Arial" panose="020B0604020202020204" pitchFamily="34" charset="0"/>
              <a:buChar char="•"/>
            </a:pPr>
            <a:r>
              <a:rPr lang="en-US" dirty="0"/>
              <a:t>Each column represents the total number of responses for each level of one variable.</a:t>
            </a:r>
          </a:p>
          <a:p>
            <a:pPr marL="292608" indent="-292608">
              <a:buFont typeface="Arial" panose="020B0604020202020204" pitchFamily="34" charset="0"/>
              <a:buChar char="•"/>
            </a:pPr>
            <a:r>
              <a:rPr lang="en-US" dirty="0"/>
              <a:t>The segments within a column represent the other variable.</a:t>
            </a:r>
          </a:p>
        </p:txBody>
      </p:sp>
      <p:sp>
        <p:nvSpPr>
          <p:cNvPr id="6" name="Slide Number Placeholder 5"/>
          <p:cNvSpPr>
            <a:spLocks noGrp="1"/>
          </p:cNvSpPr>
          <p:nvPr>
            <p:ph type="sldNum" sz="quarter" idx="4"/>
          </p:nvPr>
        </p:nvSpPr>
        <p:spPr/>
        <p:txBody>
          <a:bodyPr/>
          <a:lstStyle/>
          <a:p>
            <a:fld id="{68151E55-6873-49E2-B8D5-2F265E6F1973}" type="slidenum">
              <a:rPr lang="en-US" smtClean="0"/>
              <a:pPr/>
              <a:t>16</a:t>
            </a:fld>
            <a:endParaRPr lang="en-US" dirty="0"/>
          </a:p>
        </p:txBody>
      </p:sp>
    </p:spTree>
    <p:extLst>
      <p:ext uri="{BB962C8B-B14F-4D97-AF65-F5344CB8AC3E}">
        <p14:creationId xmlns:p14="http://schemas.microsoft.com/office/powerpoint/2010/main" val="2862380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4.2: Methods to Visualize the Relationship between Two Variables </a:t>
            </a:r>
            <a:r>
              <a:rPr lang="en-US" sz="1100" b="0" dirty="0"/>
              <a:t>3</a:t>
            </a:r>
            <a:endParaRPr lang="en-US" dirty="0"/>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Example: An online retailer recently sent e-mails to customers that included a promotional discount.</a:t>
            </a:r>
          </a:p>
          <a:p>
            <a:pPr marL="292608" indent="-292608">
              <a:buFont typeface="Arial" panose="020B0604020202020204" pitchFamily="34" charset="0"/>
              <a:buChar char="•"/>
            </a:pPr>
            <a:r>
              <a:rPr lang="en-US" dirty="0"/>
              <a:t>The retailer wonders whether there is any relationship between a customer’s location in the U</a:t>
            </a:r>
            <a:r>
              <a:rPr lang="en-US" sz="100" dirty="0"/>
              <a:t> </a:t>
            </a:r>
            <a:r>
              <a:rPr lang="en-US" dirty="0"/>
              <a:t>S (Midwest, Northeast, South, or West) and whether the customer made a purchase with the discount (Yes or No).</a:t>
            </a:r>
          </a:p>
          <a:p>
            <a:pPr marL="292608" indent="-292608">
              <a:buFont typeface="Arial" panose="020B0604020202020204" pitchFamily="34" charset="0"/>
              <a:buChar char="•"/>
            </a:pPr>
            <a:r>
              <a:rPr lang="en-US" dirty="0"/>
              <a:t>Summarize the Location and Purchase variables in the Promotion file by constructing a contingency table, a percent frequency table, a clustered column chart, and a stacked column chart.</a:t>
            </a:r>
          </a:p>
        </p:txBody>
      </p:sp>
      <p:sp>
        <p:nvSpPr>
          <p:cNvPr id="6" name="Slide Number Placeholder 5"/>
          <p:cNvSpPr>
            <a:spLocks noGrp="1"/>
          </p:cNvSpPr>
          <p:nvPr>
            <p:ph type="sldNum" sz="quarter" idx="4"/>
          </p:nvPr>
        </p:nvSpPr>
        <p:spPr/>
        <p:txBody>
          <a:bodyPr/>
          <a:lstStyle/>
          <a:p>
            <a:fld id="{68151E55-6873-49E2-B8D5-2F265E6F1973}" type="slidenum">
              <a:rPr lang="en-US" smtClean="0"/>
              <a:pPr/>
              <a:t>17</a:t>
            </a:fld>
            <a:endParaRPr lang="en-US" dirty="0"/>
          </a:p>
        </p:txBody>
      </p:sp>
    </p:spTree>
    <p:extLst>
      <p:ext uri="{BB962C8B-B14F-4D97-AF65-F5344CB8AC3E}">
        <p14:creationId xmlns:p14="http://schemas.microsoft.com/office/powerpoint/2010/main" val="3399076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4.2: Methods to Visualize the Relationship between Two Variables </a:t>
            </a:r>
            <a:r>
              <a:rPr lang="en-US" sz="1100" b="0" dirty="0"/>
              <a:t>4</a:t>
            </a:r>
            <a:endParaRPr lang="en-US" dirty="0"/>
          </a:p>
        </p:txBody>
      </p:sp>
      <p:sp>
        <p:nvSpPr>
          <p:cNvPr id="3" name="Content Placeholder 2"/>
          <p:cNvSpPr>
            <a:spLocks noGrp="1"/>
          </p:cNvSpPr>
          <p:nvPr>
            <p:ph sz="quarter" idx="11"/>
          </p:nvPr>
        </p:nvSpPr>
        <p:spPr>
          <a:xfrm>
            <a:off x="342900" y="1276709"/>
            <a:ext cx="1836420" cy="475891"/>
          </a:xfrm>
        </p:spPr>
        <p:txBody>
          <a:bodyPr/>
          <a:lstStyle/>
          <a:p>
            <a:pPr marL="292608" indent="-292608">
              <a:buFont typeface="Arial" panose="020B0604020202020204" pitchFamily="34" charset="0"/>
              <a:buChar char="•"/>
            </a:pPr>
            <a:r>
              <a:rPr lang="en-US"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604982423"/>
              </p:ext>
            </p:extLst>
          </p:nvPr>
        </p:nvGraphicFramePr>
        <p:xfrm>
          <a:off x="2423160" y="1371600"/>
          <a:ext cx="6559092" cy="2011680"/>
        </p:xfrm>
        <a:graphic>
          <a:graphicData uri="http://schemas.openxmlformats.org/drawingml/2006/table">
            <a:tbl>
              <a:tblPr firstRow="1" bandRow="1">
                <a:tableStyleId>{2D5ABB26-0587-4C30-8999-92F81FD0307C}</a:tableStyleId>
              </a:tblPr>
              <a:tblGrid>
                <a:gridCol w="1645920">
                  <a:extLst>
                    <a:ext uri="{9D8B030D-6E8A-4147-A177-3AD203B41FA5}">
                      <a16:colId xmlns:a16="http://schemas.microsoft.com/office/drawing/2014/main" val="827324050"/>
                    </a:ext>
                  </a:extLst>
                </a:gridCol>
                <a:gridCol w="1798320">
                  <a:extLst>
                    <a:ext uri="{9D8B030D-6E8A-4147-A177-3AD203B41FA5}">
                      <a16:colId xmlns:a16="http://schemas.microsoft.com/office/drawing/2014/main" val="3587478169"/>
                    </a:ext>
                  </a:extLst>
                </a:gridCol>
                <a:gridCol w="1706880">
                  <a:extLst>
                    <a:ext uri="{9D8B030D-6E8A-4147-A177-3AD203B41FA5}">
                      <a16:colId xmlns:a16="http://schemas.microsoft.com/office/drawing/2014/main" val="199157825"/>
                    </a:ext>
                  </a:extLst>
                </a:gridCol>
                <a:gridCol w="1407972">
                  <a:extLst>
                    <a:ext uri="{9D8B030D-6E8A-4147-A177-3AD203B41FA5}">
                      <a16:colId xmlns:a16="http://schemas.microsoft.com/office/drawing/2014/main" val="735949551"/>
                    </a:ext>
                  </a:extLst>
                </a:gridCol>
              </a:tblGrid>
              <a:tr h="0">
                <a:tc>
                  <a:txBody>
                    <a:bodyPr/>
                    <a:lstStyle/>
                    <a:p>
                      <a:r>
                        <a:rPr lang="en-US" sz="1600" b="1" dirty="0"/>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Purchase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Purchase 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3975260"/>
                  </a:ext>
                </a:extLst>
              </a:tr>
              <a:tr h="0">
                <a:tc>
                  <a:txBody>
                    <a:bodyPr/>
                    <a:lstStyle/>
                    <a:p>
                      <a:r>
                        <a:rPr lang="en-US" sz="1600" b="1" dirty="0"/>
                        <a:t>Midwest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2238" indent="0" algn="ctr"/>
                      <a:r>
                        <a:rPr lang="en-US" sz="1600" dirty="0"/>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184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739263"/>
                  </a:ext>
                </a:extLst>
              </a:tr>
              <a:tr h="0">
                <a:tc>
                  <a:txBody>
                    <a:bodyPr/>
                    <a:lstStyle/>
                    <a:p>
                      <a:r>
                        <a:rPr lang="en-US" sz="1600" b="1" dirty="0"/>
                        <a:t>Northeast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2238" indent="0" algn="ctr"/>
                      <a:r>
                        <a:rPr lang="en-US" sz="1600" dirty="0"/>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143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4270302"/>
                  </a:ext>
                </a:extLst>
              </a:tr>
              <a:tr h="0">
                <a:tc>
                  <a:txBody>
                    <a:bodyPr/>
                    <a:lstStyle/>
                    <a:p>
                      <a:r>
                        <a:rPr lang="en-US" sz="1600" b="1" dirty="0"/>
                        <a:t>South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2238" indent="0" algn="ctr"/>
                      <a:r>
                        <a:rPr lang="en-US" sz="1600"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4235946"/>
                  </a:ext>
                </a:extLst>
              </a:tr>
              <a:tr h="0">
                <a:tc>
                  <a:txBody>
                    <a:bodyPr/>
                    <a:lstStyle/>
                    <a:p>
                      <a:r>
                        <a:rPr lang="en-US" sz="1600" b="1" dirty="0"/>
                        <a:t>West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2238" indent="0" algn="ctr"/>
                      <a:r>
                        <a:rPr lang="en-US" sz="1600"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119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8595644"/>
                  </a:ext>
                </a:extLst>
              </a:tr>
              <a:tr h="0">
                <a:tc>
                  <a:txBody>
                    <a:bodyPr/>
                    <a:lstStyle/>
                    <a:p>
                      <a:pPr algn="ctr"/>
                      <a:r>
                        <a:rPr lang="en-US" sz="1600" dirty="0"/>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190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410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792049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17523635"/>
              </p:ext>
            </p:extLst>
          </p:nvPr>
        </p:nvGraphicFramePr>
        <p:xfrm>
          <a:off x="2423160" y="3749040"/>
          <a:ext cx="6559092" cy="2011680"/>
        </p:xfrm>
        <a:graphic>
          <a:graphicData uri="http://schemas.openxmlformats.org/drawingml/2006/table">
            <a:tbl>
              <a:tblPr firstRow="1" bandRow="1">
                <a:tableStyleId>{2D5ABB26-0587-4C30-8999-92F81FD0307C}</a:tableStyleId>
              </a:tblPr>
              <a:tblGrid>
                <a:gridCol w="1645920">
                  <a:extLst>
                    <a:ext uri="{9D8B030D-6E8A-4147-A177-3AD203B41FA5}">
                      <a16:colId xmlns:a16="http://schemas.microsoft.com/office/drawing/2014/main" val="827324050"/>
                    </a:ext>
                  </a:extLst>
                </a:gridCol>
                <a:gridCol w="1798320">
                  <a:extLst>
                    <a:ext uri="{9D8B030D-6E8A-4147-A177-3AD203B41FA5}">
                      <a16:colId xmlns:a16="http://schemas.microsoft.com/office/drawing/2014/main" val="3587478169"/>
                    </a:ext>
                  </a:extLst>
                </a:gridCol>
                <a:gridCol w="1706880">
                  <a:extLst>
                    <a:ext uri="{9D8B030D-6E8A-4147-A177-3AD203B41FA5}">
                      <a16:colId xmlns:a16="http://schemas.microsoft.com/office/drawing/2014/main" val="199157825"/>
                    </a:ext>
                  </a:extLst>
                </a:gridCol>
                <a:gridCol w="1407972">
                  <a:extLst>
                    <a:ext uri="{9D8B030D-6E8A-4147-A177-3AD203B41FA5}">
                      <a16:colId xmlns:a16="http://schemas.microsoft.com/office/drawing/2014/main" val="735949551"/>
                    </a:ext>
                  </a:extLst>
                </a:gridCol>
              </a:tblGrid>
              <a:tr h="0">
                <a:tc>
                  <a:txBody>
                    <a:bodyPr/>
                    <a:lstStyle/>
                    <a:p>
                      <a:r>
                        <a:rPr lang="en-US" sz="1600" b="1" dirty="0"/>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Purchase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Purchase 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3975260"/>
                  </a:ext>
                </a:extLst>
              </a:tr>
              <a:tr h="0">
                <a:tc>
                  <a:txBody>
                    <a:bodyPr/>
                    <a:lstStyle/>
                    <a:p>
                      <a:r>
                        <a:rPr lang="en-US" sz="1600" b="1" dirty="0"/>
                        <a:t>Midwest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17.83%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12.83%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30.67%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739263"/>
                  </a:ext>
                </a:extLst>
              </a:tr>
              <a:tr h="0">
                <a:tc>
                  <a:txBody>
                    <a:bodyPr/>
                    <a:lstStyle/>
                    <a:p>
                      <a:r>
                        <a:rPr lang="en-US" sz="1600" b="1" dirty="0"/>
                        <a:t>Northeast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23.83%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4270302"/>
                  </a:ext>
                </a:extLst>
              </a:tr>
              <a:tr h="0">
                <a:tc>
                  <a:txBody>
                    <a:bodyPr/>
                    <a:lstStyle/>
                    <a:p>
                      <a:r>
                        <a:rPr lang="en-US" sz="1600" b="1" dirty="0"/>
                        <a:t>South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21.67%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25.67%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4235946"/>
                  </a:ext>
                </a:extLst>
              </a:tr>
              <a:tr h="0">
                <a:tc>
                  <a:txBody>
                    <a:bodyPr/>
                    <a:lstStyle/>
                    <a:p>
                      <a:r>
                        <a:rPr lang="en-US" sz="1600" b="1" dirty="0"/>
                        <a:t>West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16.83%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19.83%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8595644"/>
                  </a:ext>
                </a:extLst>
              </a:tr>
              <a:tr h="0">
                <a:tc>
                  <a:txBody>
                    <a:bodyPr/>
                    <a:lstStyle/>
                    <a:p>
                      <a:pPr algn="ctr"/>
                      <a:r>
                        <a:rPr lang="en-US" sz="1600" dirty="0"/>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31.67%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68.33%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7920495"/>
                  </a:ext>
                </a:extLst>
              </a:tr>
            </a:tbl>
          </a:graphicData>
        </a:graphic>
      </p:graphicFrame>
      <p:sp>
        <p:nvSpPr>
          <p:cNvPr id="6" name="Slide Number Placeholder 5"/>
          <p:cNvSpPr>
            <a:spLocks noGrp="1"/>
          </p:cNvSpPr>
          <p:nvPr>
            <p:ph type="sldNum" sz="quarter" idx="4"/>
          </p:nvPr>
        </p:nvSpPr>
        <p:spPr/>
        <p:txBody>
          <a:bodyPr/>
          <a:lstStyle/>
          <a:p>
            <a:fld id="{68151E55-6873-49E2-B8D5-2F265E6F1973}" type="slidenum">
              <a:rPr lang="en-US" smtClean="0"/>
              <a:pPr/>
              <a:t>18</a:t>
            </a:fld>
            <a:endParaRPr lang="en-US" dirty="0"/>
          </a:p>
        </p:txBody>
      </p:sp>
    </p:spTree>
    <p:extLst>
      <p:ext uri="{BB962C8B-B14F-4D97-AF65-F5344CB8AC3E}">
        <p14:creationId xmlns:p14="http://schemas.microsoft.com/office/powerpoint/2010/main" val="3515666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4.2: Methods to Visualize the Relationship between Two Variables </a:t>
            </a:r>
            <a:r>
              <a:rPr lang="en-US" sz="1100" b="0" dirty="0"/>
              <a:t>5</a:t>
            </a:r>
            <a:endParaRPr lang="en-US" dirty="0"/>
          </a:p>
        </p:txBody>
      </p:sp>
      <p:sp>
        <p:nvSpPr>
          <p:cNvPr id="3" name="Content Placeholder 2"/>
          <p:cNvSpPr>
            <a:spLocks noGrp="1"/>
          </p:cNvSpPr>
          <p:nvPr>
            <p:ph sz="quarter" idx="11"/>
          </p:nvPr>
        </p:nvSpPr>
        <p:spPr>
          <a:xfrm>
            <a:off x="342900" y="1276709"/>
            <a:ext cx="1821180" cy="491131"/>
          </a:xfrm>
        </p:spPr>
        <p:txBody>
          <a:bodyPr/>
          <a:lstStyle/>
          <a:p>
            <a:pPr marL="292608" indent="-292608">
              <a:buFont typeface="Arial" panose="020B0604020202020204" pitchFamily="34" charset="0"/>
              <a:buChar char="•"/>
            </a:pPr>
            <a:r>
              <a:rPr lang="en-US" dirty="0"/>
              <a:t>Example:</a:t>
            </a:r>
          </a:p>
        </p:txBody>
      </p:sp>
      <p:pic>
        <p:nvPicPr>
          <p:cNvPr id="8" name="Picture 7" descr="A double bar graph presents methods to visualize the relationship between two variables.">
            <a:extLst>
              <a:ext uri="{FF2B5EF4-FFF2-40B4-BE49-F238E27FC236}">
                <a16:creationId xmlns:a16="http://schemas.microsoft.com/office/drawing/2014/main" id="{FE52A3B9-61BF-2AD3-7248-FE50723E17B2}"/>
              </a:ext>
            </a:extLst>
          </p:cNvPr>
          <p:cNvPicPr>
            <a:picLocks noChangeAspect="1"/>
          </p:cNvPicPr>
          <p:nvPr/>
        </p:nvPicPr>
        <p:blipFill>
          <a:blip r:embed="rId2"/>
          <a:stretch>
            <a:fillRect/>
          </a:stretch>
        </p:blipFill>
        <p:spPr>
          <a:xfrm>
            <a:off x="1042196" y="1948828"/>
            <a:ext cx="7059607" cy="4038337"/>
          </a:xfrm>
          <a:prstGeom prst="rect">
            <a:avLst/>
          </a:prstGeom>
        </p:spPr>
      </p:pic>
      <p:sp>
        <p:nvSpPr>
          <p:cNvPr id="9" name="Text Placeholder 3">
            <a:extLst>
              <a:ext uri="{FF2B5EF4-FFF2-40B4-BE49-F238E27FC236}">
                <a16:creationId xmlns:a16="http://schemas.microsoft.com/office/drawing/2014/main" id="{D501B252-70FE-9091-F2B4-C4872C8100F6}"/>
              </a:ext>
            </a:extLst>
          </p:cNvPr>
          <p:cNvSpPr>
            <a:spLocks noGrp="1"/>
          </p:cNvSpPr>
          <p:nvPr>
            <p:ph type="body" sz="quarter" idx="12"/>
          </p:nvPr>
        </p:nvSpPr>
        <p:spPr>
          <a:xfrm>
            <a:off x="3003042" y="6309360"/>
            <a:ext cx="3137916"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4"/>
          </p:nvPr>
        </p:nvSpPr>
        <p:spPr/>
        <p:txBody>
          <a:bodyPr/>
          <a:lstStyle/>
          <a:p>
            <a:fld id="{68151E55-6873-49E2-B8D5-2F265E6F1973}" type="slidenum">
              <a:rPr lang="en-US" smtClean="0"/>
              <a:pPr/>
              <a:t>19</a:t>
            </a:fld>
            <a:endParaRPr lang="en-US" dirty="0"/>
          </a:p>
        </p:txBody>
      </p:sp>
    </p:spTree>
    <p:extLst>
      <p:ext uri="{BB962C8B-B14F-4D97-AF65-F5344CB8AC3E}">
        <p14:creationId xmlns:p14="http://schemas.microsoft.com/office/powerpoint/2010/main" val="1156658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4 Learning Objectives (L</a:t>
            </a:r>
            <a:r>
              <a:rPr lang="en-US" sz="100" dirty="0"/>
              <a:t> </a:t>
            </a:r>
            <a:r>
              <a:rPr lang="en-US" dirty="0"/>
              <a:t>O’s)</a:t>
            </a:r>
          </a:p>
        </p:txBody>
      </p:sp>
      <p:sp>
        <p:nvSpPr>
          <p:cNvPr id="3" name="Content Placeholder 2"/>
          <p:cNvSpPr>
            <a:spLocks noGrp="1"/>
          </p:cNvSpPr>
          <p:nvPr>
            <p:ph sz="quarter" idx="11"/>
          </p:nvPr>
        </p:nvSpPr>
        <p:spPr>
          <a:xfrm>
            <a:off x="342900" y="1276709"/>
            <a:ext cx="8458200" cy="5238391"/>
          </a:xfrm>
        </p:spPr>
        <p:txBody>
          <a:bodyPr/>
          <a:lstStyle/>
          <a:p>
            <a:pPr marL="1143000" indent="-1143000"/>
            <a:r>
              <a:rPr lang="en-US" b="1" dirty="0"/>
              <a:t>L</a:t>
            </a:r>
            <a:r>
              <a:rPr lang="en-US" sz="100" b="1" dirty="0"/>
              <a:t> </a:t>
            </a:r>
            <a:r>
              <a:rPr lang="en-US" b="1" dirty="0"/>
              <a:t>O 4.1:</a:t>
            </a:r>
            <a:r>
              <a:rPr lang="en-US" dirty="0"/>
              <a:t> Visualize a single variable.</a:t>
            </a:r>
          </a:p>
          <a:p>
            <a:pPr marL="1143000" indent="-1143000"/>
            <a:r>
              <a:rPr lang="en-US" b="1" dirty="0"/>
              <a:t>L</a:t>
            </a:r>
            <a:r>
              <a:rPr lang="en-US" sz="100" b="1" dirty="0"/>
              <a:t> </a:t>
            </a:r>
            <a:r>
              <a:rPr lang="en-US" b="1" dirty="0"/>
              <a:t>O 4.2:</a:t>
            </a:r>
            <a:r>
              <a:rPr lang="en-US" dirty="0"/>
              <a:t> Visualize the relationship between two variables.</a:t>
            </a:r>
          </a:p>
          <a:p>
            <a:pPr marL="1143000" indent="-1143000"/>
            <a:r>
              <a:rPr lang="en-US" b="1" dirty="0"/>
              <a:t>L</a:t>
            </a:r>
            <a:r>
              <a:rPr lang="en-US" sz="100" b="1" dirty="0"/>
              <a:t> </a:t>
            </a:r>
            <a:r>
              <a:rPr lang="en-US" b="1" dirty="0"/>
              <a:t>O 4.3:</a:t>
            </a:r>
            <a:r>
              <a:rPr lang="en-US" dirty="0"/>
              <a:t> Visualize the relationship between two or more variables.</a:t>
            </a:r>
          </a:p>
        </p:txBody>
      </p:sp>
      <p:sp>
        <p:nvSpPr>
          <p:cNvPr id="6" name="Slide Number Placeholder 5"/>
          <p:cNvSpPr>
            <a:spLocks noGrp="1"/>
          </p:cNvSpPr>
          <p:nvPr>
            <p:ph type="sldNum" sz="quarter" idx="4"/>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3021137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4.2: Methods to Visualize the Relationship between Two Variables </a:t>
            </a:r>
            <a:r>
              <a:rPr lang="en-US" sz="1100" b="0" dirty="0"/>
              <a:t>6</a:t>
            </a:r>
            <a:endParaRPr lang="en-US" dirty="0"/>
          </a:p>
        </p:txBody>
      </p:sp>
      <p:sp>
        <p:nvSpPr>
          <p:cNvPr id="3" name="Content Placeholder 2"/>
          <p:cNvSpPr>
            <a:spLocks noGrp="1"/>
          </p:cNvSpPr>
          <p:nvPr>
            <p:ph sz="quarter" idx="11"/>
          </p:nvPr>
        </p:nvSpPr>
        <p:spPr>
          <a:xfrm>
            <a:off x="342900" y="1276709"/>
            <a:ext cx="1821180" cy="491131"/>
          </a:xfrm>
        </p:spPr>
        <p:txBody>
          <a:bodyPr/>
          <a:lstStyle/>
          <a:p>
            <a:pPr marL="292608" indent="-292608">
              <a:buFont typeface="Arial" panose="020B0604020202020204" pitchFamily="34" charset="0"/>
              <a:buChar char="•"/>
            </a:pPr>
            <a:r>
              <a:rPr lang="en-US" dirty="0"/>
              <a:t>Example:</a:t>
            </a:r>
          </a:p>
        </p:txBody>
      </p:sp>
      <p:pic>
        <p:nvPicPr>
          <p:cNvPr id="8" name="Picture 7" descr="A stacked bar graph represents methods to visualize the relationship between two variables.">
            <a:extLst>
              <a:ext uri="{FF2B5EF4-FFF2-40B4-BE49-F238E27FC236}">
                <a16:creationId xmlns:a16="http://schemas.microsoft.com/office/drawing/2014/main" id="{FC723ECB-D03D-2736-3311-59E7CDD4EA13}"/>
              </a:ext>
            </a:extLst>
          </p:cNvPr>
          <p:cNvPicPr>
            <a:picLocks noChangeAspect="1"/>
          </p:cNvPicPr>
          <p:nvPr/>
        </p:nvPicPr>
        <p:blipFill>
          <a:blip r:embed="rId2"/>
          <a:stretch>
            <a:fillRect/>
          </a:stretch>
        </p:blipFill>
        <p:spPr>
          <a:xfrm>
            <a:off x="1111747" y="1948828"/>
            <a:ext cx="6920505" cy="4208496"/>
          </a:xfrm>
          <a:prstGeom prst="rect">
            <a:avLst/>
          </a:prstGeom>
        </p:spPr>
      </p:pic>
      <p:sp>
        <p:nvSpPr>
          <p:cNvPr id="9" name="Text Placeholder 3">
            <a:extLst>
              <a:ext uri="{FF2B5EF4-FFF2-40B4-BE49-F238E27FC236}">
                <a16:creationId xmlns:a16="http://schemas.microsoft.com/office/drawing/2014/main" id="{D7455E0D-0641-4697-336D-182BB1734CFF}"/>
              </a:ext>
            </a:extLst>
          </p:cNvPr>
          <p:cNvSpPr>
            <a:spLocks noGrp="1"/>
          </p:cNvSpPr>
          <p:nvPr>
            <p:ph type="body" sz="quarter" idx="12"/>
          </p:nvPr>
        </p:nvSpPr>
        <p:spPr>
          <a:xfrm>
            <a:off x="3003042" y="6309360"/>
            <a:ext cx="3137916"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4"/>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3500813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4.2: Methods to Visualize the Relationship between Two Variables </a:t>
            </a:r>
            <a:r>
              <a:rPr lang="en-US" sz="1100" b="0" dirty="0"/>
              <a:t>7</a:t>
            </a:r>
            <a:endParaRPr lang="en-US" dirty="0"/>
          </a:p>
        </p:txBody>
      </p:sp>
      <p:sp>
        <p:nvSpPr>
          <p:cNvPr id="3" name="Content Placeholder 2"/>
          <p:cNvSpPr>
            <a:spLocks noGrp="1"/>
          </p:cNvSpPr>
          <p:nvPr>
            <p:ph sz="quarter" idx="11"/>
          </p:nvPr>
        </p:nvSpPr>
        <p:spPr>
          <a:xfrm>
            <a:off x="342900" y="1276709"/>
            <a:ext cx="8458200" cy="1436011"/>
          </a:xfrm>
        </p:spPr>
        <p:txBody>
          <a:bodyPr/>
          <a:lstStyle/>
          <a:p>
            <a:r>
              <a:rPr lang="en-US" sz="1800" dirty="0"/>
              <a:t>A </a:t>
            </a:r>
            <a:r>
              <a:rPr lang="en-US" sz="1800" b="1" dirty="0"/>
              <a:t>scatterplot</a:t>
            </a:r>
            <a:r>
              <a:rPr lang="en-US" sz="1800" dirty="0"/>
              <a:t> is used to determine whether or not two numerical variables are related in some systematic way.</a:t>
            </a:r>
          </a:p>
          <a:p>
            <a:pPr marL="292608" indent="-292608">
              <a:buFont typeface="Arial" panose="020B0604020202020204" pitchFamily="34" charset="0"/>
              <a:buChar char="•"/>
            </a:pPr>
            <a:r>
              <a:rPr lang="en-US" sz="1800" dirty="0"/>
              <a:t>Each point represents a paired observation for the two variables.</a:t>
            </a:r>
          </a:p>
          <a:p>
            <a:pPr marL="292608" indent="-292608">
              <a:buFont typeface="Arial" panose="020B0604020202020204" pitchFamily="34" charset="0"/>
              <a:buChar char="•"/>
            </a:pPr>
            <a:r>
              <a:rPr lang="en-US" sz="1800" dirty="0"/>
              <a:t>Refer to one variable as </a:t>
            </a:r>
            <a:r>
              <a:rPr lang="en-US" sz="1800" i="1" dirty="0"/>
              <a:t>x</a:t>
            </a:r>
            <a:r>
              <a:rPr lang="en-US" sz="1800" dirty="0"/>
              <a:t> (</a:t>
            </a:r>
            <a:r>
              <a:rPr lang="en-US" sz="1800" i="1" dirty="0"/>
              <a:t>x</a:t>
            </a:r>
            <a:r>
              <a:rPr lang="en-US" sz="1800" dirty="0"/>
              <a:t>-axis) and the other as </a:t>
            </a:r>
            <a:r>
              <a:rPr lang="en-US" sz="1800" i="1" dirty="0"/>
              <a:t>y</a:t>
            </a:r>
            <a:r>
              <a:rPr lang="en-US" sz="1800" dirty="0"/>
              <a:t> (</a:t>
            </a:r>
            <a:r>
              <a:rPr lang="en-US" sz="1800" i="1" dirty="0"/>
              <a:t>y</a:t>
            </a:r>
            <a:r>
              <a:rPr lang="en-US" sz="1800" dirty="0"/>
              <a:t>-axis).</a:t>
            </a:r>
          </a:p>
        </p:txBody>
      </p:sp>
      <p:sp>
        <p:nvSpPr>
          <p:cNvPr id="4" name="Content Placeholder 3"/>
          <p:cNvSpPr>
            <a:spLocks noGrp="1"/>
          </p:cNvSpPr>
          <p:nvPr>
            <p:ph sz="quarter" idx="14"/>
          </p:nvPr>
        </p:nvSpPr>
        <p:spPr>
          <a:xfrm>
            <a:off x="342900" y="2819399"/>
            <a:ext cx="3086100" cy="1872961"/>
          </a:xfrm>
        </p:spPr>
        <p:txBody>
          <a:bodyPr/>
          <a:lstStyle/>
          <a:p>
            <a:r>
              <a:rPr lang="en-US" sz="1800" dirty="0"/>
              <a:t>Once plotted, the graph may reveal one of the below.</a:t>
            </a:r>
          </a:p>
          <a:p>
            <a:pPr marL="292608" indent="-292608">
              <a:buFont typeface="Arial" panose="020B0604020202020204" pitchFamily="34" charset="0"/>
              <a:buChar char="•"/>
            </a:pPr>
            <a:r>
              <a:rPr lang="en-US" sz="1800" dirty="0"/>
              <a:t>A linear relationship.</a:t>
            </a:r>
          </a:p>
          <a:p>
            <a:pPr marL="292608" indent="-292608">
              <a:buFont typeface="Arial" panose="020B0604020202020204" pitchFamily="34" charset="0"/>
              <a:buChar char="•"/>
            </a:pPr>
            <a:r>
              <a:rPr lang="en-US" sz="1800" dirty="0"/>
              <a:t>A nonlinear relationship.</a:t>
            </a:r>
          </a:p>
          <a:p>
            <a:pPr marL="292608" indent="-292608">
              <a:buFont typeface="Arial" panose="020B0604020202020204" pitchFamily="34" charset="0"/>
              <a:buChar char="•"/>
            </a:pPr>
            <a:r>
              <a:rPr lang="en-US" sz="1800" dirty="0"/>
              <a:t>No relationship.</a:t>
            </a:r>
          </a:p>
        </p:txBody>
      </p:sp>
      <p:pic>
        <p:nvPicPr>
          <p:cNvPr id="6" name="Picture 5" descr="A chart with three scatterplots presents methods to visualize the relationship between two variables.">
            <a:extLst>
              <a:ext uri="{FF2B5EF4-FFF2-40B4-BE49-F238E27FC236}">
                <a16:creationId xmlns:a16="http://schemas.microsoft.com/office/drawing/2014/main" id="{A45C0BF1-5CD0-F7A4-0C18-1F6CC52A0353}"/>
              </a:ext>
            </a:extLst>
          </p:cNvPr>
          <p:cNvPicPr>
            <a:picLocks noChangeAspect="1"/>
          </p:cNvPicPr>
          <p:nvPr/>
        </p:nvPicPr>
        <p:blipFill>
          <a:blip r:embed="rId2"/>
          <a:stretch>
            <a:fillRect/>
          </a:stretch>
        </p:blipFill>
        <p:spPr>
          <a:xfrm>
            <a:off x="3767791" y="3982567"/>
            <a:ext cx="5033309" cy="1783335"/>
          </a:xfrm>
          <a:prstGeom prst="rect">
            <a:avLst/>
          </a:prstGeom>
        </p:spPr>
      </p:pic>
      <p:sp>
        <p:nvSpPr>
          <p:cNvPr id="8" name="Text Placeholder 3">
            <a:extLst>
              <a:ext uri="{FF2B5EF4-FFF2-40B4-BE49-F238E27FC236}">
                <a16:creationId xmlns:a16="http://schemas.microsoft.com/office/drawing/2014/main" id="{5DB1D5A4-9DA1-0B54-441B-A8285613061D}"/>
              </a:ext>
            </a:extLst>
          </p:cNvPr>
          <p:cNvSpPr>
            <a:spLocks noGrp="1"/>
          </p:cNvSpPr>
          <p:nvPr>
            <p:ph type="body" sz="quarter" idx="12"/>
          </p:nvPr>
        </p:nvSpPr>
        <p:spPr>
          <a:xfrm>
            <a:off x="3003042" y="6309360"/>
            <a:ext cx="3137916" cy="205740"/>
          </a:xfrm>
        </p:spPr>
        <p:txBody>
          <a:bodyPr anchor="ctr"/>
          <a:lstStyle/>
          <a:p>
            <a:r>
              <a:rPr lang="en-US" sz="1200" dirty="0">
                <a:hlinkClick r:id="rId3" action="ppaction://hlinksldjump"/>
              </a:rPr>
              <a:t>Access the text alternative for slide images.</a:t>
            </a:r>
            <a:endParaRPr lang="en-US" sz="1200" dirty="0"/>
          </a:p>
        </p:txBody>
      </p:sp>
      <p:sp>
        <p:nvSpPr>
          <p:cNvPr id="11" name="Slide Number Placeholder 10"/>
          <p:cNvSpPr>
            <a:spLocks noGrp="1"/>
          </p:cNvSpPr>
          <p:nvPr>
            <p:ph type="sldNum" sz="quarter" idx="10"/>
          </p:nvPr>
        </p:nvSpPr>
        <p:spPr/>
        <p:txBody>
          <a:bodyPr/>
          <a:lstStyle/>
          <a:p>
            <a:fld id="{68151E55-6873-49E2-B8D5-2F265E6F1973}" type="slidenum">
              <a:rPr lang="en-US" smtClean="0"/>
              <a:t>21</a:t>
            </a:fld>
            <a:endParaRPr lang="en-US" dirty="0"/>
          </a:p>
        </p:txBody>
      </p:sp>
    </p:spTree>
    <p:extLst>
      <p:ext uri="{BB962C8B-B14F-4D97-AF65-F5344CB8AC3E}">
        <p14:creationId xmlns:p14="http://schemas.microsoft.com/office/powerpoint/2010/main" val="3996046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4.2: Methods to Visualize the Relationship between Two Variables </a:t>
            </a:r>
            <a:r>
              <a:rPr lang="en-US" sz="1100" b="0" dirty="0"/>
              <a:t>8</a:t>
            </a:r>
            <a:endParaRPr lang="en-US" dirty="0"/>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Example: Recall the Construction Clothing case.</a:t>
            </a:r>
          </a:p>
          <a:p>
            <a:pPr marL="292608" indent="-292608">
              <a:buFont typeface="Arial" panose="020B0604020202020204" pitchFamily="34" charset="0"/>
              <a:buChar char="•"/>
            </a:pPr>
            <a:r>
              <a:rPr lang="en-US" dirty="0"/>
              <a:t>The Transactions data file shows each customer’s purchase amount (Purchase in $) and the customer’s annual income (Income in $1,000</a:t>
            </a:r>
            <a:r>
              <a:rPr lang="en-US" sz="100" dirty="0"/>
              <a:t> </a:t>
            </a:r>
            <a:r>
              <a:rPr lang="en-US" dirty="0"/>
              <a:t>’s) for 200 customers.</a:t>
            </a:r>
          </a:p>
          <a:p>
            <a:pPr marL="292608" indent="-292608">
              <a:buFont typeface="Arial" panose="020B0604020202020204" pitchFamily="34" charset="0"/>
              <a:buChar char="•"/>
            </a:pPr>
            <a:r>
              <a:rPr lang="en-US" dirty="0"/>
              <a:t>Perhaps we are interested in whether or not a customer’s annual income influences the purchase amount. Construct a scatterplot of Purchase against Income, and then summarize the results.</a:t>
            </a:r>
          </a:p>
        </p:txBody>
      </p:sp>
      <p:sp>
        <p:nvSpPr>
          <p:cNvPr id="6" name="Slide Number Placeholder 5"/>
          <p:cNvSpPr>
            <a:spLocks noGrp="1"/>
          </p:cNvSpPr>
          <p:nvPr>
            <p:ph type="sldNum" sz="quarter" idx="4"/>
          </p:nvPr>
        </p:nvSpPr>
        <p:spPr/>
        <p:txBody>
          <a:bodyPr/>
          <a:lstStyle/>
          <a:p>
            <a:fld id="{68151E55-6873-49E2-B8D5-2F265E6F1973}" type="slidenum">
              <a:rPr lang="en-US" smtClean="0"/>
              <a:pPr/>
              <a:t>22</a:t>
            </a:fld>
            <a:endParaRPr lang="en-US" dirty="0"/>
          </a:p>
        </p:txBody>
      </p:sp>
    </p:spTree>
    <p:extLst>
      <p:ext uri="{BB962C8B-B14F-4D97-AF65-F5344CB8AC3E}">
        <p14:creationId xmlns:p14="http://schemas.microsoft.com/office/powerpoint/2010/main" val="2456738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4.2: Methods to Visualize the Relationship between Two Variables </a:t>
            </a:r>
            <a:r>
              <a:rPr lang="en-US" sz="1100" b="0" dirty="0"/>
              <a:t>9</a:t>
            </a:r>
            <a:endParaRPr lang="en-US" dirty="0"/>
          </a:p>
        </p:txBody>
      </p:sp>
      <p:sp>
        <p:nvSpPr>
          <p:cNvPr id="3" name="Content Placeholder 2"/>
          <p:cNvSpPr>
            <a:spLocks noGrp="1"/>
          </p:cNvSpPr>
          <p:nvPr>
            <p:ph sz="quarter" idx="11"/>
          </p:nvPr>
        </p:nvSpPr>
        <p:spPr>
          <a:xfrm>
            <a:off x="342900" y="1276709"/>
            <a:ext cx="1943100" cy="506371"/>
          </a:xfrm>
        </p:spPr>
        <p:txBody>
          <a:bodyPr/>
          <a:lstStyle/>
          <a:p>
            <a:pPr marL="292608" indent="-292608">
              <a:buFont typeface="Arial" panose="020B0604020202020204" pitchFamily="34" charset="0"/>
              <a:buChar char="•"/>
            </a:pPr>
            <a:r>
              <a:rPr lang="en-US" dirty="0"/>
              <a:t>Example:</a:t>
            </a:r>
          </a:p>
        </p:txBody>
      </p:sp>
      <p:pic>
        <p:nvPicPr>
          <p:cNvPr id="8" name="Picture 7" descr="A scatterplot of purchases in dollars versus annual income in thousand dollars.">
            <a:extLst>
              <a:ext uri="{FF2B5EF4-FFF2-40B4-BE49-F238E27FC236}">
                <a16:creationId xmlns:a16="http://schemas.microsoft.com/office/drawing/2014/main" id="{D8989B5B-2CCD-09E3-F694-B1DDFDE38BED}"/>
              </a:ext>
            </a:extLst>
          </p:cNvPr>
          <p:cNvPicPr>
            <a:picLocks noChangeAspect="1"/>
          </p:cNvPicPr>
          <p:nvPr/>
        </p:nvPicPr>
        <p:blipFill>
          <a:blip r:embed="rId2"/>
          <a:stretch>
            <a:fillRect/>
          </a:stretch>
        </p:blipFill>
        <p:spPr>
          <a:xfrm>
            <a:off x="1077145" y="1964068"/>
            <a:ext cx="6989710" cy="3941815"/>
          </a:xfrm>
          <a:prstGeom prst="rect">
            <a:avLst/>
          </a:prstGeom>
        </p:spPr>
      </p:pic>
      <p:sp>
        <p:nvSpPr>
          <p:cNvPr id="9" name="Text Placeholder 3">
            <a:extLst>
              <a:ext uri="{FF2B5EF4-FFF2-40B4-BE49-F238E27FC236}">
                <a16:creationId xmlns:a16="http://schemas.microsoft.com/office/drawing/2014/main" id="{609CA320-9ADB-EA83-FBB7-6E06D1563FBA}"/>
              </a:ext>
            </a:extLst>
          </p:cNvPr>
          <p:cNvSpPr>
            <a:spLocks noGrp="1"/>
          </p:cNvSpPr>
          <p:nvPr>
            <p:ph type="body" sz="quarter" idx="12"/>
          </p:nvPr>
        </p:nvSpPr>
        <p:spPr>
          <a:xfrm>
            <a:off x="3003042" y="6309360"/>
            <a:ext cx="3137916"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4"/>
          </p:nvPr>
        </p:nvSpPr>
        <p:spPr/>
        <p:txBody>
          <a:bodyPr/>
          <a:lstStyle/>
          <a:p>
            <a:fld id="{68151E55-6873-49E2-B8D5-2F265E6F1973}" type="slidenum">
              <a:rPr lang="en-US" smtClean="0"/>
              <a:pPr/>
              <a:t>23</a:t>
            </a:fld>
            <a:endParaRPr lang="en-US" dirty="0"/>
          </a:p>
        </p:txBody>
      </p:sp>
    </p:spTree>
    <p:extLst>
      <p:ext uri="{BB962C8B-B14F-4D97-AF65-F5344CB8AC3E}">
        <p14:creationId xmlns:p14="http://schemas.microsoft.com/office/powerpoint/2010/main" val="2702619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694420" cy="903231"/>
          </a:xfrm>
        </p:spPr>
        <p:txBody>
          <a:bodyPr>
            <a:normAutofit/>
          </a:bodyPr>
          <a:lstStyle/>
          <a:p>
            <a:r>
              <a:rPr lang="en-US" dirty="0"/>
              <a:t>4.3: Other Data Visualization Methods </a:t>
            </a:r>
            <a:r>
              <a:rPr lang="en-US" sz="1000" b="0" dirty="0"/>
              <a:t>1</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A scatterplot with a categorical variable modifies a basic scatterplot by incorporating a categorical variable.</a:t>
            </a:r>
          </a:p>
          <a:p>
            <a:pPr marL="292608" indent="-292608">
              <a:buFont typeface="Arial" panose="020B0604020202020204" pitchFamily="34" charset="0"/>
              <a:buChar char="•"/>
            </a:pPr>
            <a:r>
              <a:rPr lang="en-US" dirty="0"/>
              <a:t>This allows us to see if the relationship between two numeric variables differs across the levels of a categorical variable.</a:t>
            </a:r>
          </a:p>
          <a:p>
            <a:pPr marL="292608" indent="-292608">
              <a:buFont typeface="Arial" panose="020B0604020202020204" pitchFamily="34" charset="0"/>
              <a:buChar char="•"/>
            </a:pPr>
            <a:r>
              <a:rPr lang="en-US" dirty="0"/>
              <a:t>It is common to encode the categorical variable through point color.</a:t>
            </a:r>
          </a:p>
          <a:p>
            <a:pPr marL="292608" indent="-292608">
              <a:buFont typeface="Arial" panose="020B0604020202020204" pitchFamily="34" charset="0"/>
              <a:buChar char="•"/>
            </a:pPr>
            <a:r>
              <a:rPr lang="en-US" dirty="0"/>
              <a:t>Giving each point a distinct hue makes it easy to show its membership to a respective category.</a:t>
            </a:r>
          </a:p>
        </p:txBody>
      </p:sp>
      <p:sp>
        <p:nvSpPr>
          <p:cNvPr id="6" name="Slide Number Placeholder 5"/>
          <p:cNvSpPr>
            <a:spLocks noGrp="1"/>
          </p:cNvSpPr>
          <p:nvPr>
            <p:ph type="sldNum" sz="quarter" idx="4"/>
          </p:nvPr>
        </p:nvSpPr>
        <p:spPr/>
        <p:txBody>
          <a:bodyPr/>
          <a:lstStyle/>
          <a:p>
            <a:fld id="{68151E55-6873-49E2-B8D5-2F265E6F1973}" type="slidenum">
              <a:rPr lang="en-US" smtClean="0"/>
              <a:pPr/>
              <a:t>24</a:t>
            </a:fld>
            <a:endParaRPr lang="en-US" dirty="0"/>
          </a:p>
        </p:txBody>
      </p:sp>
    </p:spTree>
    <p:extLst>
      <p:ext uri="{BB962C8B-B14F-4D97-AF65-F5344CB8AC3E}">
        <p14:creationId xmlns:p14="http://schemas.microsoft.com/office/powerpoint/2010/main" val="2293992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694420" cy="903231"/>
          </a:xfrm>
        </p:spPr>
        <p:txBody>
          <a:bodyPr>
            <a:normAutofit/>
          </a:bodyPr>
          <a:lstStyle/>
          <a:p>
            <a:r>
              <a:rPr lang="en-US" dirty="0"/>
              <a:t>4.3: Other Data Visualization Methods </a:t>
            </a:r>
            <a:r>
              <a:rPr lang="en-US" sz="1000" b="0" dirty="0"/>
              <a:t>2</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Example: The </a:t>
            </a:r>
            <a:r>
              <a:rPr lang="en-US" dirty="0" err="1"/>
              <a:t>Birth_Life</a:t>
            </a:r>
            <a:r>
              <a:rPr lang="en-US" dirty="0"/>
              <a:t> data file contains information on the following variables for 10 countries in 2010: country name (Country Name), life expectancy (</a:t>
            </a:r>
            <a:r>
              <a:rPr lang="en-US" dirty="0" err="1"/>
              <a:t>Life_Exp</a:t>
            </a:r>
            <a:r>
              <a:rPr lang="en-US" dirty="0"/>
              <a:t> in years), birth rate (</a:t>
            </a:r>
            <a:r>
              <a:rPr lang="en-US" dirty="0" err="1"/>
              <a:t>Birth_Rate</a:t>
            </a:r>
            <a:r>
              <a:rPr lang="en-US" dirty="0"/>
              <a:t> in percent), G</a:t>
            </a:r>
            <a:r>
              <a:rPr lang="en-US" sz="100" dirty="0"/>
              <a:t> </a:t>
            </a:r>
            <a:r>
              <a:rPr lang="en-US" dirty="0"/>
              <a:t>N</a:t>
            </a:r>
            <a:r>
              <a:rPr lang="en-US" sz="100" dirty="0"/>
              <a:t> </a:t>
            </a:r>
            <a:r>
              <a:rPr lang="en-US" dirty="0"/>
              <a:t>I per capita (G</a:t>
            </a:r>
            <a:r>
              <a:rPr lang="en-US" sz="100" dirty="0"/>
              <a:t> </a:t>
            </a:r>
            <a:r>
              <a:rPr lang="en-US" dirty="0"/>
              <a:t>N</a:t>
            </a:r>
            <a:r>
              <a:rPr lang="en-US" sz="100" dirty="0"/>
              <a:t> </a:t>
            </a:r>
            <a:r>
              <a:rPr lang="en-US" dirty="0"/>
              <a:t>I in $), and level of development (Development).</a:t>
            </a:r>
          </a:p>
          <a:p>
            <a:pPr marL="292608" indent="-292608">
              <a:buFont typeface="Arial" panose="020B0604020202020204" pitchFamily="34" charset="0"/>
              <a:buChar char="•"/>
            </a:pPr>
            <a:r>
              <a:rPr lang="en-US" dirty="0"/>
              <a:t>Construct a scatterplot of life expectancy against birth rate that also incorporates the Development variable (categorical).</a:t>
            </a:r>
          </a:p>
        </p:txBody>
      </p:sp>
      <p:sp>
        <p:nvSpPr>
          <p:cNvPr id="6" name="Slide Number Placeholder 5"/>
          <p:cNvSpPr>
            <a:spLocks noGrp="1"/>
          </p:cNvSpPr>
          <p:nvPr>
            <p:ph type="sldNum" sz="quarter" idx="4"/>
          </p:nvPr>
        </p:nvSpPr>
        <p:spPr/>
        <p:txBody>
          <a:bodyPr/>
          <a:lstStyle/>
          <a:p>
            <a:fld id="{68151E55-6873-49E2-B8D5-2F265E6F1973}" type="slidenum">
              <a:rPr lang="en-US" smtClean="0"/>
              <a:pPr/>
              <a:t>25</a:t>
            </a:fld>
            <a:endParaRPr lang="en-US" dirty="0"/>
          </a:p>
        </p:txBody>
      </p:sp>
    </p:spTree>
    <p:extLst>
      <p:ext uri="{BB962C8B-B14F-4D97-AF65-F5344CB8AC3E}">
        <p14:creationId xmlns:p14="http://schemas.microsoft.com/office/powerpoint/2010/main" val="3344395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648700" cy="903231"/>
          </a:xfrm>
        </p:spPr>
        <p:txBody>
          <a:bodyPr>
            <a:normAutofit/>
          </a:bodyPr>
          <a:lstStyle/>
          <a:p>
            <a:r>
              <a:rPr lang="en-US" dirty="0"/>
              <a:t>4.3: Other Data Visualization Methods </a:t>
            </a:r>
            <a:r>
              <a:rPr lang="en-US" sz="1000" b="0" dirty="0"/>
              <a:t>3</a:t>
            </a:r>
            <a:endParaRPr lang="en-US" dirty="0"/>
          </a:p>
        </p:txBody>
      </p:sp>
      <p:sp>
        <p:nvSpPr>
          <p:cNvPr id="3" name="Content Placeholder 2"/>
          <p:cNvSpPr>
            <a:spLocks noGrp="1"/>
          </p:cNvSpPr>
          <p:nvPr>
            <p:ph sz="quarter" idx="11"/>
          </p:nvPr>
        </p:nvSpPr>
        <p:spPr>
          <a:xfrm>
            <a:off x="342900" y="1276709"/>
            <a:ext cx="1836420" cy="506371"/>
          </a:xfrm>
        </p:spPr>
        <p:txBody>
          <a:bodyPr/>
          <a:lstStyle/>
          <a:p>
            <a:pPr marL="292608" indent="-292608">
              <a:buFont typeface="Arial" panose="020B0604020202020204" pitchFamily="34" charset="0"/>
              <a:buChar char="•"/>
            </a:pPr>
            <a:r>
              <a:rPr lang="en-US" dirty="0"/>
              <a:t>Example:</a:t>
            </a:r>
          </a:p>
        </p:txBody>
      </p:sp>
      <p:pic>
        <p:nvPicPr>
          <p:cNvPr id="8" name="Picture 7" descr="A scatterplot of life expectancy in years versus birth rate in percentage depicts other data visualization methods.">
            <a:extLst>
              <a:ext uri="{FF2B5EF4-FFF2-40B4-BE49-F238E27FC236}">
                <a16:creationId xmlns:a16="http://schemas.microsoft.com/office/drawing/2014/main" id="{8FF827A4-A9C4-6CFB-C324-94A8A38ED65F}"/>
              </a:ext>
            </a:extLst>
          </p:cNvPr>
          <p:cNvPicPr>
            <a:picLocks noChangeAspect="1"/>
          </p:cNvPicPr>
          <p:nvPr/>
        </p:nvPicPr>
        <p:blipFill>
          <a:blip r:embed="rId2"/>
          <a:stretch>
            <a:fillRect/>
          </a:stretch>
        </p:blipFill>
        <p:spPr>
          <a:xfrm>
            <a:off x="1975157" y="2042726"/>
            <a:ext cx="5222862" cy="4002883"/>
          </a:xfrm>
          <a:prstGeom prst="rect">
            <a:avLst/>
          </a:prstGeom>
        </p:spPr>
      </p:pic>
      <p:sp>
        <p:nvSpPr>
          <p:cNvPr id="9" name="Text Placeholder 3">
            <a:extLst>
              <a:ext uri="{FF2B5EF4-FFF2-40B4-BE49-F238E27FC236}">
                <a16:creationId xmlns:a16="http://schemas.microsoft.com/office/drawing/2014/main" id="{AB8CCD14-C17D-EAEA-4F4B-84CB94E2A93C}"/>
              </a:ext>
            </a:extLst>
          </p:cNvPr>
          <p:cNvSpPr>
            <a:spLocks noGrp="1"/>
          </p:cNvSpPr>
          <p:nvPr>
            <p:ph type="body" sz="quarter" idx="12"/>
          </p:nvPr>
        </p:nvSpPr>
        <p:spPr>
          <a:xfrm>
            <a:off x="3003042" y="6309360"/>
            <a:ext cx="3137916"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4"/>
          </p:nvPr>
        </p:nvSpPr>
        <p:spPr/>
        <p:txBody>
          <a:bodyPr/>
          <a:lstStyle/>
          <a:p>
            <a:fld id="{68151E55-6873-49E2-B8D5-2F265E6F1973}" type="slidenum">
              <a:rPr lang="en-US" smtClean="0"/>
              <a:pPr/>
              <a:t>26</a:t>
            </a:fld>
            <a:endParaRPr lang="en-US" dirty="0"/>
          </a:p>
        </p:txBody>
      </p:sp>
    </p:spTree>
    <p:extLst>
      <p:ext uri="{BB962C8B-B14F-4D97-AF65-F5344CB8AC3E}">
        <p14:creationId xmlns:p14="http://schemas.microsoft.com/office/powerpoint/2010/main" val="1091079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694420" cy="903231"/>
          </a:xfrm>
        </p:spPr>
        <p:txBody>
          <a:bodyPr>
            <a:normAutofit/>
          </a:bodyPr>
          <a:lstStyle/>
          <a:p>
            <a:r>
              <a:rPr lang="en-US" dirty="0"/>
              <a:t>4.3: Other Data Visualization Methods </a:t>
            </a:r>
            <a:r>
              <a:rPr lang="en-US" sz="1000" b="0" dirty="0"/>
              <a:t>4</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A </a:t>
            </a:r>
            <a:r>
              <a:rPr lang="en-US" b="1" dirty="0"/>
              <a:t>bubble plot</a:t>
            </a:r>
            <a:r>
              <a:rPr lang="en-US" dirty="0"/>
              <a:t> shows the relationship between three numerical variables.</a:t>
            </a:r>
          </a:p>
          <a:p>
            <a:pPr marL="292608" indent="-292608">
              <a:buFont typeface="Arial" panose="020B0604020202020204" pitchFamily="34" charset="0"/>
              <a:buChar char="•"/>
            </a:pPr>
            <a:r>
              <a:rPr lang="en-US" dirty="0"/>
              <a:t>The third variable is represented by the size of the bubble (points).</a:t>
            </a:r>
          </a:p>
          <a:p>
            <a:pPr marL="292608" indent="-292608">
              <a:buFont typeface="Arial" panose="020B0604020202020204" pitchFamily="34" charset="0"/>
              <a:buChar char="•"/>
            </a:pPr>
            <a:r>
              <a:rPr lang="en-US" dirty="0"/>
              <a:t>Example: Revisit the </a:t>
            </a:r>
            <a:r>
              <a:rPr lang="en-US" dirty="0" err="1"/>
              <a:t>Birth_Life</a:t>
            </a:r>
            <a:r>
              <a:rPr lang="en-US" dirty="0"/>
              <a:t> data.</a:t>
            </a:r>
          </a:p>
          <a:p>
            <a:pPr marL="292608" indent="-292608">
              <a:buFont typeface="Arial" panose="020B0604020202020204" pitchFamily="34" charset="0"/>
              <a:buChar char="•"/>
            </a:pPr>
            <a:r>
              <a:rPr lang="en-US" dirty="0"/>
              <a:t>Construct a bubble plot of life expectancy against birth rate that uses the G</a:t>
            </a:r>
            <a:r>
              <a:rPr lang="en-US" sz="100" dirty="0"/>
              <a:t> </a:t>
            </a:r>
            <a:r>
              <a:rPr lang="en-US" dirty="0"/>
              <a:t>N</a:t>
            </a:r>
            <a:r>
              <a:rPr lang="en-US" sz="100" dirty="0"/>
              <a:t> </a:t>
            </a:r>
            <a:r>
              <a:rPr lang="en-US" dirty="0"/>
              <a:t>I variable for the size of the bubbles.</a:t>
            </a:r>
          </a:p>
          <a:p>
            <a:pPr marL="292608" indent="-292608">
              <a:buFont typeface="Arial" panose="020B0604020202020204" pitchFamily="34" charset="0"/>
              <a:buChar char="•"/>
            </a:pPr>
            <a:r>
              <a:rPr lang="en-US" dirty="0"/>
              <a:t>Summarize the results.</a:t>
            </a:r>
          </a:p>
        </p:txBody>
      </p:sp>
      <p:sp>
        <p:nvSpPr>
          <p:cNvPr id="6" name="Slide Number Placeholder 5"/>
          <p:cNvSpPr>
            <a:spLocks noGrp="1"/>
          </p:cNvSpPr>
          <p:nvPr>
            <p:ph type="sldNum" sz="quarter" idx="4"/>
          </p:nvPr>
        </p:nvSpPr>
        <p:spPr/>
        <p:txBody>
          <a:bodyPr/>
          <a:lstStyle/>
          <a:p>
            <a:fld id="{68151E55-6873-49E2-B8D5-2F265E6F1973}" type="slidenum">
              <a:rPr lang="en-US" smtClean="0"/>
              <a:pPr/>
              <a:t>27</a:t>
            </a:fld>
            <a:endParaRPr lang="en-US" dirty="0"/>
          </a:p>
        </p:txBody>
      </p:sp>
    </p:spTree>
    <p:extLst>
      <p:ext uri="{BB962C8B-B14F-4D97-AF65-F5344CB8AC3E}">
        <p14:creationId xmlns:p14="http://schemas.microsoft.com/office/powerpoint/2010/main" val="923274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648700" cy="903231"/>
          </a:xfrm>
        </p:spPr>
        <p:txBody>
          <a:bodyPr>
            <a:normAutofit/>
          </a:bodyPr>
          <a:lstStyle/>
          <a:p>
            <a:r>
              <a:rPr lang="en-US" dirty="0"/>
              <a:t>4.3: Other Data Visualization Methods </a:t>
            </a:r>
            <a:r>
              <a:rPr lang="en-US" sz="1000" b="0" dirty="0"/>
              <a:t>5</a:t>
            </a:r>
            <a:endParaRPr lang="en-US" dirty="0"/>
          </a:p>
        </p:txBody>
      </p:sp>
      <p:sp>
        <p:nvSpPr>
          <p:cNvPr id="3" name="Content Placeholder 2"/>
          <p:cNvSpPr>
            <a:spLocks noGrp="1"/>
          </p:cNvSpPr>
          <p:nvPr>
            <p:ph sz="quarter" idx="11"/>
          </p:nvPr>
        </p:nvSpPr>
        <p:spPr>
          <a:xfrm>
            <a:off x="342900" y="1276709"/>
            <a:ext cx="1836420" cy="506371"/>
          </a:xfrm>
        </p:spPr>
        <p:txBody>
          <a:bodyPr/>
          <a:lstStyle/>
          <a:p>
            <a:pPr marL="292608" indent="-292608">
              <a:buFont typeface="Arial" panose="020B0604020202020204" pitchFamily="34" charset="0"/>
              <a:buChar char="•"/>
            </a:pPr>
            <a:r>
              <a:rPr lang="en-US" dirty="0"/>
              <a:t>Example:</a:t>
            </a:r>
          </a:p>
        </p:txBody>
      </p:sp>
      <p:pic>
        <p:nvPicPr>
          <p:cNvPr id="8" name="Picture 7" descr="A bubble chart presents a negative correlation between life expectancy in years and birth rate in percentage.">
            <a:extLst>
              <a:ext uri="{FF2B5EF4-FFF2-40B4-BE49-F238E27FC236}">
                <a16:creationId xmlns:a16="http://schemas.microsoft.com/office/drawing/2014/main" id="{EC76FE00-1473-3BBE-4363-A7CAFD50087D}"/>
              </a:ext>
            </a:extLst>
          </p:cNvPr>
          <p:cNvPicPr>
            <a:picLocks noChangeAspect="1"/>
          </p:cNvPicPr>
          <p:nvPr/>
        </p:nvPicPr>
        <p:blipFill>
          <a:blip r:embed="rId2"/>
          <a:stretch>
            <a:fillRect/>
          </a:stretch>
        </p:blipFill>
        <p:spPr>
          <a:xfrm>
            <a:off x="1308763" y="1964068"/>
            <a:ext cx="6716974" cy="4196062"/>
          </a:xfrm>
          <a:prstGeom prst="rect">
            <a:avLst/>
          </a:prstGeom>
        </p:spPr>
      </p:pic>
      <p:sp>
        <p:nvSpPr>
          <p:cNvPr id="9" name="Text Placeholder 3">
            <a:extLst>
              <a:ext uri="{FF2B5EF4-FFF2-40B4-BE49-F238E27FC236}">
                <a16:creationId xmlns:a16="http://schemas.microsoft.com/office/drawing/2014/main" id="{2F88B9EA-481F-8B5C-D59E-59D03602BF86}"/>
              </a:ext>
            </a:extLst>
          </p:cNvPr>
          <p:cNvSpPr>
            <a:spLocks noGrp="1"/>
          </p:cNvSpPr>
          <p:nvPr>
            <p:ph type="body" sz="quarter" idx="12"/>
          </p:nvPr>
        </p:nvSpPr>
        <p:spPr>
          <a:xfrm>
            <a:off x="3003042" y="6309360"/>
            <a:ext cx="3137916"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4"/>
          </p:nvPr>
        </p:nvSpPr>
        <p:spPr/>
        <p:txBody>
          <a:bodyPr/>
          <a:lstStyle/>
          <a:p>
            <a:fld id="{68151E55-6873-49E2-B8D5-2F265E6F1973}" type="slidenum">
              <a:rPr lang="en-US" smtClean="0"/>
              <a:pPr/>
              <a:t>28</a:t>
            </a:fld>
            <a:endParaRPr lang="en-US" dirty="0"/>
          </a:p>
        </p:txBody>
      </p:sp>
    </p:spTree>
    <p:extLst>
      <p:ext uri="{BB962C8B-B14F-4D97-AF65-F5344CB8AC3E}">
        <p14:creationId xmlns:p14="http://schemas.microsoft.com/office/powerpoint/2010/main" val="2952681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694420" cy="903231"/>
          </a:xfrm>
        </p:spPr>
        <p:txBody>
          <a:bodyPr/>
          <a:lstStyle/>
          <a:p>
            <a:r>
              <a:rPr lang="en-US" dirty="0"/>
              <a:t>4.3: Other Data Visualization Methods </a:t>
            </a:r>
            <a:r>
              <a:rPr lang="en-US" sz="1000" b="0" dirty="0"/>
              <a:t>6</a:t>
            </a:r>
            <a:endParaRPr lang="en-US" dirty="0"/>
          </a:p>
        </p:txBody>
      </p:sp>
      <p:sp>
        <p:nvSpPr>
          <p:cNvPr id="3" name="Content Placeholder 2"/>
          <p:cNvSpPr>
            <a:spLocks noGrp="1"/>
          </p:cNvSpPr>
          <p:nvPr>
            <p:ph sz="quarter" idx="11"/>
          </p:nvPr>
        </p:nvSpPr>
        <p:spPr>
          <a:xfrm>
            <a:off x="342900" y="1276709"/>
            <a:ext cx="8458200" cy="2533291"/>
          </a:xfrm>
        </p:spPr>
        <p:txBody>
          <a:bodyPr/>
          <a:lstStyle/>
          <a:p>
            <a:r>
              <a:rPr lang="en-US" dirty="0"/>
              <a:t>A </a:t>
            </a:r>
            <a:r>
              <a:rPr lang="en-US" b="1" dirty="0"/>
              <a:t>line chart</a:t>
            </a:r>
            <a:r>
              <a:rPr lang="en-US" dirty="0"/>
              <a:t> displays a numerical variable as a series of data points connected by a line.</a:t>
            </a:r>
          </a:p>
          <a:p>
            <a:pPr marL="292608" indent="-292608">
              <a:buFont typeface="Arial" panose="020B0604020202020204" pitchFamily="34" charset="0"/>
              <a:buChar char="•"/>
            </a:pPr>
            <a:r>
              <a:rPr lang="en-US" dirty="0"/>
              <a:t>Connects the consecutive observations of a numerical variable with a line.</a:t>
            </a:r>
          </a:p>
          <a:p>
            <a:pPr marL="292608" indent="-292608">
              <a:buFont typeface="Arial" panose="020B0604020202020204" pitchFamily="34" charset="0"/>
              <a:buChar char="•"/>
            </a:pPr>
            <a:r>
              <a:rPr lang="en-US" dirty="0"/>
              <a:t>A line chart is especially useful for tracking changes or trends over time.</a:t>
            </a:r>
          </a:p>
        </p:txBody>
      </p:sp>
      <p:sp>
        <p:nvSpPr>
          <p:cNvPr id="4" name="Content Placeholder 3"/>
          <p:cNvSpPr>
            <a:spLocks noGrp="1"/>
          </p:cNvSpPr>
          <p:nvPr>
            <p:ph sz="quarter" idx="14"/>
          </p:nvPr>
        </p:nvSpPr>
        <p:spPr>
          <a:xfrm>
            <a:off x="342900" y="4114800"/>
            <a:ext cx="8458200" cy="2400300"/>
          </a:xfrm>
        </p:spPr>
        <p:txBody>
          <a:bodyPr/>
          <a:lstStyle/>
          <a:p>
            <a:r>
              <a:rPr lang="en-US" dirty="0"/>
              <a:t>It is also easy for us to identify any major changes that happened in the past on a line chart.</a:t>
            </a:r>
          </a:p>
          <a:p>
            <a:r>
              <a:rPr lang="en-US" dirty="0"/>
              <a:t>When multiple lines are plotted in the same chart, we can compare these observations on one or more dimensions.</a:t>
            </a:r>
          </a:p>
        </p:txBody>
      </p:sp>
      <p:sp>
        <p:nvSpPr>
          <p:cNvPr id="7" name="Slide Number Placeholder 6"/>
          <p:cNvSpPr>
            <a:spLocks noGrp="1"/>
          </p:cNvSpPr>
          <p:nvPr>
            <p:ph type="sldNum" sz="quarter" idx="10"/>
          </p:nvPr>
        </p:nvSpPr>
        <p:spPr/>
        <p:txBody>
          <a:bodyPr/>
          <a:lstStyle/>
          <a:p>
            <a:fld id="{68151E55-6873-49E2-B8D5-2F265E6F1973}" type="slidenum">
              <a:rPr lang="en-US" smtClean="0"/>
              <a:t>29</a:t>
            </a:fld>
            <a:endParaRPr lang="en-US"/>
          </a:p>
        </p:txBody>
      </p:sp>
    </p:spTree>
    <p:extLst>
      <p:ext uri="{BB962C8B-B14F-4D97-AF65-F5344CB8AC3E}">
        <p14:creationId xmlns:p14="http://schemas.microsoft.com/office/powerpoint/2010/main" val="3272490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Introductory Case: Construction Clothing</a:t>
            </a:r>
          </a:p>
        </p:txBody>
      </p:sp>
      <p:sp>
        <p:nvSpPr>
          <p:cNvPr id="3" name="Content Placeholder 2"/>
          <p:cNvSpPr>
            <a:spLocks noGrp="1"/>
          </p:cNvSpPr>
          <p:nvPr>
            <p:ph sz="quarter" idx="11"/>
          </p:nvPr>
        </p:nvSpPr>
        <p:spPr>
          <a:xfrm>
            <a:off x="342900" y="1276709"/>
            <a:ext cx="8458200" cy="1740811"/>
          </a:xfrm>
        </p:spPr>
        <p:txBody>
          <a:bodyPr/>
          <a:lstStyle/>
          <a:p>
            <a:pPr marL="292608" indent="-292608">
              <a:buFont typeface="Arial" panose="020B0604020202020204" pitchFamily="34" charset="0"/>
              <a:buChar char="•"/>
            </a:pPr>
            <a:r>
              <a:rPr lang="en-US" sz="2000" dirty="0"/>
              <a:t>ReliableWorkWear.com is an online company that offers a large selection of construction clothing, work boots, gloves, and more that keep workers safe and comfortable on the job.</a:t>
            </a:r>
          </a:p>
          <a:p>
            <a:pPr marL="292608" indent="-292608">
              <a:buFont typeface="Arial" panose="020B0604020202020204" pitchFamily="34" charset="0"/>
              <a:buChar char="•"/>
            </a:pPr>
            <a:r>
              <a:rPr lang="en-US" sz="2000" dirty="0"/>
              <a:t>Brendan is the marketing analyst for ReliableWorkWear.com and has compiled data on 200 recent transactions.</a:t>
            </a:r>
          </a:p>
        </p:txBody>
      </p:sp>
      <p:graphicFrame>
        <p:nvGraphicFramePr>
          <p:cNvPr id="5" name="Table 4"/>
          <p:cNvGraphicFramePr>
            <a:graphicFrameLocks noGrp="1"/>
          </p:cNvGraphicFramePr>
          <p:nvPr>
            <p:extLst>
              <p:ext uri="{D42A27DB-BD31-4B8C-83A1-F6EECF244321}">
                <p14:modId xmlns:p14="http://schemas.microsoft.com/office/powerpoint/2010/main" val="4112637050"/>
              </p:ext>
            </p:extLst>
          </p:nvPr>
        </p:nvGraphicFramePr>
        <p:xfrm>
          <a:off x="678180" y="3078480"/>
          <a:ext cx="7810500" cy="1676400"/>
        </p:xfrm>
        <a:graphic>
          <a:graphicData uri="http://schemas.openxmlformats.org/drawingml/2006/table">
            <a:tbl>
              <a:tblPr firstRow="1" bandRow="1">
                <a:tableStyleId>{5C22544A-7EE6-4342-B048-85BDC9FD1C3A}</a:tableStyleId>
              </a:tblPr>
              <a:tblGrid>
                <a:gridCol w="1301750">
                  <a:extLst>
                    <a:ext uri="{9D8B030D-6E8A-4147-A177-3AD203B41FA5}">
                      <a16:colId xmlns:a16="http://schemas.microsoft.com/office/drawing/2014/main" val="1787888691"/>
                    </a:ext>
                  </a:extLst>
                </a:gridCol>
                <a:gridCol w="1301750">
                  <a:extLst>
                    <a:ext uri="{9D8B030D-6E8A-4147-A177-3AD203B41FA5}">
                      <a16:colId xmlns:a16="http://schemas.microsoft.com/office/drawing/2014/main" val="4283196982"/>
                    </a:ext>
                  </a:extLst>
                </a:gridCol>
                <a:gridCol w="1301750">
                  <a:extLst>
                    <a:ext uri="{9D8B030D-6E8A-4147-A177-3AD203B41FA5}">
                      <a16:colId xmlns:a16="http://schemas.microsoft.com/office/drawing/2014/main" val="2450073672"/>
                    </a:ext>
                  </a:extLst>
                </a:gridCol>
                <a:gridCol w="1301750">
                  <a:extLst>
                    <a:ext uri="{9D8B030D-6E8A-4147-A177-3AD203B41FA5}">
                      <a16:colId xmlns:a16="http://schemas.microsoft.com/office/drawing/2014/main" val="4022274603"/>
                    </a:ext>
                  </a:extLst>
                </a:gridCol>
                <a:gridCol w="1301750">
                  <a:extLst>
                    <a:ext uri="{9D8B030D-6E8A-4147-A177-3AD203B41FA5}">
                      <a16:colId xmlns:a16="http://schemas.microsoft.com/office/drawing/2014/main" val="2919686394"/>
                    </a:ext>
                  </a:extLst>
                </a:gridCol>
                <a:gridCol w="1301750">
                  <a:extLst>
                    <a:ext uri="{9D8B030D-6E8A-4147-A177-3AD203B41FA5}">
                      <a16:colId xmlns:a16="http://schemas.microsoft.com/office/drawing/2014/main" val="3569975014"/>
                    </a:ext>
                  </a:extLst>
                </a:gridCol>
              </a:tblGrid>
              <a:tr h="0">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17657731"/>
                  </a:ext>
                </a:extLst>
              </a:tr>
              <a:tr h="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016332983"/>
                  </a:ext>
                </a:extLst>
              </a:tr>
              <a:tr h="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042979275"/>
                  </a:ext>
                </a:extLst>
              </a:tr>
              <a:tr h="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473110345"/>
                  </a:ext>
                </a:extLst>
              </a:tr>
              <a:tr h="24892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441508032"/>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73188967"/>
              </p:ext>
            </p:extLst>
          </p:nvPr>
        </p:nvGraphicFramePr>
        <p:xfrm>
          <a:off x="849630" y="3129280"/>
          <a:ext cx="901700" cy="203200"/>
        </p:xfrm>
        <a:graphic>
          <a:graphicData uri="http://schemas.openxmlformats.org/presentationml/2006/ole">
            <mc:AlternateContent xmlns:mc="http://schemas.openxmlformats.org/markup-compatibility/2006">
              <mc:Choice xmlns:v="urn:schemas-microsoft-com:vml" Requires="v">
                <p:oleObj name="Equation" r:id="rId2" imgW="901440" imgH="203040" progId="Equation.DSMT4">
                  <p:embed/>
                </p:oleObj>
              </mc:Choice>
              <mc:Fallback>
                <p:oleObj name="Equation" r:id="rId2" imgW="901440" imgH="203040" progId="Equation.DSMT4">
                  <p:embed/>
                  <p:pic>
                    <p:nvPicPr>
                      <p:cNvPr id="0" name=""/>
                      <p:cNvPicPr/>
                      <p:nvPr/>
                    </p:nvPicPr>
                    <p:blipFill>
                      <a:blip r:embed="rId3"/>
                      <a:stretch>
                        <a:fillRect/>
                      </a:stretch>
                    </p:blipFill>
                    <p:spPr>
                      <a:xfrm>
                        <a:off x="849630" y="3129280"/>
                        <a:ext cx="901700" cy="2032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565099052"/>
              </p:ext>
            </p:extLst>
          </p:nvPr>
        </p:nvGraphicFramePr>
        <p:xfrm>
          <a:off x="2185670" y="3126423"/>
          <a:ext cx="850900" cy="203200"/>
        </p:xfrm>
        <a:graphic>
          <a:graphicData uri="http://schemas.openxmlformats.org/presentationml/2006/ole">
            <mc:AlternateContent xmlns:mc="http://schemas.openxmlformats.org/markup-compatibility/2006">
              <mc:Choice xmlns:v="urn:schemas-microsoft-com:vml" Requires="v">
                <p:oleObj name="Equation" r:id="rId4" imgW="850680" imgH="203040" progId="Equation.DSMT4">
                  <p:embed/>
                </p:oleObj>
              </mc:Choice>
              <mc:Fallback>
                <p:oleObj name="Equation" r:id="rId4" imgW="850680" imgH="203040" progId="Equation.DSMT4">
                  <p:embed/>
                  <p:pic>
                    <p:nvPicPr>
                      <p:cNvPr id="0" name=""/>
                      <p:cNvPicPr/>
                      <p:nvPr/>
                    </p:nvPicPr>
                    <p:blipFill>
                      <a:blip r:embed="rId5"/>
                      <a:stretch>
                        <a:fillRect/>
                      </a:stretch>
                    </p:blipFill>
                    <p:spPr>
                      <a:xfrm>
                        <a:off x="2185670" y="3126423"/>
                        <a:ext cx="850900" cy="2032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883637545"/>
              </p:ext>
            </p:extLst>
          </p:nvPr>
        </p:nvGraphicFramePr>
        <p:xfrm>
          <a:off x="3558868" y="3135488"/>
          <a:ext cx="685800" cy="203200"/>
        </p:xfrm>
        <a:graphic>
          <a:graphicData uri="http://schemas.openxmlformats.org/presentationml/2006/ole">
            <mc:AlternateContent xmlns:mc="http://schemas.openxmlformats.org/markup-compatibility/2006">
              <mc:Choice xmlns:v="urn:schemas-microsoft-com:vml" Requires="v">
                <p:oleObj name="Equation" r:id="rId6" imgW="685800" imgH="203040" progId="Equation.DSMT4">
                  <p:embed/>
                </p:oleObj>
              </mc:Choice>
              <mc:Fallback>
                <p:oleObj name="Equation" r:id="rId6" imgW="685800" imgH="203040" progId="Equation.DSMT4">
                  <p:embed/>
                  <p:pic>
                    <p:nvPicPr>
                      <p:cNvPr id="0" name=""/>
                      <p:cNvPicPr/>
                      <p:nvPr/>
                    </p:nvPicPr>
                    <p:blipFill>
                      <a:blip r:embed="rId7"/>
                      <a:stretch>
                        <a:fillRect/>
                      </a:stretch>
                    </p:blipFill>
                    <p:spPr>
                      <a:xfrm>
                        <a:off x="3558868" y="3135488"/>
                        <a:ext cx="685800" cy="2032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827066195"/>
              </p:ext>
            </p:extLst>
          </p:nvPr>
        </p:nvGraphicFramePr>
        <p:xfrm>
          <a:off x="4697730" y="3126423"/>
          <a:ext cx="1054100" cy="203200"/>
        </p:xfrm>
        <a:graphic>
          <a:graphicData uri="http://schemas.openxmlformats.org/presentationml/2006/ole">
            <mc:AlternateContent xmlns:mc="http://schemas.openxmlformats.org/markup-compatibility/2006">
              <mc:Choice xmlns:v="urn:schemas-microsoft-com:vml" Requires="v">
                <p:oleObj name="Equation" r:id="rId8" imgW="1054080" imgH="203040" progId="Equation.DSMT4">
                  <p:embed/>
                </p:oleObj>
              </mc:Choice>
              <mc:Fallback>
                <p:oleObj name="Equation" r:id="rId8" imgW="1054080" imgH="203040" progId="Equation.DSMT4">
                  <p:embed/>
                  <p:pic>
                    <p:nvPicPr>
                      <p:cNvPr id="0" name=""/>
                      <p:cNvPicPr/>
                      <p:nvPr/>
                    </p:nvPicPr>
                    <p:blipFill>
                      <a:blip r:embed="rId9"/>
                      <a:stretch>
                        <a:fillRect/>
                      </a:stretch>
                    </p:blipFill>
                    <p:spPr>
                      <a:xfrm>
                        <a:off x="4697730" y="3126423"/>
                        <a:ext cx="1054100" cy="2032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681520497"/>
              </p:ext>
            </p:extLst>
          </p:nvPr>
        </p:nvGraphicFramePr>
        <p:xfrm>
          <a:off x="6205220" y="3122613"/>
          <a:ext cx="660400" cy="241300"/>
        </p:xfrm>
        <a:graphic>
          <a:graphicData uri="http://schemas.openxmlformats.org/presentationml/2006/ole">
            <mc:AlternateContent xmlns:mc="http://schemas.openxmlformats.org/markup-compatibility/2006">
              <mc:Choice xmlns:v="urn:schemas-microsoft-com:vml" Requires="v">
                <p:oleObj name="Equation" r:id="rId10" imgW="660240" imgH="241200" progId="Equation.DSMT4">
                  <p:embed/>
                </p:oleObj>
              </mc:Choice>
              <mc:Fallback>
                <p:oleObj name="Equation" r:id="rId10" imgW="660240" imgH="241200" progId="Equation.DSMT4">
                  <p:embed/>
                  <p:pic>
                    <p:nvPicPr>
                      <p:cNvPr id="0" name=""/>
                      <p:cNvPicPr/>
                      <p:nvPr/>
                    </p:nvPicPr>
                    <p:blipFill>
                      <a:blip r:embed="rId11"/>
                      <a:stretch>
                        <a:fillRect/>
                      </a:stretch>
                    </p:blipFill>
                    <p:spPr>
                      <a:xfrm>
                        <a:off x="6205220" y="3122613"/>
                        <a:ext cx="660400" cy="2413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171217445"/>
              </p:ext>
            </p:extLst>
          </p:nvPr>
        </p:nvGraphicFramePr>
        <p:xfrm>
          <a:off x="7689850" y="3141663"/>
          <a:ext cx="342900" cy="203200"/>
        </p:xfrm>
        <a:graphic>
          <a:graphicData uri="http://schemas.openxmlformats.org/presentationml/2006/ole">
            <mc:AlternateContent xmlns:mc="http://schemas.openxmlformats.org/markup-compatibility/2006">
              <mc:Choice xmlns:v="urn:schemas-microsoft-com:vml" Requires="v">
                <p:oleObj name="Equation" r:id="rId12" imgW="342720" imgH="203040" progId="Equation.DSMT4">
                  <p:embed/>
                </p:oleObj>
              </mc:Choice>
              <mc:Fallback>
                <p:oleObj name="Equation" r:id="rId12" imgW="342720" imgH="203040" progId="Equation.DSMT4">
                  <p:embed/>
                  <p:pic>
                    <p:nvPicPr>
                      <p:cNvPr id="0" name=""/>
                      <p:cNvPicPr/>
                      <p:nvPr/>
                    </p:nvPicPr>
                    <p:blipFill>
                      <a:blip r:embed="rId13"/>
                      <a:stretch>
                        <a:fillRect/>
                      </a:stretch>
                    </p:blipFill>
                    <p:spPr>
                      <a:xfrm>
                        <a:off x="7689850" y="3141663"/>
                        <a:ext cx="342900" cy="2032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366260976"/>
              </p:ext>
            </p:extLst>
          </p:nvPr>
        </p:nvGraphicFramePr>
        <p:xfrm>
          <a:off x="1219200" y="3483293"/>
          <a:ext cx="101600" cy="190500"/>
        </p:xfrm>
        <a:graphic>
          <a:graphicData uri="http://schemas.openxmlformats.org/presentationml/2006/ole">
            <mc:AlternateContent xmlns:mc="http://schemas.openxmlformats.org/markup-compatibility/2006">
              <mc:Choice xmlns:v="urn:schemas-microsoft-com:vml" Requires="v">
                <p:oleObj name="Equation" r:id="rId14" imgW="101520" imgH="190440" progId="Equation.DSMT4">
                  <p:embed/>
                </p:oleObj>
              </mc:Choice>
              <mc:Fallback>
                <p:oleObj name="Equation" r:id="rId14" imgW="101520" imgH="190440" progId="Equation.DSMT4">
                  <p:embed/>
                  <p:pic>
                    <p:nvPicPr>
                      <p:cNvPr id="0" name=""/>
                      <p:cNvPicPr/>
                      <p:nvPr/>
                    </p:nvPicPr>
                    <p:blipFill>
                      <a:blip r:embed="rId15"/>
                      <a:stretch>
                        <a:fillRect/>
                      </a:stretch>
                    </p:blipFill>
                    <p:spPr>
                      <a:xfrm>
                        <a:off x="1219200" y="3483293"/>
                        <a:ext cx="101600" cy="1905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05341624"/>
              </p:ext>
            </p:extLst>
          </p:nvPr>
        </p:nvGraphicFramePr>
        <p:xfrm>
          <a:off x="2446020" y="3468053"/>
          <a:ext cx="330200" cy="190500"/>
        </p:xfrm>
        <a:graphic>
          <a:graphicData uri="http://schemas.openxmlformats.org/presentationml/2006/ole">
            <mc:AlternateContent xmlns:mc="http://schemas.openxmlformats.org/markup-compatibility/2006">
              <mc:Choice xmlns:v="urn:schemas-microsoft-com:vml" Requires="v">
                <p:oleObj name="Equation" r:id="rId16" imgW="330120" imgH="190440" progId="Equation.DSMT4">
                  <p:embed/>
                </p:oleObj>
              </mc:Choice>
              <mc:Fallback>
                <p:oleObj name="Equation" r:id="rId16" imgW="330120" imgH="190440" progId="Equation.DSMT4">
                  <p:embed/>
                  <p:pic>
                    <p:nvPicPr>
                      <p:cNvPr id="0" name=""/>
                      <p:cNvPicPr/>
                      <p:nvPr/>
                    </p:nvPicPr>
                    <p:blipFill>
                      <a:blip r:embed="rId17"/>
                      <a:stretch>
                        <a:fillRect/>
                      </a:stretch>
                    </p:blipFill>
                    <p:spPr>
                      <a:xfrm>
                        <a:off x="2446020" y="3468053"/>
                        <a:ext cx="330200" cy="190500"/>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984039894"/>
              </p:ext>
            </p:extLst>
          </p:nvPr>
        </p:nvGraphicFramePr>
        <p:xfrm>
          <a:off x="3729908" y="3468053"/>
          <a:ext cx="228600" cy="203200"/>
        </p:xfrm>
        <a:graphic>
          <a:graphicData uri="http://schemas.openxmlformats.org/presentationml/2006/ole">
            <mc:AlternateContent xmlns:mc="http://schemas.openxmlformats.org/markup-compatibility/2006">
              <mc:Choice xmlns:v="urn:schemas-microsoft-com:vml" Requires="v">
                <p:oleObj name="Equation" r:id="rId18" imgW="228600" imgH="203040" progId="Equation.DSMT4">
                  <p:embed/>
                </p:oleObj>
              </mc:Choice>
              <mc:Fallback>
                <p:oleObj name="Equation" r:id="rId18" imgW="228600" imgH="203040" progId="Equation.DSMT4">
                  <p:embed/>
                  <p:pic>
                    <p:nvPicPr>
                      <p:cNvPr id="0" name=""/>
                      <p:cNvPicPr/>
                      <p:nvPr/>
                    </p:nvPicPr>
                    <p:blipFill>
                      <a:blip r:embed="rId19"/>
                      <a:stretch>
                        <a:fillRect/>
                      </a:stretch>
                    </p:blipFill>
                    <p:spPr>
                      <a:xfrm>
                        <a:off x="3729908" y="3468053"/>
                        <a:ext cx="228600" cy="2032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973416704"/>
              </p:ext>
            </p:extLst>
          </p:nvPr>
        </p:nvGraphicFramePr>
        <p:xfrm>
          <a:off x="5158740" y="3468053"/>
          <a:ext cx="101600" cy="190500"/>
        </p:xfrm>
        <a:graphic>
          <a:graphicData uri="http://schemas.openxmlformats.org/presentationml/2006/ole">
            <mc:AlternateContent xmlns:mc="http://schemas.openxmlformats.org/markup-compatibility/2006">
              <mc:Choice xmlns:v="urn:schemas-microsoft-com:vml" Requires="v">
                <p:oleObj name="Equation" r:id="rId20" imgW="101520" imgH="190440" progId="Equation.DSMT4">
                  <p:embed/>
                </p:oleObj>
              </mc:Choice>
              <mc:Fallback>
                <p:oleObj name="Equation" r:id="rId20" imgW="101520" imgH="190440" progId="Equation.DSMT4">
                  <p:embed/>
                  <p:pic>
                    <p:nvPicPr>
                      <p:cNvPr id="0" name=""/>
                      <p:cNvPicPr/>
                      <p:nvPr/>
                    </p:nvPicPr>
                    <p:blipFill>
                      <a:blip r:embed="rId21"/>
                      <a:stretch>
                        <a:fillRect/>
                      </a:stretch>
                    </p:blipFill>
                    <p:spPr>
                      <a:xfrm>
                        <a:off x="5158740" y="3468053"/>
                        <a:ext cx="101600" cy="1905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596449819"/>
              </p:ext>
            </p:extLst>
          </p:nvPr>
        </p:nvGraphicFramePr>
        <p:xfrm>
          <a:off x="6352540" y="3461703"/>
          <a:ext cx="304800" cy="203200"/>
        </p:xfrm>
        <a:graphic>
          <a:graphicData uri="http://schemas.openxmlformats.org/presentationml/2006/ole">
            <mc:AlternateContent xmlns:mc="http://schemas.openxmlformats.org/markup-compatibility/2006">
              <mc:Choice xmlns:v="urn:schemas-microsoft-com:vml" Requires="v">
                <p:oleObj name="Equation" r:id="rId22" imgW="304560" imgH="203040" progId="Equation.DSMT4">
                  <p:embed/>
                </p:oleObj>
              </mc:Choice>
              <mc:Fallback>
                <p:oleObj name="Equation" r:id="rId22" imgW="304560" imgH="203040" progId="Equation.DSMT4">
                  <p:embed/>
                  <p:pic>
                    <p:nvPicPr>
                      <p:cNvPr id="0" name=""/>
                      <p:cNvPicPr/>
                      <p:nvPr/>
                    </p:nvPicPr>
                    <p:blipFill>
                      <a:blip r:embed="rId23"/>
                      <a:stretch>
                        <a:fillRect/>
                      </a:stretch>
                    </p:blipFill>
                    <p:spPr>
                      <a:xfrm>
                        <a:off x="6352540" y="3461703"/>
                        <a:ext cx="304800" cy="203200"/>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490775015"/>
              </p:ext>
            </p:extLst>
          </p:nvPr>
        </p:nvGraphicFramePr>
        <p:xfrm>
          <a:off x="7632700" y="3467418"/>
          <a:ext cx="457200" cy="215900"/>
        </p:xfrm>
        <a:graphic>
          <a:graphicData uri="http://schemas.openxmlformats.org/presentationml/2006/ole">
            <mc:AlternateContent xmlns:mc="http://schemas.openxmlformats.org/markup-compatibility/2006">
              <mc:Choice xmlns:v="urn:schemas-microsoft-com:vml" Requires="v">
                <p:oleObj name="Equation" r:id="rId24" imgW="457200" imgH="215640" progId="Equation.DSMT4">
                  <p:embed/>
                </p:oleObj>
              </mc:Choice>
              <mc:Fallback>
                <p:oleObj name="Equation" r:id="rId24" imgW="457200" imgH="215640" progId="Equation.DSMT4">
                  <p:embed/>
                  <p:pic>
                    <p:nvPicPr>
                      <p:cNvPr id="0" name=""/>
                      <p:cNvPicPr/>
                      <p:nvPr/>
                    </p:nvPicPr>
                    <p:blipFill>
                      <a:blip r:embed="rId25"/>
                      <a:stretch>
                        <a:fillRect/>
                      </a:stretch>
                    </p:blipFill>
                    <p:spPr>
                      <a:xfrm>
                        <a:off x="7632700" y="3467418"/>
                        <a:ext cx="457200" cy="21590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4057847466"/>
              </p:ext>
            </p:extLst>
          </p:nvPr>
        </p:nvGraphicFramePr>
        <p:xfrm>
          <a:off x="1184910" y="3830638"/>
          <a:ext cx="139700" cy="190500"/>
        </p:xfrm>
        <a:graphic>
          <a:graphicData uri="http://schemas.openxmlformats.org/presentationml/2006/ole">
            <mc:AlternateContent xmlns:mc="http://schemas.openxmlformats.org/markup-compatibility/2006">
              <mc:Choice xmlns:v="urn:schemas-microsoft-com:vml" Requires="v">
                <p:oleObj name="Equation" r:id="rId26" imgW="139680" imgH="190440" progId="Equation.DSMT4">
                  <p:embed/>
                </p:oleObj>
              </mc:Choice>
              <mc:Fallback>
                <p:oleObj name="Equation" r:id="rId26" imgW="139680" imgH="190440" progId="Equation.DSMT4">
                  <p:embed/>
                  <p:pic>
                    <p:nvPicPr>
                      <p:cNvPr id="0" name=""/>
                      <p:cNvPicPr/>
                      <p:nvPr/>
                    </p:nvPicPr>
                    <p:blipFill>
                      <a:blip r:embed="rId27"/>
                      <a:stretch>
                        <a:fillRect/>
                      </a:stretch>
                    </p:blipFill>
                    <p:spPr>
                      <a:xfrm>
                        <a:off x="1184910" y="3830638"/>
                        <a:ext cx="139700" cy="1905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953815321"/>
              </p:ext>
            </p:extLst>
          </p:nvPr>
        </p:nvGraphicFramePr>
        <p:xfrm>
          <a:off x="2446020" y="3824288"/>
          <a:ext cx="330200" cy="203200"/>
        </p:xfrm>
        <a:graphic>
          <a:graphicData uri="http://schemas.openxmlformats.org/presentationml/2006/ole">
            <mc:AlternateContent xmlns:mc="http://schemas.openxmlformats.org/markup-compatibility/2006">
              <mc:Choice xmlns:v="urn:schemas-microsoft-com:vml" Requires="v">
                <p:oleObj name="Equation" r:id="rId28" imgW="330120" imgH="203040" progId="Equation.DSMT4">
                  <p:embed/>
                </p:oleObj>
              </mc:Choice>
              <mc:Fallback>
                <p:oleObj name="Equation" r:id="rId28" imgW="330120" imgH="203040" progId="Equation.DSMT4">
                  <p:embed/>
                  <p:pic>
                    <p:nvPicPr>
                      <p:cNvPr id="0" name=""/>
                      <p:cNvPicPr/>
                      <p:nvPr/>
                    </p:nvPicPr>
                    <p:blipFill>
                      <a:blip r:embed="rId29"/>
                      <a:stretch>
                        <a:fillRect/>
                      </a:stretch>
                    </p:blipFill>
                    <p:spPr>
                      <a:xfrm>
                        <a:off x="2446020" y="3824288"/>
                        <a:ext cx="330200" cy="203200"/>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3329662970"/>
              </p:ext>
            </p:extLst>
          </p:nvPr>
        </p:nvGraphicFramePr>
        <p:xfrm>
          <a:off x="3732038" y="3830638"/>
          <a:ext cx="241300" cy="203200"/>
        </p:xfrm>
        <a:graphic>
          <a:graphicData uri="http://schemas.openxmlformats.org/presentationml/2006/ole">
            <mc:AlternateContent xmlns:mc="http://schemas.openxmlformats.org/markup-compatibility/2006">
              <mc:Choice xmlns:v="urn:schemas-microsoft-com:vml" Requires="v">
                <p:oleObj name="Equation" r:id="rId30" imgW="241200" imgH="203040" progId="Equation.DSMT4">
                  <p:embed/>
                </p:oleObj>
              </mc:Choice>
              <mc:Fallback>
                <p:oleObj name="Equation" r:id="rId30" imgW="241200" imgH="203040" progId="Equation.DSMT4">
                  <p:embed/>
                  <p:pic>
                    <p:nvPicPr>
                      <p:cNvPr id="0" name=""/>
                      <p:cNvPicPr/>
                      <p:nvPr/>
                    </p:nvPicPr>
                    <p:blipFill>
                      <a:blip r:embed="rId31"/>
                      <a:stretch>
                        <a:fillRect/>
                      </a:stretch>
                    </p:blipFill>
                    <p:spPr>
                      <a:xfrm>
                        <a:off x="3732038" y="3830638"/>
                        <a:ext cx="241300" cy="2032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665866014"/>
              </p:ext>
            </p:extLst>
          </p:nvPr>
        </p:nvGraphicFramePr>
        <p:xfrm>
          <a:off x="5146040" y="3809048"/>
          <a:ext cx="127000" cy="203200"/>
        </p:xfrm>
        <a:graphic>
          <a:graphicData uri="http://schemas.openxmlformats.org/presentationml/2006/ole">
            <mc:AlternateContent xmlns:mc="http://schemas.openxmlformats.org/markup-compatibility/2006">
              <mc:Choice xmlns:v="urn:schemas-microsoft-com:vml" Requires="v">
                <p:oleObj name="Equation" r:id="rId32" imgW="126720" imgH="203040" progId="Equation.DSMT4">
                  <p:embed/>
                </p:oleObj>
              </mc:Choice>
              <mc:Fallback>
                <p:oleObj name="Equation" r:id="rId32" imgW="126720" imgH="203040" progId="Equation.DSMT4">
                  <p:embed/>
                  <p:pic>
                    <p:nvPicPr>
                      <p:cNvPr id="0" name=""/>
                      <p:cNvPicPr/>
                      <p:nvPr/>
                    </p:nvPicPr>
                    <p:blipFill>
                      <a:blip r:embed="rId33"/>
                      <a:stretch>
                        <a:fillRect/>
                      </a:stretch>
                    </p:blipFill>
                    <p:spPr>
                      <a:xfrm>
                        <a:off x="5146040" y="3809048"/>
                        <a:ext cx="127000" cy="20320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388970632"/>
              </p:ext>
            </p:extLst>
          </p:nvPr>
        </p:nvGraphicFramePr>
        <p:xfrm>
          <a:off x="6311900" y="3809048"/>
          <a:ext cx="355600" cy="203200"/>
        </p:xfrm>
        <a:graphic>
          <a:graphicData uri="http://schemas.openxmlformats.org/presentationml/2006/ole">
            <mc:AlternateContent xmlns:mc="http://schemas.openxmlformats.org/markup-compatibility/2006">
              <mc:Choice xmlns:v="urn:schemas-microsoft-com:vml" Requires="v">
                <p:oleObj name="Equation" r:id="rId34" imgW="355320" imgH="203040" progId="Equation.DSMT4">
                  <p:embed/>
                </p:oleObj>
              </mc:Choice>
              <mc:Fallback>
                <p:oleObj name="Equation" r:id="rId34" imgW="355320" imgH="203040" progId="Equation.DSMT4">
                  <p:embed/>
                  <p:pic>
                    <p:nvPicPr>
                      <p:cNvPr id="0" name=""/>
                      <p:cNvPicPr/>
                      <p:nvPr/>
                    </p:nvPicPr>
                    <p:blipFill>
                      <a:blip r:embed="rId35"/>
                      <a:stretch>
                        <a:fillRect/>
                      </a:stretch>
                    </p:blipFill>
                    <p:spPr>
                      <a:xfrm>
                        <a:off x="6311900" y="3809048"/>
                        <a:ext cx="355600" cy="203200"/>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726959519"/>
              </p:ext>
            </p:extLst>
          </p:nvPr>
        </p:nvGraphicFramePr>
        <p:xfrm>
          <a:off x="7632700" y="3802698"/>
          <a:ext cx="457200" cy="215900"/>
        </p:xfrm>
        <a:graphic>
          <a:graphicData uri="http://schemas.openxmlformats.org/presentationml/2006/ole">
            <mc:AlternateContent xmlns:mc="http://schemas.openxmlformats.org/markup-compatibility/2006">
              <mc:Choice xmlns:v="urn:schemas-microsoft-com:vml" Requires="v">
                <p:oleObj name="Equation" r:id="rId36" imgW="457200" imgH="215640" progId="Equation.DSMT4">
                  <p:embed/>
                </p:oleObj>
              </mc:Choice>
              <mc:Fallback>
                <p:oleObj name="Equation" r:id="rId36" imgW="457200" imgH="215640" progId="Equation.DSMT4">
                  <p:embed/>
                  <p:pic>
                    <p:nvPicPr>
                      <p:cNvPr id="0" name=""/>
                      <p:cNvPicPr/>
                      <p:nvPr/>
                    </p:nvPicPr>
                    <p:blipFill>
                      <a:blip r:embed="rId25"/>
                      <a:stretch>
                        <a:fillRect/>
                      </a:stretch>
                    </p:blipFill>
                    <p:spPr>
                      <a:xfrm>
                        <a:off x="7632700" y="3802698"/>
                        <a:ext cx="457200" cy="215900"/>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977790438"/>
              </p:ext>
            </p:extLst>
          </p:nvPr>
        </p:nvGraphicFramePr>
        <p:xfrm>
          <a:off x="1216660" y="4137978"/>
          <a:ext cx="76200" cy="215900"/>
        </p:xfrm>
        <a:graphic>
          <a:graphicData uri="http://schemas.openxmlformats.org/presentationml/2006/ole">
            <mc:AlternateContent xmlns:mc="http://schemas.openxmlformats.org/markup-compatibility/2006">
              <mc:Choice xmlns:v="urn:schemas-microsoft-com:vml" Requires="v">
                <p:oleObj name="Equation" r:id="rId37" imgW="75960" imgH="215640" progId="Equation.DSMT4">
                  <p:embed/>
                </p:oleObj>
              </mc:Choice>
              <mc:Fallback>
                <p:oleObj name="Equation" r:id="rId37" imgW="75960" imgH="215640" progId="Equation.DSMT4">
                  <p:embed/>
                  <p:pic>
                    <p:nvPicPr>
                      <p:cNvPr id="0" name=""/>
                      <p:cNvPicPr/>
                      <p:nvPr/>
                    </p:nvPicPr>
                    <p:blipFill>
                      <a:blip r:embed="rId38"/>
                      <a:stretch>
                        <a:fillRect/>
                      </a:stretch>
                    </p:blipFill>
                    <p:spPr>
                      <a:xfrm>
                        <a:off x="1216660" y="4137978"/>
                        <a:ext cx="76200" cy="215900"/>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2827483780"/>
              </p:ext>
            </p:extLst>
          </p:nvPr>
        </p:nvGraphicFramePr>
        <p:xfrm>
          <a:off x="2557780" y="4153218"/>
          <a:ext cx="76200" cy="215900"/>
        </p:xfrm>
        <a:graphic>
          <a:graphicData uri="http://schemas.openxmlformats.org/presentationml/2006/ole">
            <mc:AlternateContent xmlns:mc="http://schemas.openxmlformats.org/markup-compatibility/2006">
              <mc:Choice xmlns:v="urn:schemas-microsoft-com:vml" Requires="v">
                <p:oleObj name="Equation" r:id="rId39" imgW="75960" imgH="215640" progId="Equation.DSMT4">
                  <p:embed/>
                </p:oleObj>
              </mc:Choice>
              <mc:Fallback>
                <p:oleObj name="Equation" r:id="rId39" imgW="75960" imgH="215640" progId="Equation.DSMT4">
                  <p:embed/>
                  <p:pic>
                    <p:nvPicPr>
                      <p:cNvPr id="0" name=""/>
                      <p:cNvPicPr/>
                      <p:nvPr/>
                    </p:nvPicPr>
                    <p:blipFill>
                      <a:blip r:embed="rId40"/>
                      <a:stretch>
                        <a:fillRect/>
                      </a:stretch>
                    </p:blipFill>
                    <p:spPr>
                      <a:xfrm>
                        <a:off x="2557780" y="4153218"/>
                        <a:ext cx="76200" cy="215900"/>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3959295829"/>
              </p:ext>
            </p:extLst>
          </p:nvPr>
        </p:nvGraphicFramePr>
        <p:xfrm>
          <a:off x="3822700" y="4137978"/>
          <a:ext cx="76200" cy="215900"/>
        </p:xfrm>
        <a:graphic>
          <a:graphicData uri="http://schemas.openxmlformats.org/presentationml/2006/ole">
            <mc:AlternateContent xmlns:mc="http://schemas.openxmlformats.org/markup-compatibility/2006">
              <mc:Choice xmlns:v="urn:schemas-microsoft-com:vml" Requires="v">
                <p:oleObj name="Equation" r:id="rId41" imgW="75960" imgH="215640" progId="Equation.DSMT4">
                  <p:embed/>
                </p:oleObj>
              </mc:Choice>
              <mc:Fallback>
                <p:oleObj name="Equation" r:id="rId41" imgW="75960" imgH="215640" progId="Equation.DSMT4">
                  <p:embed/>
                  <p:pic>
                    <p:nvPicPr>
                      <p:cNvPr id="0" name=""/>
                      <p:cNvPicPr/>
                      <p:nvPr/>
                    </p:nvPicPr>
                    <p:blipFill>
                      <a:blip r:embed="rId42"/>
                      <a:stretch>
                        <a:fillRect/>
                      </a:stretch>
                    </p:blipFill>
                    <p:spPr>
                      <a:xfrm>
                        <a:off x="3822700" y="4137978"/>
                        <a:ext cx="76200" cy="215900"/>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1252368916"/>
              </p:ext>
            </p:extLst>
          </p:nvPr>
        </p:nvGraphicFramePr>
        <p:xfrm>
          <a:off x="5171440" y="4137978"/>
          <a:ext cx="76200" cy="215900"/>
        </p:xfrm>
        <a:graphic>
          <a:graphicData uri="http://schemas.openxmlformats.org/presentationml/2006/ole">
            <mc:AlternateContent xmlns:mc="http://schemas.openxmlformats.org/markup-compatibility/2006">
              <mc:Choice xmlns:v="urn:schemas-microsoft-com:vml" Requires="v">
                <p:oleObj name="Equation" r:id="rId43" imgW="75960" imgH="215640" progId="Equation.DSMT4">
                  <p:embed/>
                </p:oleObj>
              </mc:Choice>
              <mc:Fallback>
                <p:oleObj name="Equation" r:id="rId43" imgW="75960" imgH="215640" progId="Equation.DSMT4">
                  <p:embed/>
                  <p:pic>
                    <p:nvPicPr>
                      <p:cNvPr id="0" name=""/>
                      <p:cNvPicPr/>
                      <p:nvPr/>
                    </p:nvPicPr>
                    <p:blipFill>
                      <a:blip r:embed="rId44"/>
                      <a:stretch>
                        <a:fillRect/>
                      </a:stretch>
                    </p:blipFill>
                    <p:spPr>
                      <a:xfrm>
                        <a:off x="5171440" y="4137978"/>
                        <a:ext cx="76200" cy="21590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114104793"/>
              </p:ext>
            </p:extLst>
          </p:nvPr>
        </p:nvGraphicFramePr>
        <p:xfrm>
          <a:off x="6466840" y="4137978"/>
          <a:ext cx="76200" cy="215900"/>
        </p:xfrm>
        <a:graphic>
          <a:graphicData uri="http://schemas.openxmlformats.org/presentationml/2006/ole">
            <mc:AlternateContent xmlns:mc="http://schemas.openxmlformats.org/markup-compatibility/2006">
              <mc:Choice xmlns:v="urn:schemas-microsoft-com:vml" Requires="v">
                <p:oleObj name="Equation" r:id="rId45" imgW="75960" imgH="215640" progId="Equation.DSMT4">
                  <p:embed/>
                </p:oleObj>
              </mc:Choice>
              <mc:Fallback>
                <p:oleObj name="Equation" r:id="rId45" imgW="75960" imgH="215640" progId="Equation.DSMT4">
                  <p:embed/>
                  <p:pic>
                    <p:nvPicPr>
                      <p:cNvPr id="0" name=""/>
                      <p:cNvPicPr/>
                      <p:nvPr/>
                    </p:nvPicPr>
                    <p:blipFill>
                      <a:blip r:embed="rId46"/>
                      <a:stretch>
                        <a:fillRect/>
                      </a:stretch>
                    </p:blipFill>
                    <p:spPr>
                      <a:xfrm>
                        <a:off x="6466840" y="4137978"/>
                        <a:ext cx="76200" cy="215900"/>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3395340253"/>
              </p:ext>
            </p:extLst>
          </p:nvPr>
        </p:nvGraphicFramePr>
        <p:xfrm>
          <a:off x="7838440" y="4137978"/>
          <a:ext cx="76200" cy="215900"/>
        </p:xfrm>
        <a:graphic>
          <a:graphicData uri="http://schemas.openxmlformats.org/presentationml/2006/ole">
            <mc:AlternateContent xmlns:mc="http://schemas.openxmlformats.org/markup-compatibility/2006">
              <mc:Choice xmlns:v="urn:schemas-microsoft-com:vml" Requires="v">
                <p:oleObj name="Equation" r:id="rId47" imgW="75960" imgH="215640" progId="Equation.DSMT4">
                  <p:embed/>
                </p:oleObj>
              </mc:Choice>
              <mc:Fallback>
                <p:oleObj name="Equation" r:id="rId47" imgW="75960" imgH="215640" progId="Equation.DSMT4">
                  <p:embed/>
                  <p:pic>
                    <p:nvPicPr>
                      <p:cNvPr id="0" name=""/>
                      <p:cNvPicPr/>
                      <p:nvPr/>
                    </p:nvPicPr>
                    <p:blipFill>
                      <a:blip r:embed="rId46"/>
                      <a:stretch>
                        <a:fillRect/>
                      </a:stretch>
                    </p:blipFill>
                    <p:spPr>
                      <a:xfrm>
                        <a:off x="7838440" y="4137978"/>
                        <a:ext cx="76200" cy="215900"/>
                      </a:xfrm>
                      <a:prstGeom prst="rect">
                        <a:avLst/>
                      </a:prstGeom>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2064557868"/>
              </p:ext>
            </p:extLst>
          </p:nvPr>
        </p:nvGraphicFramePr>
        <p:xfrm>
          <a:off x="1083310" y="4479608"/>
          <a:ext cx="342900" cy="203200"/>
        </p:xfrm>
        <a:graphic>
          <a:graphicData uri="http://schemas.openxmlformats.org/presentationml/2006/ole">
            <mc:AlternateContent xmlns:mc="http://schemas.openxmlformats.org/markup-compatibility/2006">
              <mc:Choice xmlns:v="urn:schemas-microsoft-com:vml" Requires="v">
                <p:oleObj name="Equation" r:id="rId48" imgW="342720" imgH="203040" progId="Equation.DSMT4">
                  <p:embed/>
                </p:oleObj>
              </mc:Choice>
              <mc:Fallback>
                <p:oleObj name="Equation" r:id="rId48" imgW="342720" imgH="203040" progId="Equation.DSMT4">
                  <p:embed/>
                  <p:pic>
                    <p:nvPicPr>
                      <p:cNvPr id="0" name=""/>
                      <p:cNvPicPr/>
                      <p:nvPr/>
                    </p:nvPicPr>
                    <p:blipFill>
                      <a:blip r:embed="rId49"/>
                      <a:stretch>
                        <a:fillRect/>
                      </a:stretch>
                    </p:blipFill>
                    <p:spPr>
                      <a:xfrm>
                        <a:off x="1083310" y="4479608"/>
                        <a:ext cx="342900" cy="203200"/>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1576594433"/>
              </p:ext>
            </p:extLst>
          </p:nvPr>
        </p:nvGraphicFramePr>
        <p:xfrm>
          <a:off x="2424430" y="4494848"/>
          <a:ext cx="342900" cy="203200"/>
        </p:xfrm>
        <a:graphic>
          <a:graphicData uri="http://schemas.openxmlformats.org/presentationml/2006/ole">
            <mc:AlternateContent xmlns:mc="http://schemas.openxmlformats.org/markup-compatibility/2006">
              <mc:Choice xmlns:v="urn:schemas-microsoft-com:vml" Requires="v">
                <p:oleObj name="Equation" r:id="rId50" imgW="342720" imgH="203040" progId="Equation.DSMT4">
                  <p:embed/>
                </p:oleObj>
              </mc:Choice>
              <mc:Fallback>
                <p:oleObj name="Equation" r:id="rId50" imgW="342720" imgH="203040" progId="Equation.DSMT4">
                  <p:embed/>
                  <p:pic>
                    <p:nvPicPr>
                      <p:cNvPr id="0" name=""/>
                      <p:cNvPicPr/>
                      <p:nvPr/>
                    </p:nvPicPr>
                    <p:blipFill>
                      <a:blip r:embed="rId51"/>
                      <a:stretch>
                        <a:fillRect/>
                      </a:stretch>
                    </p:blipFill>
                    <p:spPr>
                      <a:xfrm>
                        <a:off x="2424430" y="4494848"/>
                        <a:ext cx="342900" cy="203200"/>
                      </a:xfrm>
                      <a:prstGeom prst="rect">
                        <a:avLst/>
                      </a:prstGeom>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4143654098"/>
              </p:ext>
            </p:extLst>
          </p:nvPr>
        </p:nvGraphicFramePr>
        <p:xfrm>
          <a:off x="3693795" y="4488816"/>
          <a:ext cx="330200" cy="203200"/>
        </p:xfrm>
        <a:graphic>
          <a:graphicData uri="http://schemas.openxmlformats.org/presentationml/2006/ole">
            <mc:AlternateContent xmlns:mc="http://schemas.openxmlformats.org/markup-compatibility/2006">
              <mc:Choice xmlns:v="urn:schemas-microsoft-com:vml" Requires="v">
                <p:oleObj name="Equation" r:id="rId52" imgW="330120" imgH="203040" progId="Equation.DSMT4">
                  <p:embed/>
                </p:oleObj>
              </mc:Choice>
              <mc:Fallback>
                <p:oleObj name="Equation" r:id="rId52" imgW="330120" imgH="203040" progId="Equation.DSMT4">
                  <p:embed/>
                  <p:pic>
                    <p:nvPicPr>
                      <p:cNvPr id="0" name=""/>
                      <p:cNvPicPr/>
                      <p:nvPr/>
                    </p:nvPicPr>
                    <p:blipFill>
                      <a:blip r:embed="rId53"/>
                      <a:stretch>
                        <a:fillRect/>
                      </a:stretch>
                    </p:blipFill>
                    <p:spPr>
                      <a:xfrm>
                        <a:off x="3693795" y="4488816"/>
                        <a:ext cx="330200" cy="203200"/>
                      </a:xfrm>
                      <a:prstGeom prst="rect">
                        <a:avLst/>
                      </a:prstGeom>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928434913"/>
              </p:ext>
            </p:extLst>
          </p:nvPr>
        </p:nvGraphicFramePr>
        <p:xfrm>
          <a:off x="5154930" y="4501198"/>
          <a:ext cx="139700" cy="190500"/>
        </p:xfrm>
        <a:graphic>
          <a:graphicData uri="http://schemas.openxmlformats.org/presentationml/2006/ole">
            <mc:AlternateContent xmlns:mc="http://schemas.openxmlformats.org/markup-compatibility/2006">
              <mc:Choice xmlns:v="urn:schemas-microsoft-com:vml" Requires="v">
                <p:oleObj name="Equation" r:id="rId54" imgW="139680" imgH="190440" progId="Equation.DSMT4">
                  <p:embed/>
                </p:oleObj>
              </mc:Choice>
              <mc:Fallback>
                <p:oleObj name="Equation" r:id="rId54" imgW="139680" imgH="190440" progId="Equation.DSMT4">
                  <p:embed/>
                  <p:pic>
                    <p:nvPicPr>
                      <p:cNvPr id="0" name=""/>
                      <p:cNvPicPr/>
                      <p:nvPr/>
                    </p:nvPicPr>
                    <p:blipFill>
                      <a:blip r:embed="rId55"/>
                      <a:stretch>
                        <a:fillRect/>
                      </a:stretch>
                    </p:blipFill>
                    <p:spPr>
                      <a:xfrm>
                        <a:off x="5154930" y="4501198"/>
                        <a:ext cx="139700" cy="190500"/>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2218201680"/>
              </p:ext>
            </p:extLst>
          </p:nvPr>
        </p:nvGraphicFramePr>
        <p:xfrm>
          <a:off x="6327140" y="4479608"/>
          <a:ext cx="355600" cy="203200"/>
        </p:xfrm>
        <a:graphic>
          <a:graphicData uri="http://schemas.openxmlformats.org/presentationml/2006/ole">
            <mc:AlternateContent xmlns:mc="http://schemas.openxmlformats.org/markup-compatibility/2006">
              <mc:Choice xmlns:v="urn:schemas-microsoft-com:vml" Requires="v">
                <p:oleObj name="Equation" r:id="rId56" imgW="355320" imgH="203040" progId="Equation.DSMT4">
                  <p:embed/>
                </p:oleObj>
              </mc:Choice>
              <mc:Fallback>
                <p:oleObj name="Equation" r:id="rId56" imgW="355320" imgH="203040" progId="Equation.DSMT4">
                  <p:embed/>
                  <p:pic>
                    <p:nvPicPr>
                      <p:cNvPr id="0" name=""/>
                      <p:cNvPicPr/>
                      <p:nvPr/>
                    </p:nvPicPr>
                    <p:blipFill>
                      <a:blip r:embed="rId35"/>
                      <a:stretch>
                        <a:fillRect/>
                      </a:stretch>
                    </p:blipFill>
                    <p:spPr>
                      <a:xfrm>
                        <a:off x="6327140" y="4479608"/>
                        <a:ext cx="355600" cy="203200"/>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2179195219"/>
              </p:ext>
            </p:extLst>
          </p:nvPr>
        </p:nvGraphicFramePr>
        <p:xfrm>
          <a:off x="7632700" y="4473258"/>
          <a:ext cx="457200" cy="215900"/>
        </p:xfrm>
        <a:graphic>
          <a:graphicData uri="http://schemas.openxmlformats.org/presentationml/2006/ole">
            <mc:AlternateContent xmlns:mc="http://schemas.openxmlformats.org/markup-compatibility/2006">
              <mc:Choice xmlns:v="urn:schemas-microsoft-com:vml" Requires="v">
                <p:oleObj name="Equation" r:id="rId57" imgW="457200" imgH="215640" progId="Equation.DSMT4">
                  <p:embed/>
                </p:oleObj>
              </mc:Choice>
              <mc:Fallback>
                <p:oleObj name="Equation" r:id="rId57" imgW="457200" imgH="215640" progId="Equation.DSMT4">
                  <p:embed/>
                  <p:pic>
                    <p:nvPicPr>
                      <p:cNvPr id="0" name=""/>
                      <p:cNvPicPr/>
                      <p:nvPr/>
                    </p:nvPicPr>
                    <p:blipFill>
                      <a:blip r:embed="rId25"/>
                      <a:stretch>
                        <a:fillRect/>
                      </a:stretch>
                    </p:blipFill>
                    <p:spPr>
                      <a:xfrm>
                        <a:off x="7632700" y="4473258"/>
                        <a:ext cx="457200" cy="215900"/>
                      </a:xfrm>
                      <a:prstGeom prst="rect">
                        <a:avLst/>
                      </a:prstGeom>
                    </p:spPr>
                  </p:pic>
                </p:oleObj>
              </mc:Fallback>
            </mc:AlternateContent>
          </a:graphicData>
        </a:graphic>
      </p:graphicFrame>
      <p:sp>
        <p:nvSpPr>
          <p:cNvPr id="4" name="Content Placeholder 3"/>
          <p:cNvSpPr>
            <a:spLocks noGrp="1"/>
          </p:cNvSpPr>
          <p:nvPr>
            <p:ph sz="quarter" idx="14"/>
          </p:nvPr>
        </p:nvSpPr>
        <p:spPr>
          <a:xfrm>
            <a:off x="342900" y="4846320"/>
            <a:ext cx="8458200" cy="1722120"/>
          </a:xfrm>
        </p:spPr>
        <p:txBody>
          <a:bodyPr/>
          <a:lstStyle/>
          <a:p>
            <a:pPr marL="292608" indent="-292608">
              <a:buFont typeface="Arial" panose="020B0604020202020204" pitchFamily="34" charset="0"/>
              <a:buChar char="•"/>
            </a:pPr>
            <a:r>
              <a:rPr lang="en-US" sz="2000" dirty="0"/>
              <a:t>Brendan will use the sample information to:</a:t>
            </a:r>
          </a:p>
          <a:p>
            <a:pPr marL="621792" indent="-320040">
              <a:buFont typeface="+mj-lt"/>
              <a:buAutoNum type="arabicPeriod"/>
            </a:pPr>
            <a:r>
              <a:rPr lang="en-US" sz="2000" dirty="0"/>
              <a:t>Convey the information from the variables in tabular form.</a:t>
            </a:r>
          </a:p>
          <a:p>
            <a:pPr marL="621792" indent="-320040">
              <a:buFont typeface="+mj-lt"/>
              <a:buAutoNum type="arabicPeriod"/>
            </a:pPr>
            <a:r>
              <a:rPr lang="en-US" sz="2000" dirty="0"/>
              <a:t>Convey the information from the variables in graphical form.</a:t>
            </a:r>
          </a:p>
          <a:p>
            <a:pPr marL="621792" indent="-320040">
              <a:buFont typeface="+mj-lt"/>
              <a:buAutoNum type="arabicPeriod"/>
            </a:pPr>
            <a:r>
              <a:rPr lang="en-US" sz="2000" dirty="0"/>
              <a:t>Discuss finding and provide strategies that may help increase sales.</a:t>
            </a:r>
          </a:p>
        </p:txBody>
      </p:sp>
      <p:sp>
        <p:nvSpPr>
          <p:cNvPr id="7" name="Slide Number Placeholder 6"/>
          <p:cNvSpPr>
            <a:spLocks noGrp="1"/>
          </p:cNvSpPr>
          <p:nvPr>
            <p:ph type="sldNum" sz="quarter" idx="10"/>
          </p:nvPr>
        </p:nvSpPr>
        <p:spPr/>
        <p:txBody>
          <a:bodyPr/>
          <a:lstStyle/>
          <a:p>
            <a:fld id="{68151E55-6873-49E2-B8D5-2F265E6F1973}" type="slidenum">
              <a:rPr lang="en-US" smtClean="0"/>
              <a:t>3</a:t>
            </a:fld>
            <a:endParaRPr lang="en-US"/>
          </a:p>
        </p:txBody>
      </p:sp>
    </p:spTree>
    <p:extLst>
      <p:ext uri="{BB962C8B-B14F-4D97-AF65-F5344CB8AC3E}">
        <p14:creationId xmlns:p14="http://schemas.microsoft.com/office/powerpoint/2010/main" val="2270260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648700" cy="903231"/>
          </a:xfrm>
        </p:spPr>
        <p:txBody>
          <a:bodyPr>
            <a:normAutofit/>
          </a:bodyPr>
          <a:lstStyle/>
          <a:p>
            <a:r>
              <a:rPr lang="en-US" dirty="0"/>
              <a:t>4.3: Other Data Visualization Methods </a:t>
            </a:r>
            <a:r>
              <a:rPr lang="en-US" sz="1000" b="0" dirty="0"/>
              <a:t>7</a:t>
            </a:r>
            <a:endParaRPr lang="en-US" dirty="0"/>
          </a:p>
        </p:txBody>
      </p:sp>
      <p:sp>
        <p:nvSpPr>
          <p:cNvPr id="3" name="Content Placeholder 2"/>
          <p:cNvSpPr>
            <a:spLocks noGrp="1"/>
          </p:cNvSpPr>
          <p:nvPr>
            <p:ph sz="quarter" idx="11"/>
          </p:nvPr>
        </p:nvSpPr>
        <p:spPr>
          <a:xfrm>
            <a:off x="342900" y="1276709"/>
            <a:ext cx="8458200" cy="1451251"/>
          </a:xfrm>
        </p:spPr>
        <p:txBody>
          <a:bodyPr/>
          <a:lstStyle/>
          <a:p>
            <a:pPr marL="292608" indent="-292608">
              <a:buFont typeface="Arial" panose="020B0604020202020204" pitchFamily="34" charset="0"/>
              <a:buChar char="•"/>
            </a:pPr>
            <a:r>
              <a:rPr lang="en-US" sz="2000" dirty="0"/>
              <a:t>Example: The </a:t>
            </a:r>
            <a:r>
              <a:rPr lang="en-US" sz="2000" dirty="0" err="1"/>
              <a:t>Apple_Merck</a:t>
            </a:r>
            <a:r>
              <a:rPr lang="en-US" sz="2000" dirty="0"/>
              <a:t> data file contains monthly stock prices for Apple, Inc. and Merck &amp; Co. for the years 2016 through 2019.</a:t>
            </a:r>
          </a:p>
          <a:p>
            <a:pPr marL="292608" indent="-292608">
              <a:buFont typeface="Arial" panose="020B0604020202020204" pitchFamily="34" charset="0"/>
              <a:buChar char="•"/>
            </a:pPr>
            <a:r>
              <a:rPr lang="en-US" sz="2000" dirty="0"/>
              <a:t>Construct the line charts for the stock prices for Apple and Merck. Then, summarize the results.</a:t>
            </a:r>
          </a:p>
        </p:txBody>
      </p:sp>
      <p:pic>
        <p:nvPicPr>
          <p:cNvPr id="8" name="Picture 7" descr="A chart with a line graph depicts stock prices in dollars of Apple I n c and Merck and Co.">
            <a:extLst>
              <a:ext uri="{FF2B5EF4-FFF2-40B4-BE49-F238E27FC236}">
                <a16:creationId xmlns:a16="http://schemas.microsoft.com/office/drawing/2014/main" id="{F5C77B4C-C888-C090-F55E-709A50EB36CC}"/>
              </a:ext>
            </a:extLst>
          </p:cNvPr>
          <p:cNvPicPr>
            <a:picLocks noChangeAspect="1"/>
          </p:cNvPicPr>
          <p:nvPr/>
        </p:nvPicPr>
        <p:blipFill>
          <a:blip r:embed="rId2"/>
          <a:stretch>
            <a:fillRect/>
          </a:stretch>
        </p:blipFill>
        <p:spPr>
          <a:xfrm>
            <a:off x="1501201" y="2893591"/>
            <a:ext cx="6141597" cy="3250137"/>
          </a:xfrm>
          <a:prstGeom prst="rect">
            <a:avLst/>
          </a:prstGeom>
        </p:spPr>
      </p:pic>
      <p:sp>
        <p:nvSpPr>
          <p:cNvPr id="9" name="Text Placeholder 3">
            <a:extLst>
              <a:ext uri="{FF2B5EF4-FFF2-40B4-BE49-F238E27FC236}">
                <a16:creationId xmlns:a16="http://schemas.microsoft.com/office/drawing/2014/main" id="{53C17DC2-2EE5-B8C2-C758-43AFB39F0DCC}"/>
              </a:ext>
            </a:extLst>
          </p:cNvPr>
          <p:cNvSpPr>
            <a:spLocks noGrp="1"/>
          </p:cNvSpPr>
          <p:nvPr>
            <p:ph type="body" sz="quarter" idx="12"/>
          </p:nvPr>
        </p:nvSpPr>
        <p:spPr>
          <a:xfrm>
            <a:off x="3003042" y="6309360"/>
            <a:ext cx="3137916"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4"/>
          </p:nvPr>
        </p:nvSpPr>
        <p:spPr/>
        <p:txBody>
          <a:bodyPr/>
          <a:lstStyle/>
          <a:p>
            <a:fld id="{68151E55-6873-49E2-B8D5-2F265E6F1973}" type="slidenum">
              <a:rPr lang="en-US" smtClean="0"/>
              <a:pPr/>
              <a:t>30</a:t>
            </a:fld>
            <a:endParaRPr lang="en-US" dirty="0"/>
          </a:p>
        </p:txBody>
      </p:sp>
    </p:spTree>
    <p:extLst>
      <p:ext uri="{BB962C8B-B14F-4D97-AF65-F5344CB8AC3E}">
        <p14:creationId xmlns:p14="http://schemas.microsoft.com/office/powerpoint/2010/main" val="3750161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694420" cy="903231"/>
          </a:xfrm>
        </p:spPr>
        <p:txBody>
          <a:bodyPr>
            <a:normAutofit/>
          </a:bodyPr>
          <a:lstStyle/>
          <a:p>
            <a:r>
              <a:rPr lang="en-US" dirty="0"/>
              <a:t>4.3: Other Data Visualization Methods </a:t>
            </a:r>
            <a:r>
              <a:rPr lang="en-US" sz="1000" b="0" dirty="0"/>
              <a:t>8</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A </a:t>
            </a:r>
            <a:r>
              <a:rPr lang="en-US" b="1" dirty="0"/>
              <a:t>heat map</a:t>
            </a:r>
            <a:r>
              <a:rPr lang="en-US" dirty="0"/>
              <a:t> uses color or color intensity to display relationships between variables.</a:t>
            </a:r>
          </a:p>
          <a:p>
            <a:pPr marL="292608" indent="-292608">
              <a:buFont typeface="Arial" panose="020B0604020202020204" pitchFamily="34" charset="0"/>
              <a:buChar char="•"/>
            </a:pPr>
            <a:r>
              <a:rPr lang="en-US" dirty="0"/>
              <a:t>A heat map is especially useful for identifying combinations of the categorical variables that have economic significance.</a:t>
            </a:r>
          </a:p>
          <a:p>
            <a:pPr marL="292608" indent="-292608">
              <a:buFont typeface="Arial" panose="020B0604020202020204" pitchFamily="34" charset="0"/>
              <a:buChar char="•"/>
            </a:pPr>
            <a:r>
              <a:rPr lang="en-US" dirty="0"/>
              <a:t>There are a number of ways to display a heat map.</a:t>
            </a:r>
          </a:p>
          <a:p>
            <a:pPr marL="292608" indent="-292608">
              <a:buFont typeface="Arial" panose="020B0604020202020204" pitchFamily="34" charset="0"/>
              <a:buChar char="•"/>
            </a:pPr>
            <a:r>
              <a:rPr lang="en-US" dirty="0"/>
              <a:t>They use color to communicate relationships between the variables that would be harder to understand by simply inspecting the raw data.</a:t>
            </a:r>
          </a:p>
        </p:txBody>
      </p:sp>
      <p:sp>
        <p:nvSpPr>
          <p:cNvPr id="6" name="Slide Number Placeholder 5"/>
          <p:cNvSpPr>
            <a:spLocks noGrp="1"/>
          </p:cNvSpPr>
          <p:nvPr>
            <p:ph type="sldNum" sz="quarter" idx="4"/>
          </p:nvPr>
        </p:nvSpPr>
        <p:spPr/>
        <p:txBody>
          <a:bodyPr/>
          <a:lstStyle/>
          <a:p>
            <a:fld id="{68151E55-6873-49E2-B8D5-2F265E6F1973}" type="slidenum">
              <a:rPr lang="en-US" smtClean="0"/>
              <a:pPr/>
              <a:t>31</a:t>
            </a:fld>
            <a:endParaRPr lang="en-US" dirty="0"/>
          </a:p>
        </p:txBody>
      </p:sp>
    </p:spTree>
    <p:extLst>
      <p:ext uri="{BB962C8B-B14F-4D97-AF65-F5344CB8AC3E}">
        <p14:creationId xmlns:p14="http://schemas.microsoft.com/office/powerpoint/2010/main" val="1989148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694420" cy="903231"/>
          </a:xfrm>
        </p:spPr>
        <p:txBody>
          <a:bodyPr>
            <a:normAutofit/>
          </a:bodyPr>
          <a:lstStyle/>
          <a:p>
            <a:r>
              <a:rPr lang="en-US" dirty="0"/>
              <a:t>4.3: Other Data Visualization Methods </a:t>
            </a:r>
            <a:r>
              <a:rPr lang="en-US" sz="1000" b="0" dirty="0"/>
              <a:t>9</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Example: A national bookstore chain is trying to understand customer preferences at various store locations.</a:t>
            </a:r>
          </a:p>
          <a:p>
            <a:pPr marL="292608" indent="-292608">
              <a:buFont typeface="Arial" panose="020B0604020202020204" pitchFamily="34" charset="0"/>
              <a:buChar char="•"/>
            </a:pPr>
            <a:r>
              <a:rPr lang="en-US" dirty="0"/>
              <a:t>The marketing department has acquired a list of 500 of the most recent transactions from four of its stores.</a:t>
            </a:r>
          </a:p>
          <a:p>
            <a:pPr marL="292608" indent="-292608">
              <a:buFont typeface="Arial" panose="020B0604020202020204" pitchFamily="34" charset="0"/>
              <a:buChar char="•"/>
            </a:pPr>
            <a:r>
              <a:rPr lang="en-US" dirty="0"/>
              <a:t>The data set Bookstores includes the record number (Record), which one of its four stores sold the book (</a:t>
            </a:r>
            <a:r>
              <a:rPr lang="en-US" dirty="0" err="1"/>
              <a:t>BookStore</a:t>
            </a:r>
            <a:r>
              <a:rPr lang="en-US" dirty="0"/>
              <a:t>), and the type of book sold (</a:t>
            </a:r>
            <a:r>
              <a:rPr lang="en-US" dirty="0" err="1"/>
              <a:t>BookType</a:t>
            </a:r>
            <a:r>
              <a:rPr lang="en-US" dirty="0"/>
              <a:t>).</a:t>
            </a:r>
          </a:p>
          <a:p>
            <a:pPr marL="292608" indent="-292608">
              <a:buFont typeface="Arial" panose="020B0604020202020204" pitchFamily="34" charset="0"/>
              <a:buChar char="•"/>
            </a:pPr>
            <a:r>
              <a:rPr lang="en-US" dirty="0"/>
              <a:t>The marketing department wants to visualize the data using a heat map to help it understand customer preferences at different stores.</a:t>
            </a:r>
          </a:p>
        </p:txBody>
      </p:sp>
      <p:sp>
        <p:nvSpPr>
          <p:cNvPr id="6" name="Slide Number Placeholder 5"/>
          <p:cNvSpPr>
            <a:spLocks noGrp="1"/>
          </p:cNvSpPr>
          <p:nvPr>
            <p:ph type="sldNum" sz="quarter" idx="4"/>
          </p:nvPr>
        </p:nvSpPr>
        <p:spPr/>
        <p:txBody>
          <a:bodyPr/>
          <a:lstStyle/>
          <a:p>
            <a:fld id="{68151E55-6873-49E2-B8D5-2F265E6F1973}" type="slidenum">
              <a:rPr lang="en-US" smtClean="0"/>
              <a:pPr/>
              <a:t>32</a:t>
            </a:fld>
            <a:endParaRPr lang="en-US" dirty="0"/>
          </a:p>
        </p:txBody>
      </p:sp>
    </p:spTree>
    <p:extLst>
      <p:ext uri="{BB962C8B-B14F-4D97-AF65-F5344CB8AC3E}">
        <p14:creationId xmlns:p14="http://schemas.microsoft.com/office/powerpoint/2010/main" val="756187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648700" cy="903231"/>
          </a:xfrm>
        </p:spPr>
        <p:txBody>
          <a:bodyPr>
            <a:normAutofit/>
          </a:bodyPr>
          <a:lstStyle/>
          <a:p>
            <a:r>
              <a:rPr lang="en-US" dirty="0"/>
              <a:t>4.3: Other Data Visualization Methods </a:t>
            </a:r>
            <a:r>
              <a:rPr lang="en-US" sz="1000" b="0" dirty="0"/>
              <a:t>10</a:t>
            </a:r>
            <a:endParaRPr lang="en-US" dirty="0"/>
          </a:p>
        </p:txBody>
      </p:sp>
      <p:sp>
        <p:nvSpPr>
          <p:cNvPr id="3" name="Content Placeholder 2"/>
          <p:cNvSpPr>
            <a:spLocks noGrp="1"/>
          </p:cNvSpPr>
          <p:nvPr>
            <p:ph sz="quarter" idx="11"/>
          </p:nvPr>
        </p:nvSpPr>
        <p:spPr>
          <a:xfrm>
            <a:off x="342900" y="1276709"/>
            <a:ext cx="1836420" cy="506371"/>
          </a:xfrm>
        </p:spPr>
        <p:txBody>
          <a:bodyPr/>
          <a:lstStyle/>
          <a:p>
            <a:pPr marL="292608" indent="-292608">
              <a:buFont typeface="Arial" panose="020B0604020202020204" pitchFamily="34" charset="0"/>
              <a:buChar char="•"/>
            </a:pPr>
            <a:r>
              <a:rPr lang="en-US" dirty="0"/>
              <a:t>Example:</a:t>
            </a:r>
          </a:p>
        </p:txBody>
      </p:sp>
      <p:pic>
        <p:nvPicPr>
          <p:cNvPr id="8" name="Picture 7" descr="A table with 8 columns and 5 rows plots data inputs for 4 stores.">
            <a:extLst>
              <a:ext uri="{FF2B5EF4-FFF2-40B4-BE49-F238E27FC236}">
                <a16:creationId xmlns:a16="http://schemas.microsoft.com/office/drawing/2014/main" id="{41F499BE-CE59-13BF-EE8E-F6364D5461CF}"/>
              </a:ext>
            </a:extLst>
          </p:cNvPr>
          <p:cNvPicPr>
            <a:picLocks noChangeAspect="1"/>
          </p:cNvPicPr>
          <p:nvPr/>
        </p:nvPicPr>
        <p:blipFill>
          <a:blip r:embed="rId2"/>
          <a:stretch>
            <a:fillRect/>
          </a:stretch>
        </p:blipFill>
        <p:spPr>
          <a:xfrm>
            <a:off x="433028" y="2291991"/>
            <a:ext cx="8277944" cy="1782404"/>
          </a:xfrm>
          <a:prstGeom prst="rect">
            <a:avLst/>
          </a:prstGeom>
        </p:spPr>
      </p:pic>
      <p:sp>
        <p:nvSpPr>
          <p:cNvPr id="9" name="Text Placeholder 3">
            <a:extLst>
              <a:ext uri="{FF2B5EF4-FFF2-40B4-BE49-F238E27FC236}">
                <a16:creationId xmlns:a16="http://schemas.microsoft.com/office/drawing/2014/main" id="{E15D41E1-2909-1C47-DBC1-AAD69E01133B}"/>
              </a:ext>
            </a:extLst>
          </p:cNvPr>
          <p:cNvSpPr>
            <a:spLocks noGrp="1"/>
          </p:cNvSpPr>
          <p:nvPr>
            <p:ph type="body" sz="quarter" idx="12"/>
          </p:nvPr>
        </p:nvSpPr>
        <p:spPr>
          <a:xfrm>
            <a:off x="3003042" y="6309360"/>
            <a:ext cx="3137916"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4"/>
          </p:nvPr>
        </p:nvSpPr>
        <p:spPr/>
        <p:txBody>
          <a:bodyPr/>
          <a:lstStyle/>
          <a:p>
            <a:fld id="{68151E55-6873-49E2-B8D5-2F265E6F1973}" type="slidenum">
              <a:rPr lang="en-US" smtClean="0"/>
              <a:pPr/>
              <a:t>33</a:t>
            </a:fld>
            <a:endParaRPr lang="en-US" dirty="0"/>
          </a:p>
        </p:txBody>
      </p:sp>
    </p:spTree>
    <p:extLst>
      <p:ext uri="{BB962C8B-B14F-4D97-AF65-F5344CB8AC3E}">
        <p14:creationId xmlns:p14="http://schemas.microsoft.com/office/powerpoint/2010/main" val="1679370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4" name="Content Placeholder 3">
            <a:extLst>
              <a:ext uri="{FF2B5EF4-FFF2-40B4-BE49-F238E27FC236}">
                <a16:creationId xmlns:a16="http://schemas.microsoft.com/office/drawing/2014/main" id="{9946A61A-BFE6-4A7C-8D2C-21B89B6A8546}"/>
              </a:ext>
            </a:extLst>
          </p:cNvPr>
          <p:cNvSpPr>
            <a:spLocks noGrp="1"/>
          </p:cNvSpPr>
          <p:nvPr>
            <p:ph sz="quarter" idx="10"/>
          </p:nvPr>
        </p:nvSpPr>
        <p:spPr>
          <a:xfrm>
            <a:off x="218768" y="6537961"/>
            <a:ext cx="8715375" cy="274320"/>
          </a:xfrm>
        </p:spPr>
        <p:txBody>
          <a:bodyPr/>
          <a:lstStyle/>
          <a:p>
            <a:r>
              <a:rPr lang="en-US" sz="1200" dirty="0"/>
              <a:t>© McGraw Hill LLC. All rights reserved. No reproduction or distribution without the prior written consent of McGraw Hill LLC.</a:t>
            </a:r>
            <a:endParaRPr lang="en-US" sz="1200" noProof="0" dirty="0"/>
          </a:p>
        </p:txBody>
      </p:sp>
    </p:spTree>
    <p:extLst>
      <p:ext uri="{BB962C8B-B14F-4D97-AF65-F5344CB8AC3E}">
        <p14:creationId xmlns:p14="http://schemas.microsoft.com/office/powerpoint/2010/main" val="3848266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t>Accessibility Content: Text Alternatives for Images</a:t>
            </a:r>
          </a:p>
        </p:txBody>
      </p:sp>
      <p:sp>
        <p:nvSpPr>
          <p:cNvPr id="3" name="Slide Number Placeholder 10">
            <a:extLst>
              <a:ext uri="{FF2B5EF4-FFF2-40B4-BE49-F238E27FC236}">
                <a16:creationId xmlns:a16="http://schemas.microsoft.com/office/drawing/2014/main" id="{5DAA2DDB-33E2-4AA3-AF18-2D1109C27BDD}"/>
              </a:ext>
            </a:extLst>
          </p:cNvPr>
          <p:cNvSpPr>
            <a:spLocks noGrp="1"/>
          </p:cNvSpPr>
          <p:nvPr>
            <p:ph type="sldNum" sz="quarter" idx="10"/>
          </p:nvPr>
        </p:nvSpPr>
        <p:spPr>
          <a:xfrm>
            <a:off x="8626412" y="6673531"/>
            <a:ext cx="355840" cy="161396"/>
          </a:xfrm>
        </p:spPr>
        <p:txBody>
          <a:bodyPr/>
          <a:lstStyle/>
          <a:p>
            <a:fld id="{68151E55-6873-49E2-B8D5-2F265E6F1973}" type="slidenum">
              <a:rPr lang="en-US" sz="800" smtClean="0"/>
              <a:t>35</a:t>
            </a:fld>
            <a:endParaRPr lang="en-US" sz="800" dirty="0"/>
          </a:p>
        </p:txBody>
      </p:sp>
    </p:spTree>
    <p:extLst>
      <p:ext uri="{BB962C8B-B14F-4D97-AF65-F5344CB8AC3E}">
        <p14:creationId xmlns:p14="http://schemas.microsoft.com/office/powerpoint/2010/main" val="4245016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35FA838-9D22-FD01-61FF-355EC79759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AADF0D-D541-2B2A-9088-B8A72DE912F8}"/>
              </a:ext>
            </a:extLst>
          </p:cNvPr>
          <p:cNvSpPr>
            <a:spLocks noGrp="1"/>
          </p:cNvSpPr>
          <p:nvPr>
            <p:ph type="title"/>
          </p:nvPr>
        </p:nvSpPr>
        <p:spPr/>
        <p:txBody>
          <a:bodyPr>
            <a:normAutofit/>
          </a:bodyPr>
          <a:lstStyle/>
          <a:p>
            <a:r>
              <a:rPr lang="en-US" sz="2800" dirty="0"/>
              <a:t>Chapter 4 – Text Alternative</a:t>
            </a:r>
          </a:p>
        </p:txBody>
      </p:sp>
      <p:sp>
        <p:nvSpPr>
          <p:cNvPr id="3" name="Text Placeholder 2">
            <a:extLst>
              <a:ext uri="{FF2B5EF4-FFF2-40B4-BE49-F238E27FC236}">
                <a16:creationId xmlns:a16="http://schemas.microsoft.com/office/drawing/2014/main" id="{3153B4A7-344B-A960-AEB9-3EA1D92095D0}"/>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89733B20-DF39-52D7-1596-372A0550BE82}"/>
              </a:ext>
            </a:extLst>
          </p:cNvPr>
          <p:cNvSpPr>
            <a:spLocks noGrp="1"/>
          </p:cNvSpPr>
          <p:nvPr>
            <p:ph sz="quarter" idx="11"/>
          </p:nvPr>
        </p:nvSpPr>
        <p:spPr/>
        <p:txBody>
          <a:bodyPr>
            <a:normAutofit/>
          </a:bodyPr>
          <a:lstStyle/>
          <a:p>
            <a:r>
              <a:rPr lang="en-US" sz="2400" b="0" dirty="0">
                <a:solidFill>
                  <a:schemeClr val="tx1"/>
                </a:solidFill>
                <a:effectLst/>
              </a:rPr>
              <a:t>Below the title is a </a:t>
            </a:r>
            <a:r>
              <a:rPr lang="en-US" sz="2400" b="0" dirty="0" err="1">
                <a:solidFill>
                  <a:schemeClr val="tx1"/>
                </a:solidFill>
                <a:effectLst/>
              </a:rPr>
              <a:t>stylised</a:t>
            </a:r>
            <a:r>
              <a:rPr lang="en-US" sz="2400" b="0" dirty="0">
                <a:solidFill>
                  <a:schemeClr val="tx1"/>
                </a:solidFill>
                <a:effectLst/>
              </a:rPr>
              <a:t>, abstract illustration of a woman’s profile. The back of her head extends into bubbles of numbers and letters. Words beside the illustration read, insights, strategy, action, feedback, profit. The authors are listed below, side by side. </a:t>
            </a:r>
            <a:r>
              <a:rPr lang="en-US" sz="2400" b="0" dirty="0" err="1">
                <a:solidFill>
                  <a:schemeClr val="tx1"/>
                </a:solidFill>
                <a:effectLst/>
              </a:rPr>
              <a:t>Jaggia</a:t>
            </a:r>
            <a:r>
              <a:rPr lang="en-US" sz="2400" b="0" dirty="0">
                <a:solidFill>
                  <a:schemeClr val="tx1"/>
                </a:solidFill>
                <a:effectLst/>
              </a:rPr>
              <a:t>, Kelly, </a:t>
            </a:r>
            <a:r>
              <a:rPr lang="en-US" sz="2400" b="0" dirty="0" err="1">
                <a:solidFill>
                  <a:schemeClr val="tx1"/>
                </a:solidFill>
                <a:effectLst/>
              </a:rPr>
              <a:t>Lertwachara</a:t>
            </a:r>
            <a:r>
              <a:rPr lang="en-US" sz="2400" b="0" dirty="0">
                <a:solidFill>
                  <a:schemeClr val="tx1"/>
                </a:solidFill>
                <a:effectLst/>
              </a:rPr>
              <a:t>, Chen. The McGraw Hill logo is at the bottom left of the page.</a:t>
            </a:r>
            <a:endParaRPr lang="en-US" sz="2400" dirty="0">
              <a:solidFill>
                <a:schemeClr val="tx1"/>
              </a:solidFill>
            </a:endParaRPr>
          </a:p>
        </p:txBody>
      </p:sp>
      <p:sp>
        <p:nvSpPr>
          <p:cNvPr id="5" name="Text Placeholder 4">
            <a:extLst>
              <a:ext uri="{FF2B5EF4-FFF2-40B4-BE49-F238E27FC236}">
                <a16:creationId xmlns:a16="http://schemas.microsoft.com/office/drawing/2014/main" id="{D9225455-FD59-D949-BB51-4FDCC02A32C0}"/>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C85F21EE-4733-2A1B-E22A-F792C8853386}"/>
              </a:ext>
            </a:extLst>
          </p:cNvPr>
          <p:cNvSpPr>
            <a:spLocks noGrp="1"/>
          </p:cNvSpPr>
          <p:nvPr>
            <p:ph type="sldNum" sz="quarter" idx="10"/>
          </p:nvPr>
        </p:nvSpPr>
        <p:spPr/>
        <p:txBody>
          <a:bodyPr/>
          <a:lstStyle/>
          <a:p>
            <a:fld id="{68151E55-6873-49E2-B8D5-2F265E6F1973}" type="slidenum">
              <a:rPr lang="en-US" sz="800" smtClean="0"/>
              <a:t>36</a:t>
            </a:fld>
            <a:endParaRPr lang="en-US" sz="800"/>
          </a:p>
        </p:txBody>
      </p:sp>
    </p:spTree>
    <p:extLst>
      <p:ext uri="{BB962C8B-B14F-4D97-AF65-F5344CB8AC3E}">
        <p14:creationId xmlns:p14="http://schemas.microsoft.com/office/powerpoint/2010/main" val="3051779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A04E-EA86-F113-ADEF-8AA8EC58B599}"/>
              </a:ext>
            </a:extLst>
          </p:cNvPr>
          <p:cNvSpPr>
            <a:spLocks noGrp="1"/>
          </p:cNvSpPr>
          <p:nvPr>
            <p:ph type="title"/>
          </p:nvPr>
        </p:nvSpPr>
        <p:spPr>
          <a:xfrm>
            <a:off x="342900" y="261767"/>
            <a:ext cx="8458200" cy="764677"/>
          </a:xfrm>
        </p:spPr>
        <p:txBody>
          <a:bodyPr>
            <a:noAutofit/>
          </a:bodyPr>
          <a:lstStyle/>
          <a:p>
            <a:r>
              <a:rPr lang="en-US" sz="2800" dirty="0"/>
              <a:t>4.1: Methods to Visualize a Single Variable </a:t>
            </a:r>
            <a:r>
              <a:rPr lang="en-US" sz="1000" b="0" dirty="0"/>
              <a:t>4</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B137201F-113C-5438-370C-B64E149018D3}"/>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6A2D585B-523D-4B44-70BB-7391B26651F1}"/>
              </a:ext>
            </a:extLst>
          </p:cNvPr>
          <p:cNvSpPr>
            <a:spLocks noGrp="1"/>
          </p:cNvSpPr>
          <p:nvPr>
            <p:ph sz="quarter" idx="11"/>
          </p:nvPr>
        </p:nvSpPr>
        <p:spPr/>
        <p:txBody>
          <a:bodyPr>
            <a:normAutofit/>
          </a:bodyPr>
          <a:lstStyle/>
          <a:p>
            <a:r>
              <a:rPr lang="en-US" sz="2400" dirty="0"/>
              <a:t>The table and bar graph for the repeat variable depict the following values. Yes; frequency is 140 and relative frequency is 0.70. No; frequency is 60 and relative frequency is 0.30. The table and bar graph for the sex variable depict the following values. Male; frequency is 150 and relative frequency is 0.75. Female; frequency is 50 and relative frequency is 0.25.</a:t>
            </a:r>
          </a:p>
        </p:txBody>
      </p:sp>
      <p:sp>
        <p:nvSpPr>
          <p:cNvPr id="5" name="Text Placeholder 4">
            <a:extLst>
              <a:ext uri="{FF2B5EF4-FFF2-40B4-BE49-F238E27FC236}">
                <a16:creationId xmlns:a16="http://schemas.microsoft.com/office/drawing/2014/main" id="{4A3EF1BA-29F0-648B-001A-D0F67E48A2F0}"/>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8E53DD0F-3A8A-AFB4-E233-069A329CCB37}"/>
              </a:ext>
            </a:extLst>
          </p:cNvPr>
          <p:cNvSpPr>
            <a:spLocks noGrp="1"/>
          </p:cNvSpPr>
          <p:nvPr>
            <p:ph type="sldNum" sz="quarter" idx="10"/>
          </p:nvPr>
        </p:nvSpPr>
        <p:spPr/>
        <p:txBody>
          <a:bodyPr/>
          <a:lstStyle/>
          <a:p>
            <a:fld id="{68151E55-6873-49E2-B8D5-2F265E6F1973}" type="slidenum">
              <a:rPr lang="en-US" sz="800" smtClean="0"/>
              <a:t>37</a:t>
            </a:fld>
            <a:endParaRPr lang="en-US" sz="800"/>
          </a:p>
        </p:txBody>
      </p:sp>
    </p:spTree>
    <p:extLst>
      <p:ext uri="{BB962C8B-B14F-4D97-AF65-F5344CB8AC3E}">
        <p14:creationId xmlns:p14="http://schemas.microsoft.com/office/powerpoint/2010/main" val="2471691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1F146B8-4F90-E691-6065-2DDBA2B6F3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4BAFDF-5E3C-6469-E517-DA537257A922}"/>
              </a:ext>
            </a:extLst>
          </p:cNvPr>
          <p:cNvSpPr>
            <a:spLocks noGrp="1"/>
          </p:cNvSpPr>
          <p:nvPr>
            <p:ph type="title"/>
          </p:nvPr>
        </p:nvSpPr>
        <p:spPr>
          <a:xfrm>
            <a:off x="342900" y="265552"/>
            <a:ext cx="8458200" cy="757106"/>
          </a:xfrm>
        </p:spPr>
        <p:txBody>
          <a:bodyPr>
            <a:noAutofit/>
          </a:bodyPr>
          <a:lstStyle/>
          <a:p>
            <a:r>
              <a:rPr lang="en-US" sz="2800" dirty="0"/>
              <a:t>4.1: Methods to Visualize a Single Variable </a:t>
            </a:r>
            <a:r>
              <a:rPr lang="en-US" sz="1000" b="0" dirty="0"/>
              <a:t>8</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FB89F22A-9CF3-CD4A-0EFD-CD4F5E3C9F20}"/>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7477E933-7720-B960-4A2F-1100FA6D9708}"/>
              </a:ext>
            </a:extLst>
          </p:cNvPr>
          <p:cNvSpPr>
            <a:spLocks noGrp="1"/>
          </p:cNvSpPr>
          <p:nvPr>
            <p:ph sz="quarter" idx="11"/>
          </p:nvPr>
        </p:nvSpPr>
        <p:spPr/>
        <p:txBody>
          <a:bodyPr>
            <a:normAutofit/>
          </a:bodyPr>
          <a:lstStyle/>
          <a:p>
            <a:r>
              <a:rPr lang="en-US" sz="2400" dirty="0"/>
              <a:t>The content at the top reads, a histogram provides information about the shape of the distribution. Symmetric: mirror image of itself on both sides of its center. Skewed: positive with an elongated right tail or negative with an elongated left tail. The three histograms at the bottom of different trends are labeled symmetric distribution, positively skewed distribution, and negatively skewed distribution.</a:t>
            </a:r>
          </a:p>
        </p:txBody>
      </p:sp>
      <p:sp>
        <p:nvSpPr>
          <p:cNvPr id="5" name="Text Placeholder 4">
            <a:extLst>
              <a:ext uri="{FF2B5EF4-FFF2-40B4-BE49-F238E27FC236}">
                <a16:creationId xmlns:a16="http://schemas.microsoft.com/office/drawing/2014/main" id="{2B78C817-4833-DBBA-855F-A7219FADE027}"/>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46D67FF6-D8C2-8CB9-FD5D-C472D49CB870}"/>
              </a:ext>
            </a:extLst>
          </p:cNvPr>
          <p:cNvSpPr>
            <a:spLocks noGrp="1"/>
          </p:cNvSpPr>
          <p:nvPr>
            <p:ph type="sldNum" sz="quarter" idx="10"/>
          </p:nvPr>
        </p:nvSpPr>
        <p:spPr/>
        <p:txBody>
          <a:bodyPr/>
          <a:lstStyle/>
          <a:p>
            <a:fld id="{68151E55-6873-49E2-B8D5-2F265E6F1973}" type="slidenum">
              <a:rPr lang="en-US" sz="800" smtClean="0"/>
              <a:t>38</a:t>
            </a:fld>
            <a:endParaRPr lang="en-US" sz="800"/>
          </a:p>
        </p:txBody>
      </p:sp>
    </p:spTree>
    <p:extLst>
      <p:ext uri="{BB962C8B-B14F-4D97-AF65-F5344CB8AC3E}">
        <p14:creationId xmlns:p14="http://schemas.microsoft.com/office/powerpoint/2010/main" val="3441675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37992BA-4570-B4DE-F264-97617DE61B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BCC3D1-7854-DB54-A963-C54EB0A77315}"/>
              </a:ext>
            </a:extLst>
          </p:cNvPr>
          <p:cNvSpPr>
            <a:spLocks noGrp="1"/>
          </p:cNvSpPr>
          <p:nvPr>
            <p:ph type="title"/>
          </p:nvPr>
        </p:nvSpPr>
        <p:spPr>
          <a:xfrm>
            <a:off x="342900" y="257943"/>
            <a:ext cx="8458200" cy="772324"/>
          </a:xfrm>
        </p:spPr>
        <p:txBody>
          <a:bodyPr>
            <a:noAutofit/>
          </a:bodyPr>
          <a:lstStyle/>
          <a:p>
            <a:r>
              <a:rPr lang="en-US" sz="2800" dirty="0"/>
              <a:t>4.1: Methods to Visualize a Single Variable </a:t>
            </a:r>
            <a:r>
              <a:rPr lang="en-US" sz="1000" b="0" dirty="0"/>
              <a:t>10</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ED211510-F2B9-530C-095D-A7CD2FB77254}"/>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F50C8B1E-B323-0292-F514-C92360752102}"/>
              </a:ext>
            </a:extLst>
          </p:cNvPr>
          <p:cNvSpPr>
            <a:spLocks noGrp="1"/>
          </p:cNvSpPr>
          <p:nvPr>
            <p:ph sz="quarter" idx="11"/>
          </p:nvPr>
        </p:nvSpPr>
        <p:spPr/>
        <p:txBody>
          <a:bodyPr>
            <a:noAutofit/>
          </a:bodyPr>
          <a:lstStyle/>
          <a:p>
            <a:r>
              <a:rPr lang="en-US" sz="2200" dirty="0"/>
              <a:t>The table lists frequency and relative frequency values, and the bar graph plots frequency values at intervals of annual income in thousand dollars. The values are as follows. Between greater than 0 and less than or equal to 50 thousand dollars, frequency, 40, and relative frequency, 0.20. Between greater than 50 and less than or equal to 100 thousand dollars, frequency, 132, and relative frequency, 0.66. Between greater than 100 and less than or equal to 150 thousand dollars, frequency, 18, and relative frequency, 0.09. Between greater than 150 and less than or equal to 200 thousand dollars, frequency, 6, and relative frequency, 0.03. Between greater than 200 and less than or equal to 250 thousand dollars, frequency, 4, and relative frequency, 0.02.</a:t>
            </a:r>
          </a:p>
        </p:txBody>
      </p:sp>
      <p:sp>
        <p:nvSpPr>
          <p:cNvPr id="5" name="Text Placeholder 4">
            <a:extLst>
              <a:ext uri="{FF2B5EF4-FFF2-40B4-BE49-F238E27FC236}">
                <a16:creationId xmlns:a16="http://schemas.microsoft.com/office/drawing/2014/main" id="{B3D52E6A-80DC-0A8A-1710-711D1439D518}"/>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506FC6A2-BEF2-FF3D-AD69-E69EA4CA4D2B}"/>
              </a:ext>
            </a:extLst>
          </p:cNvPr>
          <p:cNvSpPr>
            <a:spLocks noGrp="1"/>
          </p:cNvSpPr>
          <p:nvPr>
            <p:ph type="sldNum" sz="quarter" idx="10"/>
          </p:nvPr>
        </p:nvSpPr>
        <p:spPr/>
        <p:txBody>
          <a:bodyPr/>
          <a:lstStyle/>
          <a:p>
            <a:fld id="{68151E55-6873-49E2-B8D5-2F265E6F1973}" type="slidenum">
              <a:rPr lang="en-US" sz="800" smtClean="0"/>
              <a:t>39</a:t>
            </a:fld>
            <a:endParaRPr lang="en-US" sz="800"/>
          </a:p>
        </p:txBody>
      </p:sp>
    </p:spTree>
    <p:extLst>
      <p:ext uri="{BB962C8B-B14F-4D97-AF65-F5344CB8AC3E}">
        <p14:creationId xmlns:p14="http://schemas.microsoft.com/office/powerpoint/2010/main" val="40602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283512" cy="903231"/>
          </a:xfrm>
        </p:spPr>
        <p:txBody>
          <a:bodyPr>
            <a:normAutofit fontScale="90000"/>
          </a:bodyPr>
          <a:lstStyle/>
          <a:p>
            <a:r>
              <a:rPr lang="en-US" dirty="0"/>
              <a:t>4.1: Methods to Visualize a Single Variable </a:t>
            </a:r>
            <a:r>
              <a:rPr lang="en-US" sz="1100" b="0" dirty="0"/>
              <a:t>1</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Tabular and graphical tools help us to organize and present data.</a:t>
            </a:r>
          </a:p>
          <a:p>
            <a:pPr marL="292608" indent="-292608">
              <a:buFont typeface="Arial" panose="020B0604020202020204" pitchFamily="34" charset="0"/>
              <a:buChar char="•"/>
            </a:pPr>
            <a:r>
              <a:rPr lang="en-US" dirty="0"/>
              <a:t>A categorical variable consists of observations that represent labels or names.</a:t>
            </a:r>
          </a:p>
          <a:p>
            <a:pPr marL="292608" indent="-292608">
              <a:buFont typeface="Arial" panose="020B0604020202020204" pitchFamily="34" charset="0"/>
              <a:buChar char="•"/>
            </a:pPr>
            <a:r>
              <a:rPr lang="en-US" dirty="0"/>
              <a:t>Data presented in this format—that is, in raw form—are very difficult to interpret.</a:t>
            </a:r>
          </a:p>
          <a:p>
            <a:pPr marL="292608" indent="-292608">
              <a:buFont typeface="Arial" panose="020B0604020202020204" pitchFamily="34" charset="0"/>
              <a:buChar char="•"/>
            </a:pPr>
            <a:r>
              <a:rPr lang="en-US" dirty="0"/>
              <a:t>When presented with a categorical variable, it is often useful to summarize the variable with a frequency distribution and/or a bar chart.</a:t>
            </a:r>
          </a:p>
        </p:txBody>
      </p:sp>
      <p:sp>
        <p:nvSpPr>
          <p:cNvPr id="6" name="Slide Number Placeholder 5"/>
          <p:cNvSpPr>
            <a:spLocks noGrp="1"/>
          </p:cNvSpPr>
          <p:nvPr>
            <p:ph type="sldNum" sz="quarter" idx="4"/>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3825807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1659E02-0D50-4422-6218-E17676786B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AE6F3-8241-5F5F-9FC1-45D6B8C3C349}"/>
              </a:ext>
            </a:extLst>
          </p:cNvPr>
          <p:cNvSpPr>
            <a:spLocks noGrp="1"/>
          </p:cNvSpPr>
          <p:nvPr>
            <p:ph type="title"/>
          </p:nvPr>
        </p:nvSpPr>
        <p:spPr/>
        <p:txBody>
          <a:bodyPr>
            <a:noAutofit/>
          </a:bodyPr>
          <a:lstStyle/>
          <a:p>
            <a:r>
              <a:rPr lang="en-US" sz="2600" dirty="0"/>
              <a:t>4.2: Methods to Visualize the Relationship between Two Variables </a:t>
            </a:r>
            <a:r>
              <a:rPr lang="en-US" sz="1000" b="0" dirty="0"/>
              <a:t>5</a:t>
            </a:r>
            <a:r>
              <a:rPr lang="en-US" sz="2600" b="0" dirty="0"/>
              <a:t> </a:t>
            </a:r>
            <a:r>
              <a:rPr lang="en-US" sz="2600" dirty="0"/>
              <a:t>– Text Alternative</a:t>
            </a:r>
          </a:p>
        </p:txBody>
      </p:sp>
      <p:sp>
        <p:nvSpPr>
          <p:cNvPr id="3" name="Text Placeholder 2">
            <a:extLst>
              <a:ext uri="{FF2B5EF4-FFF2-40B4-BE49-F238E27FC236}">
                <a16:creationId xmlns:a16="http://schemas.microsoft.com/office/drawing/2014/main" id="{5772A7EA-1D5E-5148-4954-4C36316A2E58}"/>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D2E13AEE-CEBB-8246-B17D-74632BF9334A}"/>
              </a:ext>
            </a:extLst>
          </p:cNvPr>
          <p:cNvSpPr>
            <a:spLocks noGrp="1"/>
          </p:cNvSpPr>
          <p:nvPr>
            <p:ph sz="quarter" idx="11"/>
          </p:nvPr>
        </p:nvSpPr>
        <p:spPr/>
        <p:txBody>
          <a:bodyPr>
            <a:normAutofit/>
          </a:bodyPr>
          <a:lstStyle/>
          <a:p>
            <a:r>
              <a:rPr lang="en-US" sz="2400" dirty="0"/>
              <a:t>The graph plots frequency values for yes and no variables for different directions. The values are as follows. Midwest: no, 107, and yes, 77. Northeast: no, 41, and yes, 102. South: no, 24, and yes, 130. West: no, 18, and yes, 101.</a:t>
            </a:r>
          </a:p>
        </p:txBody>
      </p:sp>
      <p:sp>
        <p:nvSpPr>
          <p:cNvPr id="5" name="Text Placeholder 4">
            <a:extLst>
              <a:ext uri="{FF2B5EF4-FFF2-40B4-BE49-F238E27FC236}">
                <a16:creationId xmlns:a16="http://schemas.microsoft.com/office/drawing/2014/main" id="{7FDB0974-A460-02F5-4EB0-40E840736765}"/>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9E97BF6B-7706-F7D6-6ABD-997F3853B6C4}"/>
              </a:ext>
            </a:extLst>
          </p:cNvPr>
          <p:cNvSpPr>
            <a:spLocks noGrp="1"/>
          </p:cNvSpPr>
          <p:nvPr>
            <p:ph type="sldNum" sz="quarter" idx="10"/>
          </p:nvPr>
        </p:nvSpPr>
        <p:spPr/>
        <p:txBody>
          <a:bodyPr/>
          <a:lstStyle/>
          <a:p>
            <a:fld id="{68151E55-6873-49E2-B8D5-2F265E6F1973}" type="slidenum">
              <a:rPr lang="en-US" sz="800" smtClean="0"/>
              <a:t>40</a:t>
            </a:fld>
            <a:endParaRPr lang="en-US" sz="800"/>
          </a:p>
        </p:txBody>
      </p:sp>
    </p:spTree>
    <p:extLst>
      <p:ext uri="{BB962C8B-B14F-4D97-AF65-F5344CB8AC3E}">
        <p14:creationId xmlns:p14="http://schemas.microsoft.com/office/powerpoint/2010/main" val="2564308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CFE7631-D9C9-ABF1-6FD5-E4F6C7267D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29BC6E-B2CC-8171-9530-F6F7F3B003AE}"/>
              </a:ext>
            </a:extLst>
          </p:cNvPr>
          <p:cNvSpPr>
            <a:spLocks noGrp="1"/>
          </p:cNvSpPr>
          <p:nvPr>
            <p:ph type="title"/>
          </p:nvPr>
        </p:nvSpPr>
        <p:spPr/>
        <p:txBody>
          <a:bodyPr>
            <a:noAutofit/>
          </a:bodyPr>
          <a:lstStyle/>
          <a:p>
            <a:r>
              <a:rPr lang="en-US" sz="2600" dirty="0"/>
              <a:t>4.2: Methods to Visualize the Relationship between Two Variables </a:t>
            </a:r>
            <a:r>
              <a:rPr lang="en-US" sz="1000" b="0" dirty="0"/>
              <a:t>6</a:t>
            </a:r>
            <a:r>
              <a:rPr lang="en-US" sz="2600" b="0" dirty="0"/>
              <a:t> </a:t>
            </a:r>
            <a:r>
              <a:rPr lang="en-US" sz="2600" dirty="0"/>
              <a:t>– Text Alternative</a:t>
            </a:r>
          </a:p>
        </p:txBody>
      </p:sp>
      <p:sp>
        <p:nvSpPr>
          <p:cNvPr id="3" name="Text Placeholder 2">
            <a:extLst>
              <a:ext uri="{FF2B5EF4-FFF2-40B4-BE49-F238E27FC236}">
                <a16:creationId xmlns:a16="http://schemas.microsoft.com/office/drawing/2014/main" id="{AA90E613-3C10-0A9B-5C92-5A0962772EBC}"/>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4CD7482A-CA72-0FE5-7FAB-0580570C683B}"/>
              </a:ext>
            </a:extLst>
          </p:cNvPr>
          <p:cNvSpPr>
            <a:spLocks noGrp="1"/>
          </p:cNvSpPr>
          <p:nvPr>
            <p:ph sz="quarter" idx="11"/>
          </p:nvPr>
        </p:nvSpPr>
        <p:spPr/>
        <p:txBody>
          <a:bodyPr>
            <a:normAutofit/>
          </a:bodyPr>
          <a:lstStyle/>
          <a:p>
            <a:r>
              <a:rPr lang="en-US" sz="2400" dirty="0"/>
              <a:t>The graph plots frequency values for yes and no variables for different directions. The values are as follows. Midwest: no, 107, and yes, 77. Northeast: no, 41, and yes, 102. South: no, 24, and yes, 130. West: no, 18, and yes, 101.</a:t>
            </a:r>
          </a:p>
        </p:txBody>
      </p:sp>
      <p:sp>
        <p:nvSpPr>
          <p:cNvPr id="5" name="Text Placeholder 4">
            <a:extLst>
              <a:ext uri="{FF2B5EF4-FFF2-40B4-BE49-F238E27FC236}">
                <a16:creationId xmlns:a16="http://schemas.microsoft.com/office/drawing/2014/main" id="{1A2B8E8B-42E1-B46A-E656-7057ECCB0500}"/>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A47CA4DA-1030-323D-AA66-232CAB477CCE}"/>
              </a:ext>
            </a:extLst>
          </p:cNvPr>
          <p:cNvSpPr>
            <a:spLocks noGrp="1"/>
          </p:cNvSpPr>
          <p:nvPr>
            <p:ph type="sldNum" sz="quarter" idx="10"/>
          </p:nvPr>
        </p:nvSpPr>
        <p:spPr/>
        <p:txBody>
          <a:bodyPr/>
          <a:lstStyle/>
          <a:p>
            <a:fld id="{68151E55-6873-49E2-B8D5-2F265E6F1973}" type="slidenum">
              <a:rPr lang="en-US" sz="800" smtClean="0"/>
              <a:t>41</a:t>
            </a:fld>
            <a:endParaRPr lang="en-US" sz="800"/>
          </a:p>
        </p:txBody>
      </p:sp>
    </p:spTree>
    <p:extLst>
      <p:ext uri="{BB962C8B-B14F-4D97-AF65-F5344CB8AC3E}">
        <p14:creationId xmlns:p14="http://schemas.microsoft.com/office/powerpoint/2010/main" val="2519598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9C79DBB-ECB9-83C0-A24D-7011A0DC7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0F3BE6-55BC-0CF7-AB24-F1EBB42BDFE8}"/>
              </a:ext>
            </a:extLst>
          </p:cNvPr>
          <p:cNvSpPr>
            <a:spLocks noGrp="1"/>
          </p:cNvSpPr>
          <p:nvPr>
            <p:ph type="title"/>
          </p:nvPr>
        </p:nvSpPr>
        <p:spPr/>
        <p:txBody>
          <a:bodyPr>
            <a:noAutofit/>
          </a:bodyPr>
          <a:lstStyle/>
          <a:p>
            <a:r>
              <a:rPr lang="en-US" sz="2600" dirty="0"/>
              <a:t>4.2: Methods to Visualize the Relationship between Two Variables </a:t>
            </a:r>
            <a:r>
              <a:rPr lang="en-US" sz="1000" b="0" dirty="0"/>
              <a:t>7</a:t>
            </a:r>
            <a:r>
              <a:rPr lang="en-US" sz="2600" b="0" dirty="0"/>
              <a:t> </a:t>
            </a:r>
            <a:r>
              <a:rPr lang="en-US" sz="2600" dirty="0"/>
              <a:t>– Text Alternative</a:t>
            </a:r>
          </a:p>
        </p:txBody>
      </p:sp>
      <p:sp>
        <p:nvSpPr>
          <p:cNvPr id="3" name="Text Placeholder 2">
            <a:extLst>
              <a:ext uri="{FF2B5EF4-FFF2-40B4-BE49-F238E27FC236}">
                <a16:creationId xmlns:a16="http://schemas.microsoft.com/office/drawing/2014/main" id="{FEAE097A-F58D-2C26-BB21-55D184FB882B}"/>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A19C4624-1613-109A-F45E-2D95A8B5646A}"/>
              </a:ext>
            </a:extLst>
          </p:cNvPr>
          <p:cNvSpPr>
            <a:spLocks noGrp="1"/>
          </p:cNvSpPr>
          <p:nvPr>
            <p:ph sz="quarter" idx="11"/>
          </p:nvPr>
        </p:nvSpPr>
        <p:spPr/>
        <p:txBody>
          <a:bodyPr>
            <a:normAutofit/>
          </a:bodyPr>
          <a:lstStyle/>
          <a:p>
            <a:r>
              <a:rPr lang="en-US" sz="2400" dirty="0"/>
              <a:t>The content at the reads, a scatterplot is used to determine whether or not two numerical variables are related in some systematic way. Each point represents a paired observation for the two variables. Refer to one variable as the x or x-axis and the other as the y or y-axis. Once plotted, the graph may reveal one of the below: A linear relationship. A nonlinear relationship. No relationship. The scatterplots of y versus x labeled linear relationship, nonlinear relationship, and no relationship plot a cluster of dots in gradually decreasing, gradually increasing, and nearly linear trends, respectively.</a:t>
            </a:r>
          </a:p>
        </p:txBody>
      </p:sp>
      <p:sp>
        <p:nvSpPr>
          <p:cNvPr id="5" name="Text Placeholder 4">
            <a:extLst>
              <a:ext uri="{FF2B5EF4-FFF2-40B4-BE49-F238E27FC236}">
                <a16:creationId xmlns:a16="http://schemas.microsoft.com/office/drawing/2014/main" id="{E6105279-E8CC-EB5E-F37F-5B08A592B7A6}"/>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90FE5DA0-4DAF-18BA-F4B5-5BEA2C0F2CB7}"/>
              </a:ext>
            </a:extLst>
          </p:cNvPr>
          <p:cNvSpPr>
            <a:spLocks noGrp="1"/>
          </p:cNvSpPr>
          <p:nvPr>
            <p:ph type="sldNum" sz="quarter" idx="10"/>
          </p:nvPr>
        </p:nvSpPr>
        <p:spPr/>
        <p:txBody>
          <a:bodyPr/>
          <a:lstStyle/>
          <a:p>
            <a:fld id="{68151E55-6873-49E2-B8D5-2F265E6F1973}" type="slidenum">
              <a:rPr lang="en-US" sz="800" smtClean="0"/>
              <a:t>42</a:t>
            </a:fld>
            <a:endParaRPr lang="en-US" sz="800"/>
          </a:p>
        </p:txBody>
      </p:sp>
    </p:spTree>
    <p:extLst>
      <p:ext uri="{BB962C8B-B14F-4D97-AF65-F5344CB8AC3E}">
        <p14:creationId xmlns:p14="http://schemas.microsoft.com/office/powerpoint/2010/main" val="1977435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9607B1C-4DED-7AEF-6C51-3DA900F8D0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B4EBB2-2FDD-B152-3899-093DE4101448}"/>
              </a:ext>
            </a:extLst>
          </p:cNvPr>
          <p:cNvSpPr>
            <a:spLocks noGrp="1"/>
          </p:cNvSpPr>
          <p:nvPr>
            <p:ph type="title"/>
          </p:nvPr>
        </p:nvSpPr>
        <p:spPr/>
        <p:txBody>
          <a:bodyPr>
            <a:noAutofit/>
          </a:bodyPr>
          <a:lstStyle/>
          <a:p>
            <a:r>
              <a:rPr lang="en-US" sz="2600" dirty="0"/>
              <a:t>4.2: Methods to Visualize the Relationship between Two Variables </a:t>
            </a:r>
            <a:r>
              <a:rPr lang="en-US" sz="1000" b="0" dirty="0"/>
              <a:t>9</a:t>
            </a:r>
            <a:r>
              <a:rPr lang="en-US" sz="2600" b="0" dirty="0"/>
              <a:t> </a:t>
            </a:r>
            <a:r>
              <a:rPr lang="en-US" sz="2600" dirty="0"/>
              <a:t>– Text Alternative</a:t>
            </a:r>
          </a:p>
        </p:txBody>
      </p:sp>
      <p:sp>
        <p:nvSpPr>
          <p:cNvPr id="3" name="Text Placeholder 2">
            <a:extLst>
              <a:ext uri="{FF2B5EF4-FFF2-40B4-BE49-F238E27FC236}">
                <a16:creationId xmlns:a16="http://schemas.microsoft.com/office/drawing/2014/main" id="{3F87640B-554D-623A-3340-B0D868ECAC56}"/>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99408EDC-3BF2-904C-45B2-1541F6042EA0}"/>
              </a:ext>
            </a:extLst>
          </p:cNvPr>
          <p:cNvSpPr>
            <a:spLocks noGrp="1"/>
          </p:cNvSpPr>
          <p:nvPr>
            <p:ph sz="quarter" idx="11"/>
          </p:nvPr>
        </p:nvSpPr>
        <p:spPr/>
        <p:txBody>
          <a:bodyPr>
            <a:normAutofit/>
          </a:bodyPr>
          <a:lstStyle/>
          <a:p>
            <a:r>
              <a:rPr lang="en-US" sz="2400" dirty="0"/>
              <a:t>It depicts clustered dots between an annual income of 40 and 110 thousand dollars and scattered dots afterward up to an annual income of 250 thousand dollars. The dots are presented between purchases of 10 and 1,000 dollars. Values are estimated.</a:t>
            </a:r>
          </a:p>
        </p:txBody>
      </p:sp>
      <p:sp>
        <p:nvSpPr>
          <p:cNvPr id="5" name="Text Placeholder 4">
            <a:extLst>
              <a:ext uri="{FF2B5EF4-FFF2-40B4-BE49-F238E27FC236}">
                <a16:creationId xmlns:a16="http://schemas.microsoft.com/office/drawing/2014/main" id="{1E26908C-0F74-F40C-3DD9-D3275F4F3F4C}"/>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60E15077-F782-42E4-9460-744A2A042E88}"/>
              </a:ext>
            </a:extLst>
          </p:cNvPr>
          <p:cNvSpPr>
            <a:spLocks noGrp="1"/>
          </p:cNvSpPr>
          <p:nvPr>
            <p:ph type="sldNum" sz="quarter" idx="10"/>
          </p:nvPr>
        </p:nvSpPr>
        <p:spPr/>
        <p:txBody>
          <a:bodyPr/>
          <a:lstStyle/>
          <a:p>
            <a:fld id="{68151E55-6873-49E2-B8D5-2F265E6F1973}" type="slidenum">
              <a:rPr lang="en-US" sz="800" smtClean="0"/>
              <a:t>43</a:t>
            </a:fld>
            <a:endParaRPr lang="en-US" sz="800"/>
          </a:p>
        </p:txBody>
      </p:sp>
    </p:spTree>
    <p:extLst>
      <p:ext uri="{BB962C8B-B14F-4D97-AF65-F5344CB8AC3E}">
        <p14:creationId xmlns:p14="http://schemas.microsoft.com/office/powerpoint/2010/main" val="11659752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FB40B33-5DFE-BDF7-9BFC-7F8FAF652C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85413B-B235-779E-E291-A216A9D78716}"/>
              </a:ext>
            </a:extLst>
          </p:cNvPr>
          <p:cNvSpPr>
            <a:spLocks noGrp="1"/>
          </p:cNvSpPr>
          <p:nvPr>
            <p:ph type="title"/>
          </p:nvPr>
        </p:nvSpPr>
        <p:spPr>
          <a:xfrm>
            <a:off x="342900" y="265552"/>
            <a:ext cx="8458200" cy="757106"/>
          </a:xfrm>
        </p:spPr>
        <p:txBody>
          <a:bodyPr>
            <a:noAutofit/>
          </a:bodyPr>
          <a:lstStyle/>
          <a:p>
            <a:r>
              <a:rPr lang="en-US" sz="2800" dirty="0"/>
              <a:t>4.3: Other Data Visualization Methods </a:t>
            </a:r>
            <a:r>
              <a:rPr lang="en-US" sz="1000" b="0" dirty="0"/>
              <a:t>3</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DE805AB3-03CF-A80F-37B7-37699B4A9335}"/>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93B199C6-DCDF-08A0-DE0F-1AC5B47E1133}"/>
              </a:ext>
            </a:extLst>
          </p:cNvPr>
          <p:cNvSpPr>
            <a:spLocks noGrp="1"/>
          </p:cNvSpPr>
          <p:nvPr>
            <p:ph sz="quarter" idx="11"/>
          </p:nvPr>
        </p:nvSpPr>
        <p:spPr/>
        <p:txBody>
          <a:bodyPr>
            <a:normAutofit/>
          </a:bodyPr>
          <a:lstStyle/>
          <a:p>
            <a:r>
              <a:rPr lang="en-US" sz="2400" dirty="0"/>
              <a:t>It plots 2 clusters of dots for developing and developed in decreasing trends with increasing birth rates. Their highest and lowest values are as follows. Developing. (10, 78) and (40, 57). Developed. (8, 85) and (11, 77). Values are estimated.</a:t>
            </a:r>
          </a:p>
        </p:txBody>
      </p:sp>
      <p:sp>
        <p:nvSpPr>
          <p:cNvPr id="5" name="Text Placeholder 4">
            <a:extLst>
              <a:ext uri="{FF2B5EF4-FFF2-40B4-BE49-F238E27FC236}">
                <a16:creationId xmlns:a16="http://schemas.microsoft.com/office/drawing/2014/main" id="{4116D2E4-8F8E-FC0D-1408-D6725CF8261D}"/>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690C4D54-77E6-D7A7-E14A-E20F900574A8}"/>
              </a:ext>
            </a:extLst>
          </p:cNvPr>
          <p:cNvSpPr>
            <a:spLocks noGrp="1"/>
          </p:cNvSpPr>
          <p:nvPr>
            <p:ph type="sldNum" sz="quarter" idx="10"/>
          </p:nvPr>
        </p:nvSpPr>
        <p:spPr/>
        <p:txBody>
          <a:bodyPr/>
          <a:lstStyle/>
          <a:p>
            <a:fld id="{68151E55-6873-49E2-B8D5-2F265E6F1973}" type="slidenum">
              <a:rPr lang="en-US" sz="800" smtClean="0"/>
              <a:t>44</a:t>
            </a:fld>
            <a:endParaRPr lang="en-US" sz="800"/>
          </a:p>
        </p:txBody>
      </p:sp>
    </p:spTree>
    <p:extLst>
      <p:ext uri="{BB962C8B-B14F-4D97-AF65-F5344CB8AC3E}">
        <p14:creationId xmlns:p14="http://schemas.microsoft.com/office/powerpoint/2010/main" val="1813242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691DD18-79BC-B981-6483-8025CAAEC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356B43-0958-F657-9BEE-72AE4094EB9A}"/>
              </a:ext>
            </a:extLst>
          </p:cNvPr>
          <p:cNvSpPr>
            <a:spLocks noGrp="1"/>
          </p:cNvSpPr>
          <p:nvPr>
            <p:ph type="title"/>
          </p:nvPr>
        </p:nvSpPr>
        <p:spPr>
          <a:xfrm>
            <a:off x="342900" y="265552"/>
            <a:ext cx="8458200" cy="757106"/>
          </a:xfrm>
        </p:spPr>
        <p:txBody>
          <a:bodyPr>
            <a:noAutofit/>
          </a:bodyPr>
          <a:lstStyle/>
          <a:p>
            <a:r>
              <a:rPr lang="en-US" sz="2800" dirty="0"/>
              <a:t>4.3: Other Data Visualization Methods </a:t>
            </a:r>
            <a:r>
              <a:rPr lang="en-US" sz="1000" b="0" dirty="0"/>
              <a:t>5</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5E948181-AE4A-27E9-63AA-CACA3F1A49A1}"/>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97A75AF6-07C8-B554-EBE8-AE748AA8DD8A}"/>
              </a:ext>
            </a:extLst>
          </p:cNvPr>
          <p:cNvSpPr>
            <a:spLocks noGrp="1"/>
          </p:cNvSpPr>
          <p:nvPr>
            <p:ph sz="quarter" idx="11"/>
          </p:nvPr>
        </p:nvSpPr>
        <p:spPr/>
        <p:txBody>
          <a:bodyPr>
            <a:normAutofit/>
          </a:bodyPr>
          <a:lstStyle/>
          <a:p>
            <a:r>
              <a:rPr lang="en-US" sz="2400" dirty="0"/>
              <a:t>It depicts that as the birth rate increases, life expectancy decreases. The largest birth expectancy up to 90 years is observed between 4 and 13 percent birth rate, whereas the smallest birth expectancy of 57 is observed at 40 percent birth rate. Data are approximated.</a:t>
            </a:r>
          </a:p>
        </p:txBody>
      </p:sp>
      <p:sp>
        <p:nvSpPr>
          <p:cNvPr id="5" name="Text Placeholder 4">
            <a:extLst>
              <a:ext uri="{FF2B5EF4-FFF2-40B4-BE49-F238E27FC236}">
                <a16:creationId xmlns:a16="http://schemas.microsoft.com/office/drawing/2014/main" id="{D837EC39-566C-2385-96F8-F6F11F917344}"/>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A0C14C9F-1E0E-E36C-D31C-9C4985FD4877}"/>
              </a:ext>
            </a:extLst>
          </p:cNvPr>
          <p:cNvSpPr>
            <a:spLocks noGrp="1"/>
          </p:cNvSpPr>
          <p:nvPr>
            <p:ph type="sldNum" sz="quarter" idx="10"/>
          </p:nvPr>
        </p:nvSpPr>
        <p:spPr/>
        <p:txBody>
          <a:bodyPr/>
          <a:lstStyle/>
          <a:p>
            <a:fld id="{68151E55-6873-49E2-B8D5-2F265E6F1973}" type="slidenum">
              <a:rPr lang="en-US" sz="800" smtClean="0"/>
              <a:t>45</a:t>
            </a:fld>
            <a:endParaRPr lang="en-US" sz="800"/>
          </a:p>
        </p:txBody>
      </p:sp>
    </p:spTree>
    <p:extLst>
      <p:ext uri="{BB962C8B-B14F-4D97-AF65-F5344CB8AC3E}">
        <p14:creationId xmlns:p14="http://schemas.microsoft.com/office/powerpoint/2010/main" val="4146827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3279B36-48B9-DE36-03BF-6098B22092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01783C-CD45-CCC2-08B5-3B23336E39F9}"/>
              </a:ext>
            </a:extLst>
          </p:cNvPr>
          <p:cNvSpPr>
            <a:spLocks noGrp="1"/>
          </p:cNvSpPr>
          <p:nvPr>
            <p:ph type="title"/>
          </p:nvPr>
        </p:nvSpPr>
        <p:spPr>
          <a:xfrm>
            <a:off x="342900" y="265552"/>
            <a:ext cx="8458200" cy="757106"/>
          </a:xfrm>
        </p:spPr>
        <p:txBody>
          <a:bodyPr>
            <a:noAutofit/>
          </a:bodyPr>
          <a:lstStyle/>
          <a:p>
            <a:r>
              <a:rPr lang="en-US" sz="2800" dirty="0"/>
              <a:t>4.3: Other Data Visualization Methods </a:t>
            </a:r>
            <a:r>
              <a:rPr lang="en-US" sz="1000" b="0" dirty="0"/>
              <a:t>7</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0E9F69F9-17FD-171E-FD48-80A53542DD09}"/>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8619A3E3-8B81-761B-89E5-29AF8B9E4ADF}"/>
              </a:ext>
            </a:extLst>
          </p:cNvPr>
          <p:cNvSpPr>
            <a:spLocks noGrp="1"/>
          </p:cNvSpPr>
          <p:nvPr>
            <p:ph sz="quarter" idx="11"/>
          </p:nvPr>
        </p:nvSpPr>
        <p:spPr/>
        <p:txBody>
          <a:bodyPr>
            <a:normAutofit/>
          </a:bodyPr>
          <a:lstStyle/>
          <a:p>
            <a:r>
              <a:rPr lang="en-US" sz="2400" dirty="0"/>
              <a:t>The content at the top reads, example: The Apple Merck data file contains monthly stock prices for Apple l n c and Merck and Co for the years 2016 through 2019. Construct the line charts for the stock prices for Apple and Merck. Then, summarize the results. The line graph at the bottom plots 2 increasing lines with fluctuations labeled Apple and Merck from January 1, 2016, to January 10, 2019. The lines of Apple and Merck have the highest values of 290 dollars and 100 dollars, respectively, on January 10, 2019. Values are estimated.</a:t>
            </a:r>
          </a:p>
        </p:txBody>
      </p:sp>
      <p:sp>
        <p:nvSpPr>
          <p:cNvPr id="5" name="Text Placeholder 4">
            <a:extLst>
              <a:ext uri="{FF2B5EF4-FFF2-40B4-BE49-F238E27FC236}">
                <a16:creationId xmlns:a16="http://schemas.microsoft.com/office/drawing/2014/main" id="{F81C5F62-2138-C4B9-3CCB-73DB241AF334}"/>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27D872E6-BC1D-9C77-1F5A-CA3F04858407}"/>
              </a:ext>
            </a:extLst>
          </p:cNvPr>
          <p:cNvSpPr>
            <a:spLocks noGrp="1"/>
          </p:cNvSpPr>
          <p:nvPr>
            <p:ph type="sldNum" sz="quarter" idx="10"/>
          </p:nvPr>
        </p:nvSpPr>
        <p:spPr/>
        <p:txBody>
          <a:bodyPr/>
          <a:lstStyle/>
          <a:p>
            <a:fld id="{68151E55-6873-49E2-B8D5-2F265E6F1973}" type="slidenum">
              <a:rPr lang="en-US" sz="800" smtClean="0"/>
              <a:t>46</a:t>
            </a:fld>
            <a:endParaRPr lang="en-US" sz="800"/>
          </a:p>
        </p:txBody>
      </p:sp>
    </p:spTree>
    <p:extLst>
      <p:ext uri="{BB962C8B-B14F-4D97-AF65-F5344CB8AC3E}">
        <p14:creationId xmlns:p14="http://schemas.microsoft.com/office/powerpoint/2010/main" val="30625970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8D76400-462A-619A-C357-0D68BA6C5D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C4A381-7F19-8011-866D-DE6022A689F8}"/>
              </a:ext>
            </a:extLst>
          </p:cNvPr>
          <p:cNvSpPr>
            <a:spLocks noGrp="1"/>
          </p:cNvSpPr>
          <p:nvPr>
            <p:ph type="title"/>
          </p:nvPr>
        </p:nvSpPr>
        <p:spPr>
          <a:xfrm>
            <a:off x="342900" y="265552"/>
            <a:ext cx="8458200" cy="757106"/>
          </a:xfrm>
        </p:spPr>
        <p:txBody>
          <a:bodyPr>
            <a:noAutofit/>
          </a:bodyPr>
          <a:lstStyle/>
          <a:p>
            <a:r>
              <a:rPr lang="en-US" sz="2800" dirty="0"/>
              <a:t>4.3: Other Data Visualization Methods </a:t>
            </a:r>
            <a:r>
              <a:rPr lang="en-US" sz="1000" b="0" dirty="0"/>
              <a:t>10</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E709D7B1-1C1F-F09A-FE28-28D43A64C907}"/>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C83606C6-888A-8595-383F-8DDA83E99342}"/>
              </a:ext>
            </a:extLst>
          </p:cNvPr>
          <p:cNvSpPr>
            <a:spLocks noGrp="1"/>
          </p:cNvSpPr>
          <p:nvPr>
            <p:ph sz="quarter" idx="11"/>
          </p:nvPr>
        </p:nvSpPr>
        <p:spPr/>
        <p:txBody>
          <a:bodyPr>
            <a:normAutofit/>
          </a:bodyPr>
          <a:lstStyle/>
          <a:p>
            <a:r>
              <a:rPr lang="en-US" sz="2400" dirty="0"/>
              <a:t>The column headers are labeled biography, children, romance, sci-fi, self-help, travel guide, and grand total. The rows are labeled store 1, store 2, store 3, store 4, and grand total. The grand totals of data inputs in columns labeled biography, children, romance, sci-fi, self-help, and travel guide are 17.40%, 17.00%, 17.00%, 18.20%, 13.60%, and 16.80%, respectively. The grand total value of data inputs for each store mentioned in the eighth column is 100%.</a:t>
            </a:r>
          </a:p>
        </p:txBody>
      </p:sp>
      <p:sp>
        <p:nvSpPr>
          <p:cNvPr id="5" name="Text Placeholder 4">
            <a:extLst>
              <a:ext uri="{FF2B5EF4-FFF2-40B4-BE49-F238E27FC236}">
                <a16:creationId xmlns:a16="http://schemas.microsoft.com/office/drawing/2014/main" id="{A50D1D05-62EC-4489-7411-FFD34DB21CE3}"/>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B97316E6-3C67-06AE-8DC1-CC7C821BE4C3}"/>
              </a:ext>
            </a:extLst>
          </p:cNvPr>
          <p:cNvSpPr>
            <a:spLocks noGrp="1"/>
          </p:cNvSpPr>
          <p:nvPr>
            <p:ph type="sldNum" sz="quarter" idx="10"/>
          </p:nvPr>
        </p:nvSpPr>
        <p:spPr/>
        <p:txBody>
          <a:bodyPr/>
          <a:lstStyle/>
          <a:p>
            <a:fld id="{68151E55-6873-49E2-B8D5-2F265E6F1973}" type="slidenum">
              <a:rPr lang="en-US" sz="800" smtClean="0"/>
              <a:t>47</a:t>
            </a:fld>
            <a:endParaRPr lang="en-US" sz="800"/>
          </a:p>
        </p:txBody>
      </p:sp>
    </p:spTree>
    <p:extLst>
      <p:ext uri="{BB962C8B-B14F-4D97-AF65-F5344CB8AC3E}">
        <p14:creationId xmlns:p14="http://schemas.microsoft.com/office/powerpoint/2010/main" val="64774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283512" cy="903231"/>
          </a:xfrm>
        </p:spPr>
        <p:txBody>
          <a:bodyPr>
            <a:normAutofit fontScale="90000"/>
          </a:bodyPr>
          <a:lstStyle/>
          <a:p>
            <a:r>
              <a:rPr lang="en-US" dirty="0"/>
              <a:t>4.1: Methods to Visualize a Single Variable </a:t>
            </a:r>
            <a:r>
              <a:rPr lang="en-US" sz="1100" b="0" dirty="0"/>
              <a:t>2</a:t>
            </a:r>
          </a:p>
        </p:txBody>
      </p:sp>
      <p:sp>
        <p:nvSpPr>
          <p:cNvPr id="3" name="Content Placeholder 2"/>
          <p:cNvSpPr>
            <a:spLocks noGrp="1"/>
          </p:cNvSpPr>
          <p:nvPr>
            <p:ph sz="quarter" idx="11"/>
          </p:nvPr>
        </p:nvSpPr>
        <p:spPr>
          <a:xfrm>
            <a:off x="342900" y="1276709"/>
            <a:ext cx="8458200" cy="5238391"/>
          </a:xfrm>
        </p:spPr>
        <p:txBody>
          <a:bodyPr/>
          <a:lstStyle/>
          <a:p>
            <a:r>
              <a:rPr lang="en-US" dirty="0"/>
              <a:t>Converting the raw data into a frequency distribution makes the data more manageable and easier to assess.</a:t>
            </a:r>
          </a:p>
          <a:p>
            <a:r>
              <a:rPr lang="en-US" dirty="0"/>
              <a:t>A </a:t>
            </a:r>
            <a:r>
              <a:rPr lang="en-US" b="1" dirty="0"/>
              <a:t>frequency distribution</a:t>
            </a:r>
            <a:r>
              <a:rPr lang="en-US" dirty="0"/>
              <a:t> for a categorical variable groups the observations into categories and records the number of observations that fall into each category.</a:t>
            </a:r>
          </a:p>
          <a:p>
            <a:r>
              <a:rPr lang="en-US" dirty="0"/>
              <a:t>The </a:t>
            </a:r>
            <a:r>
              <a:rPr lang="en-US" b="1" dirty="0"/>
              <a:t>relative frequency distribution</a:t>
            </a:r>
            <a:r>
              <a:rPr lang="en-US" dirty="0"/>
              <a:t> for each category equals the proportion of observations in each category.</a:t>
            </a:r>
          </a:p>
          <a:p>
            <a:r>
              <a:rPr lang="en-US" dirty="0"/>
              <a:t>A </a:t>
            </a:r>
            <a:r>
              <a:rPr lang="en-US" b="1" dirty="0"/>
              <a:t>bar chart</a:t>
            </a:r>
            <a:r>
              <a:rPr lang="en-US" dirty="0"/>
              <a:t> is a graphical representation of the frequency or relative frequency distribution.</a:t>
            </a:r>
          </a:p>
          <a:p>
            <a:pPr marL="292608" indent="-292608">
              <a:buFont typeface="Arial" panose="020B0604020202020204" pitchFamily="34" charset="0"/>
              <a:buChar char="•"/>
            </a:pPr>
            <a:r>
              <a:rPr lang="en-US" dirty="0"/>
              <a:t>Horizontal or vertical bars.</a:t>
            </a:r>
          </a:p>
          <a:p>
            <a:pPr marL="292608" indent="-292608">
              <a:buFont typeface="Arial" panose="020B0604020202020204" pitchFamily="34" charset="0"/>
              <a:buChar char="•"/>
            </a:pPr>
            <a:r>
              <a:rPr lang="en-US" dirty="0"/>
              <a:t>Lengths proportional to the values they are depicting.</a:t>
            </a:r>
          </a:p>
        </p:txBody>
      </p:sp>
      <p:sp>
        <p:nvSpPr>
          <p:cNvPr id="6" name="Slide Number Placeholder 5"/>
          <p:cNvSpPr>
            <a:spLocks noGrp="1"/>
          </p:cNvSpPr>
          <p:nvPr>
            <p:ph type="sldNum" sz="quarter" idx="4"/>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227824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283512" cy="903231"/>
          </a:xfrm>
        </p:spPr>
        <p:txBody>
          <a:bodyPr>
            <a:normAutofit fontScale="90000"/>
          </a:bodyPr>
          <a:lstStyle/>
          <a:p>
            <a:r>
              <a:rPr lang="en-US" dirty="0"/>
              <a:t>4.1: Methods to Visualize a Single Variable </a:t>
            </a:r>
            <a:r>
              <a:rPr lang="en-US" sz="1100" b="0" dirty="0"/>
              <a:t>3</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Example: Recall the Construction Clothing case.</a:t>
            </a:r>
          </a:p>
          <a:p>
            <a:pPr marL="292608" indent="-292608">
              <a:buFont typeface="Arial" panose="020B0604020202020204" pitchFamily="34" charset="0"/>
              <a:buChar char="•"/>
            </a:pPr>
            <a:r>
              <a:rPr lang="en-US" dirty="0"/>
              <a:t>The Transactions data file contains information on 200 recent customer purchases.</a:t>
            </a:r>
          </a:p>
          <a:p>
            <a:pPr marL="292608" indent="-292608">
              <a:buFont typeface="Arial" panose="020B0604020202020204" pitchFamily="34" charset="0"/>
              <a:buChar char="•"/>
            </a:pPr>
            <a:r>
              <a:rPr lang="en-US" dirty="0"/>
              <a:t>In addition to the Satisfaction variable, there are two other categorical variables.</a:t>
            </a:r>
          </a:p>
          <a:p>
            <a:pPr marL="292608" indent="-292608">
              <a:buFont typeface="Arial" panose="020B0604020202020204" pitchFamily="34" charset="0"/>
              <a:buChar char="•"/>
            </a:pPr>
            <a:r>
              <a:rPr lang="en-US" dirty="0"/>
              <a:t>The Repeat variable records whether or not the customer made a prior purchase (Repeat =Yes if prior purchase, No otherwise).</a:t>
            </a:r>
          </a:p>
          <a:p>
            <a:pPr marL="292608" indent="-292608">
              <a:buFont typeface="Arial" panose="020B0604020202020204" pitchFamily="34" charset="0"/>
              <a:buChar char="•"/>
            </a:pPr>
            <a:r>
              <a:rPr lang="en-US" dirty="0"/>
              <a:t>The Sex variable records whether the customer is male or female.</a:t>
            </a:r>
          </a:p>
          <a:p>
            <a:pPr marL="292608" indent="-292608">
              <a:buFont typeface="Arial" panose="020B0604020202020204" pitchFamily="34" charset="0"/>
              <a:buChar char="•"/>
            </a:pPr>
            <a:r>
              <a:rPr lang="en-US" dirty="0"/>
              <a:t>For each variable, construct its frequency distribution and bar chart, and then summarize the results.</a:t>
            </a:r>
          </a:p>
        </p:txBody>
      </p:sp>
      <p:sp>
        <p:nvSpPr>
          <p:cNvPr id="6" name="Slide Number Placeholder 5"/>
          <p:cNvSpPr>
            <a:spLocks noGrp="1"/>
          </p:cNvSpPr>
          <p:nvPr>
            <p:ph type="sldNum" sz="quarter" idx="4"/>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3190183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283512" cy="903231"/>
          </a:xfrm>
        </p:spPr>
        <p:txBody>
          <a:bodyPr>
            <a:noAutofit/>
          </a:bodyPr>
          <a:lstStyle/>
          <a:p>
            <a:r>
              <a:rPr lang="en-US" sz="3200" dirty="0"/>
              <a:t>4.1: Methods to Visualize a Single Variable </a:t>
            </a:r>
            <a:r>
              <a:rPr lang="en-US" sz="1000" b="0" dirty="0"/>
              <a:t>4</a:t>
            </a:r>
            <a:endParaRPr lang="en-US" sz="1000" dirty="0"/>
          </a:p>
        </p:txBody>
      </p:sp>
      <p:sp>
        <p:nvSpPr>
          <p:cNvPr id="3" name="Content Placeholder 2"/>
          <p:cNvSpPr>
            <a:spLocks noGrp="1"/>
          </p:cNvSpPr>
          <p:nvPr>
            <p:ph sz="quarter" idx="11"/>
          </p:nvPr>
        </p:nvSpPr>
        <p:spPr>
          <a:xfrm>
            <a:off x="342900" y="1276709"/>
            <a:ext cx="1760220" cy="475891"/>
          </a:xfrm>
        </p:spPr>
        <p:txBody>
          <a:bodyPr/>
          <a:lstStyle/>
          <a:p>
            <a:pPr marL="292608" indent="-292608">
              <a:buFont typeface="Arial" panose="020B0604020202020204" pitchFamily="34" charset="0"/>
              <a:buChar char="•"/>
            </a:pPr>
            <a:r>
              <a:rPr lang="en-US" dirty="0"/>
              <a:t>Example.</a:t>
            </a:r>
          </a:p>
        </p:txBody>
      </p:sp>
      <p:sp>
        <p:nvSpPr>
          <p:cNvPr id="8" name="Content Placeholder 7"/>
          <p:cNvSpPr>
            <a:spLocks noGrp="1"/>
          </p:cNvSpPr>
          <p:nvPr>
            <p:ph sz="quarter" idx="14"/>
          </p:nvPr>
        </p:nvSpPr>
        <p:spPr>
          <a:xfrm>
            <a:off x="350521" y="1844039"/>
            <a:ext cx="4221478" cy="381001"/>
          </a:xfrm>
        </p:spPr>
        <p:txBody>
          <a:bodyPr/>
          <a:lstStyle/>
          <a:p>
            <a:pPr algn="ctr"/>
            <a:r>
              <a:rPr lang="en-US" sz="1800" b="1" dirty="0"/>
              <a:t>(a) The Repeat Variable</a:t>
            </a:r>
          </a:p>
        </p:txBody>
      </p:sp>
      <p:graphicFrame>
        <p:nvGraphicFramePr>
          <p:cNvPr id="10" name="Table 9"/>
          <p:cNvGraphicFramePr>
            <a:graphicFrameLocks noGrp="1"/>
          </p:cNvGraphicFramePr>
          <p:nvPr>
            <p:extLst>
              <p:ext uri="{D42A27DB-BD31-4B8C-83A1-F6EECF244321}">
                <p14:modId xmlns:p14="http://schemas.microsoft.com/office/powerpoint/2010/main" val="2192966926"/>
              </p:ext>
            </p:extLst>
          </p:nvPr>
        </p:nvGraphicFramePr>
        <p:xfrm>
          <a:off x="350520" y="2357120"/>
          <a:ext cx="4221480" cy="1381760"/>
        </p:xfrm>
        <a:graphic>
          <a:graphicData uri="http://schemas.openxmlformats.org/drawingml/2006/table">
            <a:tbl>
              <a:tblPr firstRow="1" bandRow="1">
                <a:tableStyleId>{5C22544A-7EE6-4342-B048-85BDC9FD1C3A}</a:tableStyleId>
              </a:tblPr>
              <a:tblGrid>
                <a:gridCol w="1001789">
                  <a:extLst>
                    <a:ext uri="{9D8B030D-6E8A-4147-A177-3AD203B41FA5}">
                      <a16:colId xmlns:a16="http://schemas.microsoft.com/office/drawing/2014/main" val="257002194"/>
                    </a:ext>
                  </a:extLst>
                </a:gridCol>
                <a:gridCol w="1345171">
                  <a:extLst>
                    <a:ext uri="{9D8B030D-6E8A-4147-A177-3AD203B41FA5}">
                      <a16:colId xmlns:a16="http://schemas.microsoft.com/office/drawing/2014/main" val="2326345233"/>
                    </a:ext>
                  </a:extLst>
                </a:gridCol>
                <a:gridCol w="1874520">
                  <a:extLst>
                    <a:ext uri="{9D8B030D-6E8A-4147-A177-3AD203B41FA5}">
                      <a16:colId xmlns:a16="http://schemas.microsoft.com/office/drawing/2014/main" val="4235944131"/>
                    </a:ext>
                  </a:extLst>
                </a:gridCol>
              </a:tblGrid>
              <a:tr h="370840">
                <a:tc>
                  <a:txBody>
                    <a:bodyPr/>
                    <a:lstStyle/>
                    <a:p>
                      <a:pPr algn="ctr"/>
                      <a:r>
                        <a:rPr lang="en-US" dirty="0"/>
                        <a:t>Repeat</a:t>
                      </a:r>
                    </a:p>
                  </a:txBody>
                  <a:tcPr anchor="b"/>
                </a:tc>
                <a:tc>
                  <a:txBody>
                    <a:bodyPr/>
                    <a:lstStyle/>
                    <a:p>
                      <a:pPr algn="ctr"/>
                      <a:r>
                        <a:rPr lang="en-US" dirty="0"/>
                        <a:t>Frequency</a:t>
                      </a:r>
                    </a:p>
                  </a:txBody>
                  <a:tcPr anchor="b"/>
                </a:tc>
                <a:tc>
                  <a:txBody>
                    <a:bodyPr/>
                    <a:lstStyle/>
                    <a:p>
                      <a:pPr algn="ctr"/>
                      <a:r>
                        <a:rPr lang="en-US" dirty="0"/>
                        <a:t>Relative Frequency</a:t>
                      </a:r>
                    </a:p>
                  </a:txBody>
                  <a:tcPr anchor="b"/>
                </a:tc>
                <a:extLst>
                  <a:ext uri="{0D108BD9-81ED-4DB2-BD59-A6C34878D82A}">
                    <a16:rowId xmlns:a16="http://schemas.microsoft.com/office/drawing/2014/main" val="3295226818"/>
                  </a:ext>
                </a:extLst>
              </a:tr>
              <a:tr h="370840">
                <a:tc>
                  <a:txBody>
                    <a:bodyPr/>
                    <a:lstStyle/>
                    <a:p>
                      <a:r>
                        <a:rPr lang="en-US" dirty="0"/>
                        <a:t>Yes</a:t>
                      </a:r>
                    </a:p>
                  </a:txBody>
                  <a:tcPr/>
                </a:tc>
                <a:tc>
                  <a:txBody>
                    <a:bodyPr/>
                    <a:lstStyle/>
                    <a:p>
                      <a:pPr algn="ctr"/>
                      <a:r>
                        <a:rPr lang="en-US" dirty="0"/>
                        <a:t>140</a:t>
                      </a:r>
                    </a:p>
                  </a:txBody>
                  <a:tcPr/>
                </a:tc>
                <a:tc>
                  <a:txBody>
                    <a:bodyPr/>
                    <a:lstStyle/>
                    <a:p>
                      <a:pPr algn="ctr"/>
                      <a:r>
                        <a:rPr lang="en-US" dirty="0"/>
                        <a:t>0.70</a:t>
                      </a:r>
                    </a:p>
                  </a:txBody>
                  <a:tcPr/>
                </a:tc>
                <a:extLst>
                  <a:ext uri="{0D108BD9-81ED-4DB2-BD59-A6C34878D82A}">
                    <a16:rowId xmlns:a16="http://schemas.microsoft.com/office/drawing/2014/main" val="331353435"/>
                  </a:ext>
                </a:extLst>
              </a:tr>
              <a:tr h="370840">
                <a:tc>
                  <a:txBody>
                    <a:bodyPr/>
                    <a:lstStyle/>
                    <a:p>
                      <a:r>
                        <a:rPr lang="en-US" dirty="0"/>
                        <a:t>No</a:t>
                      </a:r>
                    </a:p>
                  </a:txBody>
                  <a:tcPr/>
                </a:tc>
                <a:tc>
                  <a:txBody>
                    <a:bodyPr/>
                    <a:lstStyle/>
                    <a:p>
                      <a:pPr algn="ctr"/>
                      <a:r>
                        <a:rPr lang="en-US" dirty="0"/>
                        <a:t>60</a:t>
                      </a:r>
                    </a:p>
                  </a:txBody>
                  <a:tcPr/>
                </a:tc>
                <a:tc>
                  <a:txBody>
                    <a:bodyPr/>
                    <a:lstStyle/>
                    <a:p>
                      <a:pPr algn="ctr"/>
                      <a:r>
                        <a:rPr lang="en-US" dirty="0"/>
                        <a:t>0.30</a:t>
                      </a:r>
                    </a:p>
                  </a:txBody>
                  <a:tcPr/>
                </a:tc>
                <a:extLst>
                  <a:ext uri="{0D108BD9-81ED-4DB2-BD59-A6C34878D82A}">
                    <a16:rowId xmlns:a16="http://schemas.microsoft.com/office/drawing/2014/main" val="4273360980"/>
                  </a:ext>
                </a:extLst>
              </a:tr>
            </a:tbl>
          </a:graphicData>
        </a:graphic>
      </p:graphicFrame>
      <p:sp>
        <p:nvSpPr>
          <p:cNvPr id="9" name="Content Placeholder 8"/>
          <p:cNvSpPr>
            <a:spLocks noGrp="1"/>
          </p:cNvSpPr>
          <p:nvPr>
            <p:ph sz="quarter" idx="15"/>
          </p:nvPr>
        </p:nvSpPr>
        <p:spPr>
          <a:xfrm>
            <a:off x="4739641" y="1828797"/>
            <a:ext cx="4221478" cy="396243"/>
          </a:xfrm>
        </p:spPr>
        <p:txBody>
          <a:bodyPr/>
          <a:lstStyle/>
          <a:p>
            <a:pPr algn="ctr"/>
            <a:r>
              <a:rPr lang="en-US" sz="1800" b="1" dirty="0"/>
              <a:t>(b) The Sex Variable</a:t>
            </a:r>
          </a:p>
        </p:txBody>
      </p:sp>
      <p:graphicFrame>
        <p:nvGraphicFramePr>
          <p:cNvPr id="11" name="Table 10"/>
          <p:cNvGraphicFramePr>
            <a:graphicFrameLocks noGrp="1"/>
          </p:cNvGraphicFramePr>
          <p:nvPr>
            <p:extLst>
              <p:ext uri="{D42A27DB-BD31-4B8C-83A1-F6EECF244321}">
                <p14:modId xmlns:p14="http://schemas.microsoft.com/office/powerpoint/2010/main" val="3453301615"/>
              </p:ext>
            </p:extLst>
          </p:nvPr>
        </p:nvGraphicFramePr>
        <p:xfrm>
          <a:off x="4724400" y="2341880"/>
          <a:ext cx="4236719" cy="1381760"/>
        </p:xfrm>
        <a:graphic>
          <a:graphicData uri="http://schemas.openxmlformats.org/drawingml/2006/table">
            <a:tbl>
              <a:tblPr firstRow="1" bandRow="1">
                <a:tableStyleId>{5C22544A-7EE6-4342-B048-85BDC9FD1C3A}</a:tableStyleId>
              </a:tblPr>
              <a:tblGrid>
                <a:gridCol w="1005405">
                  <a:extLst>
                    <a:ext uri="{9D8B030D-6E8A-4147-A177-3AD203B41FA5}">
                      <a16:colId xmlns:a16="http://schemas.microsoft.com/office/drawing/2014/main" val="257002194"/>
                    </a:ext>
                  </a:extLst>
                </a:gridCol>
                <a:gridCol w="1372035">
                  <a:extLst>
                    <a:ext uri="{9D8B030D-6E8A-4147-A177-3AD203B41FA5}">
                      <a16:colId xmlns:a16="http://schemas.microsoft.com/office/drawing/2014/main" val="2326345233"/>
                    </a:ext>
                  </a:extLst>
                </a:gridCol>
                <a:gridCol w="1859279">
                  <a:extLst>
                    <a:ext uri="{9D8B030D-6E8A-4147-A177-3AD203B41FA5}">
                      <a16:colId xmlns:a16="http://schemas.microsoft.com/office/drawing/2014/main" val="4235944131"/>
                    </a:ext>
                  </a:extLst>
                </a:gridCol>
              </a:tblGrid>
              <a:tr h="370840">
                <a:tc>
                  <a:txBody>
                    <a:bodyPr/>
                    <a:lstStyle/>
                    <a:p>
                      <a:pPr algn="ctr"/>
                      <a:r>
                        <a:rPr lang="en-US" dirty="0"/>
                        <a:t>Sex</a:t>
                      </a:r>
                    </a:p>
                  </a:txBody>
                  <a:tcPr anchor="b"/>
                </a:tc>
                <a:tc>
                  <a:txBody>
                    <a:bodyPr/>
                    <a:lstStyle/>
                    <a:p>
                      <a:pPr algn="ctr"/>
                      <a:r>
                        <a:rPr lang="en-US" dirty="0"/>
                        <a:t>Frequency</a:t>
                      </a:r>
                    </a:p>
                  </a:txBody>
                  <a:tcPr anchor="b"/>
                </a:tc>
                <a:tc>
                  <a:txBody>
                    <a:bodyPr/>
                    <a:lstStyle/>
                    <a:p>
                      <a:pPr algn="ctr"/>
                      <a:r>
                        <a:rPr lang="en-US" dirty="0"/>
                        <a:t>Relative Frequency</a:t>
                      </a:r>
                    </a:p>
                  </a:txBody>
                  <a:tcPr anchor="b"/>
                </a:tc>
                <a:extLst>
                  <a:ext uri="{0D108BD9-81ED-4DB2-BD59-A6C34878D82A}">
                    <a16:rowId xmlns:a16="http://schemas.microsoft.com/office/drawing/2014/main" val="3295226818"/>
                  </a:ext>
                </a:extLst>
              </a:tr>
              <a:tr h="370840">
                <a:tc>
                  <a:txBody>
                    <a:bodyPr/>
                    <a:lstStyle/>
                    <a:p>
                      <a:r>
                        <a:rPr lang="en-US" dirty="0"/>
                        <a:t>Male</a:t>
                      </a:r>
                    </a:p>
                  </a:txBody>
                  <a:tcPr/>
                </a:tc>
                <a:tc>
                  <a:txBody>
                    <a:bodyPr/>
                    <a:lstStyle/>
                    <a:p>
                      <a:pPr algn="ctr"/>
                      <a:r>
                        <a:rPr lang="en-US" dirty="0"/>
                        <a:t>150</a:t>
                      </a:r>
                    </a:p>
                  </a:txBody>
                  <a:tcPr/>
                </a:tc>
                <a:tc>
                  <a:txBody>
                    <a:bodyPr/>
                    <a:lstStyle/>
                    <a:p>
                      <a:pPr algn="ctr"/>
                      <a:r>
                        <a:rPr lang="en-US" dirty="0"/>
                        <a:t>0.75</a:t>
                      </a:r>
                    </a:p>
                  </a:txBody>
                  <a:tcPr/>
                </a:tc>
                <a:extLst>
                  <a:ext uri="{0D108BD9-81ED-4DB2-BD59-A6C34878D82A}">
                    <a16:rowId xmlns:a16="http://schemas.microsoft.com/office/drawing/2014/main" val="331353435"/>
                  </a:ext>
                </a:extLst>
              </a:tr>
              <a:tr h="370840">
                <a:tc>
                  <a:txBody>
                    <a:bodyPr/>
                    <a:lstStyle/>
                    <a:p>
                      <a:r>
                        <a:rPr lang="en-US" dirty="0"/>
                        <a:t>Female</a:t>
                      </a:r>
                    </a:p>
                  </a:txBody>
                  <a:tcPr/>
                </a:tc>
                <a:tc>
                  <a:txBody>
                    <a:bodyPr/>
                    <a:lstStyle/>
                    <a:p>
                      <a:pPr algn="ctr"/>
                      <a:r>
                        <a:rPr lang="en-US" dirty="0"/>
                        <a:t>50</a:t>
                      </a:r>
                    </a:p>
                  </a:txBody>
                  <a:tcPr/>
                </a:tc>
                <a:tc>
                  <a:txBody>
                    <a:bodyPr/>
                    <a:lstStyle/>
                    <a:p>
                      <a:pPr algn="ctr"/>
                      <a:r>
                        <a:rPr lang="en-US" dirty="0"/>
                        <a:t>0.25</a:t>
                      </a:r>
                    </a:p>
                  </a:txBody>
                  <a:tcPr/>
                </a:tc>
                <a:extLst>
                  <a:ext uri="{0D108BD9-81ED-4DB2-BD59-A6C34878D82A}">
                    <a16:rowId xmlns:a16="http://schemas.microsoft.com/office/drawing/2014/main" val="4273360980"/>
                  </a:ext>
                </a:extLst>
              </a:tr>
            </a:tbl>
          </a:graphicData>
        </a:graphic>
      </p:graphicFrame>
      <p:pic>
        <p:nvPicPr>
          <p:cNvPr id="7" name="Picture 6" descr="Two tables with 2 bar graphs represent the methods to visualize a single variable with 2 examples.">
            <a:extLst>
              <a:ext uri="{FF2B5EF4-FFF2-40B4-BE49-F238E27FC236}">
                <a16:creationId xmlns:a16="http://schemas.microsoft.com/office/drawing/2014/main" id="{4518513C-58BE-B463-74DC-80C1B789EDD0}"/>
              </a:ext>
            </a:extLst>
          </p:cNvPr>
          <p:cNvPicPr>
            <a:picLocks noChangeAspect="1"/>
          </p:cNvPicPr>
          <p:nvPr/>
        </p:nvPicPr>
        <p:blipFill>
          <a:blip r:embed="rId2"/>
          <a:stretch>
            <a:fillRect/>
          </a:stretch>
        </p:blipFill>
        <p:spPr>
          <a:xfrm>
            <a:off x="1650240" y="3891153"/>
            <a:ext cx="5843518" cy="2265933"/>
          </a:xfrm>
          <a:prstGeom prst="rect">
            <a:avLst/>
          </a:prstGeom>
        </p:spPr>
      </p:pic>
      <p:sp>
        <p:nvSpPr>
          <p:cNvPr id="4" name="Text Placeholder 3"/>
          <p:cNvSpPr>
            <a:spLocks noGrp="1"/>
          </p:cNvSpPr>
          <p:nvPr>
            <p:ph type="body" sz="quarter" idx="12"/>
          </p:nvPr>
        </p:nvSpPr>
        <p:spPr>
          <a:xfrm>
            <a:off x="3003042" y="6309360"/>
            <a:ext cx="3137916"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240588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283512" cy="903231"/>
          </a:xfrm>
        </p:spPr>
        <p:txBody>
          <a:bodyPr>
            <a:normAutofit fontScale="90000"/>
          </a:bodyPr>
          <a:lstStyle/>
          <a:p>
            <a:r>
              <a:rPr lang="en-US" dirty="0"/>
              <a:t>4.1: Methods to Visualize a Single Variable </a:t>
            </a:r>
            <a:r>
              <a:rPr lang="en-US" sz="1100" b="0" dirty="0"/>
              <a:t>5</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With a numerical variable, each observation represents a meaningful amount or count.</a:t>
            </a:r>
          </a:p>
          <a:p>
            <a:pPr marL="292608" indent="-292608">
              <a:buFont typeface="Arial" panose="020B0604020202020204" pitchFamily="34" charset="0"/>
              <a:buChar char="•"/>
            </a:pPr>
            <a:r>
              <a:rPr lang="en-US" dirty="0"/>
              <a:t>Although different from a categorical variable, we still use a frequency distribution to summarize a numerical variable.</a:t>
            </a:r>
          </a:p>
          <a:p>
            <a:pPr marL="292608" indent="-292608">
              <a:buFont typeface="Arial" panose="020B0604020202020204" pitchFamily="34" charset="0"/>
              <a:buChar char="•"/>
            </a:pPr>
            <a:r>
              <a:rPr lang="en-US" dirty="0"/>
              <a:t>For a numerical variable, a frequency distribution groups the observations into intervals and records the number of observations that falls into each interval.</a:t>
            </a:r>
          </a:p>
          <a:p>
            <a:pPr marL="292608" indent="-292608">
              <a:buFont typeface="Arial" panose="020B0604020202020204" pitchFamily="34" charset="0"/>
              <a:buChar char="•"/>
            </a:pPr>
            <a:r>
              <a:rPr lang="en-US" dirty="0"/>
              <a:t>The relative frequency for each interval equals the proportion of observations in each interval.</a:t>
            </a:r>
          </a:p>
          <a:p>
            <a:pPr marL="292608" indent="-292608">
              <a:buFont typeface="Arial" panose="020B0604020202020204" pitchFamily="34" charset="0"/>
              <a:buChar char="•"/>
            </a:pPr>
            <a:r>
              <a:rPr lang="en-US" dirty="0"/>
              <a:t>The data are more manageable using a frequency distribution, but some detail is lost.</a:t>
            </a:r>
          </a:p>
        </p:txBody>
      </p:sp>
      <p:sp>
        <p:nvSpPr>
          <p:cNvPr id="6" name="Slide Number Placeholder 5"/>
          <p:cNvSpPr>
            <a:spLocks noGrp="1"/>
          </p:cNvSpPr>
          <p:nvPr>
            <p:ph type="sldNum" sz="quarter" idx="4"/>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115989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283512" cy="903231"/>
          </a:xfrm>
        </p:spPr>
        <p:txBody>
          <a:bodyPr>
            <a:normAutofit fontScale="90000"/>
          </a:bodyPr>
          <a:lstStyle/>
          <a:p>
            <a:r>
              <a:rPr lang="en-US" dirty="0"/>
              <a:t>4.1: Methods to Visualize a Single Variable </a:t>
            </a:r>
            <a:r>
              <a:rPr lang="en-US" sz="1100" b="0" dirty="0"/>
              <a:t>6</a:t>
            </a:r>
          </a:p>
        </p:txBody>
      </p:sp>
      <p:sp>
        <p:nvSpPr>
          <p:cNvPr id="3" name="Content Placeholder 2"/>
          <p:cNvSpPr>
            <a:spLocks noGrp="1"/>
          </p:cNvSpPr>
          <p:nvPr>
            <p:ph sz="quarter" idx="11"/>
          </p:nvPr>
        </p:nvSpPr>
        <p:spPr>
          <a:xfrm>
            <a:off x="342900" y="1276709"/>
            <a:ext cx="8458200" cy="5238391"/>
          </a:xfrm>
        </p:spPr>
        <p:txBody>
          <a:bodyPr/>
          <a:lstStyle/>
          <a:p>
            <a:r>
              <a:rPr lang="en-US" dirty="0"/>
              <a:t>Instead of categories, construct a series of intervals (classes or bins).</a:t>
            </a:r>
          </a:p>
          <a:p>
            <a:r>
              <a:rPr lang="en-US" dirty="0"/>
              <a:t>Guidelines about the intervals:</a:t>
            </a:r>
          </a:p>
          <a:p>
            <a:pPr marL="292608" indent="-292608">
              <a:buFont typeface="Arial" panose="020B0604020202020204" pitchFamily="34" charset="0"/>
              <a:buChar char="•"/>
            </a:pPr>
            <a:r>
              <a:rPr lang="en-US" dirty="0"/>
              <a:t>The intervals are mutually exclusive.</a:t>
            </a:r>
          </a:p>
          <a:p>
            <a:pPr marL="292608" indent="-292608">
              <a:buFont typeface="Arial" panose="020B0604020202020204" pitchFamily="34" charset="0"/>
              <a:buChar char="•"/>
            </a:pPr>
            <a:r>
              <a:rPr lang="en-US" dirty="0"/>
              <a:t>The number of intervals usually ranges from 5 to 20.</a:t>
            </a:r>
          </a:p>
          <a:p>
            <a:pPr marL="292608" indent="-292608">
              <a:buFont typeface="Arial" panose="020B0604020202020204" pitchFamily="34" charset="0"/>
              <a:buChar char="•"/>
            </a:pPr>
            <a:r>
              <a:rPr lang="en-US" dirty="0"/>
              <a:t>The intervals are exhaustive.</a:t>
            </a:r>
          </a:p>
          <a:p>
            <a:pPr marL="292608" indent="-292608">
              <a:buFont typeface="Arial" panose="020B0604020202020204" pitchFamily="34" charset="0"/>
              <a:buChar char="•"/>
            </a:pPr>
            <a:r>
              <a:rPr lang="en-US" dirty="0"/>
              <a:t>The intervals are easy to recognize and interpret.</a:t>
            </a:r>
          </a:p>
        </p:txBody>
      </p:sp>
      <p:sp>
        <p:nvSpPr>
          <p:cNvPr id="6" name="Slide Number Placeholder 5"/>
          <p:cNvSpPr>
            <a:spLocks noGrp="1"/>
          </p:cNvSpPr>
          <p:nvPr>
            <p:ph type="sldNum" sz="quarter" idx="4"/>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1431160995"/>
      </p:ext>
    </p:extLst>
  </p:cSld>
  <p:clrMapOvr>
    <a:masterClrMapping/>
  </p:clrMapOvr>
</p:sld>
</file>

<file path=ppt/theme/theme1.xml><?xml version="1.0" encoding="utf-8"?>
<a:theme xmlns:a="http://schemas.openxmlformats.org/drawingml/2006/main" name="Title Slides Master">
  <a:themeElements>
    <a:clrScheme name="Custom 5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2.xml><?xml version="1.0" encoding="utf-8"?>
<a:theme xmlns:a="http://schemas.openxmlformats.org/drawingml/2006/main" name="MainContentSlideMaster">
  <a:themeElements>
    <a:clrScheme name="Custom 16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B385948E-CF34-4CE8-9AC7-28DE40FDC656}"/>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FEE61EC3-6634-45B5-BF77-FBC9B835BC79}"/>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A15A20A0-BEE6-47A5-BC6B-F87134FBF13C}"/>
    </a:ext>
  </a:extLst>
</a:theme>
</file>

<file path=ppt/theme/theme5.xml><?xml version="1.0" encoding="utf-8"?>
<a:theme xmlns:a="http://schemas.openxmlformats.org/drawingml/2006/main" name="ImageDescriptionAppendixSlideMaster">
  <a:themeElements>
    <a:clrScheme name="Custom 16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22313DF8-AA3F-4A8D-9652-6DDC53D759E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Nickels_UB13e_PPT_Instructor_Ch03</Template>
  <TotalTime>5756</TotalTime>
  <Words>3508</Words>
  <Application>Microsoft Office PowerPoint</Application>
  <PresentationFormat>On-screen Show (4:3)</PresentationFormat>
  <Paragraphs>340</Paragraphs>
  <Slides>47</Slides>
  <Notes>1</Notes>
  <HiddenSlides>13</HiddenSlides>
  <MMClips>0</MMClips>
  <ScaleCrop>false</ScaleCrop>
  <HeadingPairs>
    <vt:vector size="8" baseType="variant">
      <vt:variant>
        <vt:lpstr>Fonts Used</vt:lpstr>
      </vt:variant>
      <vt:variant>
        <vt:i4>2</vt:i4>
      </vt:variant>
      <vt:variant>
        <vt:lpstr>Theme</vt:lpstr>
      </vt:variant>
      <vt:variant>
        <vt:i4>5</vt:i4>
      </vt:variant>
      <vt:variant>
        <vt:lpstr>Embedded OLE Servers</vt:lpstr>
      </vt:variant>
      <vt:variant>
        <vt:i4>1</vt:i4>
      </vt:variant>
      <vt:variant>
        <vt:lpstr>Slide Titles</vt:lpstr>
      </vt:variant>
      <vt:variant>
        <vt:i4>47</vt:i4>
      </vt:variant>
    </vt:vector>
  </HeadingPairs>
  <TitlesOfParts>
    <vt:vector size="55" baseType="lpstr">
      <vt:lpstr>Arial</vt:lpstr>
      <vt:lpstr>Calibri</vt:lpstr>
      <vt:lpstr>Title Slides Master</vt:lpstr>
      <vt:lpstr>MainContentSlideMaster</vt:lpstr>
      <vt:lpstr>ClosingMaster</vt:lpstr>
      <vt:lpstr>DividerSlideMaster</vt:lpstr>
      <vt:lpstr>ImageDescriptionAppendixSlideMaster</vt:lpstr>
      <vt:lpstr>Equation</vt:lpstr>
      <vt:lpstr>Chapter 4</vt:lpstr>
      <vt:lpstr>Chapter 4 Learning Objectives (L O’s)</vt:lpstr>
      <vt:lpstr>Introductory Case: Construction Clothing</vt:lpstr>
      <vt:lpstr>4.1: Methods to Visualize a Single Variable 1</vt:lpstr>
      <vt:lpstr>4.1: Methods to Visualize a Single Variable 2</vt:lpstr>
      <vt:lpstr>4.1: Methods to Visualize a Single Variable 3</vt:lpstr>
      <vt:lpstr>4.1: Methods to Visualize a Single Variable 4</vt:lpstr>
      <vt:lpstr>4.1: Methods to Visualize a Single Variable 5</vt:lpstr>
      <vt:lpstr>4.1: Methods to Visualize a Single Variable 6</vt:lpstr>
      <vt:lpstr>4.1: Methods to Visualize a Single Variable 7</vt:lpstr>
      <vt:lpstr>4.1: Methods to Visualize a Single Variable 8</vt:lpstr>
      <vt:lpstr>4.1: Methods to Visualize a Single Variable 9</vt:lpstr>
      <vt:lpstr>4.1: Methods to Visualize a Single Variable 10</vt:lpstr>
      <vt:lpstr>4.1: Methods to Visualize a Single Variable 11</vt:lpstr>
      <vt:lpstr>4.2: Methods to Visualize the Relationship between Two Variables 1</vt:lpstr>
      <vt:lpstr>4.2: Methods to Visualize the Relationship between Two Variables 2</vt:lpstr>
      <vt:lpstr>4.2: Methods to Visualize the Relationship between Two Variables 3</vt:lpstr>
      <vt:lpstr>4.2: Methods to Visualize the Relationship between Two Variables 4</vt:lpstr>
      <vt:lpstr>4.2: Methods to Visualize the Relationship between Two Variables 5</vt:lpstr>
      <vt:lpstr>4.2: Methods to Visualize the Relationship between Two Variables 6</vt:lpstr>
      <vt:lpstr>4.2: Methods to Visualize the Relationship between Two Variables 7</vt:lpstr>
      <vt:lpstr>4.2: Methods to Visualize the Relationship between Two Variables 8</vt:lpstr>
      <vt:lpstr>4.2: Methods to Visualize the Relationship between Two Variables 9</vt:lpstr>
      <vt:lpstr>4.3: Other Data Visualization Methods 1</vt:lpstr>
      <vt:lpstr>4.3: Other Data Visualization Methods 2</vt:lpstr>
      <vt:lpstr>4.3: Other Data Visualization Methods 3</vt:lpstr>
      <vt:lpstr>4.3: Other Data Visualization Methods 4</vt:lpstr>
      <vt:lpstr>4.3: Other Data Visualization Methods 5</vt:lpstr>
      <vt:lpstr>4.3: Other Data Visualization Methods 6</vt:lpstr>
      <vt:lpstr>4.3: Other Data Visualization Methods 7</vt:lpstr>
      <vt:lpstr>4.3: Other Data Visualization Methods 8</vt:lpstr>
      <vt:lpstr>4.3: Other Data Visualization Methods 9</vt:lpstr>
      <vt:lpstr>4.3: Other Data Visualization Methods 10</vt:lpstr>
      <vt:lpstr>End of Main Content</vt:lpstr>
      <vt:lpstr>Accessibility Content: Text Alternatives for Images</vt:lpstr>
      <vt:lpstr>Chapter 4 – Text Alternative</vt:lpstr>
      <vt:lpstr>4.1: Methods to Visualize a Single Variable 4 – Text Alternative</vt:lpstr>
      <vt:lpstr>4.1: Methods to Visualize a Single Variable 8 – Text Alternative</vt:lpstr>
      <vt:lpstr>4.1: Methods to Visualize a Single Variable 10 – Text Alternative</vt:lpstr>
      <vt:lpstr>4.2: Methods to Visualize the Relationship between Two Variables 5 – Text Alternative</vt:lpstr>
      <vt:lpstr>4.2: Methods to Visualize the Relationship between Two Variables 6 – Text Alternative</vt:lpstr>
      <vt:lpstr>4.2: Methods to Visualize the Relationship between Two Variables 7 – Text Alternative</vt:lpstr>
      <vt:lpstr>4.2: Methods to Visualize the Relationship between Two Variables 9 – Text Alternative</vt:lpstr>
      <vt:lpstr>4.3: Other Data Visualization Methods 3 – Text Alternative</vt:lpstr>
      <vt:lpstr>4.3: Other Data Visualization Methods 5 – Text Alternative</vt:lpstr>
      <vt:lpstr>4.3: Other Data Visualization Methods 7 – Text Alternative</vt:lpstr>
      <vt:lpstr>4.3: Other Data Visualization Methods 10 –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
  <cp:keywords/>
  <cp:lastModifiedBy>Dinesh Babu C</cp:lastModifiedBy>
  <cp:revision>2160</cp:revision>
  <dcterms:created xsi:type="dcterms:W3CDTF">2020-12-08T04:00:13Z</dcterms:created>
  <dcterms:modified xsi:type="dcterms:W3CDTF">2025-03-08T08:44:52Z</dcterms:modified>
</cp:coreProperties>
</file>