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72"/>
  </p:notesMasterIdLst>
  <p:sldIdLst>
    <p:sldId id="1454" r:id="rId6"/>
    <p:sldId id="1350" r:id="rId7"/>
    <p:sldId id="1403" r:id="rId8"/>
    <p:sldId id="1368" r:id="rId9"/>
    <p:sldId id="1404" r:id="rId10"/>
    <p:sldId id="1405" r:id="rId11"/>
    <p:sldId id="1406" r:id="rId12"/>
    <p:sldId id="1407" r:id="rId13"/>
    <p:sldId id="1408" r:id="rId14"/>
    <p:sldId id="1465" r:id="rId15"/>
    <p:sldId id="1410" r:id="rId16"/>
    <p:sldId id="1411" r:id="rId17"/>
    <p:sldId id="1412" r:id="rId18"/>
    <p:sldId id="1370" r:id="rId19"/>
    <p:sldId id="1413" r:id="rId20"/>
    <p:sldId id="1414" r:id="rId21"/>
    <p:sldId id="1466" r:id="rId22"/>
    <p:sldId id="1416" r:id="rId23"/>
    <p:sldId id="1467" r:id="rId24"/>
    <p:sldId id="1417" r:id="rId25"/>
    <p:sldId id="1468" r:id="rId26"/>
    <p:sldId id="1419" r:id="rId27"/>
    <p:sldId id="1469" r:id="rId28"/>
    <p:sldId id="1421" r:id="rId29"/>
    <p:sldId id="1422" r:id="rId30"/>
    <p:sldId id="1470" r:id="rId31"/>
    <p:sldId id="1424" r:id="rId32"/>
    <p:sldId id="1471" r:id="rId33"/>
    <p:sldId id="1426" r:id="rId34"/>
    <p:sldId id="1427" r:id="rId35"/>
    <p:sldId id="1375" r:id="rId36"/>
    <p:sldId id="1472" r:id="rId37"/>
    <p:sldId id="1429" r:id="rId38"/>
    <p:sldId id="1388" r:id="rId39"/>
    <p:sldId id="1430" r:id="rId40"/>
    <p:sldId id="1392" r:id="rId41"/>
    <p:sldId id="1473" r:id="rId42"/>
    <p:sldId id="1401" r:id="rId43"/>
    <p:sldId id="1432" r:id="rId44"/>
    <p:sldId id="1395" r:id="rId45"/>
    <p:sldId id="1433" r:id="rId46"/>
    <p:sldId id="1474" r:id="rId47"/>
    <p:sldId id="1435" r:id="rId48"/>
    <p:sldId id="1436" r:id="rId49"/>
    <p:sldId id="1437" r:id="rId50"/>
    <p:sldId id="1438" r:id="rId51"/>
    <p:sldId id="1439" r:id="rId52"/>
    <p:sldId id="1440" r:id="rId53"/>
    <p:sldId id="1475" r:id="rId54"/>
    <p:sldId id="1477" r:id="rId55"/>
    <p:sldId id="1443" r:id="rId56"/>
    <p:sldId id="1444" r:id="rId57"/>
    <p:sldId id="1478" r:id="rId58"/>
    <p:sldId id="1446" r:id="rId59"/>
    <p:sldId id="1476" r:id="rId60"/>
    <p:sldId id="1448" r:id="rId61"/>
    <p:sldId id="1449" r:id="rId62"/>
    <p:sldId id="442" r:id="rId63"/>
    <p:sldId id="258" r:id="rId64"/>
    <p:sldId id="1455" r:id="rId65"/>
    <p:sldId id="1456" r:id="rId66"/>
    <p:sldId id="1457" r:id="rId67"/>
    <p:sldId id="1460" r:id="rId68"/>
    <p:sldId id="1462" r:id="rId69"/>
    <p:sldId id="1463" r:id="rId70"/>
    <p:sldId id="146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454"/>
            <p14:sldId id="1350"/>
            <p14:sldId id="1403"/>
            <p14:sldId id="1368"/>
            <p14:sldId id="1404"/>
            <p14:sldId id="1405"/>
            <p14:sldId id="1406"/>
            <p14:sldId id="1407"/>
            <p14:sldId id="1408"/>
            <p14:sldId id="1465"/>
            <p14:sldId id="1410"/>
            <p14:sldId id="1411"/>
            <p14:sldId id="1412"/>
            <p14:sldId id="1370"/>
            <p14:sldId id="1413"/>
            <p14:sldId id="1414"/>
            <p14:sldId id="1466"/>
            <p14:sldId id="1416"/>
            <p14:sldId id="1467"/>
            <p14:sldId id="1417"/>
            <p14:sldId id="1468"/>
            <p14:sldId id="1419"/>
            <p14:sldId id="1469"/>
            <p14:sldId id="1421"/>
            <p14:sldId id="1422"/>
            <p14:sldId id="1470"/>
            <p14:sldId id="1424"/>
            <p14:sldId id="1471"/>
            <p14:sldId id="1426"/>
            <p14:sldId id="1427"/>
            <p14:sldId id="1375"/>
            <p14:sldId id="1472"/>
            <p14:sldId id="1429"/>
            <p14:sldId id="1388"/>
            <p14:sldId id="1430"/>
            <p14:sldId id="1392"/>
            <p14:sldId id="1473"/>
            <p14:sldId id="1401"/>
            <p14:sldId id="1432"/>
            <p14:sldId id="1395"/>
            <p14:sldId id="1433"/>
            <p14:sldId id="1474"/>
            <p14:sldId id="1435"/>
            <p14:sldId id="1436"/>
            <p14:sldId id="1437"/>
            <p14:sldId id="1438"/>
            <p14:sldId id="1439"/>
            <p14:sldId id="1440"/>
            <p14:sldId id="1475"/>
            <p14:sldId id="1477"/>
            <p14:sldId id="1443"/>
            <p14:sldId id="1444"/>
            <p14:sldId id="1478"/>
            <p14:sldId id="1446"/>
            <p14:sldId id="1476"/>
            <p14:sldId id="1448"/>
            <p14:sldId id="1449"/>
            <p14:sldId id="442"/>
          </p14:sldIdLst>
        </p14:section>
        <p14:section name="Appendix: Image Descriptions for Unsighted Students" id="{9E859B0B-078E-463E-89A6-21C20DD280C4}">
          <p14:sldIdLst>
            <p14:sldId id="258"/>
            <p14:sldId id="1455"/>
            <p14:sldId id="1456"/>
            <p14:sldId id="1457"/>
            <p14:sldId id="1460"/>
            <p14:sldId id="1462"/>
            <p14:sldId id="1463"/>
            <p14:sldId id="1464"/>
          </p14:sldIdLst>
        </p14:section>
      </p14:sectionLst>
    </p:ext>
    <p:ext uri="{EFAFB233-063F-42B5-8137-9DF3F51BA10A}">
      <p15:sldGuideLst xmlns:p15="http://schemas.microsoft.com/office/powerpoint/2012/main">
        <p15:guide id="2" pos="2880" userDrawn="1">
          <p15:clr>
            <a:srgbClr val="A4A3A4"/>
          </p15:clr>
        </p15:guide>
        <p15:guide id="3" orient="horz" pos="2208" userDrawn="1">
          <p15:clr>
            <a:srgbClr val="A4A3A4"/>
          </p15:clr>
        </p15:guide>
        <p15:guide id="4" pos="5664" userDrawn="1">
          <p15:clr>
            <a:srgbClr val="A4A3A4"/>
          </p15:clr>
        </p15:guide>
        <p15:guide id="5" pos="456" userDrawn="1">
          <p15:clr>
            <a:srgbClr val="A4A3A4"/>
          </p15:clr>
        </p15:guide>
        <p15:guide id="6" orient="horz" pos="7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0920" autoAdjust="0"/>
  </p:normalViewPr>
  <p:slideViewPr>
    <p:cSldViewPr snapToGrid="0" showGuides="1">
      <p:cViewPr varScale="1">
        <p:scale>
          <a:sx n="71" d="100"/>
          <a:sy n="71" d="100"/>
        </p:scale>
        <p:origin x="979" y="67"/>
      </p:cViewPr>
      <p:guideLst>
        <p:guide pos="2880"/>
        <p:guide orient="horz" pos="2208"/>
        <p:guide pos="5664"/>
        <p:guide pos="456"/>
        <p:guide orient="horz" pos="794"/>
      </p:guideLst>
    </p:cSldViewPr>
  </p:slideViewPr>
  <p:outlineViewPr>
    <p:cViewPr>
      <p:scale>
        <a:sx n="33" d="100"/>
        <a:sy n="33" d="100"/>
      </p:scale>
      <p:origin x="0" y="-4486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8/6/2025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50</a:t>
            </a:fld>
            <a:endParaRPr lang="en-US"/>
          </a:p>
        </p:txBody>
      </p:sp>
    </p:spTree>
    <p:extLst>
      <p:ext uri="{BB962C8B-B14F-4D97-AF65-F5344CB8AC3E}">
        <p14:creationId xmlns:p14="http://schemas.microsoft.com/office/powerpoint/2010/main" val="1022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58</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10" name="Content Placeholder 9">
            <a:extLst>
              <a:ext uri="{FF2B5EF4-FFF2-40B4-BE49-F238E27FC236}">
                <a16:creationId xmlns:a16="http://schemas.microsoft.com/office/drawing/2014/main" id="{5AAFCDDA-627F-27CB-2569-7AA69A7B4671}"/>
              </a:ext>
            </a:extLst>
          </p:cNvPr>
          <p:cNvSpPr>
            <a:spLocks noGrp="1"/>
          </p:cNvSpPr>
          <p:nvPr>
            <p:ph sz="quarter" idx="25"/>
          </p:nvPr>
        </p:nvSpPr>
        <p:spPr>
          <a:xfrm>
            <a:off x="8982075" y="3429000"/>
            <a:ext cx="2257425" cy="40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27A67F41-95A3-B66C-7019-360CECE4BACF}"/>
              </a:ext>
            </a:extLst>
          </p:cNvPr>
          <p:cNvSpPr>
            <a:spLocks noGrp="1"/>
          </p:cNvSpPr>
          <p:nvPr>
            <p:ph sz="quarter" idx="26"/>
          </p:nvPr>
        </p:nvSpPr>
        <p:spPr>
          <a:xfrm>
            <a:off x="9401175" y="2611438"/>
            <a:ext cx="1838325" cy="40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FAB1A9CA-CE63-5EAC-402B-F2E824A489E3}"/>
              </a:ext>
            </a:extLst>
          </p:cNvPr>
          <p:cNvSpPr>
            <a:spLocks noGrp="1"/>
          </p:cNvSpPr>
          <p:nvPr>
            <p:ph sz="quarter" idx="27"/>
          </p:nvPr>
        </p:nvSpPr>
        <p:spPr>
          <a:xfrm>
            <a:off x="9472613" y="2070100"/>
            <a:ext cx="1766887" cy="40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A4452FCD-0999-D905-CFF1-907FA2EE3442}"/>
              </a:ext>
            </a:extLst>
          </p:cNvPr>
          <p:cNvSpPr>
            <a:spLocks noGrp="1"/>
          </p:cNvSpPr>
          <p:nvPr>
            <p:ph sz="quarter" idx="28"/>
          </p:nvPr>
        </p:nvSpPr>
        <p:spPr>
          <a:xfrm>
            <a:off x="9472613" y="1651000"/>
            <a:ext cx="1944687" cy="347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26">
            <a:extLst>
              <a:ext uri="{FF2B5EF4-FFF2-40B4-BE49-F238E27FC236}">
                <a16:creationId xmlns:a16="http://schemas.microsoft.com/office/drawing/2014/main" id="{FF804B51-1DED-4480-98FE-E8901EF74B17}"/>
              </a:ext>
            </a:extLst>
          </p:cNvPr>
          <p:cNvSpPr>
            <a:spLocks noGrp="1"/>
          </p:cNvSpPr>
          <p:nvPr>
            <p:ph sz="quarter" idx="29"/>
          </p:nvPr>
        </p:nvSpPr>
        <p:spPr>
          <a:xfrm>
            <a:off x="9472613" y="1095375"/>
            <a:ext cx="1944687" cy="420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30"/>
            <a:ext cx="4229100" cy="4531470"/>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
        <p:nvSpPr>
          <p:cNvPr id="5" name="Text Placeholder 4">
            <a:extLst>
              <a:ext uri="{FF2B5EF4-FFF2-40B4-BE49-F238E27FC236}">
                <a16:creationId xmlns:a16="http://schemas.microsoft.com/office/drawing/2014/main" id="{CBC0C47A-CADE-49AD-54B5-3E3037F823BC}"/>
              </a:ext>
            </a:extLst>
          </p:cNvPr>
          <p:cNvSpPr>
            <a:spLocks noGrp="1"/>
          </p:cNvSpPr>
          <p:nvPr>
            <p:ph type="body" sz="quarter" idx="13"/>
          </p:nvPr>
        </p:nvSpPr>
        <p:spPr>
          <a:xfrm>
            <a:off x="3124200" y="6107113"/>
            <a:ext cx="3498850" cy="2555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1388728"/>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72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16.x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21.wmf"/><Relationship Id="rId7" Type="http://schemas.openxmlformats.org/officeDocument/2006/relationships/oleObject" Target="../embeddings/oleObject11.bin"/><Relationship Id="rId2" Type="http://schemas.openxmlformats.org/officeDocument/2006/relationships/oleObject" Target="../embeddings/oleObject9.bin"/><Relationship Id="rId1" Type="http://schemas.openxmlformats.org/officeDocument/2006/relationships/slideLayout" Target="../slideLayouts/slideLayout21.xml"/><Relationship Id="rId6" Type="http://schemas.openxmlformats.org/officeDocument/2006/relationships/image" Target="../media/image22.wmf"/><Relationship Id="rId11" Type="http://schemas.openxmlformats.org/officeDocument/2006/relationships/slide" Target="slide63.xml"/><Relationship Id="rId5" Type="http://schemas.openxmlformats.org/officeDocument/2006/relationships/oleObject" Target="../embeddings/oleObject10.bin"/><Relationship Id="rId10" Type="http://schemas.openxmlformats.org/officeDocument/2006/relationships/image" Target="../media/image24.wmf"/><Relationship Id="rId4" Type="http://schemas.openxmlformats.org/officeDocument/2006/relationships/image" Target="../media/image10.png"/><Relationship Id="rId9"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0.wmf"/><Relationship Id="rId18" Type="http://schemas.openxmlformats.org/officeDocument/2006/relationships/oleObject" Target="../embeddings/oleObject21.bin"/><Relationship Id="rId3" Type="http://schemas.openxmlformats.org/officeDocument/2006/relationships/image" Target="../media/image25.wmf"/><Relationship Id="rId21" Type="http://schemas.openxmlformats.org/officeDocument/2006/relationships/image" Target="../media/image34.wmf"/><Relationship Id="rId7" Type="http://schemas.openxmlformats.org/officeDocument/2006/relationships/image" Target="../media/image27.wmf"/><Relationship Id="rId12" Type="http://schemas.openxmlformats.org/officeDocument/2006/relationships/oleObject" Target="../embeddings/oleObject18.bin"/><Relationship Id="rId17" Type="http://schemas.openxmlformats.org/officeDocument/2006/relationships/image" Target="../media/image32.wmf"/><Relationship Id="rId2" Type="http://schemas.openxmlformats.org/officeDocument/2006/relationships/oleObject" Target="../embeddings/oleObject13.bin"/><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slideLayout" Target="../slideLayouts/slideLayout22.xml"/><Relationship Id="rId6" Type="http://schemas.openxmlformats.org/officeDocument/2006/relationships/oleObject" Target="../embeddings/oleObject1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17.bin"/><Relationship Id="rId19" Type="http://schemas.openxmlformats.org/officeDocument/2006/relationships/image" Target="../media/image33.wmf"/><Relationship Id="rId4" Type="http://schemas.openxmlformats.org/officeDocument/2006/relationships/oleObject" Target="../embeddings/oleObject14.bin"/><Relationship Id="rId9" Type="http://schemas.openxmlformats.org/officeDocument/2006/relationships/image" Target="../media/image28.wmf"/><Relationship Id="rId1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3.bin"/><Relationship Id="rId1" Type="http://schemas.openxmlformats.org/officeDocument/2006/relationships/slideLayout" Target="../slideLayouts/slideLayout21.xml"/><Relationship Id="rId6" Type="http://schemas.openxmlformats.org/officeDocument/2006/relationships/image" Target="../media/image37.wmf"/><Relationship Id="rId5" Type="http://schemas.openxmlformats.org/officeDocument/2006/relationships/oleObject" Target="../embeddings/oleObject24.bin"/><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5.bin"/><Relationship Id="rId1" Type="http://schemas.openxmlformats.org/officeDocument/2006/relationships/slideLayout" Target="../slideLayouts/slideLayout22.xml"/><Relationship Id="rId5" Type="http://schemas.openxmlformats.org/officeDocument/2006/relationships/image" Target="../media/image39.wmf"/><Relationship Id="rId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7.bin"/><Relationship Id="rId1" Type="http://schemas.openxmlformats.org/officeDocument/2006/relationships/slideLayout" Target="../slideLayouts/slideLayout22.xml"/><Relationship Id="rId6" Type="http://schemas.openxmlformats.org/officeDocument/2006/relationships/oleObject" Target="../embeddings/oleObject29.bin"/><Relationship Id="rId11" Type="http://schemas.openxmlformats.org/officeDocument/2006/relationships/slide" Target="slide64.xml"/><Relationship Id="rId5" Type="http://schemas.openxmlformats.org/officeDocument/2006/relationships/image" Target="../media/image41.wmf"/><Relationship Id="rId10" Type="http://schemas.openxmlformats.org/officeDocument/2006/relationships/image" Target="../media/image44.png"/><Relationship Id="rId4" Type="http://schemas.openxmlformats.org/officeDocument/2006/relationships/oleObject" Target="../embeddings/oleObject28.bin"/><Relationship Id="rId9"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31.bin"/><Relationship Id="rId1" Type="http://schemas.openxmlformats.org/officeDocument/2006/relationships/slideLayout" Target="../slideLayouts/slideLayout22.xml"/><Relationship Id="rId6" Type="http://schemas.openxmlformats.org/officeDocument/2006/relationships/oleObject" Target="../embeddings/oleObject33.bin"/><Relationship Id="rId5" Type="http://schemas.openxmlformats.org/officeDocument/2006/relationships/image" Target="../media/image46.wmf"/><Relationship Id="rId4"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35.bin"/><Relationship Id="rId1" Type="http://schemas.openxmlformats.org/officeDocument/2006/relationships/slideLayout" Target="../slideLayouts/slideLayout22.xml"/><Relationship Id="rId6" Type="http://schemas.openxmlformats.org/officeDocument/2006/relationships/oleObject" Target="../embeddings/oleObject37.bin"/><Relationship Id="rId5" Type="http://schemas.openxmlformats.org/officeDocument/2006/relationships/image" Target="../media/image49.wmf"/><Relationship Id="rId4" Type="http://schemas.openxmlformats.org/officeDocument/2006/relationships/oleObject" Target="../embeddings/oleObject36.bin"/><Relationship Id="rId9" Type="http://schemas.openxmlformats.org/officeDocument/2006/relationships/image" Target="../media/image51.wmf"/></Relationships>
</file>

<file path=ppt/slides/_rels/slide2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9.bin"/><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40.bin"/><Relationship Id="rId1" Type="http://schemas.openxmlformats.org/officeDocument/2006/relationships/slideLayout" Target="../slideLayouts/slideLayout21.xml"/><Relationship Id="rId6" Type="http://schemas.openxmlformats.org/officeDocument/2006/relationships/oleObject" Target="../embeddings/oleObject42.bin"/><Relationship Id="rId5" Type="http://schemas.openxmlformats.org/officeDocument/2006/relationships/image" Target="../media/image54.wmf"/><Relationship Id="rId4"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43.bin"/><Relationship Id="rId1" Type="http://schemas.openxmlformats.org/officeDocument/2006/relationships/slideLayout" Target="../slideLayouts/slideLayout16.xml"/><Relationship Id="rId5" Type="http://schemas.openxmlformats.org/officeDocument/2006/relationships/image" Target="../media/image57.wmf"/><Relationship Id="rId4"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45.bin"/><Relationship Id="rId1" Type="http://schemas.openxmlformats.org/officeDocument/2006/relationships/slideLayout" Target="../slideLayouts/slideLayout22.xml"/><Relationship Id="rId6" Type="http://schemas.openxmlformats.org/officeDocument/2006/relationships/oleObject" Target="../embeddings/oleObject47.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slide" Target="slide65.xml"/><Relationship Id="rId2" Type="http://schemas.openxmlformats.org/officeDocument/2006/relationships/oleObject" Target="../embeddings/oleObject50.bin"/><Relationship Id="rId1" Type="http://schemas.openxmlformats.org/officeDocument/2006/relationships/slideLayout" Target="../slideLayouts/slideLayout16.xml"/><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oleObject" Target="../embeddings/oleObject51.bin"/></Relationships>
</file>

<file path=ppt/slides/_rels/slide28.x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52.bin"/><Relationship Id="rId1" Type="http://schemas.openxmlformats.org/officeDocument/2006/relationships/slideLayout" Target="../slideLayouts/slideLayout21.xml"/><Relationship Id="rId6" Type="http://schemas.openxmlformats.org/officeDocument/2006/relationships/oleObject" Target="../embeddings/oleObject54.bin"/><Relationship Id="rId5" Type="http://schemas.openxmlformats.org/officeDocument/2006/relationships/image" Target="../media/image67.wmf"/><Relationship Id="rId4"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3" Type="http://schemas.openxmlformats.org/officeDocument/2006/relationships/image" Target="../media/image74.wmf"/><Relationship Id="rId18" Type="http://schemas.openxmlformats.org/officeDocument/2006/relationships/oleObject" Target="../embeddings/oleObject63.bin"/><Relationship Id="rId26" Type="http://schemas.openxmlformats.org/officeDocument/2006/relationships/oleObject" Target="../embeddings/oleObject67.bin"/><Relationship Id="rId21" Type="http://schemas.openxmlformats.org/officeDocument/2006/relationships/image" Target="../media/image78.wmf"/><Relationship Id="rId34" Type="http://schemas.openxmlformats.org/officeDocument/2006/relationships/oleObject" Target="../embeddings/oleObject71.bin"/><Relationship Id="rId7" Type="http://schemas.openxmlformats.org/officeDocument/2006/relationships/image" Target="../media/image71.wmf"/><Relationship Id="rId12" Type="http://schemas.openxmlformats.org/officeDocument/2006/relationships/oleObject" Target="../embeddings/oleObject60.bin"/><Relationship Id="rId17" Type="http://schemas.openxmlformats.org/officeDocument/2006/relationships/image" Target="../media/image76.wmf"/><Relationship Id="rId25" Type="http://schemas.openxmlformats.org/officeDocument/2006/relationships/image" Target="../media/image80.wmf"/><Relationship Id="rId33" Type="http://schemas.openxmlformats.org/officeDocument/2006/relationships/image" Target="../media/image84.wmf"/><Relationship Id="rId2" Type="http://schemas.openxmlformats.org/officeDocument/2006/relationships/oleObject" Target="../embeddings/oleObject55.bin"/><Relationship Id="rId16" Type="http://schemas.openxmlformats.org/officeDocument/2006/relationships/oleObject" Target="../embeddings/oleObject62.bin"/><Relationship Id="rId20" Type="http://schemas.openxmlformats.org/officeDocument/2006/relationships/oleObject" Target="../embeddings/oleObject64.bin"/><Relationship Id="rId29" Type="http://schemas.openxmlformats.org/officeDocument/2006/relationships/image" Target="../media/image82.wmf"/><Relationship Id="rId1" Type="http://schemas.openxmlformats.org/officeDocument/2006/relationships/slideLayout" Target="../slideLayouts/slideLayout22.xml"/><Relationship Id="rId6" Type="http://schemas.openxmlformats.org/officeDocument/2006/relationships/oleObject" Target="../embeddings/oleObject57.bin"/><Relationship Id="rId11" Type="http://schemas.openxmlformats.org/officeDocument/2006/relationships/image" Target="../media/image73.wmf"/><Relationship Id="rId24" Type="http://schemas.openxmlformats.org/officeDocument/2006/relationships/oleObject" Target="../embeddings/oleObject66.bin"/><Relationship Id="rId32" Type="http://schemas.openxmlformats.org/officeDocument/2006/relationships/oleObject" Target="../embeddings/oleObject70.bin"/><Relationship Id="rId37" Type="http://schemas.openxmlformats.org/officeDocument/2006/relationships/image" Target="../media/image86.wmf"/><Relationship Id="rId5" Type="http://schemas.openxmlformats.org/officeDocument/2006/relationships/image" Target="../media/image70.wmf"/><Relationship Id="rId15" Type="http://schemas.openxmlformats.org/officeDocument/2006/relationships/image" Target="../media/image75.wmf"/><Relationship Id="rId23" Type="http://schemas.openxmlformats.org/officeDocument/2006/relationships/image" Target="../media/image79.wmf"/><Relationship Id="rId28" Type="http://schemas.openxmlformats.org/officeDocument/2006/relationships/oleObject" Target="../embeddings/oleObject68.bin"/><Relationship Id="rId36" Type="http://schemas.openxmlformats.org/officeDocument/2006/relationships/oleObject" Target="../embeddings/oleObject72.bin"/><Relationship Id="rId10" Type="http://schemas.openxmlformats.org/officeDocument/2006/relationships/oleObject" Target="../embeddings/oleObject59.bin"/><Relationship Id="rId19" Type="http://schemas.openxmlformats.org/officeDocument/2006/relationships/image" Target="../media/image77.wmf"/><Relationship Id="rId31" Type="http://schemas.openxmlformats.org/officeDocument/2006/relationships/image" Target="../media/image83.wmf"/><Relationship Id="rId4" Type="http://schemas.openxmlformats.org/officeDocument/2006/relationships/oleObject" Target="../embeddings/oleObject56.bin"/><Relationship Id="rId9" Type="http://schemas.openxmlformats.org/officeDocument/2006/relationships/image" Target="../media/image72.wmf"/><Relationship Id="rId14" Type="http://schemas.openxmlformats.org/officeDocument/2006/relationships/oleObject" Target="../embeddings/oleObject61.bin"/><Relationship Id="rId22" Type="http://schemas.openxmlformats.org/officeDocument/2006/relationships/oleObject" Target="../embeddings/oleObject65.bin"/><Relationship Id="rId27" Type="http://schemas.openxmlformats.org/officeDocument/2006/relationships/image" Target="../media/image81.wmf"/><Relationship Id="rId30" Type="http://schemas.openxmlformats.org/officeDocument/2006/relationships/oleObject" Target="../embeddings/oleObject69.bin"/><Relationship Id="rId35" Type="http://schemas.openxmlformats.org/officeDocument/2006/relationships/image" Target="../media/image85.wmf"/><Relationship Id="rId8" Type="http://schemas.openxmlformats.org/officeDocument/2006/relationships/oleObject" Target="../embeddings/oleObject58.bin"/><Relationship Id="rId3" Type="http://schemas.openxmlformats.org/officeDocument/2006/relationships/image" Target="../media/image6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73.bin"/><Relationship Id="rId1" Type="http://schemas.openxmlformats.org/officeDocument/2006/relationships/slideLayout" Target="../slideLayouts/slideLayout22.xml"/><Relationship Id="rId6" Type="http://schemas.openxmlformats.org/officeDocument/2006/relationships/oleObject" Target="../embeddings/oleObject75.bin"/><Relationship Id="rId5" Type="http://schemas.openxmlformats.org/officeDocument/2006/relationships/image" Target="../media/image88.wmf"/><Relationship Id="rId4" Type="http://schemas.openxmlformats.org/officeDocument/2006/relationships/oleObject" Target="../embeddings/oleObject74.bin"/><Relationship Id="rId9" Type="http://schemas.openxmlformats.org/officeDocument/2006/relationships/image" Target="../media/image90.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77.bin"/><Relationship Id="rId1" Type="http://schemas.openxmlformats.org/officeDocument/2006/relationships/slideLayout" Target="../slideLayouts/slideLayout22.xml"/><Relationship Id="rId6" Type="http://schemas.openxmlformats.org/officeDocument/2006/relationships/oleObject" Target="../embeddings/oleObject79.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9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3" Type="http://schemas.openxmlformats.org/officeDocument/2006/relationships/image" Target="../media/image101.wmf"/><Relationship Id="rId18" Type="http://schemas.openxmlformats.org/officeDocument/2006/relationships/oleObject" Target="../embeddings/oleObject90.bin"/><Relationship Id="rId26" Type="http://schemas.openxmlformats.org/officeDocument/2006/relationships/oleObject" Target="../embeddings/oleObject94.bin"/><Relationship Id="rId39" Type="http://schemas.openxmlformats.org/officeDocument/2006/relationships/image" Target="../media/image114.wmf"/><Relationship Id="rId21" Type="http://schemas.openxmlformats.org/officeDocument/2006/relationships/image" Target="../media/image105.wmf"/><Relationship Id="rId34" Type="http://schemas.openxmlformats.org/officeDocument/2006/relationships/oleObject" Target="../embeddings/oleObject98.bin"/><Relationship Id="rId42" Type="http://schemas.openxmlformats.org/officeDocument/2006/relationships/oleObject" Target="../embeddings/oleObject102.bin"/><Relationship Id="rId47" Type="http://schemas.openxmlformats.org/officeDocument/2006/relationships/image" Target="../media/image118.wmf"/><Relationship Id="rId50" Type="http://schemas.openxmlformats.org/officeDocument/2006/relationships/oleObject" Target="../embeddings/oleObject106.bin"/><Relationship Id="rId7" Type="http://schemas.openxmlformats.org/officeDocument/2006/relationships/image" Target="../media/image98.wmf"/><Relationship Id="rId2" Type="http://schemas.openxmlformats.org/officeDocument/2006/relationships/oleObject" Target="../embeddings/oleObject82.bin"/><Relationship Id="rId16" Type="http://schemas.openxmlformats.org/officeDocument/2006/relationships/oleObject" Target="../embeddings/oleObject89.bin"/><Relationship Id="rId29" Type="http://schemas.openxmlformats.org/officeDocument/2006/relationships/image" Target="../media/image109.wmf"/><Relationship Id="rId11" Type="http://schemas.openxmlformats.org/officeDocument/2006/relationships/image" Target="../media/image100.wmf"/><Relationship Id="rId24" Type="http://schemas.openxmlformats.org/officeDocument/2006/relationships/oleObject" Target="../embeddings/oleObject93.bin"/><Relationship Id="rId32" Type="http://schemas.openxmlformats.org/officeDocument/2006/relationships/oleObject" Target="../embeddings/oleObject97.bin"/><Relationship Id="rId37" Type="http://schemas.openxmlformats.org/officeDocument/2006/relationships/image" Target="../media/image113.wmf"/><Relationship Id="rId40" Type="http://schemas.openxmlformats.org/officeDocument/2006/relationships/oleObject" Target="../embeddings/oleObject101.bin"/><Relationship Id="rId45" Type="http://schemas.openxmlformats.org/officeDocument/2006/relationships/image" Target="../media/image117.wmf"/><Relationship Id="rId5" Type="http://schemas.openxmlformats.org/officeDocument/2006/relationships/image" Target="../media/image97.wmf"/><Relationship Id="rId15" Type="http://schemas.openxmlformats.org/officeDocument/2006/relationships/image" Target="../media/image102.wmf"/><Relationship Id="rId23" Type="http://schemas.openxmlformats.org/officeDocument/2006/relationships/image" Target="../media/image106.wmf"/><Relationship Id="rId28" Type="http://schemas.openxmlformats.org/officeDocument/2006/relationships/oleObject" Target="../embeddings/oleObject95.bin"/><Relationship Id="rId36" Type="http://schemas.openxmlformats.org/officeDocument/2006/relationships/oleObject" Target="../embeddings/oleObject99.bin"/><Relationship Id="rId49" Type="http://schemas.openxmlformats.org/officeDocument/2006/relationships/image" Target="../media/image119.wmf"/><Relationship Id="rId10" Type="http://schemas.openxmlformats.org/officeDocument/2006/relationships/oleObject" Target="../embeddings/oleObject86.bin"/><Relationship Id="rId19" Type="http://schemas.openxmlformats.org/officeDocument/2006/relationships/image" Target="../media/image104.wmf"/><Relationship Id="rId31" Type="http://schemas.openxmlformats.org/officeDocument/2006/relationships/image" Target="../media/image110.wmf"/><Relationship Id="rId44" Type="http://schemas.openxmlformats.org/officeDocument/2006/relationships/oleObject" Target="../embeddings/oleObject103.bin"/><Relationship Id="rId4" Type="http://schemas.openxmlformats.org/officeDocument/2006/relationships/oleObject" Target="../embeddings/oleObject83.bin"/><Relationship Id="rId9" Type="http://schemas.openxmlformats.org/officeDocument/2006/relationships/image" Target="../media/image99.wmf"/><Relationship Id="rId14" Type="http://schemas.openxmlformats.org/officeDocument/2006/relationships/oleObject" Target="../embeddings/oleObject88.bin"/><Relationship Id="rId22" Type="http://schemas.openxmlformats.org/officeDocument/2006/relationships/oleObject" Target="../embeddings/oleObject92.bin"/><Relationship Id="rId27" Type="http://schemas.openxmlformats.org/officeDocument/2006/relationships/image" Target="../media/image108.wmf"/><Relationship Id="rId30" Type="http://schemas.openxmlformats.org/officeDocument/2006/relationships/oleObject" Target="../embeddings/oleObject96.bin"/><Relationship Id="rId35" Type="http://schemas.openxmlformats.org/officeDocument/2006/relationships/image" Target="../media/image112.wmf"/><Relationship Id="rId43" Type="http://schemas.openxmlformats.org/officeDocument/2006/relationships/image" Target="../media/image116.wmf"/><Relationship Id="rId48" Type="http://schemas.openxmlformats.org/officeDocument/2006/relationships/oleObject" Target="../embeddings/oleObject105.bin"/><Relationship Id="rId8" Type="http://schemas.openxmlformats.org/officeDocument/2006/relationships/oleObject" Target="../embeddings/oleObject85.bin"/><Relationship Id="rId51" Type="http://schemas.openxmlformats.org/officeDocument/2006/relationships/image" Target="../media/image120.wmf"/><Relationship Id="rId3" Type="http://schemas.openxmlformats.org/officeDocument/2006/relationships/image" Target="../media/image96.wmf"/><Relationship Id="rId12" Type="http://schemas.openxmlformats.org/officeDocument/2006/relationships/oleObject" Target="../embeddings/oleObject87.bin"/><Relationship Id="rId17" Type="http://schemas.openxmlformats.org/officeDocument/2006/relationships/image" Target="../media/image103.wmf"/><Relationship Id="rId25" Type="http://schemas.openxmlformats.org/officeDocument/2006/relationships/image" Target="../media/image107.wmf"/><Relationship Id="rId33" Type="http://schemas.openxmlformats.org/officeDocument/2006/relationships/image" Target="../media/image111.wmf"/><Relationship Id="rId38" Type="http://schemas.openxmlformats.org/officeDocument/2006/relationships/oleObject" Target="../embeddings/oleObject100.bin"/><Relationship Id="rId46" Type="http://schemas.openxmlformats.org/officeDocument/2006/relationships/oleObject" Target="../embeddings/oleObject104.bin"/><Relationship Id="rId20" Type="http://schemas.openxmlformats.org/officeDocument/2006/relationships/oleObject" Target="../embeddings/oleObject91.bin"/><Relationship Id="rId41" Type="http://schemas.openxmlformats.org/officeDocument/2006/relationships/image" Target="../media/image115.wmf"/><Relationship Id="rId1" Type="http://schemas.openxmlformats.org/officeDocument/2006/relationships/slideLayout" Target="../slideLayouts/slideLayout21.xml"/><Relationship Id="rId6" Type="http://schemas.openxmlformats.org/officeDocument/2006/relationships/oleObject" Target="../embeddings/oleObject8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3.wmf"/><Relationship Id="rId12" Type="http://schemas.openxmlformats.org/officeDocument/2006/relationships/oleObject" Target="../embeddings/oleObject112.bin"/><Relationship Id="rId2" Type="http://schemas.openxmlformats.org/officeDocument/2006/relationships/oleObject" Target="../embeddings/oleObject107.bin"/><Relationship Id="rId1" Type="http://schemas.openxmlformats.org/officeDocument/2006/relationships/slideLayout" Target="../slideLayouts/slideLayout22.xml"/><Relationship Id="rId6" Type="http://schemas.openxmlformats.org/officeDocument/2006/relationships/oleObject" Target="../embeddings/oleObject109.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2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oleObject" Target="../embeddings/oleObject113.bin"/><Relationship Id="rId1" Type="http://schemas.openxmlformats.org/officeDocument/2006/relationships/slideLayout" Target="../slideLayouts/slideLayout16.xml"/><Relationship Id="rId5" Type="http://schemas.openxmlformats.org/officeDocument/2006/relationships/image" Target="../media/image128.wmf"/><Relationship Id="rId4" Type="http://schemas.openxmlformats.org/officeDocument/2006/relationships/oleObject" Target="../embeddings/oleObject1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115.bin"/><Relationship Id="rId1" Type="http://schemas.openxmlformats.org/officeDocument/2006/relationships/slideLayout" Target="../slideLayouts/slideLayout21.xml"/><Relationship Id="rId5" Type="http://schemas.openxmlformats.org/officeDocument/2006/relationships/image" Target="../media/image130.wmf"/><Relationship Id="rId4" Type="http://schemas.openxmlformats.org/officeDocument/2006/relationships/oleObject" Target="../embeddings/oleObject11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17.bin"/><Relationship Id="rId1" Type="http://schemas.openxmlformats.org/officeDocument/2006/relationships/slideLayout" Target="../slideLayouts/slideLayout22.xml"/><Relationship Id="rId6" Type="http://schemas.openxmlformats.org/officeDocument/2006/relationships/oleObject" Target="../embeddings/oleObject119.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3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8.wmf"/><Relationship Id="rId2" Type="http://schemas.openxmlformats.org/officeDocument/2006/relationships/oleObject" Target="../embeddings/oleObject122.bin"/><Relationship Id="rId1" Type="http://schemas.openxmlformats.org/officeDocument/2006/relationships/slideLayout" Target="../slideLayouts/slideLayout21.xml"/><Relationship Id="rId6" Type="http://schemas.openxmlformats.org/officeDocument/2006/relationships/oleObject" Target="../embeddings/oleObject124.bin"/><Relationship Id="rId5" Type="http://schemas.openxmlformats.org/officeDocument/2006/relationships/image" Target="../media/image137.wmf"/><Relationship Id="rId4" Type="http://schemas.openxmlformats.org/officeDocument/2006/relationships/oleObject" Target="../embeddings/oleObject12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oleObject" Target="../embeddings/oleObject125.bin"/><Relationship Id="rId1" Type="http://schemas.openxmlformats.org/officeDocument/2006/relationships/slideLayout" Target="../slideLayouts/slideLayout21.xml"/><Relationship Id="rId5" Type="http://schemas.openxmlformats.org/officeDocument/2006/relationships/image" Target="../media/image140.wmf"/><Relationship Id="rId4" Type="http://schemas.openxmlformats.org/officeDocument/2006/relationships/oleObject" Target="../embeddings/oleObject12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45.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oleObject" Target="../embeddings/oleObject132.bin"/><Relationship Id="rId17" Type="http://schemas.openxmlformats.org/officeDocument/2006/relationships/image" Target="../media/image147.wmf"/><Relationship Id="rId2" Type="http://schemas.openxmlformats.org/officeDocument/2006/relationships/notesSlide" Target="../notesSlides/notesSlide1.xml"/><Relationship Id="rId16" Type="http://schemas.openxmlformats.org/officeDocument/2006/relationships/oleObject" Target="../embeddings/oleObject134.bin"/><Relationship Id="rId1" Type="http://schemas.openxmlformats.org/officeDocument/2006/relationships/slideLayout" Target="../slideLayouts/slideLayout22.xml"/><Relationship Id="rId6" Type="http://schemas.openxmlformats.org/officeDocument/2006/relationships/image" Target="../media/image142.wmf"/><Relationship Id="rId11" Type="http://schemas.openxmlformats.org/officeDocument/2006/relationships/image" Target="../media/image144.emf"/><Relationship Id="rId5" Type="http://schemas.openxmlformats.org/officeDocument/2006/relationships/oleObject" Target="../embeddings/oleObject128.bin"/><Relationship Id="rId15" Type="http://schemas.openxmlformats.org/officeDocument/2006/relationships/image" Target="../media/image146.wmf"/><Relationship Id="rId10" Type="http://schemas.openxmlformats.org/officeDocument/2006/relationships/oleObject" Target="../embeddings/oleObject131.bin"/><Relationship Id="rId4" Type="http://schemas.openxmlformats.org/officeDocument/2006/relationships/image" Target="../media/image141.wmf"/><Relationship Id="rId9" Type="http://schemas.openxmlformats.org/officeDocument/2006/relationships/image" Target="../media/image143.wmf"/><Relationship Id="rId14" Type="http://schemas.openxmlformats.org/officeDocument/2006/relationships/oleObject" Target="../embeddings/oleObject133.bin"/></Relationships>
</file>

<file path=ppt/slides/_rels/slide51.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135.bin"/><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slide" Target="slide66.xml"/><Relationship Id="rId2" Type="http://schemas.openxmlformats.org/officeDocument/2006/relationships/oleObject" Target="../embeddings/oleObject136.bin"/><Relationship Id="rId1" Type="http://schemas.openxmlformats.org/officeDocument/2006/relationships/slideLayout" Target="../slideLayouts/slideLayout21.xml"/><Relationship Id="rId6" Type="http://schemas.openxmlformats.org/officeDocument/2006/relationships/image" Target="../media/image151.wmf"/><Relationship Id="rId5" Type="http://schemas.openxmlformats.org/officeDocument/2006/relationships/oleObject" Target="../embeddings/oleObject137.bin"/><Relationship Id="rId4" Type="http://schemas.openxmlformats.org/officeDocument/2006/relationships/image" Target="../media/image1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2.wmf"/><Relationship Id="rId7" Type="http://schemas.openxmlformats.org/officeDocument/2006/relationships/oleObject" Target="../embeddings/oleObject140.bin"/><Relationship Id="rId2" Type="http://schemas.openxmlformats.org/officeDocument/2006/relationships/oleObject" Target="../embeddings/oleObject138.bin"/><Relationship Id="rId1" Type="http://schemas.openxmlformats.org/officeDocument/2006/relationships/slideLayout" Target="../slideLayouts/slideLayout21.xml"/><Relationship Id="rId6" Type="http://schemas.openxmlformats.org/officeDocument/2006/relationships/image" Target="../media/image154.png"/><Relationship Id="rId5" Type="http://schemas.openxmlformats.org/officeDocument/2006/relationships/image" Target="../media/image153.wmf"/><Relationship Id="rId4" Type="http://schemas.openxmlformats.org/officeDocument/2006/relationships/oleObject" Target="../embeddings/oleObject139.bin"/><Relationship Id="rId9" Type="http://schemas.openxmlformats.org/officeDocument/2006/relationships/image" Target="../media/image1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oleObject" Target="../embeddings/oleObject138.bin"/><Relationship Id="rId1" Type="http://schemas.openxmlformats.org/officeDocument/2006/relationships/slideLayout" Target="../slideLayouts/slideLayout21.xml"/><Relationship Id="rId5" Type="http://schemas.openxmlformats.org/officeDocument/2006/relationships/image" Target="../media/image159.png"/><Relationship Id="rId4" Type="http://schemas.openxmlformats.org/officeDocument/2006/relationships/image" Target="../media/image15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1.xml"/><Relationship Id="rId5" Type="http://schemas.openxmlformats.org/officeDocument/2006/relationships/slide" Target="slide6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1.xml"/><Relationship Id="rId5" Type="http://schemas.openxmlformats.org/officeDocument/2006/relationships/slide" Target="slide6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792" y="2900515"/>
            <a:ext cx="3035808" cy="688903"/>
          </a:xfrm>
        </p:spPr>
        <p:txBody>
          <a:bodyPr/>
          <a:lstStyle/>
          <a:p>
            <a:r>
              <a:rPr lang="en-US" dirty="0"/>
              <a:t>Chapter 5</a:t>
            </a:r>
          </a:p>
        </p:txBody>
      </p:sp>
      <p:sp>
        <p:nvSpPr>
          <p:cNvPr id="3" name="Subtitle 2"/>
          <p:cNvSpPr>
            <a:spLocks noGrp="1"/>
          </p:cNvSpPr>
          <p:nvPr>
            <p:ph type="subTitle" idx="1"/>
          </p:nvPr>
        </p:nvSpPr>
        <p:spPr>
          <a:xfrm>
            <a:off x="621792" y="3656874"/>
            <a:ext cx="3035808" cy="1141267"/>
          </a:xfrm>
        </p:spPr>
        <p:txBody>
          <a:bodyPr/>
          <a:lstStyle/>
          <a:p>
            <a:r>
              <a:rPr lang="en-US" sz="2400" dirty="0"/>
              <a:t>Probability and Probability Distributions</a:t>
            </a:r>
          </a:p>
        </p:txBody>
      </p:sp>
      <p:pic>
        <p:nvPicPr>
          <p:cNvPr id="9" name="Picture 8" descr="A cover page with the title, Business Analytics, communicating with numbers. 2025 release.">
            <a:extLst>
              <a:ext uri="{FF2B5EF4-FFF2-40B4-BE49-F238E27FC236}">
                <a16:creationId xmlns:a16="http://schemas.microsoft.com/office/drawing/2014/main" id="{E8CA1238-AFEB-19C7-711C-F5605FCA3E0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7" name="Text Placeholder 6">
            <a:extLst>
              <a:ext uri="{FF2B5EF4-FFF2-40B4-BE49-F238E27FC236}">
                <a16:creationId xmlns:a16="http://schemas.microsoft.com/office/drawing/2014/main" id="{D091CE0D-9E09-D2CE-C17A-1B104C7F780B}"/>
              </a:ext>
            </a:extLst>
          </p:cNvPr>
          <p:cNvSpPr>
            <a:spLocks noGrp="1"/>
          </p:cNvSpPr>
          <p:nvPr>
            <p:ph type="body" sz="quarter" idx="13"/>
          </p:nvPr>
        </p:nvSpPr>
        <p:spPr>
          <a:xfrm>
            <a:off x="3012358" y="6107113"/>
            <a:ext cx="3119284" cy="255587"/>
          </a:xfrm>
        </p:spPr>
        <p:txBody>
          <a:bodyPr anchor="ctr"/>
          <a:lstStyle/>
          <a:p>
            <a:pPr algn="ctr"/>
            <a:r>
              <a:rPr lang="en-US" sz="1200" dirty="0">
                <a:hlinkClick r:id="rId3" action="ppaction://hlinksldjump"/>
              </a:rPr>
              <a:t>Access the text alternative for slide images.</a:t>
            </a:r>
            <a:endParaRPr lang="en-US" sz="1200" dirty="0"/>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71950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85826-149F-5A7A-2CC6-A4F647842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6327D-57B5-C49F-A565-708334449854}"/>
              </a:ext>
            </a:extLst>
          </p:cNvPr>
          <p:cNvSpPr>
            <a:spLocks noGrp="1"/>
          </p:cNvSpPr>
          <p:nvPr>
            <p:ph type="title"/>
          </p:nvPr>
        </p:nvSpPr>
        <p:spPr/>
        <p:txBody>
          <a:bodyPr>
            <a:normAutofit fontScale="90000"/>
          </a:bodyPr>
          <a:lstStyle/>
          <a:p>
            <a:r>
              <a:rPr lang="en-US" dirty="0"/>
              <a:t>5.1: Probability Concepts and Probability Rules </a:t>
            </a:r>
            <a:r>
              <a:rPr lang="en-US" sz="1100" b="0" dirty="0"/>
              <a:t>7</a:t>
            </a:r>
          </a:p>
        </p:txBody>
      </p:sp>
      <p:sp>
        <p:nvSpPr>
          <p:cNvPr id="25" name="Content Placeholder 24">
            <a:extLst>
              <a:ext uri="{FF2B5EF4-FFF2-40B4-BE49-F238E27FC236}">
                <a16:creationId xmlns:a16="http://schemas.microsoft.com/office/drawing/2014/main" id="{A39D78CF-3137-D04C-4211-D9DE27914DCD}"/>
              </a:ext>
            </a:extLst>
          </p:cNvPr>
          <p:cNvSpPr>
            <a:spLocks noGrp="1"/>
          </p:cNvSpPr>
          <p:nvPr>
            <p:ph sz="quarter" idx="11"/>
          </p:nvPr>
        </p:nvSpPr>
        <p:spPr>
          <a:xfrm>
            <a:off x="342900" y="1276710"/>
            <a:ext cx="8458200" cy="498268"/>
          </a:xfrm>
        </p:spPr>
        <p:txBody>
          <a:bodyPr/>
          <a:lstStyle/>
          <a:p>
            <a:pPr marL="292608" indent="-292608">
              <a:buFont typeface="Arial" panose="020B0604020202020204" pitchFamily="34" charset="0"/>
              <a:buChar char="•"/>
            </a:pPr>
            <a:r>
              <a:rPr lang="en-US" dirty="0"/>
              <a:t>Defining properties of probability.</a:t>
            </a:r>
          </a:p>
        </p:txBody>
      </p:sp>
      <p:sp>
        <p:nvSpPr>
          <p:cNvPr id="23" name="Content Placeholder 22">
            <a:extLst>
              <a:ext uri="{FF2B5EF4-FFF2-40B4-BE49-F238E27FC236}">
                <a16:creationId xmlns:a16="http://schemas.microsoft.com/office/drawing/2014/main" id="{F9288CFC-2080-C5A1-9724-14701FE4B40B}"/>
              </a:ext>
            </a:extLst>
          </p:cNvPr>
          <p:cNvSpPr>
            <a:spLocks noGrp="1"/>
          </p:cNvSpPr>
          <p:nvPr>
            <p:ph sz="quarter" idx="14"/>
          </p:nvPr>
        </p:nvSpPr>
        <p:spPr>
          <a:xfrm>
            <a:off x="342900" y="1838258"/>
            <a:ext cx="8458200" cy="476059"/>
          </a:xfrm>
        </p:spPr>
        <p:txBody>
          <a:bodyPr/>
          <a:lstStyle/>
          <a:p>
            <a:pPr marL="621792" indent="-320040">
              <a:buFont typeface="+mj-lt"/>
              <a:buAutoNum type="arabicPeriod"/>
            </a:pPr>
            <a:r>
              <a:rPr lang="en-US" dirty="0"/>
              <a:t>The probability of an event A is a value between 0 and 1;</a:t>
            </a:r>
          </a:p>
        </p:txBody>
      </p:sp>
      <p:sp>
        <p:nvSpPr>
          <p:cNvPr id="17" name="Content Placeholder 16">
            <a:extLst>
              <a:ext uri="{FF2B5EF4-FFF2-40B4-BE49-F238E27FC236}">
                <a16:creationId xmlns:a16="http://schemas.microsoft.com/office/drawing/2014/main" id="{CA1D789E-1282-41D6-5763-5307A2FA84E2}"/>
              </a:ext>
            </a:extLst>
          </p:cNvPr>
          <p:cNvSpPr>
            <a:spLocks noGrp="1"/>
          </p:cNvSpPr>
          <p:nvPr>
            <p:ph sz="quarter" idx="15"/>
          </p:nvPr>
        </p:nvSpPr>
        <p:spPr>
          <a:xfrm>
            <a:off x="342900" y="2338744"/>
            <a:ext cx="1751371" cy="476058"/>
          </a:xfrm>
        </p:spPr>
        <p:txBody>
          <a:bodyPr/>
          <a:lstStyle/>
          <a:p>
            <a:pPr marL="628650"/>
            <a:r>
              <a:rPr lang="en-US" dirty="0"/>
              <a:t>that is,</a:t>
            </a:r>
          </a:p>
        </p:txBody>
      </p:sp>
      <p:graphicFrame>
        <p:nvGraphicFramePr>
          <p:cNvPr id="12" name="Object 11">
            <a:extLst>
              <a:ext uri="{FF2B5EF4-FFF2-40B4-BE49-F238E27FC236}">
                <a16:creationId xmlns:a16="http://schemas.microsoft.com/office/drawing/2014/main" id="{15EF45D6-BA4D-54D3-D49D-F923DD583649}"/>
              </a:ext>
            </a:extLst>
          </p:cNvPr>
          <p:cNvGraphicFramePr>
            <a:graphicFrameLocks noChangeAspect="1"/>
          </p:cNvGraphicFramePr>
          <p:nvPr>
            <p:extLst>
              <p:ext uri="{D42A27DB-BD31-4B8C-83A1-F6EECF244321}">
                <p14:modId xmlns:p14="http://schemas.microsoft.com/office/powerpoint/2010/main" val="352813252"/>
              </p:ext>
            </p:extLst>
          </p:nvPr>
        </p:nvGraphicFramePr>
        <p:xfrm>
          <a:off x="2004245" y="2429814"/>
          <a:ext cx="1587500" cy="342900"/>
        </p:xfrm>
        <a:graphic>
          <a:graphicData uri="http://schemas.openxmlformats.org/presentationml/2006/ole">
            <mc:AlternateContent xmlns:mc="http://schemas.openxmlformats.org/markup-compatibility/2006">
              <mc:Choice xmlns:v="urn:schemas-microsoft-com:vml" Requires="v">
                <p:oleObj name="Equation" r:id="rId2" imgW="1587240" imgH="342720" progId="Equation.DSMT4">
                  <p:embed/>
                </p:oleObj>
              </mc:Choice>
              <mc:Fallback>
                <p:oleObj name="Equation" r:id="rId2" imgW="1587240" imgH="342720" progId="Equation.DSMT4">
                  <p:embed/>
                  <p:pic>
                    <p:nvPicPr>
                      <p:cNvPr id="12" name="Object 11">
                        <a:extLst>
                          <a:ext uri="{FF2B5EF4-FFF2-40B4-BE49-F238E27FC236}">
                            <a16:creationId xmlns:a16="http://schemas.microsoft.com/office/drawing/2014/main" id="{D8AF94A3-BE9C-4736-9B1D-37D0078EC247}"/>
                          </a:ext>
                        </a:extLst>
                      </p:cNvPr>
                      <p:cNvPicPr/>
                      <p:nvPr/>
                    </p:nvPicPr>
                    <p:blipFill>
                      <a:blip r:embed="rId3"/>
                      <a:stretch>
                        <a:fillRect/>
                      </a:stretch>
                    </p:blipFill>
                    <p:spPr>
                      <a:xfrm>
                        <a:off x="2004245" y="2429814"/>
                        <a:ext cx="1587500" cy="3429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9E4DB53A-71DE-B419-1439-937C40F0451D}"/>
              </a:ext>
            </a:extLst>
          </p:cNvPr>
          <p:cNvSpPr>
            <a:spLocks noGrp="1"/>
          </p:cNvSpPr>
          <p:nvPr>
            <p:ph sz="quarter" idx="16"/>
          </p:nvPr>
        </p:nvSpPr>
        <p:spPr>
          <a:xfrm>
            <a:off x="342900" y="2876085"/>
            <a:ext cx="8458200" cy="845764"/>
          </a:xfrm>
        </p:spPr>
        <p:txBody>
          <a:bodyPr/>
          <a:lstStyle/>
          <a:p>
            <a:pPr marL="621792" indent="-320040">
              <a:buFont typeface="+mj-lt"/>
              <a:buAutoNum type="arabicPeriod" startAt="2"/>
            </a:pPr>
            <a:r>
              <a:rPr lang="en-US" dirty="0"/>
              <a:t>The sum of the probabilities of any list of mutually exclusive and exhaustive events equals 1.</a:t>
            </a:r>
          </a:p>
        </p:txBody>
      </p:sp>
      <p:sp>
        <p:nvSpPr>
          <p:cNvPr id="21" name="Content Placeholder 20">
            <a:extLst>
              <a:ext uri="{FF2B5EF4-FFF2-40B4-BE49-F238E27FC236}">
                <a16:creationId xmlns:a16="http://schemas.microsoft.com/office/drawing/2014/main" id="{B9CBF707-B5AE-90E7-9997-4C9030BDE80C}"/>
              </a:ext>
            </a:extLst>
          </p:cNvPr>
          <p:cNvSpPr>
            <a:spLocks noGrp="1"/>
          </p:cNvSpPr>
          <p:nvPr>
            <p:ph sz="quarter" idx="17"/>
          </p:nvPr>
        </p:nvSpPr>
        <p:spPr>
          <a:xfrm>
            <a:off x="342900" y="3783132"/>
            <a:ext cx="8458200" cy="458397"/>
          </a:xfrm>
        </p:spPr>
        <p:txBody>
          <a:bodyPr/>
          <a:lstStyle/>
          <a:p>
            <a:pPr marL="292608" indent="-292608">
              <a:buFont typeface="Arial" panose="020B0604020202020204" pitchFamily="34" charset="0"/>
              <a:buChar char="•"/>
            </a:pPr>
            <a:r>
              <a:rPr lang="en-US" dirty="0"/>
              <a:t>There are three types of probabilities.</a:t>
            </a:r>
          </a:p>
        </p:txBody>
      </p:sp>
      <p:sp>
        <p:nvSpPr>
          <p:cNvPr id="15" name="Content Placeholder 14">
            <a:extLst>
              <a:ext uri="{FF2B5EF4-FFF2-40B4-BE49-F238E27FC236}">
                <a16:creationId xmlns:a16="http://schemas.microsoft.com/office/drawing/2014/main" id="{FE321C6D-FBCF-3037-B31C-F149BB4CCA6E}"/>
              </a:ext>
            </a:extLst>
          </p:cNvPr>
          <p:cNvSpPr>
            <a:spLocks noGrp="1"/>
          </p:cNvSpPr>
          <p:nvPr>
            <p:ph sz="quarter" idx="18"/>
          </p:nvPr>
        </p:nvSpPr>
        <p:spPr>
          <a:xfrm>
            <a:off x="342900" y="4304809"/>
            <a:ext cx="8458200" cy="2161296"/>
          </a:xfrm>
        </p:spPr>
        <p:txBody>
          <a:bodyPr/>
          <a:lstStyle/>
          <a:p>
            <a:pPr marL="621792" indent="-320040">
              <a:buFont typeface="+mj-lt"/>
              <a:buAutoNum type="arabicPeriod"/>
            </a:pPr>
            <a:r>
              <a:rPr lang="en-US" dirty="0"/>
              <a:t>Subjective: calculated by drawing on personal and subjective judgement.</a:t>
            </a:r>
          </a:p>
          <a:p>
            <a:pPr marL="621792" indent="-320040">
              <a:buFont typeface="+mj-lt"/>
              <a:buAutoNum type="arabicPeriod"/>
            </a:pPr>
            <a:r>
              <a:rPr lang="en-US" dirty="0"/>
              <a:t>Empirical: calculated as a relative frequency of occurrence.</a:t>
            </a:r>
          </a:p>
          <a:p>
            <a:pPr marL="621792" indent="-320040">
              <a:buFont typeface="+mj-lt"/>
              <a:buAutoNum type="arabicPeriod"/>
            </a:pPr>
            <a:r>
              <a:rPr lang="en-US" dirty="0"/>
              <a:t>Classical: based on logical analysis.</a:t>
            </a:r>
          </a:p>
        </p:txBody>
      </p:sp>
      <p:sp>
        <p:nvSpPr>
          <p:cNvPr id="11" name="Slide Number Placeholder 10">
            <a:extLst>
              <a:ext uri="{FF2B5EF4-FFF2-40B4-BE49-F238E27FC236}">
                <a16:creationId xmlns:a16="http://schemas.microsoft.com/office/drawing/2014/main" id="{21CF478E-908A-EED2-4575-A8AE3D658365}"/>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114592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5D33-629B-4AEE-9246-134739E43CE8}"/>
              </a:ext>
            </a:extLst>
          </p:cNvPr>
          <p:cNvSpPr>
            <a:spLocks noGrp="1"/>
          </p:cNvSpPr>
          <p:nvPr>
            <p:ph type="title"/>
          </p:nvPr>
        </p:nvSpPr>
        <p:spPr/>
        <p:txBody>
          <a:bodyPr>
            <a:normAutofit fontScale="90000"/>
          </a:bodyPr>
          <a:lstStyle/>
          <a:p>
            <a:r>
              <a:rPr lang="en-US" dirty="0"/>
              <a:t>5.1: Probability Concepts and Probability Rules </a:t>
            </a:r>
            <a:r>
              <a:rPr lang="en-US" sz="1100" b="0" dirty="0"/>
              <a:t>8</a:t>
            </a:r>
          </a:p>
        </p:txBody>
      </p:sp>
      <p:sp>
        <p:nvSpPr>
          <p:cNvPr id="3" name="Content Placeholder 2">
            <a:extLst>
              <a:ext uri="{FF2B5EF4-FFF2-40B4-BE49-F238E27FC236}">
                <a16:creationId xmlns:a16="http://schemas.microsoft.com/office/drawing/2014/main" id="{AE81F5BC-FB4C-41DF-95E0-233499A38249}"/>
              </a:ext>
            </a:extLst>
          </p:cNvPr>
          <p:cNvSpPr>
            <a:spLocks noGrp="1"/>
          </p:cNvSpPr>
          <p:nvPr>
            <p:ph sz="quarter" idx="11"/>
          </p:nvPr>
        </p:nvSpPr>
        <p:spPr>
          <a:xfrm>
            <a:off x="342900" y="1276709"/>
            <a:ext cx="8458200" cy="1314091"/>
          </a:xfrm>
        </p:spPr>
        <p:txBody>
          <a:bodyPr/>
          <a:lstStyle/>
          <a:p>
            <a:r>
              <a:rPr lang="en-US" dirty="0"/>
              <a:t>Complement rule:</a:t>
            </a:r>
          </a:p>
          <a:p>
            <a:pPr marL="292608" indent="-292608">
              <a:buFont typeface="Arial" panose="020B0604020202020204" pitchFamily="34" charset="0"/>
              <a:buChar char="•"/>
            </a:pPr>
            <a:r>
              <a:rPr lang="en-US" dirty="0"/>
              <a:t>The probability of the complement of an event is equal to one minus the probability of the event.</a:t>
            </a:r>
          </a:p>
        </p:txBody>
      </p:sp>
      <p:sp>
        <p:nvSpPr>
          <p:cNvPr id="4" name="Content Placeholder 3">
            <a:extLst>
              <a:ext uri="{FF2B5EF4-FFF2-40B4-BE49-F238E27FC236}">
                <a16:creationId xmlns:a16="http://schemas.microsoft.com/office/drawing/2014/main" id="{5E8E6F56-1924-41D2-9369-AB3C3BD3320A}"/>
              </a:ext>
              <a:ext uri="{C183D7F6-B498-43B3-948B-1728B52AA6E4}">
                <adec:decorative xmlns:adec="http://schemas.microsoft.com/office/drawing/2017/decorative" val="1"/>
              </a:ext>
            </a:extLst>
          </p:cNvPr>
          <p:cNvSpPr>
            <a:spLocks noGrp="1"/>
          </p:cNvSpPr>
          <p:nvPr>
            <p:ph sz="quarter" idx="14"/>
          </p:nvPr>
        </p:nvSpPr>
        <p:spPr>
          <a:xfrm>
            <a:off x="342900" y="2647951"/>
            <a:ext cx="457200" cy="447674"/>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7" name="Object 6">
            <a:extLst>
              <a:ext uri="{FF2B5EF4-FFF2-40B4-BE49-F238E27FC236}">
                <a16:creationId xmlns:a16="http://schemas.microsoft.com/office/drawing/2014/main" id="{395308AF-84B0-4193-B59C-E0B3E6A91D7F}"/>
              </a:ext>
            </a:extLst>
          </p:cNvPr>
          <p:cNvGraphicFramePr>
            <a:graphicFrameLocks noChangeAspect="1"/>
          </p:cNvGraphicFramePr>
          <p:nvPr>
            <p:extLst>
              <p:ext uri="{D42A27DB-BD31-4B8C-83A1-F6EECF244321}">
                <p14:modId xmlns:p14="http://schemas.microsoft.com/office/powerpoint/2010/main" val="3989059930"/>
              </p:ext>
            </p:extLst>
          </p:nvPr>
        </p:nvGraphicFramePr>
        <p:xfrm>
          <a:off x="812800" y="2673350"/>
          <a:ext cx="2133600" cy="406400"/>
        </p:xfrm>
        <a:graphic>
          <a:graphicData uri="http://schemas.openxmlformats.org/presentationml/2006/ole">
            <mc:AlternateContent xmlns:mc="http://schemas.openxmlformats.org/markup-compatibility/2006">
              <mc:Choice xmlns:v="urn:schemas-microsoft-com:vml" Requires="v">
                <p:oleObj name="Equation" r:id="rId2" imgW="2133360" imgH="406080" progId="Equation.DSMT4">
                  <p:embed/>
                </p:oleObj>
              </mc:Choice>
              <mc:Fallback>
                <p:oleObj name="Equation" r:id="rId2" imgW="2133360" imgH="406080" progId="Equation.DSMT4">
                  <p:embed/>
                  <p:pic>
                    <p:nvPicPr>
                      <p:cNvPr id="0" name=""/>
                      <p:cNvPicPr/>
                      <p:nvPr/>
                    </p:nvPicPr>
                    <p:blipFill>
                      <a:blip r:embed="rId3"/>
                      <a:stretch>
                        <a:fillRect/>
                      </a:stretch>
                    </p:blipFill>
                    <p:spPr>
                      <a:xfrm>
                        <a:off x="812800" y="2673350"/>
                        <a:ext cx="2133600" cy="406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628A70D-D83C-4C49-BFFC-9C2B3526B2DB}"/>
              </a:ext>
            </a:extLst>
          </p:cNvPr>
          <p:cNvSpPr>
            <a:spLocks noGrp="1"/>
          </p:cNvSpPr>
          <p:nvPr>
            <p:ph sz="quarter" idx="15"/>
          </p:nvPr>
        </p:nvSpPr>
        <p:spPr>
          <a:xfrm>
            <a:off x="342900" y="3143250"/>
            <a:ext cx="2793591" cy="476250"/>
          </a:xfrm>
        </p:spPr>
        <p:txBody>
          <a:bodyPr/>
          <a:lstStyle/>
          <a:p>
            <a:pPr marL="292608" indent="-292608">
              <a:buFont typeface="Arial" panose="020B0604020202020204" pitchFamily="34" charset="0"/>
              <a:buChar char="•"/>
            </a:pPr>
            <a:r>
              <a:rPr lang="en-US" dirty="0"/>
              <a:t>This follows from</a:t>
            </a:r>
          </a:p>
        </p:txBody>
      </p:sp>
      <p:graphicFrame>
        <p:nvGraphicFramePr>
          <p:cNvPr id="6" name="Object 5">
            <a:extLst>
              <a:ext uri="{FF2B5EF4-FFF2-40B4-BE49-F238E27FC236}">
                <a16:creationId xmlns:a16="http://schemas.microsoft.com/office/drawing/2014/main" id="{E98B9F04-0783-7BCD-935F-5E104D9314CA}"/>
              </a:ext>
            </a:extLst>
          </p:cNvPr>
          <p:cNvGraphicFramePr>
            <a:graphicFrameLocks noChangeAspect="1"/>
          </p:cNvGraphicFramePr>
          <p:nvPr>
            <p:extLst>
              <p:ext uri="{D42A27DB-BD31-4B8C-83A1-F6EECF244321}">
                <p14:modId xmlns:p14="http://schemas.microsoft.com/office/powerpoint/2010/main" val="124838652"/>
              </p:ext>
            </p:extLst>
          </p:nvPr>
        </p:nvGraphicFramePr>
        <p:xfrm>
          <a:off x="3136491" y="3237886"/>
          <a:ext cx="1117600" cy="342900"/>
        </p:xfrm>
        <a:graphic>
          <a:graphicData uri="http://schemas.openxmlformats.org/presentationml/2006/ole">
            <mc:AlternateContent xmlns:mc="http://schemas.openxmlformats.org/markup-compatibility/2006">
              <mc:Choice xmlns:v="urn:schemas-microsoft-com:vml" Requires="v">
                <p:oleObj name="Equation" r:id="rId4" imgW="1117440" imgH="342720" progId="Equation.DSMT4">
                  <p:embed/>
                </p:oleObj>
              </mc:Choice>
              <mc:Fallback>
                <p:oleObj name="Equation" r:id="rId4" imgW="1117440" imgH="342720" progId="Equation.DSMT4">
                  <p:embed/>
                  <p:pic>
                    <p:nvPicPr>
                      <p:cNvPr id="0" name=""/>
                      <p:cNvPicPr/>
                      <p:nvPr/>
                    </p:nvPicPr>
                    <p:blipFill>
                      <a:blip r:embed="rId5"/>
                      <a:stretch>
                        <a:fillRect/>
                      </a:stretch>
                    </p:blipFill>
                    <p:spPr>
                      <a:xfrm>
                        <a:off x="3136491" y="3237886"/>
                        <a:ext cx="1117600" cy="342900"/>
                      </a:xfrm>
                      <a:prstGeom prst="rect">
                        <a:avLst/>
                      </a:prstGeom>
                    </p:spPr>
                  </p:pic>
                </p:oleObj>
              </mc:Fallback>
            </mc:AlternateContent>
          </a:graphicData>
        </a:graphic>
      </p:graphicFrame>
      <p:pic>
        <p:nvPicPr>
          <p:cNvPr id="10" name="Picture 9" descr="A Venn diagram of a circle within a universal set S is labeled A. The area outside the circle, but inside the set S is labeled A complement.">
            <a:extLst>
              <a:ext uri="{FF2B5EF4-FFF2-40B4-BE49-F238E27FC236}">
                <a16:creationId xmlns:a16="http://schemas.microsoft.com/office/drawing/2014/main" id="{4C9112E7-2A6C-4866-9EFF-1B6A88B05B51}"/>
              </a:ext>
            </a:extLst>
          </p:cNvPr>
          <p:cNvPicPr>
            <a:picLocks noChangeAspect="1"/>
          </p:cNvPicPr>
          <p:nvPr/>
        </p:nvPicPr>
        <p:blipFill>
          <a:blip r:embed="rId6"/>
          <a:stretch>
            <a:fillRect/>
          </a:stretch>
        </p:blipFill>
        <p:spPr>
          <a:xfrm>
            <a:off x="2551001" y="3958503"/>
            <a:ext cx="4041998" cy="2011854"/>
          </a:xfrm>
          <a:prstGeom prst="rect">
            <a:avLst/>
          </a:prstGeom>
        </p:spPr>
      </p:pic>
      <p:sp>
        <p:nvSpPr>
          <p:cNvPr id="11" name="Slide Number Placeholder 10">
            <a:extLst>
              <a:ext uri="{FF2B5EF4-FFF2-40B4-BE49-F238E27FC236}">
                <a16:creationId xmlns:a16="http://schemas.microsoft.com/office/drawing/2014/main" id="{A9A1F831-6356-47E0-BF42-05780349641E}"/>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99019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5D33-629B-4AEE-9246-134739E43CE8}"/>
              </a:ext>
            </a:extLst>
          </p:cNvPr>
          <p:cNvSpPr>
            <a:spLocks noGrp="1"/>
          </p:cNvSpPr>
          <p:nvPr>
            <p:ph type="title"/>
          </p:nvPr>
        </p:nvSpPr>
        <p:spPr/>
        <p:txBody>
          <a:bodyPr>
            <a:normAutofit fontScale="90000"/>
          </a:bodyPr>
          <a:lstStyle/>
          <a:p>
            <a:r>
              <a:rPr lang="en-US" dirty="0"/>
              <a:t>5.1: Probability Concepts and Probability Rules </a:t>
            </a:r>
            <a:r>
              <a:rPr lang="en-US" sz="1100" b="0" dirty="0"/>
              <a:t>9</a:t>
            </a:r>
          </a:p>
        </p:txBody>
      </p:sp>
      <p:sp>
        <p:nvSpPr>
          <p:cNvPr id="3" name="Content Placeholder 2">
            <a:extLst>
              <a:ext uri="{FF2B5EF4-FFF2-40B4-BE49-F238E27FC236}">
                <a16:creationId xmlns:a16="http://schemas.microsoft.com/office/drawing/2014/main" id="{AE81F5BC-FB4C-41DF-95E0-233499A38249}"/>
              </a:ext>
            </a:extLst>
          </p:cNvPr>
          <p:cNvSpPr>
            <a:spLocks noGrp="1"/>
          </p:cNvSpPr>
          <p:nvPr>
            <p:ph sz="quarter" idx="11"/>
          </p:nvPr>
        </p:nvSpPr>
        <p:spPr>
          <a:xfrm>
            <a:off x="342900" y="1276709"/>
            <a:ext cx="8458200" cy="2496215"/>
          </a:xfrm>
        </p:spPr>
        <p:txBody>
          <a:bodyPr/>
          <a:lstStyle/>
          <a:p>
            <a:pPr marL="292608" indent="-292608">
              <a:buFont typeface="Arial" panose="020B0604020202020204" pitchFamily="34" charset="0"/>
              <a:buChar char="•"/>
            </a:pPr>
            <a:r>
              <a:rPr lang="en-US" dirty="0"/>
              <a:t>Example: 37% of female open house attendees will purchase a membership. What is the probability that a randomly selected female will not purchase a membership?</a:t>
            </a:r>
          </a:p>
          <a:p>
            <a:pPr marL="292608" indent="-292608">
              <a:buFont typeface="Arial" panose="020B0604020202020204" pitchFamily="34" charset="0"/>
              <a:buChar char="•"/>
            </a:pPr>
            <a:r>
              <a:rPr lang="en-US" dirty="0"/>
              <a:t>Define A as the event that a randomly selected female will purchase a membership.</a:t>
            </a:r>
          </a:p>
        </p:txBody>
      </p:sp>
      <p:sp>
        <p:nvSpPr>
          <p:cNvPr id="8" name="Content Placeholder 7">
            <a:extLst>
              <a:ext uri="{FF2B5EF4-FFF2-40B4-BE49-F238E27FC236}">
                <a16:creationId xmlns:a16="http://schemas.microsoft.com/office/drawing/2014/main" id="{7B7FA51B-7455-0ED9-2128-FD9770967C45}"/>
              </a:ext>
              <a:ext uri="{C183D7F6-B498-43B3-948B-1728B52AA6E4}">
                <adec:decorative xmlns:adec="http://schemas.microsoft.com/office/drawing/2017/decorative" val="1"/>
              </a:ext>
            </a:extLst>
          </p:cNvPr>
          <p:cNvSpPr>
            <a:spLocks noGrp="1"/>
          </p:cNvSpPr>
          <p:nvPr>
            <p:ph sz="quarter" idx="15"/>
          </p:nvPr>
        </p:nvSpPr>
        <p:spPr>
          <a:xfrm>
            <a:off x="342900" y="3793682"/>
            <a:ext cx="351173" cy="484242"/>
          </a:xfrm>
        </p:spPr>
        <p:txBody>
          <a:bodyPr/>
          <a:lstStyle/>
          <a:p>
            <a:pPr marL="292608" indent="-292608">
              <a:buFont typeface="Arial" panose="020B0604020202020204" pitchFamily="34" charset="0"/>
              <a:buChar char="•"/>
            </a:pPr>
            <a:r>
              <a:rPr lang="en-US" dirty="0"/>
              <a:t> </a:t>
            </a:r>
          </a:p>
        </p:txBody>
      </p:sp>
      <p:graphicFrame>
        <p:nvGraphicFramePr>
          <p:cNvPr id="9" name="Object 8">
            <a:extLst>
              <a:ext uri="{FF2B5EF4-FFF2-40B4-BE49-F238E27FC236}">
                <a16:creationId xmlns:a16="http://schemas.microsoft.com/office/drawing/2014/main" id="{6C2A96E6-E8E1-2789-D19B-46644AB1441E}"/>
              </a:ext>
            </a:extLst>
          </p:cNvPr>
          <p:cNvGraphicFramePr>
            <a:graphicFrameLocks noChangeAspect="1"/>
          </p:cNvGraphicFramePr>
          <p:nvPr>
            <p:extLst>
              <p:ext uri="{D42A27DB-BD31-4B8C-83A1-F6EECF244321}">
                <p14:modId xmlns:p14="http://schemas.microsoft.com/office/powerpoint/2010/main" val="217405521"/>
              </p:ext>
            </p:extLst>
          </p:nvPr>
        </p:nvGraphicFramePr>
        <p:xfrm>
          <a:off x="694073" y="3864353"/>
          <a:ext cx="1524000" cy="342900"/>
        </p:xfrm>
        <a:graphic>
          <a:graphicData uri="http://schemas.openxmlformats.org/presentationml/2006/ole">
            <mc:AlternateContent xmlns:mc="http://schemas.openxmlformats.org/markup-compatibility/2006">
              <mc:Choice xmlns:v="urn:schemas-microsoft-com:vml" Requires="v">
                <p:oleObj name="Equation" r:id="rId2" imgW="1523880" imgH="342720" progId="Equation.DSMT4">
                  <p:embed/>
                </p:oleObj>
              </mc:Choice>
              <mc:Fallback>
                <p:oleObj name="Equation" r:id="rId2" imgW="1523880" imgH="342720" progId="Equation.DSMT4">
                  <p:embed/>
                  <p:pic>
                    <p:nvPicPr>
                      <p:cNvPr id="0" name=""/>
                      <p:cNvPicPr/>
                      <p:nvPr/>
                    </p:nvPicPr>
                    <p:blipFill>
                      <a:blip r:embed="rId3"/>
                      <a:stretch>
                        <a:fillRect/>
                      </a:stretch>
                    </p:blipFill>
                    <p:spPr>
                      <a:xfrm>
                        <a:off x="694073" y="3864353"/>
                        <a:ext cx="1524000" cy="342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E8E6F56-1924-41D2-9369-AB3C3BD3320A}"/>
              </a:ext>
              <a:ext uri="{C183D7F6-B498-43B3-948B-1728B52AA6E4}">
                <adec:decorative xmlns:adec="http://schemas.microsoft.com/office/drawing/2017/decorative" val="1"/>
              </a:ext>
            </a:extLst>
          </p:cNvPr>
          <p:cNvSpPr>
            <a:spLocks noGrp="1"/>
          </p:cNvSpPr>
          <p:nvPr>
            <p:ph sz="quarter" idx="14"/>
          </p:nvPr>
        </p:nvSpPr>
        <p:spPr>
          <a:xfrm>
            <a:off x="342899" y="4447692"/>
            <a:ext cx="351173" cy="484242"/>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7" name="Object 6">
            <a:extLst>
              <a:ext uri="{FF2B5EF4-FFF2-40B4-BE49-F238E27FC236}">
                <a16:creationId xmlns:a16="http://schemas.microsoft.com/office/drawing/2014/main" id="{395308AF-84B0-4193-B59C-E0B3E6A91D7F}"/>
              </a:ext>
            </a:extLst>
          </p:cNvPr>
          <p:cNvGraphicFramePr>
            <a:graphicFrameLocks noChangeAspect="1"/>
          </p:cNvGraphicFramePr>
          <p:nvPr>
            <p:extLst>
              <p:ext uri="{D42A27DB-BD31-4B8C-83A1-F6EECF244321}">
                <p14:modId xmlns:p14="http://schemas.microsoft.com/office/powerpoint/2010/main" val="1694828200"/>
              </p:ext>
            </p:extLst>
          </p:nvPr>
        </p:nvGraphicFramePr>
        <p:xfrm>
          <a:off x="694072" y="4443081"/>
          <a:ext cx="4102100" cy="406400"/>
        </p:xfrm>
        <a:graphic>
          <a:graphicData uri="http://schemas.openxmlformats.org/presentationml/2006/ole">
            <mc:AlternateContent xmlns:mc="http://schemas.openxmlformats.org/markup-compatibility/2006">
              <mc:Choice xmlns:v="urn:schemas-microsoft-com:vml" Requires="v">
                <p:oleObj name="Equation" r:id="rId4" imgW="4101840" imgH="406080" progId="Equation.DSMT4">
                  <p:embed/>
                </p:oleObj>
              </mc:Choice>
              <mc:Fallback>
                <p:oleObj name="Equation" r:id="rId4" imgW="4101840" imgH="406080" progId="Equation.DSMT4">
                  <p:embed/>
                  <p:pic>
                    <p:nvPicPr>
                      <p:cNvPr id="7" name="Object 6">
                        <a:extLst>
                          <a:ext uri="{FF2B5EF4-FFF2-40B4-BE49-F238E27FC236}">
                            <a16:creationId xmlns:a16="http://schemas.microsoft.com/office/drawing/2014/main" id="{395308AF-84B0-4193-B59C-E0B3E6A91D7F}"/>
                          </a:ext>
                        </a:extLst>
                      </p:cNvPr>
                      <p:cNvPicPr/>
                      <p:nvPr/>
                    </p:nvPicPr>
                    <p:blipFill>
                      <a:blip r:embed="rId5"/>
                      <a:stretch>
                        <a:fillRect/>
                      </a:stretch>
                    </p:blipFill>
                    <p:spPr>
                      <a:xfrm>
                        <a:off x="694072" y="4443081"/>
                        <a:ext cx="4102100" cy="40640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A9A1F831-6356-47E0-BF42-05780349641E}"/>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217115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2F20-7B6D-47D2-8DE7-63F3143B0423}"/>
              </a:ext>
            </a:extLst>
          </p:cNvPr>
          <p:cNvSpPr>
            <a:spLocks noGrp="1"/>
          </p:cNvSpPr>
          <p:nvPr>
            <p:ph type="title"/>
          </p:nvPr>
        </p:nvSpPr>
        <p:spPr/>
        <p:txBody>
          <a:bodyPr>
            <a:normAutofit fontScale="90000"/>
          </a:bodyPr>
          <a:lstStyle/>
          <a:p>
            <a:r>
              <a:rPr lang="en-US" dirty="0"/>
              <a:t>5.1: Probability Concepts and Probability Rules </a:t>
            </a:r>
            <a:r>
              <a:rPr lang="en-US" sz="1100" b="0" dirty="0"/>
              <a:t>10</a:t>
            </a:r>
          </a:p>
        </p:txBody>
      </p:sp>
      <p:sp>
        <p:nvSpPr>
          <p:cNvPr id="3" name="Content Placeholder 2">
            <a:extLst>
              <a:ext uri="{FF2B5EF4-FFF2-40B4-BE49-F238E27FC236}">
                <a16:creationId xmlns:a16="http://schemas.microsoft.com/office/drawing/2014/main" id="{83A6E852-A668-4DF1-AFA7-6F5A4D371F02}"/>
              </a:ext>
            </a:extLst>
          </p:cNvPr>
          <p:cNvSpPr>
            <a:spLocks noGrp="1"/>
          </p:cNvSpPr>
          <p:nvPr>
            <p:ph sz="quarter" idx="11"/>
          </p:nvPr>
        </p:nvSpPr>
        <p:spPr>
          <a:xfrm>
            <a:off x="342900" y="1276709"/>
            <a:ext cx="8458200" cy="1561741"/>
          </a:xfrm>
        </p:spPr>
        <p:txBody>
          <a:bodyPr/>
          <a:lstStyle/>
          <a:p>
            <a:r>
              <a:rPr lang="en-US" sz="2000" dirty="0"/>
              <a:t>Addition rule:</a:t>
            </a:r>
          </a:p>
          <a:p>
            <a:pPr marL="292608" indent="-292608">
              <a:buFont typeface="Arial" panose="020B0604020202020204" pitchFamily="34" charset="0"/>
              <a:buChar char="•"/>
            </a:pPr>
            <a:r>
              <a:rPr lang="en-US" sz="2000" dirty="0"/>
              <a:t>Used to find the probability of the union of two events.</a:t>
            </a:r>
          </a:p>
          <a:p>
            <a:pPr marL="292608" indent="-292608">
              <a:buFont typeface="Arial" panose="020B0604020202020204" pitchFamily="34" charset="0"/>
              <a:buChar char="•"/>
            </a:pPr>
            <a:r>
              <a:rPr lang="en-US" sz="2000" dirty="0"/>
              <a:t>The probability that A or B occurs, or that at least one of these events occurs.</a:t>
            </a:r>
          </a:p>
        </p:txBody>
      </p:sp>
      <p:sp>
        <p:nvSpPr>
          <p:cNvPr id="4" name="Content Placeholder 3">
            <a:extLst>
              <a:ext uri="{FF2B5EF4-FFF2-40B4-BE49-F238E27FC236}">
                <a16:creationId xmlns:a16="http://schemas.microsoft.com/office/drawing/2014/main" id="{5E7495C5-5DD1-47DD-A946-E85A067F7062}"/>
              </a:ext>
              <a:ext uri="{C183D7F6-B498-43B3-948B-1728B52AA6E4}">
                <adec:decorative xmlns:adec="http://schemas.microsoft.com/office/drawing/2017/decorative" val="1"/>
              </a:ext>
            </a:extLst>
          </p:cNvPr>
          <p:cNvSpPr>
            <a:spLocks noGrp="1"/>
          </p:cNvSpPr>
          <p:nvPr>
            <p:ph sz="quarter" idx="14"/>
          </p:nvPr>
        </p:nvSpPr>
        <p:spPr>
          <a:xfrm>
            <a:off x="342900" y="2905125"/>
            <a:ext cx="447675" cy="390526"/>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12" name="Object 11">
            <a:extLst>
              <a:ext uri="{FF2B5EF4-FFF2-40B4-BE49-F238E27FC236}">
                <a16:creationId xmlns:a16="http://schemas.microsoft.com/office/drawing/2014/main" id="{83DC79B3-4FB2-421E-9956-2071F61BAD18}"/>
              </a:ext>
            </a:extLst>
          </p:cNvPr>
          <p:cNvGraphicFramePr>
            <a:graphicFrameLocks noChangeAspect="1"/>
          </p:cNvGraphicFramePr>
          <p:nvPr>
            <p:extLst>
              <p:ext uri="{D42A27DB-BD31-4B8C-83A1-F6EECF244321}">
                <p14:modId xmlns:p14="http://schemas.microsoft.com/office/powerpoint/2010/main" val="388845801"/>
              </p:ext>
            </p:extLst>
          </p:nvPr>
        </p:nvGraphicFramePr>
        <p:xfrm>
          <a:off x="765175" y="2971800"/>
          <a:ext cx="3619500" cy="304800"/>
        </p:xfrm>
        <a:graphic>
          <a:graphicData uri="http://schemas.openxmlformats.org/presentationml/2006/ole">
            <mc:AlternateContent xmlns:mc="http://schemas.openxmlformats.org/markup-compatibility/2006">
              <mc:Choice xmlns:v="urn:schemas-microsoft-com:vml" Requires="v">
                <p:oleObj name="Equation" r:id="rId2" imgW="3619440" imgH="304560" progId="Equation.DSMT4">
                  <p:embed/>
                </p:oleObj>
              </mc:Choice>
              <mc:Fallback>
                <p:oleObj name="Equation" r:id="rId2" imgW="3619440" imgH="304560" progId="Equation.DSMT4">
                  <p:embed/>
                  <p:pic>
                    <p:nvPicPr>
                      <p:cNvPr id="0" name=""/>
                      <p:cNvPicPr/>
                      <p:nvPr/>
                    </p:nvPicPr>
                    <p:blipFill>
                      <a:blip r:embed="rId3"/>
                      <a:stretch>
                        <a:fillRect/>
                      </a:stretch>
                    </p:blipFill>
                    <p:spPr>
                      <a:xfrm>
                        <a:off x="765175" y="2971800"/>
                        <a:ext cx="3619500" cy="304800"/>
                      </a:xfrm>
                      <a:prstGeom prst="rect">
                        <a:avLst/>
                      </a:prstGeom>
                    </p:spPr>
                  </p:pic>
                </p:oleObj>
              </mc:Fallback>
            </mc:AlternateContent>
          </a:graphicData>
        </a:graphic>
      </p:graphicFrame>
      <p:pic>
        <p:nvPicPr>
          <p:cNvPr id="10" name="Picture 9" descr="A Venn diagram of 2 overlapping circles, labeled A and B.">
            <a:extLst>
              <a:ext uri="{FF2B5EF4-FFF2-40B4-BE49-F238E27FC236}">
                <a16:creationId xmlns:a16="http://schemas.microsoft.com/office/drawing/2014/main" id="{97EB9AB8-8B0B-77FF-63A5-8CEB1BA05A45}"/>
              </a:ext>
            </a:extLst>
          </p:cNvPr>
          <p:cNvPicPr>
            <a:picLocks noChangeAspect="1"/>
          </p:cNvPicPr>
          <p:nvPr/>
        </p:nvPicPr>
        <p:blipFill>
          <a:blip r:embed="rId4"/>
          <a:stretch>
            <a:fillRect/>
          </a:stretch>
        </p:blipFill>
        <p:spPr>
          <a:xfrm>
            <a:off x="3203848" y="3371603"/>
            <a:ext cx="2736304" cy="1886280"/>
          </a:xfrm>
          <a:prstGeom prst="rect">
            <a:avLst/>
          </a:prstGeom>
        </p:spPr>
      </p:pic>
      <p:sp>
        <p:nvSpPr>
          <p:cNvPr id="5" name="Content Placeholder 4">
            <a:extLst>
              <a:ext uri="{FF2B5EF4-FFF2-40B4-BE49-F238E27FC236}">
                <a16:creationId xmlns:a16="http://schemas.microsoft.com/office/drawing/2014/main" id="{A923818F-2F04-412A-BB12-B4AA2299945D}"/>
              </a:ext>
              <a:ext uri="{C183D7F6-B498-43B3-948B-1728B52AA6E4}">
                <adec:decorative xmlns:adec="http://schemas.microsoft.com/office/drawing/2017/decorative" val="1"/>
              </a:ext>
            </a:extLst>
          </p:cNvPr>
          <p:cNvSpPr>
            <a:spLocks noGrp="1"/>
          </p:cNvSpPr>
          <p:nvPr>
            <p:ph sz="quarter" idx="15"/>
          </p:nvPr>
        </p:nvSpPr>
        <p:spPr>
          <a:xfrm>
            <a:off x="342900" y="5353048"/>
            <a:ext cx="447675" cy="371477"/>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14" name="Object 13">
            <a:extLst>
              <a:ext uri="{FF2B5EF4-FFF2-40B4-BE49-F238E27FC236}">
                <a16:creationId xmlns:a16="http://schemas.microsoft.com/office/drawing/2014/main" id="{B9936AB9-FED1-48BD-8029-0043B295B634}"/>
              </a:ext>
            </a:extLst>
          </p:cNvPr>
          <p:cNvGraphicFramePr>
            <a:graphicFrameLocks noChangeAspect="1"/>
          </p:cNvGraphicFramePr>
          <p:nvPr>
            <p:extLst>
              <p:ext uri="{D42A27DB-BD31-4B8C-83A1-F6EECF244321}">
                <p14:modId xmlns:p14="http://schemas.microsoft.com/office/powerpoint/2010/main" val="2936791140"/>
              </p:ext>
            </p:extLst>
          </p:nvPr>
        </p:nvGraphicFramePr>
        <p:xfrm>
          <a:off x="765175" y="5428891"/>
          <a:ext cx="977900" cy="304800"/>
        </p:xfrm>
        <a:graphic>
          <a:graphicData uri="http://schemas.openxmlformats.org/presentationml/2006/ole">
            <mc:AlternateContent xmlns:mc="http://schemas.openxmlformats.org/markup-compatibility/2006">
              <mc:Choice xmlns:v="urn:schemas-microsoft-com:vml" Requires="v">
                <p:oleObj name="Equation" r:id="rId5" imgW="977760" imgH="304560" progId="Equation.DSMT4">
                  <p:embed/>
                </p:oleObj>
              </mc:Choice>
              <mc:Fallback>
                <p:oleObj name="Equation" r:id="rId5" imgW="977760" imgH="304560" progId="Equation.DSMT4">
                  <p:embed/>
                  <p:pic>
                    <p:nvPicPr>
                      <p:cNvPr id="0" name=""/>
                      <p:cNvPicPr/>
                      <p:nvPr/>
                    </p:nvPicPr>
                    <p:blipFill>
                      <a:blip r:embed="rId6"/>
                      <a:stretch>
                        <a:fillRect/>
                      </a:stretch>
                    </p:blipFill>
                    <p:spPr>
                      <a:xfrm>
                        <a:off x="765175" y="5428891"/>
                        <a:ext cx="977900" cy="3048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79CCB41-4C53-4214-A1A8-6AB6BDC096E8}"/>
              </a:ext>
            </a:extLst>
          </p:cNvPr>
          <p:cNvSpPr>
            <a:spLocks noGrp="1"/>
          </p:cNvSpPr>
          <p:nvPr>
            <p:ph sz="quarter" idx="16"/>
          </p:nvPr>
        </p:nvSpPr>
        <p:spPr>
          <a:xfrm>
            <a:off x="1800942" y="5366352"/>
            <a:ext cx="3134852" cy="371477"/>
          </a:xfrm>
        </p:spPr>
        <p:txBody>
          <a:bodyPr/>
          <a:lstStyle/>
          <a:p>
            <a:r>
              <a:rPr lang="en-US" sz="2000" dirty="0"/>
              <a:t>is double-counted in both</a:t>
            </a:r>
          </a:p>
        </p:txBody>
      </p:sp>
      <p:graphicFrame>
        <p:nvGraphicFramePr>
          <p:cNvPr id="9" name="Object 8">
            <a:extLst>
              <a:ext uri="{FF2B5EF4-FFF2-40B4-BE49-F238E27FC236}">
                <a16:creationId xmlns:a16="http://schemas.microsoft.com/office/drawing/2014/main" id="{95551B3A-3CE8-D76C-070D-9074BD176D82}"/>
              </a:ext>
            </a:extLst>
          </p:cNvPr>
          <p:cNvGraphicFramePr>
            <a:graphicFrameLocks noChangeAspect="1"/>
          </p:cNvGraphicFramePr>
          <p:nvPr>
            <p:extLst>
              <p:ext uri="{D42A27DB-BD31-4B8C-83A1-F6EECF244321}">
                <p14:modId xmlns:p14="http://schemas.microsoft.com/office/powerpoint/2010/main" val="1962571239"/>
              </p:ext>
            </p:extLst>
          </p:nvPr>
        </p:nvGraphicFramePr>
        <p:xfrm>
          <a:off x="4803007" y="5429557"/>
          <a:ext cx="1524000" cy="304800"/>
        </p:xfrm>
        <a:graphic>
          <a:graphicData uri="http://schemas.openxmlformats.org/presentationml/2006/ole">
            <mc:AlternateContent xmlns:mc="http://schemas.openxmlformats.org/markup-compatibility/2006">
              <mc:Choice xmlns:v="urn:schemas-microsoft-com:vml" Requires="v">
                <p:oleObj name="Equation" r:id="rId7" imgW="1523880" imgH="304560" progId="Equation.DSMT4">
                  <p:embed/>
                </p:oleObj>
              </mc:Choice>
              <mc:Fallback>
                <p:oleObj name="Equation" r:id="rId7" imgW="1523880" imgH="304560" progId="Equation.DSMT4">
                  <p:embed/>
                  <p:pic>
                    <p:nvPicPr>
                      <p:cNvPr id="0" name=""/>
                      <p:cNvPicPr/>
                      <p:nvPr/>
                    </p:nvPicPr>
                    <p:blipFill>
                      <a:blip r:embed="rId8"/>
                      <a:stretch>
                        <a:fillRect/>
                      </a:stretch>
                    </p:blipFill>
                    <p:spPr>
                      <a:xfrm>
                        <a:off x="4803007" y="5429557"/>
                        <a:ext cx="1524000" cy="3048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D2F539D-E2B9-4EE4-BFCC-908987C040D7}"/>
              </a:ext>
              <a:ext uri="{C183D7F6-B498-43B3-948B-1728B52AA6E4}">
                <adec:decorative xmlns:adec="http://schemas.microsoft.com/office/drawing/2017/decorative" val="1"/>
              </a:ext>
            </a:extLst>
          </p:cNvPr>
          <p:cNvSpPr>
            <a:spLocks noGrp="1"/>
          </p:cNvSpPr>
          <p:nvPr>
            <p:ph sz="quarter" idx="17"/>
          </p:nvPr>
        </p:nvSpPr>
        <p:spPr>
          <a:xfrm>
            <a:off x="342900" y="5791037"/>
            <a:ext cx="447675" cy="371477"/>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15" name="Object 14">
            <a:extLst>
              <a:ext uri="{FF2B5EF4-FFF2-40B4-BE49-F238E27FC236}">
                <a16:creationId xmlns:a16="http://schemas.microsoft.com/office/drawing/2014/main" id="{B6AEC218-6906-4C9F-9AB0-2CB376671F5A}"/>
              </a:ext>
            </a:extLst>
          </p:cNvPr>
          <p:cNvGraphicFramePr>
            <a:graphicFrameLocks noChangeAspect="1"/>
          </p:cNvGraphicFramePr>
          <p:nvPr>
            <p:extLst>
              <p:ext uri="{D42A27DB-BD31-4B8C-83A1-F6EECF244321}">
                <p14:modId xmlns:p14="http://schemas.microsoft.com/office/powerpoint/2010/main" val="249710559"/>
              </p:ext>
            </p:extLst>
          </p:nvPr>
        </p:nvGraphicFramePr>
        <p:xfrm>
          <a:off x="765175" y="5863902"/>
          <a:ext cx="977900" cy="304800"/>
        </p:xfrm>
        <a:graphic>
          <a:graphicData uri="http://schemas.openxmlformats.org/presentationml/2006/ole">
            <mc:AlternateContent xmlns:mc="http://schemas.openxmlformats.org/markup-compatibility/2006">
              <mc:Choice xmlns:v="urn:schemas-microsoft-com:vml" Requires="v">
                <p:oleObj name="Equation" r:id="rId9" imgW="977760" imgH="304560" progId="Equation.DSMT4">
                  <p:embed/>
                </p:oleObj>
              </mc:Choice>
              <mc:Fallback>
                <p:oleObj name="Equation" r:id="rId9" imgW="977760" imgH="304560" progId="Equation.DSMT4">
                  <p:embed/>
                  <p:pic>
                    <p:nvPicPr>
                      <p:cNvPr id="0" name=""/>
                      <p:cNvPicPr/>
                      <p:nvPr/>
                    </p:nvPicPr>
                    <p:blipFill>
                      <a:blip r:embed="rId10"/>
                      <a:stretch>
                        <a:fillRect/>
                      </a:stretch>
                    </p:blipFill>
                    <p:spPr>
                      <a:xfrm>
                        <a:off x="765175" y="5863902"/>
                        <a:ext cx="977900" cy="3048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882290A-8E2C-406A-B140-F4FBB8D28E4A}"/>
              </a:ext>
            </a:extLst>
          </p:cNvPr>
          <p:cNvSpPr>
            <a:spLocks noGrp="1"/>
          </p:cNvSpPr>
          <p:nvPr>
            <p:ph sz="quarter" idx="18"/>
          </p:nvPr>
        </p:nvSpPr>
        <p:spPr>
          <a:xfrm>
            <a:off x="1800942" y="5791036"/>
            <a:ext cx="6896101" cy="380676"/>
          </a:xfrm>
        </p:spPr>
        <p:txBody>
          <a:bodyPr/>
          <a:lstStyle/>
          <a:p>
            <a:r>
              <a:rPr lang="en-US" sz="2000" dirty="0"/>
              <a:t>is called the joint probability.</a:t>
            </a:r>
          </a:p>
        </p:txBody>
      </p:sp>
      <p:sp>
        <p:nvSpPr>
          <p:cNvPr id="16" name="Text Placeholder 3">
            <a:extLst>
              <a:ext uri="{FF2B5EF4-FFF2-40B4-BE49-F238E27FC236}">
                <a16:creationId xmlns:a16="http://schemas.microsoft.com/office/drawing/2014/main" id="{2E6EC743-7A2F-4D32-BB50-6E7AF8406B96}"/>
              </a:ext>
            </a:extLst>
          </p:cNvPr>
          <p:cNvSpPr>
            <a:spLocks noGrp="1"/>
          </p:cNvSpPr>
          <p:nvPr>
            <p:ph type="body" sz="quarter" idx="12"/>
          </p:nvPr>
        </p:nvSpPr>
        <p:spPr>
          <a:xfrm>
            <a:off x="2987693" y="6309360"/>
            <a:ext cx="3168614" cy="205740"/>
          </a:xfrm>
        </p:spPr>
        <p:txBody>
          <a:bodyPr anchor="ctr"/>
          <a:lstStyle/>
          <a:p>
            <a:r>
              <a:rPr lang="en-US" sz="1200" dirty="0">
                <a:hlinkClick r:id="rId11" action="ppaction://hlinksldjump"/>
              </a:rPr>
              <a:t>Access the text alternative for slide images.</a:t>
            </a:r>
            <a:endParaRPr lang="en-US" sz="1200" dirty="0"/>
          </a:p>
        </p:txBody>
      </p:sp>
      <p:sp>
        <p:nvSpPr>
          <p:cNvPr id="11" name="Slide Number Placeholder 10">
            <a:extLst>
              <a:ext uri="{FF2B5EF4-FFF2-40B4-BE49-F238E27FC236}">
                <a16:creationId xmlns:a16="http://schemas.microsoft.com/office/drawing/2014/main" id="{115C33D9-E317-4676-A1B9-DA0F4584B3C3}"/>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13923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 Probability Concepts and Probability Rules </a:t>
            </a:r>
            <a:r>
              <a:rPr lang="en-US" sz="1100" b="0" dirty="0"/>
              <a:t>11</a:t>
            </a:r>
          </a:p>
        </p:txBody>
      </p:sp>
      <p:sp>
        <p:nvSpPr>
          <p:cNvPr id="3" name="Content Placeholder 2"/>
          <p:cNvSpPr>
            <a:spLocks noGrp="1"/>
          </p:cNvSpPr>
          <p:nvPr>
            <p:ph sz="quarter" idx="11"/>
          </p:nvPr>
        </p:nvSpPr>
        <p:spPr>
          <a:xfrm>
            <a:off x="342900" y="1276709"/>
            <a:ext cx="8458200" cy="1584697"/>
          </a:xfrm>
        </p:spPr>
        <p:txBody>
          <a:bodyPr/>
          <a:lstStyle/>
          <a:p>
            <a:pPr marL="292608" indent="-292608">
              <a:buFont typeface="Arial" panose="020B0604020202020204" pitchFamily="34" charset="0"/>
              <a:buChar char="•"/>
            </a:pPr>
            <a:r>
              <a:rPr lang="en-US" dirty="0"/>
              <a:t>Example: Anthony feels that he has a 75% chance of getting an A in Statistics and a 55% chance of getting an A in Managerial Economics. He also believes he has a 40% chance of getting an A in both classes.</a:t>
            </a:r>
          </a:p>
        </p:txBody>
      </p:sp>
      <p:sp>
        <p:nvSpPr>
          <p:cNvPr id="7" name="Content Placeholder 6">
            <a:extLst>
              <a:ext uri="{FF2B5EF4-FFF2-40B4-BE49-F238E27FC236}">
                <a16:creationId xmlns:a16="http://schemas.microsoft.com/office/drawing/2014/main" id="{D8FC45FE-1A49-E220-B7B6-FFBAEB6D4F3D}"/>
              </a:ext>
            </a:extLst>
          </p:cNvPr>
          <p:cNvSpPr>
            <a:spLocks noGrp="1"/>
          </p:cNvSpPr>
          <p:nvPr>
            <p:ph sz="quarter" idx="14"/>
          </p:nvPr>
        </p:nvSpPr>
        <p:spPr>
          <a:xfrm>
            <a:off x="342900" y="3002846"/>
            <a:ext cx="8458200" cy="1905000"/>
          </a:xfrm>
        </p:spPr>
        <p:txBody>
          <a:bodyPr/>
          <a:lstStyle/>
          <a:p>
            <a:pPr marL="342900" indent="-342900"/>
            <a:r>
              <a:rPr lang="en-US" dirty="0"/>
              <a:t>a. What is the probability that he gets an A in at least one of these courses?</a:t>
            </a:r>
          </a:p>
          <a:p>
            <a:pPr marL="342900" indent="-342900"/>
            <a:r>
              <a:rPr lang="en-US" dirty="0"/>
              <a:t>b. What is the probability that he does not get an A in either of these courses?</a:t>
            </a:r>
          </a:p>
        </p:txBody>
      </p:sp>
      <p:sp>
        <p:nvSpPr>
          <p:cNvPr id="6" name="Slide Number Placeholder 5"/>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62329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E036-B0BF-4C6C-844B-68A426337BAE}"/>
              </a:ext>
            </a:extLst>
          </p:cNvPr>
          <p:cNvSpPr>
            <a:spLocks noGrp="1"/>
          </p:cNvSpPr>
          <p:nvPr>
            <p:ph type="title"/>
          </p:nvPr>
        </p:nvSpPr>
        <p:spPr/>
        <p:txBody>
          <a:bodyPr>
            <a:normAutofit fontScale="90000"/>
          </a:bodyPr>
          <a:lstStyle/>
          <a:p>
            <a:r>
              <a:rPr lang="en-US" dirty="0"/>
              <a:t>5.1: Probability Concepts and Probability Rules </a:t>
            </a:r>
            <a:r>
              <a:rPr lang="en-US" sz="1100" b="0" dirty="0"/>
              <a:t>12</a:t>
            </a:r>
          </a:p>
        </p:txBody>
      </p:sp>
      <p:sp>
        <p:nvSpPr>
          <p:cNvPr id="3" name="Content Placeholder 2">
            <a:extLst>
              <a:ext uri="{FF2B5EF4-FFF2-40B4-BE49-F238E27FC236}">
                <a16:creationId xmlns:a16="http://schemas.microsoft.com/office/drawing/2014/main" id="{DBE56DCB-8C02-4E24-871D-74AADD7C69E0}"/>
              </a:ext>
            </a:extLst>
          </p:cNvPr>
          <p:cNvSpPr>
            <a:spLocks noGrp="1"/>
          </p:cNvSpPr>
          <p:nvPr>
            <p:ph sz="quarter" idx="11"/>
          </p:nvPr>
        </p:nvSpPr>
        <p:spPr>
          <a:xfrm>
            <a:off x="342900" y="1276710"/>
            <a:ext cx="8458200" cy="380640"/>
          </a:xfrm>
        </p:spPr>
        <p:txBody>
          <a:bodyPr/>
          <a:lstStyle/>
          <a:p>
            <a:pPr marL="292608" indent="-292608">
              <a:buFont typeface="Arial" panose="020B0604020202020204" pitchFamily="34" charset="0"/>
              <a:buChar char="•"/>
            </a:pPr>
            <a:r>
              <a:rPr lang="en-US" sz="1800" dirty="0"/>
              <a:t>Example:</a:t>
            </a:r>
          </a:p>
        </p:txBody>
      </p:sp>
      <p:sp>
        <p:nvSpPr>
          <p:cNvPr id="4" name="Content Placeholder 3">
            <a:extLst>
              <a:ext uri="{FF2B5EF4-FFF2-40B4-BE49-F238E27FC236}">
                <a16:creationId xmlns:a16="http://schemas.microsoft.com/office/drawing/2014/main" id="{593343DC-A8E9-4D1F-82BD-43A303FBF6E8}"/>
              </a:ext>
            </a:extLst>
          </p:cNvPr>
          <p:cNvSpPr>
            <a:spLocks noGrp="1"/>
          </p:cNvSpPr>
          <p:nvPr>
            <p:ph sz="quarter" idx="14"/>
          </p:nvPr>
        </p:nvSpPr>
        <p:spPr>
          <a:xfrm>
            <a:off x="342901" y="1714500"/>
            <a:ext cx="838200" cy="390525"/>
          </a:xfrm>
        </p:spPr>
        <p:txBody>
          <a:bodyPr/>
          <a:lstStyle/>
          <a:p>
            <a:pPr marL="292608" indent="-292608">
              <a:buFont typeface="Arial" panose="020B0604020202020204" pitchFamily="34" charset="0"/>
              <a:buChar char="•"/>
            </a:pPr>
            <a:r>
              <a:rPr lang="en-US" sz="1800" dirty="0"/>
              <a:t>Let</a:t>
            </a:r>
          </a:p>
        </p:txBody>
      </p:sp>
      <p:graphicFrame>
        <p:nvGraphicFramePr>
          <p:cNvPr id="18" name="Object 17">
            <a:extLst>
              <a:ext uri="{FF2B5EF4-FFF2-40B4-BE49-F238E27FC236}">
                <a16:creationId xmlns:a16="http://schemas.microsoft.com/office/drawing/2014/main" id="{4F010BC1-D529-4655-A1C9-566DAC603860}"/>
              </a:ext>
            </a:extLst>
          </p:cNvPr>
          <p:cNvGraphicFramePr>
            <a:graphicFrameLocks noChangeAspect="1"/>
          </p:cNvGraphicFramePr>
          <p:nvPr>
            <p:extLst>
              <p:ext uri="{D42A27DB-BD31-4B8C-83A1-F6EECF244321}">
                <p14:modId xmlns:p14="http://schemas.microsoft.com/office/powerpoint/2010/main" val="1680708715"/>
              </p:ext>
            </p:extLst>
          </p:nvPr>
        </p:nvGraphicFramePr>
        <p:xfrm>
          <a:off x="1139825" y="1754188"/>
          <a:ext cx="647700" cy="330200"/>
        </p:xfrm>
        <a:graphic>
          <a:graphicData uri="http://schemas.openxmlformats.org/presentationml/2006/ole">
            <mc:AlternateContent xmlns:mc="http://schemas.openxmlformats.org/markup-compatibility/2006">
              <mc:Choice xmlns:v="urn:schemas-microsoft-com:vml" Requires="v">
                <p:oleObj name="Equation" r:id="rId2" imgW="647640" imgH="330120" progId="Equation.DSMT4">
                  <p:embed/>
                </p:oleObj>
              </mc:Choice>
              <mc:Fallback>
                <p:oleObj name="Equation" r:id="rId2" imgW="647640" imgH="330120" progId="Equation.DSMT4">
                  <p:embed/>
                  <p:pic>
                    <p:nvPicPr>
                      <p:cNvPr id="0" name=""/>
                      <p:cNvPicPr/>
                      <p:nvPr/>
                    </p:nvPicPr>
                    <p:blipFill>
                      <a:blip r:embed="rId3"/>
                      <a:stretch>
                        <a:fillRect/>
                      </a:stretch>
                    </p:blipFill>
                    <p:spPr>
                      <a:xfrm>
                        <a:off x="1139825" y="1754188"/>
                        <a:ext cx="6477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F65B461-C75C-4A80-8C1F-2121CC578A7F}"/>
              </a:ext>
            </a:extLst>
          </p:cNvPr>
          <p:cNvSpPr>
            <a:spLocks noGrp="1"/>
          </p:cNvSpPr>
          <p:nvPr>
            <p:ph sz="quarter" idx="15"/>
          </p:nvPr>
        </p:nvSpPr>
        <p:spPr>
          <a:xfrm>
            <a:off x="1792391" y="1714500"/>
            <a:ext cx="5929873" cy="390525"/>
          </a:xfrm>
        </p:spPr>
        <p:txBody>
          <a:bodyPr/>
          <a:lstStyle/>
          <a:p>
            <a:r>
              <a:rPr lang="en-US" sz="1800" dirty="0"/>
              <a:t>correspond to the probability of getting an A in Statistics,</a:t>
            </a:r>
          </a:p>
        </p:txBody>
      </p:sp>
      <p:graphicFrame>
        <p:nvGraphicFramePr>
          <p:cNvPr id="19" name="Object 18">
            <a:extLst>
              <a:ext uri="{FF2B5EF4-FFF2-40B4-BE49-F238E27FC236}">
                <a16:creationId xmlns:a16="http://schemas.microsoft.com/office/drawing/2014/main" id="{B70FE7F9-4C15-4C95-8C36-6198C08922DF}"/>
              </a:ext>
            </a:extLst>
          </p:cNvPr>
          <p:cNvGraphicFramePr>
            <a:graphicFrameLocks noChangeAspect="1"/>
          </p:cNvGraphicFramePr>
          <p:nvPr>
            <p:extLst>
              <p:ext uri="{D42A27DB-BD31-4B8C-83A1-F6EECF244321}">
                <p14:modId xmlns:p14="http://schemas.microsoft.com/office/powerpoint/2010/main" val="3759799505"/>
              </p:ext>
            </p:extLst>
          </p:nvPr>
        </p:nvGraphicFramePr>
        <p:xfrm>
          <a:off x="7591425" y="1765300"/>
          <a:ext cx="1397000" cy="330200"/>
        </p:xfrm>
        <a:graphic>
          <a:graphicData uri="http://schemas.openxmlformats.org/presentationml/2006/ole">
            <mc:AlternateContent xmlns:mc="http://schemas.openxmlformats.org/markup-compatibility/2006">
              <mc:Choice xmlns:v="urn:schemas-microsoft-com:vml" Requires="v">
                <p:oleObj name="Equation" r:id="rId4" imgW="1396800" imgH="330120" progId="Equation.DSMT4">
                  <p:embed/>
                </p:oleObj>
              </mc:Choice>
              <mc:Fallback>
                <p:oleObj name="Equation" r:id="rId4" imgW="1396800" imgH="330120" progId="Equation.DSMT4">
                  <p:embed/>
                  <p:pic>
                    <p:nvPicPr>
                      <p:cNvPr id="0" name=""/>
                      <p:cNvPicPr/>
                      <p:nvPr/>
                    </p:nvPicPr>
                    <p:blipFill>
                      <a:blip r:embed="rId5"/>
                      <a:stretch>
                        <a:fillRect/>
                      </a:stretch>
                    </p:blipFill>
                    <p:spPr>
                      <a:xfrm>
                        <a:off x="7591425" y="1765300"/>
                        <a:ext cx="13970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8163FD03-7559-40D3-B6BC-44147D29872D}"/>
              </a:ext>
            </a:extLst>
          </p:cNvPr>
          <p:cNvSpPr>
            <a:spLocks noGrp="1"/>
          </p:cNvSpPr>
          <p:nvPr>
            <p:ph sz="quarter" idx="16"/>
          </p:nvPr>
        </p:nvSpPr>
        <p:spPr>
          <a:xfrm>
            <a:off x="345512" y="2267730"/>
            <a:ext cx="847725" cy="374650"/>
          </a:xfrm>
        </p:spPr>
        <p:txBody>
          <a:bodyPr/>
          <a:lstStyle/>
          <a:p>
            <a:pPr marL="292608" indent="-292608">
              <a:buFont typeface="Arial" panose="020B0604020202020204" pitchFamily="34" charset="0"/>
              <a:buChar char="•"/>
            </a:pPr>
            <a:r>
              <a:rPr lang="en-US" sz="1800" dirty="0"/>
              <a:t>Let</a:t>
            </a:r>
          </a:p>
        </p:txBody>
      </p:sp>
      <p:graphicFrame>
        <p:nvGraphicFramePr>
          <p:cNvPr id="20" name="Object 19">
            <a:extLst>
              <a:ext uri="{FF2B5EF4-FFF2-40B4-BE49-F238E27FC236}">
                <a16:creationId xmlns:a16="http://schemas.microsoft.com/office/drawing/2014/main" id="{0F04CEA7-51DD-4956-8F00-123D5004C6A9}"/>
              </a:ext>
            </a:extLst>
          </p:cNvPr>
          <p:cNvGraphicFramePr>
            <a:graphicFrameLocks noChangeAspect="1"/>
          </p:cNvGraphicFramePr>
          <p:nvPr>
            <p:extLst>
              <p:ext uri="{D42A27DB-BD31-4B8C-83A1-F6EECF244321}">
                <p14:modId xmlns:p14="http://schemas.microsoft.com/office/powerpoint/2010/main" val="1861579911"/>
              </p:ext>
            </p:extLst>
          </p:nvPr>
        </p:nvGraphicFramePr>
        <p:xfrm>
          <a:off x="1193237" y="2309226"/>
          <a:ext cx="723900" cy="330200"/>
        </p:xfrm>
        <a:graphic>
          <a:graphicData uri="http://schemas.openxmlformats.org/presentationml/2006/ole">
            <mc:AlternateContent xmlns:mc="http://schemas.openxmlformats.org/markup-compatibility/2006">
              <mc:Choice xmlns:v="urn:schemas-microsoft-com:vml" Requires="v">
                <p:oleObj name="Equation" r:id="rId6" imgW="723600" imgH="330120" progId="Equation.DSMT4">
                  <p:embed/>
                </p:oleObj>
              </mc:Choice>
              <mc:Fallback>
                <p:oleObj name="Equation" r:id="rId6" imgW="723600" imgH="330120" progId="Equation.DSMT4">
                  <p:embed/>
                  <p:pic>
                    <p:nvPicPr>
                      <p:cNvPr id="0" name=""/>
                      <p:cNvPicPr/>
                      <p:nvPr/>
                    </p:nvPicPr>
                    <p:blipFill>
                      <a:blip r:embed="rId7"/>
                      <a:stretch>
                        <a:fillRect/>
                      </a:stretch>
                    </p:blipFill>
                    <p:spPr>
                      <a:xfrm>
                        <a:off x="1193237" y="2309226"/>
                        <a:ext cx="7239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3495089C-0852-474B-BE52-8BC8D70C832E}"/>
              </a:ext>
            </a:extLst>
          </p:cNvPr>
          <p:cNvSpPr>
            <a:spLocks noGrp="1"/>
          </p:cNvSpPr>
          <p:nvPr>
            <p:ph sz="quarter" idx="17"/>
          </p:nvPr>
        </p:nvSpPr>
        <p:spPr>
          <a:xfrm>
            <a:off x="1964762" y="2267728"/>
            <a:ext cx="6810374" cy="374651"/>
          </a:xfrm>
        </p:spPr>
        <p:txBody>
          <a:bodyPr/>
          <a:lstStyle/>
          <a:p>
            <a:r>
              <a:rPr lang="en-US" sz="1800" dirty="0"/>
              <a:t>correspond to the probability of getting an A in Managerial</a:t>
            </a:r>
          </a:p>
        </p:txBody>
      </p:sp>
      <p:sp>
        <p:nvSpPr>
          <p:cNvPr id="8" name="Content Placeholder 7">
            <a:extLst>
              <a:ext uri="{FF2B5EF4-FFF2-40B4-BE49-F238E27FC236}">
                <a16:creationId xmlns:a16="http://schemas.microsoft.com/office/drawing/2014/main" id="{E75E18D3-D803-4174-8D52-328FADF08183}"/>
              </a:ext>
            </a:extLst>
          </p:cNvPr>
          <p:cNvSpPr>
            <a:spLocks noGrp="1"/>
          </p:cNvSpPr>
          <p:nvPr>
            <p:ph sz="quarter" idx="18"/>
          </p:nvPr>
        </p:nvSpPr>
        <p:spPr>
          <a:xfrm>
            <a:off x="316937" y="2679870"/>
            <a:ext cx="1790700" cy="393698"/>
          </a:xfrm>
        </p:spPr>
        <p:txBody>
          <a:bodyPr/>
          <a:lstStyle/>
          <a:p>
            <a:pPr marL="292608"/>
            <a:r>
              <a:rPr lang="en-US" sz="1800" dirty="0"/>
              <a:t>Economics,</a:t>
            </a:r>
          </a:p>
        </p:txBody>
      </p:sp>
      <p:graphicFrame>
        <p:nvGraphicFramePr>
          <p:cNvPr id="21" name="Object 20">
            <a:extLst>
              <a:ext uri="{FF2B5EF4-FFF2-40B4-BE49-F238E27FC236}">
                <a16:creationId xmlns:a16="http://schemas.microsoft.com/office/drawing/2014/main" id="{2C635686-81BC-42A4-BCA0-675463AACC4B}"/>
              </a:ext>
            </a:extLst>
          </p:cNvPr>
          <p:cNvGraphicFramePr>
            <a:graphicFrameLocks noChangeAspect="1"/>
          </p:cNvGraphicFramePr>
          <p:nvPr>
            <p:extLst>
              <p:ext uri="{D42A27DB-BD31-4B8C-83A1-F6EECF244321}">
                <p14:modId xmlns:p14="http://schemas.microsoft.com/office/powerpoint/2010/main" val="2229057421"/>
              </p:ext>
            </p:extLst>
          </p:nvPr>
        </p:nvGraphicFramePr>
        <p:xfrm>
          <a:off x="1933575" y="2724150"/>
          <a:ext cx="1473200" cy="330200"/>
        </p:xfrm>
        <a:graphic>
          <a:graphicData uri="http://schemas.openxmlformats.org/presentationml/2006/ole">
            <mc:AlternateContent xmlns:mc="http://schemas.openxmlformats.org/markup-compatibility/2006">
              <mc:Choice xmlns:v="urn:schemas-microsoft-com:vml" Requires="v">
                <p:oleObj name="Equation" r:id="rId8" imgW="1473120" imgH="330120" progId="Equation.DSMT4">
                  <p:embed/>
                </p:oleObj>
              </mc:Choice>
              <mc:Fallback>
                <p:oleObj name="Equation" r:id="rId8" imgW="1473120" imgH="330120" progId="Equation.DSMT4">
                  <p:embed/>
                  <p:pic>
                    <p:nvPicPr>
                      <p:cNvPr id="0" name=""/>
                      <p:cNvPicPr/>
                      <p:nvPr/>
                    </p:nvPicPr>
                    <p:blipFill>
                      <a:blip r:embed="rId9"/>
                      <a:stretch>
                        <a:fillRect/>
                      </a:stretch>
                    </p:blipFill>
                    <p:spPr>
                      <a:xfrm>
                        <a:off x="1933575" y="2724150"/>
                        <a:ext cx="14732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A78492CA-EA17-4EFF-8EC0-863347D3B3C5}"/>
              </a:ext>
            </a:extLst>
          </p:cNvPr>
          <p:cNvSpPr>
            <a:spLocks noGrp="1"/>
          </p:cNvSpPr>
          <p:nvPr>
            <p:ph sz="quarter" idx="19"/>
          </p:nvPr>
        </p:nvSpPr>
        <p:spPr>
          <a:xfrm>
            <a:off x="342900" y="3229142"/>
            <a:ext cx="1057273" cy="384172"/>
          </a:xfrm>
        </p:spPr>
        <p:txBody>
          <a:bodyPr/>
          <a:lstStyle/>
          <a:p>
            <a:pPr marL="292608" indent="-292608">
              <a:buFont typeface="Arial" panose="020B0604020202020204" pitchFamily="34" charset="0"/>
              <a:buChar char="•"/>
            </a:pPr>
            <a:r>
              <a:rPr lang="en-US" sz="1800" dirty="0"/>
              <a:t>Also,</a:t>
            </a:r>
          </a:p>
        </p:txBody>
      </p:sp>
      <p:graphicFrame>
        <p:nvGraphicFramePr>
          <p:cNvPr id="22" name="Object 21">
            <a:extLst>
              <a:ext uri="{FF2B5EF4-FFF2-40B4-BE49-F238E27FC236}">
                <a16:creationId xmlns:a16="http://schemas.microsoft.com/office/drawing/2014/main" id="{606EA4EC-2533-41B6-BF64-C3E617F1506F}"/>
              </a:ext>
            </a:extLst>
          </p:cNvPr>
          <p:cNvGraphicFramePr>
            <a:graphicFrameLocks noChangeAspect="1"/>
          </p:cNvGraphicFramePr>
          <p:nvPr>
            <p:extLst>
              <p:ext uri="{D42A27DB-BD31-4B8C-83A1-F6EECF244321}">
                <p14:modId xmlns:p14="http://schemas.microsoft.com/office/powerpoint/2010/main" val="2173398812"/>
              </p:ext>
            </p:extLst>
          </p:nvPr>
        </p:nvGraphicFramePr>
        <p:xfrm>
          <a:off x="1317625" y="3275013"/>
          <a:ext cx="2006600" cy="330200"/>
        </p:xfrm>
        <a:graphic>
          <a:graphicData uri="http://schemas.openxmlformats.org/presentationml/2006/ole">
            <mc:AlternateContent xmlns:mc="http://schemas.openxmlformats.org/markup-compatibility/2006">
              <mc:Choice xmlns:v="urn:schemas-microsoft-com:vml" Requires="v">
                <p:oleObj name="Equation" r:id="rId10" imgW="2006280" imgH="330120" progId="Equation.DSMT4">
                  <p:embed/>
                </p:oleObj>
              </mc:Choice>
              <mc:Fallback>
                <p:oleObj name="Equation" r:id="rId10" imgW="2006280" imgH="330120" progId="Equation.DSMT4">
                  <p:embed/>
                  <p:pic>
                    <p:nvPicPr>
                      <p:cNvPr id="0" name=""/>
                      <p:cNvPicPr/>
                      <p:nvPr/>
                    </p:nvPicPr>
                    <p:blipFill>
                      <a:blip r:embed="rId11"/>
                      <a:stretch>
                        <a:fillRect/>
                      </a:stretch>
                    </p:blipFill>
                    <p:spPr>
                      <a:xfrm>
                        <a:off x="1317625" y="3275013"/>
                        <a:ext cx="2006600" cy="3302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5860B07E-82F4-4110-B801-4EF7F4F69933}"/>
              </a:ext>
            </a:extLst>
          </p:cNvPr>
          <p:cNvSpPr>
            <a:spLocks noGrp="1"/>
          </p:cNvSpPr>
          <p:nvPr>
            <p:ph sz="quarter" idx="20"/>
          </p:nvPr>
        </p:nvSpPr>
        <p:spPr>
          <a:xfrm>
            <a:off x="342900" y="3689174"/>
            <a:ext cx="466724" cy="406393"/>
          </a:xfrm>
        </p:spPr>
        <p:txBody>
          <a:bodyPr/>
          <a:lstStyle/>
          <a:p>
            <a:r>
              <a:rPr lang="en-US" sz="2000" dirty="0"/>
              <a:t>a.</a:t>
            </a:r>
          </a:p>
        </p:txBody>
      </p:sp>
      <p:graphicFrame>
        <p:nvGraphicFramePr>
          <p:cNvPr id="23" name="Object 22">
            <a:extLst>
              <a:ext uri="{FF2B5EF4-FFF2-40B4-BE49-F238E27FC236}">
                <a16:creationId xmlns:a16="http://schemas.microsoft.com/office/drawing/2014/main" id="{6D05864B-088C-409E-981C-968CEAE6F386}"/>
              </a:ext>
            </a:extLst>
          </p:cNvPr>
          <p:cNvGraphicFramePr>
            <a:graphicFrameLocks noChangeAspect="1"/>
          </p:cNvGraphicFramePr>
          <p:nvPr>
            <p:extLst>
              <p:ext uri="{D42A27DB-BD31-4B8C-83A1-F6EECF244321}">
                <p14:modId xmlns:p14="http://schemas.microsoft.com/office/powerpoint/2010/main" val="1126030188"/>
              </p:ext>
            </p:extLst>
          </p:nvPr>
        </p:nvGraphicFramePr>
        <p:xfrm>
          <a:off x="704333" y="3744913"/>
          <a:ext cx="4445000" cy="330200"/>
        </p:xfrm>
        <a:graphic>
          <a:graphicData uri="http://schemas.openxmlformats.org/presentationml/2006/ole">
            <mc:AlternateContent xmlns:mc="http://schemas.openxmlformats.org/markup-compatibility/2006">
              <mc:Choice xmlns:v="urn:schemas-microsoft-com:vml" Requires="v">
                <p:oleObj name="Equation" r:id="rId12" imgW="4444920" imgH="330120" progId="Equation.DSMT4">
                  <p:embed/>
                </p:oleObj>
              </mc:Choice>
              <mc:Fallback>
                <p:oleObj name="Equation" r:id="rId12" imgW="4444920" imgH="330120" progId="Equation.DSMT4">
                  <p:embed/>
                  <p:pic>
                    <p:nvPicPr>
                      <p:cNvPr id="0" name=""/>
                      <p:cNvPicPr/>
                      <p:nvPr/>
                    </p:nvPicPr>
                    <p:blipFill>
                      <a:blip r:embed="rId13"/>
                      <a:stretch>
                        <a:fillRect/>
                      </a:stretch>
                    </p:blipFill>
                    <p:spPr>
                      <a:xfrm>
                        <a:off x="704333" y="3744913"/>
                        <a:ext cx="4445000" cy="3302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9D85B7B5-1523-4C8C-B223-827CE07C8E20}"/>
              </a:ext>
            </a:extLst>
          </p:cNvPr>
          <p:cNvGraphicFramePr>
            <a:graphicFrameLocks noChangeAspect="1"/>
          </p:cNvGraphicFramePr>
          <p:nvPr>
            <p:extLst>
              <p:ext uri="{D42A27DB-BD31-4B8C-83A1-F6EECF244321}">
                <p14:modId xmlns:p14="http://schemas.microsoft.com/office/powerpoint/2010/main" val="265385822"/>
              </p:ext>
            </p:extLst>
          </p:nvPr>
        </p:nvGraphicFramePr>
        <p:xfrm>
          <a:off x="1988615" y="4186593"/>
          <a:ext cx="2006600" cy="241300"/>
        </p:xfrm>
        <a:graphic>
          <a:graphicData uri="http://schemas.openxmlformats.org/presentationml/2006/ole">
            <mc:AlternateContent xmlns:mc="http://schemas.openxmlformats.org/markup-compatibility/2006">
              <mc:Choice xmlns:v="urn:schemas-microsoft-com:vml" Requires="v">
                <p:oleObj name="Equation" r:id="rId14" imgW="2006280" imgH="241200" progId="Equation.DSMT4">
                  <p:embed/>
                </p:oleObj>
              </mc:Choice>
              <mc:Fallback>
                <p:oleObj name="Equation" r:id="rId14" imgW="2006280" imgH="241200" progId="Equation.DSMT4">
                  <p:embed/>
                  <p:pic>
                    <p:nvPicPr>
                      <p:cNvPr id="0" name=""/>
                      <p:cNvPicPr/>
                      <p:nvPr/>
                    </p:nvPicPr>
                    <p:blipFill>
                      <a:blip r:embed="rId15"/>
                      <a:stretch>
                        <a:fillRect/>
                      </a:stretch>
                    </p:blipFill>
                    <p:spPr>
                      <a:xfrm>
                        <a:off x="1988615" y="4186593"/>
                        <a:ext cx="20066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C8614E98-1710-4B7A-A22E-E033F660F3D2}"/>
              </a:ext>
            </a:extLst>
          </p:cNvPr>
          <p:cNvGraphicFramePr>
            <a:graphicFrameLocks noChangeAspect="1"/>
          </p:cNvGraphicFramePr>
          <p:nvPr>
            <p:extLst>
              <p:ext uri="{D42A27DB-BD31-4B8C-83A1-F6EECF244321}">
                <p14:modId xmlns:p14="http://schemas.microsoft.com/office/powerpoint/2010/main" val="4144746018"/>
              </p:ext>
            </p:extLst>
          </p:nvPr>
        </p:nvGraphicFramePr>
        <p:xfrm>
          <a:off x="1968951" y="4523143"/>
          <a:ext cx="723900" cy="241300"/>
        </p:xfrm>
        <a:graphic>
          <a:graphicData uri="http://schemas.openxmlformats.org/presentationml/2006/ole">
            <mc:AlternateContent xmlns:mc="http://schemas.openxmlformats.org/markup-compatibility/2006">
              <mc:Choice xmlns:v="urn:schemas-microsoft-com:vml" Requires="v">
                <p:oleObj name="Equation" r:id="rId16" imgW="723600" imgH="241200" progId="Equation.DSMT4">
                  <p:embed/>
                </p:oleObj>
              </mc:Choice>
              <mc:Fallback>
                <p:oleObj name="Equation" r:id="rId16" imgW="723600" imgH="241200" progId="Equation.DSMT4">
                  <p:embed/>
                  <p:pic>
                    <p:nvPicPr>
                      <p:cNvPr id="0" name=""/>
                      <p:cNvPicPr/>
                      <p:nvPr/>
                    </p:nvPicPr>
                    <p:blipFill>
                      <a:blip r:embed="rId17"/>
                      <a:stretch>
                        <a:fillRect/>
                      </a:stretch>
                    </p:blipFill>
                    <p:spPr>
                      <a:xfrm>
                        <a:off x="1968951" y="4523143"/>
                        <a:ext cx="723900" cy="2413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4E2A0CDA-375D-4B0E-9538-F9B837E4E802}"/>
              </a:ext>
            </a:extLst>
          </p:cNvPr>
          <p:cNvSpPr>
            <a:spLocks noGrp="1"/>
          </p:cNvSpPr>
          <p:nvPr>
            <p:ph sz="quarter" idx="21"/>
          </p:nvPr>
        </p:nvSpPr>
        <p:spPr>
          <a:xfrm>
            <a:off x="347559" y="4859693"/>
            <a:ext cx="8458199" cy="381000"/>
          </a:xfrm>
        </p:spPr>
        <p:txBody>
          <a:bodyPr/>
          <a:lstStyle/>
          <a:p>
            <a:pPr marL="285750" indent="-285750"/>
            <a:r>
              <a:rPr lang="en-US" sz="1800" dirty="0"/>
              <a:t>b. The probability that he does not receive an A in either of these two</a:t>
            </a:r>
          </a:p>
        </p:txBody>
      </p:sp>
      <p:sp>
        <p:nvSpPr>
          <p:cNvPr id="12" name="Content Placeholder 11">
            <a:extLst>
              <a:ext uri="{FF2B5EF4-FFF2-40B4-BE49-F238E27FC236}">
                <a16:creationId xmlns:a16="http://schemas.microsoft.com/office/drawing/2014/main" id="{8754772E-655D-455F-8CB9-E0BA99BE9969}"/>
              </a:ext>
            </a:extLst>
          </p:cNvPr>
          <p:cNvSpPr>
            <a:spLocks noGrp="1"/>
          </p:cNvSpPr>
          <p:nvPr>
            <p:ph sz="quarter" idx="22"/>
          </p:nvPr>
        </p:nvSpPr>
        <p:spPr>
          <a:xfrm>
            <a:off x="338242" y="5221221"/>
            <a:ext cx="5246481" cy="371475"/>
          </a:xfrm>
        </p:spPr>
        <p:txBody>
          <a:bodyPr/>
          <a:lstStyle/>
          <a:p>
            <a:pPr indent="285750"/>
            <a:r>
              <a:rPr lang="en-US" sz="1800" dirty="0"/>
              <a:t>courses is the complement of the union; that is,</a:t>
            </a:r>
          </a:p>
        </p:txBody>
      </p:sp>
      <p:graphicFrame>
        <p:nvGraphicFramePr>
          <p:cNvPr id="26" name="Object 25">
            <a:extLst>
              <a:ext uri="{FF2B5EF4-FFF2-40B4-BE49-F238E27FC236}">
                <a16:creationId xmlns:a16="http://schemas.microsoft.com/office/drawing/2014/main" id="{DED7ADD2-DDD8-47E5-92ED-01D6746278DF}"/>
              </a:ext>
            </a:extLst>
          </p:cNvPr>
          <p:cNvGraphicFramePr>
            <a:graphicFrameLocks noChangeAspect="1"/>
          </p:cNvGraphicFramePr>
          <p:nvPr>
            <p:extLst>
              <p:ext uri="{D42A27DB-BD31-4B8C-83A1-F6EECF244321}">
                <p14:modId xmlns:p14="http://schemas.microsoft.com/office/powerpoint/2010/main" val="639872942"/>
              </p:ext>
            </p:extLst>
          </p:nvPr>
        </p:nvGraphicFramePr>
        <p:xfrm>
          <a:off x="5524500" y="5208588"/>
          <a:ext cx="1701800" cy="431800"/>
        </p:xfrm>
        <a:graphic>
          <a:graphicData uri="http://schemas.openxmlformats.org/presentationml/2006/ole">
            <mc:AlternateContent xmlns:mc="http://schemas.openxmlformats.org/markup-compatibility/2006">
              <mc:Choice xmlns:v="urn:schemas-microsoft-com:vml" Requires="v">
                <p:oleObj name="Equation" r:id="rId18" imgW="1701720" imgH="431640" progId="Equation.DSMT4">
                  <p:embed/>
                </p:oleObj>
              </mc:Choice>
              <mc:Fallback>
                <p:oleObj name="Equation" r:id="rId18" imgW="1701720" imgH="431640" progId="Equation.DSMT4">
                  <p:embed/>
                  <p:pic>
                    <p:nvPicPr>
                      <p:cNvPr id="0" name=""/>
                      <p:cNvPicPr/>
                      <p:nvPr/>
                    </p:nvPicPr>
                    <p:blipFill>
                      <a:blip r:embed="rId19"/>
                      <a:stretch>
                        <a:fillRect/>
                      </a:stretch>
                    </p:blipFill>
                    <p:spPr>
                      <a:xfrm>
                        <a:off x="5524500" y="5208588"/>
                        <a:ext cx="1701800" cy="43180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2057C1DC-ECCF-4253-8977-9FE7E8DAA650}"/>
              </a:ext>
            </a:extLst>
          </p:cNvPr>
          <p:cNvSpPr>
            <a:spLocks noGrp="1"/>
          </p:cNvSpPr>
          <p:nvPr>
            <p:ph sz="quarter" idx="23"/>
          </p:nvPr>
        </p:nvSpPr>
        <p:spPr>
          <a:xfrm>
            <a:off x="345512" y="5575228"/>
            <a:ext cx="4857749" cy="371478"/>
          </a:xfrm>
        </p:spPr>
        <p:txBody>
          <a:bodyPr/>
          <a:lstStyle/>
          <a:p>
            <a:pPr indent="285750"/>
            <a:r>
              <a:rPr lang="en-US" sz="1800" dirty="0"/>
              <a:t>So using the complement rule we have</a:t>
            </a:r>
          </a:p>
        </p:txBody>
      </p:sp>
      <p:graphicFrame>
        <p:nvGraphicFramePr>
          <p:cNvPr id="27" name="Object 26">
            <a:extLst>
              <a:ext uri="{FF2B5EF4-FFF2-40B4-BE49-F238E27FC236}">
                <a16:creationId xmlns:a16="http://schemas.microsoft.com/office/drawing/2014/main" id="{D3A94071-9146-4D14-B88C-6A5BA607F90C}"/>
              </a:ext>
            </a:extLst>
          </p:cNvPr>
          <p:cNvGraphicFramePr>
            <a:graphicFrameLocks noChangeAspect="1"/>
          </p:cNvGraphicFramePr>
          <p:nvPr>
            <p:extLst>
              <p:ext uri="{D42A27DB-BD31-4B8C-83A1-F6EECF244321}">
                <p14:modId xmlns:p14="http://schemas.microsoft.com/office/powerpoint/2010/main" val="952208709"/>
              </p:ext>
            </p:extLst>
          </p:nvPr>
        </p:nvGraphicFramePr>
        <p:xfrm>
          <a:off x="603250" y="5989638"/>
          <a:ext cx="5143500" cy="431800"/>
        </p:xfrm>
        <a:graphic>
          <a:graphicData uri="http://schemas.openxmlformats.org/presentationml/2006/ole">
            <mc:AlternateContent xmlns:mc="http://schemas.openxmlformats.org/markup-compatibility/2006">
              <mc:Choice xmlns:v="urn:schemas-microsoft-com:vml" Requires="v">
                <p:oleObj name="Equation" r:id="rId20" imgW="5143320" imgH="431640" progId="Equation.DSMT4">
                  <p:embed/>
                </p:oleObj>
              </mc:Choice>
              <mc:Fallback>
                <p:oleObj name="Equation" r:id="rId20" imgW="5143320" imgH="431640" progId="Equation.DSMT4">
                  <p:embed/>
                  <p:pic>
                    <p:nvPicPr>
                      <p:cNvPr id="0" name=""/>
                      <p:cNvPicPr/>
                      <p:nvPr/>
                    </p:nvPicPr>
                    <p:blipFill>
                      <a:blip r:embed="rId21"/>
                      <a:stretch>
                        <a:fillRect/>
                      </a:stretch>
                    </p:blipFill>
                    <p:spPr>
                      <a:xfrm>
                        <a:off x="603250" y="5989638"/>
                        <a:ext cx="5143500" cy="4318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1ED93E5C-AB4B-4BB8-8D15-BAFDE259ED53}"/>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111769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9979-CD62-43C8-8613-20913213985D}"/>
              </a:ext>
            </a:extLst>
          </p:cNvPr>
          <p:cNvSpPr>
            <a:spLocks noGrp="1"/>
          </p:cNvSpPr>
          <p:nvPr>
            <p:ph type="title"/>
          </p:nvPr>
        </p:nvSpPr>
        <p:spPr/>
        <p:txBody>
          <a:bodyPr>
            <a:normAutofit fontScale="90000"/>
          </a:bodyPr>
          <a:lstStyle/>
          <a:p>
            <a:r>
              <a:rPr lang="en-US" dirty="0"/>
              <a:t>5.1: Probability Concepts and Probability Rules </a:t>
            </a:r>
            <a:r>
              <a:rPr lang="en-US" sz="1100" b="0" dirty="0"/>
              <a:t>13</a:t>
            </a:r>
          </a:p>
        </p:txBody>
      </p:sp>
      <p:sp>
        <p:nvSpPr>
          <p:cNvPr id="3" name="Content Placeholder 2">
            <a:extLst>
              <a:ext uri="{FF2B5EF4-FFF2-40B4-BE49-F238E27FC236}">
                <a16:creationId xmlns:a16="http://schemas.microsoft.com/office/drawing/2014/main" id="{BF7A7EFB-95CE-40AE-96E7-4CAA06BC7C97}"/>
              </a:ext>
            </a:extLst>
          </p:cNvPr>
          <p:cNvSpPr>
            <a:spLocks noGrp="1"/>
          </p:cNvSpPr>
          <p:nvPr>
            <p:ph sz="quarter" idx="11"/>
          </p:nvPr>
        </p:nvSpPr>
        <p:spPr>
          <a:xfrm>
            <a:off x="342900" y="1276710"/>
            <a:ext cx="8458200" cy="447315"/>
          </a:xfrm>
        </p:spPr>
        <p:txBody>
          <a:bodyPr/>
          <a:lstStyle/>
          <a:p>
            <a:pPr marL="292608" indent="-292608">
              <a:buFont typeface="Arial" panose="020B0604020202020204" pitchFamily="34" charset="0"/>
              <a:buChar char="•"/>
            </a:pPr>
            <a:r>
              <a:rPr lang="en-US" dirty="0"/>
              <a:t>For mutually exclusive events A and B, the probability of</a:t>
            </a:r>
          </a:p>
        </p:txBody>
      </p:sp>
      <p:sp>
        <p:nvSpPr>
          <p:cNvPr id="4" name="Content Placeholder 3">
            <a:extLst>
              <a:ext uri="{FF2B5EF4-FFF2-40B4-BE49-F238E27FC236}">
                <a16:creationId xmlns:a16="http://schemas.microsoft.com/office/drawing/2014/main" id="{24E09463-0CB1-4AD1-B271-D58D23470C1E}"/>
              </a:ext>
            </a:extLst>
          </p:cNvPr>
          <p:cNvSpPr>
            <a:spLocks noGrp="1"/>
          </p:cNvSpPr>
          <p:nvPr>
            <p:ph sz="quarter" idx="14"/>
          </p:nvPr>
        </p:nvSpPr>
        <p:spPr>
          <a:xfrm>
            <a:off x="342900" y="1781175"/>
            <a:ext cx="3714750" cy="457200"/>
          </a:xfrm>
        </p:spPr>
        <p:txBody>
          <a:bodyPr/>
          <a:lstStyle/>
          <a:p>
            <a:pPr marL="292608"/>
            <a:r>
              <a:rPr lang="en-US" dirty="0"/>
              <a:t>their intersection is zero</a:t>
            </a:r>
          </a:p>
        </p:txBody>
      </p:sp>
      <p:graphicFrame>
        <p:nvGraphicFramePr>
          <p:cNvPr id="12" name="Object 11">
            <a:extLst>
              <a:ext uri="{FF2B5EF4-FFF2-40B4-BE49-F238E27FC236}">
                <a16:creationId xmlns:a16="http://schemas.microsoft.com/office/drawing/2014/main" id="{388E7F82-2705-442F-83DD-0B9707F5F368}"/>
              </a:ext>
            </a:extLst>
          </p:cNvPr>
          <p:cNvGraphicFramePr>
            <a:graphicFrameLocks noChangeAspect="1"/>
          </p:cNvGraphicFramePr>
          <p:nvPr>
            <p:extLst>
              <p:ext uri="{D42A27DB-BD31-4B8C-83A1-F6EECF244321}">
                <p14:modId xmlns:p14="http://schemas.microsoft.com/office/powerpoint/2010/main" val="1043249870"/>
              </p:ext>
            </p:extLst>
          </p:nvPr>
        </p:nvGraphicFramePr>
        <p:xfrm>
          <a:off x="4098925" y="1876425"/>
          <a:ext cx="1676400" cy="342900"/>
        </p:xfrm>
        <a:graphic>
          <a:graphicData uri="http://schemas.openxmlformats.org/presentationml/2006/ole">
            <mc:AlternateContent xmlns:mc="http://schemas.openxmlformats.org/markup-compatibility/2006">
              <mc:Choice xmlns:v="urn:schemas-microsoft-com:vml" Requires="v">
                <p:oleObj name="Equation" r:id="rId2" imgW="1676160" imgH="342720" progId="Equation.DSMT4">
                  <p:embed/>
                </p:oleObj>
              </mc:Choice>
              <mc:Fallback>
                <p:oleObj name="Equation" r:id="rId2" imgW="1676160" imgH="342720" progId="Equation.DSMT4">
                  <p:embed/>
                  <p:pic>
                    <p:nvPicPr>
                      <p:cNvPr id="0" name=""/>
                      <p:cNvPicPr/>
                      <p:nvPr/>
                    </p:nvPicPr>
                    <p:blipFill>
                      <a:blip r:embed="rId3"/>
                      <a:stretch>
                        <a:fillRect/>
                      </a:stretch>
                    </p:blipFill>
                    <p:spPr>
                      <a:xfrm>
                        <a:off x="4098925" y="1876425"/>
                        <a:ext cx="1676400" cy="342900"/>
                      </a:xfrm>
                      <a:prstGeom prst="rect">
                        <a:avLst/>
                      </a:prstGeom>
                    </p:spPr>
                  </p:pic>
                </p:oleObj>
              </mc:Fallback>
            </mc:AlternateContent>
          </a:graphicData>
        </a:graphic>
      </p:graphicFrame>
      <p:pic>
        <p:nvPicPr>
          <p:cNvPr id="13" name="Picture 12" descr="A Venn diagram of two separate circles, labeled A and B, inside a universal set S.">
            <a:extLst>
              <a:ext uri="{FF2B5EF4-FFF2-40B4-BE49-F238E27FC236}">
                <a16:creationId xmlns:a16="http://schemas.microsoft.com/office/drawing/2014/main" id="{FB730A7B-A2C3-4D94-BD71-17C94CE36C9B}"/>
              </a:ext>
            </a:extLst>
          </p:cNvPr>
          <p:cNvPicPr>
            <a:picLocks noChangeAspect="1"/>
          </p:cNvPicPr>
          <p:nvPr/>
        </p:nvPicPr>
        <p:blipFill>
          <a:blip r:embed="rId4"/>
          <a:stretch>
            <a:fillRect/>
          </a:stretch>
        </p:blipFill>
        <p:spPr>
          <a:xfrm>
            <a:off x="2622181" y="2381596"/>
            <a:ext cx="3899637" cy="2257080"/>
          </a:xfrm>
          <a:prstGeom prst="rect">
            <a:avLst/>
          </a:prstGeom>
        </p:spPr>
      </p:pic>
      <p:sp>
        <p:nvSpPr>
          <p:cNvPr id="5" name="Content Placeholder 4">
            <a:extLst>
              <a:ext uri="{FF2B5EF4-FFF2-40B4-BE49-F238E27FC236}">
                <a16:creationId xmlns:a16="http://schemas.microsoft.com/office/drawing/2014/main" id="{F7947F44-468C-4E0B-86B5-31ECCCD2B208}"/>
              </a:ext>
            </a:extLst>
          </p:cNvPr>
          <p:cNvSpPr>
            <a:spLocks noGrp="1"/>
          </p:cNvSpPr>
          <p:nvPr>
            <p:ph sz="quarter" idx="15"/>
          </p:nvPr>
        </p:nvSpPr>
        <p:spPr>
          <a:xfrm>
            <a:off x="342900" y="4800960"/>
            <a:ext cx="8458200" cy="447316"/>
          </a:xfrm>
        </p:spPr>
        <p:txBody>
          <a:bodyPr/>
          <a:lstStyle/>
          <a:p>
            <a:pPr marL="292608" indent="-292608">
              <a:buFont typeface="Arial" panose="020B0604020202020204" pitchFamily="34" charset="0"/>
              <a:buChar char="•"/>
            </a:pPr>
            <a:r>
              <a:rPr lang="en-US" dirty="0"/>
              <a:t>There is no double counting.</a:t>
            </a:r>
          </a:p>
        </p:txBody>
      </p:sp>
      <p:sp>
        <p:nvSpPr>
          <p:cNvPr id="6" name="Content Placeholder 5">
            <a:extLst>
              <a:ext uri="{FF2B5EF4-FFF2-40B4-BE49-F238E27FC236}">
                <a16:creationId xmlns:a16="http://schemas.microsoft.com/office/drawing/2014/main" id="{064D5958-BB5D-449B-946D-B782B8F5C7F3}"/>
              </a:ext>
              <a:ext uri="{C183D7F6-B498-43B3-948B-1728B52AA6E4}">
                <adec:decorative xmlns:adec="http://schemas.microsoft.com/office/drawing/2017/decorative" val="1"/>
              </a:ext>
            </a:extLst>
          </p:cNvPr>
          <p:cNvSpPr>
            <a:spLocks noGrp="1"/>
          </p:cNvSpPr>
          <p:nvPr>
            <p:ph sz="quarter" idx="16"/>
          </p:nvPr>
        </p:nvSpPr>
        <p:spPr>
          <a:xfrm>
            <a:off x="342900" y="5315310"/>
            <a:ext cx="419100" cy="447315"/>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14" name="Object 13">
            <a:extLst>
              <a:ext uri="{FF2B5EF4-FFF2-40B4-BE49-F238E27FC236}">
                <a16:creationId xmlns:a16="http://schemas.microsoft.com/office/drawing/2014/main" id="{BD60B7B9-CB91-48EB-AFC4-758826A4EBF1}"/>
              </a:ext>
            </a:extLst>
          </p:cNvPr>
          <p:cNvGraphicFramePr>
            <a:graphicFrameLocks noChangeAspect="1"/>
          </p:cNvGraphicFramePr>
          <p:nvPr>
            <p:extLst>
              <p:ext uri="{D42A27DB-BD31-4B8C-83A1-F6EECF244321}">
                <p14:modId xmlns:p14="http://schemas.microsoft.com/office/powerpoint/2010/main" val="3930315761"/>
              </p:ext>
            </p:extLst>
          </p:nvPr>
        </p:nvGraphicFramePr>
        <p:xfrm>
          <a:off x="762000" y="5367517"/>
          <a:ext cx="2984500" cy="342900"/>
        </p:xfrm>
        <a:graphic>
          <a:graphicData uri="http://schemas.openxmlformats.org/presentationml/2006/ole">
            <mc:AlternateContent xmlns:mc="http://schemas.openxmlformats.org/markup-compatibility/2006">
              <mc:Choice xmlns:v="urn:schemas-microsoft-com:vml" Requires="v">
                <p:oleObj name="Equation" r:id="rId5" imgW="2984400" imgH="342720" progId="Equation.DSMT4">
                  <p:embed/>
                </p:oleObj>
              </mc:Choice>
              <mc:Fallback>
                <p:oleObj name="Equation" r:id="rId5" imgW="2984400" imgH="342720" progId="Equation.DSMT4">
                  <p:embed/>
                  <p:pic>
                    <p:nvPicPr>
                      <p:cNvPr id="0" name=""/>
                      <p:cNvPicPr/>
                      <p:nvPr/>
                    </p:nvPicPr>
                    <p:blipFill>
                      <a:blip r:embed="rId6"/>
                      <a:stretch>
                        <a:fillRect/>
                      </a:stretch>
                    </p:blipFill>
                    <p:spPr>
                      <a:xfrm>
                        <a:off x="762000" y="5367517"/>
                        <a:ext cx="2984500" cy="34290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2EAB2B9C-A8F5-49D3-97B3-0E2898189251}"/>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10505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57C9-6580-1969-AF26-1B4C5DBFE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6BB2A-548E-51A7-A161-B3A780D2C9AA}"/>
              </a:ext>
            </a:extLst>
          </p:cNvPr>
          <p:cNvSpPr>
            <a:spLocks noGrp="1"/>
          </p:cNvSpPr>
          <p:nvPr>
            <p:ph type="title"/>
          </p:nvPr>
        </p:nvSpPr>
        <p:spPr/>
        <p:txBody>
          <a:bodyPr>
            <a:normAutofit fontScale="90000"/>
          </a:bodyPr>
          <a:lstStyle/>
          <a:p>
            <a:r>
              <a:rPr lang="en-US" dirty="0"/>
              <a:t>5.1: Probability Concepts and Probability Rules </a:t>
            </a:r>
            <a:r>
              <a:rPr lang="en-US" sz="1100" b="0" dirty="0"/>
              <a:t>14</a:t>
            </a:r>
            <a:endParaRPr lang="en-US" sz="1100" dirty="0"/>
          </a:p>
        </p:txBody>
      </p:sp>
      <p:sp>
        <p:nvSpPr>
          <p:cNvPr id="20" name="Content Placeholder 19">
            <a:extLst>
              <a:ext uri="{FF2B5EF4-FFF2-40B4-BE49-F238E27FC236}">
                <a16:creationId xmlns:a16="http://schemas.microsoft.com/office/drawing/2014/main" id="{CF173958-1EFE-468B-47D9-D7095467A0FB}"/>
              </a:ext>
            </a:extLst>
          </p:cNvPr>
          <p:cNvSpPr>
            <a:spLocks noGrp="1"/>
          </p:cNvSpPr>
          <p:nvPr>
            <p:ph sz="quarter" idx="11"/>
          </p:nvPr>
        </p:nvSpPr>
        <p:spPr>
          <a:xfrm>
            <a:off x="342900" y="1276710"/>
            <a:ext cx="8458200" cy="687808"/>
          </a:xfrm>
        </p:spPr>
        <p:txBody>
          <a:bodyPr/>
          <a:lstStyle/>
          <a:p>
            <a:r>
              <a:rPr lang="en-US" sz="2000" dirty="0"/>
              <a:t>Suppose the probability that a recent business college graduate finds a suitable job is 0.80.</a:t>
            </a:r>
          </a:p>
        </p:txBody>
      </p:sp>
      <p:sp>
        <p:nvSpPr>
          <p:cNvPr id="23" name="Content Placeholder 22">
            <a:extLst>
              <a:ext uri="{FF2B5EF4-FFF2-40B4-BE49-F238E27FC236}">
                <a16:creationId xmlns:a16="http://schemas.microsoft.com/office/drawing/2014/main" id="{5B729BDF-E5A8-5B61-10D0-87773CE45B48}"/>
              </a:ext>
            </a:extLst>
          </p:cNvPr>
          <p:cNvSpPr>
            <a:spLocks noGrp="1"/>
          </p:cNvSpPr>
          <p:nvPr>
            <p:ph sz="quarter" idx="14"/>
          </p:nvPr>
        </p:nvSpPr>
        <p:spPr>
          <a:xfrm>
            <a:off x="342900" y="2070496"/>
            <a:ext cx="3915201" cy="386258"/>
          </a:xfrm>
        </p:spPr>
        <p:txBody>
          <a:bodyPr/>
          <a:lstStyle/>
          <a:p>
            <a:pPr marL="292608" indent="-292608">
              <a:buFont typeface="Arial" panose="020B0604020202020204" pitchFamily="34" charset="0"/>
              <a:buChar char="•"/>
            </a:pPr>
            <a:r>
              <a:rPr lang="en-US" sz="2000" dirty="0"/>
              <a:t>Let A represent finding a job,</a:t>
            </a:r>
          </a:p>
        </p:txBody>
      </p:sp>
      <p:graphicFrame>
        <p:nvGraphicFramePr>
          <p:cNvPr id="28" name="Object 27">
            <a:extLst>
              <a:ext uri="{FF2B5EF4-FFF2-40B4-BE49-F238E27FC236}">
                <a16:creationId xmlns:a16="http://schemas.microsoft.com/office/drawing/2014/main" id="{D215FDB4-52B8-7A84-8BA5-AEA65ED0BC0D}"/>
              </a:ext>
            </a:extLst>
          </p:cNvPr>
          <p:cNvGraphicFramePr>
            <a:graphicFrameLocks noChangeAspect="1"/>
          </p:cNvGraphicFramePr>
          <p:nvPr>
            <p:extLst>
              <p:ext uri="{D42A27DB-BD31-4B8C-83A1-F6EECF244321}">
                <p14:modId xmlns:p14="http://schemas.microsoft.com/office/powerpoint/2010/main" val="280671803"/>
              </p:ext>
            </p:extLst>
          </p:nvPr>
        </p:nvGraphicFramePr>
        <p:xfrm>
          <a:off x="4026989" y="2135996"/>
          <a:ext cx="1308482" cy="310926"/>
        </p:xfrm>
        <a:graphic>
          <a:graphicData uri="http://schemas.openxmlformats.org/presentationml/2006/ole">
            <mc:AlternateContent xmlns:mc="http://schemas.openxmlformats.org/markup-compatibility/2006">
              <mc:Choice xmlns:v="urn:schemas-microsoft-com:vml" Requires="v">
                <p:oleObj name="Equation" r:id="rId2" imgW="1282680" imgH="304560" progId="Equation.DSMT4">
                  <p:embed/>
                </p:oleObj>
              </mc:Choice>
              <mc:Fallback>
                <p:oleObj name="Equation" r:id="rId2" imgW="1282680" imgH="304560" progId="Equation.DSMT4">
                  <p:embed/>
                  <p:pic>
                    <p:nvPicPr>
                      <p:cNvPr id="0" name=""/>
                      <p:cNvPicPr/>
                      <p:nvPr/>
                    </p:nvPicPr>
                    <p:blipFill>
                      <a:blip r:embed="rId3"/>
                      <a:stretch>
                        <a:fillRect/>
                      </a:stretch>
                    </p:blipFill>
                    <p:spPr>
                      <a:xfrm>
                        <a:off x="4026989" y="2135996"/>
                        <a:ext cx="1308482" cy="310926"/>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945D0596-6596-8AB1-8CDD-2F4945451CEA}"/>
              </a:ext>
            </a:extLst>
          </p:cNvPr>
          <p:cNvSpPr>
            <a:spLocks noGrp="1"/>
          </p:cNvSpPr>
          <p:nvPr>
            <p:ph sz="quarter" idx="15"/>
          </p:nvPr>
        </p:nvSpPr>
        <p:spPr>
          <a:xfrm>
            <a:off x="342900" y="2532086"/>
            <a:ext cx="8458200" cy="673100"/>
          </a:xfrm>
        </p:spPr>
        <p:txBody>
          <a:bodyPr/>
          <a:lstStyle/>
          <a:p>
            <a:pPr marL="292608" indent="-292608">
              <a:buFont typeface="Arial" panose="020B0604020202020204" pitchFamily="34" charset="0"/>
              <a:buChar char="•"/>
            </a:pPr>
            <a:r>
              <a:rPr lang="en-US" sz="2000" dirty="0"/>
              <a:t>This is not conditional on another event, so it is an unconditional probability.</a:t>
            </a:r>
          </a:p>
        </p:txBody>
      </p:sp>
      <p:sp>
        <p:nvSpPr>
          <p:cNvPr id="25" name="Content Placeholder 24">
            <a:extLst>
              <a:ext uri="{FF2B5EF4-FFF2-40B4-BE49-F238E27FC236}">
                <a16:creationId xmlns:a16="http://schemas.microsoft.com/office/drawing/2014/main" id="{A7485DFD-7FFA-835B-8CC2-56672276DF81}"/>
              </a:ext>
            </a:extLst>
          </p:cNvPr>
          <p:cNvSpPr>
            <a:spLocks noGrp="1"/>
          </p:cNvSpPr>
          <p:nvPr>
            <p:ph sz="quarter" idx="16"/>
          </p:nvPr>
        </p:nvSpPr>
        <p:spPr>
          <a:xfrm>
            <a:off x="342900" y="3320105"/>
            <a:ext cx="8458200" cy="698500"/>
          </a:xfrm>
        </p:spPr>
        <p:txBody>
          <a:bodyPr/>
          <a:lstStyle/>
          <a:p>
            <a:r>
              <a:rPr lang="en-US" sz="2000" dirty="0"/>
              <a:t>The probability of finding a suitable job is 0.90 if the recent business graduate has prior work experience.</a:t>
            </a:r>
          </a:p>
        </p:txBody>
      </p:sp>
      <p:sp>
        <p:nvSpPr>
          <p:cNvPr id="26" name="Content Placeholder 25">
            <a:extLst>
              <a:ext uri="{FF2B5EF4-FFF2-40B4-BE49-F238E27FC236}">
                <a16:creationId xmlns:a16="http://schemas.microsoft.com/office/drawing/2014/main" id="{5BC2F1D0-6CEC-9A70-D5C2-C8DAA551D6CD}"/>
              </a:ext>
            </a:extLst>
          </p:cNvPr>
          <p:cNvSpPr>
            <a:spLocks noGrp="1"/>
          </p:cNvSpPr>
          <p:nvPr>
            <p:ph sz="quarter" idx="17"/>
          </p:nvPr>
        </p:nvSpPr>
        <p:spPr>
          <a:xfrm>
            <a:off x="342900" y="4133524"/>
            <a:ext cx="4842049" cy="428428"/>
          </a:xfrm>
        </p:spPr>
        <p:txBody>
          <a:bodyPr/>
          <a:lstStyle/>
          <a:p>
            <a:pPr marL="342900" indent="-342900">
              <a:buFont typeface="Arial" panose="020B0604020202020204" pitchFamily="34" charset="0"/>
              <a:buChar char="•"/>
            </a:pPr>
            <a:r>
              <a:rPr lang="en-US" sz="2000" dirty="0"/>
              <a:t>Let B represent prior work experience,</a:t>
            </a:r>
          </a:p>
        </p:txBody>
      </p:sp>
      <p:graphicFrame>
        <p:nvGraphicFramePr>
          <p:cNvPr id="12" name="Object 11">
            <a:extLst>
              <a:ext uri="{FF2B5EF4-FFF2-40B4-BE49-F238E27FC236}">
                <a16:creationId xmlns:a16="http://schemas.microsoft.com/office/drawing/2014/main" id="{279E5718-ADA4-BB8E-291B-40EC1EBE9AA3}"/>
              </a:ext>
            </a:extLst>
          </p:cNvPr>
          <p:cNvGraphicFramePr>
            <a:graphicFrameLocks noChangeAspect="1"/>
          </p:cNvGraphicFramePr>
          <p:nvPr>
            <p:extLst>
              <p:ext uri="{D42A27DB-BD31-4B8C-83A1-F6EECF244321}">
                <p14:modId xmlns:p14="http://schemas.microsoft.com/office/powerpoint/2010/main" val="3375740945"/>
              </p:ext>
            </p:extLst>
          </p:nvPr>
        </p:nvGraphicFramePr>
        <p:xfrm>
          <a:off x="5184949" y="4217077"/>
          <a:ext cx="1587500" cy="304800"/>
        </p:xfrm>
        <a:graphic>
          <a:graphicData uri="http://schemas.openxmlformats.org/presentationml/2006/ole">
            <mc:AlternateContent xmlns:mc="http://schemas.openxmlformats.org/markup-compatibility/2006">
              <mc:Choice xmlns:v="urn:schemas-microsoft-com:vml" Requires="v">
                <p:oleObj name="Equation" r:id="rId4" imgW="1587240" imgH="304560" progId="Equation.DSMT4">
                  <p:embed/>
                </p:oleObj>
              </mc:Choice>
              <mc:Fallback>
                <p:oleObj name="Equation" r:id="rId4" imgW="1587240" imgH="304560" progId="Equation.DSMT4">
                  <p:embed/>
                  <p:pic>
                    <p:nvPicPr>
                      <p:cNvPr id="12" name="Object 11"/>
                      <p:cNvPicPr/>
                      <p:nvPr/>
                    </p:nvPicPr>
                    <p:blipFill>
                      <a:blip r:embed="rId5"/>
                      <a:stretch>
                        <a:fillRect/>
                      </a:stretch>
                    </p:blipFill>
                    <p:spPr>
                      <a:xfrm>
                        <a:off x="5184949" y="4217077"/>
                        <a:ext cx="1587500" cy="304800"/>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6C038E5E-C7A7-FA58-077F-64B674EEA0AC}"/>
              </a:ext>
            </a:extLst>
          </p:cNvPr>
          <p:cNvSpPr>
            <a:spLocks noGrp="1"/>
          </p:cNvSpPr>
          <p:nvPr>
            <p:ph sz="quarter" idx="18"/>
          </p:nvPr>
        </p:nvSpPr>
        <p:spPr>
          <a:xfrm>
            <a:off x="342900" y="4613670"/>
            <a:ext cx="8458200" cy="733425"/>
          </a:xfrm>
        </p:spPr>
        <p:txBody>
          <a:bodyPr/>
          <a:lstStyle/>
          <a:p>
            <a:pPr marL="292608" indent="-292608">
              <a:buFont typeface="Arial" panose="020B0604020202020204" pitchFamily="34" charset="0"/>
              <a:buChar char="•"/>
            </a:pPr>
            <a:r>
              <a:rPr lang="en-US" sz="2000" dirty="0"/>
              <a:t>The probability of an event is conditional on the occurrence of another event, so it is a conditional probability.</a:t>
            </a:r>
          </a:p>
        </p:txBody>
      </p:sp>
      <p:sp>
        <p:nvSpPr>
          <p:cNvPr id="32" name="Content Placeholder 31">
            <a:extLst>
              <a:ext uri="{FF2B5EF4-FFF2-40B4-BE49-F238E27FC236}">
                <a16:creationId xmlns:a16="http://schemas.microsoft.com/office/drawing/2014/main" id="{3AE5BF71-F4C3-EE6F-16FC-E5861C5E6389}"/>
              </a:ext>
            </a:extLst>
          </p:cNvPr>
          <p:cNvSpPr>
            <a:spLocks noGrp="1"/>
          </p:cNvSpPr>
          <p:nvPr>
            <p:ph sz="quarter" idx="19"/>
          </p:nvPr>
        </p:nvSpPr>
        <p:spPr>
          <a:xfrm>
            <a:off x="342900" y="5409549"/>
            <a:ext cx="8458200" cy="698500"/>
          </a:xfrm>
        </p:spPr>
        <p:txBody>
          <a:bodyPr/>
          <a:lstStyle/>
          <a:p>
            <a:r>
              <a:rPr lang="en-US" sz="2000" dirty="0"/>
              <a:t>The probability of finding a suitable job increases from 0.80 to 0.90 when conditioned on prior work experience.</a:t>
            </a:r>
          </a:p>
        </p:txBody>
      </p:sp>
      <p:sp>
        <p:nvSpPr>
          <p:cNvPr id="11" name="Slide Number Placeholder 10">
            <a:extLst>
              <a:ext uri="{FF2B5EF4-FFF2-40B4-BE49-F238E27FC236}">
                <a16:creationId xmlns:a16="http://schemas.microsoft.com/office/drawing/2014/main" id="{874C797F-97C6-AA1E-AA5D-87ABE7E3FF4B}"/>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26153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ADEE-B288-44A5-B482-70C7E90199A1}"/>
              </a:ext>
            </a:extLst>
          </p:cNvPr>
          <p:cNvSpPr>
            <a:spLocks noGrp="1"/>
          </p:cNvSpPr>
          <p:nvPr>
            <p:ph type="title"/>
          </p:nvPr>
        </p:nvSpPr>
        <p:spPr/>
        <p:txBody>
          <a:bodyPr>
            <a:noAutofit/>
          </a:bodyPr>
          <a:lstStyle/>
          <a:p>
            <a:r>
              <a:rPr lang="en-US" sz="3200" dirty="0"/>
              <a:t>5.1: Probability Concepts and Probability Rules </a:t>
            </a:r>
            <a:r>
              <a:rPr lang="en-US" sz="1000" b="0" dirty="0"/>
              <a:t>15</a:t>
            </a:r>
          </a:p>
        </p:txBody>
      </p:sp>
      <p:sp>
        <p:nvSpPr>
          <p:cNvPr id="3" name="Content Placeholder 2">
            <a:extLst>
              <a:ext uri="{FF2B5EF4-FFF2-40B4-BE49-F238E27FC236}">
                <a16:creationId xmlns:a16="http://schemas.microsoft.com/office/drawing/2014/main" id="{CADA587E-E5A2-40B8-9BB4-C9F3CBD529A2}"/>
              </a:ext>
            </a:extLst>
          </p:cNvPr>
          <p:cNvSpPr>
            <a:spLocks noGrp="1"/>
          </p:cNvSpPr>
          <p:nvPr>
            <p:ph sz="quarter" idx="11"/>
          </p:nvPr>
        </p:nvSpPr>
        <p:spPr>
          <a:xfrm>
            <a:off x="342900" y="1276710"/>
            <a:ext cx="8458200" cy="724876"/>
          </a:xfrm>
        </p:spPr>
        <p:txBody>
          <a:bodyPr/>
          <a:lstStyle/>
          <a:p>
            <a:pPr marL="292608" indent="-292608">
              <a:buFont typeface="Arial" panose="020B0604020202020204" pitchFamily="34" charset="0"/>
              <a:buChar char="•"/>
            </a:pPr>
            <a:r>
              <a:rPr lang="en-US" sz="2000" dirty="0"/>
              <a:t>Given two events A and B, each with a positive probability of occurring, the probability that A occurs given that B has occurred is derived as</a:t>
            </a:r>
          </a:p>
        </p:txBody>
      </p:sp>
      <p:graphicFrame>
        <p:nvGraphicFramePr>
          <p:cNvPr id="18" name="Object 17">
            <a:extLst>
              <a:ext uri="{FF2B5EF4-FFF2-40B4-BE49-F238E27FC236}">
                <a16:creationId xmlns:a16="http://schemas.microsoft.com/office/drawing/2014/main" id="{D03026F3-BE50-4499-A38E-D8C47C4D68F5}"/>
              </a:ext>
            </a:extLst>
          </p:cNvPr>
          <p:cNvGraphicFramePr>
            <a:graphicFrameLocks noChangeAspect="1"/>
          </p:cNvGraphicFramePr>
          <p:nvPr>
            <p:extLst>
              <p:ext uri="{D42A27DB-BD31-4B8C-83A1-F6EECF244321}">
                <p14:modId xmlns:p14="http://schemas.microsoft.com/office/powerpoint/2010/main" val="1043832750"/>
              </p:ext>
            </p:extLst>
          </p:nvPr>
        </p:nvGraphicFramePr>
        <p:xfrm>
          <a:off x="781050" y="2030413"/>
          <a:ext cx="2133600" cy="660400"/>
        </p:xfrm>
        <a:graphic>
          <a:graphicData uri="http://schemas.openxmlformats.org/presentationml/2006/ole">
            <mc:AlternateContent xmlns:mc="http://schemas.openxmlformats.org/markup-compatibility/2006">
              <mc:Choice xmlns:v="urn:schemas-microsoft-com:vml" Requires="v">
                <p:oleObj name="Equation" r:id="rId2" imgW="2133360" imgH="660240" progId="Equation.DSMT4">
                  <p:embed/>
                </p:oleObj>
              </mc:Choice>
              <mc:Fallback>
                <p:oleObj name="Equation" r:id="rId2" imgW="2133360" imgH="660240" progId="Equation.DSMT4">
                  <p:embed/>
                  <p:pic>
                    <p:nvPicPr>
                      <p:cNvPr id="0" name=""/>
                      <p:cNvPicPr/>
                      <p:nvPr/>
                    </p:nvPicPr>
                    <p:blipFill>
                      <a:blip r:embed="rId3"/>
                      <a:stretch>
                        <a:fillRect/>
                      </a:stretch>
                    </p:blipFill>
                    <p:spPr>
                      <a:xfrm>
                        <a:off x="781050" y="2030413"/>
                        <a:ext cx="2133600" cy="660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C57D8D3-09A8-4EC2-AD8A-E637FBB3C50D}"/>
              </a:ext>
            </a:extLst>
          </p:cNvPr>
          <p:cNvSpPr>
            <a:spLocks noGrp="1"/>
          </p:cNvSpPr>
          <p:nvPr>
            <p:ph sz="quarter" idx="15"/>
          </p:nvPr>
        </p:nvSpPr>
        <p:spPr>
          <a:xfrm>
            <a:off x="342900" y="2798320"/>
            <a:ext cx="1536700" cy="397997"/>
          </a:xfrm>
        </p:spPr>
        <p:txBody>
          <a:bodyPr/>
          <a:lstStyle/>
          <a:p>
            <a:pPr marL="292608" indent="-292608">
              <a:buFont typeface="Arial" panose="020B0604020202020204" pitchFamily="34" charset="0"/>
              <a:buChar char="•"/>
            </a:pPr>
            <a:r>
              <a:rPr lang="en-US" sz="2000" i="1" dirty="0"/>
              <a:t> </a:t>
            </a:r>
            <a:r>
              <a:rPr lang="en-US" sz="2000" dirty="0"/>
              <a:t>Because</a:t>
            </a:r>
          </a:p>
        </p:txBody>
      </p:sp>
      <p:graphicFrame>
        <p:nvGraphicFramePr>
          <p:cNvPr id="26" name="Object 25">
            <a:extLst>
              <a:ext uri="{FF2B5EF4-FFF2-40B4-BE49-F238E27FC236}">
                <a16:creationId xmlns:a16="http://schemas.microsoft.com/office/drawing/2014/main" id="{163B74AE-34FC-E124-3A9C-CA7B65D4BBB3}"/>
              </a:ext>
            </a:extLst>
          </p:cNvPr>
          <p:cNvGraphicFramePr>
            <a:graphicFrameLocks noChangeAspect="1"/>
          </p:cNvGraphicFramePr>
          <p:nvPr>
            <p:extLst>
              <p:ext uri="{D42A27DB-BD31-4B8C-83A1-F6EECF244321}">
                <p14:modId xmlns:p14="http://schemas.microsoft.com/office/powerpoint/2010/main" val="3456591389"/>
              </p:ext>
            </p:extLst>
          </p:nvPr>
        </p:nvGraphicFramePr>
        <p:xfrm>
          <a:off x="1895433" y="2884221"/>
          <a:ext cx="877972" cy="283108"/>
        </p:xfrm>
        <a:graphic>
          <a:graphicData uri="http://schemas.openxmlformats.org/presentationml/2006/ole">
            <mc:AlternateContent xmlns:mc="http://schemas.openxmlformats.org/markup-compatibility/2006">
              <mc:Choice xmlns:v="urn:schemas-microsoft-com:vml" Requires="v">
                <p:oleObj name="Equation" r:id="rId4" imgW="1066680" imgH="342720" progId="Equation.DSMT4">
                  <p:embed/>
                </p:oleObj>
              </mc:Choice>
              <mc:Fallback>
                <p:oleObj name="Equation" r:id="rId4" imgW="1066680" imgH="342720" progId="Equation.DSMT4">
                  <p:embed/>
                  <p:pic>
                    <p:nvPicPr>
                      <p:cNvPr id="13" name="Object 12">
                        <a:extLst>
                          <a:ext uri="{FF2B5EF4-FFF2-40B4-BE49-F238E27FC236}">
                            <a16:creationId xmlns:a16="http://schemas.microsoft.com/office/drawing/2014/main" id="{D28B7AF1-FE5F-D730-1BE9-8A952F7186BC}"/>
                          </a:ext>
                        </a:extLst>
                      </p:cNvPr>
                      <p:cNvPicPr/>
                      <p:nvPr/>
                    </p:nvPicPr>
                    <p:blipFill>
                      <a:blip r:embed="rId5"/>
                      <a:stretch>
                        <a:fillRect/>
                      </a:stretch>
                    </p:blipFill>
                    <p:spPr>
                      <a:xfrm>
                        <a:off x="1895433" y="2884221"/>
                        <a:ext cx="877972" cy="28310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1EFCB57-D123-44FB-BF62-D88A71BD63EC}"/>
              </a:ext>
            </a:extLst>
          </p:cNvPr>
          <p:cNvSpPr>
            <a:spLocks noGrp="1"/>
          </p:cNvSpPr>
          <p:nvPr>
            <p:ph sz="quarter" idx="14"/>
          </p:nvPr>
        </p:nvSpPr>
        <p:spPr>
          <a:xfrm>
            <a:off x="2792302" y="2793834"/>
            <a:ext cx="6008799" cy="403203"/>
          </a:xfrm>
        </p:spPr>
        <p:txBody>
          <a:bodyPr/>
          <a:lstStyle/>
          <a:p>
            <a:r>
              <a:rPr lang="en-US" sz="2000" dirty="0"/>
              <a:t>is conditional on B (B has occurred), the sample</a:t>
            </a:r>
          </a:p>
        </p:txBody>
      </p:sp>
      <p:sp>
        <p:nvSpPr>
          <p:cNvPr id="14" name="Content Placeholder 13">
            <a:extLst>
              <a:ext uri="{FF2B5EF4-FFF2-40B4-BE49-F238E27FC236}">
                <a16:creationId xmlns:a16="http://schemas.microsoft.com/office/drawing/2014/main" id="{1CD0A4FE-E8EF-A782-165C-E901BA4E7691}"/>
              </a:ext>
            </a:extLst>
          </p:cNvPr>
          <p:cNvSpPr>
            <a:spLocks noGrp="1"/>
          </p:cNvSpPr>
          <p:nvPr>
            <p:ph sz="quarter" idx="18"/>
          </p:nvPr>
        </p:nvSpPr>
        <p:spPr>
          <a:xfrm>
            <a:off x="701727" y="3156653"/>
            <a:ext cx="2451458" cy="397997"/>
          </a:xfrm>
        </p:spPr>
        <p:txBody>
          <a:bodyPr/>
          <a:lstStyle/>
          <a:p>
            <a:r>
              <a:rPr lang="en-US" sz="2000" dirty="0"/>
              <a:t>space reduces to B.</a:t>
            </a:r>
          </a:p>
        </p:txBody>
      </p:sp>
      <p:sp>
        <p:nvSpPr>
          <p:cNvPr id="15" name="Content Placeholder 14">
            <a:extLst>
              <a:ext uri="{FF2B5EF4-FFF2-40B4-BE49-F238E27FC236}">
                <a16:creationId xmlns:a16="http://schemas.microsoft.com/office/drawing/2014/main" id="{D4684B48-1FEC-D6FB-74FF-73CC7D8C0019}"/>
              </a:ext>
              <a:ext uri="{C183D7F6-B498-43B3-948B-1728B52AA6E4}">
                <adec:decorative xmlns:adec="http://schemas.microsoft.com/office/drawing/2017/decorative" val="1"/>
              </a:ext>
            </a:extLst>
          </p:cNvPr>
          <p:cNvSpPr>
            <a:spLocks noGrp="1"/>
          </p:cNvSpPr>
          <p:nvPr>
            <p:ph sz="quarter" idx="19"/>
          </p:nvPr>
        </p:nvSpPr>
        <p:spPr>
          <a:xfrm>
            <a:off x="342900" y="3621970"/>
            <a:ext cx="466287" cy="452711"/>
          </a:xfrm>
        </p:spPr>
        <p:txBody>
          <a:bodyPr/>
          <a:lstStyle/>
          <a:p>
            <a:pPr marL="292608" indent="-292608">
              <a:buFont typeface="Arial" panose="020B0604020202020204" pitchFamily="34" charset="0"/>
              <a:buChar char="•"/>
            </a:pPr>
            <a:r>
              <a:rPr lang="en-US" sz="2000" dirty="0"/>
              <a:t> </a:t>
            </a:r>
          </a:p>
        </p:txBody>
      </p:sp>
      <p:graphicFrame>
        <p:nvGraphicFramePr>
          <p:cNvPr id="19" name="Object 18">
            <a:extLst>
              <a:ext uri="{FF2B5EF4-FFF2-40B4-BE49-F238E27FC236}">
                <a16:creationId xmlns:a16="http://schemas.microsoft.com/office/drawing/2014/main" id="{EAF5EDDF-44DD-494F-9225-D113EEDAC31B}"/>
              </a:ext>
            </a:extLst>
          </p:cNvPr>
          <p:cNvGraphicFramePr>
            <a:graphicFrameLocks noChangeAspect="1"/>
          </p:cNvGraphicFramePr>
          <p:nvPr>
            <p:extLst>
              <p:ext uri="{D42A27DB-BD31-4B8C-83A1-F6EECF244321}">
                <p14:modId xmlns:p14="http://schemas.microsoft.com/office/powerpoint/2010/main" val="3177950945"/>
              </p:ext>
            </p:extLst>
          </p:nvPr>
        </p:nvGraphicFramePr>
        <p:xfrm>
          <a:off x="762000" y="3684588"/>
          <a:ext cx="2120900" cy="304800"/>
        </p:xfrm>
        <a:graphic>
          <a:graphicData uri="http://schemas.openxmlformats.org/presentationml/2006/ole">
            <mc:AlternateContent xmlns:mc="http://schemas.openxmlformats.org/markup-compatibility/2006">
              <mc:Choice xmlns:v="urn:schemas-microsoft-com:vml" Requires="v">
                <p:oleObj name="Equation" r:id="rId6" imgW="2120760" imgH="304560" progId="Equation.DSMT4">
                  <p:embed/>
                </p:oleObj>
              </mc:Choice>
              <mc:Fallback>
                <p:oleObj name="Equation" r:id="rId6" imgW="2120760" imgH="304560" progId="Equation.DSMT4">
                  <p:embed/>
                  <p:pic>
                    <p:nvPicPr>
                      <p:cNvPr id="0" name=""/>
                      <p:cNvPicPr/>
                      <p:nvPr/>
                    </p:nvPicPr>
                    <p:blipFill>
                      <a:blip r:embed="rId7"/>
                      <a:stretch>
                        <a:fillRect/>
                      </a:stretch>
                    </p:blipFill>
                    <p:spPr>
                      <a:xfrm>
                        <a:off x="762000" y="3684588"/>
                        <a:ext cx="2120900" cy="3048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7218091-E0BF-4707-9864-FC1968F29DBB}"/>
              </a:ext>
            </a:extLst>
          </p:cNvPr>
          <p:cNvSpPr>
            <a:spLocks noGrp="1"/>
          </p:cNvSpPr>
          <p:nvPr>
            <p:ph sz="quarter" idx="16"/>
          </p:nvPr>
        </p:nvSpPr>
        <p:spPr>
          <a:xfrm>
            <a:off x="2899493" y="3577506"/>
            <a:ext cx="5822951" cy="397997"/>
          </a:xfrm>
        </p:spPr>
        <p:txBody>
          <a:bodyPr/>
          <a:lstStyle/>
          <a:p>
            <a:r>
              <a:rPr lang="en-US" sz="2000" dirty="0"/>
              <a:t>portion in the Venn diagram that is included in </a:t>
            </a:r>
            <a:r>
              <a:rPr lang="en-US" sz="2000" i="1" dirty="0"/>
              <a:t>B</a:t>
            </a:r>
            <a:r>
              <a:rPr lang="en-US" sz="2000" dirty="0"/>
              <a:t>.</a:t>
            </a:r>
          </a:p>
        </p:txBody>
      </p:sp>
      <p:sp>
        <p:nvSpPr>
          <p:cNvPr id="7" name="Content Placeholder 6">
            <a:extLst>
              <a:ext uri="{FF2B5EF4-FFF2-40B4-BE49-F238E27FC236}">
                <a16:creationId xmlns:a16="http://schemas.microsoft.com/office/drawing/2014/main" id="{6794A083-6480-4AC5-9249-54196FE6C3BA}"/>
              </a:ext>
            </a:extLst>
          </p:cNvPr>
          <p:cNvSpPr>
            <a:spLocks noGrp="1"/>
          </p:cNvSpPr>
          <p:nvPr>
            <p:ph sz="quarter" idx="17"/>
          </p:nvPr>
        </p:nvSpPr>
        <p:spPr>
          <a:xfrm>
            <a:off x="342900" y="5003600"/>
            <a:ext cx="1489878" cy="443368"/>
          </a:xfrm>
        </p:spPr>
        <p:txBody>
          <a:bodyPr/>
          <a:lstStyle/>
          <a:p>
            <a:pPr marL="292608" indent="-292608">
              <a:buFont typeface="Arial" panose="020B0604020202020204" pitchFamily="34" charset="0"/>
              <a:buChar char="•"/>
            </a:pPr>
            <a:r>
              <a:rPr lang="en-US" sz="2000" dirty="0"/>
              <a:t>Similarly,</a:t>
            </a:r>
          </a:p>
        </p:txBody>
      </p:sp>
      <p:graphicFrame>
        <p:nvGraphicFramePr>
          <p:cNvPr id="21" name="Object 20">
            <a:extLst>
              <a:ext uri="{FF2B5EF4-FFF2-40B4-BE49-F238E27FC236}">
                <a16:creationId xmlns:a16="http://schemas.microsoft.com/office/drawing/2014/main" id="{BF678D0A-7ABB-4A19-81CF-31935501C9E0}"/>
              </a:ext>
            </a:extLst>
          </p:cNvPr>
          <p:cNvGraphicFramePr>
            <a:graphicFrameLocks noChangeAspect="1"/>
          </p:cNvGraphicFramePr>
          <p:nvPr>
            <p:extLst>
              <p:ext uri="{D42A27DB-BD31-4B8C-83A1-F6EECF244321}">
                <p14:modId xmlns:p14="http://schemas.microsoft.com/office/powerpoint/2010/main" val="485536888"/>
              </p:ext>
            </p:extLst>
          </p:nvPr>
        </p:nvGraphicFramePr>
        <p:xfrm>
          <a:off x="1905000" y="4921250"/>
          <a:ext cx="2146300" cy="660400"/>
        </p:xfrm>
        <a:graphic>
          <a:graphicData uri="http://schemas.openxmlformats.org/presentationml/2006/ole">
            <mc:AlternateContent xmlns:mc="http://schemas.openxmlformats.org/markup-compatibility/2006">
              <mc:Choice xmlns:v="urn:schemas-microsoft-com:vml" Requires="v">
                <p:oleObj name="Equation" r:id="rId8" imgW="2145960" imgH="660240" progId="Equation.DSMT4">
                  <p:embed/>
                </p:oleObj>
              </mc:Choice>
              <mc:Fallback>
                <p:oleObj name="Equation" r:id="rId8" imgW="2145960" imgH="660240" progId="Equation.DSMT4">
                  <p:embed/>
                  <p:pic>
                    <p:nvPicPr>
                      <p:cNvPr id="0" name=""/>
                      <p:cNvPicPr/>
                      <p:nvPr/>
                    </p:nvPicPr>
                    <p:blipFill>
                      <a:blip r:embed="rId9"/>
                      <a:stretch>
                        <a:fillRect/>
                      </a:stretch>
                    </p:blipFill>
                    <p:spPr>
                      <a:xfrm>
                        <a:off x="1905000" y="4921250"/>
                        <a:ext cx="2146300" cy="660400"/>
                      </a:xfrm>
                      <a:prstGeom prst="rect">
                        <a:avLst/>
                      </a:prstGeom>
                    </p:spPr>
                  </p:pic>
                </p:oleObj>
              </mc:Fallback>
            </mc:AlternateContent>
          </a:graphicData>
        </a:graphic>
      </p:graphicFrame>
      <p:pic>
        <p:nvPicPr>
          <p:cNvPr id="9" name="Picture 8" descr="A Venn diagram of 2 overlapping circles, labeled A and B.">
            <a:extLst>
              <a:ext uri="{FF2B5EF4-FFF2-40B4-BE49-F238E27FC236}">
                <a16:creationId xmlns:a16="http://schemas.microsoft.com/office/drawing/2014/main" id="{02416800-2437-5089-926A-25FFC0ED6E48}"/>
              </a:ext>
            </a:extLst>
          </p:cNvPr>
          <p:cNvPicPr>
            <a:picLocks noChangeAspect="1"/>
          </p:cNvPicPr>
          <p:nvPr/>
        </p:nvPicPr>
        <p:blipFill>
          <a:blip r:embed="rId10"/>
          <a:stretch>
            <a:fillRect/>
          </a:stretch>
        </p:blipFill>
        <p:spPr>
          <a:xfrm>
            <a:off x="4413126" y="4104585"/>
            <a:ext cx="3030145" cy="2072483"/>
          </a:xfrm>
          <a:prstGeom prst="rect">
            <a:avLst/>
          </a:prstGeom>
        </p:spPr>
      </p:pic>
      <p:sp>
        <p:nvSpPr>
          <p:cNvPr id="22" name="Text Placeholder 3">
            <a:extLst>
              <a:ext uri="{FF2B5EF4-FFF2-40B4-BE49-F238E27FC236}">
                <a16:creationId xmlns:a16="http://schemas.microsoft.com/office/drawing/2014/main" id="{2A402B0A-5324-488E-B03E-C4DE3B11ABE4}"/>
              </a:ext>
            </a:extLst>
          </p:cNvPr>
          <p:cNvSpPr>
            <a:spLocks noGrp="1"/>
          </p:cNvSpPr>
          <p:nvPr>
            <p:ph type="body" sz="quarter" idx="12"/>
          </p:nvPr>
        </p:nvSpPr>
        <p:spPr>
          <a:xfrm>
            <a:off x="3014539" y="6324600"/>
            <a:ext cx="3114923" cy="190500"/>
          </a:xfrm>
        </p:spPr>
        <p:txBody>
          <a:bodyPr anchor="ctr"/>
          <a:lstStyle/>
          <a:p>
            <a:r>
              <a:rPr lang="en-US" sz="1200" dirty="0">
                <a:hlinkClick r:id="rId11" action="ppaction://hlinksldjump"/>
              </a:rPr>
              <a:t>Access the text alternative for slide images.</a:t>
            </a:r>
            <a:endParaRPr lang="en-US" sz="1200" dirty="0"/>
          </a:p>
        </p:txBody>
      </p:sp>
      <p:sp>
        <p:nvSpPr>
          <p:cNvPr id="17" name="Slide Number Placeholder 16">
            <a:extLst>
              <a:ext uri="{FF2B5EF4-FFF2-40B4-BE49-F238E27FC236}">
                <a16:creationId xmlns:a16="http://schemas.microsoft.com/office/drawing/2014/main" id="{108449C2-A0A8-42D7-AC93-6801E0E8F763}"/>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212848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46619-7922-E947-BCFC-F7FA337FE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43C83-F192-E8C2-24F2-45C89FCBEF0A}"/>
              </a:ext>
            </a:extLst>
          </p:cNvPr>
          <p:cNvSpPr>
            <a:spLocks noGrp="1"/>
          </p:cNvSpPr>
          <p:nvPr>
            <p:ph type="title"/>
          </p:nvPr>
        </p:nvSpPr>
        <p:spPr/>
        <p:txBody>
          <a:bodyPr>
            <a:normAutofit fontScale="90000"/>
          </a:bodyPr>
          <a:lstStyle/>
          <a:p>
            <a:r>
              <a:rPr lang="en-US" dirty="0"/>
              <a:t>5.1: Probability Concepts and Probability Rules </a:t>
            </a:r>
            <a:r>
              <a:rPr lang="en-US" sz="1100" b="0" dirty="0"/>
              <a:t>16</a:t>
            </a:r>
            <a:endParaRPr lang="en-US" dirty="0"/>
          </a:p>
        </p:txBody>
      </p:sp>
      <p:sp>
        <p:nvSpPr>
          <p:cNvPr id="21" name="Content Placeholder 20">
            <a:extLst>
              <a:ext uri="{FF2B5EF4-FFF2-40B4-BE49-F238E27FC236}">
                <a16:creationId xmlns:a16="http://schemas.microsoft.com/office/drawing/2014/main" id="{C044D8D4-2496-7EDE-11B1-0A3F79D7923E}"/>
              </a:ext>
            </a:extLst>
          </p:cNvPr>
          <p:cNvSpPr>
            <a:spLocks noGrp="1"/>
          </p:cNvSpPr>
          <p:nvPr>
            <p:ph sz="quarter" idx="11"/>
          </p:nvPr>
        </p:nvSpPr>
        <p:spPr>
          <a:xfrm>
            <a:off x="342900" y="1276710"/>
            <a:ext cx="4229100" cy="456251"/>
          </a:xfrm>
        </p:spPr>
        <p:txBody>
          <a:bodyPr/>
          <a:lstStyle/>
          <a:p>
            <a:pPr marL="292608" indent="-292608">
              <a:buFont typeface="Arial" panose="020B0604020202020204" pitchFamily="34" charset="0"/>
              <a:buChar char="•"/>
            </a:pPr>
            <a:r>
              <a:rPr lang="en-US" dirty="0"/>
              <a:t>The conditional probability,</a:t>
            </a:r>
          </a:p>
        </p:txBody>
      </p:sp>
      <p:graphicFrame>
        <p:nvGraphicFramePr>
          <p:cNvPr id="12" name="Object 11">
            <a:extLst>
              <a:ext uri="{FF2B5EF4-FFF2-40B4-BE49-F238E27FC236}">
                <a16:creationId xmlns:a16="http://schemas.microsoft.com/office/drawing/2014/main" id="{B04BE817-42F9-5175-AAE7-F5386552493E}"/>
              </a:ext>
            </a:extLst>
          </p:cNvPr>
          <p:cNvGraphicFramePr>
            <a:graphicFrameLocks noChangeAspect="1"/>
          </p:cNvGraphicFramePr>
          <p:nvPr>
            <p:extLst>
              <p:ext uri="{D42A27DB-BD31-4B8C-83A1-F6EECF244321}">
                <p14:modId xmlns:p14="http://schemas.microsoft.com/office/powerpoint/2010/main" val="1234210733"/>
              </p:ext>
            </p:extLst>
          </p:nvPr>
        </p:nvGraphicFramePr>
        <p:xfrm>
          <a:off x="4408232" y="1396411"/>
          <a:ext cx="1046163" cy="336550"/>
        </p:xfrm>
        <a:graphic>
          <a:graphicData uri="http://schemas.openxmlformats.org/presentationml/2006/ole">
            <mc:AlternateContent xmlns:mc="http://schemas.openxmlformats.org/markup-compatibility/2006">
              <mc:Choice xmlns:v="urn:schemas-microsoft-com:vml" Requires="v">
                <p:oleObj name="Equation" r:id="rId2" imgW="1066680" imgH="342720" progId="Equation.DSMT4">
                  <p:embed/>
                </p:oleObj>
              </mc:Choice>
              <mc:Fallback>
                <p:oleObj name="Equation" r:id="rId2" imgW="1066680" imgH="342720" progId="Equation.DSMT4">
                  <p:embed/>
                  <p:pic>
                    <p:nvPicPr>
                      <p:cNvPr id="12" name="Object 11"/>
                      <p:cNvPicPr/>
                      <p:nvPr/>
                    </p:nvPicPr>
                    <p:blipFill>
                      <a:blip r:embed="rId3"/>
                      <a:stretch>
                        <a:fillRect/>
                      </a:stretch>
                    </p:blipFill>
                    <p:spPr>
                      <a:xfrm>
                        <a:off x="4408232" y="1396411"/>
                        <a:ext cx="1046163" cy="336550"/>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310CCB0C-66FF-2E34-406F-B34CDCB2FD9C}"/>
              </a:ext>
            </a:extLst>
          </p:cNvPr>
          <p:cNvSpPr>
            <a:spLocks noGrp="1"/>
          </p:cNvSpPr>
          <p:nvPr>
            <p:ph sz="quarter" idx="14"/>
          </p:nvPr>
        </p:nvSpPr>
        <p:spPr>
          <a:xfrm>
            <a:off x="5454395" y="1276710"/>
            <a:ext cx="2701751" cy="456251"/>
          </a:xfrm>
        </p:spPr>
        <p:txBody>
          <a:bodyPr/>
          <a:lstStyle/>
          <a:p>
            <a:r>
              <a:rPr lang="en-US" dirty="0"/>
              <a:t>is greater than the</a:t>
            </a:r>
          </a:p>
        </p:txBody>
      </p:sp>
      <p:sp>
        <p:nvSpPr>
          <p:cNvPr id="26" name="Content Placeholder 25">
            <a:extLst>
              <a:ext uri="{FF2B5EF4-FFF2-40B4-BE49-F238E27FC236}">
                <a16:creationId xmlns:a16="http://schemas.microsoft.com/office/drawing/2014/main" id="{0049BF25-C089-C9AB-E54C-8C6DD8F740C8}"/>
              </a:ext>
            </a:extLst>
          </p:cNvPr>
          <p:cNvSpPr>
            <a:spLocks noGrp="1"/>
          </p:cNvSpPr>
          <p:nvPr>
            <p:ph sz="quarter" idx="15"/>
          </p:nvPr>
        </p:nvSpPr>
        <p:spPr>
          <a:xfrm>
            <a:off x="656799" y="1732961"/>
            <a:ext cx="3521911" cy="420391"/>
          </a:xfrm>
        </p:spPr>
        <p:txBody>
          <a:bodyPr/>
          <a:lstStyle/>
          <a:p>
            <a:r>
              <a:rPr lang="en-US" dirty="0"/>
              <a:t>unconditional probability</a:t>
            </a:r>
          </a:p>
        </p:txBody>
      </p:sp>
      <p:graphicFrame>
        <p:nvGraphicFramePr>
          <p:cNvPr id="36" name="Object 35">
            <a:extLst>
              <a:ext uri="{FF2B5EF4-FFF2-40B4-BE49-F238E27FC236}">
                <a16:creationId xmlns:a16="http://schemas.microsoft.com/office/drawing/2014/main" id="{9B1A4A4A-4776-C91D-D6D0-0DF423F8AFD6}"/>
              </a:ext>
            </a:extLst>
          </p:cNvPr>
          <p:cNvGraphicFramePr>
            <a:graphicFrameLocks noChangeAspect="1"/>
          </p:cNvGraphicFramePr>
          <p:nvPr>
            <p:extLst>
              <p:ext uri="{D42A27DB-BD31-4B8C-83A1-F6EECF244321}">
                <p14:modId xmlns:p14="http://schemas.microsoft.com/office/powerpoint/2010/main" val="1865831011"/>
              </p:ext>
            </p:extLst>
          </p:nvPr>
        </p:nvGraphicFramePr>
        <p:xfrm>
          <a:off x="4090732" y="1846312"/>
          <a:ext cx="635000" cy="342900"/>
        </p:xfrm>
        <a:graphic>
          <a:graphicData uri="http://schemas.openxmlformats.org/presentationml/2006/ole">
            <mc:AlternateContent xmlns:mc="http://schemas.openxmlformats.org/markup-compatibility/2006">
              <mc:Choice xmlns:v="urn:schemas-microsoft-com:vml" Requires="v">
                <p:oleObj name="Equation" r:id="rId4" imgW="634680" imgH="342720" progId="Equation.DSMT4">
                  <p:embed/>
                </p:oleObj>
              </mc:Choice>
              <mc:Fallback>
                <p:oleObj name="Equation" r:id="rId4" imgW="634680" imgH="342720" progId="Equation.DSMT4">
                  <p:embed/>
                  <p:pic>
                    <p:nvPicPr>
                      <p:cNvPr id="0" name=""/>
                      <p:cNvPicPr/>
                      <p:nvPr/>
                    </p:nvPicPr>
                    <p:blipFill>
                      <a:blip r:embed="rId5"/>
                      <a:stretch>
                        <a:fillRect/>
                      </a:stretch>
                    </p:blipFill>
                    <p:spPr>
                      <a:xfrm>
                        <a:off x="4090732" y="1846312"/>
                        <a:ext cx="635000" cy="342900"/>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550CDEBE-084E-4A85-043D-BB715208C761}"/>
              </a:ext>
            </a:extLst>
          </p:cNvPr>
          <p:cNvSpPr>
            <a:spLocks noGrp="1"/>
          </p:cNvSpPr>
          <p:nvPr>
            <p:ph sz="quarter" idx="16"/>
          </p:nvPr>
        </p:nvSpPr>
        <p:spPr>
          <a:xfrm>
            <a:off x="4725732" y="1732961"/>
            <a:ext cx="3546528" cy="420391"/>
          </a:xfrm>
        </p:spPr>
        <p:txBody>
          <a:bodyPr/>
          <a:lstStyle/>
          <a:p>
            <a:r>
              <a:rPr lang="en-US" dirty="0"/>
              <a:t>when B exerts a positive</a:t>
            </a:r>
          </a:p>
        </p:txBody>
      </p:sp>
      <p:sp>
        <p:nvSpPr>
          <p:cNvPr id="28" name="Content Placeholder 27">
            <a:extLst>
              <a:ext uri="{FF2B5EF4-FFF2-40B4-BE49-F238E27FC236}">
                <a16:creationId xmlns:a16="http://schemas.microsoft.com/office/drawing/2014/main" id="{086EA5D5-77B1-1BBB-910C-3AA7DB9D7937}"/>
              </a:ext>
            </a:extLst>
          </p:cNvPr>
          <p:cNvSpPr>
            <a:spLocks noGrp="1"/>
          </p:cNvSpPr>
          <p:nvPr>
            <p:ph sz="quarter" idx="17"/>
          </p:nvPr>
        </p:nvSpPr>
        <p:spPr>
          <a:xfrm>
            <a:off x="656799" y="2159068"/>
            <a:ext cx="3915201" cy="420391"/>
          </a:xfrm>
        </p:spPr>
        <p:txBody>
          <a:bodyPr/>
          <a:lstStyle/>
          <a:p>
            <a:r>
              <a:rPr lang="en-US" dirty="0"/>
              <a:t>influence on A.</a:t>
            </a:r>
          </a:p>
        </p:txBody>
      </p:sp>
      <p:sp>
        <p:nvSpPr>
          <p:cNvPr id="29" name="Content Placeholder 28">
            <a:extLst>
              <a:ext uri="{FF2B5EF4-FFF2-40B4-BE49-F238E27FC236}">
                <a16:creationId xmlns:a16="http://schemas.microsoft.com/office/drawing/2014/main" id="{4DD284FA-FA0E-910E-3340-FD89C580DE85}"/>
              </a:ext>
            </a:extLst>
          </p:cNvPr>
          <p:cNvSpPr>
            <a:spLocks noGrp="1"/>
          </p:cNvSpPr>
          <p:nvPr>
            <p:ph sz="quarter" idx="18"/>
          </p:nvPr>
        </p:nvSpPr>
        <p:spPr>
          <a:xfrm>
            <a:off x="342900" y="2744750"/>
            <a:ext cx="4140610" cy="456251"/>
          </a:xfrm>
        </p:spPr>
        <p:txBody>
          <a:bodyPr/>
          <a:lstStyle/>
          <a:p>
            <a:pPr marL="342900" indent="-342900">
              <a:buFont typeface="Arial" panose="020B0604020202020204" pitchFamily="34" charset="0"/>
              <a:buChar char="•"/>
            </a:pPr>
            <a:r>
              <a:rPr lang="en-US" dirty="0"/>
              <a:t>The conditional probability,</a:t>
            </a:r>
          </a:p>
        </p:txBody>
      </p:sp>
      <p:graphicFrame>
        <p:nvGraphicFramePr>
          <p:cNvPr id="13" name="Object 12">
            <a:extLst>
              <a:ext uri="{FF2B5EF4-FFF2-40B4-BE49-F238E27FC236}">
                <a16:creationId xmlns:a16="http://schemas.microsoft.com/office/drawing/2014/main" id="{D28B7AF1-FE5F-D730-1BE9-8A952F7186BC}"/>
              </a:ext>
            </a:extLst>
          </p:cNvPr>
          <p:cNvGraphicFramePr>
            <a:graphicFrameLocks noChangeAspect="1"/>
          </p:cNvGraphicFramePr>
          <p:nvPr>
            <p:extLst>
              <p:ext uri="{D42A27DB-BD31-4B8C-83A1-F6EECF244321}">
                <p14:modId xmlns:p14="http://schemas.microsoft.com/office/powerpoint/2010/main" val="2152073251"/>
              </p:ext>
            </p:extLst>
          </p:nvPr>
        </p:nvGraphicFramePr>
        <p:xfrm>
          <a:off x="4478338" y="2862263"/>
          <a:ext cx="971550" cy="311150"/>
        </p:xfrm>
        <a:graphic>
          <a:graphicData uri="http://schemas.openxmlformats.org/presentationml/2006/ole">
            <mc:AlternateContent xmlns:mc="http://schemas.openxmlformats.org/markup-compatibility/2006">
              <mc:Choice xmlns:v="urn:schemas-microsoft-com:vml" Requires="v">
                <p:oleObj name="Equation" r:id="rId6" imgW="1066680" imgH="342720" progId="Equation.DSMT4">
                  <p:embed/>
                </p:oleObj>
              </mc:Choice>
              <mc:Fallback>
                <p:oleObj name="Equation" r:id="rId6" imgW="1066680" imgH="342720" progId="Equation.DSMT4">
                  <p:embed/>
                  <p:pic>
                    <p:nvPicPr>
                      <p:cNvPr id="13" name="Object 12"/>
                      <p:cNvPicPr/>
                      <p:nvPr/>
                    </p:nvPicPr>
                    <p:blipFill>
                      <a:blip r:embed="rId7"/>
                      <a:stretch>
                        <a:fillRect/>
                      </a:stretch>
                    </p:blipFill>
                    <p:spPr>
                      <a:xfrm>
                        <a:off x="4478338" y="2862263"/>
                        <a:ext cx="971550" cy="311150"/>
                      </a:xfrm>
                      <a:prstGeom prst="rect">
                        <a:avLst/>
                      </a:prstGeom>
                    </p:spPr>
                  </p:pic>
                </p:oleObj>
              </mc:Fallback>
            </mc:AlternateContent>
          </a:graphicData>
        </a:graphic>
      </p:graphicFrame>
      <p:sp>
        <p:nvSpPr>
          <p:cNvPr id="30" name="Content Placeholder 29">
            <a:extLst>
              <a:ext uri="{FF2B5EF4-FFF2-40B4-BE49-F238E27FC236}">
                <a16:creationId xmlns:a16="http://schemas.microsoft.com/office/drawing/2014/main" id="{CF04F908-9119-CAEB-E293-22BCACBA0C40}"/>
              </a:ext>
            </a:extLst>
          </p:cNvPr>
          <p:cNvSpPr>
            <a:spLocks noGrp="1"/>
          </p:cNvSpPr>
          <p:nvPr>
            <p:ph sz="quarter" idx="19"/>
          </p:nvPr>
        </p:nvSpPr>
        <p:spPr>
          <a:xfrm>
            <a:off x="5502275" y="2744749"/>
            <a:ext cx="2260051" cy="456252"/>
          </a:xfrm>
        </p:spPr>
        <p:txBody>
          <a:bodyPr/>
          <a:lstStyle/>
          <a:p>
            <a:r>
              <a:rPr lang="en-US" dirty="0"/>
              <a:t>is less than the</a:t>
            </a:r>
          </a:p>
        </p:txBody>
      </p:sp>
      <p:sp>
        <p:nvSpPr>
          <p:cNvPr id="31" name="Content Placeholder 30">
            <a:extLst>
              <a:ext uri="{FF2B5EF4-FFF2-40B4-BE49-F238E27FC236}">
                <a16:creationId xmlns:a16="http://schemas.microsoft.com/office/drawing/2014/main" id="{88F9FA65-E120-D70D-B322-42E1F95B4133}"/>
              </a:ext>
            </a:extLst>
          </p:cNvPr>
          <p:cNvSpPr>
            <a:spLocks noGrp="1"/>
          </p:cNvSpPr>
          <p:nvPr>
            <p:ph sz="quarter" idx="20"/>
          </p:nvPr>
        </p:nvSpPr>
        <p:spPr>
          <a:xfrm>
            <a:off x="656799" y="3179923"/>
            <a:ext cx="3521911" cy="456252"/>
          </a:xfrm>
        </p:spPr>
        <p:txBody>
          <a:bodyPr/>
          <a:lstStyle/>
          <a:p>
            <a:r>
              <a:rPr lang="en-US" dirty="0"/>
              <a:t>unconditional probability</a:t>
            </a:r>
          </a:p>
        </p:txBody>
      </p:sp>
      <p:graphicFrame>
        <p:nvGraphicFramePr>
          <p:cNvPr id="37" name="Object 36">
            <a:extLst>
              <a:ext uri="{FF2B5EF4-FFF2-40B4-BE49-F238E27FC236}">
                <a16:creationId xmlns:a16="http://schemas.microsoft.com/office/drawing/2014/main" id="{69B983CC-D615-96BB-A9EF-9334FCD779B3}"/>
              </a:ext>
            </a:extLst>
          </p:cNvPr>
          <p:cNvGraphicFramePr>
            <a:graphicFrameLocks noChangeAspect="1"/>
          </p:cNvGraphicFramePr>
          <p:nvPr>
            <p:extLst>
              <p:ext uri="{D42A27DB-BD31-4B8C-83A1-F6EECF244321}">
                <p14:modId xmlns:p14="http://schemas.microsoft.com/office/powerpoint/2010/main" val="1619917276"/>
              </p:ext>
            </p:extLst>
          </p:nvPr>
        </p:nvGraphicFramePr>
        <p:xfrm>
          <a:off x="4090732" y="3300720"/>
          <a:ext cx="635000" cy="342900"/>
        </p:xfrm>
        <a:graphic>
          <a:graphicData uri="http://schemas.openxmlformats.org/presentationml/2006/ole">
            <mc:AlternateContent xmlns:mc="http://schemas.openxmlformats.org/markup-compatibility/2006">
              <mc:Choice xmlns:v="urn:schemas-microsoft-com:vml" Requires="v">
                <p:oleObj name="Equation" r:id="rId8" imgW="634680" imgH="342720" progId="Equation.DSMT4">
                  <p:embed/>
                </p:oleObj>
              </mc:Choice>
              <mc:Fallback>
                <p:oleObj name="Equation" r:id="rId8" imgW="634680" imgH="342720" progId="Equation.DSMT4">
                  <p:embed/>
                  <p:pic>
                    <p:nvPicPr>
                      <p:cNvPr id="0" name=""/>
                      <p:cNvPicPr/>
                      <p:nvPr/>
                    </p:nvPicPr>
                    <p:blipFill>
                      <a:blip r:embed="rId5"/>
                      <a:stretch>
                        <a:fillRect/>
                      </a:stretch>
                    </p:blipFill>
                    <p:spPr>
                      <a:xfrm>
                        <a:off x="4090732" y="3300720"/>
                        <a:ext cx="635000" cy="342900"/>
                      </a:xfrm>
                      <a:prstGeom prst="rect">
                        <a:avLst/>
                      </a:prstGeom>
                    </p:spPr>
                  </p:pic>
                </p:oleObj>
              </mc:Fallback>
            </mc:AlternateContent>
          </a:graphicData>
        </a:graphic>
      </p:graphicFrame>
      <p:sp>
        <p:nvSpPr>
          <p:cNvPr id="32" name="Content Placeholder 31">
            <a:extLst>
              <a:ext uri="{FF2B5EF4-FFF2-40B4-BE49-F238E27FC236}">
                <a16:creationId xmlns:a16="http://schemas.microsoft.com/office/drawing/2014/main" id="{C6F1B926-D97D-EFCF-AD8E-0CF00634C253}"/>
              </a:ext>
            </a:extLst>
          </p:cNvPr>
          <p:cNvSpPr>
            <a:spLocks noGrp="1"/>
          </p:cNvSpPr>
          <p:nvPr>
            <p:ph sz="quarter" idx="21"/>
          </p:nvPr>
        </p:nvSpPr>
        <p:spPr>
          <a:xfrm>
            <a:off x="4738417" y="3179923"/>
            <a:ext cx="3639532" cy="456252"/>
          </a:xfrm>
        </p:spPr>
        <p:txBody>
          <a:bodyPr/>
          <a:lstStyle/>
          <a:p>
            <a:r>
              <a:rPr lang="en-US" dirty="0"/>
              <a:t>when B exerts a negative</a:t>
            </a:r>
          </a:p>
        </p:txBody>
      </p:sp>
      <p:sp>
        <p:nvSpPr>
          <p:cNvPr id="33" name="Content Placeholder 32">
            <a:extLst>
              <a:ext uri="{FF2B5EF4-FFF2-40B4-BE49-F238E27FC236}">
                <a16:creationId xmlns:a16="http://schemas.microsoft.com/office/drawing/2014/main" id="{1574FDA3-3E45-9B9D-4225-05F290120F28}"/>
              </a:ext>
            </a:extLst>
          </p:cNvPr>
          <p:cNvSpPr>
            <a:spLocks noGrp="1"/>
          </p:cNvSpPr>
          <p:nvPr>
            <p:ph sz="quarter" idx="22"/>
          </p:nvPr>
        </p:nvSpPr>
        <p:spPr>
          <a:xfrm>
            <a:off x="656800" y="3643621"/>
            <a:ext cx="2194556" cy="456252"/>
          </a:xfrm>
        </p:spPr>
        <p:txBody>
          <a:bodyPr/>
          <a:lstStyle/>
          <a:p>
            <a:r>
              <a:rPr lang="en-US" dirty="0"/>
              <a:t>influence on A.</a:t>
            </a:r>
          </a:p>
        </p:txBody>
      </p:sp>
      <p:sp>
        <p:nvSpPr>
          <p:cNvPr id="11" name="Slide Number Placeholder 10">
            <a:extLst>
              <a:ext uri="{FF2B5EF4-FFF2-40B4-BE49-F238E27FC236}">
                <a16:creationId xmlns:a16="http://schemas.microsoft.com/office/drawing/2014/main" id="{CFFB4E31-E85E-E51C-0EF8-432E820C5374}"/>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259899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5: Learning Objectives (L</a:t>
            </a:r>
            <a:r>
              <a:rPr lang="en-US" sz="100" dirty="0"/>
              <a:t> </a:t>
            </a:r>
            <a:r>
              <a:rPr lang="en-US" dirty="0"/>
              <a:t>Os)</a:t>
            </a:r>
          </a:p>
        </p:txBody>
      </p:sp>
      <p:sp>
        <p:nvSpPr>
          <p:cNvPr id="3" name="Content Placeholder 2"/>
          <p:cNvSpPr>
            <a:spLocks noGrp="1"/>
          </p:cNvSpPr>
          <p:nvPr>
            <p:ph sz="quarter" idx="11"/>
          </p:nvPr>
        </p:nvSpPr>
        <p:spPr>
          <a:xfrm>
            <a:off x="342900" y="1276709"/>
            <a:ext cx="8458200" cy="5238391"/>
          </a:xfrm>
        </p:spPr>
        <p:txBody>
          <a:bodyPr/>
          <a:lstStyle/>
          <a:p>
            <a:pPr marL="1143000" indent="-1143000"/>
            <a:r>
              <a:rPr lang="en-US" b="1" dirty="0"/>
              <a:t>L</a:t>
            </a:r>
            <a:r>
              <a:rPr lang="en-US" sz="100" b="1" dirty="0"/>
              <a:t> </a:t>
            </a:r>
            <a:r>
              <a:rPr lang="en-US" b="1" dirty="0"/>
              <a:t>O 5.1:</a:t>
            </a:r>
            <a:r>
              <a:rPr lang="en-US" dirty="0"/>
              <a:t> Describe probability concepts and the rules of probability.</a:t>
            </a:r>
          </a:p>
          <a:p>
            <a:pPr marL="1143000" indent="-1143000"/>
            <a:r>
              <a:rPr lang="en-US" b="1" dirty="0"/>
              <a:t>L</a:t>
            </a:r>
            <a:r>
              <a:rPr lang="en-US" sz="100" b="1" dirty="0"/>
              <a:t> </a:t>
            </a:r>
            <a:r>
              <a:rPr lang="en-US" b="1" dirty="0"/>
              <a:t>O 5.2:</a:t>
            </a:r>
            <a:r>
              <a:rPr lang="en-US" dirty="0"/>
              <a:t> Apply the total probability rule and Bayes’ theorem.</a:t>
            </a:r>
          </a:p>
          <a:p>
            <a:pPr marL="1143000" indent="-1143000"/>
            <a:r>
              <a:rPr lang="en-US" b="1" dirty="0"/>
              <a:t>L</a:t>
            </a:r>
            <a:r>
              <a:rPr lang="en-US" sz="100" b="1" dirty="0"/>
              <a:t> </a:t>
            </a:r>
            <a:r>
              <a:rPr lang="en-US" b="1" dirty="0"/>
              <a:t>O 5.3:</a:t>
            </a:r>
            <a:r>
              <a:rPr lang="en-US" dirty="0"/>
              <a:t> Describe a discrete random variable and its probability distribution.</a:t>
            </a:r>
          </a:p>
          <a:p>
            <a:pPr marL="1143000" indent="-1143000"/>
            <a:r>
              <a:rPr lang="en-US" b="1" dirty="0"/>
              <a:t>L</a:t>
            </a:r>
            <a:r>
              <a:rPr lang="en-US" sz="100" b="1" dirty="0"/>
              <a:t> </a:t>
            </a:r>
            <a:r>
              <a:rPr lang="en-US" b="1" dirty="0"/>
              <a:t>O 5.4:</a:t>
            </a:r>
            <a:r>
              <a:rPr lang="en-US" dirty="0"/>
              <a:t> Calculate probabilities for binomial and Poisson distributions.</a:t>
            </a:r>
          </a:p>
          <a:p>
            <a:pPr marL="1143000" indent="-1143000"/>
            <a:r>
              <a:rPr lang="en-US" b="1" dirty="0"/>
              <a:t>L</a:t>
            </a:r>
            <a:r>
              <a:rPr lang="en-US" sz="100" b="1" dirty="0"/>
              <a:t> </a:t>
            </a:r>
            <a:r>
              <a:rPr lang="en-US" b="1" dirty="0"/>
              <a:t>O 5.5:</a:t>
            </a:r>
            <a:r>
              <a:rPr lang="en-US" dirty="0"/>
              <a:t> Describe the normal distribution and calculate its associated probabilities.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5.1: Probability Concepts and Probability Rules </a:t>
            </a:r>
            <a:r>
              <a:rPr lang="en-US" sz="1100" b="0" dirty="0"/>
              <a:t>17</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An economist predicts a 60% chance that country A will perform poorly and a 25% chance that country B will perform poorly.</a:t>
            </a:r>
          </a:p>
          <a:p>
            <a:pPr marL="292608" indent="-292608">
              <a:buFont typeface="Arial" panose="020B0604020202020204" pitchFamily="34" charset="0"/>
              <a:buChar char="•"/>
            </a:pPr>
            <a:r>
              <a:rPr lang="en-US" dirty="0"/>
              <a:t>There is also a 16% chance that both countries will perform poorly.</a:t>
            </a:r>
          </a:p>
          <a:p>
            <a:pPr marL="292608" indent="-292608">
              <a:buFont typeface="Arial" panose="020B0604020202020204" pitchFamily="34" charset="0"/>
              <a:buChar char="•"/>
            </a:pPr>
            <a:r>
              <a:rPr lang="en-US" dirty="0"/>
              <a:t>What is the probability that country A performs poorly given that country B performs poorly?</a:t>
            </a:r>
          </a:p>
        </p:txBody>
      </p:sp>
      <p:sp>
        <p:nvSpPr>
          <p:cNvPr id="6" name="Slide Number Placeholder 5"/>
          <p:cNvSpPr>
            <a:spLocks noGrp="1"/>
          </p:cNvSpPr>
          <p:nvPr>
            <p:ph type="sldNum" sz="quarter" idx="4"/>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414309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AD05E-C775-07E0-8F6D-1F30753F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44C7B-3160-8173-E415-43BFB49CCB8A}"/>
              </a:ext>
            </a:extLst>
          </p:cNvPr>
          <p:cNvSpPr>
            <a:spLocks noGrp="1"/>
          </p:cNvSpPr>
          <p:nvPr>
            <p:ph type="title"/>
          </p:nvPr>
        </p:nvSpPr>
        <p:spPr/>
        <p:txBody>
          <a:bodyPr>
            <a:noAutofit/>
          </a:bodyPr>
          <a:lstStyle/>
          <a:p>
            <a:r>
              <a:rPr lang="en-US" sz="3200" dirty="0"/>
              <a:t>5.1: Probability Concepts and Probability Rules </a:t>
            </a:r>
            <a:r>
              <a:rPr lang="en-US" sz="1000" b="0" dirty="0"/>
              <a:t>18</a:t>
            </a:r>
          </a:p>
        </p:txBody>
      </p:sp>
      <p:sp>
        <p:nvSpPr>
          <p:cNvPr id="21" name="Content Placeholder 20">
            <a:extLst>
              <a:ext uri="{FF2B5EF4-FFF2-40B4-BE49-F238E27FC236}">
                <a16:creationId xmlns:a16="http://schemas.microsoft.com/office/drawing/2014/main" id="{CC8C014C-D962-B96D-A34D-5A728BFA5781}"/>
              </a:ext>
            </a:extLst>
          </p:cNvPr>
          <p:cNvSpPr>
            <a:spLocks noGrp="1"/>
          </p:cNvSpPr>
          <p:nvPr>
            <p:ph sz="quarter" idx="11"/>
          </p:nvPr>
        </p:nvSpPr>
        <p:spPr>
          <a:xfrm>
            <a:off x="342900" y="1276710"/>
            <a:ext cx="1566287" cy="431510"/>
          </a:xfrm>
        </p:spPr>
        <p:txBody>
          <a:bodyPr/>
          <a:lstStyle/>
          <a:p>
            <a:pPr marL="292608" indent="-292608">
              <a:buFont typeface="Arial" panose="020B0604020202020204" pitchFamily="34" charset="0"/>
              <a:buChar char="•"/>
            </a:pPr>
            <a:r>
              <a:rPr lang="en-US" sz="2000" dirty="0"/>
              <a:t>Example:</a:t>
            </a:r>
          </a:p>
        </p:txBody>
      </p:sp>
      <p:sp>
        <p:nvSpPr>
          <p:cNvPr id="24" name="Content Placeholder 23">
            <a:extLst>
              <a:ext uri="{FF2B5EF4-FFF2-40B4-BE49-F238E27FC236}">
                <a16:creationId xmlns:a16="http://schemas.microsoft.com/office/drawing/2014/main" id="{97657CBF-9E78-D694-AD2E-06B403F97256}"/>
              </a:ext>
            </a:extLst>
          </p:cNvPr>
          <p:cNvSpPr>
            <a:spLocks noGrp="1"/>
          </p:cNvSpPr>
          <p:nvPr>
            <p:ph sz="quarter" idx="14"/>
          </p:nvPr>
        </p:nvSpPr>
        <p:spPr>
          <a:xfrm>
            <a:off x="342900" y="1784889"/>
            <a:ext cx="6912010" cy="431510"/>
          </a:xfrm>
        </p:spPr>
        <p:txBody>
          <a:bodyPr/>
          <a:lstStyle/>
          <a:p>
            <a:pPr marL="292608" indent="-292608">
              <a:buFont typeface="Arial" panose="020B0604020202020204" pitchFamily="34" charset="0"/>
              <a:buChar char="•"/>
            </a:pPr>
            <a:r>
              <a:rPr lang="en-US" sz="2000" dirty="0"/>
              <a:t>Let A represent the event that country A performs poorly,</a:t>
            </a:r>
          </a:p>
        </p:txBody>
      </p:sp>
      <p:graphicFrame>
        <p:nvGraphicFramePr>
          <p:cNvPr id="37" name="Object 36">
            <a:extLst>
              <a:ext uri="{FF2B5EF4-FFF2-40B4-BE49-F238E27FC236}">
                <a16:creationId xmlns:a16="http://schemas.microsoft.com/office/drawing/2014/main" id="{BE30D76F-0F93-2F76-5A49-BC36E87D7992}"/>
              </a:ext>
            </a:extLst>
          </p:cNvPr>
          <p:cNvGraphicFramePr>
            <a:graphicFrameLocks noChangeAspect="1"/>
          </p:cNvGraphicFramePr>
          <p:nvPr>
            <p:extLst>
              <p:ext uri="{D42A27DB-BD31-4B8C-83A1-F6EECF244321}">
                <p14:modId xmlns:p14="http://schemas.microsoft.com/office/powerpoint/2010/main" val="3917438781"/>
              </p:ext>
            </p:extLst>
          </p:nvPr>
        </p:nvGraphicFramePr>
        <p:xfrm>
          <a:off x="7116675" y="1868340"/>
          <a:ext cx="1282700" cy="304800"/>
        </p:xfrm>
        <a:graphic>
          <a:graphicData uri="http://schemas.openxmlformats.org/presentationml/2006/ole">
            <mc:AlternateContent xmlns:mc="http://schemas.openxmlformats.org/markup-compatibility/2006">
              <mc:Choice xmlns:v="urn:schemas-microsoft-com:vml" Requires="v">
                <p:oleObj name="Equation" r:id="rId2" imgW="1282680" imgH="304560" progId="Equation.DSMT4">
                  <p:embed/>
                </p:oleObj>
              </mc:Choice>
              <mc:Fallback>
                <p:oleObj name="Equation" r:id="rId2" imgW="1282680" imgH="304560" progId="Equation.DSMT4">
                  <p:embed/>
                  <p:pic>
                    <p:nvPicPr>
                      <p:cNvPr id="0" name=""/>
                      <p:cNvPicPr/>
                      <p:nvPr/>
                    </p:nvPicPr>
                    <p:blipFill>
                      <a:blip r:embed="rId3"/>
                      <a:stretch>
                        <a:fillRect/>
                      </a:stretch>
                    </p:blipFill>
                    <p:spPr>
                      <a:xfrm>
                        <a:off x="7116675" y="1868340"/>
                        <a:ext cx="1282700" cy="304800"/>
                      </a:xfrm>
                      <a:prstGeom prst="rect">
                        <a:avLst/>
                      </a:prstGeom>
                    </p:spPr>
                  </p:pic>
                </p:oleObj>
              </mc:Fallback>
            </mc:AlternateContent>
          </a:graphicData>
        </a:graphic>
      </p:graphicFrame>
      <p:sp>
        <p:nvSpPr>
          <p:cNvPr id="25" name="Content Placeholder 24">
            <a:extLst>
              <a:ext uri="{FF2B5EF4-FFF2-40B4-BE49-F238E27FC236}">
                <a16:creationId xmlns:a16="http://schemas.microsoft.com/office/drawing/2014/main" id="{71FB8C98-BC2C-7260-081E-AF675F30A622}"/>
              </a:ext>
            </a:extLst>
          </p:cNvPr>
          <p:cNvSpPr>
            <a:spLocks noGrp="1"/>
          </p:cNvSpPr>
          <p:nvPr>
            <p:ph sz="quarter" idx="15"/>
          </p:nvPr>
        </p:nvSpPr>
        <p:spPr>
          <a:xfrm>
            <a:off x="342900" y="2275100"/>
            <a:ext cx="6912010" cy="431510"/>
          </a:xfrm>
        </p:spPr>
        <p:txBody>
          <a:bodyPr/>
          <a:lstStyle/>
          <a:p>
            <a:pPr marL="292608" indent="-292608">
              <a:buFont typeface="Arial" panose="020B0604020202020204" pitchFamily="34" charset="0"/>
              <a:buChar char="•"/>
            </a:pPr>
            <a:r>
              <a:rPr lang="en-US" sz="2000" dirty="0"/>
              <a:t>Let B represent the event that country B performs poorly,</a:t>
            </a:r>
          </a:p>
        </p:txBody>
      </p:sp>
      <p:graphicFrame>
        <p:nvGraphicFramePr>
          <p:cNvPr id="38" name="Object 37">
            <a:extLst>
              <a:ext uri="{FF2B5EF4-FFF2-40B4-BE49-F238E27FC236}">
                <a16:creationId xmlns:a16="http://schemas.microsoft.com/office/drawing/2014/main" id="{462215D6-FE62-7DC2-A085-D5541B5C9A9B}"/>
              </a:ext>
            </a:extLst>
          </p:cNvPr>
          <p:cNvGraphicFramePr>
            <a:graphicFrameLocks noChangeAspect="1"/>
          </p:cNvGraphicFramePr>
          <p:nvPr>
            <p:extLst>
              <p:ext uri="{D42A27DB-BD31-4B8C-83A1-F6EECF244321}">
                <p14:modId xmlns:p14="http://schemas.microsoft.com/office/powerpoint/2010/main" val="2030631658"/>
              </p:ext>
            </p:extLst>
          </p:nvPr>
        </p:nvGraphicFramePr>
        <p:xfrm>
          <a:off x="7126723" y="2364129"/>
          <a:ext cx="1295400" cy="304800"/>
        </p:xfrm>
        <a:graphic>
          <a:graphicData uri="http://schemas.openxmlformats.org/presentationml/2006/ole">
            <mc:AlternateContent xmlns:mc="http://schemas.openxmlformats.org/markup-compatibility/2006">
              <mc:Choice xmlns:v="urn:schemas-microsoft-com:vml" Requires="v">
                <p:oleObj name="Equation" r:id="rId4" imgW="1295280" imgH="304560" progId="Equation.DSMT4">
                  <p:embed/>
                </p:oleObj>
              </mc:Choice>
              <mc:Fallback>
                <p:oleObj name="Equation" r:id="rId4" imgW="1295280" imgH="304560" progId="Equation.DSMT4">
                  <p:embed/>
                  <p:pic>
                    <p:nvPicPr>
                      <p:cNvPr id="0" name=""/>
                      <p:cNvPicPr/>
                      <p:nvPr/>
                    </p:nvPicPr>
                    <p:blipFill>
                      <a:blip r:embed="rId5"/>
                      <a:stretch>
                        <a:fillRect/>
                      </a:stretch>
                    </p:blipFill>
                    <p:spPr>
                      <a:xfrm>
                        <a:off x="7126723" y="2364129"/>
                        <a:ext cx="1295400" cy="304800"/>
                      </a:xfrm>
                      <a:prstGeom prst="rect">
                        <a:avLst/>
                      </a:prstGeom>
                    </p:spPr>
                  </p:pic>
                </p:oleObj>
              </mc:Fallback>
            </mc:AlternateContent>
          </a:graphicData>
        </a:graphic>
      </p:graphicFrame>
      <p:sp>
        <p:nvSpPr>
          <p:cNvPr id="26" name="Content Placeholder 25">
            <a:extLst>
              <a:ext uri="{FF2B5EF4-FFF2-40B4-BE49-F238E27FC236}">
                <a16:creationId xmlns:a16="http://schemas.microsoft.com/office/drawing/2014/main" id="{122E6B40-35E8-6216-2FB7-BC76C6357F6B}"/>
              </a:ext>
            </a:extLst>
          </p:cNvPr>
          <p:cNvSpPr>
            <a:spLocks noGrp="1"/>
          </p:cNvSpPr>
          <p:nvPr>
            <p:ph sz="quarter" idx="16"/>
          </p:nvPr>
        </p:nvSpPr>
        <p:spPr>
          <a:xfrm>
            <a:off x="342900" y="2765311"/>
            <a:ext cx="8458200" cy="431510"/>
          </a:xfrm>
        </p:spPr>
        <p:txBody>
          <a:bodyPr/>
          <a:lstStyle/>
          <a:p>
            <a:pPr marL="292608" indent="-292608">
              <a:buFont typeface="Arial" panose="020B0604020202020204" pitchFamily="34" charset="0"/>
              <a:buChar char="•"/>
            </a:pPr>
            <a:r>
              <a:rPr lang="en-US" sz="2000" dirty="0"/>
              <a:t>The probability that country A performs poorly and country B performs</a:t>
            </a:r>
          </a:p>
        </p:txBody>
      </p:sp>
      <p:sp>
        <p:nvSpPr>
          <p:cNvPr id="27" name="Content Placeholder 26">
            <a:extLst>
              <a:ext uri="{FF2B5EF4-FFF2-40B4-BE49-F238E27FC236}">
                <a16:creationId xmlns:a16="http://schemas.microsoft.com/office/drawing/2014/main" id="{E65459FF-97FC-EB61-1FC0-3A93836EBB47}"/>
              </a:ext>
            </a:extLst>
          </p:cNvPr>
          <p:cNvSpPr>
            <a:spLocks noGrp="1"/>
          </p:cNvSpPr>
          <p:nvPr>
            <p:ph sz="quarter" idx="17"/>
          </p:nvPr>
        </p:nvSpPr>
        <p:spPr>
          <a:xfrm>
            <a:off x="638492" y="3196821"/>
            <a:ext cx="1180263" cy="408894"/>
          </a:xfrm>
        </p:spPr>
        <p:txBody>
          <a:bodyPr/>
          <a:lstStyle/>
          <a:p>
            <a:r>
              <a:rPr lang="en-US" sz="2000" dirty="0"/>
              <a:t>poorly is</a:t>
            </a:r>
          </a:p>
        </p:txBody>
      </p:sp>
      <p:graphicFrame>
        <p:nvGraphicFramePr>
          <p:cNvPr id="12" name="Object 11">
            <a:extLst>
              <a:ext uri="{FF2B5EF4-FFF2-40B4-BE49-F238E27FC236}">
                <a16:creationId xmlns:a16="http://schemas.microsoft.com/office/drawing/2014/main" id="{22A1897D-7DC6-224B-0741-41AA5BBAFDE3}"/>
              </a:ext>
            </a:extLst>
          </p:cNvPr>
          <p:cNvGraphicFramePr>
            <a:graphicFrameLocks noChangeAspect="1"/>
          </p:cNvGraphicFramePr>
          <p:nvPr>
            <p:extLst>
              <p:ext uri="{D42A27DB-BD31-4B8C-83A1-F6EECF244321}">
                <p14:modId xmlns:p14="http://schemas.microsoft.com/office/powerpoint/2010/main" val="3207675781"/>
              </p:ext>
            </p:extLst>
          </p:nvPr>
        </p:nvGraphicFramePr>
        <p:xfrm>
          <a:off x="1789670" y="3276600"/>
          <a:ext cx="1727200" cy="304800"/>
        </p:xfrm>
        <a:graphic>
          <a:graphicData uri="http://schemas.openxmlformats.org/presentationml/2006/ole">
            <mc:AlternateContent xmlns:mc="http://schemas.openxmlformats.org/markup-compatibility/2006">
              <mc:Choice xmlns:v="urn:schemas-microsoft-com:vml" Requires="v">
                <p:oleObj name="Equation" r:id="rId6" imgW="1726920" imgH="304560" progId="Equation.DSMT4">
                  <p:embed/>
                </p:oleObj>
              </mc:Choice>
              <mc:Fallback>
                <p:oleObj name="Equation" r:id="rId6" imgW="1726920" imgH="304560" progId="Equation.DSMT4">
                  <p:embed/>
                  <p:pic>
                    <p:nvPicPr>
                      <p:cNvPr id="12" name="Object 11">
                        <a:extLst>
                          <a:ext uri="{FF2B5EF4-FFF2-40B4-BE49-F238E27FC236}">
                            <a16:creationId xmlns:a16="http://schemas.microsoft.com/office/drawing/2014/main" id="{8DE887CC-105A-4CD6-9A15-EE3DA26876EC}"/>
                          </a:ext>
                        </a:extLst>
                      </p:cNvPr>
                      <p:cNvPicPr/>
                      <p:nvPr/>
                    </p:nvPicPr>
                    <p:blipFill>
                      <a:blip r:embed="rId7"/>
                      <a:stretch>
                        <a:fillRect/>
                      </a:stretch>
                    </p:blipFill>
                    <p:spPr>
                      <a:xfrm>
                        <a:off x="1789670" y="3276600"/>
                        <a:ext cx="1727200" cy="304800"/>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7282ED71-5EDE-EC6E-7456-564FAA26F562}"/>
              </a:ext>
            </a:extLst>
          </p:cNvPr>
          <p:cNvSpPr>
            <a:spLocks noGrp="1"/>
          </p:cNvSpPr>
          <p:nvPr>
            <p:ph sz="quarter" idx="18"/>
          </p:nvPr>
        </p:nvSpPr>
        <p:spPr>
          <a:xfrm>
            <a:off x="342900" y="3685494"/>
            <a:ext cx="8458200" cy="431511"/>
          </a:xfrm>
        </p:spPr>
        <p:txBody>
          <a:bodyPr/>
          <a:lstStyle/>
          <a:p>
            <a:pPr marL="292608" indent="-292608">
              <a:buFont typeface="Arial" panose="020B0604020202020204" pitchFamily="34" charset="0"/>
              <a:buChar char="•"/>
            </a:pPr>
            <a:r>
              <a:rPr lang="en-US" sz="2000" dirty="0"/>
              <a:t>The probability that country A performs poorly given country B</a:t>
            </a:r>
          </a:p>
        </p:txBody>
      </p:sp>
      <p:sp>
        <p:nvSpPr>
          <p:cNvPr id="29" name="Content Placeholder 28">
            <a:extLst>
              <a:ext uri="{FF2B5EF4-FFF2-40B4-BE49-F238E27FC236}">
                <a16:creationId xmlns:a16="http://schemas.microsoft.com/office/drawing/2014/main" id="{771464BC-FE28-3D94-EE2C-7ADA1E598434}"/>
              </a:ext>
            </a:extLst>
          </p:cNvPr>
          <p:cNvSpPr>
            <a:spLocks noGrp="1"/>
          </p:cNvSpPr>
          <p:nvPr>
            <p:ph sz="quarter" idx="19"/>
          </p:nvPr>
        </p:nvSpPr>
        <p:spPr>
          <a:xfrm>
            <a:off x="647389" y="4311228"/>
            <a:ext cx="2342732" cy="431512"/>
          </a:xfrm>
        </p:spPr>
        <p:txBody>
          <a:bodyPr/>
          <a:lstStyle/>
          <a:p>
            <a:r>
              <a:rPr lang="en-US" sz="2000" dirty="0"/>
              <a:t>performs poorly is</a:t>
            </a:r>
          </a:p>
        </p:txBody>
      </p:sp>
      <p:graphicFrame>
        <p:nvGraphicFramePr>
          <p:cNvPr id="13" name="Object 12">
            <a:extLst>
              <a:ext uri="{FF2B5EF4-FFF2-40B4-BE49-F238E27FC236}">
                <a16:creationId xmlns:a16="http://schemas.microsoft.com/office/drawing/2014/main" id="{D60BF4BA-46FF-D8AF-9438-7A05A11087B2}"/>
              </a:ext>
            </a:extLst>
          </p:cNvPr>
          <p:cNvGraphicFramePr>
            <a:graphicFrameLocks noChangeAspect="1"/>
          </p:cNvGraphicFramePr>
          <p:nvPr>
            <p:extLst>
              <p:ext uri="{D42A27DB-BD31-4B8C-83A1-F6EECF244321}">
                <p14:modId xmlns:p14="http://schemas.microsoft.com/office/powerpoint/2010/main" val="2082725229"/>
              </p:ext>
            </p:extLst>
          </p:nvPr>
        </p:nvGraphicFramePr>
        <p:xfrm>
          <a:off x="3016250" y="4197350"/>
          <a:ext cx="3746500" cy="660400"/>
        </p:xfrm>
        <a:graphic>
          <a:graphicData uri="http://schemas.openxmlformats.org/presentationml/2006/ole">
            <mc:AlternateContent xmlns:mc="http://schemas.openxmlformats.org/markup-compatibility/2006">
              <mc:Choice xmlns:v="urn:schemas-microsoft-com:vml" Requires="v">
                <p:oleObj name="Equation" r:id="rId8" imgW="3746160" imgH="660240" progId="Equation.DSMT4">
                  <p:embed/>
                </p:oleObj>
              </mc:Choice>
              <mc:Fallback>
                <p:oleObj name="Equation" r:id="rId8" imgW="3746160" imgH="660240" progId="Equation.DSMT4">
                  <p:embed/>
                  <p:pic>
                    <p:nvPicPr>
                      <p:cNvPr id="13" name="Object 12">
                        <a:extLst>
                          <a:ext uri="{FF2B5EF4-FFF2-40B4-BE49-F238E27FC236}">
                            <a16:creationId xmlns:a16="http://schemas.microsoft.com/office/drawing/2014/main" id="{6A276501-D881-47CB-924A-1B51C4996B73}"/>
                          </a:ext>
                        </a:extLst>
                      </p:cNvPr>
                      <p:cNvPicPr/>
                      <p:nvPr/>
                    </p:nvPicPr>
                    <p:blipFill>
                      <a:blip r:embed="rId9"/>
                      <a:stretch>
                        <a:fillRect/>
                      </a:stretch>
                    </p:blipFill>
                    <p:spPr>
                      <a:xfrm>
                        <a:off x="3016250" y="4197350"/>
                        <a:ext cx="3746500" cy="660400"/>
                      </a:xfrm>
                      <a:prstGeom prst="rect">
                        <a:avLst/>
                      </a:prstGeom>
                    </p:spPr>
                  </p:pic>
                </p:oleObj>
              </mc:Fallback>
            </mc:AlternateContent>
          </a:graphicData>
        </a:graphic>
      </p:graphicFrame>
      <p:sp>
        <p:nvSpPr>
          <p:cNvPr id="30" name="Content Placeholder 29">
            <a:extLst>
              <a:ext uri="{FF2B5EF4-FFF2-40B4-BE49-F238E27FC236}">
                <a16:creationId xmlns:a16="http://schemas.microsoft.com/office/drawing/2014/main" id="{949D3E6B-B8E3-92B6-13C6-23986374A349}"/>
              </a:ext>
            </a:extLst>
          </p:cNvPr>
          <p:cNvSpPr>
            <a:spLocks noGrp="1"/>
          </p:cNvSpPr>
          <p:nvPr>
            <p:ph sz="quarter" idx="20"/>
          </p:nvPr>
        </p:nvSpPr>
        <p:spPr>
          <a:xfrm>
            <a:off x="342900" y="4971628"/>
            <a:ext cx="8458200" cy="1065378"/>
          </a:xfrm>
        </p:spPr>
        <p:txBody>
          <a:bodyPr/>
          <a:lstStyle/>
          <a:p>
            <a:pPr marL="292608" indent="-292608">
              <a:buFont typeface="Arial" panose="020B0604020202020204" pitchFamily="34" charset="0"/>
              <a:buChar char="•"/>
            </a:pPr>
            <a:r>
              <a:rPr lang="en-US" sz="2000" dirty="0"/>
              <a:t>The conditional probability is greater than the unconditional probability, so country B performing poorly exerts a positive influence on country A performing poorly.</a:t>
            </a:r>
          </a:p>
        </p:txBody>
      </p:sp>
      <p:sp>
        <p:nvSpPr>
          <p:cNvPr id="11" name="Slide Number Placeholder 10">
            <a:extLst>
              <a:ext uri="{FF2B5EF4-FFF2-40B4-BE49-F238E27FC236}">
                <a16:creationId xmlns:a16="http://schemas.microsoft.com/office/drawing/2014/main" id="{8E7A40CF-DA73-1D4E-18A9-1DACF3BEFF1C}"/>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84205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34A3-6559-4B81-B341-7619954622D1}"/>
              </a:ext>
            </a:extLst>
          </p:cNvPr>
          <p:cNvSpPr>
            <a:spLocks noGrp="1"/>
          </p:cNvSpPr>
          <p:nvPr>
            <p:ph type="title"/>
          </p:nvPr>
        </p:nvSpPr>
        <p:spPr/>
        <p:txBody>
          <a:bodyPr>
            <a:noAutofit/>
          </a:bodyPr>
          <a:lstStyle/>
          <a:p>
            <a:r>
              <a:rPr lang="en-US" sz="3200" dirty="0"/>
              <a:t>5.1: Probability Concepts and Probability Rules </a:t>
            </a:r>
            <a:r>
              <a:rPr lang="en-US" sz="1000" b="0" dirty="0"/>
              <a:t>19</a:t>
            </a:r>
          </a:p>
        </p:txBody>
      </p:sp>
      <p:sp>
        <p:nvSpPr>
          <p:cNvPr id="3" name="Content Placeholder 2">
            <a:extLst>
              <a:ext uri="{FF2B5EF4-FFF2-40B4-BE49-F238E27FC236}">
                <a16:creationId xmlns:a16="http://schemas.microsoft.com/office/drawing/2014/main" id="{19BBF115-2C64-4B51-BCBE-33B1AC3EE128}"/>
              </a:ext>
            </a:extLst>
          </p:cNvPr>
          <p:cNvSpPr>
            <a:spLocks noGrp="1"/>
          </p:cNvSpPr>
          <p:nvPr>
            <p:ph sz="quarter" idx="11"/>
          </p:nvPr>
        </p:nvSpPr>
        <p:spPr>
          <a:xfrm>
            <a:off x="342900" y="1276709"/>
            <a:ext cx="8458200" cy="1695091"/>
          </a:xfrm>
        </p:spPr>
        <p:txBody>
          <a:bodyPr/>
          <a:lstStyle/>
          <a:p>
            <a:pPr marL="292608" indent="-292608">
              <a:buFont typeface="Arial" panose="020B0604020202020204" pitchFamily="34" charset="0"/>
              <a:buChar char="•"/>
            </a:pPr>
            <a:r>
              <a:rPr lang="en-US" dirty="0"/>
              <a:t>We can find the joint probability as the product of probabilities using the conditional probability formula; this is the multiplication rule.</a:t>
            </a:r>
          </a:p>
          <a:p>
            <a:pPr marL="292608" indent="-292608">
              <a:buFont typeface="Arial" panose="020B0604020202020204" pitchFamily="34" charset="0"/>
              <a:buChar char="•"/>
            </a:pPr>
            <a:r>
              <a:rPr lang="en-US" dirty="0"/>
              <a:t>The joint probability of events A and B is derived as</a:t>
            </a:r>
          </a:p>
        </p:txBody>
      </p:sp>
      <p:graphicFrame>
        <p:nvGraphicFramePr>
          <p:cNvPr id="9" name="Object 8">
            <a:extLst>
              <a:ext uri="{FF2B5EF4-FFF2-40B4-BE49-F238E27FC236}">
                <a16:creationId xmlns:a16="http://schemas.microsoft.com/office/drawing/2014/main" id="{37A83620-EEF0-4841-B160-3EFD185F3780}"/>
              </a:ext>
            </a:extLst>
          </p:cNvPr>
          <p:cNvGraphicFramePr>
            <a:graphicFrameLocks noChangeAspect="1"/>
          </p:cNvGraphicFramePr>
          <p:nvPr>
            <p:extLst>
              <p:ext uri="{D42A27DB-BD31-4B8C-83A1-F6EECF244321}">
                <p14:modId xmlns:p14="http://schemas.microsoft.com/office/powerpoint/2010/main" val="3025141803"/>
              </p:ext>
            </p:extLst>
          </p:nvPr>
        </p:nvGraphicFramePr>
        <p:xfrm>
          <a:off x="758825" y="3009900"/>
          <a:ext cx="3060700" cy="342900"/>
        </p:xfrm>
        <a:graphic>
          <a:graphicData uri="http://schemas.openxmlformats.org/presentationml/2006/ole">
            <mc:AlternateContent xmlns:mc="http://schemas.openxmlformats.org/markup-compatibility/2006">
              <mc:Choice xmlns:v="urn:schemas-microsoft-com:vml" Requires="v">
                <p:oleObj name="Equation" r:id="rId2" imgW="3060360" imgH="342720" progId="Equation.DSMT4">
                  <p:embed/>
                </p:oleObj>
              </mc:Choice>
              <mc:Fallback>
                <p:oleObj name="Equation" r:id="rId2" imgW="3060360" imgH="342720" progId="Equation.DSMT4">
                  <p:embed/>
                  <p:pic>
                    <p:nvPicPr>
                      <p:cNvPr id="0" name=""/>
                      <p:cNvPicPr/>
                      <p:nvPr/>
                    </p:nvPicPr>
                    <p:blipFill>
                      <a:blip r:embed="rId3"/>
                      <a:stretch>
                        <a:fillRect/>
                      </a:stretch>
                    </p:blipFill>
                    <p:spPr>
                      <a:xfrm>
                        <a:off x="758825" y="3009900"/>
                        <a:ext cx="3060700" cy="342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96EDF1E-F32F-425D-ADB0-F051EDA9EAE6}"/>
              </a:ext>
            </a:extLst>
          </p:cNvPr>
          <p:cNvSpPr>
            <a:spLocks noGrp="1"/>
          </p:cNvSpPr>
          <p:nvPr>
            <p:ph sz="quarter" idx="14"/>
          </p:nvPr>
        </p:nvSpPr>
        <p:spPr>
          <a:xfrm>
            <a:off x="342900" y="3428999"/>
            <a:ext cx="8458200" cy="3095625"/>
          </a:xfrm>
        </p:spPr>
        <p:txBody>
          <a:bodyPr/>
          <a:lstStyle/>
          <a:p>
            <a:pPr marL="292608" indent="-292608">
              <a:buFont typeface="Arial" panose="020B0604020202020204" pitchFamily="34" charset="0"/>
              <a:buChar char="•"/>
            </a:pPr>
            <a:r>
              <a:rPr lang="en-US" dirty="0"/>
              <a:t>Example: A manager believes that 14% of consumers will respond positively to the firm’s social media. Also, 24% of those who respond positively will become loyal customers.</a:t>
            </a:r>
          </a:p>
          <a:p>
            <a:pPr marL="292608" indent="-292608">
              <a:buFont typeface="Arial" panose="020B0604020202020204" pitchFamily="34" charset="0"/>
              <a:buChar char="•"/>
            </a:pPr>
            <a:r>
              <a:rPr lang="en-US" dirty="0"/>
              <a:t>What is the probability that the next recipient of their social media campaign will react positively and become a loyal customer?</a:t>
            </a:r>
          </a:p>
        </p:txBody>
      </p:sp>
      <p:sp>
        <p:nvSpPr>
          <p:cNvPr id="7" name="Slide Number Placeholder 6">
            <a:extLst>
              <a:ext uri="{FF2B5EF4-FFF2-40B4-BE49-F238E27FC236}">
                <a16:creationId xmlns:a16="http://schemas.microsoft.com/office/drawing/2014/main" id="{C597E636-62C6-49E6-837A-3F7C13CECFB3}"/>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3953324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92744-26F3-A152-8758-6D44B6930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F0BCC-EB0C-5895-9C66-0221BC647477}"/>
              </a:ext>
            </a:extLst>
          </p:cNvPr>
          <p:cNvSpPr>
            <a:spLocks noGrp="1"/>
          </p:cNvSpPr>
          <p:nvPr>
            <p:ph type="title"/>
          </p:nvPr>
        </p:nvSpPr>
        <p:spPr/>
        <p:txBody>
          <a:bodyPr>
            <a:noAutofit/>
          </a:bodyPr>
          <a:lstStyle/>
          <a:p>
            <a:r>
              <a:rPr lang="en-US" sz="3200" dirty="0"/>
              <a:t>5.1: Probability Concepts and Probability Rules </a:t>
            </a:r>
            <a:r>
              <a:rPr lang="en-US" sz="1000" b="0" dirty="0"/>
              <a:t>20</a:t>
            </a:r>
          </a:p>
        </p:txBody>
      </p:sp>
      <p:sp>
        <p:nvSpPr>
          <p:cNvPr id="16" name="Content Placeholder 15">
            <a:extLst>
              <a:ext uri="{FF2B5EF4-FFF2-40B4-BE49-F238E27FC236}">
                <a16:creationId xmlns:a16="http://schemas.microsoft.com/office/drawing/2014/main" id="{435DA391-BB2E-303A-0A79-BBC3B48E1995}"/>
              </a:ext>
            </a:extLst>
          </p:cNvPr>
          <p:cNvSpPr>
            <a:spLocks noGrp="1"/>
          </p:cNvSpPr>
          <p:nvPr>
            <p:ph sz="quarter" idx="11"/>
          </p:nvPr>
        </p:nvSpPr>
        <p:spPr>
          <a:xfrm>
            <a:off x="342900" y="1276710"/>
            <a:ext cx="8458200" cy="481752"/>
          </a:xfrm>
        </p:spPr>
        <p:txBody>
          <a:bodyPr/>
          <a:lstStyle/>
          <a:p>
            <a:pPr marL="292608" indent="-292608">
              <a:buFont typeface="Arial" panose="020B0604020202020204" pitchFamily="34" charset="0"/>
              <a:buChar char="•"/>
            </a:pPr>
            <a:r>
              <a:rPr lang="en-US" dirty="0"/>
              <a:t>Example:</a:t>
            </a:r>
          </a:p>
        </p:txBody>
      </p:sp>
      <p:sp>
        <p:nvSpPr>
          <p:cNvPr id="19" name="Content Placeholder 18">
            <a:extLst>
              <a:ext uri="{FF2B5EF4-FFF2-40B4-BE49-F238E27FC236}">
                <a16:creationId xmlns:a16="http://schemas.microsoft.com/office/drawing/2014/main" id="{CBBB2E5B-E71B-790B-8688-0FDCEF52BEC9}"/>
              </a:ext>
            </a:extLst>
          </p:cNvPr>
          <p:cNvSpPr>
            <a:spLocks noGrp="1"/>
          </p:cNvSpPr>
          <p:nvPr>
            <p:ph sz="quarter" idx="14"/>
          </p:nvPr>
        </p:nvSpPr>
        <p:spPr>
          <a:xfrm>
            <a:off x="342900" y="1818977"/>
            <a:ext cx="8458200" cy="481752"/>
          </a:xfrm>
        </p:spPr>
        <p:txBody>
          <a:bodyPr/>
          <a:lstStyle/>
          <a:p>
            <a:pPr marL="292608" indent="-292608">
              <a:buFont typeface="Arial" panose="020B0604020202020204" pitchFamily="34" charset="0"/>
              <a:buChar char="•"/>
            </a:pPr>
            <a:r>
              <a:rPr lang="en-US" dirty="0"/>
              <a:t>Let R represent the event that a consumer who responds</a:t>
            </a:r>
          </a:p>
        </p:txBody>
      </p:sp>
      <p:sp>
        <p:nvSpPr>
          <p:cNvPr id="20" name="Content Placeholder 19">
            <a:extLst>
              <a:ext uri="{FF2B5EF4-FFF2-40B4-BE49-F238E27FC236}">
                <a16:creationId xmlns:a16="http://schemas.microsoft.com/office/drawing/2014/main" id="{951B28CD-099F-16B7-ACF4-D0DBF3B371CC}"/>
              </a:ext>
            </a:extLst>
          </p:cNvPr>
          <p:cNvSpPr>
            <a:spLocks noGrp="1"/>
          </p:cNvSpPr>
          <p:nvPr>
            <p:ph sz="quarter" idx="15"/>
          </p:nvPr>
        </p:nvSpPr>
        <p:spPr>
          <a:xfrm>
            <a:off x="342900" y="2300729"/>
            <a:ext cx="6037803" cy="481752"/>
          </a:xfrm>
        </p:spPr>
        <p:txBody>
          <a:bodyPr/>
          <a:lstStyle/>
          <a:p>
            <a:pPr marL="280988">
              <a:tabLst>
                <a:tab pos="280988" algn="l"/>
              </a:tabLst>
            </a:pPr>
            <a:r>
              <a:rPr lang="en-US" dirty="0"/>
              <a:t>positively to a social media campaign, so</a:t>
            </a:r>
          </a:p>
        </p:txBody>
      </p:sp>
      <p:graphicFrame>
        <p:nvGraphicFramePr>
          <p:cNvPr id="24" name="Object 23">
            <a:extLst>
              <a:ext uri="{FF2B5EF4-FFF2-40B4-BE49-F238E27FC236}">
                <a16:creationId xmlns:a16="http://schemas.microsoft.com/office/drawing/2014/main" id="{3B936DD7-9B12-A60D-B7FF-C3D8A920719B}"/>
              </a:ext>
            </a:extLst>
          </p:cNvPr>
          <p:cNvGraphicFramePr>
            <a:graphicFrameLocks noChangeAspect="1"/>
          </p:cNvGraphicFramePr>
          <p:nvPr>
            <p:extLst>
              <p:ext uri="{D42A27DB-BD31-4B8C-83A1-F6EECF244321}">
                <p14:modId xmlns:p14="http://schemas.microsoft.com/office/powerpoint/2010/main" val="59641447"/>
              </p:ext>
            </p:extLst>
          </p:nvPr>
        </p:nvGraphicFramePr>
        <p:xfrm>
          <a:off x="6340511" y="2398483"/>
          <a:ext cx="1536700" cy="342900"/>
        </p:xfrm>
        <a:graphic>
          <a:graphicData uri="http://schemas.openxmlformats.org/presentationml/2006/ole">
            <mc:AlternateContent xmlns:mc="http://schemas.openxmlformats.org/markup-compatibility/2006">
              <mc:Choice xmlns:v="urn:schemas-microsoft-com:vml" Requires="v">
                <p:oleObj name="Equation" r:id="rId2" imgW="1536480" imgH="342720" progId="Equation.DSMT4">
                  <p:embed/>
                </p:oleObj>
              </mc:Choice>
              <mc:Fallback>
                <p:oleObj name="Equation" r:id="rId2" imgW="1536480" imgH="342720" progId="Equation.DSMT4">
                  <p:embed/>
                  <p:pic>
                    <p:nvPicPr>
                      <p:cNvPr id="0" name=""/>
                      <p:cNvPicPr/>
                      <p:nvPr/>
                    </p:nvPicPr>
                    <p:blipFill>
                      <a:blip r:embed="rId3"/>
                      <a:stretch>
                        <a:fillRect/>
                      </a:stretch>
                    </p:blipFill>
                    <p:spPr>
                      <a:xfrm>
                        <a:off x="6340511" y="2398483"/>
                        <a:ext cx="1536700" cy="342900"/>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1AD47A40-DDD7-D211-D93E-4C30CF561A48}"/>
              </a:ext>
            </a:extLst>
          </p:cNvPr>
          <p:cNvSpPr>
            <a:spLocks noGrp="1"/>
          </p:cNvSpPr>
          <p:nvPr>
            <p:ph sz="quarter" idx="16"/>
          </p:nvPr>
        </p:nvSpPr>
        <p:spPr>
          <a:xfrm>
            <a:off x="342900" y="2907961"/>
            <a:ext cx="8458200" cy="481752"/>
          </a:xfrm>
        </p:spPr>
        <p:txBody>
          <a:bodyPr/>
          <a:lstStyle/>
          <a:p>
            <a:pPr marL="292608" indent="-292608">
              <a:buFont typeface="Arial" panose="020B0604020202020204" pitchFamily="34" charset="0"/>
              <a:buChar char="•"/>
            </a:pPr>
            <a:r>
              <a:rPr lang="en-US" dirty="0"/>
              <a:t>Let L represent the event that a consumer is loyal, so</a:t>
            </a:r>
          </a:p>
        </p:txBody>
      </p:sp>
      <p:graphicFrame>
        <p:nvGraphicFramePr>
          <p:cNvPr id="5" name="Object 4">
            <a:extLst>
              <a:ext uri="{FF2B5EF4-FFF2-40B4-BE49-F238E27FC236}">
                <a16:creationId xmlns:a16="http://schemas.microsoft.com/office/drawing/2014/main" id="{B96B64F6-4A84-50C9-F64F-D61CBFEB99E1}"/>
              </a:ext>
            </a:extLst>
          </p:cNvPr>
          <p:cNvGraphicFramePr>
            <a:graphicFrameLocks noChangeAspect="1"/>
          </p:cNvGraphicFramePr>
          <p:nvPr>
            <p:extLst>
              <p:ext uri="{D42A27DB-BD31-4B8C-83A1-F6EECF244321}">
                <p14:modId xmlns:p14="http://schemas.microsoft.com/office/powerpoint/2010/main" val="2699795026"/>
              </p:ext>
            </p:extLst>
          </p:nvPr>
        </p:nvGraphicFramePr>
        <p:xfrm>
          <a:off x="714375" y="3490913"/>
          <a:ext cx="1892300" cy="342900"/>
        </p:xfrm>
        <a:graphic>
          <a:graphicData uri="http://schemas.openxmlformats.org/presentationml/2006/ole">
            <mc:AlternateContent xmlns:mc="http://schemas.openxmlformats.org/markup-compatibility/2006">
              <mc:Choice xmlns:v="urn:schemas-microsoft-com:vml" Requires="v">
                <p:oleObj name="Equation" r:id="rId4" imgW="1892160" imgH="342720" progId="Equation.DSMT4">
                  <p:embed/>
                </p:oleObj>
              </mc:Choice>
              <mc:Fallback>
                <p:oleObj name="Equation" r:id="rId4" imgW="1892160" imgH="342720" progId="Equation.DSMT4">
                  <p:embed/>
                  <p:pic>
                    <p:nvPicPr>
                      <p:cNvPr id="5" name="Object 4"/>
                      <p:cNvPicPr/>
                      <p:nvPr/>
                    </p:nvPicPr>
                    <p:blipFill>
                      <a:blip r:embed="rId5"/>
                      <a:stretch>
                        <a:fillRect/>
                      </a:stretch>
                    </p:blipFill>
                    <p:spPr>
                      <a:xfrm>
                        <a:off x="714375" y="3490913"/>
                        <a:ext cx="1892300" cy="342900"/>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D13E7BB8-11D6-3071-D16A-DDF60D356344}"/>
              </a:ext>
            </a:extLst>
          </p:cNvPr>
          <p:cNvSpPr>
            <a:spLocks noGrp="1"/>
          </p:cNvSpPr>
          <p:nvPr>
            <p:ph sz="quarter" idx="17"/>
          </p:nvPr>
        </p:nvSpPr>
        <p:spPr>
          <a:xfrm>
            <a:off x="342900" y="4024059"/>
            <a:ext cx="8458200" cy="807648"/>
          </a:xfrm>
        </p:spPr>
        <p:txBody>
          <a:bodyPr/>
          <a:lstStyle/>
          <a:p>
            <a:pPr marL="292608" indent="-292608">
              <a:buFont typeface="Arial" panose="020B0604020202020204" pitchFamily="34" charset="0"/>
              <a:buChar char="•"/>
            </a:pPr>
            <a:r>
              <a:rPr lang="en-US" dirty="0"/>
              <a:t>The probability that a consumer responds positively to a social media campaign and is loyal is given by</a:t>
            </a:r>
          </a:p>
        </p:txBody>
      </p:sp>
      <p:graphicFrame>
        <p:nvGraphicFramePr>
          <p:cNvPr id="9" name="Object 8">
            <a:extLst>
              <a:ext uri="{FF2B5EF4-FFF2-40B4-BE49-F238E27FC236}">
                <a16:creationId xmlns:a16="http://schemas.microsoft.com/office/drawing/2014/main" id="{E607C1E5-0C02-F0B6-B51E-3A86AA2A64EE}"/>
              </a:ext>
            </a:extLst>
          </p:cNvPr>
          <p:cNvGraphicFramePr>
            <a:graphicFrameLocks noChangeAspect="1"/>
          </p:cNvGraphicFramePr>
          <p:nvPr>
            <p:extLst>
              <p:ext uri="{D42A27DB-BD31-4B8C-83A1-F6EECF244321}">
                <p14:modId xmlns:p14="http://schemas.microsoft.com/office/powerpoint/2010/main" val="3048076179"/>
              </p:ext>
            </p:extLst>
          </p:nvPr>
        </p:nvGraphicFramePr>
        <p:xfrm>
          <a:off x="711507" y="4909164"/>
          <a:ext cx="5829300" cy="342900"/>
        </p:xfrm>
        <a:graphic>
          <a:graphicData uri="http://schemas.openxmlformats.org/presentationml/2006/ole">
            <mc:AlternateContent xmlns:mc="http://schemas.openxmlformats.org/markup-compatibility/2006">
              <mc:Choice xmlns:v="urn:schemas-microsoft-com:vml" Requires="v">
                <p:oleObj name="Equation" r:id="rId6" imgW="5829120" imgH="342720" progId="Equation.DSMT4">
                  <p:embed/>
                </p:oleObj>
              </mc:Choice>
              <mc:Fallback>
                <p:oleObj name="Equation" r:id="rId6" imgW="5829120" imgH="342720" progId="Equation.DSMT4">
                  <p:embed/>
                  <p:pic>
                    <p:nvPicPr>
                      <p:cNvPr id="9" name="Object 8">
                        <a:extLst>
                          <a:ext uri="{FF2B5EF4-FFF2-40B4-BE49-F238E27FC236}">
                            <a16:creationId xmlns:a16="http://schemas.microsoft.com/office/drawing/2014/main" id="{37A83620-EEF0-4841-B160-3EFD185F3780}"/>
                          </a:ext>
                        </a:extLst>
                      </p:cNvPr>
                      <p:cNvPicPr/>
                      <p:nvPr/>
                    </p:nvPicPr>
                    <p:blipFill>
                      <a:blip r:embed="rId7"/>
                      <a:stretch>
                        <a:fillRect/>
                      </a:stretch>
                    </p:blipFill>
                    <p:spPr>
                      <a:xfrm>
                        <a:off x="711507" y="4909164"/>
                        <a:ext cx="5829300" cy="342900"/>
                      </a:xfrm>
                      <a:prstGeom prst="rect">
                        <a:avLst/>
                      </a:prstGeom>
                    </p:spPr>
                  </p:pic>
                </p:oleObj>
              </mc:Fallback>
            </mc:AlternateContent>
          </a:graphicData>
        </a:graphic>
      </p:graphicFrame>
      <p:sp>
        <p:nvSpPr>
          <p:cNvPr id="7" name="Slide Number Placeholder 6">
            <a:extLst>
              <a:ext uri="{FF2B5EF4-FFF2-40B4-BE49-F238E27FC236}">
                <a16:creationId xmlns:a16="http://schemas.microsoft.com/office/drawing/2014/main" id="{153F912E-313E-BF64-2D35-3B8D3EF24539}"/>
              </a:ext>
            </a:extLst>
          </p:cNvPr>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212197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B39-FF05-41FE-83CA-3A62343D9B84}"/>
              </a:ext>
            </a:extLst>
          </p:cNvPr>
          <p:cNvSpPr>
            <a:spLocks noGrp="1"/>
          </p:cNvSpPr>
          <p:nvPr>
            <p:ph type="title"/>
          </p:nvPr>
        </p:nvSpPr>
        <p:spPr/>
        <p:txBody>
          <a:bodyPr>
            <a:noAutofit/>
          </a:bodyPr>
          <a:lstStyle/>
          <a:p>
            <a:r>
              <a:rPr lang="en-US" sz="3200" dirty="0"/>
              <a:t>5.1: Probability Concepts and Probability Rules </a:t>
            </a:r>
            <a:r>
              <a:rPr lang="en-US" sz="1000" b="0" dirty="0"/>
              <a:t>21</a:t>
            </a:r>
          </a:p>
        </p:txBody>
      </p:sp>
      <p:sp>
        <p:nvSpPr>
          <p:cNvPr id="3" name="Content Placeholder 2">
            <a:extLst>
              <a:ext uri="{FF2B5EF4-FFF2-40B4-BE49-F238E27FC236}">
                <a16:creationId xmlns:a16="http://schemas.microsoft.com/office/drawing/2014/main" id="{F3ED5F77-E0A3-4342-9C20-15EEFEEEA788}"/>
              </a:ext>
            </a:extLst>
          </p:cNvPr>
          <p:cNvSpPr>
            <a:spLocks noGrp="1"/>
          </p:cNvSpPr>
          <p:nvPr>
            <p:ph sz="quarter" idx="11"/>
          </p:nvPr>
        </p:nvSpPr>
        <p:spPr>
          <a:xfrm>
            <a:off x="342900" y="1276709"/>
            <a:ext cx="8458200" cy="2552341"/>
          </a:xfrm>
        </p:spPr>
        <p:txBody>
          <a:bodyPr/>
          <a:lstStyle/>
          <a:p>
            <a:r>
              <a:rPr lang="en-US" dirty="0"/>
              <a:t>Two events are independent if the occurrence of one event does not affect the probability of the occurrence of the other event.</a:t>
            </a:r>
          </a:p>
          <a:p>
            <a:r>
              <a:rPr lang="en-US" dirty="0"/>
              <a:t>Events are considered dependent if the occurrence of one is related to the probability of the occurrence of the other event.</a:t>
            </a:r>
          </a:p>
          <a:p>
            <a:r>
              <a:rPr lang="en-US" dirty="0"/>
              <a:t>Two events, A and B, are independent if.</a:t>
            </a:r>
          </a:p>
        </p:txBody>
      </p:sp>
      <p:sp>
        <p:nvSpPr>
          <p:cNvPr id="4" name="Content Placeholder 3">
            <a:extLst>
              <a:ext uri="{FF2B5EF4-FFF2-40B4-BE49-F238E27FC236}">
                <a16:creationId xmlns:a16="http://schemas.microsoft.com/office/drawing/2014/main" id="{E252E528-D7B4-42D7-9B67-0B831BC46066}"/>
              </a:ext>
              <a:ext uri="{C183D7F6-B498-43B3-948B-1728B52AA6E4}">
                <adec:decorative xmlns:adec="http://schemas.microsoft.com/office/drawing/2017/decorative" val="1"/>
              </a:ext>
            </a:extLst>
          </p:cNvPr>
          <p:cNvSpPr>
            <a:spLocks noGrp="1"/>
          </p:cNvSpPr>
          <p:nvPr>
            <p:ph sz="quarter" idx="14"/>
          </p:nvPr>
        </p:nvSpPr>
        <p:spPr>
          <a:xfrm>
            <a:off x="342900" y="3940202"/>
            <a:ext cx="476250" cy="450823"/>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9" name="Object 8">
            <a:extLst>
              <a:ext uri="{FF2B5EF4-FFF2-40B4-BE49-F238E27FC236}">
                <a16:creationId xmlns:a16="http://schemas.microsoft.com/office/drawing/2014/main" id="{0354C08C-EB93-4011-A386-DF267FDFDC43}"/>
              </a:ext>
            </a:extLst>
          </p:cNvPr>
          <p:cNvGraphicFramePr>
            <a:graphicFrameLocks noChangeAspect="1"/>
          </p:cNvGraphicFramePr>
          <p:nvPr>
            <p:extLst>
              <p:ext uri="{D42A27DB-BD31-4B8C-83A1-F6EECF244321}">
                <p14:modId xmlns:p14="http://schemas.microsoft.com/office/powerpoint/2010/main" val="376749434"/>
              </p:ext>
            </p:extLst>
          </p:nvPr>
        </p:nvGraphicFramePr>
        <p:xfrm>
          <a:off x="857250" y="3940202"/>
          <a:ext cx="1892300" cy="342900"/>
        </p:xfrm>
        <a:graphic>
          <a:graphicData uri="http://schemas.openxmlformats.org/presentationml/2006/ole">
            <mc:AlternateContent xmlns:mc="http://schemas.openxmlformats.org/markup-compatibility/2006">
              <mc:Choice xmlns:v="urn:schemas-microsoft-com:vml" Requires="v">
                <p:oleObj name="Equation" r:id="rId2" imgW="1892160" imgH="342720" progId="Equation.DSMT4">
                  <p:embed/>
                </p:oleObj>
              </mc:Choice>
              <mc:Fallback>
                <p:oleObj name="Equation" r:id="rId2" imgW="1892160" imgH="342720" progId="Equation.DSMT4">
                  <p:embed/>
                  <p:pic>
                    <p:nvPicPr>
                      <p:cNvPr id="0" name=""/>
                      <p:cNvPicPr/>
                      <p:nvPr/>
                    </p:nvPicPr>
                    <p:blipFill>
                      <a:blip r:embed="rId3"/>
                      <a:stretch>
                        <a:fillRect/>
                      </a:stretch>
                    </p:blipFill>
                    <p:spPr>
                      <a:xfrm>
                        <a:off x="857250" y="3940202"/>
                        <a:ext cx="1892300" cy="3429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BF8DC65-570F-43B4-AC61-A10A65EEB765}"/>
              </a:ext>
              <a:ext uri="{C183D7F6-B498-43B3-948B-1728B52AA6E4}">
                <adec:decorative xmlns:adec="http://schemas.microsoft.com/office/drawing/2017/decorative" val="1"/>
              </a:ext>
            </a:extLst>
          </p:cNvPr>
          <p:cNvSpPr>
            <a:spLocks noGrp="1"/>
          </p:cNvSpPr>
          <p:nvPr>
            <p:ph sz="quarter" idx="15"/>
          </p:nvPr>
        </p:nvSpPr>
        <p:spPr>
          <a:xfrm>
            <a:off x="356750" y="4514851"/>
            <a:ext cx="462400" cy="450823"/>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10" name="Object 9">
            <a:extLst>
              <a:ext uri="{FF2B5EF4-FFF2-40B4-BE49-F238E27FC236}">
                <a16:creationId xmlns:a16="http://schemas.microsoft.com/office/drawing/2014/main" id="{112A87DB-7EF0-462E-BA62-11EED9869904}"/>
              </a:ext>
            </a:extLst>
          </p:cNvPr>
          <p:cNvGraphicFramePr>
            <a:graphicFrameLocks noChangeAspect="1"/>
          </p:cNvGraphicFramePr>
          <p:nvPr>
            <p:extLst>
              <p:ext uri="{D42A27DB-BD31-4B8C-83A1-F6EECF244321}">
                <p14:modId xmlns:p14="http://schemas.microsoft.com/office/powerpoint/2010/main" val="4156146474"/>
              </p:ext>
            </p:extLst>
          </p:nvPr>
        </p:nvGraphicFramePr>
        <p:xfrm>
          <a:off x="819150" y="4568812"/>
          <a:ext cx="2692400" cy="342900"/>
        </p:xfrm>
        <a:graphic>
          <a:graphicData uri="http://schemas.openxmlformats.org/presentationml/2006/ole">
            <mc:AlternateContent xmlns:mc="http://schemas.openxmlformats.org/markup-compatibility/2006">
              <mc:Choice xmlns:v="urn:schemas-microsoft-com:vml" Requires="v">
                <p:oleObj name="Equation" r:id="rId4" imgW="2692080" imgH="342720" progId="Equation.DSMT4">
                  <p:embed/>
                </p:oleObj>
              </mc:Choice>
              <mc:Fallback>
                <p:oleObj name="Equation" r:id="rId4" imgW="2692080" imgH="342720" progId="Equation.DSMT4">
                  <p:embed/>
                  <p:pic>
                    <p:nvPicPr>
                      <p:cNvPr id="0" name=""/>
                      <p:cNvPicPr/>
                      <p:nvPr/>
                    </p:nvPicPr>
                    <p:blipFill>
                      <a:blip r:embed="rId5"/>
                      <a:stretch>
                        <a:fillRect/>
                      </a:stretch>
                    </p:blipFill>
                    <p:spPr>
                      <a:xfrm>
                        <a:off x="819150" y="4568812"/>
                        <a:ext cx="2692400" cy="342900"/>
                      </a:xfrm>
                      <a:prstGeom prst="rect">
                        <a:avLst/>
                      </a:prstGeom>
                    </p:spPr>
                  </p:pic>
                </p:oleObj>
              </mc:Fallback>
            </mc:AlternateContent>
          </a:graphicData>
        </a:graphic>
      </p:graphicFrame>
      <p:sp>
        <p:nvSpPr>
          <p:cNvPr id="7" name="Slide Number Placeholder 6">
            <a:extLst>
              <a:ext uri="{FF2B5EF4-FFF2-40B4-BE49-F238E27FC236}">
                <a16:creationId xmlns:a16="http://schemas.microsoft.com/office/drawing/2014/main" id="{FAD1F17A-427B-4B42-B57F-6D14AC17462E}"/>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20697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B39-FF05-41FE-83CA-3A62343D9B84}"/>
              </a:ext>
            </a:extLst>
          </p:cNvPr>
          <p:cNvSpPr>
            <a:spLocks noGrp="1"/>
          </p:cNvSpPr>
          <p:nvPr>
            <p:ph type="title"/>
          </p:nvPr>
        </p:nvSpPr>
        <p:spPr/>
        <p:txBody>
          <a:bodyPr>
            <a:noAutofit/>
          </a:bodyPr>
          <a:lstStyle/>
          <a:p>
            <a:r>
              <a:rPr lang="en-US" sz="3200" dirty="0"/>
              <a:t>5.1: Probability Concepts and Probability Rules </a:t>
            </a:r>
            <a:r>
              <a:rPr lang="en-US" sz="1000" b="0" dirty="0"/>
              <a:t>22</a:t>
            </a:r>
          </a:p>
        </p:txBody>
      </p:sp>
      <p:sp>
        <p:nvSpPr>
          <p:cNvPr id="3" name="Content Placeholder 2">
            <a:extLst>
              <a:ext uri="{FF2B5EF4-FFF2-40B4-BE49-F238E27FC236}">
                <a16:creationId xmlns:a16="http://schemas.microsoft.com/office/drawing/2014/main" id="{F3ED5F77-E0A3-4342-9C20-15EEFEEEA788}"/>
              </a:ext>
            </a:extLst>
          </p:cNvPr>
          <p:cNvSpPr>
            <a:spLocks noGrp="1"/>
          </p:cNvSpPr>
          <p:nvPr>
            <p:ph sz="quarter" idx="11"/>
          </p:nvPr>
        </p:nvSpPr>
        <p:spPr>
          <a:xfrm>
            <a:off x="342900" y="1276709"/>
            <a:ext cx="8458200" cy="4123966"/>
          </a:xfrm>
        </p:spPr>
        <p:txBody>
          <a:bodyPr/>
          <a:lstStyle/>
          <a:p>
            <a:pPr marL="292608" indent="-292608">
              <a:buFont typeface="Arial" panose="020B0604020202020204" pitchFamily="34" charset="0"/>
              <a:buChar char="•"/>
            </a:pPr>
            <a:r>
              <a:rPr lang="en-US" dirty="0"/>
              <a:t>Example: Suppose that for a given year there is a 2% chance that your desktop computer will crash and a 6% chance that your laptop computer will crash.</a:t>
            </a:r>
          </a:p>
          <a:p>
            <a:pPr marL="292608" indent="-292608">
              <a:buFont typeface="Arial" panose="020B0604020202020204" pitchFamily="34" charset="0"/>
              <a:buChar char="•"/>
            </a:pPr>
            <a:r>
              <a:rPr lang="en-US" dirty="0"/>
              <a:t>Moreover, there is a 0.12% chance that both computers will crash.</a:t>
            </a:r>
          </a:p>
          <a:p>
            <a:pPr marL="292608" indent="-292608">
              <a:buFont typeface="Arial" panose="020B0604020202020204" pitchFamily="34" charset="0"/>
              <a:buChar char="•"/>
            </a:pPr>
            <a:r>
              <a:rPr lang="en-US" dirty="0"/>
              <a:t>Is the reliability of the two computers independent of each other?</a:t>
            </a:r>
          </a:p>
        </p:txBody>
      </p:sp>
      <p:sp>
        <p:nvSpPr>
          <p:cNvPr id="7" name="Slide Number Placeholder 6">
            <a:extLst>
              <a:ext uri="{FF2B5EF4-FFF2-40B4-BE49-F238E27FC236}">
                <a16:creationId xmlns:a16="http://schemas.microsoft.com/office/drawing/2014/main" id="{FAD1F17A-427B-4B42-B57F-6D14AC17462E}"/>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3115336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56A4-9E8E-5CB2-7F94-5B2D8F185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E5EB4-385E-F66F-B725-1D59E8001353}"/>
              </a:ext>
            </a:extLst>
          </p:cNvPr>
          <p:cNvSpPr>
            <a:spLocks noGrp="1"/>
          </p:cNvSpPr>
          <p:nvPr>
            <p:ph type="title"/>
          </p:nvPr>
        </p:nvSpPr>
        <p:spPr/>
        <p:txBody>
          <a:bodyPr>
            <a:normAutofit fontScale="90000"/>
          </a:bodyPr>
          <a:lstStyle/>
          <a:p>
            <a:r>
              <a:rPr lang="en-US" dirty="0"/>
              <a:t>5.1: Probability Concepts and Probability Rules </a:t>
            </a:r>
            <a:r>
              <a:rPr lang="en-US" sz="1100" b="0" dirty="0"/>
              <a:t>23</a:t>
            </a:r>
            <a:endParaRPr lang="en-US" sz="1100" dirty="0"/>
          </a:p>
        </p:txBody>
      </p:sp>
      <p:sp>
        <p:nvSpPr>
          <p:cNvPr id="25" name="Content Placeholder 24">
            <a:extLst>
              <a:ext uri="{FF2B5EF4-FFF2-40B4-BE49-F238E27FC236}">
                <a16:creationId xmlns:a16="http://schemas.microsoft.com/office/drawing/2014/main" id="{14600A59-B691-6B12-0814-EBA678001CB3}"/>
              </a:ext>
            </a:extLst>
          </p:cNvPr>
          <p:cNvSpPr>
            <a:spLocks noGrp="1"/>
          </p:cNvSpPr>
          <p:nvPr>
            <p:ph sz="quarter" idx="11"/>
          </p:nvPr>
        </p:nvSpPr>
        <p:spPr>
          <a:xfrm>
            <a:off x="342900" y="1276710"/>
            <a:ext cx="3915201" cy="451606"/>
          </a:xfrm>
        </p:spPr>
        <p:txBody>
          <a:bodyPr/>
          <a:lstStyle/>
          <a:p>
            <a:pPr marL="292608" indent="-292608">
              <a:buFont typeface="Arial" panose="020B0604020202020204" pitchFamily="34" charset="0"/>
              <a:buChar char="•"/>
            </a:pPr>
            <a:r>
              <a:rPr lang="en-US" sz="2000" dirty="0"/>
              <a:t>Example:</a:t>
            </a:r>
          </a:p>
        </p:txBody>
      </p:sp>
      <p:sp>
        <p:nvSpPr>
          <p:cNvPr id="28" name="Content Placeholder 27">
            <a:extLst>
              <a:ext uri="{FF2B5EF4-FFF2-40B4-BE49-F238E27FC236}">
                <a16:creationId xmlns:a16="http://schemas.microsoft.com/office/drawing/2014/main" id="{DF3591BC-13B4-67B9-66BD-9518BF301305}"/>
              </a:ext>
            </a:extLst>
          </p:cNvPr>
          <p:cNvSpPr>
            <a:spLocks noGrp="1"/>
          </p:cNvSpPr>
          <p:nvPr>
            <p:ph sz="quarter" idx="14"/>
          </p:nvPr>
        </p:nvSpPr>
        <p:spPr>
          <a:xfrm>
            <a:off x="342901" y="1790224"/>
            <a:ext cx="6741188" cy="451606"/>
          </a:xfrm>
        </p:spPr>
        <p:txBody>
          <a:bodyPr/>
          <a:lstStyle/>
          <a:p>
            <a:pPr marL="292608" indent="-292608">
              <a:buFont typeface="Arial" panose="020B0604020202020204" pitchFamily="34" charset="0"/>
              <a:buChar char="•"/>
            </a:pPr>
            <a:r>
              <a:rPr lang="en-US" sz="2000" dirty="0"/>
              <a:t>Let D represent the outcome that your desktop crashes,</a:t>
            </a:r>
          </a:p>
        </p:txBody>
      </p:sp>
      <p:graphicFrame>
        <p:nvGraphicFramePr>
          <p:cNvPr id="39" name="Object 38">
            <a:extLst>
              <a:ext uri="{FF2B5EF4-FFF2-40B4-BE49-F238E27FC236}">
                <a16:creationId xmlns:a16="http://schemas.microsoft.com/office/drawing/2014/main" id="{B788B387-B59A-9F19-C141-BBDD79D79C62}"/>
              </a:ext>
            </a:extLst>
          </p:cNvPr>
          <p:cNvGraphicFramePr>
            <a:graphicFrameLocks noChangeAspect="1"/>
          </p:cNvGraphicFramePr>
          <p:nvPr>
            <p:extLst>
              <p:ext uri="{D42A27DB-BD31-4B8C-83A1-F6EECF244321}">
                <p14:modId xmlns:p14="http://schemas.microsoft.com/office/powerpoint/2010/main" val="2003527893"/>
              </p:ext>
            </p:extLst>
          </p:nvPr>
        </p:nvGraphicFramePr>
        <p:xfrm>
          <a:off x="7097713" y="1868488"/>
          <a:ext cx="1320800" cy="304800"/>
        </p:xfrm>
        <a:graphic>
          <a:graphicData uri="http://schemas.openxmlformats.org/presentationml/2006/ole">
            <mc:AlternateContent xmlns:mc="http://schemas.openxmlformats.org/markup-compatibility/2006">
              <mc:Choice xmlns:v="urn:schemas-microsoft-com:vml" Requires="v">
                <p:oleObj name="Equation" r:id="rId2" imgW="1320480" imgH="304560" progId="Equation.DSMT4">
                  <p:embed/>
                </p:oleObj>
              </mc:Choice>
              <mc:Fallback>
                <p:oleObj name="Equation" r:id="rId2" imgW="1320480" imgH="304560" progId="Equation.DSMT4">
                  <p:embed/>
                  <p:pic>
                    <p:nvPicPr>
                      <p:cNvPr id="37" name="Object 36">
                        <a:extLst>
                          <a:ext uri="{FF2B5EF4-FFF2-40B4-BE49-F238E27FC236}">
                            <a16:creationId xmlns:a16="http://schemas.microsoft.com/office/drawing/2014/main" id="{BE30D76F-0F93-2F76-5A49-BC36E87D7992}"/>
                          </a:ext>
                        </a:extLst>
                      </p:cNvPr>
                      <p:cNvPicPr/>
                      <p:nvPr/>
                    </p:nvPicPr>
                    <p:blipFill>
                      <a:blip r:embed="rId3"/>
                      <a:stretch>
                        <a:fillRect/>
                      </a:stretch>
                    </p:blipFill>
                    <p:spPr>
                      <a:xfrm>
                        <a:off x="7097713" y="1868488"/>
                        <a:ext cx="1320800" cy="304800"/>
                      </a:xfrm>
                      <a:prstGeom prst="rect">
                        <a:avLst/>
                      </a:prstGeom>
                    </p:spPr>
                  </p:pic>
                </p:oleObj>
              </mc:Fallback>
            </mc:AlternateContent>
          </a:graphicData>
        </a:graphic>
      </p:graphicFrame>
      <p:sp>
        <p:nvSpPr>
          <p:cNvPr id="29" name="Content Placeholder 28">
            <a:extLst>
              <a:ext uri="{FF2B5EF4-FFF2-40B4-BE49-F238E27FC236}">
                <a16:creationId xmlns:a16="http://schemas.microsoft.com/office/drawing/2014/main" id="{4B5C5507-3036-0376-E78F-47E5B9E7DACC}"/>
              </a:ext>
            </a:extLst>
          </p:cNvPr>
          <p:cNvSpPr>
            <a:spLocks noGrp="1"/>
          </p:cNvSpPr>
          <p:nvPr>
            <p:ph sz="quarter" idx="15"/>
          </p:nvPr>
        </p:nvSpPr>
        <p:spPr>
          <a:xfrm>
            <a:off x="342900" y="2303738"/>
            <a:ext cx="6510076" cy="451606"/>
          </a:xfrm>
        </p:spPr>
        <p:txBody>
          <a:bodyPr/>
          <a:lstStyle/>
          <a:p>
            <a:pPr marL="292608" indent="-292608">
              <a:buFont typeface="Arial" panose="020B0604020202020204" pitchFamily="34" charset="0"/>
              <a:buChar char="•"/>
            </a:pPr>
            <a:r>
              <a:rPr lang="en-US" sz="2000" dirty="0"/>
              <a:t>Let L represent the outcome that your laptop crashes,</a:t>
            </a:r>
          </a:p>
        </p:txBody>
      </p:sp>
      <p:graphicFrame>
        <p:nvGraphicFramePr>
          <p:cNvPr id="40" name="Object 39">
            <a:extLst>
              <a:ext uri="{FF2B5EF4-FFF2-40B4-BE49-F238E27FC236}">
                <a16:creationId xmlns:a16="http://schemas.microsoft.com/office/drawing/2014/main" id="{CD0C67EF-499F-F616-2556-9CCF143D7D3B}"/>
              </a:ext>
            </a:extLst>
          </p:cNvPr>
          <p:cNvGraphicFramePr>
            <a:graphicFrameLocks noChangeAspect="1"/>
          </p:cNvGraphicFramePr>
          <p:nvPr>
            <p:extLst>
              <p:ext uri="{D42A27DB-BD31-4B8C-83A1-F6EECF244321}">
                <p14:modId xmlns:p14="http://schemas.microsoft.com/office/powerpoint/2010/main" val="1052706780"/>
              </p:ext>
            </p:extLst>
          </p:nvPr>
        </p:nvGraphicFramePr>
        <p:xfrm>
          <a:off x="6865938" y="2376488"/>
          <a:ext cx="1270000" cy="304800"/>
        </p:xfrm>
        <a:graphic>
          <a:graphicData uri="http://schemas.openxmlformats.org/presentationml/2006/ole">
            <mc:AlternateContent xmlns:mc="http://schemas.openxmlformats.org/markup-compatibility/2006">
              <mc:Choice xmlns:v="urn:schemas-microsoft-com:vml" Requires="v">
                <p:oleObj name="Equation" r:id="rId4" imgW="1269720" imgH="304560" progId="Equation.DSMT4">
                  <p:embed/>
                </p:oleObj>
              </mc:Choice>
              <mc:Fallback>
                <p:oleObj name="Equation" r:id="rId4" imgW="1269720" imgH="304560" progId="Equation.DSMT4">
                  <p:embed/>
                  <p:pic>
                    <p:nvPicPr>
                      <p:cNvPr id="38" name="Object 37">
                        <a:extLst>
                          <a:ext uri="{FF2B5EF4-FFF2-40B4-BE49-F238E27FC236}">
                            <a16:creationId xmlns:a16="http://schemas.microsoft.com/office/drawing/2014/main" id="{462215D6-FE62-7DC2-A085-D5541B5C9A9B}"/>
                          </a:ext>
                        </a:extLst>
                      </p:cNvPr>
                      <p:cNvPicPr/>
                      <p:nvPr/>
                    </p:nvPicPr>
                    <p:blipFill>
                      <a:blip r:embed="rId5"/>
                      <a:stretch>
                        <a:fillRect/>
                      </a:stretch>
                    </p:blipFill>
                    <p:spPr>
                      <a:xfrm>
                        <a:off x="6865938" y="2376488"/>
                        <a:ext cx="1270000" cy="304800"/>
                      </a:xfrm>
                      <a:prstGeom prst="rect">
                        <a:avLst/>
                      </a:prstGeom>
                    </p:spPr>
                  </p:pic>
                </p:oleObj>
              </mc:Fallback>
            </mc:AlternateContent>
          </a:graphicData>
        </a:graphic>
      </p:graphicFrame>
      <p:sp>
        <p:nvSpPr>
          <p:cNvPr id="30" name="Content Placeholder 29">
            <a:extLst>
              <a:ext uri="{FF2B5EF4-FFF2-40B4-BE49-F238E27FC236}">
                <a16:creationId xmlns:a16="http://schemas.microsoft.com/office/drawing/2014/main" id="{328BC569-F928-F20F-284C-42D343A4F5C4}"/>
              </a:ext>
            </a:extLst>
          </p:cNvPr>
          <p:cNvSpPr>
            <a:spLocks noGrp="1"/>
          </p:cNvSpPr>
          <p:nvPr>
            <p:ph sz="quarter" idx="16"/>
          </p:nvPr>
        </p:nvSpPr>
        <p:spPr>
          <a:xfrm>
            <a:off x="342900" y="2817252"/>
            <a:ext cx="2942911" cy="451606"/>
          </a:xfrm>
        </p:spPr>
        <p:txBody>
          <a:bodyPr/>
          <a:lstStyle/>
          <a:p>
            <a:pPr marL="292608" indent="-292608">
              <a:buFont typeface="Arial" panose="020B0604020202020204" pitchFamily="34" charset="0"/>
              <a:buChar char="•"/>
            </a:pPr>
            <a:r>
              <a:rPr lang="en-US" sz="2000" dirty="0"/>
              <a:t>The joint probability is</a:t>
            </a:r>
          </a:p>
        </p:txBody>
      </p:sp>
      <p:graphicFrame>
        <p:nvGraphicFramePr>
          <p:cNvPr id="12" name="Object 11">
            <a:extLst>
              <a:ext uri="{FF2B5EF4-FFF2-40B4-BE49-F238E27FC236}">
                <a16:creationId xmlns:a16="http://schemas.microsoft.com/office/drawing/2014/main" id="{E03B2A52-845F-945F-EFE7-B4F3ACC96390}"/>
              </a:ext>
            </a:extLst>
          </p:cNvPr>
          <p:cNvGraphicFramePr>
            <a:graphicFrameLocks noChangeAspect="1"/>
          </p:cNvGraphicFramePr>
          <p:nvPr>
            <p:extLst>
              <p:ext uri="{D42A27DB-BD31-4B8C-83A1-F6EECF244321}">
                <p14:modId xmlns:p14="http://schemas.microsoft.com/office/powerpoint/2010/main" val="3029544027"/>
              </p:ext>
            </p:extLst>
          </p:nvPr>
        </p:nvGraphicFramePr>
        <p:xfrm>
          <a:off x="3295650" y="2900363"/>
          <a:ext cx="2006600" cy="304800"/>
        </p:xfrm>
        <a:graphic>
          <a:graphicData uri="http://schemas.openxmlformats.org/presentationml/2006/ole">
            <mc:AlternateContent xmlns:mc="http://schemas.openxmlformats.org/markup-compatibility/2006">
              <mc:Choice xmlns:v="urn:schemas-microsoft-com:vml" Requires="v">
                <p:oleObj name="Equation" r:id="rId6" imgW="2006280" imgH="304560" progId="Equation.DSMT4">
                  <p:embed/>
                </p:oleObj>
              </mc:Choice>
              <mc:Fallback>
                <p:oleObj name="Equation" r:id="rId6" imgW="2006280" imgH="304560" progId="Equation.DSMT4">
                  <p:embed/>
                  <p:pic>
                    <p:nvPicPr>
                      <p:cNvPr id="12" name="Object 11">
                        <a:extLst>
                          <a:ext uri="{FF2B5EF4-FFF2-40B4-BE49-F238E27FC236}">
                            <a16:creationId xmlns:a16="http://schemas.microsoft.com/office/drawing/2014/main" id="{490382D9-3392-4B14-B3F9-C84F32B1C6D4}"/>
                          </a:ext>
                        </a:extLst>
                      </p:cNvPr>
                      <p:cNvPicPr/>
                      <p:nvPr/>
                    </p:nvPicPr>
                    <p:blipFill>
                      <a:blip r:embed="rId7"/>
                      <a:stretch>
                        <a:fillRect/>
                      </a:stretch>
                    </p:blipFill>
                    <p:spPr>
                      <a:xfrm>
                        <a:off x="3295650" y="2900363"/>
                        <a:ext cx="2006600" cy="304800"/>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1D2E178E-ED18-A877-1852-2C752DA30E69}"/>
              </a:ext>
            </a:extLst>
          </p:cNvPr>
          <p:cNvSpPr>
            <a:spLocks noGrp="1"/>
          </p:cNvSpPr>
          <p:nvPr>
            <p:ph sz="quarter" idx="17"/>
          </p:nvPr>
        </p:nvSpPr>
        <p:spPr>
          <a:xfrm>
            <a:off x="342900" y="3478348"/>
            <a:ext cx="1546190" cy="451606"/>
          </a:xfrm>
        </p:spPr>
        <p:txBody>
          <a:bodyPr/>
          <a:lstStyle/>
          <a:p>
            <a:pPr marL="292608" indent="-292608">
              <a:buFont typeface="Arial" panose="020B0604020202020204" pitchFamily="34" charset="0"/>
              <a:buChar char="•"/>
            </a:pPr>
            <a:r>
              <a:rPr lang="en-US" sz="2000" dirty="0"/>
              <a:t>Calculate</a:t>
            </a:r>
          </a:p>
        </p:txBody>
      </p:sp>
      <p:graphicFrame>
        <p:nvGraphicFramePr>
          <p:cNvPr id="13" name="Object 12">
            <a:extLst>
              <a:ext uri="{FF2B5EF4-FFF2-40B4-BE49-F238E27FC236}">
                <a16:creationId xmlns:a16="http://schemas.microsoft.com/office/drawing/2014/main" id="{F3834AB4-FF01-F5E8-BB4B-DA2576A62C79}"/>
              </a:ext>
            </a:extLst>
          </p:cNvPr>
          <p:cNvGraphicFramePr>
            <a:graphicFrameLocks noChangeAspect="1"/>
          </p:cNvGraphicFramePr>
          <p:nvPr>
            <p:extLst>
              <p:ext uri="{D42A27DB-BD31-4B8C-83A1-F6EECF244321}">
                <p14:modId xmlns:p14="http://schemas.microsoft.com/office/powerpoint/2010/main" val="1133455859"/>
              </p:ext>
            </p:extLst>
          </p:nvPr>
        </p:nvGraphicFramePr>
        <p:xfrm>
          <a:off x="2006600" y="3373438"/>
          <a:ext cx="3860800" cy="660400"/>
        </p:xfrm>
        <a:graphic>
          <a:graphicData uri="http://schemas.openxmlformats.org/presentationml/2006/ole">
            <mc:AlternateContent xmlns:mc="http://schemas.openxmlformats.org/markup-compatibility/2006">
              <mc:Choice xmlns:v="urn:schemas-microsoft-com:vml" Requires="v">
                <p:oleObj name="Equation" r:id="rId8" imgW="3860640" imgH="660240" progId="Equation.DSMT4">
                  <p:embed/>
                </p:oleObj>
              </mc:Choice>
              <mc:Fallback>
                <p:oleObj name="Equation" r:id="rId8" imgW="3860640" imgH="660240" progId="Equation.DSMT4">
                  <p:embed/>
                  <p:pic>
                    <p:nvPicPr>
                      <p:cNvPr id="13" name="Object 12">
                        <a:extLst>
                          <a:ext uri="{FF2B5EF4-FFF2-40B4-BE49-F238E27FC236}">
                            <a16:creationId xmlns:a16="http://schemas.microsoft.com/office/drawing/2014/main" id="{A25A4F8B-DAD6-44A2-97D7-F47187523FB1}"/>
                          </a:ext>
                        </a:extLst>
                      </p:cNvPr>
                      <p:cNvPicPr/>
                      <p:nvPr/>
                    </p:nvPicPr>
                    <p:blipFill>
                      <a:blip r:embed="rId9"/>
                      <a:stretch>
                        <a:fillRect/>
                      </a:stretch>
                    </p:blipFill>
                    <p:spPr>
                      <a:xfrm>
                        <a:off x="2006600" y="3373438"/>
                        <a:ext cx="3860800" cy="660400"/>
                      </a:xfrm>
                      <a:prstGeom prst="rect">
                        <a:avLst/>
                      </a:prstGeom>
                    </p:spPr>
                  </p:pic>
                </p:oleObj>
              </mc:Fallback>
            </mc:AlternateContent>
          </a:graphicData>
        </a:graphic>
      </p:graphicFrame>
      <p:sp>
        <p:nvSpPr>
          <p:cNvPr id="32" name="Content Placeholder 31">
            <a:extLst>
              <a:ext uri="{FF2B5EF4-FFF2-40B4-BE49-F238E27FC236}">
                <a16:creationId xmlns:a16="http://schemas.microsoft.com/office/drawing/2014/main" id="{1677F19D-DC84-E7F0-50C9-20DDE3F6BC98}"/>
              </a:ext>
            </a:extLst>
          </p:cNvPr>
          <p:cNvSpPr>
            <a:spLocks noGrp="1"/>
          </p:cNvSpPr>
          <p:nvPr>
            <p:ph sz="quarter" idx="18"/>
          </p:nvPr>
        </p:nvSpPr>
        <p:spPr>
          <a:xfrm>
            <a:off x="342900" y="4139444"/>
            <a:ext cx="893047" cy="451606"/>
          </a:xfrm>
        </p:spPr>
        <p:txBody>
          <a:bodyPr/>
          <a:lstStyle/>
          <a:p>
            <a:pPr marL="292608" indent="-292608">
              <a:buFont typeface="Arial" panose="020B0604020202020204" pitchFamily="34" charset="0"/>
              <a:buChar char="•"/>
            </a:pPr>
            <a:r>
              <a:rPr lang="en-US" sz="2000" dirty="0"/>
              <a:t>So,</a:t>
            </a:r>
          </a:p>
        </p:txBody>
      </p:sp>
      <p:graphicFrame>
        <p:nvGraphicFramePr>
          <p:cNvPr id="14" name="Object 13">
            <a:extLst>
              <a:ext uri="{FF2B5EF4-FFF2-40B4-BE49-F238E27FC236}">
                <a16:creationId xmlns:a16="http://schemas.microsoft.com/office/drawing/2014/main" id="{80DFDD5B-31D5-C9A4-C937-CD7FAE6C1192}"/>
              </a:ext>
            </a:extLst>
          </p:cNvPr>
          <p:cNvGraphicFramePr>
            <a:graphicFrameLocks noChangeAspect="1"/>
          </p:cNvGraphicFramePr>
          <p:nvPr>
            <p:extLst>
              <p:ext uri="{D42A27DB-BD31-4B8C-83A1-F6EECF244321}">
                <p14:modId xmlns:p14="http://schemas.microsoft.com/office/powerpoint/2010/main" val="803612152"/>
              </p:ext>
            </p:extLst>
          </p:nvPr>
        </p:nvGraphicFramePr>
        <p:xfrm>
          <a:off x="1231276" y="4218335"/>
          <a:ext cx="1897299" cy="314035"/>
        </p:xfrm>
        <a:graphic>
          <a:graphicData uri="http://schemas.openxmlformats.org/presentationml/2006/ole">
            <mc:AlternateContent xmlns:mc="http://schemas.openxmlformats.org/markup-compatibility/2006">
              <mc:Choice xmlns:v="urn:schemas-microsoft-com:vml" Requires="v">
                <p:oleObj name="Equation" r:id="rId10" imgW="1841400" imgH="304560" progId="Equation.DSMT4">
                  <p:embed/>
                </p:oleObj>
              </mc:Choice>
              <mc:Fallback>
                <p:oleObj name="Equation" r:id="rId10" imgW="1841400" imgH="304560" progId="Equation.DSMT4">
                  <p:embed/>
                  <p:pic>
                    <p:nvPicPr>
                      <p:cNvPr id="14" name="Object 13"/>
                      <p:cNvPicPr/>
                      <p:nvPr/>
                    </p:nvPicPr>
                    <p:blipFill>
                      <a:blip r:embed="rId11"/>
                      <a:stretch>
                        <a:fillRect/>
                      </a:stretch>
                    </p:blipFill>
                    <p:spPr>
                      <a:xfrm>
                        <a:off x="1231276" y="4218335"/>
                        <a:ext cx="1897299" cy="314035"/>
                      </a:xfrm>
                      <a:prstGeom prst="rect">
                        <a:avLst/>
                      </a:prstGeom>
                    </p:spPr>
                  </p:pic>
                </p:oleObj>
              </mc:Fallback>
            </mc:AlternateContent>
          </a:graphicData>
        </a:graphic>
      </p:graphicFrame>
      <p:sp>
        <p:nvSpPr>
          <p:cNvPr id="33" name="Content Placeholder 32">
            <a:extLst>
              <a:ext uri="{FF2B5EF4-FFF2-40B4-BE49-F238E27FC236}">
                <a16:creationId xmlns:a16="http://schemas.microsoft.com/office/drawing/2014/main" id="{53C3170F-1E39-2460-39ED-8709998141F8}"/>
              </a:ext>
            </a:extLst>
          </p:cNvPr>
          <p:cNvSpPr>
            <a:spLocks noGrp="1"/>
          </p:cNvSpPr>
          <p:nvPr>
            <p:ph sz="quarter" idx="19"/>
          </p:nvPr>
        </p:nvSpPr>
        <p:spPr>
          <a:xfrm>
            <a:off x="3128575" y="4128648"/>
            <a:ext cx="5247510" cy="451607"/>
          </a:xfrm>
        </p:spPr>
        <p:txBody>
          <a:bodyPr/>
          <a:lstStyle/>
          <a:p>
            <a:r>
              <a:rPr lang="en-US" sz="2000" dirty="0"/>
              <a:t>If your laptop crashes, it does not alter the</a:t>
            </a:r>
          </a:p>
        </p:txBody>
      </p:sp>
      <p:sp>
        <p:nvSpPr>
          <p:cNvPr id="34" name="Content Placeholder 33">
            <a:extLst>
              <a:ext uri="{FF2B5EF4-FFF2-40B4-BE49-F238E27FC236}">
                <a16:creationId xmlns:a16="http://schemas.microsoft.com/office/drawing/2014/main" id="{42A79AF5-19FB-ACF3-98F8-8E68564C642E}"/>
              </a:ext>
            </a:extLst>
          </p:cNvPr>
          <p:cNvSpPr>
            <a:spLocks noGrp="1"/>
          </p:cNvSpPr>
          <p:nvPr>
            <p:ph sz="quarter" idx="20"/>
          </p:nvPr>
        </p:nvSpPr>
        <p:spPr>
          <a:xfrm>
            <a:off x="342900" y="4565957"/>
            <a:ext cx="8458200" cy="451606"/>
          </a:xfrm>
        </p:spPr>
        <p:txBody>
          <a:bodyPr/>
          <a:lstStyle/>
          <a:p>
            <a:pPr marL="285750"/>
            <a:r>
              <a:rPr lang="en-US" sz="2000" dirty="0"/>
              <a:t>probability that your desktop also crashes.</a:t>
            </a:r>
          </a:p>
        </p:txBody>
      </p:sp>
      <p:sp>
        <p:nvSpPr>
          <p:cNvPr id="35" name="Content Placeholder 34">
            <a:extLst>
              <a:ext uri="{FF2B5EF4-FFF2-40B4-BE49-F238E27FC236}">
                <a16:creationId xmlns:a16="http://schemas.microsoft.com/office/drawing/2014/main" id="{34841277-FB96-7265-AA25-A495707BD727}"/>
              </a:ext>
            </a:extLst>
          </p:cNvPr>
          <p:cNvSpPr>
            <a:spLocks noGrp="1"/>
          </p:cNvSpPr>
          <p:nvPr>
            <p:ph sz="quarter" idx="21"/>
          </p:nvPr>
        </p:nvSpPr>
        <p:spPr>
          <a:xfrm>
            <a:off x="342899" y="5084736"/>
            <a:ext cx="8458200" cy="458634"/>
          </a:xfrm>
        </p:spPr>
        <p:txBody>
          <a:bodyPr/>
          <a:lstStyle/>
          <a:p>
            <a:pPr marL="292608" indent="-292608">
              <a:buFont typeface="Arial" panose="020B0604020202020204" pitchFamily="34" charset="0"/>
              <a:buChar char="•"/>
            </a:pPr>
            <a:r>
              <a:rPr lang="en-US" sz="2000" dirty="0"/>
              <a:t>The reliability of the two computers is independent.</a:t>
            </a:r>
          </a:p>
        </p:txBody>
      </p:sp>
      <p:sp>
        <p:nvSpPr>
          <p:cNvPr id="11" name="Slide Number Placeholder 10">
            <a:extLst>
              <a:ext uri="{FF2B5EF4-FFF2-40B4-BE49-F238E27FC236}">
                <a16:creationId xmlns:a16="http://schemas.microsoft.com/office/drawing/2014/main" id="{AB287363-16B3-4AAB-AC80-08AF01075DBC}"/>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2034753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17BB-C09F-4C1B-9A8A-846DAB9B59D8}"/>
              </a:ext>
            </a:extLst>
          </p:cNvPr>
          <p:cNvSpPr>
            <a:spLocks noGrp="1"/>
          </p:cNvSpPr>
          <p:nvPr>
            <p:ph type="title"/>
          </p:nvPr>
        </p:nvSpPr>
        <p:spPr/>
        <p:txBody>
          <a:bodyPr>
            <a:noAutofit/>
          </a:bodyPr>
          <a:lstStyle/>
          <a:p>
            <a:r>
              <a:rPr lang="en-US" sz="3200" dirty="0"/>
              <a:t>5.2: The Total Probability Rule and Bayes’ Theorem </a:t>
            </a:r>
            <a:r>
              <a:rPr lang="en-US" sz="1000" b="0" dirty="0"/>
              <a:t>1</a:t>
            </a:r>
          </a:p>
        </p:txBody>
      </p:sp>
      <p:sp>
        <p:nvSpPr>
          <p:cNvPr id="3" name="Content Placeholder 2">
            <a:extLst>
              <a:ext uri="{FF2B5EF4-FFF2-40B4-BE49-F238E27FC236}">
                <a16:creationId xmlns:a16="http://schemas.microsoft.com/office/drawing/2014/main" id="{821EFF70-30DE-4CD2-816F-B313509801D7}"/>
              </a:ext>
            </a:extLst>
          </p:cNvPr>
          <p:cNvSpPr>
            <a:spLocks noGrp="1"/>
          </p:cNvSpPr>
          <p:nvPr>
            <p:ph sz="quarter" idx="11"/>
          </p:nvPr>
        </p:nvSpPr>
        <p:spPr>
          <a:xfrm>
            <a:off x="342900" y="1276710"/>
            <a:ext cx="8458200" cy="1171216"/>
          </a:xfrm>
        </p:spPr>
        <p:txBody>
          <a:bodyPr/>
          <a:lstStyle/>
          <a:p>
            <a:pPr marL="292608" indent="-292608">
              <a:buFont typeface="Arial" panose="020B0604020202020204" pitchFamily="34" charset="0"/>
              <a:buChar char="•"/>
            </a:pPr>
            <a:r>
              <a:rPr lang="en-US" dirty="0"/>
              <a:t>The </a:t>
            </a:r>
            <a:r>
              <a:rPr lang="en-US" b="1" dirty="0"/>
              <a:t>total probability </a:t>
            </a:r>
            <a:r>
              <a:rPr lang="en-US" dirty="0"/>
              <a:t>rule expresses the probability of an event, </a:t>
            </a:r>
            <a:r>
              <a:rPr lang="en-US" i="1" dirty="0"/>
              <a:t>A</a:t>
            </a:r>
            <a:r>
              <a:rPr lang="en-US" dirty="0"/>
              <a:t>, in terms of probabilities of the intersection of </a:t>
            </a:r>
            <a:r>
              <a:rPr lang="en-US" i="1" dirty="0"/>
              <a:t>A</a:t>
            </a:r>
            <a:r>
              <a:rPr lang="en-US" dirty="0"/>
              <a:t> with any mutually exclusive and exhaustive events.</a:t>
            </a:r>
          </a:p>
        </p:txBody>
      </p:sp>
      <p:sp>
        <p:nvSpPr>
          <p:cNvPr id="4" name="Content Placeholder 3">
            <a:extLst>
              <a:ext uri="{FF2B5EF4-FFF2-40B4-BE49-F238E27FC236}">
                <a16:creationId xmlns:a16="http://schemas.microsoft.com/office/drawing/2014/main" id="{10D42361-1C8E-4D46-85C5-D4F2865C5FEE}"/>
              </a:ext>
            </a:extLst>
          </p:cNvPr>
          <p:cNvSpPr>
            <a:spLocks noGrp="1"/>
          </p:cNvSpPr>
          <p:nvPr>
            <p:ph sz="quarter" idx="14"/>
          </p:nvPr>
        </p:nvSpPr>
        <p:spPr>
          <a:xfrm>
            <a:off x="342900" y="2543176"/>
            <a:ext cx="6734175" cy="438150"/>
          </a:xfrm>
        </p:spPr>
        <p:txBody>
          <a:bodyPr/>
          <a:lstStyle/>
          <a:p>
            <a:pPr marL="292608" indent="-292608">
              <a:buFont typeface="Arial" panose="020B0604020202020204" pitchFamily="34" charset="0"/>
              <a:buChar char="•"/>
            </a:pPr>
            <a:r>
              <a:rPr lang="en-US" dirty="0"/>
              <a:t>The total probability rule based on two events,</a:t>
            </a:r>
          </a:p>
        </p:txBody>
      </p:sp>
      <p:graphicFrame>
        <p:nvGraphicFramePr>
          <p:cNvPr id="9" name="Object 8">
            <a:extLst>
              <a:ext uri="{FF2B5EF4-FFF2-40B4-BE49-F238E27FC236}">
                <a16:creationId xmlns:a16="http://schemas.microsoft.com/office/drawing/2014/main" id="{83026F52-60E8-4F61-935F-EA4842667342}"/>
              </a:ext>
            </a:extLst>
          </p:cNvPr>
          <p:cNvGraphicFramePr>
            <a:graphicFrameLocks noChangeAspect="1"/>
          </p:cNvGraphicFramePr>
          <p:nvPr>
            <p:extLst>
              <p:ext uri="{D42A27DB-BD31-4B8C-83A1-F6EECF244321}">
                <p14:modId xmlns:p14="http://schemas.microsoft.com/office/powerpoint/2010/main" val="1063434378"/>
              </p:ext>
            </p:extLst>
          </p:nvPr>
        </p:nvGraphicFramePr>
        <p:xfrm>
          <a:off x="7105650" y="2578101"/>
          <a:ext cx="1231900" cy="393700"/>
        </p:xfrm>
        <a:graphic>
          <a:graphicData uri="http://schemas.openxmlformats.org/presentationml/2006/ole">
            <mc:AlternateContent xmlns:mc="http://schemas.openxmlformats.org/markup-compatibility/2006">
              <mc:Choice xmlns:v="urn:schemas-microsoft-com:vml" Requires="v">
                <p:oleObj name="Equation" r:id="rId2" imgW="1231560" imgH="393480" progId="Equation.DSMT4">
                  <p:embed/>
                </p:oleObj>
              </mc:Choice>
              <mc:Fallback>
                <p:oleObj name="Equation" r:id="rId2" imgW="1231560" imgH="393480" progId="Equation.DSMT4">
                  <p:embed/>
                  <p:pic>
                    <p:nvPicPr>
                      <p:cNvPr id="0" name=""/>
                      <p:cNvPicPr/>
                      <p:nvPr/>
                    </p:nvPicPr>
                    <p:blipFill>
                      <a:blip r:embed="rId3"/>
                      <a:stretch>
                        <a:fillRect/>
                      </a:stretch>
                    </p:blipFill>
                    <p:spPr>
                      <a:xfrm>
                        <a:off x="7105650" y="2578101"/>
                        <a:ext cx="1231900" cy="3937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91FABFF-5D15-4B3A-AE9F-4449447128F4}"/>
              </a:ext>
            </a:extLst>
          </p:cNvPr>
          <p:cNvSpPr>
            <a:spLocks noGrp="1"/>
          </p:cNvSpPr>
          <p:nvPr>
            <p:ph sz="quarter" idx="15"/>
          </p:nvPr>
        </p:nvSpPr>
        <p:spPr>
          <a:xfrm>
            <a:off x="356750" y="3028951"/>
            <a:ext cx="1929250" cy="457199"/>
          </a:xfrm>
        </p:spPr>
        <p:txBody>
          <a:bodyPr/>
          <a:lstStyle/>
          <a:p>
            <a:pPr marL="292608"/>
            <a:r>
              <a:rPr lang="en-US" dirty="0"/>
              <a:t>is given by</a:t>
            </a:r>
          </a:p>
        </p:txBody>
      </p:sp>
      <p:graphicFrame>
        <p:nvGraphicFramePr>
          <p:cNvPr id="10" name="Object 9">
            <a:extLst>
              <a:ext uri="{FF2B5EF4-FFF2-40B4-BE49-F238E27FC236}">
                <a16:creationId xmlns:a16="http://schemas.microsoft.com/office/drawing/2014/main" id="{CC7EC656-7485-4F4A-BF81-E163F7D5C7D2}"/>
              </a:ext>
            </a:extLst>
          </p:cNvPr>
          <p:cNvGraphicFramePr>
            <a:graphicFrameLocks noChangeAspect="1"/>
          </p:cNvGraphicFramePr>
          <p:nvPr>
            <p:extLst>
              <p:ext uri="{D42A27DB-BD31-4B8C-83A1-F6EECF244321}">
                <p14:modId xmlns:p14="http://schemas.microsoft.com/office/powerpoint/2010/main" val="3052708811"/>
              </p:ext>
            </p:extLst>
          </p:nvPr>
        </p:nvGraphicFramePr>
        <p:xfrm>
          <a:off x="2374900" y="3076575"/>
          <a:ext cx="3619500" cy="406400"/>
        </p:xfrm>
        <a:graphic>
          <a:graphicData uri="http://schemas.openxmlformats.org/presentationml/2006/ole">
            <mc:AlternateContent xmlns:mc="http://schemas.openxmlformats.org/markup-compatibility/2006">
              <mc:Choice xmlns:v="urn:schemas-microsoft-com:vml" Requires="v">
                <p:oleObj name="Equation" r:id="rId4" imgW="3619440" imgH="406080" progId="Equation.DSMT4">
                  <p:embed/>
                </p:oleObj>
              </mc:Choice>
              <mc:Fallback>
                <p:oleObj name="Equation" r:id="rId4" imgW="3619440" imgH="406080" progId="Equation.DSMT4">
                  <p:embed/>
                  <p:pic>
                    <p:nvPicPr>
                      <p:cNvPr id="0" name=""/>
                      <p:cNvPicPr/>
                      <p:nvPr/>
                    </p:nvPicPr>
                    <p:blipFill>
                      <a:blip r:embed="rId5"/>
                      <a:stretch>
                        <a:fillRect/>
                      </a:stretch>
                    </p:blipFill>
                    <p:spPr>
                      <a:xfrm>
                        <a:off x="2374900" y="3076575"/>
                        <a:ext cx="3619500" cy="406400"/>
                      </a:xfrm>
                      <a:prstGeom prst="rect">
                        <a:avLst/>
                      </a:prstGeom>
                    </p:spPr>
                  </p:pic>
                </p:oleObj>
              </mc:Fallback>
            </mc:AlternateContent>
          </a:graphicData>
        </a:graphic>
      </p:graphicFrame>
      <p:pic>
        <p:nvPicPr>
          <p:cNvPr id="6" name="Picture 5" descr="A Venn diagram. The universal set is split into 2 unequal parts, labeled B and B complement. A circle, labeled A, is on the division.">
            <a:extLst>
              <a:ext uri="{FF2B5EF4-FFF2-40B4-BE49-F238E27FC236}">
                <a16:creationId xmlns:a16="http://schemas.microsoft.com/office/drawing/2014/main" id="{FE15A0FF-898A-9AB3-2EEE-F98418F5C81D}"/>
              </a:ext>
            </a:extLst>
          </p:cNvPr>
          <p:cNvPicPr>
            <a:picLocks noChangeAspect="1"/>
          </p:cNvPicPr>
          <p:nvPr/>
        </p:nvPicPr>
        <p:blipFill>
          <a:blip r:embed="rId6"/>
          <a:stretch>
            <a:fillRect/>
          </a:stretch>
        </p:blipFill>
        <p:spPr>
          <a:xfrm>
            <a:off x="2830463" y="3700793"/>
            <a:ext cx="3483073" cy="2390750"/>
          </a:xfrm>
          <a:prstGeom prst="rect">
            <a:avLst/>
          </a:prstGeom>
        </p:spPr>
      </p:pic>
      <p:sp>
        <p:nvSpPr>
          <p:cNvPr id="12" name="Text Placeholder 3">
            <a:extLst>
              <a:ext uri="{FF2B5EF4-FFF2-40B4-BE49-F238E27FC236}">
                <a16:creationId xmlns:a16="http://schemas.microsoft.com/office/drawing/2014/main" id="{173E2B9F-5FE2-49E4-A683-6F7A8F7EAB53}"/>
              </a:ext>
            </a:extLst>
          </p:cNvPr>
          <p:cNvSpPr>
            <a:spLocks noGrp="1"/>
          </p:cNvSpPr>
          <p:nvPr>
            <p:ph type="body" sz="quarter" idx="12"/>
          </p:nvPr>
        </p:nvSpPr>
        <p:spPr>
          <a:xfrm>
            <a:off x="2987693" y="6309360"/>
            <a:ext cx="3168614" cy="205740"/>
          </a:xfrm>
        </p:spPr>
        <p:txBody>
          <a:bodyPr anchor="ctr"/>
          <a:lstStyle/>
          <a:p>
            <a:r>
              <a:rPr lang="en-US" sz="1200" dirty="0">
                <a:hlinkClick r:id="rId7"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EAAB4090-EBC9-41F5-82BF-FAC08F826610}"/>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241637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87BA-6CCC-1DF4-0C0B-85179AF13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9C808-F38A-A9AA-1A72-B62C9BF8CAF4}"/>
              </a:ext>
            </a:extLst>
          </p:cNvPr>
          <p:cNvSpPr>
            <a:spLocks noGrp="1"/>
          </p:cNvSpPr>
          <p:nvPr>
            <p:ph type="title"/>
          </p:nvPr>
        </p:nvSpPr>
        <p:spPr/>
        <p:txBody>
          <a:bodyPr>
            <a:normAutofit fontScale="90000"/>
          </a:bodyPr>
          <a:lstStyle/>
          <a:p>
            <a:r>
              <a:rPr lang="en-US" dirty="0"/>
              <a:t>5.2: The Total Probability Rule and Bayes’ Theorem </a:t>
            </a:r>
            <a:r>
              <a:rPr lang="en-US" sz="1100" b="0" dirty="0"/>
              <a:t>2</a:t>
            </a:r>
            <a:endParaRPr lang="en-US" sz="1100" dirty="0"/>
          </a:p>
        </p:txBody>
      </p:sp>
      <p:sp>
        <p:nvSpPr>
          <p:cNvPr id="18" name="Content Placeholder 17">
            <a:extLst>
              <a:ext uri="{FF2B5EF4-FFF2-40B4-BE49-F238E27FC236}">
                <a16:creationId xmlns:a16="http://schemas.microsoft.com/office/drawing/2014/main" id="{2375D186-C8DE-C531-C11F-C4E30372FB29}"/>
              </a:ext>
            </a:extLst>
          </p:cNvPr>
          <p:cNvSpPr>
            <a:spLocks noGrp="1"/>
          </p:cNvSpPr>
          <p:nvPr>
            <p:ph sz="quarter" idx="11"/>
          </p:nvPr>
        </p:nvSpPr>
        <p:spPr>
          <a:xfrm>
            <a:off x="342900" y="1276709"/>
            <a:ext cx="8458200" cy="2599225"/>
          </a:xfrm>
        </p:spPr>
        <p:txBody>
          <a:bodyPr/>
          <a:lstStyle/>
          <a:p>
            <a:pPr marL="292608" indent="-292608">
              <a:buFont typeface="Arial" panose="020B0604020202020204" pitchFamily="34" charset="0"/>
              <a:buChar char="•"/>
            </a:pPr>
            <a:r>
              <a:rPr lang="en-US" sz="2000" dirty="0"/>
              <a:t>Bayes’ theorem is a procedure for updating probabilities based on new information; it uses the total probability rule.</a:t>
            </a:r>
          </a:p>
          <a:p>
            <a:pPr marL="292608" indent="-292608">
              <a:buFont typeface="Arial" panose="020B0604020202020204" pitchFamily="34" charset="0"/>
              <a:buChar char="•"/>
            </a:pPr>
            <a:r>
              <a:rPr lang="en-US" sz="2000" dirty="0"/>
              <a:t>The original probability is an unconditional probability called a </a:t>
            </a:r>
            <a:r>
              <a:rPr lang="en-US" sz="2000" b="1" dirty="0"/>
              <a:t>prior probability</a:t>
            </a:r>
            <a:r>
              <a:rPr lang="en-US" sz="2000" dirty="0"/>
              <a:t>, in the sense that it reflects only what we know before the arrival of new information.</a:t>
            </a:r>
          </a:p>
          <a:p>
            <a:pPr marL="292608" indent="-292608">
              <a:buFont typeface="Arial" panose="020B0604020202020204" pitchFamily="34" charset="0"/>
              <a:buChar char="•"/>
            </a:pPr>
            <a:r>
              <a:rPr lang="en-US" sz="2000" dirty="0"/>
              <a:t>On the basis of new information, we update the prior probability to arrive at a conditional probability called a </a:t>
            </a:r>
            <a:r>
              <a:rPr lang="en-US" sz="2000" b="1" dirty="0"/>
              <a:t>posterior probability</a:t>
            </a:r>
            <a:r>
              <a:rPr lang="en-US" sz="2000" dirty="0"/>
              <a:t>.</a:t>
            </a:r>
          </a:p>
        </p:txBody>
      </p:sp>
      <p:sp>
        <p:nvSpPr>
          <p:cNvPr id="21" name="Content Placeholder 20">
            <a:extLst>
              <a:ext uri="{FF2B5EF4-FFF2-40B4-BE49-F238E27FC236}">
                <a16:creationId xmlns:a16="http://schemas.microsoft.com/office/drawing/2014/main" id="{21BE2B6E-BD72-522A-EE3F-8AE633766755}"/>
              </a:ext>
            </a:extLst>
          </p:cNvPr>
          <p:cNvSpPr>
            <a:spLocks noGrp="1"/>
          </p:cNvSpPr>
          <p:nvPr>
            <p:ph sz="quarter" idx="14"/>
          </p:nvPr>
        </p:nvSpPr>
        <p:spPr>
          <a:xfrm>
            <a:off x="342900" y="3927397"/>
            <a:ext cx="3224265" cy="414712"/>
          </a:xfrm>
        </p:spPr>
        <p:txBody>
          <a:bodyPr/>
          <a:lstStyle/>
          <a:p>
            <a:pPr marL="292608" indent="-292608">
              <a:buFont typeface="Arial" panose="020B0604020202020204" pitchFamily="34" charset="0"/>
              <a:buChar char="•"/>
            </a:pPr>
            <a:r>
              <a:rPr lang="en-US" sz="2000" dirty="0"/>
              <a:t>The posterior probability</a:t>
            </a:r>
          </a:p>
        </p:txBody>
      </p:sp>
      <p:graphicFrame>
        <p:nvGraphicFramePr>
          <p:cNvPr id="12" name="Object 11">
            <a:extLst>
              <a:ext uri="{FF2B5EF4-FFF2-40B4-BE49-F238E27FC236}">
                <a16:creationId xmlns:a16="http://schemas.microsoft.com/office/drawing/2014/main" id="{F9F98246-8EDF-5335-EB73-86A7FF26793F}"/>
              </a:ext>
            </a:extLst>
          </p:cNvPr>
          <p:cNvGraphicFramePr>
            <a:graphicFrameLocks noChangeAspect="1"/>
          </p:cNvGraphicFramePr>
          <p:nvPr>
            <p:extLst>
              <p:ext uri="{D42A27DB-BD31-4B8C-83A1-F6EECF244321}">
                <p14:modId xmlns:p14="http://schemas.microsoft.com/office/powerpoint/2010/main" val="1589548964"/>
              </p:ext>
            </p:extLst>
          </p:nvPr>
        </p:nvGraphicFramePr>
        <p:xfrm>
          <a:off x="3565525" y="4019550"/>
          <a:ext cx="850900" cy="304800"/>
        </p:xfrm>
        <a:graphic>
          <a:graphicData uri="http://schemas.openxmlformats.org/presentationml/2006/ole">
            <mc:AlternateContent xmlns:mc="http://schemas.openxmlformats.org/markup-compatibility/2006">
              <mc:Choice xmlns:v="urn:schemas-microsoft-com:vml" Requires="v">
                <p:oleObj name="Equation" r:id="rId2" imgW="850680" imgH="304560" progId="Equation.DSMT4">
                  <p:embed/>
                </p:oleObj>
              </mc:Choice>
              <mc:Fallback>
                <p:oleObj name="Equation" r:id="rId2" imgW="850680" imgH="304560" progId="Equation.DSMT4">
                  <p:embed/>
                  <p:pic>
                    <p:nvPicPr>
                      <p:cNvPr id="12" name="Object 11"/>
                      <p:cNvPicPr/>
                      <p:nvPr/>
                    </p:nvPicPr>
                    <p:blipFill>
                      <a:blip r:embed="rId3"/>
                      <a:stretch>
                        <a:fillRect/>
                      </a:stretch>
                    </p:blipFill>
                    <p:spPr>
                      <a:xfrm>
                        <a:off x="3565525" y="4019550"/>
                        <a:ext cx="850900" cy="304800"/>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DD734140-8324-CA83-9A38-1DCC98749273}"/>
              </a:ext>
            </a:extLst>
          </p:cNvPr>
          <p:cNvSpPr>
            <a:spLocks noGrp="1"/>
          </p:cNvSpPr>
          <p:nvPr>
            <p:ph sz="quarter" idx="15"/>
          </p:nvPr>
        </p:nvSpPr>
        <p:spPr>
          <a:xfrm>
            <a:off x="4447671" y="3929700"/>
            <a:ext cx="4229100" cy="414712"/>
          </a:xfrm>
        </p:spPr>
        <p:txBody>
          <a:bodyPr/>
          <a:lstStyle/>
          <a:p>
            <a:r>
              <a:rPr lang="en-US" sz="2000" dirty="0"/>
              <a:t>can be found using the information</a:t>
            </a:r>
          </a:p>
        </p:txBody>
      </p:sp>
      <p:sp>
        <p:nvSpPr>
          <p:cNvPr id="23" name="Content Placeholder 22">
            <a:extLst>
              <a:ext uri="{FF2B5EF4-FFF2-40B4-BE49-F238E27FC236}">
                <a16:creationId xmlns:a16="http://schemas.microsoft.com/office/drawing/2014/main" id="{7A4C1F3A-873D-778C-1716-B4DD0F6BF073}"/>
              </a:ext>
            </a:extLst>
          </p:cNvPr>
          <p:cNvSpPr>
            <a:spLocks noGrp="1"/>
          </p:cNvSpPr>
          <p:nvPr>
            <p:ph sz="quarter" idx="16"/>
          </p:nvPr>
        </p:nvSpPr>
        <p:spPr>
          <a:xfrm>
            <a:off x="342900" y="4336159"/>
            <a:ext cx="3019732" cy="414712"/>
          </a:xfrm>
        </p:spPr>
        <p:txBody>
          <a:bodyPr/>
          <a:lstStyle/>
          <a:p>
            <a:pPr marL="280988"/>
            <a:r>
              <a:rPr lang="en-US" sz="2000" dirty="0"/>
              <a:t>on the prior probability</a:t>
            </a:r>
          </a:p>
        </p:txBody>
      </p:sp>
      <p:graphicFrame>
        <p:nvGraphicFramePr>
          <p:cNvPr id="26" name="Object 25">
            <a:extLst>
              <a:ext uri="{FF2B5EF4-FFF2-40B4-BE49-F238E27FC236}">
                <a16:creationId xmlns:a16="http://schemas.microsoft.com/office/drawing/2014/main" id="{B2603886-E435-B1A0-F780-24832C80387A}"/>
              </a:ext>
            </a:extLst>
          </p:cNvPr>
          <p:cNvGraphicFramePr>
            <a:graphicFrameLocks noChangeAspect="1"/>
          </p:cNvGraphicFramePr>
          <p:nvPr>
            <p:extLst>
              <p:ext uri="{D42A27DB-BD31-4B8C-83A1-F6EECF244321}">
                <p14:modId xmlns:p14="http://schemas.microsoft.com/office/powerpoint/2010/main" val="940906801"/>
              </p:ext>
            </p:extLst>
          </p:nvPr>
        </p:nvGraphicFramePr>
        <p:xfrm>
          <a:off x="3288627" y="4439380"/>
          <a:ext cx="557077" cy="310926"/>
        </p:xfrm>
        <a:graphic>
          <a:graphicData uri="http://schemas.openxmlformats.org/presentationml/2006/ole">
            <mc:AlternateContent xmlns:mc="http://schemas.openxmlformats.org/markup-compatibility/2006">
              <mc:Choice xmlns:v="urn:schemas-microsoft-com:vml" Requires="v">
                <p:oleObj name="Equation" r:id="rId4" imgW="545760" imgH="304560" progId="Equation.DSMT4">
                  <p:embed/>
                </p:oleObj>
              </mc:Choice>
              <mc:Fallback>
                <p:oleObj name="Equation" r:id="rId4" imgW="545760" imgH="304560" progId="Equation.DSMT4">
                  <p:embed/>
                  <p:pic>
                    <p:nvPicPr>
                      <p:cNvPr id="0" name=""/>
                      <p:cNvPicPr/>
                      <p:nvPr/>
                    </p:nvPicPr>
                    <p:blipFill>
                      <a:blip r:embed="rId5"/>
                      <a:stretch>
                        <a:fillRect/>
                      </a:stretch>
                    </p:blipFill>
                    <p:spPr>
                      <a:xfrm>
                        <a:off x="3288627" y="4439380"/>
                        <a:ext cx="557077" cy="310926"/>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4FC0CEA8-E13E-7A73-0E7E-AD13F877E5D2}"/>
              </a:ext>
            </a:extLst>
          </p:cNvPr>
          <p:cNvSpPr>
            <a:spLocks noGrp="1"/>
          </p:cNvSpPr>
          <p:nvPr>
            <p:ph sz="quarter" idx="17"/>
          </p:nvPr>
        </p:nvSpPr>
        <p:spPr>
          <a:xfrm>
            <a:off x="3845704" y="4341016"/>
            <a:ext cx="4652385" cy="414712"/>
          </a:xfrm>
        </p:spPr>
        <p:txBody>
          <a:bodyPr/>
          <a:lstStyle/>
          <a:p>
            <a:r>
              <a:rPr lang="en-US" sz="2000" dirty="0"/>
              <a:t>along with conditional probabilities as,</a:t>
            </a:r>
          </a:p>
        </p:txBody>
      </p:sp>
      <p:graphicFrame>
        <p:nvGraphicFramePr>
          <p:cNvPr id="13" name="Object 12">
            <a:extLst>
              <a:ext uri="{FF2B5EF4-FFF2-40B4-BE49-F238E27FC236}">
                <a16:creationId xmlns:a16="http://schemas.microsoft.com/office/drawing/2014/main" id="{E537E9E0-113E-595C-A2F4-FEA9D59D4B0A}"/>
              </a:ext>
            </a:extLst>
          </p:cNvPr>
          <p:cNvGraphicFramePr>
            <a:graphicFrameLocks noChangeAspect="1"/>
          </p:cNvGraphicFramePr>
          <p:nvPr>
            <p:extLst>
              <p:ext uri="{D42A27DB-BD31-4B8C-83A1-F6EECF244321}">
                <p14:modId xmlns:p14="http://schemas.microsoft.com/office/powerpoint/2010/main" val="701423211"/>
              </p:ext>
            </p:extLst>
          </p:nvPr>
        </p:nvGraphicFramePr>
        <p:xfrm>
          <a:off x="663575" y="5145088"/>
          <a:ext cx="7816850" cy="641350"/>
        </p:xfrm>
        <a:graphic>
          <a:graphicData uri="http://schemas.openxmlformats.org/presentationml/2006/ole">
            <mc:AlternateContent xmlns:mc="http://schemas.openxmlformats.org/markup-compatibility/2006">
              <mc:Choice xmlns:v="urn:schemas-microsoft-com:vml" Requires="v">
                <p:oleObj name="Equation" r:id="rId6" imgW="8051760" imgH="660240" progId="Equation.DSMT4">
                  <p:embed/>
                </p:oleObj>
              </mc:Choice>
              <mc:Fallback>
                <p:oleObj name="Equation" r:id="rId6" imgW="8051760" imgH="660240" progId="Equation.DSMT4">
                  <p:embed/>
                  <p:pic>
                    <p:nvPicPr>
                      <p:cNvPr id="13" name="Object 12">
                        <a:extLst>
                          <a:ext uri="{FF2B5EF4-FFF2-40B4-BE49-F238E27FC236}">
                            <a16:creationId xmlns:a16="http://schemas.microsoft.com/office/drawing/2014/main" id="{B0E9E2B1-7E34-4313-B19A-C663F1A19323}"/>
                          </a:ext>
                        </a:extLst>
                      </p:cNvPr>
                      <p:cNvPicPr/>
                      <p:nvPr/>
                    </p:nvPicPr>
                    <p:blipFill>
                      <a:blip r:embed="rId7"/>
                      <a:stretch>
                        <a:fillRect/>
                      </a:stretch>
                    </p:blipFill>
                    <p:spPr>
                      <a:xfrm>
                        <a:off x="663575" y="5145088"/>
                        <a:ext cx="7816850" cy="64135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D9F83671-3F6E-DA2C-3275-E35DABD11229}"/>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4040223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8B9E-530B-4C30-BD73-8C4BE669773C}"/>
              </a:ext>
            </a:extLst>
          </p:cNvPr>
          <p:cNvSpPr>
            <a:spLocks noGrp="1"/>
          </p:cNvSpPr>
          <p:nvPr>
            <p:ph type="title"/>
          </p:nvPr>
        </p:nvSpPr>
        <p:spPr/>
        <p:txBody>
          <a:bodyPr>
            <a:noAutofit/>
          </a:bodyPr>
          <a:lstStyle/>
          <a:p>
            <a:r>
              <a:rPr lang="en-US" sz="3200" dirty="0"/>
              <a:t>5.2: The Total Probability Rule and Bayes’ Theorem </a:t>
            </a:r>
            <a:r>
              <a:rPr lang="en-US" sz="1000" b="0" dirty="0"/>
              <a:t>3</a:t>
            </a:r>
          </a:p>
        </p:txBody>
      </p:sp>
      <p:sp>
        <p:nvSpPr>
          <p:cNvPr id="3" name="Content Placeholder 2">
            <a:extLst>
              <a:ext uri="{FF2B5EF4-FFF2-40B4-BE49-F238E27FC236}">
                <a16:creationId xmlns:a16="http://schemas.microsoft.com/office/drawing/2014/main" id="{A5164934-2B78-490F-9804-E24DF1C39377}"/>
              </a:ext>
            </a:extLst>
          </p:cNvPr>
          <p:cNvSpPr>
            <a:spLocks noGrp="1"/>
          </p:cNvSpPr>
          <p:nvPr>
            <p:ph sz="quarter" idx="11"/>
          </p:nvPr>
        </p:nvSpPr>
        <p:spPr>
          <a:xfrm>
            <a:off x="342900" y="1276709"/>
            <a:ext cx="8458200" cy="5028841"/>
          </a:xfrm>
        </p:spPr>
        <p:txBody>
          <a:bodyPr/>
          <a:lstStyle/>
          <a:p>
            <a:pPr marL="292608" indent="-292608">
              <a:buFont typeface="Arial" panose="020B0604020202020204" pitchFamily="34" charset="0"/>
              <a:buChar char="•"/>
            </a:pPr>
            <a:r>
              <a:rPr lang="en-US" sz="2000" dirty="0"/>
              <a:t>Example: In a lie-detector test, an individual is asked to answer a series of questions while connected to a polygraph (lie detector).</a:t>
            </a:r>
          </a:p>
          <a:p>
            <a:pPr marL="292608" indent="-292608">
              <a:buFont typeface="Arial" panose="020B0604020202020204" pitchFamily="34" charset="0"/>
              <a:buChar char="•"/>
            </a:pPr>
            <a:r>
              <a:rPr lang="en-US" sz="2000" dirty="0"/>
              <a:t>This instrument measures and records several physiological responses of the individual on the basis that false answers will produce distinctive measurements.</a:t>
            </a:r>
          </a:p>
          <a:p>
            <a:pPr marL="292608" indent="-292608">
              <a:buFont typeface="Arial" panose="020B0604020202020204" pitchFamily="34" charset="0"/>
              <a:buChar char="•"/>
            </a:pPr>
            <a:r>
              <a:rPr lang="en-US" sz="2000" dirty="0"/>
              <a:t>Assume that 99% of the individuals who go in for a polygraph test tell the truth.</a:t>
            </a:r>
          </a:p>
          <a:p>
            <a:pPr marL="292608" indent="-292608">
              <a:buFont typeface="Arial" panose="020B0604020202020204" pitchFamily="34" charset="0"/>
              <a:buChar char="•"/>
            </a:pPr>
            <a:r>
              <a:rPr lang="en-US" sz="2000" dirty="0"/>
              <a:t>These tests are considered to be 95% reliable. In other words, there is a 95% chance that the test will detect a lie if an individual actually lies.</a:t>
            </a:r>
          </a:p>
          <a:p>
            <a:pPr marL="292608" indent="-292608">
              <a:buFont typeface="Arial" panose="020B0604020202020204" pitchFamily="34" charset="0"/>
              <a:buChar char="•"/>
            </a:pPr>
            <a:r>
              <a:rPr lang="en-US" sz="2000" dirty="0"/>
              <a:t>Let there also be a 0.5% chance that the test erroneously detects a lie even when the individual is telling the truth.</a:t>
            </a:r>
          </a:p>
          <a:p>
            <a:pPr marL="292608" indent="-292608">
              <a:buFont typeface="Arial" panose="020B0604020202020204" pitchFamily="34" charset="0"/>
              <a:buChar char="•"/>
            </a:pPr>
            <a:r>
              <a:rPr lang="en-US" sz="2000" dirty="0"/>
              <a:t>An individual has just taken a polygraph test and the test has detected a lie. What is the probability that the individual was actually telling the truth?</a:t>
            </a:r>
          </a:p>
        </p:txBody>
      </p:sp>
      <p:sp>
        <p:nvSpPr>
          <p:cNvPr id="6" name="Slide Number Placeholder 5">
            <a:extLst>
              <a:ext uri="{FF2B5EF4-FFF2-40B4-BE49-F238E27FC236}">
                <a16:creationId xmlns:a16="http://schemas.microsoft.com/office/drawing/2014/main" id="{68F9A184-35FA-405F-8C85-D7657D704F3B}"/>
              </a:ext>
            </a:extLst>
          </p:cNvPr>
          <p:cNvSpPr>
            <a:spLocks noGrp="1"/>
          </p:cNvSpPr>
          <p:nvPr>
            <p:ph type="sldNum" sz="quarter" idx="4"/>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221110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481A-2C57-4AFE-A452-644FD12DB7C3}"/>
              </a:ext>
            </a:extLst>
          </p:cNvPr>
          <p:cNvSpPr>
            <a:spLocks noGrp="1"/>
          </p:cNvSpPr>
          <p:nvPr>
            <p:ph type="title"/>
          </p:nvPr>
        </p:nvSpPr>
        <p:spPr/>
        <p:txBody>
          <a:bodyPr>
            <a:normAutofit/>
          </a:bodyPr>
          <a:lstStyle/>
          <a:p>
            <a:r>
              <a:rPr lang="en-US" sz="3200" dirty="0"/>
              <a:t>Introductory Case: Marijuana Legalization</a:t>
            </a:r>
          </a:p>
        </p:txBody>
      </p:sp>
      <p:sp>
        <p:nvSpPr>
          <p:cNvPr id="3" name="Content Placeholder 2">
            <a:extLst>
              <a:ext uri="{FF2B5EF4-FFF2-40B4-BE49-F238E27FC236}">
                <a16:creationId xmlns:a16="http://schemas.microsoft.com/office/drawing/2014/main" id="{CDCD2A75-2121-4DF2-B590-01798D493F1B}"/>
              </a:ext>
            </a:extLst>
          </p:cNvPr>
          <p:cNvSpPr>
            <a:spLocks noGrp="1"/>
          </p:cNvSpPr>
          <p:nvPr>
            <p:ph sz="quarter" idx="11"/>
          </p:nvPr>
        </p:nvSpPr>
        <p:spPr>
          <a:xfrm>
            <a:off x="342900" y="1276710"/>
            <a:ext cx="8458200" cy="685440"/>
          </a:xfrm>
        </p:spPr>
        <p:txBody>
          <a:bodyPr/>
          <a:lstStyle/>
          <a:p>
            <a:r>
              <a:rPr lang="en-US" sz="2000" dirty="0"/>
              <a:t>Alexis is analyzing the demographic breakdown of marijuana supporters, and compiles information on support based on age group.</a:t>
            </a:r>
          </a:p>
        </p:txBody>
      </p:sp>
      <p:graphicFrame>
        <p:nvGraphicFramePr>
          <p:cNvPr id="13" name="Table 12">
            <a:extLst>
              <a:ext uri="{FF2B5EF4-FFF2-40B4-BE49-F238E27FC236}">
                <a16:creationId xmlns:a16="http://schemas.microsoft.com/office/drawing/2014/main" id="{5437B101-D7D2-4AC1-B1F5-90A2333752EB}"/>
              </a:ext>
            </a:extLst>
          </p:cNvPr>
          <p:cNvGraphicFramePr>
            <a:graphicFrameLocks noGrp="1"/>
          </p:cNvGraphicFramePr>
          <p:nvPr>
            <p:extLst>
              <p:ext uri="{D42A27DB-BD31-4B8C-83A1-F6EECF244321}">
                <p14:modId xmlns:p14="http://schemas.microsoft.com/office/powerpoint/2010/main" val="2956063301"/>
              </p:ext>
            </p:extLst>
          </p:nvPr>
        </p:nvGraphicFramePr>
        <p:xfrm>
          <a:off x="1524000" y="2088510"/>
          <a:ext cx="6096000" cy="167640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3341267853"/>
                    </a:ext>
                  </a:extLst>
                </a:gridCol>
                <a:gridCol w="1219200">
                  <a:extLst>
                    <a:ext uri="{9D8B030D-6E8A-4147-A177-3AD203B41FA5}">
                      <a16:colId xmlns:a16="http://schemas.microsoft.com/office/drawing/2014/main" val="3780143896"/>
                    </a:ext>
                  </a:extLst>
                </a:gridCol>
              </a:tblGrid>
              <a:tr h="0">
                <a:tc>
                  <a:txBody>
                    <a:bodyPr/>
                    <a:lstStyle/>
                    <a:p>
                      <a:r>
                        <a:rPr lang="en-US" sz="1600" dirty="0"/>
                        <a:t>Age group</a:t>
                      </a:r>
                    </a:p>
                  </a:txBody>
                  <a:tcPr/>
                </a:tc>
                <a:tc>
                  <a:txBody>
                    <a:bodyPr/>
                    <a:lstStyle/>
                    <a:p>
                      <a:pPr algn="ctr"/>
                      <a:r>
                        <a:rPr lang="en-US" sz="1600" dirty="0"/>
                        <a:t>Support</a:t>
                      </a:r>
                    </a:p>
                  </a:txBody>
                  <a:tcPr/>
                </a:tc>
                <a:extLst>
                  <a:ext uri="{0D108BD9-81ED-4DB2-BD59-A6C34878D82A}">
                    <a16:rowId xmlns:a16="http://schemas.microsoft.com/office/drawing/2014/main" val="2001959930"/>
                  </a:ext>
                </a:extLst>
              </a:tr>
              <a:tr h="0">
                <a:tc>
                  <a:txBody>
                    <a:bodyPr/>
                    <a:lstStyle/>
                    <a:p>
                      <a:r>
                        <a:rPr lang="en-US" sz="1600" dirty="0"/>
                        <a:t>Millennial (born between 19</a:t>
                      </a:r>
                      <a:r>
                        <a:rPr lang="en-US" sz="100" dirty="0"/>
                        <a:t> </a:t>
                      </a:r>
                      <a:r>
                        <a:rPr lang="en-US" sz="1600" dirty="0"/>
                        <a:t>81 and 19</a:t>
                      </a:r>
                      <a:r>
                        <a:rPr lang="en-US" sz="100" dirty="0"/>
                        <a:t> </a:t>
                      </a:r>
                      <a:r>
                        <a:rPr lang="en-US" sz="1600" dirty="0"/>
                        <a:t>96)</a:t>
                      </a:r>
                    </a:p>
                  </a:txBody>
                  <a:tcPr/>
                </a:tc>
                <a:tc>
                  <a:txBody>
                    <a:bodyPr/>
                    <a:lstStyle/>
                    <a:p>
                      <a:pPr marL="122238" indent="0" algn="ctr"/>
                      <a:r>
                        <a:rPr lang="en-US" sz="1600" dirty="0"/>
                        <a:t>71%</a:t>
                      </a:r>
                    </a:p>
                  </a:txBody>
                  <a:tcPr/>
                </a:tc>
                <a:extLst>
                  <a:ext uri="{0D108BD9-81ED-4DB2-BD59-A6C34878D82A}">
                    <a16:rowId xmlns:a16="http://schemas.microsoft.com/office/drawing/2014/main" val="2740653578"/>
                  </a:ext>
                </a:extLst>
              </a:tr>
              <a:tr h="0">
                <a:tc>
                  <a:txBody>
                    <a:bodyPr/>
                    <a:lstStyle/>
                    <a:p>
                      <a:r>
                        <a:rPr lang="en-US" sz="1600" dirty="0"/>
                        <a:t>Generation X (born between 19</a:t>
                      </a:r>
                      <a:r>
                        <a:rPr lang="en-US" sz="100" dirty="0"/>
                        <a:t> </a:t>
                      </a:r>
                      <a:r>
                        <a:rPr lang="en-US" sz="1600" dirty="0"/>
                        <a:t>65 and 19</a:t>
                      </a:r>
                      <a:r>
                        <a:rPr lang="en-US" sz="100" dirty="0"/>
                        <a:t> </a:t>
                      </a:r>
                      <a:r>
                        <a:rPr lang="en-US" sz="1600" dirty="0"/>
                        <a:t>80)</a:t>
                      </a:r>
                    </a:p>
                  </a:txBody>
                  <a:tcPr/>
                </a:tc>
                <a:tc>
                  <a:txBody>
                    <a:bodyPr/>
                    <a:lstStyle/>
                    <a:p>
                      <a:pPr algn="ctr"/>
                      <a:r>
                        <a:rPr lang="en-US" sz="1600" dirty="0"/>
                        <a:t>57</a:t>
                      </a:r>
                    </a:p>
                  </a:txBody>
                  <a:tcPr/>
                </a:tc>
                <a:extLst>
                  <a:ext uri="{0D108BD9-81ED-4DB2-BD59-A6C34878D82A}">
                    <a16:rowId xmlns:a16="http://schemas.microsoft.com/office/drawing/2014/main" val="1814928429"/>
                  </a:ext>
                </a:extLst>
              </a:tr>
              <a:tr h="0">
                <a:tc>
                  <a:txBody>
                    <a:bodyPr/>
                    <a:lstStyle/>
                    <a:p>
                      <a:r>
                        <a:rPr lang="en-US" sz="1600" dirty="0"/>
                        <a:t>Baby Boomer (born between 19</a:t>
                      </a:r>
                      <a:r>
                        <a:rPr lang="en-US" sz="100" dirty="0"/>
                        <a:t> </a:t>
                      </a:r>
                      <a:r>
                        <a:rPr lang="en-US" sz="1600" dirty="0"/>
                        <a:t>46 and 19</a:t>
                      </a:r>
                      <a:r>
                        <a:rPr lang="en-US" sz="100" dirty="0"/>
                        <a:t> </a:t>
                      </a:r>
                      <a:r>
                        <a:rPr lang="en-US" sz="1600" dirty="0"/>
                        <a:t>64)</a:t>
                      </a:r>
                    </a:p>
                  </a:txBody>
                  <a:tcPr/>
                </a:tc>
                <a:tc>
                  <a:txBody>
                    <a:bodyPr/>
                    <a:lstStyle/>
                    <a:p>
                      <a:pPr algn="ctr"/>
                      <a:r>
                        <a:rPr lang="en-US" sz="1600" dirty="0"/>
                        <a:t>56</a:t>
                      </a:r>
                    </a:p>
                  </a:txBody>
                  <a:tcPr/>
                </a:tc>
                <a:extLst>
                  <a:ext uri="{0D108BD9-81ED-4DB2-BD59-A6C34878D82A}">
                    <a16:rowId xmlns:a16="http://schemas.microsoft.com/office/drawing/2014/main" val="1081468316"/>
                  </a:ext>
                </a:extLst>
              </a:tr>
              <a:tr h="161295">
                <a:tc>
                  <a:txBody>
                    <a:bodyPr/>
                    <a:lstStyle/>
                    <a:p>
                      <a:r>
                        <a:rPr lang="en-US" sz="1600" dirty="0"/>
                        <a:t>Silent Generation (born between 19</a:t>
                      </a:r>
                      <a:r>
                        <a:rPr lang="en-US" sz="100" dirty="0"/>
                        <a:t> </a:t>
                      </a:r>
                      <a:r>
                        <a:rPr lang="en-US" sz="1600" dirty="0"/>
                        <a:t>28 and 19</a:t>
                      </a:r>
                      <a:r>
                        <a:rPr lang="en-US" sz="100" dirty="0"/>
                        <a:t> </a:t>
                      </a:r>
                      <a:r>
                        <a:rPr lang="en-US" sz="1600" dirty="0"/>
                        <a:t>45)</a:t>
                      </a:r>
                    </a:p>
                  </a:txBody>
                  <a:tcPr/>
                </a:tc>
                <a:tc>
                  <a:txBody>
                    <a:bodyPr/>
                    <a:lstStyle/>
                    <a:p>
                      <a:pPr algn="ctr"/>
                      <a:r>
                        <a:rPr lang="en-US" sz="1600" dirty="0"/>
                        <a:t>33</a:t>
                      </a:r>
                    </a:p>
                  </a:txBody>
                  <a:tcPr/>
                </a:tc>
                <a:extLst>
                  <a:ext uri="{0D108BD9-81ED-4DB2-BD59-A6C34878D82A}">
                    <a16:rowId xmlns:a16="http://schemas.microsoft.com/office/drawing/2014/main" val="3544685404"/>
                  </a:ext>
                </a:extLst>
              </a:tr>
            </a:tbl>
          </a:graphicData>
        </a:graphic>
      </p:graphicFrame>
      <p:sp>
        <p:nvSpPr>
          <p:cNvPr id="4" name="Content Placeholder 3">
            <a:extLst>
              <a:ext uri="{FF2B5EF4-FFF2-40B4-BE49-F238E27FC236}">
                <a16:creationId xmlns:a16="http://schemas.microsoft.com/office/drawing/2014/main" id="{32A1F1BA-B66F-4F5B-8FE9-DE4F46EAB418}"/>
              </a:ext>
            </a:extLst>
          </p:cNvPr>
          <p:cNvSpPr>
            <a:spLocks noGrp="1"/>
          </p:cNvSpPr>
          <p:nvPr>
            <p:ph sz="quarter" idx="14"/>
          </p:nvPr>
        </p:nvSpPr>
        <p:spPr>
          <a:xfrm>
            <a:off x="342900" y="3867150"/>
            <a:ext cx="8458200" cy="285750"/>
          </a:xfrm>
        </p:spPr>
        <p:txBody>
          <a:bodyPr/>
          <a:lstStyle/>
          <a:p>
            <a:r>
              <a:rPr lang="en-US" sz="1400" dirty="0"/>
              <a:t>Source: Pew Research Center, survey conducted August 23-September 2, 2016.</a:t>
            </a:r>
          </a:p>
        </p:txBody>
      </p:sp>
      <p:sp>
        <p:nvSpPr>
          <p:cNvPr id="5" name="Content Placeholder 4">
            <a:extLst>
              <a:ext uri="{FF2B5EF4-FFF2-40B4-BE49-F238E27FC236}">
                <a16:creationId xmlns:a16="http://schemas.microsoft.com/office/drawing/2014/main" id="{63726CFC-BE09-447E-BF28-E3F61A50174E}"/>
              </a:ext>
            </a:extLst>
          </p:cNvPr>
          <p:cNvSpPr>
            <a:spLocks noGrp="1"/>
          </p:cNvSpPr>
          <p:nvPr>
            <p:ph sz="quarter" idx="15"/>
          </p:nvPr>
        </p:nvSpPr>
        <p:spPr>
          <a:xfrm>
            <a:off x="342900" y="4330382"/>
            <a:ext cx="8458200" cy="384494"/>
          </a:xfrm>
        </p:spPr>
        <p:txBody>
          <a:bodyPr/>
          <a:lstStyle/>
          <a:p>
            <a:pPr marL="292608" indent="-292608">
              <a:buFont typeface="Arial" panose="020B0604020202020204" pitchFamily="34" charset="0"/>
              <a:buChar char="•"/>
            </a:pPr>
            <a:r>
              <a:rPr lang="en-US" sz="2000" dirty="0"/>
              <a:t>She would like to use the data to accomplish the following tasks.</a:t>
            </a:r>
          </a:p>
        </p:txBody>
      </p:sp>
      <p:sp>
        <p:nvSpPr>
          <p:cNvPr id="6" name="Content Placeholder 5">
            <a:extLst>
              <a:ext uri="{FF2B5EF4-FFF2-40B4-BE49-F238E27FC236}">
                <a16:creationId xmlns:a16="http://schemas.microsoft.com/office/drawing/2014/main" id="{B0A32ABB-7834-455E-AD90-BF93502DD06B}"/>
              </a:ext>
            </a:extLst>
          </p:cNvPr>
          <p:cNvSpPr>
            <a:spLocks noGrp="1"/>
          </p:cNvSpPr>
          <p:nvPr>
            <p:ph sz="quarter" idx="16"/>
          </p:nvPr>
        </p:nvSpPr>
        <p:spPr>
          <a:xfrm>
            <a:off x="342900" y="4810125"/>
            <a:ext cx="8458200" cy="1447800"/>
          </a:xfrm>
        </p:spPr>
        <p:txBody>
          <a:bodyPr/>
          <a:lstStyle/>
          <a:p>
            <a:pPr marL="621792" indent="-320040">
              <a:buFont typeface="+mj-lt"/>
              <a:buAutoNum type="arabicPeriod"/>
            </a:pPr>
            <a:r>
              <a:rPr lang="en-US" sz="2000" dirty="0"/>
              <a:t>Calculate and interpret relevant conditional, unconditional, and joint probabilities.</a:t>
            </a:r>
          </a:p>
          <a:p>
            <a:pPr marL="621792" indent="-320040">
              <a:buFont typeface="+mj-lt"/>
              <a:buAutoNum type="arabicPeriod"/>
            </a:pPr>
            <a:r>
              <a:rPr lang="en-US" sz="2000" dirty="0"/>
              <a:t>Calculate and interpret the probability of all Americans who support the legalization of marijuana.</a:t>
            </a:r>
          </a:p>
        </p:txBody>
      </p:sp>
      <p:sp>
        <p:nvSpPr>
          <p:cNvPr id="11" name="Slide Number Placeholder 10">
            <a:extLst>
              <a:ext uri="{FF2B5EF4-FFF2-40B4-BE49-F238E27FC236}">
                <a16:creationId xmlns:a16="http://schemas.microsoft.com/office/drawing/2014/main" id="{8CBFAAE6-21C1-4855-83A4-99EB71D80060}"/>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1492417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4F4-8221-4257-9510-DA98E4F15AE4}"/>
              </a:ext>
            </a:extLst>
          </p:cNvPr>
          <p:cNvSpPr>
            <a:spLocks noGrp="1"/>
          </p:cNvSpPr>
          <p:nvPr>
            <p:ph type="title"/>
          </p:nvPr>
        </p:nvSpPr>
        <p:spPr/>
        <p:txBody>
          <a:bodyPr>
            <a:normAutofit fontScale="90000"/>
          </a:bodyPr>
          <a:lstStyle/>
          <a:p>
            <a:r>
              <a:rPr lang="en-US" dirty="0"/>
              <a:t>5.2: The Total Probability Rule and Bayes’ Theorem </a:t>
            </a:r>
            <a:r>
              <a:rPr lang="en-US" sz="1100" b="0" dirty="0"/>
              <a:t>4</a:t>
            </a:r>
          </a:p>
        </p:txBody>
      </p:sp>
      <p:sp>
        <p:nvSpPr>
          <p:cNvPr id="3" name="Content Placeholder 2">
            <a:extLst>
              <a:ext uri="{FF2B5EF4-FFF2-40B4-BE49-F238E27FC236}">
                <a16:creationId xmlns:a16="http://schemas.microsoft.com/office/drawing/2014/main" id="{8FF7A4CA-B9A8-4882-A6F6-68E35417438C}"/>
              </a:ext>
            </a:extLst>
          </p:cNvPr>
          <p:cNvSpPr>
            <a:spLocks noGrp="1"/>
          </p:cNvSpPr>
          <p:nvPr>
            <p:ph sz="quarter" idx="11"/>
          </p:nvPr>
        </p:nvSpPr>
        <p:spPr>
          <a:xfrm>
            <a:off x="342900" y="1276709"/>
            <a:ext cx="8458200" cy="733065"/>
          </a:xfrm>
        </p:spPr>
        <p:txBody>
          <a:bodyPr/>
          <a:lstStyle/>
          <a:p>
            <a:pPr marL="292608" indent="-292608">
              <a:buFont typeface="Arial" panose="020B0604020202020204" pitchFamily="34" charset="0"/>
              <a:buChar char="•"/>
            </a:pPr>
            <a:r>
              <a:rPr lang="en-US" sz="1800" dirty="0"/>
              <a:t>Example:</a:t>
            </a:r>
          </a:p>
          <a:p>
            <a:pPr marL="292608" indent="-292608">
              <a:buFont typeface="Arial" panose="020B0604020202020204" pitchFamily="34" charset="0"/>
              <a:buChar char="•"/>
            </a:pPr>
            <a:r>
              <a:rPr lang="en-US" sz="1800" dirty="0"/>
              <a:t>Let D and T correspond to the events that the polygraph detects a lie and that</a:t>
            </a:r>
          </a:p>
        </p:txBody>
      </p:sp>
      <p:sp>
        <p:nvSpPr>
          <p:cNvPr id="4" name="Content Placeholder 3">
            <a:extLst>
              <a:ext uri="{FF2B5EF4-FFF2-40B4-BE49-F238E27FC236}">
                <a16:creationId xmlns:a16="http://schemas.microsoft.com/office/drawing/2014/main" id="{1B1AE856-5F39-4A48-AA4B-5540E7EBD506}"/>
              </a:ext>
            </a:extLst>
          </p:cNvPr>
          <p:cNvSpPr>
            <a:spLocks noGrp="1"/>
          </p:cNvSpPr>
          <p:nvPr>
            <p:ph sz="quarter" idx="14"/>
          </p:nvPr>
        </p:nvSpPr>
        <p:spPr>
          <a:xfrm>
            <a:off x="342901" y="2070496"/>
            <a:ext cx="3619500" cy="339329"/>
          </a:xfrm>
        </p:spPr>
        <p:txBody>
          <a:bodyPr/>
          <a:lstStyle/>
          <a:p>
            <a:pPr marL="292608"/>
            <a:r>
              <a:rPr lang="en-US" sz="1800" dirty="0"/>
              <a:t>an individual is telling the truth,</a:t>
            </a:r>
          </a:p>
        </p:txBody>
      </p:sp>
      <p:graphicFrame>
        <p:nvGraphicFramePr>
          <p:cNvPr id="18" name="Object 17">
            <a:extLst>
              <a:ext uri="{FF2B5EF4-FFF2-40B4-BE49-F238E27FC236}">
                <a16:creationId xmlns:a16="http://schemas.microsoft.com/office/drawing/2014/main" id="{2BBC4778-435E-4DDB-91B3-A14B6F5822E5}"/>
              </a:ext>
            </a:extLst>
          </p:cNvPr>
          <p:cNvGraphicFramePr>
            <a:graphicFrameLocks noChangeAspect="1"/>
          </p:cNvGraphicFramePr>
          <p:nvPr>
            <p:extLst>
              <p:ext uri="{D42A27DB-BD31-4B8C-83A1-F6EECF244321}">
                <p14:modId xmlns:p14="http://schemas.microsoft.com/office/powerpoint/2010/main" val="67276351"/>
              </p:ext>
            </p:extLst>
          </p:nvPr>
        </p:nvGraphicFramePr>
        <p:xfrm>
          <a:off x="3908426" y="2084666"/>
          <a:ext cx="2781300" cy="317500"/>
        </p:xfrm>
        <a:graphic>
          <a:graphicData uri="http://schemas.openxmlformats.org/presentationml/2006/ole">
            <mc:AlternateContent xmlns:mc="http://schemas.openxmlformats.org/markup-compatibility/2006">
              <mc:Choice xmlns:v="urn:schemas-microsoft-com:vml" Requires="v">
                <p:oleObj name="Equation" r:id="rId2" imgW="2781000" imgH="317160" progId="Equation.DSMT4">
                  <p:embed/>
                </p:oleObj>
              </mc:Choice>
              <mc:Fallback>
                <p:oleObj name="Equation" r:id="rId2" imgW="2781000" imgH="317160" progId="Equation.DSMT4">
                  <p:embed/>
                  <p:pic>
                    <p:nvPicPr>
                      <p:cNvPr id="0" name=""/>
                      <p:cNvPicPr/>
                      <p:nvPr/>
                    </p:nvPicPr>
                    <p:blipFill>
                      <a:blip r:embed="rId3"/>
                      <a:stretch>
                        <a:fillRect/>
                      </a:stretch>
                    </p:blipFill>
                    <p:spPr>
                      <a:xfrm>
                        <a:off x="3908426" y="2084666"/>
                        <a:ext cx="2781300" cy="317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94BA45D-60E0-4CC9-B0D9-D650D7EDA85B}"/>
              </a:ext>
            </a:extLst>
          </p:cNvPr>
          <p:cNvSpPr>
            <a:spLocks noGrp="1"/>
          </p:cNvSpPr>
          <p:nvPr>
            <p:ph sz="quarter" idx="15"/>
          </p:nvPr>
        </p:nvSpPr>
        <p:spPr>
          <a:xfrm>
            <a:off x="342900" y="2470548"/>
            <a:ext cx="1838325" cy="339328"/>
          </a:xfrm>
        </p:spPr>
        <p:txBody>
          <a:bodyPr/>
          <a:lstStyle/>
          <a:p>
            <a:pPr marL="292608" indent="-292608">
              <a:buFont typeface="Arial" panose="020B0604020202020204" pitchFamily="34" charset="0"/>
              <a:buChar char="•"/>
            </a:pPr>
            <a:r>
              <a:rPr lang="en-US" sz="1800" dirty="0"/>
              <a:t>We formulate</a:t>
            </a:r>
          </a:p>
        </p:txBody>
      </p:sp>
      <p:graphicFrame>
        <p:nvGraphicFramePr>
          <p:cNvPr id="19" name="Object 18">
            <a:extLst>
              <a:ext uri="{FF2B5EF4-FFF2-40B4-BE49-F238E27FC236}">
                <a16:creationId xmlns:a16="http://schemas.microsoft.com/office/drawing/2014/main" id="{C38A7F72-3D46-48DC-A17D-B95BC5CD8939}"/>
              </a:ext>
            </a:extLst>
          </p:cNvPr>
          <p:cNvGraphicFramePr>
            <a:graphicFrameLocks noChangeAspect="1"/>
          </p:cNvGraphicFramePr>
          <p:nvPr>
            <p:extLst>
              <p:ext uri="{D42A27DB-BD31-4B8C-83A1-F6EECF244321}">
                <p14:modId xmlns:p14="http://schemas.microsoft.com/office/powerpoint/2010/main" val="765685050"/>
              </p:ext>
            </p:extLst>
          </p:nvPr>
        </p:nvGraphicFramePr>
        <p:xfrm>
          <a:off x="2162176" y="2511624"/>
          <a:ext cx="3492500" cy="317500"/>
        </p:xfrm>
        <a:graphic>
          <a:graphicData uri="http://schemas.openxmlformats.org/presentationml/2006/ole">
            <mc:AlternateContent xmlns:mc="http://schemas.openxmlformats.org/markup-compatibility/2006">
              <mc:Choice xmlns:v="urn:schemas-microsoft-com:vml" Requires="v">
                <p:oleObj name="Equation" r:id="rId4" imgW="3492360" imgH="317160" progId="Equation.DSMT4">
                  <p:embed/>
                </p:oleObj>
              </mc:Choice>
              <mc:Fallback>
                <p:oleObj name="Equation" r:id="rId4" imgW="3492360" imgH="317160" progId="Equation.DSMT4">
                  <p:embed/>
                  <p:pic>
                    <p:nvPicPr>
                      <p:cNvPr id="0" name=""/>
                      <p:cNvPicPr/>
                      <p:nvPr/>
                    </p:nvPicPr>
                    <p:blipFill>
                      <a:blip r:embed="rId5"/>
                      <a:stretch>
                        <a:fillRect/>
                      </a:stretch>
                    </p:blipFill>
                    <p:spPr>
                      <a:xfrm>
                        <a:off x="2162176" y="2511624"/>
                        <a:ext cx="3492500" cy="3175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5D6C180-F004-438E-982C-C57A0AA255FC}"/>
              </a:ext>
            </a:extLst>
          </p:cNvPr>
          <p:cNvSpPr>
            <a:spLocks noGrp="1"/>
          </p:cNvSpPr>
          <p:nvPr>
            <p:ph sz="quarter" idx="16"/>
          </p:nvPr>
        </p:nvSpPr>
        <p:spPr>
          <a:xfrm>
            <a:off x="342900" y="2870600"/>
            <a:ext cx="4010025" cy="358376"/>
          </a:xfrm>
        </p:spPr>
        <p:txBody>
          <a:bodyPr/>
          <a:lstStyle/>
          <a:p>
            <a:pPr marL="292608" indent="-292608">
              <a:buFont typeface="Arial" panose="020B0604020202020204" pitchFamily="34" charset="0"/>
              <a:buChar char="•"/>
            </a:pPr>
            <a:r>
              <a:rPr lang="en-US" sz="1800" dirty="0"/>
              <a:t>We can use Bayes’ theorem to find</a:t>
            </a:r>
          </a:p>
        </p:txBody>
      </p:sp>
      <p:graphicFrame>
        <p:nvGraphicFramePr>
          <p:cNvPr id="20" name="Object 19">
            <a:extLst>
              <a:ext uri="{FF2B5EF4-FFF2-40B4-BE49-F238E27FC236}">
                <a16:creationId xmlns:a16="http://schemas.microsoft.com/office/drawing/2014/main" id="{642F421D-F7F2-459E-BEDF-3459CF1825DC}"/>
              </a:ext>
            </a:extLst>
          </p:cNvPr>
          <p:cNvGraphicFramePr>
            <a:graphicFrameLocks noChangeAspect="1"/>
          </p:cNvGraphicFramePr>
          <p:nvPr>
            <p:extLst>
              <p:ext uri="{D42A27DB-BD31-4B8C-83A1-F6EECF244321}">
                <p14:modId xmlns:p14="http://schemas.microsoft.com/office/powerpoint/2010/main" val="2588838759"/>
              </p:ext>
            </p:extLst>
          </p:nvPr>
        </p:nvGraphicFramePr>
        <p:xfrm>
          <a:off x="949325" y="3262313"/>
          <a:ext cx="7404100" cy="622300"/>
        </p:xfrm>
        <a:graphic>
          <a:graphicData uri="http://schemas.openxmlformats.org/presentationml/2006/ole">
            <mc:AlternateContent xmlns:mc="http://schemas.openxmlformats.org/markup-compatibility/2006">
              <mc:Choice xmlns:v="urn:schemas-microsoft-com:vml" Requires="v">
                <p:oleObj name="Equation" r:id="rId6" imgW="7403760" imgH="622080" progId="Equation.DSMT4">
                  <p:embed/>
                </p:oleObj>
              </mc:Choice>
              <mc:Fallback>
                <p:oleObj name="Equation" r:id="rId6" imgW="7403760" imgH="622080" progId="Equation.DSMT4">
                  <p:embed/>
                  <p:pic>
                    <p:nvPicPr>
                      <p:cNvPr id="0" name=""/>
                      <p:cNvPicPr/>
                      <p:nvPr/>
                    </p:nvPicPr>
                    <p:blipFill>
                      <a:blip r:embed="rId7"/>
                      <a:stretch>
                        <a:fillRect/>
                      </a:stretch>
                    </p:blipFill>
                    <p:spPr>
                      <a:xfrm>
                        <a:off x="949325" y="3262313"/>
                        <a:ext cx="7404100" cy="622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BB80DBB-FC66-4430-AECF-99BB9ABBE15E}"/>
              </a:ext>
            </a:extLst>
          </p:cNvPr>
          <p:cNvSpPr>
            <a:spLocks noGrp="1"/>
          </p:cNvSpPr>
          <p:nvPr>
            <p:ph sz="quarter" idx="17"/>
          </p:nvPr>
        </p:nvSpPr>
        <p:spPr>
          <a:xfrm>
            <a:off x="342900" y="3933826"/>
            <a:ext cx="8458200" cy="647700"/>
          </a:xfrm>
        </p:spPr>
        <p:txBody>
          <a:bodyPr/>
          <a:lstStyle/>
          <a:p>
            <a:pPr marL="292608" indent="-292608">
              <a:buFont typeface="Arial" panose="020B0604020202020204" pitchFamily="34" charset="0"/>
              <a:buChar char="•"/>
            </a:pPr>
            <a:r>
              <a:rPr lang="en-US" sz="1800" dirty="0"/>
              <a:t>Although we can use this formula directly, we can use the below table to help solve the problem systematically.</a:t>
            </a:r>
          </a:p>
        </p:txBody>
      </p:sp>
      <p:graphicFrame>
        <p:nvGraphicFramePr>
          <p:cNvPr id="22" name="Table 21">
            <a:extLst>
              <a:ext uri="{FF2B5EF4-FFF2-40B4-BE49-F238E27FC236}">
                <a16:creationId xmlns:a16="http://schemas.microsoft.com/office/drawing/2014/main" id="{A59CF953-879D-4D7B-962F-8A5CFECA1F25}"/>
              </a:ext>
            </a:extLst>
          </p:cNvPr>
          <p:cNvGraphicFramePr>
            <a:graphicFrameLocks noGrp="1"/>
          </p:cNvGraphicFramePr>
          <p:nvPr>
            <p:extLst>
              <p:ext uri="{D42A27DB-BD31-4B8C-83A1-F6EECF244321}">
                <p14:modId xmlns:p14="http://schemas.microsoft.com/office/powerpoint/2010/main" val="566057231"/>
              </p:ext>
            </p:extLst>
          </p:nvPr>
        </p:nvGraphicFramePr>
        <p:xfrm>
          <a:off x="714374" y="4789488"/>
          <a:ext cx="7912036" cy="1483360"/>
        </p:xfrm>
        <a:graphic>
          <a:graphicData uri="http://schemas.openxmlformats.org/drawingml/2006/table">
            <a:tbl>
              <a:tblPr firstRow="1" bandRow="1">
                <a:tableStyleId>{5C22544A-7EE6-4342-B048-85BDC9FD1C3A}</a:tableStyleId>
              </a:tblPr>
              <a:tblGrid>
                <a:gridCol w="1609726">
                  <a:extLst>
                    <a:ext uri="{9D8B030D-6E8A-4147-A177-3AD203B41FA5}">
                      <a16:colId xmlns:a16="http://schemas.microsoft.com/office/drawing/2014/main" val="836937047"/>
                    </a:ext>
                  </a:extLst>
                </a:gridCol>
                <a:gridCol w="2085975">
                  <a:extLst>
                    <a:ext uri="{9D8B030D-6E8A-4147-A177-3AD203B41FA5}">
                      <a16:colId xmlns:a16="http://schemas.microsoft.com/office/drawing/2014/main" val="3586587699"/>
                    </a:ext>
                  </a:extLst>
                </a:gridCol>
                <a:gridCol w="1914525">
                  <a:extLst>
                    <a:ext uri="{9D8B030D-6E8A-4147-A177-3AD203B41FA5}">
                      <a16:colId xmlns:a16="http://schemas.microsoft.com/office/drawing/2014/main" val="356102561"/>
                    </a:ext>
                  </a:extLst>
                </a:gridCol>
                <a:gridCol w="2301810">
                  <a:extLst>
                    <a:ext uri="{9D8B030D-6E8A-4147-A177-3AD203B41FA5}">
                      <a16:colId xmlns:a16="http://schemas.microsoft.com/office/drawing/2014/main" val="1914752423"/>
                    </a:ext>
                  </a:extLst>
                </a:gridCol>
              </a:tblGrid>
              <a:tr h="370840">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693421023"/>
                  </a:ext>
                </a:extLst>
              </a:tr>
              <a:tr h="37084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333899915"/>
                  </a:ext>
                </a:extLst>
              </a:tr>
              <a:tr h="370840">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117666696"/>
                  </a:ext>
                </a:extLst>
              </a:tr>
              <a:tr h="370840">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41647831"/>
                  </a:ext>
                </a:extLst>
              </a:tr>
            </a:tbl>
          </a:graphicData>
        </a:graphic>
      </p:graphicFrame>
      <p:graphicFrame>
        <p:nvGraphicFramePr>
          <p:cNvPr id="23" name="Object 22">
            <a:extLst>
              <a:ext uri="{FF2B5EF4-FFF2-40B4-BE49-F238E27FC236}">
                <a16:creationId xmlns:a16="http://schemas.microsoft.com/office/drawing/2014/main" id="{0C39C9FE-B0C1-4B2B-A3C0-5A02636346F6}"/>
              </a:ext>
            </a:extLst>
          </p:cNvPr>
          <p:cNvGraphicFramePr>
            <a:graphicFrameLocks noChangeAspect="1"/>
          </p:cNvGraphicFramePr>
          <p:nvPr>
            <p:extLst>
              <p:ext uri="{D42A27DB-BD31-4B8C-83A1-F6EECF244321}">
                <p14:modId xmlns:p14="http://schemas.microsoft.com/office/powerpoint/2010/main" val="2501396670"/>
              </p:ext>
            </p:extLst>
          </p:nvPr>
        </p:nvGraphicFramePr>
        <p:xfrm>
          <a:off x="842962" y="4857591"/>
          <a:ext cx="1371600" cy="228600"/>
        </p:xfrm>
        <a:graphic>
          <a:graphicData uri="http://schemas.openxmlformats.org/presentationml/2006/ole">
            <mc:AlternateContent xmlns:mc="http://schemas.openxmlformats.org/markup-compatibility/2006">
              <mc:Choice xmlns:v="urn:schemas-microsoft-com:vml" Requires="v">
                <p:oleObj name="Equation" r:id="rId8" imgW="1371600" imgH="228600" progId="Equation.DSMT4">
                  <p:embed/>
                </p:oleObj>
              </mc:Choice>
              <mc:Fallback>
                <p:oleObj name="Equation" r:id="rId8" imgW="1371600" imgH="228600" progId="Equation.DSMT4">
                  <p:embed/>
                  <p:pic>
                    <p:nvPicPr>
                      <p:cNvPr id="0" name=""/>
                      <p:cNvPicPr/>
                      <p:nvPr/>
                    </p:nvPicPr>
                    <p:blipFill>
                      <a:blip r:embed="rId9"/>
                      <a:stretch>
                        <a:fillRect/>
                      </a:stretch>
                    </p:blipFill>
                    <p:spPr>
                      <a:xfrm>
                        <a:off x="842962" y="4857591"/>
                        <a:ext cx="1371600" cy="2286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B6B98F08-4186-4020-873A-DB0322997290}"/>
              </a:ext>
            </a:extLst>
          </p:cNvPr>
          <p:cNvGraphicFramePr>
            <a:graphicFrameLocks noChangeAspect="1"/>
          </p:cNvGraphicFramePr>
          <p:nvPr>
            <p:extLst>
              <p:ext uri="{D42A27DB-BD31-4B8C-83A1-F6EECF244321}">
                <p14:modId xmlns:p14="http://schemas.microsoft.com/office/powerpoint/2010/main" val="3052821145"/>
              </p:ext>
            </p:extLst>
          </p:nvPr>
        </p:nvGraphicFramePr>
        <p:xfrm>
          <a:off x="2409825" y="4862129"/>
          <a:ext cx="1854200" cy="228600"/>
        </p:xfrm>
        <a:graphic>
          <a:graphicData uri="http://schemas.openxmlformats.org/presentationml/2006/ole">
            <mc:AlternateContent xmlns:mc="http://schemas.openxmlformats.org/markup-compatibility/2006">
              <mc:Choice xmlns:v="urn:schemas-microsoft-com:vml" Requires="v">
                <p:oleObj name="Equation" r:id="rId10" imgW="1854000" imgH="228600" progId="Equation.DSMT4">
                  <p:embed/>
                </p:oleObj>
              </mc:Choice>
              <mc:Fallback>
                <p:oleObj name="Equation" r:id="rId10" imgW="1854000" imgH="228600" progId="Equation.DSMT4">
                  <p:embed/>
                  <p:pic>
                    <p:nvPicPr>
                      <p:cNvPr id="0" name=""/>
                      <p:cNvPicPr/>
                      <p:nvPr/>
                    </p:nvPicPr>
                    <p:blipFill>
                      <a:blip r:embed="rId11"/>
                      <a:stretch>
                        <a:fillRect/>
                      </a:stretch>
                    </p:blipFill>
                    <p:spPr>
                      <a:xfrm>
                        <a:off x="2409825" y="4862129"/>
                        <a:ext cx="1854200" cy="228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C1D1302F-E038-4C28-BAA5-6BEC30D491C3}"/>
              </a:ext>
            </a:extLst>
          </p:cNvPr>
          <p:cNvGraphicFramePr>
            <a:graphicFrameLocks noChangeAspect="1"/>
          </p:cNvGraphicFramePr>
          <p:nvPr>
            <p:extLst>
              <p:ext uri="{D42A27DB-BD31-4B8C-83A1-F6EECF244321}">
                <p14:modId xmlns:p14="http://schemas.microsoft.com/office/powerpoint/2010/main" val="511135078"/>
              </p:ext>
            </p:extLst>
          </p:nvPr>
        </p:nvGraphicFramePr>
        <p:xfrm>
          <a:off x="4660901" y="4880832"/>
          <a:ext cx="1346200" cy="228600"/>
        </p:xfrm>
        <a:graphic>
          <a:graphicData uri="http://schemas.openxmlformats.org/presentationml/2006/ole">
            <mc:AlternateContent xmlns:mc="http://schemas.openxmlformats.org/markup-compatibility/2006">
              <mc:Choice xmlns:v="urn:schemas-microsoft-com:vml" Requires="v">
                <p:oleObj name="Equation" r:id="rId12" imgW="1346040" imgH="228600" progId="Equation.DSMT4">
                  <p:embed/>
                </p:oleObj>
              </mc:Choice>
              <mc:Fallback>
                <p:oleObj name="Equation" r:id="rId12" imgW="1346040" imgH="228600" progId="Equation.DSMT4">
                  <p:embed/>
                  <p:pic>
                    <p:nvPicPr>
                      <p:cNvPr id="0" name=""/>
                      <p:cNvPicPr/>
                      <p:nvPr/>
                    </p:nvPicPr>
                    <p:blipFill>
                      <a:blip r:embed="rId13"/>
                      <a:stretch>
                        <a:fillRect/>
                      </a:stretch>
                    </p:blipFill>
                    <p:spPr>
                      <a:xfrm>
                        <a:off x="4660901" y="4880832"/>
                        <a:ext cx="1346200" cy="2286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FB11E651-276F-42C1-ACDD-FA4E6AC4E1C7}"/>
              </a:ext>
            </a:extLst>
          </p:cNvPr>
          <p:cNvGraphicFramePr>
            <a:graphicFrameLocks noChangeAspect="1"/>
          </p:cNvGraphicFramePr>
          <p:nvPr>
            <p:extLst>
              <p:ext uri="{D42A27DB-BD31-4B8C-83A1-F6EECF244321}">
                <p14:modId xmlns:p14="http://schemas.microsoft.com/office/powerpoint/2010/main" val="3504886978"/>
              </p:ext>
            </p:extLst>
          </p:nvPr>
        </p:nvGraphicFramePr>
        <p:xfrm>
          <a:off x="6665915" y="4857592"/>
          <a:ext cx="1663700" cy="228600"/>
        </p:xfrm>
        <a:graphic>
          <a:graphicData uri="http://schemas.openxmlformats.org/presentationml/2006/ole">
            <mc:AlternateContent xmlns:mc="http://schemas.openxmlformats.org/markup-compatibility/2006">
              <mc:Choice xmlns:v="urn:schemas-microsoft-com:vml" Requires="v">
                <p:oleObj name="Equation" r:id="rId14" imgW="1663560" imgH="228600" progId="Equation.DSMT4">
                  <p:embed/>
                </p:oleObj>
              </mc:Choice>
              <mc:Fallback>
                <p:oleObj name="Equation" r:id="rId14" imgW="1663560" imgH="228600" progId="Equation.DSMT4">
                  <p:embed/>
                  <p:pic>
                    <p:nvPicPr>
                      <p:cNvPr id="0" name=""/>
                      <p:cNvPicPr/>
                      <p:nvPr/>
                    </p:nvPicPr>
                    <p:blipFill>
                      <a:blip r:embed="rId15"/>
                      <a:stretch>
                        <a:fillRect/>
                      </a:stretch>
                    </p:blipFill>
                    <p:spPr>
                      <a:xfrm>
                        <a:off x="6665915" y="4857592"/>
                        <a:ext cx="1663700" cy="2286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CA2F06B7-9BA6-4532-A90E-03633FB000C5}"/>
              </a:ext>
            </a:extLst>
          </p:cNvPr>
          <p:cNvGraphicFramePr>
            <a:graphicFrameLocks noChangeAspect="1"/>
          </p:cNvGraphicFramePr>
          <p:nvPr>
            <p:extLst>
              <p:ext uri="{D42A27DB-BD31-4B8C-83A1-F6EECF244321}">
                <p14:modId xmlns:p14="http://schemas.microsoft.com/office/powerpoint/2010/main" val="2562635721"/>
              </p:ext>
            </p:extLst>
          </p:nvPr>
        </p:nvGraphicFramePr>
        <p:xfrm>
          <a:off x="974725" y="5222479"/>
          <a:ext cx="889000" cy="228600"/>
        </p:xfrm>
        <a:graphic>
          <a:graphicData uri="http://schemas.openxmlformats.org/presentationml/2006/ole">
            <mc:AlternateContent xmlns:mc="http://schemas.openxmlformats.org/markup-compatibility/2006">
              <mc:Choice xmlns:v="urn:schemas-microsoft-com:vml" Requires="v">
                <p:oleObj name="Equation" r:id="rId16" imgW="888840" imgH="228600" progId="Equation.DSMT4">
                  <p:embed/>
                </p:oleObj>
              </mc:Choice>
              <mc:Fallback>
                <p:oleObj name="Equation" r:id="rId16" imgW="888840" imgH="228600" progId="Equation.DSMT4">
                  <p:embed/>
                  <p:pic>
                    <p:nvPicPr>
                      <p:cNvPr id="0" name=""/>
                      <p:cNvPicPr/>
                      <p:nvPr/>
                    </p:nvPicPr>
                    <p:blipFill>
                      <a:blip r:embed="rId17"/>
                      <a:stretch>
                        <a:fillRect/>
                      </a:stretch>
                    </p:blipFill>
                    <p:spPr>
                      <a:xfrm>
                        <a:off x="974725" y="5222479"/>
                        <a:ext cx="889000" cy="2286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7211A9B5-FF7B-45DA-BD7A-FDD05B433DC2}"/>
              </a:ext>
            </a:extLst>
          </p:cNvPr>
          <p:cNvGraphicFramePr>
            <a:graphicFrameLocks noChangeAspect="1"/>
          </p:cNvGraphicFramePr>
          <p:nvPr>
            <p:extLst>
              <p:ext uri="{D42A27DB-BD31-4B8C-83A1-F6EECF244321}">
                <p14:modId xmlns:p14="http://schemas.microsoft.com/office/powerpoint/2010/main" val="3912135014"/>
              </p:ext>
            </p:extLst>
          </p:nvPr>
        </p:nvGraphicFramePr>
        <p:xfrm>
          <a:off x="2740025" y="5222875"/>
          <a:ext cx="1193800" cy="228600"/>
        </p:xfrm>
        <a:graphic>
          <a:graphicData uri="http://schemas.openxmlformats.org/presentationml/2006/ole">
            <mc:AlternateContent xmlns:mc="http://schemas.openxmlformats.org/markup-compatibility/2006">
              <mc:Choice xmlns:v="urn:schemas-microsoft-com:vml" Requires="v">
                <p:oleObj name="Equation" r:id="rId18" imgW="1193760" imgH="228600" progId="Equation.DSMT4">
                  <p:embed/>
                </p:oleObj>
              </mc:Choice>
              <mc:Fallback>
                <p:oleObj name="Equation" r:id="rId18" imgW="1193760" imgH="228600" progId="Equation.DSMT4">
                  <p:embed/>
                  <p:pic>
                    <p:nvPicPr>
                      <p:cNvPr id="0" name=""/>
                      <p:cNvPicPr/>
                      <p:nvPr/>
                    </p:nvPicPr>
                    <p:blipFill>
                      <a:blip r:embed="rId19"/>
                      <a:stretch>
                        <a:fillRect/>
                      </a:stretch>
                    </p:blipFill>
                    <p:spPr>
                      <a:xfrm>
                        <a:off x="2740025" y="5222875"/>
                        <a:ext cx="1193800" cy="2286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53C06B8A-F487-476C-B887-F819FE2C445C}"/>
              </a:ext>
            </a:extLst>
          </p:cNvPr>
          <p:cNvGraphicFramePr>
            <a:graphicFrameLocks noChangeAspect="1"/>
          </p:cNvGraphicFramePr>
          <p:nvPr>
            <p:extLst>
              <p:ext uri="{D42A27DB-BD31-4B8C-83A1-F6EECF244321}">
                <p14:modId xmlns:p14="http://schemas.microsoft.com/office/powerpoint/2010/main" val="281838117"/>
              </p:ext>
            </p:extLst>
          </p:nvPr>
        </p:nvGraphicFramePr>
        <p:xfrm>
          <a:off x="4622800" y="5222479"/>
          <a:ext cx="1473200" cy="228600"/>
        </p:xfrm>
        <a:graphic>
          <a:graphicData uri="http://schemas.openxmlformats.org/presentationml/2006/ole">
            <mc:AlternateContent xmlns:mc="http://schemas.openxmlformats.org/markup-compatibility/2006">
              <mc:Choice xmlns:v="urn:schemas-microsoft-com:vml" Requires="v">
                <p:oleObj name="Equation" r:id="rId20" imgW="1473120" imgH="228600" progId="Equation.DSMT4">
                  <p:embed/>
                </p:oleObj>
              </mc:Choice>
              <mc:Fallback>
                <p:oleObj name="Equation" r:id="rId20" imgW="1473120" imgH="228600" progId="Equation.DSMT4">
                  <p:embed/>
                  <p:pic>
                    <p:nvPicPr>
                      <p:cNvPr id="0" name=""/>
                      <p:cNvPicPr/>
                      <p:nvPr/>
                    </p:nvPicPr>
                    <p:blipFill>
                      <a:blip r:embed="rId21"/>
                      <a:stretch>
                        <a:fillRect/>
                      </a:stretch>
                    </p:blipFill>
                    <p:spPr>
                      <a:xfrm>
                        <a:off x="4622800" y="5222479"/>
                        <a:ext cx="1473200" cy="2286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2655BE07-7D46-472A-A26F-DE13AB770B18}"/>
              </a:ext>
            </a:extLst>
          </p:cNvPr>
          <p:cNvGraphicFramePr>
            <a:graphicFrameLocks noChangeAspect="1"/>
          </p:cNvGraphicFramePr>
          <p:nvPr>
            <p:extLst>
              <p:ext uri="{D42A27DB-BD31-4B8C-83A1-F6EECF244321}">
                <p14:modId xmlns:p14="http://schemas.microsoft.com/office/powerpoint/2010/main" val="3764713837"/>
              </p:ext>
            </p:extLst>
          </p:nvPr>
        </p:nvGraphicFramePr>
        <p:xfrm>
          <a:off x="6534151" y="5222479"/>
          <a:ext cx="1295400" cy="228600"/>
        </p:xfrm>
        <a:graphic>
          <a:graphicData uri="http://schemas.openxmlformats.org/presentationml/2006/ole">
            <mc:AlternateContent xmlns:mc="http://schemas.openxmlformats.org/markup-compatibility/2006">
              <mc:Choice xmlns:v="urn:schemas-microsoft-com:vml" Requires="v">
                <p:oleObj name="Equation" r:id="rId22" imgW="1295280" imgH="228600" progId="Equation.DSMT4">
                  <p:embed/>
                </p:oleObj>
              </mc:Choice>
              <mc:Fallback>
                <p:oleObj name="Equation" r:id="rId22" imgW="1295280" imgH="228600" progId="Equation.DSMT4">
                  <p:embed/>
                  <p:pic>
                    <p:nvPicPr>
                      <p:cNvPr id="0" name=""/>
                      <p:cNvPicPr/>
                      <p:nvPr/>
                    </p:nvPicPr>
                    <p:blipFill>
                      <a:blip r:embed="rId23"/>
                      <a:stretch>
                        <a:fillRect/>
                      </a:stretch>
                    </p:blipFill>
                    <p:spPr>
                      <a:xfrm>
                        <a:off x="6534151" y="5222479"/>
                        <a:ext cx="1295400" cy="2286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C9DCEEB4-C448-4A41-B184-11C9A94CC59E}"/>
              </a:ext>
            </a:extLst>
          </p:cNvPr>
          <p:cNvGraphicFramePr>
            <a:graphicFrameLocks noChangeAspect="1"/>
          </p:cNvGraphicFramePr>
          <p:nvPr>
            <p:extLst>
              <p:ext uri="{D42A27DB-BD31-4B8C-83A1-F6EECF244321}">
                <p14:modId xmlns:p14="http://schemas.microsoft.com/office/powerpoint/2010/main" val="1068088802"/>
              </p:ext>
            </p:extLst>
          </p:nvPr>
        </p:nvGraphicFramePr>
        <p:xfrm>
          <a:off x="947737" y="5575220"/>
          <a:ext cx="939800" cy="266700"/>
        </p:xfrm>
        <a:graphic>
          <a:graphicData uri="http://schemas.openxmlformats.org/presentationml/2006/ole">
            <mc:AlternateContent xmlns:mc="http://schemas.openxmlformats.org/markup-compatibility/2006">
              <mc:Choice xmlns:v="urn:schemas-microsoft-com:vml" Requires="v">
                <p:oleObj name="Equation" r:id="rId24" imgW="939600" imgH="266400" progId="Equation.DSMT4">
                  <p:embed/>
                </p:oleObj>
              </mc:Choice>
              <mc:Fallback>
                <p:oleObj name="Equation" r:id="rId24" imgW="939600" imgH="266400" progId="Equation.DSMT4">
                  <p:embed/>
                  <p:pic>
                    <p:nvPicPr>
                      <p:cNvPr id="0" name=""/>
                      <p:cNvPicPr/>
                      <p:nvPr/>
                    </p:nvPicPr>
                    <p:blipFill>
                      <a:blip r:embed="rId25"/>
                      <a:stretch>
                        <a:fillRect/>
                      </a:stretch>
                    </p:blipFill>
                    <p:spPr>
                      <a:xfrm>
                        <a:off x="947737" y="5575220"/>
                        <a:ext cx="939800" cy="2667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C2EFE399-530B-4DF9-82FE-0ADB7B9D0900}"/>
              </a:ext>
            </a:extLst>
          </p:cNvPr>
          <p:cNvGraphicFramePr>
            <a:graphicFrameLocks noChangeAspect="1"/>
          </p:cNvGraphicFramePr>
          <p:nvPr>
            <p:extLst>
              <p:ext uri="{D42A27DB-BD31-4B8C-83A1-F6EECF244321}">
                <p14:modId xmlns:p14="http://schemas.microsoft.com/office/powerpoint/2010/main" val="1486006171"/>
              </p:ext>
            </p:extLst>
          </p:nvPr>
        </p:nvGraphicFramePr>
        <p:xfrm>
          <a:off x="2733675" y="5575300"/>
          <a:ext cx="1168400" cy="266700"/>
        </p:xfrm>
        <a:graphic>
          <a:graphicData uri="http://schemas.openxmlformats.org/presentationml/2006/ole">
            <mc:AlternateContent xmlns:mc="http://schemas.openxmlformats.org/markup-compatibility/2006">
              <mc:Choice xmlns:v="urn:schemas-microsoft-com:vml" Requires="v">
                <p:oleObj name="Equation" r:id="rId26" imgW="1168200" imgH="266400" progId="Equation.DSMT4">
                  <p:embed/>
                </p:oleObj>
              </mc:Choice>
              <mc:Fallback>
                <p:oleObj name="Equation" r:id="rId26" imgW="1168200" imgH="266400" progId="Equation.DSMT4">
                  <p:embed/>
                  <p:pic>
                    <p:nvPicPr>
                      <p:cNvPr id="0" name=""/>
                      <p:cNvPicPr/>
                      <p:nvPr/>
                    </p:nvPicPr>
                    <p:blipFill>
                      <a:blip r:embed="rId27"/>
                      <a:stretch>
                        <a:fillRect/>
                      </a:stretch>
                    </p:blipFill>
                    <p:spPr>
                      <a:xfrm>
                        <a:off x="2733675" y="5575300"/>
                        <a:ext cx="1168400" cy="2667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47662A31-88CB-4829-9E30-04F913BC8FBE}"/>
              </a:ext>
            </a:extLst>
          </p:cNvPr>
          <p:cNvGraphicFramePr>
            <a:graphicFrameLocks noChangeAspect="1"/>
          </p:cNvGraphicFramePr>
          <p:nvPr>
            <p:extLst>
              <p:ext uri="{D42A27DB-BD31-4B8C-83A1-F6EECF244321}">
                <p14:modId xmlns:p14="http://schemas.microsoft.com/office/powerpoint/2010/main" val="4004629823"/>
              </p:ext>
            </p:extLst>
          </p:nvPr>
        </p:nvGraphicFramePr>
        <p:xfrm>
          <a:off x="4622800" y="5575300"/>
          <a:ext cx="1536700" cy="266700"/>
        </p:xfrm>
        <a:graphic>
          <a:graphicData uri="http://schemas.openxmlformats.org/presentationml/2006/ole">
            <mc:AlternateContent xmlns:mc="http://schemas.openxmlformats.org/markup-compatibility/2006">
              <mc:Choice xmlns:v="urn:schemas-microsoft-com:vml" Requires="v">
                <p:oleObj name="Equation" r:id="rId28" imgW="1536480" imgH="266400" progId="Equation.DSMT4">
                  <p:embed/>
                </p:oleObj>
              </mc:Choice>
              <mc:Fallback>
                <p:oleObj name="Equation" r:id="rId28" imgW="1536480" imgH="266400" progId="Equation.DSMT4">
                  <p:embed/>
                  <p:pic>
                    <p:nvPicPr>
                      <p:cNvPr id="0" name=""/>
                      <p:cNvPicPr/>
                      <p:nvPr/>
                    </p:nvPicPr>
                    <p:blipFill>
                      <a:blip r:embed="rId29"/>
                      <a:stretch>
                        <a:fillRect/>
                      </a:stretch>
                    </p:blipFill>
                    <p:spPr>
                      <a:xfrm>
                        <a:off x="4622800" y="5575300"/>
                        <a:ext cx="1536700" cy="2667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B091DA77-97D3-4CC1-8A5C-F2728911FA15}"/>
              </a:ext>
            </a:extLst>
          </p:cNvPr>
          <p:cNvGraphicFramePr>
            <a:graphicFrameLocks noChangeAspect="1"/>
          </p:cNvGraphicFramePr>
          <p:nvPr>
            <p:extLst>
              <p:ext uri="{D42A27DB-BD31-4B8C-83A1-F6EECF244321}">
                <p14:modId xmlns:p14="http://schemas.microsoft.com/office/powerpoint/2010/main" val="3075789067"/>
              </p:ext>
            </p:extLst>
          </p:nvPr>
        </p:nvGraphicFramePr>
        <p:xfrm>
          <a:off x="6527800" y="5575300"/>
          <a:ext cx="1371600" cy="266700"/>
        </p:xfrm>
        <a:graphic>
          <a:graphicData uri="http://schemas.openxmlformats.org/presentationml/2006/ole">
            <mc:AlternateContent xmlns:mc="http://schemas.openxmlformats.org/markup-compatibility/2006">
              <mc:Choice xmlns:v="urn:schemas-microsoft-com:vml" Requires="v">
                <p:oleObj name="Equation" r:id="rId30" imgW="1371600" imgH="266400" progId="Equation.DSMT4">
                  <p:embed/>
                </p:oleObj>
              </mc:Choice>
              <mc:Fallback>
                <p:oleObj name="Equation" r:id="rId30" imgW="1371600" imgH="266400" progId="Equation.DSMT4">
                  <p:embed/>
                  <p:pic>
                    <p:nvPicPr>
                      <p:cNvPr id="0" name=""/>
                      <p:cNvPicPr/>
                      <p:nvPr/>
                    </p:nvPicPr>
                    <p:blipFill>
                      <a:blip r:embed="rId31"/>
                      <a:stretch>
                        <a:fillRect/>
                      </a:stretch>
                    </p:blipFill>
                    <p:spPr>
                      <a:xfrm>
                        <a:off x="6527800" y="5575300"/>
                        <a:ext cx="1371600" cy="2667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68971093-CC48-4918-8D28-27E00793C61D}"/>
              </a:ext>
            </a:extLst>
          </p:cNvPr>
          <p:cNvGraphicFramePr>
            <a:graphicFrameLocks noChangeAspect="1"/>
          </p:cNvGraphicFramePr>
          <p:nvPr>
            <p:extLst>
              <p:ext uri="{D42A27DB-BD31-4B8C-83A1-F6EECF244321}">
                <p14:modId xmlns:p14="http://schemas.microsoft.com/office/powerpoint/2010/main" val="733395556"/>
              </p:ext>
            </p:extLst>
          </p:nvPr>
        </p:nvGraphicFramePr>
        <p:xfrm>
          <a:off x="942976" y="5940108"/>
          <a:ext cx="1219200" cy="266700"/>
        </p:xfrm>
        <a:graphic>
          <a:graphicData uri="http://schemas.openxmlformats.org/presentationml/2006/ole">
            <mc:AlternateContent xmlns:mc="http://schemas.openxmlformats.org/markup-compatibility/2006">
              <mc:Choice xmlns:v="urn:schemas-microsoft-com:vml" Requires="v">
                <p:oleObj name="Equation" r:id="rId32" imgW="1218960" imgH="266400" progId="Equation.DSMT4">
                  <p:embed/>
                </p:oleObj>
              </mc:Choice>
              <mc:Fallback>
                <p:oleObj name="Equation" r:id="rId32" imgW="1218960" imgH="266400" progId="Equation.DSMT4">
                  <p:embed/>
                  <p:pic>
                    <p:nvPicPr>
                      <p:cNvPr id="0" name=""/>
                      <p:cNvPicPr/>
                      <p:nvPr/>
                    </p:nvPicPr>
                    <p:blipFill>
                      <a:blip r:embed="rId33"/>
                      <a:stretch>
                        <a:fillRect/>
                      </a:stretch>
                    </p:blipFill>
                    <p:spPr>
                      <a:xfrm>
                        <a:off x="942976" y="5940108"/>
                        <a:ext cx="1219200" cy="2667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FF99F82F-42BA-48B9-A174-8CCF311F9B5F}"/>
              </a:ext>
            </a:extLst>
          </p:cNvPr>
          <p:cNvGraphicFramePr>
            <a:graphicFrameLocks noChangeAspect="1"/>
          </p:cNvGraphicFramePr>
          <p:nvPr>
            <p:extLst>
              <p:ext uri="{D42A27DB-BD31-4B8C-83A1-F6EECF244321}">
                <p14:modId xmlns:p14="http://schemas.microsoft.com/office/powerpoint/2010/main" val="4131862124"/>
              </p:ext>
            </p:extLst>
          </p:nvPr>
        </p:nvGraphicFramePr>
        <p:xfrm>
          <a:off x="4622800" y="5968047"/>
          <a:ext cx="1168400" cy="228600"/>
        </p:xfrm>
        <a:graphic>
          <a:graphicData uri="http://schemas.openxmlformats.org/presentationml/2006/ole">
            <mc:AlternateContent xmlns:mc="http://schemas.openxmlformats.org/markup-compatibility/2006">
              <mc:Choice xmlns:v="urn:schemas-microsoft-com:vml" Requires="v">
                <p:oleObj name="Equation" r:id="rId34" imgW="1168200" imgH="228600" progId="Equation.DSMT4">
                  <p:embed/>
                </p:oleObj>
              </mc:Choice>
              <mc:Fallback>
                <p:oleObj name="Equation" r:id="rId34" imgW="1168200" imgH="228600" progId="Equation.DSMT4">
                  <p:embed/>
                  <p:pic>
                    <p:nvPicPr>
                      <p:cNvPr id="0" name=""/>
                      <p:cNvPicPr/>
                      <p:nvPr/>
                    </p:nvPicPr>
                    <p:blipFill>
                      <a:blip r:embed="rId35"/>
                      <a:stretch>
                        <a:fillRect/>
                      </a:stretch>
                    </p:blipFill>
                    <p:spPr>
                      <a:xfrm>
                        <a:off x="4622800" y="5968047"/>
                        <a:ext cx="1168400" cy="228600"/>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6193A65B-3443-4A03-B567-89DA26D2DA6E}"/>
              </a:ext>
            </a:extLst>
          </p:cNvPr>
          <p:cNvGraphicFramePr>
            <a:graphicFrameLocks noChangeAspect="1"/>
          </p:cNvGraphicFramePr>
          <p:nvPr>
            <p:extLst>
              <p:ext uri="{D42A27DB-BD31-4B8C-83A1-F6EECF244321}">
                <p14:modId xmlns:p14="http://schemas.microsoft.com/office/powerpoint/2010/main" val="3228985539"/>
              </p:ext>
            </p:extLst>
          </p:nvPr>
        </p:nvGraphicFramePr>
        <p:xfrm>
          <a:off x="6508750" y="5948363"/>
          <a:ext cx="1689100" cy="266700"/>
        </p:xfrm>
        <a:graphic>
          <a:graphicData uri="http://schemas.openxmlformats.org/presentationml/2006/ole">
            <mc:AlternateContent xmlns:mc="http://schemas.openxmlformats.org/markup-compatibility/2006">
              <mc:Choice xmlns:v="urn:schemas-microsoft-com:vml" Requires="v">
                <p:oleObj name="Equation" r:id="rId36" imgW="1688760" imgH="266400" progId="Equation.DSMT4">
                  <p:embed/>
                </p:oleObj>
              </mc:Choice>
              <mc:Fallback>
                <p:oleObj name="Equation" r:id="rId36" imgW="1688760" imgH="266400" progId="Equation.DSMT4">
                  <p:embed/>
                  <p:pic>
                    <p:nvPicPr>
                      <p:cNvPr id="0" name=""/>
                      <p:cNvPicPr/>
                      <p:nvPr/>
                    </p:nvPicPr>
                    <p:blipFill>
                      <a:blip r:embed="rId37"/>
                      <a:stretch>
                        <a:fillRect/>
                      </a:stretch>
                    </p:blipFill>
                    <p:spPr>
                      <a:xfrm>
                        <a:off x="6508750" y="5948363"/>
                        <a:ext cx="1689100" cy="2667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D696A79A-F8F5-41B6-BE70-A373A06F83B5}"/>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997805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5.3: Random Variables and Discrete Probability Distributions </a:t>
            </a:r>
            <a:r>
              <a:rPr lang="en-US" sz="11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 </a:t>
            </a:r>
            <a:r>
              <a:rPr lang="en-US" b="1" dirty="0"/>
              <a:t>random variable </a:t>
            </a:r>
            <a:r>
              <a:rPr lang="en-US" dirty="0"/>
              <a:t>is a function that assigns numerical values to the outcomes of an experiment.</a:t>
            </a:r>
          </a:p>
          <a:p>
            <a:pPr marL="292608" indent="-292608">
              <a:buFont typeface="Arial" panose="020B0604020202020204" pitchFamily="34" charset="0"/>
              <a:buChar char="•"/>
            </a:pPr>
            <a:r>
              <a:rPr lang="en-US" dirty="0"/>
              <a:t>A </a:t>
            </a:r>
            <a:r>
              <a:rPr lang="en-US" b="1" dirty="0"/>
              <a:t>discrete random variable </a:t>
            </a:r>
            <a:r>
              <a:rPr lang="en-US" dirty="0"/>
              <a:t>assumes a countable number of distinct values.</a:t>
            </a:r>
          </a:p>
          <a:p>
            <a:pPr marL="292608" indent="-292608">
              <a:buFont typeface="Arial" panose="020B0604020202020204" pitchFamily="34" charset="0"/>
              <a:buChar char="•"/>
            </a:pPr>
            <a:r>
              <a:rPr lang="en-US" dirty="0"/>
              <a:t>A </a:t>
            </a:r>
            <a:r>
              <a:rPr lang="en-US" b="1" dirty="0"/>
              <a:t>continuous random variable </a:t>
            </a:r>
            <a:r>
              <a:rPr lang="en-US" dirty="0"/>
              <a:t>is characterized by an uncountable values within an interval.</a:t>
            </a:r>
          </a:p>
        </p:txBody>
      </p:sp>
      <p:sp>
        <p:nvSpPr>
          <p:cNvPr id="6" name="Slide Number Placeholder 5"/>
          <p:cNvSpPr>
            <a:spLocks noGrp="1"/>
          </p:cNvSpPr>
          <p:nvPr>
            <p:ph type="sldNum" sz="quarter" idx="4"/>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2318923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C25CB-F29F-39CE-90D6-72B13A0C1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E2125-EB25-B869-B86C-78E289556D47}"/>
              </a:ext>
            </a:extLst>
          </p:cNvPr>
          <p:cNvSpPr>
            <a:spLocks noGrp="1"/>
          </p:cNvSpPr>
          <p:nvPr>
            <p:ph type="title"/>
          </p:nvPr>
        </p:nvSpPr>
        <p:spPr/>
        <p:txBody>
          <a:bodyPr>
            <a:noAutofit/>
          </a:bodyPr>
          <a:lstStyle/>
          <a:p>
            <a:r>
              <a:rPr lang="en-US" sz="3200" dirty="0"/>
              <a:t>5.3: Random Variables and Discrete Probability Distributions </a:t>
            </a:r>
            <a:r>
              <a:rPr lang="en-US" sz="1000" b="0" dirty="0"/>
              <a:t>2</a:t>
            </a:r>
          </a:p>
        </p:txBody>
      </p:sp>
      <p:sp>
        <p:nvSpPr>
          <p:cNvPr id="35" name="Content Placeholder 34">
            <a:extLst>
              <a:ext uri="{FF2B5EF4-FFF2-40B4-BE49-F238E27FC236}">
                <a16:creationId xmlns:a16="http://schemas.microsoft.com/office/drawing/2014/main" id="{62A8F358-396E-572C-EA0C-3ED9F9F69CA4}"/>
              </a:ext>
            </a:extLst>
          </p:cNvPr>
          <p:cNvSpPr>
            <a:spLocks noGrp="1"/>
          </p:cNvSpPr>
          <p:nvPr>
            <p:ph sz="quarter" idx="11"/>
          </p:nvPr>
        </p:nvSpPr>
        <p:spPr>
          <a:xfrm>
            <a:off x="342900" y="1276709"/>
            <a:ext cx="8458200" cy="874181"/>
          </a:xfrm>
        </p:spPr>
        <p:txBody>
          <a:bodyPr/>
          <a:lstStyle/>
          <a:p>
            <a:r>
              <a:rPr lang="en-US" dirty="0"/>
              <a:t>Every discrete random variable is associated with a </a:t>
            </a:r>
            <a:r>
              <a:rPr lang="en-US" b="1" dirty="0"/>
              <a:t>probability distribution</a:t>
            </a:r>
            <a:r>
              <a:rPr lang="en-US" dirty="0"/>
              <a:t>.</a:t>
            </a:r>
          </a:p>
        </p:txBody>
      </p:sp>
      <p:graphicFrame>
        <p:nvGraphicFramePr>
          <p:cNvPr id="49" name="Object 48">
            <a:extLst>
              <a:ext uri="{FF2B5EF4-FFF2-40B4-BE49-F238E27FC236}">
                <a16:creationId xmlns:a16="http://schemas.microsoft.com/office/drawing/2014/main" id="{186E925D-4DF3-F7C8-1794-FC570D7474CC}"/>
              </a:ext>
            </a:extLst>
          </p:cNvPr>
          <p:cNvGraphicFramePr>
            <a:graphicFrameLocks noChangeAspect="1"/>
          </p:cNvGraphicFramePr>
          <p:nvPr>
            <p:extLst>
              <p:ext uri="{D42A27DB-BD31-4B8C-83A1-F6EECF244321}">
                <p14:modId xmlns:p14="http://schemas.microsoft.com/office/powerpoint/2010/main" val="1747240691"/>
              </p:ext>
            </p:extLst>
          </p:nvPr>
        </p:nvGraphicFramePr>
        <p:xfrm>
          <a:off x="403188" y="2279991"/>
          <a:ext cx="1131683" cy="339505"/>
        </p:xfrm>
        <a:graphic>
          <a:graphicData uri="http://schemas.openxmlformats.org/presentationml/2006/ole">
            <mc:AlternateContent xmlns:mc="http://schemas.openxmlformats.org/markup-compatibility/2006">
              <mc:Choice xmlns:v="urn:schemas-microsoft-com:vml" Requires="v">
                <p:oleObj name="Equation" r:id="rId2" imgW="1143000" imgH="342720" progId="Equation.DSMT4">
                  <p:embed/>
                </p:oleObj>
              </mc:Choice>
              <mc:Fallback>
                <p:oleObj name="Equation" r:id="rId2" imgW="1143000" imgH="342720" progId="Equation.DSMT4">
                  <p:embed/>
                  <p:pic>
                    <p:nvPicPr>
                      <p:cNvPr id="0" name=""/>
                      <p:cNvPicPr/>
                      <p:nvPr/>
                    </p:nvPicPr>
                    <p:blipFill>
                      <a:blip r:embed="rId3"/>
                      <a:stretch>
                        <a:fillRect/>
                      </a:stretch>
                    </p:blipFill>
                    <p:spPr>
                      <a:xfrm>
                        <a:off x="403188" y="2279991"/>
                        <a:ext cx="1131683" cy="339505"/>
                      </a:xfrm>
                      <a:prstGeom prst="rect">
                        <a:avLst/>
                      </a:prstGeom>
                    </p:spPr>
                  </p:pic>
                </p:oleObj>
              </mc:Fallback>
            </mc:AlternateContent>
          </a:graphicData>
        </a:graphic>
      </p:graphicFrame>
      <p:sp>
        <p:nvSpPr>
          <p:cNvPr id="38" name="Content Placeholder 37">
            <a:extLst>
              <a:ext uri="{FF2B5EF4-FFF2-40B4-BE49-F238E27FC236}">
                <a16:creationId xmlns:a16="http://schemas.microsoft.com/office/drawing/2014/main" id="{536E01BC-79FE-B072-AFCD-B6BDD853EBE1}"/>
              </a:ext>
            </a:extLst>
          </p:cNvPr>
          <p:cNvSpPr>
            <a:spLocks noGrp="1"/>
          </p:cNvSpPr>
          <p:nvPr>
            <p:ph sz="quarter" idx="14"/>
          </p:nvPr>
        </p:nvSpPr>
        <p:spPr>
          <a:xfrm>
            <a:off x="1537400" y="2180334"/>
            <a:ext cx="7203412" cy="468606"/>
          </a:xfrm>
        </p:spPr>
        <p:txBody>
          <a:bodyPr/>
          <a:lstStyle/>
          <a:p>
            <a:r>
              <a:rPr lang="en-US" dirty="0"/>
              <a:t>is the probability that a random variable assumes a</a:t>
            </a:r>
          </a:p>
        </p:txBody>
      </p:sp>
      <p:sp>
        <p:nvSpPr>
          <p:cNvPr id="39" name="Content Placeholder 38">
            <a:extLst>
              <a:ext uri="{FF2B5EF4-FFF2-40B4-BE49-F238E27FC236}">
                <a16:creationId xmlns:a16="http://schemas.microsoft.com/office/drawing/2014/main" id="{8125B69B-9B9A-CC7C-2DDC-771326489BCD}"/>
              </a:ext>
            </a:extLst>
          </p:cNvPr>
          <p:cNvSpPr>
            <a:spLocks noGrp="1"/>
          </p:cNvSpPr>
          <p:nvPr>
            <p:ph sz="quarter" idx="15"/>
          </p:nvPr>
        </p:nvSpPr>
        <p:spPr>
          <a:xfrm>
            <a:off x="322804" y="2619496"/>
            <a:ext cx="8418008" cy="488598"/>
          </a:xfrm>
        </p:spPr>
        <p:txBody>
          <a:bodyPr/>
          <a:lstStyle/>
          <a:p>
            <a:r>
              <a:rPr lang="en-US" dirty="0"/>
              <a:t>particular value.</a:t>
            </a:r>
          </a:p>
        </p:txBody>
      </p:sp>
      <p:sp>
        <p:nvSpPr>
          <p:cNvPr id="40" name="Content Placeholder 39">
            <a:extLst>
              <a:ext uri="{FF2B5EF4-FFF2-40B4-BE49-F238E27FC236}">
                <a16:creationId xmlns:a16="http://schemas.microsoft.com/office/drawing/2014/main" id="{629892D3-C912-953A-7519-983F49A14EB3}"/>
              </a:ext>
            </a:extLst>
          </p:cNvPr>
          <p:cNvSpPr>
            <a:spLocks noGrp="1"/>
          </p:cNvSpPr>
          <p:nvPr>
            <p:ph sz="quarter" idx="16"/>
          </p:nvPr>
        </p:nvSpPr>
        <p:spPr>
          <a:xfrm>
            <a:off x="342901" y="3269681"/>
            <a:ext cx="5897126" cy="488598"/>
          </a:xfrm>
        </p:spPr>
        <p:txBody>
          <a:bodyPr/>
          <a:lstStyle/>
          <a:p>
            <a:pPr marL="292608" indent="-292608">
              <a:buFont typeface="Arial" panose="020B0604020202020204" pitchFamily="34" charset="0"/>
              <a:buChar char="•"/>
            </a:pPr>
            <a:r>
              <a:rPr lang="en-US" dirty="0"/>
              <a:t>Each probability is between 0 and 1, or</a:t>
            </a:r>
          </a:p>
        </p:txBody>
      </p:sp>
      <p:graphicFrame>
        <p:nvGraphicFramePr>
          <p:cNvPr id="12" name="Object 11">
            <a:extLst>
              <a:ext uri="{FF2B5EF4-FFF2-40B4-BE49-F238E27FC236}">
                <a16:creationId xmlns:a16="http://schemas.microsoft.com/office/drawing/2014/main" id="{01E13143-5262-CD3A-9C95-E5915FE82B50}"/>
              </a:ext>
            </a:extLst>
          </p:cNvPr>
          <p:cNvGraphicFramePr>
            <a:graphicFrameLocks noChangeAspect="1"/>
          </p:cNvGraphicFramePr>
          <p:nvPr>
            <p:extLst>
              <p:ext uri="{D42A27DB-BD31-4B8C-83A1-F6EECF244321}">
                <p14:modId xmlns:p14="http://schemas.microsoft.com/office/powerpoint/2010/main" val="2671530898"/>
              </p:ext>
            </p:extLst>
          </p:nvPr>
        </p:nvGraphicFramePr>
        <p:xfrm>
          <a:off x="6159500" y="3375025"/>
          <a:ext cx="1993900" cy="342900"/>
        </p:xfrm>
        <a:graphic>
          <a:graphicData uri="http://schemas.openxmlformats.org/presentationml/2006/ole">
            <mc:AlternateContent xmlns:mc="http://schemas.openxmlformats.org/markup-compatibility/2006">
              <mc:Choice xmlns:v="urn:schemas-microsoft-com:vml" Requires="v">
                <p:oleObj name="Equation" r:id="rId4" imgW="1993680" imgH="342720" progId="Equation.DSMT4">
                  <p:embed/>
                </p:oleObj>
              </mc:Choice>
              <mc:Fallback>
                <p:oleObj name="Equation" r:id="rId4" imgW="1993680" imgH="342720" progId="Equation.DSMT4">
                  <p:embed/>
                  <p:pic>
                    <p:nvPicPr>
                      <p:cNvPr id="12" name="Object 11">
                        <a:extLst>
                          <a:ext uri="{FF2B5EF4-FFF2-40B4-BE49-F238E27FC236}">
                            <a16:creationId xmlns:a16="http://schemas.microsoft.com/office/drawing/2014/main" id="{E279B454-357B-41C7-80FC-027AB853EC2F}"/>
                          </a:ext>
                        </a:extLst>
                      </p:cNvPr>
                      <p:cNvPicPr/>
                      <p:nvPr/>
                    </p:nvPicPr>
                    <p:blipFill>
                      <a:blip r:embed="rId5"/>
                      <a:stretch>
                        <a:fillRect/>
                      </a:stretch>
                    </p:blipFill>
                    <p:spPr>
                      <a:xfrm>
                        <a:off x="6159500" y="3375025"/>
                        <a:ext cx="1993900" cy="342900"/>
                      </a:xfrm>
                      <a:prstGeom prst="rect">
                        <a:avLst/>
                      </a:prstGeom>
                    </p:spPr>
                  </p:pic>
                </p:oleObj>
              </mc:Fallback>
            </mc:AlternateContent>
          </a:graphicData>
        </a:graphic>
      </p:graphicFrame>
      <p:sp>
        <p:nvSpPr>
          <p:cNvPr id="41" name="Content Placeholder 40">
            <a:extLst>
              <a:ext uri="{FF2B5EF4-FFF2-40B4-BE49-F238E27FC236}">
                <a16:creationId xmlns:a16="http://schemas.microsoft.com/office/drawing/2014/main" id="{6729D0D1-1369-61AA-BC2C-8B7A88EBF5ED}"/>
              </a:ext>
            </a:extLst>
          </p:cNvPr>
          <p:cNvSpPr>
            <a:spLocks noGrp="1"/>
          </p:cNvSpPr>
          <p:nvPr>
            <p:ph sz="quarter" idx="17"/>
          </p:nvPr>
        </p:nvSpPr>
        <p:spPr>
          <a:xfrm>
            <a:off x="342900" y="3873057"/>
            <a:ext cx="5967467" cy="488598"/>
          </a:xfrm>
        </p:spPr>
        <p:txBody>
          <a:bodyPr/>
          <a:lstStyle/>
          <a:p>
            <a:pPr marL="292608" indent="-292608">
              <a:buFont typeface="Arial" panose="020B0604020202020204" pitchFamily="34" charset="0"/>
              <a:buChar char="•"/>
            </a:pPr>
            <a:r>
              <a:rPr lang="en-US" dirty="0"/>
              <a:t>The sum of the probabilities equals 1, or</a:t>
            </a:r>
          </a:p>
        </p:txBody>
      </p:sp>
      <p:graphicFrame>
        <p:nvGraphicFramePr>
          <p:cNvPr id="13" name="Object 12">
            <a:extLst>
              <a:ext uri="{FF2B5EF4-FFF2-40B4-BE49-F238E27FC236}">
                <a16:creationId xmlns:a16="http://schemas.microsoft.com/office/drawing/2014/main" id="{9916E24E-F591-6374-0411-39E6C8FD860E}"/>
              </a:ext>
            </a:extLst>
          </p:cNvPr>
          <p:cNvGraphicFramePr>
            <a:graphicFrameLocks noChangeAspect="1"/>
          </p:cNvGraphicFramePr>
          <p:nvPr>
            <p:extLst>
              <p:ext uri="{D42A27DB-BD31-4B8C-83A1-F6EECF244321}">
                <p14:modId xmlns:p14="http://schemas.microsoft.com/office/powerpoint/2010/main" val="1019447704"/>
              </p:ext>
            </p:extLst>
          </p:nvPr>
        </p:nvGraphicFramePr>
        <p:xfrm>
          <a:off x="6323013" y="3960813"/>
          <a:ext cx="1803400" cy="355600"/>
        </p:xfrm>
        <a:graphic>
          <a:graphicData uri="http://schemas.openxmlformats.org/presentationml/2006/ole">
            <mc:AlternateContent xmlns:mc="http://schemas.openxmlformats.org/markup-compatibility/2006">
              <mc:Choice xmlns:v="urn:schemas-microsoft-com:vml" Requires="v">
                <p:oleObj name="Equation" r:id="rId6" imgW="1803240" imgH="355320" progId="Equation.DSMT4">
                  <p:embed/>
                </p:oleObj>
              </mc:Choice>
              <mc:Fallback>
                <p:oleObj name="Equation" r:id="rId6" imgW="1803240" imgH="355320" progId="Equation.DSMT4">
                  <p:embed/>
                  <p:pic>
                    <p:nvPicPr>
                      <p:cNvPr id="13" name="Object 12">
                        <a:extLst>
                          <a:ext uri="{FF2B5EF4-FFF2-40B4-BE49-F238E27FC236}">
                            <a16:creationId xmlns:a16="http://schemas.microsoft.com/office/drawing/2014/main" id="{D1D4AD6B-53E4-41DC-ACA8-BB55ECB8BBD5}"/>
                          </a:ext>
                        </a:extLst>
                      </p:cNvPr>
                      <p:cNvPicPr/>
                      <p:nvPr/>
                    </p:nvPicPr>
                    <p:blipFill>
                      <a:blip r:embed="rId7"/>
                      <a:stretch>
                        <a:fillRect/>
                      </a:stretch>
                    </p:blipFill>
                    <p:spPr>
                      <a:xfrm>
                        <a:off x="6323013" y="3960813"/>
                        <a:ext cx="1803400" cy="355600"/>
                      </a:xfrm>
                      <a:prstGeom prst="rect">
                        <a:avLst/>
                      </a:prstGeom>
                    </p:spPr>
                  </p:pic>
                </p:oleObj>
              </mc:Fallback>
            </mc:AlternateContent>
          </a:graphicData>
        </a:graphic>
      </p:graphicFrame>
      <p:sp>
        <p:nvSpPr>
          <p:cNvPr id="42" name="Content Placeholder 41">
            <a:extLst>
              <a:ext uri="{FF2B5EF4-FFF2-40B4-BE49-F238E27FC236}">
                <a16:creationId xmlns:a16="http://schemas.microsoft.com/office/drawing/2014/main" id="{5C507720-C21A-1F34-844B-233254360748}"/>
              </a:ext>
            </a:extLst>
          </p:cNvPr>
          <p:cNvSpPr>
            <a:spLocks noGrp="1"/>
          </p:cNvSpPr>
          <p:nvPr>
            <p:ph sz="quarter" idx="18"/>
          </p:nvPr>
        </p:nvSpPr>
        <p:spPr>
          <a:xfrm>
            <a:off x="322804" y="4559650"/>
            <a:ext cx="8478296" cy="443410"/>
          </a:xfrm>
        </p:spPr>
        <p:txBody>
          <a:bodyPr/>
          <a:lstStyle/>
          <a:p>
            <a:r>
              <a:rPr lang="en-US" dirty="0"/>
              <a:t>A discrete random variable can also be defined in terms of</a:t>
            </a:r>
          </a:p>
        </p:txBody>
      </p:sp>
      <p:sp>
        <p:nvSpPr>
          <p:cNvPr id="43" name="Content Placeholder 42">
            <a:extLst>
              <a:ext uri="{FF2B5EF4-FFF2-40B4-BE49-F238E27FC236}">
                <a16:creationId xmlns:a16="http://schemas.microsoft.com/office/drawing/2014/main" id="{FD781850-87ED-57BB-7A13-A02A98F05D4A}"/>
              </a:ext>
            </a:extLst>
          </p:cNvPr>
          <p:cNvSpPr>
            <a:spLocks noGrp="1"/>
          </p:cNvSpPr>
          <p:nvPr>
            <p:ph sz="quarter" idx="19"/>
          </p:nvPr>
        </p:nvSpPr>
        <p:spPr>
          <a:xfrm>
            <a:off x="342901" y="5003060"/>
            <a:ext cx="5143500" cy="459154"/>
          </a:xfrm>
        </p:spPr>
        <p:txBody>
          <a:bodyPr/>
          <a:lstStyle/>
          <a:p>
            <a:r>
              <a:rPr lang="en-US" dirty="0"/>
              <a:t>their cumulative distribution function,</a:t>
            </a:r>
          </a:p>
        </p:txBody>
      </p:sp>
      <p:graphicFrame>
        <p:nvGraphicFramePr>
          <p:cNvPr id="14" name="Object 13">
            <a:extLst>
              <a:ext uri="{FF2B5EF4-FFF2-40B4-BE49-F238E27FC236}">
                <a16:creationId xmlns:a16="http://schemas.microsoft.com/office/drawing/2014/main" id="{53812A05-27F5-D7BE-EF98-80448492260B}"/>
              </a:ext>
            </a:extLst>
          </p:cNvPr>
          <p:cNvGraphicFramePr>
            <a:graphicFrameLocks noChangeAspect="1"/>
          </p:cNvGraphicFramePr>
          <p:nvPr>
            <p:extLst>
              <p:ext uri="{D42A27DB-BD31-4B8C-83A1-F6EECF244321}">
                <p14:modId xmlns:p14="http://schemas.microsoft.com/office/powerpoint/2010/main" val="3834736076"/>
              </p:ext>
            </p:extLst>
          </p:nvPr>
        </p:nvGraphicFramePr>
        <p:xfrm>
          <a:off x="5465763" y="5083175"/>
          <a:ext cx="1193800" cy="342900"/>
        </p:xfrm>
        <a:graphic>
          <a:graphicData uri="http://schemas.openxmlformats.org/presentationml/2006/ole">
            <mc:AlternateContent xmlns:mc="http://schemas.openxmlformats.org/markup-compatibility/2006">
              <mc:Choice xmlns:v="urn:schemas-microsoft-com:vml" Requires="v">
                <p:oleObj name="Equation" r:id="rId8" imgW="1193760" imgH="342720" progId="Equation.DSMT4">
                  <p:embed/>
                </p:oleObj>
              </mc:Choice>
              <mc:Fallback>
                <p:oleObj name="Equation" r:id="rId8" imgW="1193760" imgH="342720" progId="Equation.DSMT4">
                  <p:embed/>
                  <p:pic>
                    <p:nvPicPr>
                      <p:cNvPr id="14" name="Object 13">
                        <a:extLst>
                          <a:ext uri="{FF2B5EF4-FFF2-40B4-BE49-F238E27FC236}">
                            <a16:creationId xmlns:a16="http://schemas.microsoft.com/office/drawing/2014/main" id="{9486FB0F-1B4C-4399-9533-4D5807C8E5DA}"/>
                          </a:ext>
                        </a:extLst>
                      </p:cNvPr>
                      <p:cNvPicPr/>
                      <p:nvPr/>
                    </p:nvPicPr>
                    <p:blipFill>
                      <a:blip r:embed="rId9"/>
                      <a:stretch>
                        <a:fillRect/>
                      </a:stretch>
                    </p:blipFill>
                    <p:spPr>
                      <a:xfrm>
                        <a:off x="5465763" y="5083175"/>
                        <a:ext cx="1193800" cy="34290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DB12CB16-8414-169B-2DF5-5C3A7A08BF85}"/>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3977147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71A1-DB44-4EEC-B8A9-93810CCC4419}"/>
              </a:ext>
            </a:extLst>
          </p:cNvPr>
          <p:cNvSpPr>
            <a:spLocks noGrp="1"/>
          </p:cNvSpPr>
          <p:nvPr>
            <p:ph type="title"/>
          </p:nvPr>
        </p:nvSpPr>
        <p:spPr/>
        <p:txBody>
          <a:bodyPr>
            <a:noAutofit/>
          </a:bodyPr>
          <a:lstStyle/>
          <a:p>
            <a:r>
              <a:rPr lang="en-US" sz="3200" dirty="0"/>
              <a:t>5.3: Random Variables and Discrete Probability Distributions </a:t>
            </a:r>
            <a:r>
              <a:rPr lang="en-US" sz="1000" b="0" dirty="0"/>
              <a:t>3</a:t>
            </a:r>
          </a:p>
        </p:txBody>
      </p:sp>
      <p:sp>
        <p:nvSpPr>
          <p:cNvPr id="3" name="Content Placeholder 2">
            <a:extLst>
              <a:ext uri="{FF2B5EF4-FFF2-40B4-BE49-F238E27FC236}">
                <a16:creationId xmlns:a16="http://schemas.microsoft.com/office/drawing/2014/main" id="{4CD35726-21E0-483E-90C0-A3EE60D58A26}"/>
              </a:ext>
            </a:extLst>
          </p:cNvPr>
          <p:cNvSpPr>
            <a:spLocks noGrp="1"/>
          </p:cNvSpPr>
          <p:nvPr>
            <p:ph sz="quarter" idx="11"/>
          </p:nvPr>
        </p:nvSpPr>
        <p:spPr>
          <a:xfrm>
            <a:off x="342900" y="1276711"/>
            <a:ext cx="8458200" cy="895005"/>
          </a:xfrm>
        </p:spPr>
        <p:txBody>
          <a:bodyPr/>
          <a:lstStyle/>
          <a:p>
            <a:r>
              <a:rPr lang="en-US" sz="2200" dirty="0"/>
              <a:t>The </a:t>
            </a:r>
            <a:r>
              <a:rPr lang="en-US" sz="2200" b="1" dirty="0"/>
              <a:t>expected value </a:t>
            </a:r>
            <a:r>
              <a:rPr lang="en-US" sz="2200" dirty="0"/>
              <a:t>is also referred to as the mean.</a:t>
            </a:r>
          </a:p>
          <a:p>
            <a:pPr marL="292608" indent="-292608">
              <a:buFont typeface="Arial" panose="020B0604020202020204" pitchFamily="34" charset="0"/>
              <a:buChar char="•"/>
            </a:pPr>
            <a:r>
              <a:rPr lang="en-US" sz="2200" dirty="0"/>
              <a:t>It is a weighted average of all possible values of X.</a:t>
            </a:r>
          </a:p>
        </p:txBody>
      </p:sp>
      <p:sp>
        <p:nvSpPr>
          <p:cNvPr id="4" name="Content Placeholder 3">
            <a:extLst>
              <a:ext uri="{FF2B5EF4-FFF2-40B4-BE49-F238E27FC236}">
                <a16:creationId xmlns:a16="http://schemas.microsoft.com/office/drawing/2014/main" id="{6ED962DF-52B5-490C-AF4A-F54223E6E95B}"/>
              </a:ext>
            </a:extLst>
          </p:cNvPr>
          <p:cNvSpPr>
            <a:spLocks noGrp="1"/>
          </p:cNvSpPr>
          <p:nvPr>
            <p:ph sz="quarter" idx="14"/>
          </p:nvPr>
        </p:nvSpPr>
        <p:spPr>
          <a:xfrm>
            <a:off x="342901" y="2226958"/>
            <a:ext cx="1928352" cy="433634"/>
          </a:xfrm>
        </p:spPr>
        <p:txBody>
          <a:bodyPr/>
          <a:lstStyle/>
          <a:p>
            <a:pPr marL="292608" indent="-292608">
              <a:buFont typeface="Arial" panose="020B0604020202020204" pitchFamily="34" charset="0"/>
              <a:buChar char="•"/>
            </a:pPr>
            <a:r>
              <a:rPr lang="en-US" sz="2200" dirty="0"/>
              <a:t>Denoted as</a:t>
            </a:r>
          </a:p>
        </p:txBody>
      </p:sp>
      <p:graphicFrame>
        <p:nvGraphicFramePr>
          <p:cNvPr id="18" name="Object 17">
            <a:extLst>
              <a:ext uri="{FF2B5EF4-FFF2-40B4-BE49-F238E27FC236}">
                <a16:creationId xmlns:a16="http://schemas.microsoft.com/office/drawing/2014/main" id="{A88B3C75-4E9B-4DD7-933D-7AFB71C95298}"/>
              </a:ext>
            </a:extLst>
          </p:cNvPr>
          <p:cNvGraphicFramePr>
            <a:graphicFrameLocks noChangeAspect="1"/>
          </p:cNvGraphicFramePr>
          <p:nvPr>
            <p:extLst>
              <p:ext uri="{D42A27DB-BD31-4B8C-83A1-F6EECF244321}">
                <p14:modId xmlns:p14="http://schemas.microsoft.com/office/powerpoint/2010/main" val="790207910"/>
              </p:ext>
            </p:extLst>
          </p:nvPr>
        </p:nvGraphicFramePr>
        <p:xfrm>
          <a:off x="2297113" y="2303463"/>
          <a:ext cx="1346200" cy="342900"/>
        </p:xfrm>
        <a:graphic>
          <a:graphicData uri="http://schemas.openxmlformats.org/presentationml/2006/ole">
            <mc:AlternateContent xmlns:mc="http://schemas.openxmlformats.org/markup-compatibility/2006">
              <mc:Choice xmlns:v="urn:schemas-microsoft-com:vml" Requires="v">
                <p:oleObj name="Equation" r:id="rId2" imgW="1346040" imgH="342720" progId="Equation.DSMT4">
                  <p:embed/>
                </p:oleObj>
              </mc:Choice>
              <mc:Fallback>
                <p:oleObj name="Equation" r:id="rId2" imgW="1346040" imgH="342720" progId="Equation.DSMT4">
                  <p:embed/>
                  <p:pic>
                    <p:nvPicPr>
                      <p:cNvPr id="0" name=""/>
                      <p:cNvPicPr/>
                      <p:nvPr/>
                    </p:nvPicPr>
                    <p:blipFill>
                      <a:blip r:embed="rId3"/>
                      <a:stretch>
                        <a:fillRect/>
                      </a:stretch>
                    </p:blipFill>
                    <p:spPr>
                      <a:xfrm>
                        <a:off x="2297113" y="2303463"/>
                        <a:ext cx="13462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BC06709-A8D1-47B8-81F4-4A25E161C49B}"/>
              </a:ext>
            </a:extLst>
          </p:cNvPr>
          <p:cNvSpPr>
            <a:spLocks noGrp="1"/>
          </p:cNvSpPr>
          <p:nvPr>
            <p:ph sz="quarter" idx="15"/>
          </p:nvPr>
        </p:nvSpPr>
        <p:spPr>
          <a:xfrm>
            <a:off x="342900" y="2719657"/>
            <a:ext cx="2646105" cy="433142"/>
          </a:xfrm>
        </p:spPr>
        <p:txBody>
          <a:bodyPr/>
          <a:lstStyle/>
          <a:p>
            <a:pPr marL="292608" indent="-292608">
              <a:buFont typeface="Arial" panose="020B0604020202020204" pitchFamily="34" charset="0"/>
              <a:buChar char="•"/>
            </a:pPr>
            <a:r>
              <a:rPr lang="en-US" sz="2200" dirty="0"/>
              <a:t>It is calculated as</a:t>
            </a:r>
          </a:p>
        </p:txBody>
      </p:sp>
      <p:graphicFrame>
        <p:nvGraphicFramePr>
          <p:cNvPr id="19" name="Object 18">
            <a:extLst>
              <a:ext uri="{FF2B5EF4-FFF2-40B4-BE49-F238E27FC236}">
                <a16:creationId xmlns:a16="http://schemas.microsoft.com/office/drawing/2014/main" id="{62385F01-796A-4741-8290-B78ECEE00F35}"/>
              </a:ext>
            </a:extLst>
          </p:cNvPr>
          <p:cNvGraphicFramePr>
            <a:graphicFrameLocks noChangeAspect="1"/>
          </p:cNvGraphicFramePr>
          <p:nvPr>
            <p:extLst>
              <p:ext uri="{D42A27DB-BD31-4B8C-83A1-F6EECF244321}">
                <p14:modId xmlns:p14="http://schemas.microsoft.com/office/powerpoint/2010/main" val="119218243"/>
              </p:ext>
            </p:extLst>
          </p:nvPr>
        </p:nvGraphicFramePr>
        <p:xfrm>
          <a:off x="2989005" y="2776784"/>
          <a:ext cx="3086706" cy="358920"/>
        </p:xfrm>
        <a:graphic>
          <a:graphicData uri="http://schemas.openxmlformats.org/presentationml/2006/ole">
            <mc:AlternateContent xmlns:mc="http://schemas.openxmlformats.org/markup-compatibility/2006">
              <mc:Choice xmlns:v="urn:schemas-microsoft-com:vml" Requires="v">
                <p:oleObj name="Equation" r:id="rId4" imgW="3276360" imgH="380880" progId="Equation.DSMT4">
                  <p:embed/>
                </p:oleObj>
              </mc:Choice>
              <mc:Fallback>
                <p:oleObj name="Equation" r:id="rId4" imgW="3276360" imgH="380880" progId="Equation.DSMT4">
                  <p:embed/>
                  <p:pic>
                    <p:nvPicPr>
                      <p:cNvPr id="0" name=""/>
                      <p:cNvPicPr/>
                      <p:nvPr/>
                    </p:nvPicPr>
                    <p:blipFill>
                      <a:blip r:embed="rId5"/>
                      <a:stretch>
                        <a:fillRect/>
                      </a:stretch>
                    </p:blipFill>
                    <p:spPr>
                      <a:xfrm>
                        <a:off x="2989005" y="2776784"/>
                        <a:ext cx="3086706" cy="35892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3792A36-B0FB-4A0E-A221-F795FF0D7723}"/>
              </a:ext>
            </a:extLst>
          </p:cNvPr>
          <p:cNvSpPr>
            <a:spLocks noGrp="1"/>
          </p:cNvSpPr>
          <p:nvPr>
            <p:ph sz="quarter" idx="16"/>
          </p:nvPr>
        </p:nvSpPr>
        <p:spPr>
          <a:xfrm>
            <a:off x="342900" y="3271783"/>
            <a:ext cx="8458200" cy="828629"/>
          </a:xfrm>
        </p:spPr>
        <p:txBody>
          <a:bodyPr/>
          <a:lstStyle/>
          <a:p>
            <a:r>
              <a:rPr lang="en-US" sz="2200" dirty="0"/>
              <a:t>The variance and standard deviation are both measures of variability.</a:t>
            </a:r>
          </a:p>
        </p:txBody>
      </p:sp>
      <p:sp>
        <p:nvSpPr>
          <p:cNvPr id="7" name="Content Placeholder 6">
            <a:extLst>
              <a:ext uri="{FF2B5EF4-FFF2-40B4-BE49-F238E27FC236}">
                <a16:creationId xmlns:a16="http://schemas.microsoft.com/office/drawing/2014/main" id="{5BBC51F7-EA40-443E-A160-ED7E2A86374C}"/>
              </a:ext>
            </a:extLst>
          </p:cNvPr>
          <p:cNvSpPr>
            <a:spLocks noGrp="1"/>
          </p:cNvSpPr>
          <p:nvPr>
            <p:ph sz="quarter" idx="17"/>
          </p:nvPr>
        </p:nvSpPr>
        <p:spPr>
          <a:xfrm>
            <a:off x="342900" y="4155654"/>
            <a:ext cx="3481847" cy="438150"/>
          </a:xfrm>
        </p:spPr>
        <p:txBody>
          <a:bodyPr/>
          <a:lstStyle/>
          <a:p>
            <a:pPr marL="292608" indent="-292608">
              <a:buFont typeface="Arial" panose="020B0604020202020204" pitchFamily="34" charset="0"/>
              <a:buChar char="•"/>
            </a:pPr>
            <a:r>
              <a:rPr lang="en-US" sz="2200" dirty="0"/>
              <a:t>The variance is denoted</a:t>
            </a:r>
          </a:p>
        </p:txBody>
      </p:sp>
      <p:graphicFrame>
        <p:nvGraphicFramePr>
          <p:cNvPr id="20" name="Object 19">
            <a:extLst>
              <a:ext uri="{FF2B5EF4-FFF2-40B4-BE49-F238E27FC236}">
                <a16:creationId xmlns:a16="http://schemas.microsoft.com/office/drawing/2014/main" id="{64A8F84F-C00E-4984-AB48-6555DC642911}"/>
              </a:ext>
            </a:extLst>
          </p:cNvPr>
          <p:cNvGraphicFramePr>
            <a:graphicFrameLocks noChangeAspect="1"/>
          </p:cNvGraphicFramePr>
          <p:nvPr>
            <p:extLst>
              <p:ext uri="{D42A27DB-BD31-4B8C-83A1-F6EECF244321}">
                <p14:modId xmlns:p14="http://schemas.microsoft.com/office/powerpoint/2010/main" val="639848813"/>
              </p:ext>
            </p:extLst>
          </p:nvPr>
        </p:nvGraphicFramePr>
        <p:xfrm>
          <a:off x="3824747" y="4184585"/>
          <a:ext cx="1765300" cy="406400"/>
        </p:xfrm>
        <a:graphic>
          <a:graphicData uri="http://schemas.openxmlformats.org/presentationml/2006/ole">
            <mc:AlternateContent xmlns:mc="http://schemas.openxmlformats.org/markup-compatibility/2006">
              <mc:Choice xmlns:v="urn:schemas-microsoft-com:vml" Requires="v">
                <p:oleObj name="Equation" r:id="rId6" imgW="1765080" imgH="406080" progId="Equation.DSMT4">
                  <p:embed/>
                </p:oleObj>
              </mc:Choice>
              <mc:Fallback>
                <p:oleObj name="Equation" r:id="rId6" imgW="1765080" imgH="406080" progId="Equation.DSMT4">
                  <p:embed/>
                  <p:pic>
                    <p:nvPicPr>
                      <p:cNvPr id="0" name=""/>
                      <p:cNvPicPr/>
                      <p:nvPr/>
                    </p:nvPicPr>
                    <p:blipFill>
                      <a:blip r:embed="rId7"/>
                      <a:stretch>
                        <a:fillRect/>
                      </a:stretch>
                    </p:blipFill>
                    <p:spPr>
                      <a:xfrm>
                        <a:off x="3824747" y="4184585"/>
                        <a:ext cx="1765300" cy="406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DDE727C-90D5-4CAA-AE8E-CC179AE05826}"/>
              </a:ext>
            </a:extLst>
          </p:cNvPr>
          <p:cNvSpPr>
            <a:spLocks noGrp="1"/>
          </p:cNvSpPr>
          <p:nvPr>
            <p:ph sz="quarter" idx="18"/>
          </p:nvPr>
        </p:nvSpPr>
        <p:spPr>
          <a:xfrm>
            <a:off x="342900" y="4734122"/>
            <a:ext cx="4168751" cy="447644"/>
          </a:xfrm>
        </p:spPr>
        <p:txBody>
          <a:bodyPr/>
          <a:lstStyle/>
          <a:p>
            <a:pPr marL="292608" indent="-292608">
              <a:buFont typeface="Arial" panose="020B0604020202020204" pitchFamily="34" charset="0"/>
              <a:buChar char="•"/>
            </a:pPr>
            <a:r>
              <a:rPr lang="en-US" sz="2200" dirty="0"/>
              <a:t>The variance is calculated as</a:t>
            </a:r>
          </a:p>
        </p:txBody>
      </p:sp>
      <p:graphicFrame>
        <p:nvGraphicFramePr>
          <p:cNvPr id="21" name="Object 20">
            <a:extLst>
              <a:ext uri="{FF2B5EF4-FFF2-40B4-BE49-F238E27FC236}">
                <a16:creationId xmlns:a16="http://schemas.microsoft.com/office/drawing/2014/main" id="{FD3A99F4-D803-4954-8016-C7CEFEEE139C}"/>
              </a:ext>
            </a:extLst>
          </p:cNvPr>
          <p:cNvGraphicFramePr>
            <a:graphicFrameLocks noChangeAspect="1"/>
          </p:cNvGraphicFramePr>
          <p:nvPr>
            <p:extLst>
              <p:ext uri="{D42A27DB-BD31-4B8C-83A1-F6EECF244321}">
                <p14:modId xmlns:p14="http://schemas.microsoft.com/office/powerpoint/2010/main" val="1416821449"/>
              </p:ext>
            </p:extLst>
          </p:nvPr>
        </p:nvGraphicFramePr>
        <p:xfrm>
          <a:off x="4457662" y="4791178"/>
          <a:ext cx="4168750" cy="383200"/>
        </p:xfrm>
        <a:graphic>
          <a:graphicData uri="http://schemas.openxmlformats.org/presentationml/2006/ole">
            <mc:AlternateContent xmlns:mc="http://schemas.openxmlformats.org/markup-compatibility/2006">
              <mc:Choice xmlns:v="urn:schemas-microsoft-com:vml" Requires="v">
                <p:oleObj name="Equation" r:id="rId8" imgW="4559040" imgH="419040" progId="Equation.DSMT4">
                  <p:embed/>
                </p:oleObj>
              </mc:Choice>
              <mc:Fallback>
                <p:oleObj name="Equation" r:id="rId8" imgW="4559040" imgH="419040" progId="Equation.DSMT4">
                  <p:embed/>
                  <p:pic>
                    <p:nvPicPr>
                      <p:cNvPr id="0" name=""/>
                      <p:cNvPicPr/>
                      <p:nvPr/>
                    </p:nvPicPr>
                    <p:blipFill>
                      <a:blip r:embed="rId9"/>
                      <a:stretch>
                        <a:fillRect/>
                      </a:stretch>
                    </p:blipFill>
                    <p:spPr>
                      <a:xfrm>
                        <a:off x="4457662" y="4791178"/>
                        <a:ext cx="4168750" cy="383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BED6BC24-9210-412B-B53E-1FCCE8E03070}"/>
              </a:ext>
            </a:extLst>
          </p:cNvPr>
          <p:cNvSpPr>
            <a:spLocks noGrp="1"/>
          </p:cNvSpPr>
          <p:nvPr>
            <p:ph sz="quarter" idx="19"/>
          </p:nvPr>
        </p:nvSpPr>
        <p:spPr>
          <a:xfrm>
            <a:off x="348076" y="5295237"/>
            <a:ext cx="5108881" cy="451170"/>
          </a:xfrm>
        </p:spPr>
        <p:txBody>
          <a:bodyPr/>
          <a:lstStyle/>
          <a:p>
            <a:pPr marL="292608" indent="-292608">
              <a:buFont typeface="Arial" panose="020B0604020202020204" pitchFamily="34" charset="0"/>
              <a:buChar char="•"/>
            </a:pPr>
            <a:r>
              <a:rPr lang="en-US" sz="2200" dirty="0"/>
              <a:t>The standard deviation is denoted by</a:t>
            </a:r>
          </a:p>
        </p:txBody>
      </p:sp>
      <p:graphicFrame>
        <p:nvGraphicFramePr>
          <p:cNvPr id="23" name="Object 22">
            <a:extLst>
              <a:ext uri="{FF2B5EF4-FFF2-40B4-BE49-F238E27FC236}">
                <a16:creationId xmlns:a16="http://schemas.microsoft.com/office/drawing/2014/main" id="{B363FC8B-3D96-493A-B84C-8B9A5FDA6306}"/>
              </a:ext>
            </a:extLst>
          </p:cNvPr>
          <p:cNvGraphicFramePr>
            <a:graphicFrameLocks noChangeAspect="1"/>
          </p:cNvGraphicFramePr>
          <p:nvPr>
            <p:extLst>
              <p:ext uri="{D42A27DB-BD31-4B8C-83A1-F6EECF244321}">
                <p14:modId xmlns:p14="http://schemas.microsoft.com/office/powerpoint/2010/main" val="1594188998"/>
              </p:ext>
            </p:extLst>
          </p:nvPr>
        </p:nvGraphicFramePr>
        <p:xfrm>
          <a:off x="5437293" y="5409532"/>
          <a:ext cx="1482725" cy="323850"/>
        </p:xfrm>
        <a:graphic>
          <a:graphicData uri="http://schemas.openxmlformats.org/presentationml/2006/ole">
            <mc:AlternateContent xmlns:mc="http://schemas.openxmlformats.org/markup-compatibility/2006">
              <mc:Choice xmlns:v="urn:schemas-microsoft-com:vml" Requires="v">
                <p:oleObj name="Equation" r:id="rId10" imgW="1574640" imgH="342720" progId="Equation.DSMT4">
                  <p:embed/>
                </p:oleObj>
              </mc:Choice>
              <mc:Fallback>
                <p:oleObj name="Equation" r:id="rId10" imgW="1574640" imgH="342720" progId="Equation.DSMT4">
                  <p:embed/>
                  <p:pic>
                    <p:nvPicPr>
                      <p:cNvPr id="0" name=""/>
                      <p:cNvPicPr/>
                      <p:nvPr/>
                    </p:nvPicPr>
                    <p:blipFill>
                      <a:blip r:embed="rId11"/>
                      <a:stretch>
                        <a:fillRect/>
                      </a:stretch>
                    </p:blipFill>
                    <p:spPr>
                      <a:xfrm>
                        <a:off x="5437293" y="5409532"/>
                        <a:ext cx="1482725" cy="32385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82F0729E-A3BA-4514-9490-37F809E27C7F}"/>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77329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5.3: Random Variables and Discrete Probability Distributions </a:t>
            </a:r>
            <a:r>
              <a:rPr lang="en-US" sz="1100" b="0" dirty="0"/>
              <a:t>4</a:t>
            </a:r>
          </a:p>
        </p:txBody>
      </p:sp>
      <p:sp>
        <p:nvSpPr>
          <p:cNvPr id="3" name="Content Placeholder 2"/>
          <p:cNvSpPr>
            <a:spLocks noGrp="1"/>
          </p:cNvSpPr>
          <p:nvPr>
            <p:ph sz="quarter" idx="11"/>
          </p:nvPr>
        </p:nvSpPr>
        <p:spPr>
          <a:xfrm>
            <a:off x="342900" y="1276709"/>
            <a:ext cx="8458200" cy="2695523"/>
          </a:xfrm>
        </p:spPr>
        <p:txBody>
          <a:bodyPr/>
          <a:lstStyle/>
          <a:p>
            <a:pPr marL="292608" indent="-292608">
              <a:buFont typeface="Arial" panose="020B0604020202020204" pitchFamily="34" charset="0"/>
              <a:buChar char="•"/>
            </a:pPr>
            <a:r>
              <a:rPr lang="en-US" sz="1800" dirty="0"/>
              <a:t>Example: Juan Jimenez is the owner of a large car dealership in Chicago.</a:t>
            </a:r>
          </a:p>
          <a:p>
            <a:pPr marL="292608" indent="-292608">
              <a:buFont typeface="Arial" panose="020B0604020202020204" pitchFamily="34" charset="0"/>
              <a:buChar char="•"/>
            </a:pPr>
            <a:r>
              <a:rPr lang="en-US" sz="1800" dirty="0"/>
              <a:t>Juan decides to construct an incentive compensation program that equitably and consistently compensates employees on the basis of their performance.</a:t>
            </a:r>
          </a:p>
          <a:p>
            <a:pPr marL="292608" indent="-292608">
              <a:buFont typeface="Arial" panose="020B0604020202020204" pitchFamily="34" charset="0"/>
              <a:buChar char="•"/>
            </a:pPr>
            <a:r>
              <a:rPr lang="en-US" sz="1800" dirty="0"/>
              <a:t>He offers an annual bonus of $10,000 for superior performance, $6,000 for good performance, $3,000 for fair performance, and $0 for poor performance.</a:t>
            </a:r>
          </a:p>
          <a:p>
            <a:pPr marL="292608" indent="-292608">
              <a:buFont typeface="Arial" panose="020B0604020202020204" pitchFamily="34" charset="0"/>
              <a:buChar char="•"/>
            </a:pPr>
            <a:r>
              <a:rPr lang="en-US" sz="1800" dirty="0"/>
              <a:t>Based on prior records, he expects an employee to perform at superior, good, fair, and poor performance levels with probabilities 0.15, 0.25, 0.40, and 0.20, respectively.</a:t>
            </a:r>
          </a:p>
        </p:txBody>
      </p:sp>
      <p:sp>
        <p:nvSpPr>
          <p:cNvPr id="7" name="Content Placeholder 6">
            <a:extLst>
              <a:ext uri="{FF2B5EF4-FFF2-40B4-BE49-F238E27FC236}">
                <a16:creationId xmlns:a16="http://schemas.microsoft.com/office/drawing/2014/main" id="{5D0F794A-23C5-A865-8A5B-5A7D3C4F0679}"/>
              </a:ext>
            </a:extLst>
          </p:cNvPr>
          <p:cNvSpPr>
            <a:spLocks noGrp="1"/>
          </p:cNvSpPr>
          <p:nvPr>
            <p:ph sz="quarter" idx="14"/>
          </p:nvPr>
        </p:nvSpPr>
        <p:spPr>
          <a:xfrm>
            <a:off x="342900" y="4025400"/>
            <a:ext cx="8458200" cy="1752600"/>
          </a:xfrm>
        </p:spPr>
        <p:txBody>
          <a:bodyPr/>
          <a:lstStyle/>
          <a:p>
            <a:pPr marL="621792" indent="-320040">
              <a:tabLst>
                <a:tab pos="514350" algn="l"/>
              </a:tabLst>
            </a:pPr>
            <a:r>
              <a:rPr lang="en-US" sz="1800" dirty="0"/>
              <a:t>a. Calculate the expected value of the annual bonus amount.</a:t>
            </a:r>
          </a:p>
          <a:p>
            <a:pPr marL="621792" indent="-320040">
              <a:tabLst>
                <a:tab pos="514350" algn="l"/>
              </a:tabLst>
            </a:pPr>
            <a:r>
              <a:rPr lang="en-US" sz="1800" dirty="0"/>
              <a:t>b. Calculate the variance and the standard deviation of the annual bonus amount.</a:t>
            </a:r>
          </a:p>
          <a:p>
            <a:pPr marL="621792" indent="-320040">
              <a:tabLst>
                <a:tab pos="514350" algn="l"/>
              </a:tabLst>
            </a:pPr>
            <a:r>
              <a:rPr lang="en-US" sz="1800" dirty="0"/>
              <a:t>c. What is the total annual amount that Juan can expect to pay in bonuses if he has 25 employees?</a:t>
            </a:r>
          </a:p>
        </p:txBody>
      </p:sp>
      <p:sp>
        <p:nvSpPr>
          <p:cNvPr id="6" name="Slide Number Placeholder 5"/>
          <p:cNvSpPr>
            <a:spLocks noGrp="1"/>
          </p:cNvSpPr>
          <p:nvPr>
            <p:ph type="sldNum" sz="quarter" idx="10"/>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101608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CB15-347C-4698-8418-65E27F862BCD}"/>
              </a:ext>
            </a:extLst>
          </p:cNvPr>
          <p:cNvSpPr>
            <a:spLocks noGrp="1"/>
          </p:cNvSpPr>
          <p:nvPr>
            <p:ph type="title"/>
          </p:nvPr>
        </p:nvSpPr>
        <p:spPr/>
        <p:txBody>
          <a:bodyPr>
            <a:normAutofit fontScale="90000"/>
          </a:bodyPr>
          <a:lstStyle/>
          <a:p>
            <a:r>
              <a:rPr lang="en-US" dirty="0"/>
              <a:t>5.3: Random Variables and Discrete Probability Distributions </a:t>
            </a:r>
            <a:r>
              <a:rPr lang="en-US" sz="1100" b="0" dirty="0"/>
              <a:t>5</a:t>
            </a:r>
          </a:p>
        </p:txBody>
      </p:sp>
      <p:sp>
        <p:nvSpPr>
          <p:cNvPr id="3" name="Content Placeholder 2">
            <a:extLst>
              <a:ext uri="{FF2B5EF4-FFF2-40B4-BE49-F238E27FC236}">
                <a16:creationId xmlns:a16="http://schemas.microsoft.com/office/drawing/2014/main" id="{B9931B49-F065-4110-98C8-0F387D852E88}"/>
              </a:ext>
            </a:extLst>
          </p:cNvPr>
          <p:cNvSpPr>
            <a:spLocks noGrp="1"/>
          </p:cNvSpPr>
          <p:nvPr>
            <p:ph sz="quarter" idx="11"/>
          </p:nvPr>
        </p:nvSpPr>
        <p:spPr>
          <a:xfrm>
            <a:off x="342900" y="1276710"/>
            <a:ext cx="8458200" cy="761640"/>
          </a:xfrm>
        </p:spPr>
        <p:txBody>
          <a:bodyPr/>
          <a:lstStyle/>
          <a:p>
            <a:pPr marL="292608" indent="-292608">
              <a:buFont typeface="Arial" panose="020B0604020202020204" pitchFamily="34" charset="0"/>
              <a:buChar char="•"/>
            </a:pPr>
            <a:r>
              <a:rPr lang="en-US" sz="1800" dirty="0"/>
              <a:t>Example:</a:t>
            </a:r>
          </a:p>
          <a:p>
            <a:pPr marL="292608" indent="-292608">
              <a:buFont typeface="Arial" panose="020B0604020202020204" pitchFamily="34" charset="0"/>
              <a:buChar char="•"/>
            </a:pPr>
            <a:r>
              <a:rPr lang="en-US" sz="1800" dirty="0"/>
              <a:t>Let the random variable X denote the bonus amount (in $1,000’s).</a:t>
            </a:r>
          </a:p>
        </p:txBody>
      </p:sp>
      <p:graphicFrame>
        <p:nvGraphicFramePr>
          <p:cNvPr id="16" name="Table 15">
            <a:extLst>
              <a:ext uri="{FF2B5EF4-FFF2-40B4-BE49-F238E27FC236}">
                <a16:creationId xmlns:a16="http://schemas.microsoft.com/office/drawing/2014/main" id="{B6FF109A-EB26-4601-B7C0-FEC287E83EC0}"/>
              </a:ext>
            </a:extLst>
          </p:cNvPr>
          <p:cNvGraphicFramePr>
            <a:graphicFrameLocks noGrp="1"/>
          </p:cNvGraphicFramePr>
          <p:nvPr>
            <p:extLst>
              <p:ext uri="{D42A27DB-BD31-4B8C-83A1-F6EECF244321}">
                <p14:modId xmlns:p14="http://schemas.microsoft.com/office/powerpoint/2010/main" val="1314009097"/>
              </p:ext>
            </p:extLst>
          </p:nvPr>
        </p:nvGraphicFramePr>
        <p:xfrm>
          <a:off x="1019175" y="2154596"/>
          <a:ext cx="6696075" cy="2225040"/>
        </p:xfrm>
        <a:graphic>
          <a:graphicData uri="http://schemas.openxmlformats.org/drawingml/2006/table">
            <a:tbl>
              <a:tblPr firstRow="1" bandRow="1">
                <a:tableStyleId>{5C22544A-7EE6-4342-B048-85BDC9FD1C3A}</a:tableStyleId>
              </a:tblPr>
              <a:tblGrid>
                <a:gridCol w="695325">
                  <a:extLst>
                    <a:ext uri="{9D8B030D-6E8A-4147-A177-3AD203B41FA5}">
                      <a16:colId xmlns:a16="http://schemas.microsoft.com/office/drawing/2014/main" val="2801989308"/>
                    </a:ext>
                  </a:extLst>
                </a:gridCol>
                <a:gridCol w="1219200">
                  <a:extLst>
                    <a:ext uri="{9D8B030D-6E8A-4147-A177-3AD203B41FA5}">
                      <a16:colId xmlns:a16="http://schemas.microsoft.com/office/drawing/2014/main" val="414604090"/>
                    </a:ext>
                  </a:extLst>
                </a:gridCol>
                <a:gridCol w="2009775">
                  <a:extLst>
                    <a:ext uri="{9D8B030D-6E8A-4147-A177-3AD203B41FA5}">
                      <a16:colId xmlns:a16="http://schemas.microsoft.com/office/drawing/2014/main" val="1717919161"/>
                    </a:ext>
                  </a:extLst>
                </a:gridCol>
                <a:gridCol w="2771775">
                  <a:extLst>
                    <a:ext uri="{9D8B030D-6E8A-4147-A177-3AD203B41FA5}">
                      <a16:colId xmlns:a16="http://schemas.microsoft.com/office/drawing/2014/main" val="975276884"/>
                    </a:ext>
                  </a:extLst>
                </a:gridCol>
              </a:tblGrid>
              <a:tr h="370840">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extLst>
                  <a:ext uri="{0D108BD9-81ED-4DB2-BD59-A6C34878D82A}">
                    <a16:rowId xmlns:a16="http://schemas.microsoft.com/office/drawing/2014/main" val="1753911974"/>
                  </a:ext>
                </a:extLst>
              </a:tr>
              <a:tr h="370840">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a:p>
                  </a:txBody>
                  <a:tcPr/>
                </a:tc>
                <a:extLst>
                  <a:ext uri="{0D108BD9-81ED-4DB2-BD59-A6C34878D82A}">
                    <a16:rowId xmlns:a16="http://schemas.microsoft.com/office/drawing/2014/main" val="1459767605"/>
                  </a:ext>
                </a:extLst>
              </a:tr>
              <a:tr h="370840">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extLst>
                  <a:ext uri="{0D108BD9-81ED-4DB2-BD59-A6C34878D82A}">
                    <a16:rowId xmlns:a16="http://schemas.microsoft.com/office/drawing/2014/main" val="795540961"/>
                  </a:ext>
                </a:extLst>
              </a:tr>
              <a:tr h="370840">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647642368"/>
                  </a:ext>
                </a:extLst>
              </a:tr>
              <a:tr h="370840">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360261280"/>
                  </a:ext>
                </a:extLst>
              </a:tr>
              <a:tr h="370840">
                <a:tc>
                  <a:txBody>
                    <a:bodyPr/>
                    <a:lstStyle/>
                    <a:p>
                      <a:pPr algn="ctr"/>
                      <a:endParaRPr lang="en-US" sz="1600"/>
                    </a:p>
                  </a:txBody>
                  <a:tcPr/>
                </a:tc>
                <a:tc>
                  <a:txBody>
                    <a:bodyPr/>
                    <a:lstStyle/>
                    <a:p>
                      <a:pPr algn="r"/>
                      <a:endParaRPr lang="en-US" sz="1600" dirty="0"/>
                    </a:p>
                  </a:txBody>
                  <a:tcPr/>
                </a:tc>
                <a:tc>
                  <a:txBody>
                    <a:bodyPr/>
                    <a:lstStyle/>
                    <a:p>
                      <a:pPr algn="ctr"/>
                      <a:endParaRPr lang="en-US" sz="1600" dirty="0"/>
                    </a:p>
                  </a:txBody>
                  <a:tcPr/>
                </a:tc>
                <a:tc>
                  <a:txBody>
                    <a:bodyPr/>
                    <a:lstStyle/>
                    <a:p>
                      <a:pPr algn="r"/>
                      <a:endParaRPr lang="en-US" sz="1600" dirty="0"/>
                    </a:p>
                  </a:txBody>
                  <a:tcPr/>
                </a:tc>
                <a:extLst>
                  <a:ext uri="{0D108BD9-81ED-4DB2-BD59-A6C34878D82A}">
                    <a16:rowId xmlns:a16="http://schemas.microsoft.com/office/drawing/2014/main" val="723434492"/>
                  </a:ext>
                </a:extLst>
              </a:tr>
            </a:tbl>
          </a:graphicData>
        </a:graphic>
      </p:graphicFrame>
      <p:graphicFrame>
        <p:nvGraphicFramePr>
          <p:cNvPr id="17" name="Object 16">
            <a:extLst>
              <a:ext uri="{FF2B5EF4-FFF2-40B4-BE49-F238E27FC236}">
                <a16:creationId xmlns:a16="http://schemas.microsoft.com/office/drawing/2014/main" id="{02612BB5-6409-425B-94B2-1EC65D8305B4}"/>
              </a:ext>
            </a:extLst>
          </p:cNvPr>
          <p:cNvGraphicFramePr>
            <a:graphicFrameLocks noChangeAspect="1"/>
          </p:cNvGraphicFramePr>
          <p:nvPr>
            <p:extLst>
              <p:ext uri="{D42A27DB-BD31-4B8C-83A1-F6EECF244321}">
                <p14:modId xmlns:p14="http://schemas.microsoft.com/office/powerpoint/2010/main" val="3961717413"/>
              </p:ext>
            </p:extLst>
          </p:nvPr>
        </p:nvGraphicFramePr>
        <p:xfrm>
          <a:off x="1263650" y="2191275"/>
          <a:ext cx="203200" cy="279400"/>
        </p:xfrm>
        <a:graphic>
          <a:graphicData uri="http://schemas.openxmlformats.org/presentationml/2006/ole">
            <mc:AlternateContent xmlns:mc="http://schemas.openxmlformats.org/markup-compatibility/2006">
              <mc:Choice xmlns:v="urn:schemas-microsoft-com:vml" Requires="v">
                <p:oleObj name="Equation" r:id="rId2" imgW="203040" imgH="279360" progId="Equation.DSMT4">
                  <p:embed/>
                </p:oleObj>
              </mc:Choice>
              <mc:Fallback>
                <p:oleObj name="Equation" r:id="rId2" imgW="203040" imgH="279360" progId="Equation.DSMT4">
                  <p:embed/>
                  <p:pic>
                    <p:nvPicPr>
                      <p:cNvPr id="0" name=""/>
                      <p:cNvPicPr/>
                      <p:nvPr/>
                    </p:nvPicPr>
                    <p:blipFill>
                      <a:blip r:embed="rId3"/>
                      <a:stretch>
                        <a:fillRect/>
                      </a:stretch>
                    </p:blipFill>
                    <p:spPr>
                      <a:xfrm>
                        <a:off x="1263650" y="2191275"/>
                        <a:ext cx="203200" cy="2794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B8F5DB96-9CCF-49CD-BDAC-8936845764C8}"/>
              </a:ext>
            </a:extLst>
          </p:cNvPr>
          <p:cNvGraphicFramePr>
            <a:graphicFrameLocks noChangeAspect="1"/>
          </p:cNvGraphicFramePr>
          <p:nvPr>
            <p:extLst>
              <p:ext uri="{D42A27DB-BD31-4B8C-83A1-F6EECF244321}">
                <p14:modId xmlns:p14="http://schemas.microsoft.com/office/powerpoint/2010/main" val="1178249660"/>
              </p:ext>
            </p:extLst>
          </p:nvPr>
        </p:nvGraphicFramePr>
        <p:xfrm>
          <a:off x="1882775" y="2193925"/>
          <a:ext cx="889000" cy="279400"/>
        </p:xfrm>
        <a:graphic>
          <a:graphicData uri="http://schemas.openxmlformats.org/presentationml/2006/ole">
            <mc:AlternateContent xmlns:mc="http://schemas.openxmlformats.org/markup-compatibility/2006">
              <mc:Choice xmlns:v="urn:schemas-microsoft-com:vml" Requires="v">
                <p:oleObj name="Equation" r:id="rId4" imgW="888840" imgH="279360" progId="Equation.DSMT4">
                  <p:embed/>
                </p:oleObj>
              </mc:Choice>
              <mc:Fallback>
                <p:oleObj name="Equation" r:id="rId4" imgW="888840" imgH="279360" progId="Equation.DSMT4">
                  <p:embed/>
                  <p:pic>
                    <p:nvPicPr>
                      <p:cNvPr id="0" name=""/>
                      <p:cNvPicPr/>
                      <p:nvPr/>
                    </p:nvPicPr>
                    <p:blipFill>
                      <a:blip r:embed="rId5"/>
                      <a:stretch>
                        <a:fillRect/>
                      </a:stretch>
                    </p:blipFill>
                    <p:spPr>
                      <a:xfrm>
                        <a:off x="1882775" y="2193925"/>
                        <a:ext cx="889000" cy="2794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D5D8A65E-ACCD-42DC-B0A8-BC62B2435FCD}"/>
              </a:ext>
            </a:extLst>
          </p:cNvPr>
          <p:cNvGraphicFramePr>
            <a:graphicFrameLocks noChangeAspect="1"/>
          </p:cNvGraphicFramePr>
          <p:nvPr>
            <p:extLst>
              <p:ext uri="{D42A27DB-BD31-4B8C-83A1-F6EECF244321}">
                <p14:modId xmlns:p14="http://schemas.microsoft.com/office/powerpoint/2010/main" val="3499351524"/>
              </p:ext>
            </p:extLst>
          </p:nvPr>
        </p:nvGraphicFramePr>
        <p:xfrm>
          <a:off x="3406775" y="2197100"/>
          <a:ext cx="1054100" cy="279400"/>
        </p:xfrm>
        <a:graphic>
          <a:graphicData uri="http://schemas.openxmlformats.org/presentationml/2006/ole">
            <mc:AlternateContent xmlns:mc="http://schemas.openxmlformats.org/markup-compatibility/2006">
              <mc:Choice xmlns:v="urn:schemas-microsoft-com:vml" Requires="v">
                <p:oleObj name="Equation" r:id="rId6" imgW="1054080" imgH="279360" progId="Equation.DSMT4">
                  <p:embed/>
                </p:oleObj>
              </mc:Choice>
              <mc:Fallback>
                <p:oleObj name="Equation" r:id="rId6" imgW="1054080" imgH="279360" progId="Equation.DSMT4">
                  <p:embed/>
                  <p:pic>
                    <p:nvPicPr>
                      <p:cNvPr id="0" name=""/>
                      <p:cNvPicPr/>
                      <p:nvPr/>
                    </p:nvPicPr>
                    <p:blipFill>
                      <a:blip r:embed="rId7"/>
                      <a:stretch>
                        <a:fillRect/>
                      </a:stretch>
                    </p:blipFill>
                    <p:spPr>
                      <a:xfrm>
                        <a:off x="3406775" y="2197100"/>
                        <a:ext cx="1054100" cy="2794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8F37E7B3-0942-4CB4-9298-48486EB08233}"/>
              </a:ext>
            </a:extLst>
          </p:cNvPr>
          <p:cNvGraphicFramePr>
            <a:graphicFrameLocks noChangeAspect="1"/>
          </p:cNvGraphicFramePr>
          <p:nvPr>
            <p:extLst>
              <p:ext uri="{D42A27DB-BD31-4B8C-83A1-F6EECF244321}">
                <p14:modId xmlns:p14="http://schemas.microsoft.com/office/powerpoint/2010/main" val="542751976"/>
              </p:ext>
            </p:extLst>
          </p:nvPr>
        </p:nvGraphicFramePr>
        <p:xfrm>
          <a:off x="5413375" y="2173288"/>
          <a:ext cx="1651000" cy="304800"/>
        </p:xfrm>
        <a:graphic>
          <a:graphicData uri="http://schemas.openxmlformats.org/presentationml/2006/ole">
            <mc:AlternateContent xmlns:mc="http://schemas.openxmlformats.org/markup-compatibility/2006">
              <mc:Choice xmlns:v="urn:schemas-microsoft-com:vml" Requires="v">
                <p:oleObj name="Equation" r:id="rId8" imgW="1650960" imgH="304560" progId="Equation.DSMT4">
                  <p:embed/>
                </p:oleObj>
              </mc:Choice>
              <mc:Fallback>
                <p:oleObj name="Equation" r:id="rId8" imgW="1650960" imgH="304560" progId="Equation.DSMT4">
                  <p:embed/>
                  <p:pic>
                    <p:nvPicPr>
                      <p:cNvPr id="0" name=""/>
                      <p:cNvPicPr/>
                      <p:nvPr/>
                    </p:nvPicPr>
                    <p:blipFill>
                      <a:blip r:embed="rId9"/>
                      <a:stretch>
                        <a:fillRect/>
                      </a:stretch>
                    </p:blipFill>
                    <p:spPr>
                      <a:xfrm>
                        <a:off x="5413375" y="2173288"/>
                        <a:ext cx="1651000" cy="3048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38334327-94E4-4347-972A-1677AAE7642A}"/>
              </a:ext>
            </a:extLst>
          </p:cNvPr>
          <p:cNvGraphicFramePr>
            <a:graphicFrameLocks noChangeAspect="1"/>
          </p:cNvGraphicFramePr>
          <p:nvPr>
            <p:extLst>
              <p:ext uri="{D42A27DB-BD31-4B8C-83A1-F6EECF244321}">
                <p14:modId xmlns:p14="http://schemas.microsoft.com/office/powerpoint/2010/main" val="4015718695"/>
              </p:ext>
            </p:extLst>
          </p:nvPr>
        </p:nvGraphicFramePr>
        <p:xfrm>
          <a:off x="1263650" y="2613730"/>
          <a:ext cx="228600" cy="203200"/>
        </p:xfrm>
        <a:graphic>
          <a:graphicData uri="http://schemas.openxmlformats.org/presentationml/2006/ole">
            <mc:AlternateContent xmlns:mc="http://schemas.openxmlformats.org/markup-compatibility/2006">
              <mc:Choice xmlns:v="urn:schemas-microsoft-com:vml" Requires="v">
                <p:oleObj name="Equation" r:id="rId10" imgW="228600" imgH="203040" progId="Equation.DSMT4">
                  <p:embed/>
                </p:oleObj>
              </mc:Choice>
              <mc:Fallback>
                <p:oleObj name="Equation" r:id="rId10" imgW="228600" imgH="203040" progId="Equation.DSMT4">
                  <p:embed/>
                  <p:pic>
                    <p:nvPicPr>
                      <p:cNvPr id="0" name=""/>
                      <p:cNvPicPr/>
                      <p:nvPr/>
                    </p:nvPicPr>
                    <p:blipFill>
                      <a:blip r:embed="rId11"/>
                      <a:stretch>
                        <a:fillRect/>
                      </a:stretch>
                    </p:blipFill>
                    <p:spPr>
                      <a:xfrm>
                        <a:off x="1263650" y="2613730"/>
                        <a:ext cx="228600" cy="2032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D8F5A5EE-E06D-4F35-BEB5-167541698C7F}"/>
              </a:ext>
            </a:extLst>
          </p:cNvPr>
          <p:cNvGraphicFramePr>
            <a:graphicFrameLocks noChangeAspect="1"/>
          </p:cNvGraphicFramePr>
          <p:nvPr>
            <p:extLst>
              <p:ext uri="{D42A27DB-BD31-4B8C-83A1-F6EECF244321}">
                <p14:modId xmlns:p14="http://schemas.microsoft.com/office/powerpoint/2010/main" val="1504206059"/>
              </p:ext>
            </p:extLst>
          </p:nvPr>
        </p:nvGraphicFramePr>
        <p:xfrm>
          <a:off x="2091542" y="2617513"/>
          <a:ext cx="401613" cy="207284"/>
        </p:xfrm>
        <a:graphic>
          <a:graphicData uri="http://schemas.openxmlformats.org/presentationml/2006/ole">
            <mc:AlternateContent xmlns:mc="http://schemas.openxmlformats.org/markup-compatibility/2006">
              <mc:Choice xmlns:v="urn:schemas-microsoft-com:vml" Requires="v">
                <p:oleObj name="Equation" r:id="rId12" imgW="393480" imgH="203040" progId="Equation.DSMT4">
                  <p:embed/>
                </p:oleObj>
              </mc:Choice>
              <mc:Fallback>
                <p:oleObj name="Equation" r:id="rId12" imgW="393480" imgH="203040" progId="Equation.DSMT4">
                  <p:embed/>
                  <p:pic>
                    <p:nvPicPr>
                      <p:cNvPr id="0" name=""/>
                      <p:cNvPicPr/>
                      <p:nvPr/>
                    </p:nvPicPr>
                    <p:blipFill>
                      <a:blip r:embed="rId13"/>
                      <a:stretch>
                        <a:fillRect/>
                      </a:stretch>
                    </p:blipFill>
                    <p:spPr>
                      <a:xfrm>
                        <a:off x="2091542" y="2617513"/>
                        <a:ext cx="401613" cy="207284"/>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DF4D242B-AB7A-44D4-A94B-27AD1AE8355A}"/>
              </a:ext>
            </a:extLst>
          </p:cNvPr>
          <p:cNvGraphicFramePr>
            <a:graphicFrameLocks noChangeAspect="1"/>
          </p:cNvGraphicFramePr>
          <p:nvPr>
            <p:extLst>
              <p:ext uri="{D42A27DB-BD31-4B8C-83A1-F6EECF244321}">
                <p14:modId xmlns:p14="http://schemas.microsoft.com/office/powerpoint/2010/main" val="369523243"/>
              </p:ext>
            </p:extLst>
          </p:nvPr>
        </p:nvGraphicFramePr>
        <p:xfrm>
          <a:off x="3353122" y="2619412"/>
          <a:ext cx="1110605" cy="195271"/>
        </p:xfrm>
        <a:graphic>
          <a:graphicData uri="http://schemas.openxmlformats.org/presentationml/2006/ole">
            <mc:AlternateContent xmlns:mc="http://schemas.openxmlformats.org/markup-compatibility/2006">
              <mc:Choice xmlns:v="urn:schemas-microsoft-com:vml" Requires="v">
                <p:oleObj name="Equation" r:id="rId14" imgW="1155600" imgH="203040" progId="Equation.DSMT4">
                  <p:embed/>
                </p:oleObj>
              </mc:Choice>
              <mc:Fallback>
                <p:oleObj name="Equation" r:id="rId14" imgW="1155600" imgH="203040" progId="Equation.DSMT4">
                  <p:embed/>
                  <p:pic>
                    <p:nvPicPr>
                      <p:cNvPr id="0" name=""/>
                      <p:cNvPicPr/>
                      <p:nvPr/>
                    </p:nvPicPr>
                    <p:blipFill>
                      <a:blip r:embed="rId15"/>
                      <a:stretch>
                        <a:fillRect/>
                      </a:stretch>
                    </p:blipFill>
                    <p:spPr>
                      <a:xfrm>
                        <a:off x="3353122" y="2619412"/>
                        <a:ext cx="1110605" cy="195271"/>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4B9CF0F4-2C77-4751-A227-2A8EB535B4FE}"/>
              </a:ext>
            </a:extLst>
          </p:cNvPr>
          <p:cNvGraphicFramePr>
            <a:graphicFrameLocks noChangeAspect="1"/>
          </p:cNvGraphicFramePr>
          <p:nvPr>
            <p:extLst>
              <p:ext uri="{D42A27DB-BD31-4B8C-83A1-F6EECF244321}">
                <p14:modId xmlns:p14="http://schemas.microsoft.com/office/powerpoint/2010/main" val="2040819125"/>
              </p:ext>
            </p:extLst>
          </p:nvPr>
        </p:nvGraphicFramePr>
        <p:xfrm>
          <a:off x="5298885" y="2569060"/>
          <a:ext cx="1873627" cy="283510"/>
        </p:xfrm>
        <a:graphic>
          <a:graphicData uri="http://schemas.openxmlformats.org/presentationml/2006/ole">
            <mc:AlternateContent xmlns:mc="http://schemas.openxmlformats.org/markup-compatibility/2006">
              <mc:Choice xmlns:v="urn:schemas-microsoft-com:vml" Requires="v">
                <p:oleObj name="Equation" r:id="rId16" imgW="1930320" imgH="291960" progId="Equation.DSMT4">
                  <p:embed/>
                </p:oleObj>
              </mc:Choice>
              <mc:Fallback>
                <p:oleObj name="Equation" r:id="rId16" imgW="1930320" imgH="291960" progId="Equation.DSMT4">
                  <p:embed/>
                  <p:pic>
                    <p:nvPicPr>
                      <p:cNvPr id="0" name=""/>
                      <p:cNvPicPr/>
                      <p:nvPr/>
                    </p:nvPicPr>
                    <p:blipFill>
                      <a:blip r:embed="rId17"/>
                      <a:stretch>
                        <a:fillRect/>
                      </a:stretch>
                    </p:blipFill>
                    <p:spPr>
                      <a:xfrm>
                        <a:off x="5298885" y="2569060"/>
                        <a:ext cx="1873627" cy="28351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79B39B98-A1A2-491A-BEE4-0B2B6DC36554}"/>
              </a:ext>
            </a:extLst>
          </p:cNvPr>
          <p:cNvGraphicFramePr>
            <a:graphicFrameLocks noChangeAspect="1"/>
          </p:cNvGraphicFramePr>
          <p:nvPr>
            <p:extLst>
              <p:ext uri="{D42A27DB-BD31-4B8C-83A1-F6EECF244321}">
                <p14:modId xmlns:p14="http://schemas.microsoft.com/office/powerpoint/2010/main" val="3732221967"/>
              </p:ext>
            </p:extLst>
          </p:nvPr>
        </p:nvGraphicFramePr>
        <p:xfrm>
          <a:off x="1327150" y="2994785"/>
          <a:ext cx="139700" cy="203200"/>
        </p:xfrm>
        <a:graphic>
          <a:graphicData uri="http://schemas.openxmlformats.org/presentationml/2006/ole">
            <mc:AlternateContent xmlns:mc="http://schemas.openxmlformats.org/markup-compatibility/2006">
              <mc:Choice xmlns:v="urn:schemas-microsoft-com:vml" Requires="v">
                <p:oleObj name="Equation" r:id="rId18" imgW="139680" imgH="203040" progId="Equation.DSMT4">
                  <p:embed/>
                </p:oleObj>
              </mc:Choice>
              <mc:Fallback>
                <p:oleObj name="Equation" r:id="rId18" imgW="139680" imgH="203040" progId="Equation.DSMT4">
                  <p:embed/>
                  <p:pic>
                    <p:nvPicPr>
                      <p:cNvPr id="0" name=""/>
                      <p:cNvPicPr/>
                      <p:nvPr/>
                    </p:nvPicPr>
                    <p:blipFill>
                      <a:blip r:embed="rId19"/>
                      <a:stretch>
                        <a:fillRect/>
                      </a:stretch>
                    </p:blipFill>
                    <p:spPr>
                      <a:xfrm>
                        <a:off x="1327150" y="2994785"/>
                        <a:ext cx="139700" cy="2032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3EBC2D12-E6D9-407D-B9FB-802796A81106}"/>
              </a:ext>
            </a:extLst>
          </p:cNvPr>
          <p:cNvGraphicFramePr>
            <a:graphicFrameLocks noChangeAspect="1"/>
          </p:cNvGraphicFramePr>
          <p:nvPr>
            <p:extLst>
              <p:ext uri="{D42A27DB-BD31-4B8C-83A1-F6EECF244321}">
                <p14:modId xmlns:p14="http://schemas.microsoft.com/office/powerpoint/2010/main" val="4213643120"/>
              </p:ext>
            </p:extLst>
          </p:nvPr>
        </p:nvGraphicFramePr>
        <p:xfrm>
          <a:off x="2095499" y="2971282"/>
          <a:ext cx="393700" cy="203200"/>
        </p:xfrm>
        <a:graphic>
          <a:graphicData uri="http://schemas.openxmlformats.org/presentationml/2006/ole">
            <mc:AlternateContent xmlns:mc="http://schemas.openxmlformats.org/markup-compatibility/2006">
              <mc:Choice xmlns:v="urn:schemas-microsoft-com:vml" Requires="v">
                <p:oleObj name="Equation" r:id="rId20" imgW="393480" imgH="203040" progId="Equation.DSMT4">
                  <p:embed/>
                </p:oleObj>
              </mc:Choice>
              <mc:Fallback>
                <p:oleObj name="Equation" r:id="rId20" imgW="393480" imgH="203040" progId="Equation.DSMT4">
                  <p:embed/>
                  <p:pic>
                    <p:nvPicPr>
                      <p:cNvPr id="0" name=""/>
                      <p:cNvPicPr/>
                      <p:nvPr/>
                    </p:nvPicPr>
                    <p:blipFill>
                      <a:blip r:embed="rId21"/>
                      <a:stretch>
                        <a:fillRect/>
                      </a:stretch>
                    </p:blipFill>
                    <p:spPr>
                      <a:xfrm>
                        <a:off x="2095499" y="2971282"/>
                        <a:ext cx="393700" cy="2032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4492252F-838E-451A-B570-1B7A245E1B8C}"/>
              </a:ext>
            </a:extLst>
          </p:cNvPr>
          <p:cNvGraphicFramePr>
            <a:graphicFrameLocks noChangeAspect="1"/>
          </p:cNvGraphicFramePr>
          <p:nvPr>
            <p:extLst>
              <p:ext uri="{D42A27DB-BD31-4B8C-83A1-F6EECF244321}">
                <p14:modId xmlns:p14="http://schemas.microsoft.com/office/powerpoint/2010/main" val="3789471747"/>
              </p:ext>
            </p:extLst>
          </p:nvPr>
        </p:nvGraphicFramePr>
        <p:xfrm>
          <a:off x="3409948" y="2971282"/>
          <a:ext cx="1047752" cy="197224"/>
        </p:xfrm>
        <a:graphic>
          <a:graphicData uri="http://schemas.openxmlformats.org/presentationml/2006/ole">
            <mc:AlternateContent xmlns:mc="http://schemas.openxmlformats.org/markup-compatibility/2006">
              <mc:Choice xmlns:v="urn:schemas-microsoft-com:vml" Requires="v">
                <p:oleObj name="Equation" r:id="rId22" imgW="1079280" imgH="203040" progId="Equation.DSMT4">
                  <p:embed/>
                </p:oleObj>
              </mc:Choice>
              <mc:Fallback>
                <p:oleObj name="Equation" r:id="rId22" imgW="1079280" imgH="203040" progId="Equation.DSMT4">
                  <p:embed/>
                  <p:pic>
                    <p:nvPicPr>
                      <p:cNvPr id="0" name=""/>
                      <p:cNvPicPr/>
                      <p:nvPr/>
                    </p:nvPicPr>
                    <p:blipFill>
                      <a:blip r:embed="rId23"/>
                      <a:stretch>
                        <a:fillRect/>
                      </a:stretch>
                    </p:blipFill>
                    <p:spPr>
                      <a:xfrm>
                        <a:off x="3409948" y="2971282"/>
                        <a:ext cx="1047752" cy="197224"/>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175C4BA5-DA8C-4E9B-B400-572E28E570C6}"/>
              </a:ext>
            </a:extLst>
          </p:cNvPr>
          <p:cNvGraphicFramePr>
            <a:graphicFrameLocks noChangeAspect="1"/>
          </p:cNvGraphicFramePr>
          <p:nvPr>
            <p:extLst>
              <p:ext uri="{D42A27DB-BD31-4B8C-83A1-F6EECF244321}">
                <p14:modId xmlns:p14="http://schemas.microsoft.com/office/powerpoint/2010/main" val="1269771985"/>
              </p:ext>
            </p:extLst>
          </p:nvPr>
        </p:nvGraphicFramePr>
        <p:xfrm>
          <a:off x="5376913" y="2920949"/>
          <a:ext cx="1841500" cy="292100"/>
        </p:xfrm>
        <a:graphic>
          <a:graphicData uri="http://schemas.openxmlformats.org/presentationml/2006/ole">
            <mc:AlternateContent xmlns:mc="http://schemas.openxmlformats.org/markup-compatibility/2006">
              <mc:Choice xmlns:v="urn:schemas-microsoft-com:vml" Requires="v">
                <p:oleObj name="Equation" r:id="rId24" imgW="1841400" imgH="291960" progId="Equation.DSMT4">
                  <p:embed/>
                </p:oleObj>
              </mc:Choice>
              <mc:Fallback>
                <p:oleObj name="Equation" r:id="rId24" imgW="1841400" imgH="291960" progId="Equation.DSMT4">
                  <p:embed/>
                  <p:pic>
                    <p:nvPicPr>
                      <p:cNvPr id="0" name=""/>
                      <p:cNvPicPr/>
                      <p:nvPr/>
                    </p:nvPicPr>
                    <p:blipFill>
                      <a:blip r:embed="rId25"/>
                      <a:stretch>
                        <a:fillRect/>
                      </a:stretch>
                    </p:blipFill>
                    <p:spPr>
                      <a:xfrm>
                        <a:off x="5376913" y="2920949"/>
                        <a:ext cx="1841500" cy="2921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FE3A0E05-52A0-4CE2-A389-F7564E33917D}"/>
              </a:ext>
            </a:extLst>
          </p:cNvPr>
          <p:cNvGraphicFramePr>
            <a:graphicFrameLocks noChangeAspect="1"/>
          </p:cNvGraphicFramePr>
          <p:nvPr>
            <p:extLst>
              <p:ext uri="{D42A27DB-BD31-4B8C-83A1-F6EECF244321}">
                <p14:modId xmlns:p14="http://schemas.microsoft.com/office/powerpoint/2010/main" val="1041213178"/>
              </p:ext>
            </p:extLst>
          </p:nvPr>
        </p:nvGraphicFramePr>
        <p:xfrm>
          <a:off x="1330325" y="3356790"/>
          <a:ext cx="127000" cy="203200"/>
        </p:xfrm>
        <a:graphic>
          <a:graphicData uri="http://schemas.openxmlformats.org/presentationml/2006/ole">
            <mc:AlternateContent xmlns:mc="http://schemas.openxmlformats.org/markup-compatibility/2006">
              <mc:Choice xmlns:v="urn:schemas-microsoft-com:vml" Requires="v">
                <p:oleObj name="Equation" r:id="rId26" imgW="126720" imgH="203040" progId="Equation.DSMT4">
                  <p:embed/>
                </p:oleObj>
              </mc:Choice>
              <mc:Fallback>
                <p:oleObj name="Equation" r:id="rId26" imgW="126720" imgH="203040" progId="Equation.DSMT4">
                  <p:embed/>
                  <p:pic>
                    <p:nvPicPr>
                      <p:cNvPr id="0" name=""/>
                      <p:cNvPicPr/>
                      <p:nvPr/>
                    </p:nvPicPr>
                    <p:blipFill>
                      <a:blip r:embed="rId27"/>
                      <a:stretch>
                        <a:fillRect/>
                      </a:stretch>
                    </p:blipFill>
                    <p:spPr>
                      <a:xfrm>
                        <a:off x="1330325" y="3356790"/>
                        <a:ext cx="127000" cy="2032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BCF18AFF-378D-4009-AE2D-BDD8227F9AA9}"/>
              </a:ext>
            </a:extLst>
          </p:cNvPr>
          <p:cNvGraphicFramePr>
            <a:graphicFrameLocks noChangeAspect="1"/>
          </p:cNvGraphicFramePr>
          <p:nvPr>
            <p:extLst>
              <p:ext uri="{D42A27DB-BD31-4B8C-83A1-F6EECF244321}">
                <p14:modId xmlns:p14="http://schemas.microsoft.com/office/powerpoint/2010/main" val="2429726663"/>
              </p:ext>
            </p:extLst>
          </p:nvPr>
        </p:nvGraphicFramePr>
        <p:xfrm>
          <a:off x="2095499" y="3355905"/>
          <a:ext cx="393700" cy="203200"/>
        </p:xfrm>
        <a:graphic>
          <a:graphicData uri="http://schemas.openxmlformats.org/presentationml/2006/ole">
            <mc:AlternateContent xmlns:mc="http://schemas.openxmlformats.org/markup-compatibility/2006">
              <mc:Choice xmlns:v="urn:schemas-microsoft-com:vml" Requires="v">
                <p:oleObj name="Equation" r:id="rId28" imgW="393480" imgH="203040" progId="Equation.DSMT4">
                  <p:embed/>
                </p:oleObj>
              </mc:Choice>
              <mc:Fallback>
                <p:oleObj name="Equation" r:id="rId28" imgW="393480" imgH="203040" progId="Equation.DSMT4">
                  <p:embed/>
                  <p:pic>
                    <p:nvPicPr>
                      <p:cNvPr id="0" name=""/>
                      <p:cNvPicPr/>
                      <p:nvPr/>
                    </p:nvPicPr>
                    <p:blipFill>
                      <a:blip r:embed="rId29"/>
                      <a:stretch>
                        <a:fillRect/>
                      </a:stretch>
                    </p:blipFill>
                    <p:spPr>
                      <a:xfrm>
                        <a:off x="2095499" y="3355905"/>
                        <a:ext cx="393700" cy="2032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15E5CD7A-7547-4D33-B60D-FCBAEC79FF65}"/>
              </a:ext>
            </a:extLst>
          </p:cNvPr>
          <p:cNvGraphicFramePr>
            <a:graphicFrameLocks noChangeAspect="1"/>
          </p:cNvGraphicFramePr>
          <p:nvPr>
            <p:extLst>
              <p:ext uri="{D42A27DB-BD31-4B8C-83A1-F6EECF244321}">
                <p14:modId xmlns:p14="http://schemas.microsoft.com/office/powerpoint/2010/main" val="453808343"/>
              </p:ext>
            </p:extLst>
          </p:nvPr>
        </p:nvGraphicFramePr>
        <p:xfrm>
          <a:off x="3415962" y="3340162"/>
          <a:ext cx="1041738" cy="196090"/>
        </p:xfrm>
        <a:graphic>
          <a:graphicData uri="http://schemas.openxmlformats.org/presentationml/2006/ole">
            <mc:AlternateContent xmlns:mc="http://schemas.openxmlformats.org/markup-compatibility/2006">
              <mc:Choice xmlns:v="urn:schemas-microsoft-com:vml" Requires="v">
                <p:oleObj name="Equation" r:id="rId30" imgW="1079280" imgH="203040" progId="Equation.DSMT4">
                  <p:embed/>
                </p:oleObj>
              </mc:Choice>
              <mc:Fallback>
                <p:oleObj name="Equation" r:id="rId30" imgW="1079280" imgH="203040" progId="Equation.DSMT4">
                  <p:embed/>
                  <p:pic>
                    <p:nvPicPr>
                      <p:cNvPr id="0" name=""/>
                      <p:cNvPicPr/>
                      <p:nvPr/>
                    </p:nvPicPr>
                    <p:blipFill>
                      <a:blip r:embed="rId31"/>
                      <a:stretch>
                        <a:fillRect/>
                      </a:stretch>
                    </p:blipFill>
                    <p:spPr>
                      <a:xfrm>
                        <a:off x="3415962" y="3340162"/>
                        <a:ext cx="1041738" cy="19609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7CE8058F-4AB2-41D1-A288-7A689A5FEFD2}"/>
              </a:ext>
            </a:extLst>
          </p:cNvPr>
          <p:cNvGraphicFramePr>
            <a:graphicFrameLocks noChangeAspect="1"/>
          </p:cNvGraphicFramePr>
          <p:nvPr>
            <p:extLst>
              <p:ext uri="{D42A27DB-BD31-4B8C-83A1-F6EECF244321}">
                <p14:modId xmlns:p14="http://schemas.microsoft.com/office/powerpoint/2010/main" val="3554225161"/>
              </p:ext>
            </p:extLst>
          </p:nvPr>
        </p:nvGraphicFramePr>
        <p:xfrm>
          <a:off x="5376913" y="3301787"/>
          <a:ext cx="1854200" cy="292100"/>
        </p:xfrm>
        <a:graphic>
          <a:graphicData uri="http://schemas.openxmlformats.org/presentationml/2006/ole">
            <mc:AlternateContent xmlns:mc="http://schemas.openxmlformats.org/markup-compatibility/2006">
              <mc:Choice xmlns:v="urn:schemas-microsoft-com:vml" Requires="v">
                <p:oleObj name="Equation" r:id="rId32" imgW="1854000" imgH="291960" progId="Equation.DSMT4">
                  <p:embed/>
                </p:oleObj>
              </mc:Choice>
              <mc:Fallback>
                <p:oleObj name="Equation" r:id="rId32" imgW="1854000" imgH="291960" progId="Equation.DSMT4">
                  <p:embed/>
                  <p:pic>
                    <p:nvPicPr>
                      <p:cNvPr id="0" name=""/>
                      <p:cNvPicPr/>
                      <p:nvPr/>
                    </p:nvPicPr>
                    <p:blipFill>
                      <a:blip r:embed="rId33"/>
                      <a:stretch>
                        <a:fillRect/>
                      </a:stretch>
                    </p:blipFill>
                    <p:spPr>
                      <a:xfrm>
                        <a:off x="5376913" y="3301787"/>
                        <a:ext cx="1854200" cy="2921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979F770B-9855-47E6-8549-EB5D729D03C4}"/>
              </a:ext>
            </a:extLst>
          </p:cNvPr>
          <p:cNvGraphicFramePr>
            <a:graphicFrameLocks noChangeAspect="1"/>
          </p:cNvGraphicFramePr>
          <p:nvPr>
            <p:extLst>
              <p:ext uri="{D42A27DB-BD31-4B8C-83A1-F6EECF244321}">
                <p14:modId xmlns:p14="http://schemas.microsoft.com/office/powerpoint/2010/main" val="2867150990"/>
              </p:ext>
            </p:extLst>
          </p:nvPr>
        </p:nvGraphicFramePr>
        <p:xfrm>
          <a:off x="1317625" y="3733565"/>
          <a:ext cx="139700" cy="203200"/>
        </p:xfrm>
        <a:graphic>
          <a:graphicData uri="http://schemas.openxmlformats.org/presentationml/2006/ole">
            <mc:AlternateContent xmlns:mc="http://schemas.openxmlformats.org/markup-compatibility/2006">
              <mc:Choice xmlns:v="urn:schemas-microsoft-com:vml" Requires="v">
                <p:oleObj name="Equation" r:id="rId34" imgW="139680" imgH="203040" progId="Equation.DSMT4">
                  <p:embed/>
                </p:oleObj>
              </mc:Choice>
              <mc:Fallback>
                <p:oleObj name="Equation" r:id="rId34" imgW="139680" imgH="203040" progId="Equation.DSMT4">
                  <p:embed/>
                  <p:pic>
                    <p:nvPicPr>
                      <p:cNvPr id="0" name=""/>
                      <p:cNvPicPr/>
                      <p:nvPr/>
                    </p:nvPicPr>
                    <p:blipFill>
                      <a:blip r:embed="rId35"/>
                      <a:stretch>
                        <a:fillRect/>
                      </a:stretch>
                    </p:blipFill>
                    <p:spPr>
                      <a:xfrm>
                        <a:off x="1317625" y="3733565"/>
                        <a:ext cx="139700" cy="2032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2E261177-1681-4391-A46C-078B5C39CB1C}"/>
              </a:ext>
            </a:extLst>
          </p:cNvPr>
          <p:cNvGraphicFramePr>
            <a:graphicFrameLocks noChangeAspect="1"/>
          </p:cNvGraphicFramePr>
          <p:nvPr>
            <p:extLst>
              <p:ext uri="{D42A27DB-BD31-4B8C-83A1-F6EECF244321}">
                <p14:modId xmlns:p14="http://schemas.microsoft.com/office/powerpoint/2010/main" val="4010430839"/>
              </p:ext>
            </p:extLst>
          </p:nvPr>
        </p:nvGraphicFramePr>
        <p:xfrm>
          <a:off x="2098572" y="3725935"/>
          <a:ext cx="393700" cy="203200"/>
        </p:xfrm>
        <a:graphic>
          <a:graphicData uri="http://schemas.openxmlformats.org/presentationml/2006/ole">
            <mc:AlternateContent xmlns:mc="http://schemas.openxmlformats.org/markup-compatibility/2006">
              <mc:Choice xmlns:v="urn:schemas-microsoft-com:vml" Requires="v">
                <p:oleObj name="Equation" r:id="rId36" imgW="393480" imgH="203040" progId="Equation.DSMT4">
                  <p:embed/>
                </p:oleObj>
              </mc:Choice>
              <mc:Fallback>
                <p:oleObj name="Equation" r:id="rId36" imgW="393480" imgH="203040" progId="Equation.DSMT4">
                  <p:embed/>
                  <p:pic>
                    <p:nvPicPr>
                      <p:cNvPr id="0" name=""/>
                      <p:cNvPicPr/>
                      <p:nvPr/>
                    </p:nvPicPr>
                    <p:blipFill>
                      <a:blip r:embed="rId37"/>
                      <a:stretch>
                        <a:fillRect/>
                      </a:stretch>
                    </p:blipFill>
                    <p:spPr>
                      <a:xfrm>
                        <a:off x="2098572" y="3725935"/>
                        <a:ext cx="393700" cy="2032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9EECA632-8FB1-4113-A020-FC8B6E76B11A}"/>
              </a:ext>
            </a:extLst>
          </p:cNvPr>
          <p:cNvGraphicFramePr>
            <a:graphicFrameLocks noChangeAspect="1"/>
          </p:cNvGraphicFramePr>
          <p:nvPr>
            <p:extLst>
              <p:ext uri="{D42A27DB-BD31-4B8C-83A1-F6EECF244321}">
                <p14:modId xmlns:p14="http://schemas.microsoft.com/office/powerpoint/2010/main" val="941210114"/>
              </p:ext>
            </p:extLst>
          </p:nvPr>
        </p:nvGraphicFramePr>
        <p:xfrm>
          <a:off x="3387249" y="3718229"/>
          <a:ext cx="918355" cy="193338"/>
        </p:xfrm>
        <a:graphic>
          <a:graphicData uri="http://schemas.openxmlformats.org/presentationml/2006/ole">
            <mc:AlternateContent xmlns:mc="http://schemas.openxmlformats.org/markup-compatibility/2006">
              <mc:Choice xmlns:v="urn:schemas-microsoft-com:vml" Requires="v">
                <p:oleObj name="Equation" r:id="rId38" imgW="965160" imgH="203040" progId="Equation.DSMT4">
                  <p:embed/>
                </p:oleObj>
              </mc:Choice>
              <mc:Fallback>
                <p:oleObj name="Equation" r:id="rId38" imgW="965160" imgH="203040" progId="Equation.DSMT4">
                  <p:embed/>
                  <p:pic>
                    <p:nvPicPr>
                      <p:cNvPr id="0" name=""/>
                      <p:cNvPicPr/>
                      <p:nvPr/>
                    </p:nvPicPr>
                    <p:blipFill>
                      <a:blip r:embed="rId39"/>
                      <a:stretch>
                        <a:fillRect/>
                      </a:stretch>
                    </p:blipFill>
                    <p:spPr>
                      <a:xfrm>
                        <a:off x="3387249" y="3718229"/>
                        <a:ext cx="918355" cy="193338"/>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26F56E54-CACC-4299-BC06-36977ACE0D2A}"/>
              </a:ext>
            </a:extLst>
          </p:cNvPr>
          <p:cNvGraphicFramePr>
            <a:graphicFrameLocks noChangeAspect="1"/>
          </p:cNvGraphicFramePr>
          <p:nvPr>
            <p:extLst>
              <p:ext uri="{D42A27DB-BD31-4B8C-83A1-F6EECF244321}">
                <p14:modId xmlns:p14="http://schemas.microsoft.com/office/powerpoint/2010/main" val="2653364439"/>
              </p:ext>
            </p:extLst>
          </p:nvPr>
        </p:nvGraphicFramePr>
        <p:xfrm>
          <a:off x="5376913" y="3676319"/>
          <a:ext cx="1854200" cy="292100"/>
        </p:xfrm>
        <a:graphic>
          <a:graphicData uri="http://schemas.openxmlformats.org/presentationml/2006/ole">
            <mc:AlternateContent xmlns:mc="http://schemas.openxmlformats.org/markup-compatibility/2006">
              <mc:Choice xmlns:v="urn:schemas-microsoft-com:vml" Requires="v">
                <p:oleObj name="Equation" r:id="rId40" imgW="1854000" imgH="291960" progId="Equation.DSMT4">
                  <p:embed/>
                </p:oleObj>
              </mc:Choice>
              <mc:Fallback>
                <p:oleObj name="Equation" r:id="rId40" imgW="1854000" imgH="291960" progId="Equation.DSMT4">
                  <p:embed/>
                  <p:pic>
                    <p:nvPicPr>
                      <p:cNvPr id="0" name=""/>
                      <p:cNvPicPr/>
                      <p:nvPr/>
                    </p:nvPicPr>
                    <p:blipFill>
                      <a:blip r:embed="rId41"/>
                      <a:stretch>
                        <a:fillRect/>
                      </a:stretch>
                    </p:blipFill>
                    <p:spPr>
                      <a:xfrm>
                        <a:off x="5376913" y="3676319"/>
                        <a:ext cx="1854200" cy="292100"/>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27BD7B9B-A8D6-439C-B46A-43FD242ED849}"/>
              </a:ext>
            </a:extLst>
          </p:cNvPr>
          <p:cNvGraphicFramePr>
            <a:graphicFrameLocks noChangeAspect="1"/>
          </p:cNvGraphicFramePr>
          <p:nvPr>
            <p:extLst>
              <p:ext uri="{D42A27DB-BD31-4B8C-83A1-F6EECF244321}">
                <p14:modId xmlns:p14="http://schemas.microsoft.com/office/powerpoint/2010/main" val="3909442880"/>
              </p:ext>
            </p:extLst>
          </p:nvPr>
        </p:nvGraphicFramePr>
        <p:xfrm>
          <a:off x="3540432" y="4093544"/>
          <a:ext cx="927100" cy="215900"/>
        </p:xfrm>
        <a:graphic>
          <a:graphicData uri="http://schemas.openxmlformats.org/presentationml/2006/ole">
            <mc:AlternateContent xmlns:mc="http://schemas.openxmlformats.org/markup-compatibility/2006">
              <mc:Choice xmlns:v="urn:schemas-microsoft-com:vml" Requires="v">
                <p:oleObj name="Equation" r:id="rId42" imgW="927000" imgH="215640" progId="Equation.DSMT4">
                  <p:embed/>
                </p:oleObj>
              </mc:Choice>
              <mc:Fallback>
                <p:oleObj name="Equation" r:id="rId42" imgW="927000" imgH="215640" progId="Equation.DSMT4">
                  <p:embed/>
                  <p:pic>
                    <p:nvPicPr>
                      <p:cNvPr id="0" name=""/>
                      <p:cNvPicPr/>
                      <p:nvPr/>
                    </p:nvPicPr>
                    <p:blipFill>
                      <a:blip r:embed="rId43"/>
                      <a:stretch>
                        <a:fillRect/>
                      </a:stretch>
                    </p:blipFill>
                    <p:spPr>
                      <a:xfrm>
                        <a:off x="3540432" y="4093544"/>
                        <a:ext cx="927100" cy="2159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7221FCFA-CAEB-4237-AE48-05E031CD57D0}"/>
              </a:ext>
            </a:extLst>
          </p:cNvPr>
          <p:cNvGraphicFramePr>
            <a:graphicFrameLocks noChangeAspect="1"/>
          </p:cNvGraphicFramePr>
          <p:nvPr>
            <p:extLst>
              <p:ext uri="{D42A27DB-BD31-4B8C-83A1-F6EECF244321}">
                <p14:modId xmlns:p14="http://schemas.microsoft.com/office/powerpoint/2010/main" val="1525672196"/>
              </p:ext>
            </p:extLst>
          </p:nvPr>
        </p:nvGraphicFramePr>
        <p:xfrm>
          <a:off x="6202413" y="4084665"/>
          <a:ext cx="1028700" cy="215900"/>
        </p:xfrm>
        <a:graphic>
          <a:graphicData uri="http://schemas.openxmlformats.org/presentationml/2006/ole">
            <mc:AlternateContent xmlns:mc="http://schemas.openxmlformats.org/markup-compatibility/2006">
              <mc:Choice xmlns:v="urn:schemas-microsoft-com:vml" Requires="v">
                <p:oleObj name="Equation" r:id="rId44" imgW="1028520" imgH="215640" progId="Equation.DSMT4">
                  <p:embed/>
                </p:oleObj>
              </mc:Choice>
              <mc:Fallback>
                <p:oleObj name="Equation" r:id="rId44" imgW="1028520" imgH="215640" progId="Equation.DSMT4">
                  <p:embed/>
                  <p:pic>
                    <p:nvPicPr>
                      <p:cNvPr id="0" name=""/>
                      <p:cNvPicPr/>
                      <p:nvPr/>
                    </p:nvPicPr>
                    <p:blipFill>
                      <a:blip r:embed="rId45"/>
                      <a:stretch>
                        <a:fillRect/>
                      </a:stretch>
                    </p:blipFill>
                    <p:spPr>
                      <a:xfrm>
                        <a:off x="6202413" y="4084665"/>
                        <a:ext cx="1028700" cy="215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E18103B-5F32-448A-9856-F2E1AB7D6F93}"/>
              </a:ext>
            </a:extLst>
          </p:cNvPr>
          <p:cNvSpPr>
            <a:spLocks noGrp="1"/>
          </p:cNvSpPr>
          <p:nvPr>
            <p:ph sz="quarter" idx="14"/>
          </p:nvPr>
        </p:nvSpPr>
        <p:spPr>
          <a:xfrm>
            <a:off x="352425" y="4581525"/>
            <a:ext cx="2686049" cy="342900"/>
          </a:xfrm>
        </p:spPr>
        <p:txBody>
          <a:bodyPr/>
          <a:lstStyle/>
          <a:p>
            <a:r>
              <a:rPr lang="en-US" sz="1800" dirty="0"/>
              <a:t>a. The expected value is</a:t>
            </a:r>
          </a:p>
        </p:txBody>
      </p:sp>
      <p:graphicFrame>
        <p:nvGraphicFramePr>
          <p:cNvPr id="12" name="Object 11">
            <a:extLst>
              <a:ext uri="{FF2B5EF4-FFF2-40B4-BE49-F238E27FC236}">
                <a16:creationId xmlns:a16="http://schemas.microsoft.com/office/drawing/2014/main" id="{92BDCAA5-C37D-459F-889A-596D1226B55C}"/>
              </a:ext>
            </a:extLst>
          </p:cNvPr>
          <p:cNvGraphicFramePr>
            <a:graphicFrameLocks noChangeAspect="1"/>
          </p:cNvGraphicFramePr>
          <p:nvPr>
            <p:extLst>
              <p:ext uri="{D42A27DB-BD31-4B8C-83A1-F6EECF244321}">
                <p14:modId xmlns:p14="http://schemas.microsoft.com/office/powerpoint/2010/main" val="2336521524"/>
              </p:ext>
            </p:extLst>
          </p:nvPr>
        </p:nvGraphicFramePr>
        <p:xfrm>
          <a:off x="3044825" y="4613275"/>
          <a:ext cx="3949700" cy="342900"/>
        </p:xfrm>
        <a:graphic>
          <a:graphicData uri="http://schemas.openxmlformats.org/presentationml/2006/ole">
            <mc:AlternateContent xmlns:mc="http://schemas.openxmlformats.org/markup-compatibility/2006">
              <mc:Choice xmlns:v="urn:schemas-microsoft-com:vml" Requires="v">
                <p:oleObj name="Equation" r:id="rId46" imgW="3949560" imgH="342720" progId="Equation.DSMT4">
                  <p:embed/>
                </p:oleObj>
              </mc:Choice>
              <mc:Fallback>
                <p:oleObj name="Equation" r:id="rId46" imgW="3949560" imgH="342720" progId="Equation.DSMT4">
                  <p:embed/>
                  <p:pic>
                    <p:nvPicPr>
                      <p:cNvPr id="0" name=""/>
                      <p:cNvPicPr/>
                      <p:nvPr/>
                    </p:nvPicPr>
                    <p:blipFill>
                      <a:blip r:embed="rId47"/>
                      <a:stretch>
                        <a:fillRect/>
                      </a:stretch>
                    </p:blipFill>
                    <p:spPr>
                      <a:xfrm>
                        <a:off x="3044825" y="4613275"/>
                        <a:ext cx="39497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098E8D4-CE58-4C0E-B8AB-5DF215ADAF0F}"/>
              </a:ext>
            </a:extLst>
          </p:cNvPr>
          <p:cNvSpPr>
            <a:spLocks noGrp="1"/>
          </p:cNvSpPr>
          <p:nvPr>
            <p:ph sz="quarter" idx="15"/>
          </p:nvPr>
        </p:nvSpPr>
        <p:spPr>
          <a:xfrm>
            <a:off x="327025" y="5084103"/>
            <a:ext cx="2000250" cy="342542"/>
          </a:xfrm>
        </p:spPr>
        <p:txBody>
          <a:bodyPr/>
          <a:lstStyle/>
          <a:p>
            <a:r>
              <a:rPr lang="en-US" sz="1800" dirty="0"/>
              <a:t>b. The variance is</a:t>
            </a:r>
          </a:p>
        </p:txBody>
      </p:sp>
      <p:graphicFrame>
        <p:nvGraphicFramePr>
          <p:cNvPr id="13" name="Object 12">
            <a:extLst>
              <a:ext uri="{FF2B5EF4-FFF2-40B4-BE49-F238E27FC236}">
                <a16:creationId xmlns:a16="http://schemas.microsoft.com/office/drawing/2014/main" id="{E9E762DC-984C-4F10-9C3D-3E44E86D5B51}"/>
              </a:ext>
            </a:extLst>
          </p:cNvPr>
          <p:cNvGraphicFramePr>
            <a:graphicFrameLocks noChangeAspect="1"/>
          </p:cNvGraphicFramePr>
          <p:nvPr>
            <p:extLst>
              <p:ext uri="{D42A27DB-BD31-4B8C-83A1-F6EECF244321}">
                <p14:modId xmlns:p14="http://schemas.microsoft.com/office/powerpoint/2010/main" val="2459724325"/>
              </p:ext>
            </p:extLst>
          </p:nvPr>
        </p:nvGraphicFramePr>
        <p:xfrm>
          <a:off x="2254250" y="5094288"/>
          <a:ext cx="5448300" cy="355600"/>
        </p:xfrm>
        <a:graphic>
          <a:graphicData uri="http://schemas.openxmlformats.org/presentationml/2006/ole">
            <mc:AlternateContent xmlns:mc="http://schemas.openxmlformats.org/markup-compatibility/2006">
              <mc:Choice xmlns:v="urn:schemas-microsoft-com:vml" Requires="v">
                <p:oleObj name="Equation" r:id="rId48" imgW="5448240" imgH="355320" progId="Equation.DSMT4">
                  <p:embed/>
                </p:oleObj>
              </mc:Choice>
              <mc:Fallback>
                <p:oleObj name="Equation" r:id="rId48" imgW="5448240" imgH="355320" progId="Equation.DSMT4">
                  <p:embed/>
                  <p:pic>
                    <p:nvPicPr>
                      <p:cNvPr id="0" name=""/>
                      <p:cNvPicPr/>
                      <p:nvPr/>
                    </p:nvPicPr>
                    <p:blipFill>
                      <a:blip r:embed="rId49"/>
                      <a:stretch>
                        <a:fillRect/>
                      </a:stretch>
                    </p:blipFill>
                    <p:spPr>
                      <a:xfrm>
                        <a:off x="2254250" y="5094288"/>
                        <a:ext cx="5448300" cy="3556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A5F65D9B-D270-4749-90AF-174A05352914}"/>
              </a:ext>
            </a:extLst>
          </p:cNvPr>
          <p:cNvSpPr>
            <a:spLocks noGrp="1"/>
          </p:cNvSpPr>
          <p:nvPr>
            <p:ph sz="quarter" idx="16"/>
          </p:nvPr>
        </p:nvSpPr>
        <p:spPr>
          <a:xfrm>
            <a:off x="327025" y="5472681"/>
            <a:ext cx="2990850" cy="356996"/>
          </a:xfrm>
        </p:spPr>
        <p:txBody>
          <a:bodyPr/>
          <a:lstStyle/>
          <a:p>
            <a:pPr indent="228600"/>
            <a:r>
              <a:rPr lang="en-US" sz="1800" dirty="0"/>
              <a:t>The standard deviation is</a:t>
            </a:r>
          </a:p>
        </p:txBody>
      </p:sp>
      <p:graphicFrame>
        <p:nvGraphicFramePr>
          <p:cNvPr id="14" name="Object 13">
            <a:extLst>
              <a:ext uri="{FF2B5EF4-FFF2-40B4-BE49-F238E27FC236}">
                <a16:creationId xmlns:a16="http://schemas.microsoft.com/office/drawing/2014/main" id="{8D5EAF92-9C66-47FC-9E8B-78412B16CA30}"/>
              </a:ext>
            </a:extLst>
          </p:cNvPr>
          <p:cNvGraphicFramePr>
            <a:graphicFrameLocks noChangeAspect="1"/>
          </p:cNvGraphicFramePr>
          <p:nvPr>
            <p:extLst>
              <p:ext uri="{D42A27DB-BD31-4B8C-83A1-F6EECF244321}">
                <p14:modId xmlns:p14="http://schemas.microsoft.com/office/powerpoint/2010/main" val="2058737218"/>
              </p:ext>
            </p:extLst>
          </p:nvPr>
        </p:nvGraphicFramePr>
        <p:xfrm>
          <a:off x="3317875" y="5523100"/>
          <a:ext cx="2730500" cy="279400"/>
        </p:xfrm>
        <a:graphic>
          <a:graphicData uri="http://schemas.openxmlformats.org/presentationml/2006/ole">
            <mc:AlternateContent xmlns:mc="http://schemas.openxmlformats.org/markup-compatibility/2006">
              <mc:Choice xmlns:v="urn:schemas-microsoft-com:vml" Requires="v">
                <p:oleObj name="Equation" r:id="rId50" imgW="2730240" imgH="279360" progId="Equation.DSMT4">
                  <p:embed/>
                </p:oleObj>
              </mc:Choice>
              <mc:Fallback>
                <p:oleObj name="Equation" r:id="rId50" imgW="2730240" imgH="279360" progId="Equation.DSMT4">
                  <p:embed/>
                  <p:pic>
                    <p:nvPicPr>
                      <p:cNvPr id="0" name=""/>
                      <p:cNvPicPr/>
                      <p:nvPr/>
                    </p:nvPicPr>
                    <p:blipFill>
                      <a:blip r:embed="rId51"/>
                      <a:stretch>
                        <a:fillRect/>
                      </a:stretch>
                    </p:blipFill>
                    <p:spPr>
                      <a:xfrm>
                        <a:off x="3317875" y="5523100"/>
                        <a:ext cx="2730500" cy="2794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3E08F06C-6009-4C57-9430-385E92754537}"/>
              </a:ext>
            </a:extLst>
          </p:cNvPr>
          <p:cNvSpPr>
            <a:spLocks noGrp="1"/>
          </p:cNvSpPr>
          <p:nvPr>
            <p:ph sz="quarter" idx="17"/>
          </p:nvPr>
        </p:nvSpPr>
        <p:spPr>
          <a:xfrm>
            <a:off x="342900" y="5875713"/>
            <a:ext cx="8458200" cy="652269"/>
          </a:xfrm>
        </p:spPr>
        <p:txBody>
          <a:bodyPr/>
          <a:lstStyle/>
          <a:p>
            <a:pPr marL="228600" indent="-228600"/>
            <a:r>
              <a:rPr lang="en-US" sz="1800" dirty="0"/>
              <a:t>c. If Juan has 25 employees, we can expect to pay $4,200×25 = $105,000 in bonuses.</a:t>
            </a:r>
          </a:p>
        </p:txBody>
      </p:sp>
      <p:sp>
        <p:nvSpPr>
          <p:cNvPr id="11" name="Slide Number Placeholder 10">
            <a:extLst>
              <a:ext uri="{FF2B5EF4-FFF2-40B4-BE49-F238E27FC236}">
                <a16:creationId xmlns:a16="http://schemas.microsoft.com/office/drawing/2014/main" id="{750C784F-757B-4D0A-9C25-1EA2EFBCC028}"/>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465391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1</a:t>
            </a:r>
          </a:p>
        </p:txBody>
      </p:sp>
      <p:sp>
        <p:nvSpPr>
          <p:cNvPr id="3" name="Content Placeholder 2"/>
          <p:cNvSpPr>
            <a:spLocks noGrp="1"/>
          </p:cNvSpPr>
          <p:nvPr>
            <p:ph sz="quarter" idx="11"/>
          </p:nvPr>
        </p:nvSpPr>
        <p:spPr>
          <a:xfrm>
            <a:off x="342900" y="1276709"/>
            <a:ext cx="8458200" cy="2895241"/>
          </a:xfrm>
        </p:spPr>
        <p:txBody>
          <a:bodyPr/>
          <a:lstStyle/>
          <a:p>
            <a:r>
              <a:rPr lang="en-US" dirty="0"/>
              <a:t>A </a:t>
            </a:r>
            <a:r>
              <a:rPr lang="en-US" b="1" dirty="0"/>
              <a:t>Bernoulli process </a:t>
            </a:r>
            <a:r>
              <a:rPr lang="en-US" dirty="0"/>
              <a:t>is a series of n independent and identical trials of an experiment where each trial has the below characteristics.</a:t>
            </a:r>
          </a:p>
          <a:p>
            <a:pPr marL="292608" indent="-292608">
              <a:buFont typeface="Arial" panose="020B0604020202020204" pitchFamily="34" charset="0"/>
              <a:buChar char="•"/>
            </a:pPr>
            <a:r>
              <a:rPr lang="en-US" dirty="0"/>
              <a:t>There are only two possible outcomes: success and failure.</a:t>
            </a:r>
          </a:p>
          <a:p>
            <a:pPr marL="292608" indent="-292608">
              <a:buFont typeface="Arial" panose="020B0604020202020204" pitchFamily="34" charset="0"/>
              <a:buChar char="•"/>
            </a:pPr>
            <a:r>
              <a:rPr lang="en-US" dirty="0"/>
              <a:t>The probabilities of success and failure remain the same from trial to trial.</a:t>
            </a:r>
          </a:p>
        </p:txBody>
      </p:sp>
      <p:sp>
        <p:nvSpPr>
          <p:cNvPr id="4" name="Content Placeholder 3"/>
          <p:cNvSpPr>
            <a:spLocks noGrp="1"/>
          </p:cNvSpPr>
          <p:nvPr>
            <p:ph sz="quarter" idx="14"/>
          </p:nvPr>
        </p:nvSpPr>
        <p:spPr>
          <a:xfrm>
            <a:off x="342900" y="4257674"/>
            <a:ext cx="8458200" cy="2314576"/>
          </a:xfrm>
        </p:spPr>
        <p:txBody>
          <a:bodyPr/>
          <a:lstStyle/>
          <a:p>
            <a:r>
              <a:rPr lang="en-US" dirty="0"/>
              <a:t>p is the probability of success.</a:t>
            </a:r>
          </a:p>
          <a:p>
            <a:r>
              <a:rPr lang="en-US" dirty="0"/>
              <a:t>1− p is the probability of failure.</a:t>
            </a:r>
          </a:p>
          <a:p>
            <a:r>
              <a:rPr lang="en-US" dirty="0"/>
              <a:t>A </a:t>
            </a:r>
            <a:r>
              <a:rPr lang="en-US" b="1" dirty="0"/>
              <a:t>binomial random variable</a:t>
            </a:r>
            <a:r>
              <a:rPr lang="en-US" dirty="0"/>
              <a:t> x is defined as the number of successes achieved in the n trials of a Bernoulli process.</a:t>
            </a:r>
          </a:p>
          <a:p>
            <a:r>
              <a:rPr lang="en-US" dirty="0"/>
              <a:t>The possible values of x are 0, 1, </a:t>
            </a:r>
            <a:r>
              <a:rPr lang="en-US" sz="2400" dirty="0"/>
              <a:t>⋯</a:t>
            </a:r>
            <a:r>
              <a:rPr lang="en-US" dirty="0"/>
              <a:t> , n.</a:t>
            </a:r>
          </a:p>
        </p:txBody>
      </p:sp>
      <p:sp>
        <p:nvSpPr>
          <p:cNvPr id="11" name="Slide Number Placeholder 10"/>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314024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77D5A-0E14-A226-4ED4-9FDA731A3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3CA84-5E5C-22EF-BD98-9E7B4ADFA9ED}"/>
              </a:ext>
            </a:extLst>
          </p:cNvPr>
          <p:cNvSpPr>
            <a:spLocks noGrp="1"/>
          </p:cNvSpPr>
          <p:nvPr>
            <p:ph type="title"/>
          </p:nvPr>
        </p:nvSpPr>
        <p:spPr/>
        <p:txBody>
          <a:bodyPr>
            <a:noAutofit/>
          </a:bodyPr>
          <a:lstStyle/>
          <a:p>
            <a:r>
              <a:rPr lang="en-US" sz="3200" dirty="0"/>
              <a:t>5.4: The Binomial and Poisson Distributions </a:t>
            </a:r>
            <a:r>
              <a:rPr lang="en-US" sz="1000" b="0" dirty="0"/>
              <a:t>2</a:t>
            </a:r>
          </a:p>
        </p:txBody>
      </p:sp>
      <p:sp>
        <p:nvSpPr>
          <p:cNvPr id="42" name="Content Placeholder 41">
            <a:extLst>
              <a:ext uri="{FF2B5EF4-FFF2-40B4-BE49-F238E27FC236}">
                <a16:creationId xmlns:a16="http://schemas.microsoft.com/office/drawing/2014/main" id="{0CA2390B-22E8-92F3-B391-1406D4924693}"/>
              </a:ext>
            </a:extLst>
          </p:cNvPr>
          <p:cNvSpPr>
            <a:spLocks noGrp="1"/>
          </p:cNvSpPr>
          <p:nvPr>
            <p:ph sz="quarter" idx="11"/>
          </p:nvPr>
        </p:nvSpPr>
        <p:spPr>
          <a:xfrm>
            <a:off x="342900" y="1276710"/>
            <a:ext cx="8283512" cy="612476"/>
          </a:xfrm>
        </p:spPr>
        <p:txBody>
          <a:bodyPr/>
          <a:lstStyle/>
          <a:p>
            <a:r>
              <a:rPr lang="en-US" sz="1800" dirty="0"/>
              <a:t>For a binomial random variable X, the </a:t>
            </a:r>
            <a:r>
              <a:rPr lang="en-US" sz="1800" b="1" dirty="0"/>
              <a:t>binomial distribution </a:t>
            </a:r>
            <a:r>
              <a:rPr lang="en-US" sz="1800" dirty="0"/>
              <a:t>are the attached probabilities.</a:t>
            </a:r>
          </a:p>
        </p:txBody>
      </p:sp>
      <p:sp>
        <p:nvSpPr>
          <p:cNvPr id="45" name="Content Placeholder 44">
            <a:extLst>
              <a:ext uri="{FF2B5EF4-FFF2-40B4-BE49-F238E27FC236}">
                <a16:creationId xmlns:a16="http://schemas.microsoft.com/office/drawing/2014/main" id="{78024657-2C6D-FA00-40DF-8550B777C73B}"/>
              </a:ext>
              <a:ext uri="{C183D7F6-B498-43B3-948B-1728B52AA6E4}">
                <adec:decorative xmlns:adec="http://schemas.microsoft.com/office/drawing/2017/decorative" val="1"/>
              </a:ext>
            </a:extLst>
          </p:cNvPr>
          <p:cNvSpPr>
            <a:spLocks noGrp="1"/>
          </p:cNvSpPr>
          <p:nvPr>
            <p:ph sz="quarter" idx="14"/>
          </p:nvPr>
        </p:nvSpPr>
        <p:spPr>
          <a:xfrm>
            <a:off x="342900" y="2028424"/>
            <a:ext cx="325692" cy="398007"/>
          </a:xfrm>
        </p:spPr>
        <p:txBody>
          <a:bodyPr/>
          <a:lstStyle/>
          <a:p>
            <a:pPr marL="292608" indent="-292608">
              <a:buFont typeface="Arial" panose="020B0604020202020204" pitchFamily="34" charset="0"/>
              <a:buChar char="•"/>
            </a:pPr>
            <a:r>
              <a:rPr lang="en-US" sz="1800" dirty="0"/>
              <a:t> </a:t>
            </a:r>
          </a:p>
        </p:txBody>
      </p:sp>
      <p:graphicFrame>
        <p:nvGraphicFramePr>
          <p:cNvPr id="56" name="Object 55">
            <a:extLst>
              <a:ext uri="{FF2B5EF4-FFF2-40B4-BE49-F238E27FC236}">
                <a16:creationId xmlns:a16="http://schemas.microsoft.com/office/drawing/2014/main" id="{B059FF12-07C0-1B34-F962-DCC23663B97C}"/>
              </a:ext>
            </a:extLst>
          </p:cNvPr>
          <p:cNvGraphicFramePr>
            <a:graphicFrameLocks noChangeAspect="1"/>
          </p:cNvGraphicFramePr>
          <p:nvPr>
            <p:extLst>
              <p:ext uri="{D42A27DB-BD31-4B8C-83A1-F6EECF244321}">
                <p14:modId xmlns:p14="http://schemas.microsoft.com/office/powerpoint/2010/main" val="635878657"/>
              </p:ext>
            </p:extLst>
          </p:nvPr>
        </p:nvGraphicFramePr>
        <p:xfrm>
          <a:off x="710307" y="1890877"/>
          <a:ext cx="4762500" cy="673100"/>
        </p:xfrm>
        <a:graphic>
          <a:graphicData uri="http://schemas.openxmlformats.org/presentationml/2006/ole">
            <mc:AlternateContent xmlns:mc="http://schemas.openxmlformats.org/markup-compatibility/2006">
              <mc:Choice xmlns:v="urn:schemas-microsoft-com:vml" Requires="v">
                <p:oleObj name="Equation" r:id="rId2" imgW="4762440" imgH="672840" progId="Equation.DSMT4">
                  <p:embed/>
                </p:oleObj>
              </mc:Choice>
              <mc:Fallback>
                <p:oleObj name="Equation" r:id="rId2" imgW="4762440" imgH="672840" progId="Equation.DSMT4">
                  <p:embed/>
                  <p:pic>
                    <p:nvPicPr>
                      <p:cNvPr id="18" name="Object 17">
                        <a:extLst>
                          <a:ext uri="{FF2B5EF4-FFF2-40B4-BE49-F238E27FC236}">
                            <a16:creationId xmlns:a16="http://schemas.microsoft.com/office/drawing/2014/main" id="{312129E9-2454-4D71-9C96-81737976CD31}"/>
                          </a:ext>
                        </a:extLst>
                      </p:cNvPr>
                      <p:cNvPicPr/>
                      <p:nvPr/>
                    </p:nvPicPr>
                    <p:blipFill>
                      <a:blip r:embed="rId3"/>
                      <a:stretch>
                        <a:fillRect/>
                      </a:stretch>
                    </p:blipFill>
                    <p:spPr>
                      <a:xfrm>
                        <a:off x="710307" y="1890877"/>
                        <a:ext cx="4762500" cy="673100"/>
                      </a:xfrm>
                      <a:prstGeom prst="rect">
                        <a:avLst/>
                      </a:prstGeom>
                    </p:spPr>
                  </p:pic>
                </p:oleObj>
              </mc:Fallback>
            </mc:AlternateContent>
          </a:graphicData>
        </a:graphic>
      </p:graphicFrame>
      <p:sp>
        <p:nvSpPr>
          <p:cNvPr id="46" name="Content Placeholder 45">
            <a:extLst>
              <a:ext uri="{FF2B5EF4-FFF2-40B4-BE49-F238E27FC236}">
                <a16:creationId xmlns:a16="http://schemas.microsoft.com/office/drawing/2014/main" id="{58D67FC9-9899-ED12-05BE-3F0EA2D09839}"/>
              </a:ext>
            </a:extLst>
          </p:cNvPr>
          <p:cNvSpPr>
            <a:spLocks noGrp="1"/>
          </p:cNvSpPr>
          <p:nvPr>
            <p:ph sz="quarter" idx="15"/>
          </p:nvPr>
        </p:nvSpPr>
        <p:spPr>
          <a:xfrm>
            <a:off x="342900" y="2643170"/>
            <a:ext cx="2596944" cy="393469"/>
          </a:xfrm>
        </p:spPr>
        <p:txBody>
          <a:bodyPr/>
          <a:lstStyle/>
          <a:p>
            <a:pPr marL="292608" indent="-292608">
              <a:buFont typeface="Arial" panose="020B0604020202020204" pitchFamily="34" charset="0"/>
              <a:buChar char="•"/>
            </a:pPr>
            <a:r>
              <a:rPr lang="en-US" sz="1800" dirty="0"/>
              <a:t>For x = 0, 1, 2,⋯ n.</a:t>
            </a:r>
          </a:p>
        </p:txBody>
      </p:sp>
      <p:sp>
        <p:nvSpPr>
          <p:cNvPr id="47" name="Content Placeholder 46">
            <a:extLst>
              <a:ext uri="{FF2B5EF4-FFF2-40B4-BE49-F238E27FC236}">
                <a16:creationId xmlns:a16="http://schemas.microsoft.com/office/drawing/2014/main" id="{8D7AB4D8-1736-3DEB-A0C0-6B280E388C4F}"/>
              </a:ext>
            </a:extLst>
          </p:cNvPr>
          <p:cNvSpPr>
            <a:spLocks noGrp="1"/>
          </p:cNvSpPr>
          <p:nvPr>
            <p:ph sz="quarter" idx="16"/>
          </p:nvPr>
        </p:nvSpPr>
        <p:spPr>
          <a:xfrm>
            <a:off x="342900" y="3115831"/>
            <a:ext cx="974623" cy="384633"/>
          </a:xfrm>
        </p:spPr>
        <p:txBody>
          <a:bodyPr/>
          <a:lstStyle/>
          <a:p>
            <a:pPr marL="285750" indent="-285750">
              <a:buFont typeface="Arial" panose="020B0604020202020204" pitchFamily="34" charset="0"/>
              <a:buChar char="•"/>
            </a:pPr>
            <a:r>
              <a:rPr lang="en-US" sz="1800" dirty="0"/>
              <a:t>Note</a:t>
            </a:r>
          </a:p>
        </p:txBody>
      </p:sp>
      <p:graphicFrame>
        <p:nvGraphicFramePr>
          <p:cNvPr id="57" name="Object 56">
            <a:extLst>
              <a:ext uri="{FF2B5EF4-FFF2-40B4-BE49-F238E27FC236}">
                <a16:creationId xmlns:a16="http://schemas.microsoft.com/office/drawing/2014/main" id="{F97F5601-B736-5BDD-8A50-4008EFD72348}"/>
              </a:ext>
            </a:extLst>
          </p:cNvPr>
          <p:cNvGraphicFramePr>
            <a:graphicFrameLocks noChangeAspect="1"/>
          </p:cNvGraphicFramePr>
          <p:nvPr>
            <p:extLst>
              <p:ext uri="{D42A27DB-BD31-4B8C-83A1-F6EECF244321}">
                <p14:modId xmlns:p14="http://schemas.microsoft.com/office/powerpoint/2010/main" val="716211124"/>
              </p:ext>
            </p:extLst>
          </p:nvPr>
        </p:nvGraphicFramePr>
        <p:xfrm>
          <a:off x="1319381" y="3179351"/>
          <a:ext cx="643981" cy="257592"/>
        </p:xfrm>
        <a:graphic>
          <a:graphicData uri="http://schemas.openxmlformats.org/presentationml/2006/ole">
            <mc:AlternateContent xmlns:mc="http://schemas.openxmlformats.org/markup-compatibility/2006">
              <mc:Choice xmlns:v="urn:schemas-microsoft-com:vml" Requires="v">
                <p:oleObj name="Equation" r:id="rId4" imgW="571320" imgH="228600" progId="Equation.DSMT4">
                  <p:embed/>
                </p:oleObj>
              </mc:Choice>
              <mc:Fallback>
                <p:oleObj name="Equation" r:id="rId4" imgW="571320" imgH="228600" progId="Equation.DSMT4">
                  <p:embed/>
                  <p:pic>
                    <p:nvPicPr>
                      <p:cNvPr id="0" name=""/>
                      <p:cNvPicPr/>
                      <p:nvPr/>
                    </p:nvPicPr>
                    <p:blipFill>
                      <a:blip r:embed="rId5"/>
                      <a:stretch>
                        <a:fillRect/>
                      </a:stretch>
                    </p:blipFill>
                    <p:spPr>
                      <a:xfrm>
                        <a:off x="1319381" y="3179351"/>
                        <a:ext cx="643981" cy="257592"/>
                      </a:xfrm>
                      <a:prstGeom prst="rect">
                        <a:avLst/>
                      </a:prstGeom>
                    </p:spPr>
                  </p:pic>
                </p:oleObj>
              </mc:Fallback>
            </mc:AlternateContent>
          </a:graphicData>
        </a:graphic>
      </p:graphicFrame>
      <p:sp>
        <p:nvSpPr>
          <p:cNvPr id="48" name="Content Placeholder 47">
            <a:extLst>
              <a:ext uri="{FF2B5EF4-FFF2-40B4-BE49-F238E27FC236}">
                <a16:creationId xmlns:a16="http://schemas.microsoft.com/office/drawing/2014/main" id="{355E3C56-C174-098D-F4D7-4B557A729AC3}"/>
              </a:ext>
            </a:extLst>
          </p:cNvPr>
          <p:cNvSpPr>
            <a:spLocks noGrp="1"/>
          </p:cNvSpPr>
          <p:nvPr>
            <p:ph sz="quarter" idx="17"/>
          </p:nvPr>
        </p:nvSpPr>
        <p:spPr>
          <a:xfrm>
            <a:off x="342900" y="3579655"/>
            <a:ext cx="8458200" cy="366691"/>
          </a:xfrm>
        </p:spPr>
        <p:txBody>
          <a:bodyPr/>
          <a:lstStyle/>
          <a:p>
            <a:r>
              <a:rPr lang="en-US" sz="1800" dirty="0"/>
              <a:t>There are two parts of the formula.</a:t>
            </a:r>
          </a:p>
        </p:txBody>
      </p:sp>
      <p:sp>
        <p:nvSpPr>
          <p:cNvPr id="49" name="Content Placeholder 48">
            <a:extLst>
              <a:ext uri="{FF2B5EF4-FFF2-40B4-BE49-F238E27FC236}">
                <a16:creationId xmlns:a16="http://schemas.microsoft.com/office/drawing/2014/main" id="{3499FE96-8D5D-BAB9-BAC1-B139647EF3EB}"/>
              </a:ext>
              <a:ext uri="{C183D7F6-B498-43B3-948B-1728B52AA6E4}">
                <adec:decorative xmlns:adec="http://schemas.microsoft.com/office/drawing/2017/decorative" val="1"/>
              </a:ext>
            </a:extLst>
          </p:cNvPr>
          <p:cNvSpPr>
            <a:spLocks noGrp="1"/>
          </p:cNvSpPr>
          <p:nvPr>
            <p:ph sz="quarter" idx="18"/>
          </p:nvPr>
        </p:nvSpPr>
        <p:spPr>
          <a:xfrm>
            <a:off x="342900" y="4140609"/>
            <a:ext cx="335524" cy="424316"/>
          </a:xfrm>
        </p:spPr>
        <p:txBody>
          <a:bodyPr/>
          <a:lstStyle/>
          <a:p>
            <a:pPr marL="342900" indent="-342900">
              <a:buFont typeface="Arial" panose="020B0604020202020204" pitchFamily="34" charset="0"/>
              <a:buChar char="•"/>
            </a:pPr>
            <a:r>
              <a:rPr lang="en-US" sz="1800" dirty="0"/>
              <a:t> </a:t>
            </a:r>
          </a:p>
        </p:txBody>
      </p:sp>
      <p:graphicFrame>
        <p:nvGraphicFramePr>
          <p:cNvPr id="58" name="Object 57">
            <a:extLst>
              <a:ext uri="{FF2B5EF4-FFF2-40B4-BE49-F238E27FC236}">
                <a16:creationId xmlns:a16="http://schemas.microsoft.com/office/drawing/2014/main" id="{A7FCFE59-A454-4784-4CD3-2535D4149A77}"/>
              </a:ext>
            </a:extLst>
          </p:cNvPr>
          <p:cNvGraphicFramePr>
            <a:graphicFrameLocks noChangeAspect="1"/>
          </p:cNvGraphicFramePr>
          <p:nvPr>
            <p:extLst>
              <p:ext uri="{D42A27DB-BD31-4B8C-83A1-F6EECF244321}">
                <p14:modId xmlns:p14="http://schemas.microsoft.com/office/powerpoint/2010/main" val="2984724791"/>
              </p:ext>
            </p:extLst>
          </p:nvPr>
        </p:nvGraphicFramePr>
        <p:xfrm>
          <a:off x="706695" y="4008171"/>
          <a:ext cx="1511300" cy="685800"/>
        </p:xfrm>
        <a:graphic>
          <a:graphicData uri="http://schemas.openxmlformats.org/presentationml/2006/ole">
            <mc:AlternateContent xmlns:mc="http://schemas.openxmlformats.org/markup-compatibility/2006">
              <mc:Choice xmlns:v="urn:schemas-microsoft-com:vml" Requires="v">
                <p:oleObj name="Equation" r:id="rId6" imgW="1511280" imgH="685800" progId="Equation.DSMT4">
                  <p:embed/>
                </p:oleObj>
              </mc:Choice>
              <mc:Fallback>
                <p:oleObj name="Equation" r:id="rId6" imgW="1511280" imgH="685800" progId="Equation.DSMT4">
                  <p:embed/>
                  <p:pic>
                    <p:nvPicPr>
                      <p:cNvPr id="19" name="Object 18">
                        <a:extLst>
                          <a:ext uri="{FF2B5EF4-FFF2-40B4-BE49-F238E27FC236}">
                            <a16:creationId xmlns:a16="http://schemas.microsoft.com/office/drawing/2014/main" id="{9048B354-5AA0-4F10-814F-6A8670DE6D3C}"/>
                          </a:ext>
                        </a:extLst>
                      </p:cNvPr>
                      <p:cNvPicPr/>
                      <p:nvPr/>
                    </p:nvPicPr>
                    <p:blipFill>
                      <a:blip r:embed="rId7"/>
                      <a:stretch>
                        <a:fillRect/>
                      </a:stretch>
                    </p:blipFill>
                    <p:spPr>
                      <a:xfrm>
                        <a:off x="706695" y="4008171"/>
                        <a:ext cx="1511300" cy="685800"/>
                      </a:xfrm>
                      <a:prstGeom prst="rect">
                        <a:avLst/>
                      </a:prstGeom>
                    </p:spPr>
                  </p:pic>
                </p:oleObj>
              </mc:Fallback>
            </mc:AlternateContent>
          </a:graphicData>
        </a:graphic>
      </p:graphicFrame>
      <p:sp>
        <p:nvSpPr>
          <p:cNvPr id="50" name="Content Placeholder 49">
            <a:extLst>
              <a:ext uri="{FF2B5EF4-FFF2-40B4-BE49-F238E27FC236}">
                <a16:creationId xmlns:a16="http://schemas.microsoft.com/office/drawing/2014/main" id="{7FE2C63B-482A-668E-C5F8-C5D78F07A282}"/>
              </a:ext>
            </a:extLst>
          </p:cNvPr>
          <p:cNvSpPr>
            <a:spLocks noGrp="1"/>
          </p:cNvSpPr>
          <p:nvPr>
            <p:ph sz="quarter" idx="19"/>
          </p:nvPr>
        </p:nvSpPr>
        <p:spPr>
          <a:xfrm>
            <a:off x="2305769" y="4160962"/>
            <a:ext cx="6334076" cy="424316"/>
          </a:xfrm>
        </p:spPr>
        <p:txBody>
          <a:bodyPr/>
          <a:lstStyle/>
          <a:p>
            <a:r>
              <a:rPr lang="en-US" sz="1800" dirty="0"/>
              <a:t>is how many sequences with x successes and n − x failures.</a:t>
            </a:r>
          </a:p>
        </p:txBody>
      </p:sp>
      <p:sp>
        <p:nvSpPr>
          <p:cNvPr id="51" name="Content Placeholder 50">
            <a:extLst>
              <a:ext uri="{FF2B5EF4-FFF2-40B4-BE49-F238E27FC236}">
                <a16:creationId xmlns:a16="http://schemas.microsoft.com/office/drawing/2014/main" id="{750EC342-B287-D5B3-6770-55BFE1E0A34A}"/>
              </a:ext>
              <a:ext uri="{C183D7F6-B498-43B3-948B-1728B52AA6E4}">
                <adec:decorative xmlns:adec="http://schemas.microsoft.com/office/drawing/2017/decorative" val="1"/>
              </a:ext>
            </a:extLst>
          </p:cNvPr>
          <p:cNvSpPr>
            <a:spLocks noGrp="1"/>
          </p:cNvSpPr>
          <p:nvPr>
            <p:ph sz="quarter" idx="20"/>
          </p:nvPr>
        </p:nvSpPr>
        <p:spPr>
          <a:xfrm>
            <a:off x="342900" y="4874665"/>
            <a:ext cx="363795" cy="424316"/>
          </a:xfrm>
        </p:spPr>
        <p:txBody>
          <a:bodyPr/>
          <a:lstStyle/>
          <a:p>
            <a:pPr marL="342900" indent="-342900">
              <a:buFont typeface="Arial" panose="020B0604020202020204" pitchFamily="34" charset="0"/>
              <a:buChar char="•"/>
            </a:pPr>
            <a:r>
              <a:rPr lang="en-US" sz="1800" dirty="0"/>
              <a:t> </a:t>
            </a:r>
          </a:p>
        </p:txBody>
      </p:sp>
      <p:graphicFrame>
        <p:nvGraphicFramePr>
          <p:cNvPr id="59" name="Object 58">
            <a:extLst>
              <a:ext uri="{FF2B5EF4-FFF2-40B4-BE49-F238E27FC236}">
                <a16:creationId xmlns:a16="http://schemas.microsoft.com/office/drawing/2014/main" id="{9024A9BC-0BE5-603D-11B5-4537192ACAAB}"/>
              </a:ext>
            </a:extLst>
          </p:cNvPr>
          <p:cNvGraphicFramePr>
            <a:graphicFrameLocks noChangeAspect="1"/>
          </p:cNvGraphicFramePr>
          <p:nvPr>
            <p:extLst>
              <p:ext uri="{D42A27DB-BD31-4B8C-83A1-F6EECF244321}">
                <p14:modId xmlns:p14="http://schemas.microsoft.com/office/powerpoint/2010/main" val="3996511754"/>
              </p:ext>
            </p:extLst>
          </p:nvPr>
        </p:nvGraphicFramePr>
        <p:xfrm>
          <a:off x="706695" y="4874665"/>
          <a:ext cx="1104900" cy="317500"/>
        </p:xfrm>
        <a:graphic>
          <a:graphicData uri="http://schemas.openxmlformats.org/presentationml/2006/ole">
            <mc:AlternateContent xmlns:mc="http://schemas.openxmlformats.org/markup-compatibility/2006">
              <mc:Choice xmlns:v="urn:schemas-microsoft-com:vml" Requires="v">
                <p:oleObj name="Equation" r:id="rId8" imgW="1104840" imgH="317160" progId="Equation.DSMT4">
                  <p:embed/>
                </p:oleObj>
              </mc:Choice>
              <mc:Fallback>
                <p:oleObj name="Equation" r:id="rId8" imgW="1104840" imgH="317160" progId="Equation.DSMT4">
                  <p:embed/>
                  <p:pic>
                    <p:nvPicPr>
                      <p:cNvPr id="20" name="Object 19">
                        <a:extLst>
                          <a:ext uri="{FF2B5EF4-FFF2-40B4-BE49-F238E27FC236}">
                            <a16:creationId xmlns:a16="http://schemas.microsoft.com/office/drawing/2014/main" id="{053A3572-9082-4CC9-8217-5467BDE72F4D}"/>
                          </a:ext>
                        </a:extLst>
                      </p:cNvPr>
                      <p:cNvPicPr/>
                      <p:nvPr/>
                    </p:nvPicPr>
                    <p:blipFill>
                      <a:blip r:embed="rId9"/>
                      <a:stretch>
                        <a:fillRect/>
                      </a:stretch>
                    </p:blipFill>
                    <p:spPr>
                      <a:xfrm>
                        <a:off x="706695" y="4874665"/>
                        <a:ext cx="1104900" cy="317500"/>
                      </a:xfrm>
                      <a:prstGeom prst="rect">
                        <a:avLst/>
                      </a:prstGeom>
                    </p:spPr>
                  </p:pic>
                </p:oleObj>
              </mc:Fallback>
            </mc:AlternateContent>
          </a:graphicData>
        </a:graphic>
      </p:graphicFrame>
      <p:sp>
        <p:nvSpPr>
          <p:cNvPr id="52" name="Content Placeholder 51">
            <a:extLst>
              <a:ext uri="{FF2B5EF4-FFF2-40B4-BE49-F238E27FC236}">
                <a16:creationId xmlns:a16="http://schemas.microsoft.com/office/drawing/2014/main" id="{4E83E63D-B56D-855E-7F20-BDD9B5F1D3EB}"/>
              </a:ext>
            </a:extLst>
          </p:cNvPr>
          <p:cNvSpPr>
            <a:spLocks noGrp="1"/>
          </p:cNvSpPr>
          <p:nvPr>
            <p:ph sz="quarter" idx="21"/>
          </p:nvPr>
        </p:nvSpPr>
        <p:spPr>
          <a:xfrm>
            <a:off x="1811595" y="4886711"/>
            <a:ext cx="7018890" cy="366691"/>
          </a:xfrm>
        </p:spPr>
        <p:txBody>
          <a:bodyPr/>
          <a:lstStyle/>
          <a:p>
            <a:r>
              <a:rPr lang="en-US" sz="1800" dirty="0"/>
              <a:t>is the probability of any particular sequence with x successes and</a:t>
            </a:r>
          </a:p>
        </p:txBody>
      </p:sp>
      <p:sp>
        <p:nvSpPr>
          <p:cNvPr id="53" name="Content Placeholder 52">
            <a:extLst>
              <a:ext uri="{FF2B5EF4-FFF2-40B4-BE49-F238E27FC236}">
                <a16:creationId xmlns:a16="http://schemas.microsoft.com/office/drawing/2014/main" id="{8EF3FE80-9A76-3317-DDA9-EDA6AFE68B59}"/>
              </a:ext>
            </a:extLst>
          </p:cNvPr>
          <p:cNvSpPr>
            <a:spLocks noGrp="1"/>
          </p:cNvSpPr>
          <p:nvPr>
            <p:ph sz="quarter" idx="22"/>
          </p:nvPr>
        </p:nvSpPr>
        <p:spPr>
          <a:xfrm>
            <a:off x="388066" y="5270169"/>
            <a:ext cx="2330245" cy="382630"/>
          </a:xfrm>
        </p:spPr>
        <p:txBody>
          <a:bodyPr/>
          <a:lstStyle/>
          <a:p>
            <a:pPr marL="225425"/>
            <a:r>
              <a:rPr lang="en-US" sz="1800" dirty="0"/>
              <a:t>n − x failures.</a:t>
            </a:r>
          </a:p>
        </p:txBody>
      </p:sp>
      <p:sp>
        <p:nvSpPr>
          <p:cNvPr id="54" name="Content Placeholder 53">
            <a:extLst>
              <a:ext uri="{FF2B5EF4-FFF2-40B4-BE49-F238E27FC236}">
                <a16:creationId xmlns:a16="http://schemas.microsoft.com/office/drawing/2014/main" id="{392CE09D-41F4-6CAF-E118-63B392782846}"/>
              </a:ext>
            </a:extLst>
          </p:cNvPr>
          <p:cNvSpPr>
            <a:spLocks noGrp="1"/>
          </p:cNvSpPr>
          <p:nvPr>
            <p:ph sz="quarter" idx="23"/>
          </p:nvPr>
        </p:nvSpPr>
        <p:spPr>
          <a:xfrm>
            <a:off x="368402" y="5730803"/>
            <a:ext cx="1511301" cy="401727"/>
          </a:xfrm>
        </p:spPr>
        <p:txBody>
          <a:bodyPr/>
          <a:lstStyle/>
          <a:p>
            <a:r>
              <a:rPr lang="en-US" sz="1800" dirty="0"/>
              <a:t>The mean is</a:t>
            </a:r>
          </a:p>
        </p:txBody>
      </p:sp>
      <p:graphicFrame>
        <p:nvGraphicFramePr>
          <p:cNvPr id="60" name="Object 59">
            <a:extLst>
              <a:ext uri="{FF2B5EF4-FFF2-40B4-BE49-F238E27FC236}">
                <a16:creationId xmlns:a16="http://schemas.microsoft.com/office/drawing/2014/main" id="{AD00BCD8-3D0F-F38B-36A9-6F9F044BC16A}"/>
              </a:ext>
            </a:extLst>
          </p:cNvPr>
          <p:cNvGraphicFramePr>
            <a:graphicFrameLocks noChangeAspect="1"/>
          </p:cNvGraphicFramePr>
          <p:nvPr>
            <p:extLst>
              <p:ext uri="{D42A27DB-BD31-4B8C-83A1-F6EECF244321}">
                <p14:modId xmlns:p14="http://schemas.microsoft.com/office/powerpoint/2010/main" val="328556816"/>
              </p:ext>
            </p:extLst>
          </p:nvPr>
        </p:nvGraphicFramePr>
        <p:xfrm>
          <a:off x="1791931" y="5798316"/>
          <a:ext cx="1409700" cy="266700"/>
        </p:xfrm>
        <a:graphic>
          <a:graphicData uri="http://schemas.openxmlformats.org/presentationml/2006/ole">
            <mc:AlternateContent xmlns:mc="http://schemas.openxmlformats.org/markup-compatibility/2006">
              <mc:Choice xmlns:v="urn:schemas-microsoft-com:vml" Requires="v">
                <p:oleObj name="Equation" r:id="rId10" imgW="1409400" imgH="266400" progId="Equation.DSMT4">
                  <p:embed/>
                </p:oleObj>
              </mc:Choice>
              <mc:Fallback>
                <p:oleObj name="Equation" r:id="rId10" imgW="1409400" imgH="266400" progId="Equation.DSMT4">
                  <p:embed/>
                  <p:pic>
                    <p:nvPicPr>
                      <p:cNvPr id="21" name="Object 20">
                        <a:extLst>
                          <a:ext uri="{FF2B5EF4-FFF2-40B4-BE49-F238E27FC236}">
                            <a16:creationId xmlns:a16="http://schemas.microsoft.com/office/drawing/2014/main" id="{238D813F-7F6F-4888-ADEC-A3D42C370021}"/>
                          </a:ext>
                        </a:extLst>
                      </p:cNvPr>
                      <p:cNvPicPr/>
                      <p:nvPr/>
                    </p:nvPicPr>
                    <p:blipFill>
                      <a:blip r:embed="rId11"/>
                      <a:stretch>
                        <a:fillRect/>
                      </a:stretch>
                    </p:blipFill>
                    <p:spPr>
                      <a:xfrm>
                        <a:off x="1791931" y="5798316"/>
                        <a:ext cx="1409700" cy="266700"/>
                      </a:xfrm>
                      <a:prstGeom prst="rect">
                        <a:avLst/>
                      </a:prstGeom>
                    </p:spPr>
                  </p:pic>
                </p:oleObj>
              </mc:Fallback>
            </mc:AlternateContent>
          </a:graphicData>
        </a:graphic>
      </p:graphicFrame>
      <p:sp>
        <p:nvSpPr>
          <p:cNvPr id="55" name="Content Placeholder 54">
            <a:extLst>
              <a:ext uri="{FF2B5EF4-FFF2-40B4-BE49-F238E27FC236}">
                <a16:creationId xmlns:a16="http://schemas.microsoft.com/office/drawing/2014/main" id="{A11055B8-E3F0-860F-0E03-D1926D1EC6FC}"/>
              </a:ext>
            </a:extLst>
          </p:cNvPr>
          <p:cNvSpPr>
            <a:spLocks noGrp="1"/>
          </p:cNvSpPr>
          <p:nvPr>
            <p:ph sz="quarter" idx="24"/>
          </p:nvPr>
        </p:nvSpPr>
        <p:spPr>
          <a:xfrm>
            <a:off x="388682" y="6217421"/>
            <a:ext cx="2330245" cy="346931"/>
          </a:xfrm>
        </p:spPr>
        <p:txBody>
          <a:bodyPr/>
          <a:lstStyle/>
          <a:p>
            <a:r>
              <a:rPr lang="en-US" sz="1800" dirty="0"/>
              <a:t>The variance is</a:t>
            </a:r>
          </a:p>
        </p:txBody>
      </p:sp>
      <p:graphicFrame>
        <p:nvGraphicFramePr>
          <p:cNvPr id="61" name="Object 60">
            <a:extLst>
              <a:ext uri="{FF2B5EF4-FFF2-40B4-BE49-F238E27FC236}">
                <a16:creationId xmlns:a16="http://schemas.microsoft.com/office/drawing/2014/main" id="{C86FB215-8461-FF99-946A-EC0D1C28A7B2}"/>
              </a:ext>
            </a:extLst>
          </p:cNvPr>
          <p:cNvGraphicFramePr>
            <a:graphicFrameLocks noChangeAspect="1"/>
          </p:cNvGraphicFramePr>
          <p:nvPr>
            <p:extLst>
              <p:ext uri="{D42A27DB-BD31-4B8C-83A1-F6EECF244321}">
                <p14:modId xmlns:p14="http://schemas.microsoft.com/office/powerpoint/2010/main" val="1303616301"/>
              </p:ext>
            </p:extLst>
          </p:nvPr>
        </p:nvGraphicFramePr>
        <p:xfrm>
          <a:off x="2104309" y="6246852"/>
          <a:ext cx="2273300" cy="317500"/>
        </p:xfrm>
        <a:graphic>
          <a:graphicData uri="http://schemas.openxmlformats.org/presentationml/2006/ole">
            <mc:AlternateContent xmlns:mc="http://schemas.openxmlformats.org/markup-compatibility/2006">
              <mc:Choice xmlns:v="urn:schemas-microsoft-com:vml" Requires="v">
                <p:oleObj name="Equation" r:id="rId12" imgW="2273040" imgH="317160" progId="Equation.DSMT4">
                  <p:embed/>
                </p:oleObj>
              </mc:Choice>
              <mc:Fallback>
                <p:oleObj name="Equation" r:id="rId12" imgW="2273040" imgH="317160" progId="Equation.DSMT4">
                  <p:embed/>
                  <p:pic>
                    <p:nvPicPr>
                      <p:cNvPr id="22" name="Object 21">
                        <a:extLst>
                          <a:ext uri="{FF2B5EF4-FFF2-40B4-BE49-F238E27FC236}">
                            <a16:creationId xmlns:a16="http://schemas.microsoft.com/office/drawing/2014/main" id="{8A7D8D92-8E5B-425F-9659-F9BBB1F56DCD}"/>
                          </a:ext>
                        </a:extLst>
                      </p:cNvPr>
                      <p:cNvPicPr/>
                      <p:nvPr/>
                    </p:nvPicPr>
                    <p:blipFill>
                      <a:blip r:embed="rId13"/>
                      <a:stretch>
                        <a:fillRect/>
                      </a:stretch>
                    </p:blipFill>
                    <p:spPr>
                      <a:xfrm>
                        <a:off x="2104309" y="6246852"/>
                        <a:ext cx="2273300" cy="3175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9C64FA9A-BD76-2D45-84F4-A34DDBA45B67}"/>
              </a:ext>
            </a:extLst>
          </p:cNvPr>
          <p:cNvSpPr>
            <a:spLocks noGrp="1"/>
          </p:cNvSpPr>
          <p:nvPr>
            <p:ph type="sldNum" sz="quarter" idx="10"/>
          </p:nvPr>
        </p:nvSpPr>
        <p:spPr/>
        <p:txBody>
          <a:bodyPr/>
          <a:lstStyle/>
          <a:p>
            <a:fld id="{68151E55-6873-49E2-B8D5-2F265E6F1973}" type="slidenum">
              <a:rPr lang="en-US" smtClean="0"/>
              <a:t>37</a:t>
            </a:fld>
            <a:endParaRPr lang="en-US"/>
          </a:p>
        </p:txBody>
      </p:sp>
    </p:spTree>
    <p:extLst>
      <p:ext uri="{BB962C8B-B14F-4D97-AF65-F5344CB8AC3E}">
        <p14:creationId xmlns:p14="http://schemas.microsoft.com/office/powerpoint/2010/main" val="3816546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3</a:t>
            </a:r>
          </a:p>
        </p:txBody>
      </p:sp>
      <p:sp>
        <p:nvSpPr>
          <p:cNvPr id="3" name="Content Placeholder 2"/>
          <p:cNvSpPr>
            <a:spLocks noGrp="1"/>
          </p:cNvSpPr>
          <p:nvPr>
            <p:ph sz="quarter" idx="11"/>
          </p:nvPr>
        </p:nvSpPr>
        <p:spPr>
          <a:xfrm>
            <a:off x="342900" y="1219560"/>
            <a:ext cx="8458200" cy="1304565"/>
          </a:xfrm>
        </p:spPr>
        <p:txBody>
          <a:bodyPr/>
          <a:lstStyle/>
          <a:p>
            <a:pPr marL="292608" indent="-292608">
              <a:buFont typeface="Arial" panose="020B0604020202020204" pitchFamily="34" charset="0"/>
              <a:buChar char="•"/>
            </a:pPr>
            <a:r>
              <a:rPr lang="en-US" dirty="0"/>
              <a:t>Example: A firm has estimated 30% of customers react positively to its new web features.</a:t>
            </a:r>
          </a:p>
          <a:p>
            <a:pPr marL="292608" indent="-292608">
              <a:buFont typeface="Arial" panose="020B0604020202020204" pitchFamily="34" charset="0"/>
              <a:buChar char="•"/>
            </a:pPr>
            <a:r>
              <a:rPr lang="en-US" dirty="0"/>
              <a:t>Suppose five adults are randomly selected.</a:t>
            </a:r>
          </a:p>
        </p:txBody>
      </p:sp>
      <p:sp>
        <p:nvSpPr>
          <p:cNvPr id="4" name="Content Placeholder 3"/>
          <p:cNvSpPr>
            <a:spLocks noGrp="1"/>
          </p:cNvSpPr>
          <p:nvPr>
            <p:ph sz="quarter" idx="14"/>
          </p:nvPr>
        </p:nvSpPr>
        <p:spPr>
          <a:xfrm>
            <a:off x="342900" y="2647964"/>
            <a:ext cx="8458200" cy="3867135"/>
          </a:xfrm>
        </p:spPr>
        <p:txBody>
          <a:bodyPr/>
          <a:lstStyle/>
          <a:p>
            <a:pPr marL="342900" indent="-342900"/>
            <a:r>
              <a:rPr lang="en-US" dirty="0"/>
              <a:t>a. What is the probability that none of the customers react positively to the firm’s new we features?</a:t>
            </a:r>
          </a:p>
          <a:p>
            <a:pPr marL="342900" indent="-342900"/>
            <a:r>
              <a:rPr lang="en-US" dirty="0"/>
              <a:t>b. Calculate the expected number of customers that react positively to the firm’s new web features?</a:t>
            </a:r>
          </a:p>
        </p:txBody>
      </p:sp>
      <p:sp>
        <p:nvSpPr>
          <p:cNvPr id="11" name="Slide Number Placeholder 10"/>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75934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7234-F380-4334-8ED0-06CA35707607}"/>
              </a:ext>
            </a:extLst>
          </p:cNvPr>
          <p:cNvSpPr>
            <a:spLocks noGrp="1"/>
          </p:cNvSpPr>
          <p:nvPr>
            <p:ph type="title"/>
          </p:nvPr>
        </p:nvSpPr>
        <p:spPr/>
        <p:txBody>
          <a:bodyPr>
            <a:noAutofit/>
          </a:bodyPr>
          <a:lstStyle/>
          <a:p>
            <a:r>
              <a:rPr lang="en-US" sz="3200" dirty="0"/>
              <a:t>5.4: The Binomial and Poisson Distributions </a:t>
            </a:r>
            <a:r>
              <a:rPr lang="en-US" sz="1000" b="0" dirty="0"/>
              <a:t>4</a:t>
            </a:r>
          </a:p>
        </p:txBody>
      </p:sp>
      <p:sp>
        <p:nvSpPr>
          <p:cNvPr id="3" name="Content Placeholder 2">
            <a:extLst>
              <a:ext uri="{FF2B5EF4-FFF2-40B4-BE49-F238E27FC236}">
                <a16:creationId xmlns:a16="http://schemas.microsoft.com/office/drawing/2014/main" id="{9E2DEACA-E8B1-4632-8AC2-6C0547914986}"/>
              </a:ext>
            </a:extLst>
          </p:cNvPr>
          <p:cNvSpPr>
            <a:spLocks noGrp="1"/>
          </p:cNvSpPr>
          <p:nvPr>
            <p:ph sz="quarter" idx="11"/>
          </p:nvPr>
        </p:nvSpPr>
        <p:spPr>
          <a:xfrm>
            <a:off x="342900" y="1276709"/>
            <a:ext cx="8458200" cy="2657116"/>
          </a:xfrm>
        </p:spPr>
        <p:txBody>
          <a:bodyPr/>
          <a:lstStyle/>
          <a:p>
            <a:pPr marL="292608" indent="-292608">
              <a:buFont typeface="Arial" panose="020B0604020202020204" pitchFamily="34" charset="0"/>
              <a:buChar char="•"/>
            </a:pPr>
            <a:r>
              <a:rPr lang="en-US" dirty="0"/>
              <a:t>Example:</a:t>
            </a:r>
          </a:p>
          <a:p>
            <a:pPr marL="292608" indent="-292608">
              <a:buFont typeface="Arial" panose="020B0604020202020204" pitchFamily="34" charset="0"/>
              <a:buChar char="•"/>
            </a:pPr>
            <a:r>
              <a:rPr lang="en-US" dirty="0"/>
              <a:t>This problem satisfies the conditions for a Bernoulli process with n = 5 adults.</a:t>
            </a:r>
          </a:p>
          <a:p>
            <a:pPr marL="292608" indent="-292608">
              <a:buFont typeface="Arial" panose="020B0604020202020204" pitchFamily="34" charset="0"/>
              <a:buChar char="•"/>
            </a:pPr>
            <a:r>
              <a:rPr lang="en-US" dirty="0"/>
              <a:t>A customer reacts positively with probability p = 0.30.</a:t>
            </a:r>
          </a:p>
          <a:p>
            <a:pPr marL="292608" indent="-292608">
              <a:buFont typeface="Arial" panose="020B0604020202020204" pitchFamily="34" charset="0"/>
              <a:buChar char="•"/>
            </a:pPr>
            <a:r>
              <a:rPr lang="en-US" dirty="0"/>
              <a:t>Or a customer does not react positively with probability 1 − p = 0.70.</a:t>
            </a:r>
          </a:p>
        </p:txBody>
      </p:sp>
      <p:sp>
        <p:nvSpPr>
          <p:cNvPr id="4" name="Content Placeholder 3">
            <a:extLst>
              <a:ext uri="{FF2B5EF4-FFF2-40B4-BE49-F238E27FC236}">
                <a16:creationId xmlns:a16="http://schemas.microsoft.com/office/drawing/2014/main" id="{F935F675-E3B5-4B1D-A957-10A58898F944}"/>
              </a:ext>
            </a:extLst>
          </p:cNvPr>
          <p:cNvSpPr>
            <a:spLocks noGrp="1"/>
          </p:cNvSpPr>
          <p:nvPr>
            <p:ph sz="quarter" idx="14"/>
          </p:nvPr>
        </p:nvSpPr>
        <p:spPr>
          <a:xfrm>
            <a:off x="342900" y="4219535"/>
            <a:ext cx="447675" cy="455110"/>
          </a:xfrm>
        </p:spPr>
        <p:txBody>
          <a:bodyPr/>
          <a:lstStyle/>
          <a:p>
            <a:r>
              <a:rPr lang="en-US" dirty="0"/>
              <a:t>a.</a:t>
            </a:r>
          </a:p>
        </p:txBody>
      </p:sp>
      <p:graphicFrame>
        <p:nvGraphicFramePr>
          <p:cNvPr id="9" name="Object 8">
            <a:extLst>
              <a:ext uri="{FF2B5EF4-FFF2-40B4-BE49-F238E27FC236}">
                <a16:creationId xmlns:a16="http://schemas.microsoft.com/office/drawing/2014/main" id="{8485DADE-5C16-4CC2-8EAB-C40DA4649A60}"/>
              </a:ext>
            </a:extLst>
          </p:cNvPr>
          <p:cNvGraphicFramePr>
            <a:graphicFrameLocks noChangeAspect="1"/>
          </p:cNvGraphicFramePr>
          <p:nvPr>
            <p:extLst>
              <p:ext uri="{D42A27DB-BD31-4B8C-83A1-F6EECF244321}">
                <p14:modId xmlns:p14="http://schemas.microsoft.com/office/powerpoint/2010/main" val="2273907000"/>
              </p:ext>
            </p:extLst>
          </p:nvPr>
        </p:nvGraphicFramePr>
        <p:xfrm>
          <a:off x="790575" y="4129087"/>
          <a:ext cx="5524500" cy="787400"/>
        </p:xfrm>
        <a:graphic>
          <a:graphicData uri="http://schemas.openxmlformats.org/presentationml/2006/ole">
            <mc:AlternateContent xmlns:mc="http://schemas.openxmlformats.org/markup-compatibility/2006">
              <mc:Choice xmlns:v="urn:schemas-microsoft-com:vml" Requires="v">
                <p:oleObj name="Equation" r:id="rId2" imgW="5524200" imgH="787320" progId="Equation.DSMT4">
                  <p:embed/>
                </p:oleObj>
              </mc:Choice>
              <mc:Fallback>
                <p:oleObj name="Equation" r:id="rId2" imgW="5524200" imgH="787320" progId="Equation.DSMT4">
                  <p:embed/>
                  <p:pic>
                    <p:nvPicPr>
                      <p:cNvPr id="0" name=""/>
                      <p:cNvPicPr/>
                      <p:nvPr/>
                    </p:nvPicPr>
                    <p:blipFill>
                      <a:blip r:embed="rId3"/>
                      <a:stretch>
                        <a:fillRect/>
                      </a:stretch>
                    </p:blipFill>
                    <p:spPr>
                      <a:xfrm>
                        <a:off x="790575" y="4129087"/>
                        <a:ext cx="5524500" cy="787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BBEB577-1153-4BE5-A973-04EFADED1132}"/>
              </a:ext>
            </a:extLst>
          </p:cNvPr>
          <p:cNvSpPr>
            <a:spLocks noGrp="1"/>
          </p:cNvSpPr>
          <p:nvPr>
            <p:ph sz="quarter" idx="15"/>
          </p:nvPr>
        </p:nvSpPr>
        <p:spPr>
          <a:xfrm>
            <a:off x="342900" y="5124091"/>
            <a:ext cx="2215000" cy="457200"/>
          </a:xfrm>
        </p:spPr>
        <p:txBody>
          <a:bodyPr/>
          <a:lstStyle/>
          <a:p>
            <a:r>
              <a:rPr lang="en-US" dirty="0"/>
              <a:t>b. The mean is</a:t>
            </a:r>
          </a:p>
        </p:txBody>
      </p:sp>
      <p:graphicFrame>
        <p:nvGraphicFramePr>
          <p:cNvPr id="10" name="Object 9">
            <a:extLst>
              <a:ext uri="{FF2B5EF4-FFF2-40B4-BE49-F238E27FC236}">
                <a16:creationId xmlns:a16="http://schemas.microsoft.com/office/drawing/2014/main" id="{E794B217-BE13-444E-A991-09ABE65ED7F4}"/>
              </a:ext>
            </a:extLst>
          </p:cNvPr>
          <p:cNvGraphicFramePr>
            <a:graphicFrameLocks noChangeAspect="1"/>
          </p:cNvGraphicFramePr>
          <p:nvPr>
            <p:extLst>
              <p:ext uri="{D42A27DB-BD31-4B8C-83A1-F6EECF244321}">
                <p14:modId xmlns:p14="http://schemas.microsoft.com/office/powerpoint/2010/main" val="3212078341"/>
              </p:ext>
            </p:extLst>
          </p:nvPr>
        </p:nvGraphicFramePr>
        <p:xfrm>
          <a:off x="2557900" y="5238391"/>
          <a:ext cx="4559300" cy="342900"/>
        </p:xfrm>
        <a:graphic>
          <a:graphicData uri="http://schemas.openxmlformats.org/presentationml/2006/ole">
            <mc:AlternateContent xmlns:mc="http://schemas.openxmlformats.org/markup-compatibility/2006">
              <mc:Choice xmlns:v="urn:schemas-microsoft-com:vml" Requires="v">
                <p:oleObj name="Equation" r:id="rId4" imgW="4559040" imgH="342720" progId="Equation.DSMT4">
                  <p:embed/>
                </p:oleObj>
              </mc:Choice>
              <mc:Fallback>
                <p:oleObj name="Equation" r:id="rId4" imgW="4559040" imgH="342720" progId="Equation.DSMT4">
                  <p:embed/>
                  <p:pic>
                    <p:nvPicPr>
                      <p:cNvPr id="0" name=""/>
                      <p:cNvPicPr/>
                      <p:nvPr/>
                    </p:nvPicPr>
                    <p:blipFill>
                      <a:blip r:embed="rId5"/>
                      <a:stretch>
                        <a:fillRect/>
                      </a:stretch>
                    </p:blipFill>
                    <p:spPr>
                      <a:xfrm>
                        <a:off x="2557900" y="5238391"/>
                        <a:ext cx="4559300" cy="342900"/>
                      </a:xfrm>
                      <a:prstGeom prst="rect">
                        <a:avLst/>
                      </a:prstGeom>
                    </p:spPr>
                  </p:pic>
                </p:oleObj>
              </mc:Fallback>
            </mc:AlternateContent>
          </a:graphicData>
        </a:graphic>
      </p:graphicFrame>
      <p:sp>
        <p:nvSpPr>
          <p:cNvPr id="7" name="Slide Number Placeholder 6">
            <a:extLst>
              <a:ext uri="{FF2B5EF4-FFF2-40B4-BE49-F238E27FC236}">
                <a16:creationId xmlns:a16="http://schemas.microsoft.com/office/drawing/2014/main" id="{2FB921A0-1688-4AC1-9C70-2575D7EA167D}"/>
              </a:ext>
            </a:extLst>
          </p:cNvPr>
          <p:cNvSpPr>
            <a:spLocks noGrp="1"/>
          </p:cNvSpPr>
          <p:nvPr>
            <p:ph type="sldNum" sz="quarter" idx="10"/>
          </p:nvPr>
        </p:nvSpPr>
        <p:spPr/>
        <p:txBody>
          <a:bodyPr/>
          <a:lstStyle/>
          <a:p>
            <a:fld id="{68151E55-6873-49E2-B8D5-2F265E6F1973}" type="slidenum">
              <a:rPr lang="en-US" smtClean="0"/>
              <a:t>39</a:t>
            </a:fld>
            <a:endParaRPr lang="en-US"/>
          </a:p>
        </p:txBody>
      </p:sp>
    </p:spTree>
    <p:extLst>
      <p:ext uri="{BB962C8B-B14F-4D97-AF65-F5344CB8AC3E}">
        <p14:creationId xmlns:p14="http://schemas.microsoft.com/office/powerpoint/2010/main" val="308423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5.1: Probability Concepts and Probability Rules </a:t>
            </a:r>
            <a:r>
              <a:rPr lang="en-US" sz="1000" b="0" dirty="0"/>
              <a:t>1</a:t>
            </a:r>
          </a:p>
        </p:txBody>
      </p:sp>
      <p:sp>
        <p:nvSpPr>
          <p:cNvPr id="3" name="Content Placeholder 2"/>
          <p:cNvSpPr>
            <a:spLocks noGrp="1"/>
          </p:cNvSpPr>
          <p:nvPr>
            <p:ph sz="quarter" idx="11"/>
          </p:nvPr>
        </p:nvSpPr>
        <p:spPr>
          <a:xfrm>
            <a:off x="342900" y="1276709"/>
            <a:ext cx="8458200" cy="2333266"/>
          </a:xfrm>
        </p:spPr>
        <p:txBody>
          <a:bodyPr/>
          <a:lstStyle/>
          <a:p>
            <a:r>
              <a:rPr lang="en-US" dirty="0"/>
              <a:t>A probability is a numerical value that measures the likelihood that an event occurs.</a:t>
            </a:r>
          </a:p>
          <a:p>
            <a:pPr marL="292608" indent="-292608">
              <a:buFont typeface="Arial" panose="020B0604020202020204" pitchFamily="34" charset="0"/>
              <a:buChar char="•"/>
            </a:pPr>
            <a:r>
              <a:rPr lang="en-US" dirty="0"/>
              <a:t>Between zero (0) and one (1).</a:t>
            </a:r>
          </a:p>
          <a:p>
            <a:pPr marL="292608" indent="-292608">
              <a:buFont typeface="Arial" panose="020B0604020202020204" pitchFamily="34" charset="0"/>
              <a:buChar char="•"/>
            </a:pPr>
            <a:r>
              <a:rPr lang="en-US" dirty="0"/>
              <a:t>0 → impossible event that never occurs.</a:t>
            </a:r>
          </a:p>
          <a:p>
            <a:pPr marL="292608" indent="-292608">
              <a:buFont typeface="Arial" panose="020B0604020202020204" pitchFamily="34" charset="0"/>
              <a:buChar char="•"/>
            </a:pPr>
            <a:r>
              <a:rPr lang="en-US" dirty="0"/>
              <a:t>1 → a definite event that always occurs.</a:t>
            </a:r>
          </a:p>
        </p:txBody>
      </p:sp>
      <p:sp>
        <p:nvSpPr>
          <p:cNvPr id="4" name="Content Placeholder 3"/>
          <p:cNvSpPr>
            <a:spLocks noGrp="1"/>
          </p:cNvSpPr>
          <p:nvPr>
            <p:ph sz="quarter" idx="14"/>
          </p:nvPr>
        </p:nvSpPr>
        <p:spPr>
          <a:xfrm>
            <a:off x="342900" y="3705225"/>
            <a:ext cx="8458200" cy="2817495"/>
          </a:xfrm>
        </p:spPr>
        <p:txBody>
          <a:bodyPr/>
          <a:lstStyle/>
          <a:p>
            <a:r>
              <a:rPr lang="en-US" dirty="0"/>
              <a:t>An </a:t>
            </a:r>
            <a:r>
              <a:rPr lang="en-US" b="1" dirty="0"/>
              <a:t>experiment</a:t>
            </a:r>
            <a:r>
              <a:rPr lang="en-US" dirty="0"/>
              <a:t> is a process that leads to one of several possible outcomes.</a:t>
            </a:r>
          </a:p>
          <a:p>
            <a:pPr marL="292608" indent="-292608">
              <a:buFont typeface="Arial" panose="020B0604020202020204" pitchFamily="34" charset="0"/>
              <a:buChar char="•"/>
            </a:pPr>
            <a:r>
              <a:rPr lang="en-US" dirty="0"/>
              <a:t>Actual outcome is not known with certainty before the experiment begins.</a:t>
            </a:r>
          </a:p>
          <a:p>
            <a:pPr marL="292608" indent="-292608">
              <a:buFont typeface="Arial" panose="020B0604020202020204" pitchFamily="34" charset="0"/>
              <a:buChar char="•"/>
            </a:pPr>
            <a:r>
              <a:rPr lang="en-US" dirty="0"/>
              <a:t>Diversity of outcomes is due to uncertainty.</a:t>
            </a:r>
          </a:p>
        </p:txBody>
      </p:sp>
      <p:sp>
        <p:nvSpPr>
          <p:cNvPr id="7" name="Slide Number Placeholder 6"/>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1821991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5</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It is cumbersome to find binomial probabilities with the formula, especially when </a:t>
            </a:r>
            <a:r>
              <a:rPr lang="en-US" i="1" dirty="0"/>
              <a:t>X</a:t>
            </a:r>
            <a:r>
              <a:rPr lang="en-US" dirty="0"/>
              <a:t> assumes a wide range of values.</a:t>
            </a:r>
          </a:p>
          <a:p>
            <a:pPr marL="292608" indent="-292608">
              <a:buFont typeface="Arial" panose="020B0604020202020204" pitchFamily="34" charset="0"/>
              <a:buChar char="•"/>
            </a:pPr>
            <a:r>
              <a:rPr lang="en-US" dirty="0"/>
              <a:t>With Excel: BINOM.DIST.</a:t>
            </a:r>
          </a:p>
          <a:p>
            <a:pPr marL="292608" indent="-292608">
              <a:buFont typeface="Arial" panose="020B0604020202020204" pitchFamily="34" charset="0"/>
              <a:buChar char="•"/>
            </a:pPr>
            <a:r>
              <a:rPr lang="en-US" dirty="0"/>
              <a:t>With R: dbinom and pbinom.</a:t>
            </a:r>
          </a:p>
        </p:txBody>
      </p:sp>
      <p:sp>
        <p:nvSpPr>
          <p:cNvPr id="6" name="Slide Number Placeholder 5"/>
          <p:cNvSpPr>
            <a:spLocks noGrp="1"/>
          </p:cNvSpPr>
          <p:nvPr>
            <p:ph type="sldNum" sz="quarter" idx="4"/>
          </p:nvPr>
        </p:nvSpPr>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1545029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6</a:t>
            </a:r>
          </a:p>
        </p:txBody>
      </p:sp>
      <p:sp>
        <p:nvSpPr>
          <p:cNvPr id="3" name="Content Placeholder 2"/>
          <p:cNvSpPr>
            <a:spLocks noGrp="1"/>
          </p:cNvSpPr>
          <p:nvPr>
            <p:ph sz="quarter" idx="11"/>
          </p:nvPr>
        </p:nvSpPr>
        <p:spPr>
          <a:xfrm>
            <a:off x="342900" y="1276709"/>
            <a:ext cx="8458200" cy="2933341"/>
          </a:xfrm>
        </p:spPr>
        <p:txBody>
          <a:bodyPr/>
          <a:lstStyle/>
          <a:p>
            <a:pPr marL="292608" indent="-292608">
              <a:buFont typeface="Arial" panose="020B0604020202020204" pitchFamily="34" charset="0"/>
              <a:buChar char="•"/>
            </a:pPr>
            <a:r>
              <a:rPr lang="en-US" dirty="0"/>
              <a:t>Example: People turn to social media to stay in touch with friends and family members, connect with old friends, catch the news, look for employment, and be entertained.</a:t>
            </a:r>
          </a:p>
          <a:p>
            <a:pPr marL="292608" indent="-292608">
              <a:buFont typeface="Arial" panose="020B0604020202020204" pitchFamily="34" charset="0"/>
              <a:buChar char="•"/>
            </a:pPr>
            <a:r>
              <a:rPr lang="en-US" dirty="0"/>
              <a:t>According to a recent survey, 68% of all U</a:t>
            </a:r>
            <a:r>
              <a:rPr lang="en-US" sz="100" dirty="0"/>
              <a:t> </a:t>
            </a:r>
            <a:r>
              <a:rPr lang="en-US" dirty="0"/>
              <a:t>S adults are Facebook users.</a:t>
            </a:r>
          </a:p>
          <a:p>
            <a:pPr marL="292608" indent="-292608">
              <a:buFont typeface="Arial" panose="020B0604020202020204" pitchFamily="34" charset="0"/>
              <a:buChar char="•"/>
            </a:pPr>
            <a:r>
              <a:rPr lang="en-US" dirty="0"/>
              <a:t>Consider a sample of 100 randomly selected American adults.</a:t>
            </a:r>
          </a:p>
        </p:txBody>
      </p:sp>
      <p:sp>
        <p:nvSpPr>
          <p:cNvPr id="7" name="Content Placeholder 6">
            <a:extLst>
              <a:ext uri="{FF2B5EF4-FFF2-40B4-BE49-F238E27FC236}">
                <a16:creationId xmlns:a16="http://schemas.microsoft.com/office/drawing/2014/main" id="{A4B70C83-CAEF-468C-8B63-721E50FC613B}"/>
              </a:ext>
            </a:extLst>
          </p:cNvPr>
          <p:cNvSpPr>
            <a:spLocks noGrp="1"/>
          </p:cNvSpPr>
          <p:nvPr>
            <p:ph sz="quarter" idx="14"/>
          </p:nvPr>
        </p:nvSpPr>
        <p:spPr/>
        <p:txBody>
          <a:bodyPr/>
          <a:lstStyle/>
          <a:p>
            <a:pPr marL="342900" indent="-342900"/>
            <a:r>
              <a:rPr lang="en-US" dirty="0"/>
              <a:t>a. What is the probability that exactly 70 American adults are Facebook users?</a:t>
            </a:r>
          </a:p>
          <a:p>
            <a:pPr marL="342900" indent="-342900"/>
            <a:r>
              <a:rPr lang="en-US" dirty="0"/>
              <a:t>b. What is the probability that no more than 70 American adults are Facebook users?</a:t>
            </a:r>
          </a:p>
        </p:txBody>
      </p:sp>
      <p:sp>
        <p:nvSpPr>
          <p:cNvPr id="6" name="Slide Number Placeholder 5"/>
          <p:cNvSpPr>
            <a:spLocks noGrp="1"/>
          </p:cNvSpPr>
          <p:nvPr>
            <p:ph type="sldNum" sz="quarter" idx="10"/>
          </p:nvPr>
        </p:nvSpPr>
        <p:spPr/>
        <p:txBody>
          <a:bodyPr/>
          <a:lstStyle/>
          <a:p>
            <a:fld id="{68151E55-6873-49E2-B8D5-2F265E6F1973}" type="slidenum">
              <a:rPr lang="en-US" smtClean="0"/>
              <a:pPr/>
              <a:t>41</a:t>
            </a:fld>
            <a:endParaRPr lang="en-US" dirty="0"/>
          </a:p>
        </p:txBody>
      </p:sp>
    </p:spTree>
    <p:extLst>
      <p:ext uri="{BB962C8B-B14F-4D97-AF65-F5344CB8AC3E}">
        <p14:creationId xmlns:p14="http://schemas.microsoft.com/office/powerpoint/2010/main" val="1556151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E440A-CCD9-534A-210E-982CDC651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4DD5C-1C85-FF1F-B2CB-2982BC61543A}"/>
              </a:ext>
            </a:extLst>
          </p:cNvPr>
          <p:cNvSpPr>
            <a:spLocks noGrp="1"/>
          </p:cNvSpPr>
          <p:nvPr>
            <p:ph type="title"/>
          </p:nvPr>
        </p:nvSpPr>
        <p:spPr/>
        <p:txBody>
          <a:bodyPr>
            <a:noAutofit/>
          </a:bodyPr>
          <a:lstStyle/>
          <a:p>
            <a:r>
              <a:rPr lang="en-US" sz="3200" dirty="0"/>
              <a:t>5.4: The Binomial and Poisson Distributions </a:t>
            </a:r>
            <a:r>
              <a:rPr lang="en-US" sz="1000" b="0" dirty="0"/>
              <a:t>7</a:t>
            </a:r>
          </a:p>
        </p:txBody>
      </p:sp>
      <p:sp>
        <p:nvSpPr>
          <p:cNvPr id="13" name="Content Placeholder 12">
            <a:extLst>
              <a:ext uri="{FF2B5EF4-FFF2-40B4-BE49-F238E27FC236}">
                <a16:creationId xmlns:a16="http://schemas.microsoft.com/office/drawing/2014/main" id="{1AEFCB0E-EF76-B5A4-F93A-90DC41EE2379}"/>
              </a:ext>
            </a:extLst>
          </p:cNvPr>
          <p:cNvSpPr>
            <a:spLocks noGrp="1"/>
          </p:cNvSpPr>
          <p:nvPr>
            <p:ph sz="quarter" idx="11"/>
          </p:nvPr>
        </p:nvSpPr>
        <p:spPr>
          <a:xfrm>
            <a:off x="342900" y="1276710"/>
            <a:ext cx="8458200" cy="1918774"/>
          </a:xfrm>
        </p:spPr>
        <p:txBody>
          <a:bodyPr/>
          <a:lstStyle/>
          <a:p>
            <a:pPr marL="292608" indent="-292608">
              <a:buFont typeface="Arial" panose="020B0604020202020204" pitchFamily="34" charset="0"/>
              <a:buChar char="•"/>
            </a:pPr>
            <a:r>
              <a:rPr lang="en-US" dirty="0"/>
              <a:t>Example:</a:t>
            </a:r>
          </a:p>
          <a:p>
            <a:pPr marL="292608" indent="-292608">
              <a:buFont typeface="Arial" panose="020B0604020202020204" pitchFamily="34" charset="0"/>
              <a:buChar char="•"/>
            </a:pPr>
            <a:r>
              <a:rPr lang="en-US" dirty="0"/>
              <a:t>Let </a:t>
            </a:r>
            <a:r>
              <a:rPr lang="en-US" i="1" dirty="0"/>
              <a:t>X</a:t>
            </a:r>
            <a:r>
              <a:rPr lang="en-US" dirty="0"/>
              <a:t> denote the number of American adults who are Facebook users.</a:t>
            </a:r>
          </a:p>
          <a:p>
            <a:pPr marL="292608" indent="-292608">
              <a:buFont typeface="Arial" panose="020B0604020202020204" pitchFamily="34" charset="0"/>
              <a:buChar char="•"/>
            </a:pPr>
            <a:r>
              <a:rPr lang="en-US" dirty="0"/>
              <a:t>We also know that </a:t>
            </a:r>
            <a:r>
              <a:rPr lang="en-US" i="1" dirty="0"/>
              <a:t>p</a:t>
            </a:r>
            <a:r>
              <a:rPr lang="en-US" dirty="0"/>
              <a:t> = 0.68 and </a:t>
            </a:r>
            <a:r>
              <a:rPr lang="en-US" i="1" dirty="0"/>
              <a:t>n</a:t>
            </a:r>
            <a:r>
              <a:rPr lang="en-US" dirty="0"/>
              <a:t> = 100.</a:t>
            </a:r>
          </a:p>
        </p:txBody>
      </p:sp>
      <p:sp>
        <p:nvSpPr>
          <p:cNvPr id="16" name="Content Placeholder 15">
            <a:extLst>
              <a:ext uri="{FF2B5EF4-FFF2-40B4-BE49-F238E27FC236}">
                <a16:creationId xmlns:a16="http://schemas.microsoft.com/office/drawing/2014/main" id="{E0102A35-145A-7D35-95BD-931FC2ACB612}"/>
              </a:ext>
            </a:extLst>
          </p:cNvPr>
          <p:cNvSpPr>
            <a:spLocks noGrp="1"/>
          </p:cNvSpPr>
          <p:nvPr>
            <p:ph sz="quarter" idx="14"/>
          </p:nvPr>
        </p:nvSpPr>
        <p:spPr>
          <a:xfrm>
            <a:off x="342900" y="3230345"/>
            <a:ext cx="473177" cy="467828"/>
          </a:xfrm>
        </p:spPr>
        <p:txBody>
          <a:bodyPr/>
          <a:lstStyle/>
          <a:p>
            <a:r>
              <a:rPr lang="en-US" dirty="0"/>
              <a:t>a.</a:t>
            </a:r>
          </a:p>
        </p:txBody>
      </p:sp>
      <p:graphicFrame>
        <p:nvGraphicFramePr>
          <p:cNvPr id="21" name="Object 20">
            <a:extLst>
              <a:ext uri="{FF2B5EF4-FFF2-40B4-BE49-F238E27FC236}">
                <a16:creationId xmlns:a16="http://schemas.microsoft.com/office/drawing/2014/main" id="{58960713-EBB4-980C-05D7-10CCB0F819A5}"/>
              </a:ext>
            </a:extLst>
          </p:cNvPr>
          <p:cNvGraphicFramePr>
            <a:graphicFrameLocks noChangeAspect="1"/>
          </p:cNvGraphicFramePr>
          <p:nvPr>
            <p:extLst>
              <p:ext uri="{D42A27DB-BD31-4B8C-83A1-F6EECF244321}">
                <p14:modId xmlns:p14="http://schemas.microsoft.com/office/powerpoint/2010/main" val="4180822618"/>
              </p:ext>
            </p:extLst>
          </p:nvPr>
        </p:nvGraphicFramePr>
        <p:xfrm>
          <a:off x="816077" y="3359153"/>
          <a:ext cx="2344938" cy="323028"/>
        </p:xfrm>
        <a:graphic>
          <a:graphicData uri="http://schemas.openxmlformats.org/presentationml/2006/ole">
            <mc:AlternateContent xmlns:mc="http://schemas.openxmlformats.org/markup-compatibility/2006">
              <mc:Choice xmlns:v="urn:schemas-microsoft-com:vml" Requires="v">
                <p:oleObj name="Equation" r:id="rId2" imgW="2489040" imgH="342720" progId="Equation.DSMT4">
                  <p:embed/>
                </p:oleObj>
              </mc:Choice>
              <mc:Fallback>
                <p:oleObj name="Equation" r:id="rId2" imgW="2489040" imgH="342720" progId="Equation.DSMT4">
                  <p:embed/>
                  <p:pic>
                    <p:nvPicPr>
                      <p:cNvPr id="9" name="Object 8">
                        <a:extLst>
                          <a:ext uri="{FF2B5EF4-FFF2-40B4-BE49-F238E27FC236}">
                            <a16:creationId xmlns:a16="http://schemas.microsoft.com/office/drawing/2014/main" id="{8485DADE-5C16-4CC2-8EAB-C40DA4649A60}"/>
                          </a:ext>
                        </a:extLst>
                      </p:cNvPr>
                      <p:cNvPicPr/>
                      <p:nvPr/>
                    </p:nvPicPr>
                    <p:blipFill>
                      <a:blip r:embed="rId3"/>
                      <a:stretch>
                        <a:fillRect/>
                      </a:stretch>
                    </p:blipFill>
                    <p:spPr>
                      <a:xfrm>
                        <a:off x="816077" y="3359153"/>
                        <a:ext cx="2344938" cy="323028"/>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EA0D7FDC-BF81-595A-3A25-3AD73F8791A4}"/>
              </a:ext>
            </a:extLst>
          </p:cNvPr>
          <p:cNvSpPr>
            <a:spLocks noGrp="1"/>
          </p:cNvSpPr>
          <p:nvPr>
            <p:ph sz="quarter" idx="15"/>
          </p:nvPr>
        </p:nvSpPr>
        <p:spPr>
          <a:xfrm>
            <a:off x="342900" y="3791326"/>
            <a:ext cx="8458200" cy="981490"/>
          </a:xfrm>
        </p:spPr>
        <p:txBody>
          <a:bodyPr/>
          <a:lstStyle/>
          <a:p>
            <a:pPr marL="292608" indent="-292608">
              <a:buFont typeface="Arial" panose="020B0604020202020204" pitchFamily="34" charset="0"/>
              <a:buChar char="•"/>
            </a:pPr>
            <a:r>
              <a:rPr lang="en-US" dirty="0"/>
              <a:t>BINOM.DIST(70, 100, 0.68, FALSE).</a:t>
            </a:r>
          </a:p>
          <a:p>
            <a:pPr marL="292608" indent="-292608">
              <a:buFont typeface="Arial" panose="020B0604020202020204" pitchFamily="34" charset="0"/>
              <a:buChar char="•"/>
            </a:pPr>
            <a:r>
              <a:rPr lang="en-US" dirty="0"/>
              <a:t>dbinom(70, 100, 0.68).</a:t>
            </a:r>
          </a:p>
        </p:txBody>
      </p:sp>
      <p:sp>
        <p:nvSpPr>
          <p:cNvPr id="18" name="Content Placeholder 17">
            <a:extLst>
              <a:ext uri="{FF2B5EF4-FFF2-40B4-BE49-F238E27FC236}">
                <a16:creationId xmlns:a16="http://schemas.microsoft.com/office/drawing/2014/main" id="{7C083381-DD8E-1719-5ADF-E2A6619B876A}"/>
              </a:ext>
            </a:extLst>
          </p:cNvPr>
          <p:cNvSpPr>
            <a:spLocks noGrp="1"/>
          </p:cNvSpPr>
          <p:nvPr>
            <p:ph sz="quarter" idx="16"/>
          </p:nvPr>
        </p:nvSpPr>
        <p:spPr>
          <a:xfrm>
            <a:off x="342900" y="4848321"/>
            <a:ext cx="473177" cy="500455"/>
          </a:xfrm>
        </p:spPr>
        <p:txBody>
          <a:bodyPr/>
          <a:lstStyle/>
          <a:p>
            <a:r>
              <a:rPr lang="en-US" dirty="0"/>
              <a:t>b. </a:t>
            </a:r>
          </a:p>
        </p:txBody>
      </p:sp>
      <p:graphicFrame>
        <p:nvGraphicFramePr>
          <p:cNvPr id="22" name="Object 21">
            <a:extLst>
              <a:ext uri="{FF2B5EF4-FFF2-40B4-BE49-F238E27FC236}">
                <a16:creationId xmlns:a16="http://schemas.microsoft.com/office/drawing/2014/main" id="{91B67F55-D4F2-6A7D-5BB6-FAB49F7CBE82}"/>
              </a:ext>
            </a:extLst>
          </p:cNvPr>
          <p:cNvGraphicFramePr>
            <a:graphicFrameLocks noChangeAspect="1"/>
          </p:cNvGraphicFramePr>
          <p:nvPr>
            <p:extLst>
              <p:ext uri="{D42A27DB-BD31-4B8C-83A1-F6EECF244321}">
                <p14:modId xmlns:p14="http://schemas.microsoft.com/office/powerpoint/2010/main" val="3956142377"/>
              </p:ext>
            </p:extLst>
          </p:nvPr>
        </p:nvGraphicFramePr>
        <p:xfrm>
          <a:off x="743946" y="4946980"/>
          <a:ext cx="2489200" cy="342900"/>
        </p:xfrm>
        <a:graphic>
          <a:graphicData uri="http://schemas.openxmlformats.org/presentationml/2006/ole">
            <mc:AlternateContent xmlns:mc="http://schemas.openxmlformats.org/markup-compatibility/2006">
              <mc:Choice xmlns:v="urn:schemas-microsoft-com:vml" Requires="v">
                <p:oleObj name="Equation" r:id="rId4" imgW="2489040" imgH="342720" progId="Equation.DSMT4">
                  <p:embed/>
                </p:oleObj>
              </mc:Choice>
              <mc:Fallback>
                <p:oleObj name="Equation" r:id="rId4" imgW="2489040" imgH="342720" progId="Equation.DSMT4">
                  <p:embed/>
                  <p:pic>
                    <p:nvPicPr>
                      <p:cNvPr id="0" name=""/>
                      <p:cNvPicPr/>
                      <p:nvPr/>
                    </p:nvPicPr>
                    <p:blipFill>
                      <a:blip r:embed="rId5"/>
                      <a:stretch>
                        <a:fillRect/>
                      </a:stretch>
                    </p:blipFill>
                    <p:spPr>
                      <a:xfrm>
                        <a:off x="743946" y="4946980"/>
                        <a:ext cx="2489200" cy="3429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B40D7BA1-DEE9-66EC-CFE0-D8FFA5721F46}"/>
              </a:ext>
            </a:extLst>
          </p:cNvPr>
          <p:cNvSpPr>
            <a:spLocks noGrp="1"/>
          </p:cNvSpPr>
          <p:nvPr>
            <p:ph sz="quarter" idx="17"/>
          </p:nvPr>
        </p:nvSpPr>
        <p:spPr>
          <a:xfrm>
            <a:off x="342900" y="5388539"/>
            <a:ext cx="8458200" cy="981490"/>
          </a:xfrm>
        </p:spPr>
        <p:txBody>
          <a:bodyPr/>
          <a:lstStyle/>
          <a:p>
            <a:pPr marL="292608" indent="-292608">
              <a:buFont typeface="Arial" panose="020B0604020202020204" pitchFamily="34" charset="0"/>
              <a:buChar char="•"/>
            </a:pPr>
            <a:r>
              <a:rPr lang="en-US" dirty="0"/>
              <a:t>BINOM.DIST(70, 100, 0.68, TRUE).</a:t>
            </a:r>
          </a:p>
          <a:p>
            <a:pPr marL="292608" indent="-292608">
              <a:buFont typeface="Arial" panose="020B0604020202020204" pitchFamily="34" charset="0"/>
              <a:buChar char="•"/>
            </a:pPr>
            <a:r>
              <a:rPr lang="en-US" dirty="0"/>
              <a:t>pbinom(70, 100, 0.68).</a:t>
            </a:r>
          </a:p>
        </p:txBody>
      </p:sp>
      <p:sp>
        <p:nvSpPr>
          <p:cNvPr id="6" name="Slide Number Placeholder 5">
            <a:extLst>
              <a:ext uri="{FF2B5EF4-FFF2-40B4-BE49-F238E27FC236}">
                <a16:creationId xmlns:a16="http://schemas.microsoft.com/office/drawing/2014/main" id="{EE1B1929-1DDC-C361-0912-7CBD20B0824A}"/>
              </a:ext>
            </a:extLst>
          </p:cNvPr>
          <p:cNvSpPr>
            <a:spLocks noGrp="1"/>
          </p:cNvSpPr>
          <p:nvPr>
            <p:ph type="sldNum" sz="quarter" idx="10"/>
          </p:nvPr>
        </p:nvSpPr>
        <p:spPr/>
        <p:txBody>
          <a:bodyPr/>
          <a:lstStyle/>
          <a:p>
            <a:fld id="{68151E55-6873-49E2-B8D5-2F265E6F1973}" type="slidenum">
              <a:rPr lang="en-US" smtClean="0"/>
              <a:pPr/>
              <a:t>42</a:t>
            </a:fld>
            <a:endParaRPr lang="en-US" dirty="0"/>
          </a:p>
        </p:txBody>
      </p:sp>
    </p:spTree>
    <p:extLst>
      <p:ext uri="{BB962C8B-B14F-4D97-AF65-F5344CB8AC3E}">
        <p14:creationId xmlns:p14="http://schemas.microsoft.com/office/powerpoint/2010/main" val="1534754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8</a:t>
            </a:r>
          </a:p>
        </p:txBody>
      </p:sp>
      <p:sp>
        <p:nvSpPr>
          <p:cNvPr id="3" name="Content Placeholder 2"/>
          <p:cNvSpPr>
            <a:spLocks noGrp="1"/>
          </p:cNvSpPr>
          <p:nvPr>
            <p:ph sz="quarter" idx="11"/>
          </p:nvPr>
        </p:nvSpPr>
        <p:spPr>
          <a:xfrm>
            <a:off x="342900" y="1276709"/>
            <a:ext cx="8458200" cy="3390541"/>
          </a:xfrm>
        </p:spPr>
        <p:txBody>
          <a:bodyPr/>
          <a:lstStyle/>
          <a:p>
            <a:r>
              <a:rPr lang="en-US" dirty="0"/>
              <a:t>An experiment satisfies a </a:t>
            </a:r>
            <a:r>
              <a:rPr lang="en-US" b="1" dirty="0"/>
              <a:t>Poisson process </a:t>
            </a:r>
            <a:r>
              <a:rPr lang="en-US" dirty="0"/>
              <a:t>if:</a:t>
            </a:r>
          </a:p>
          <a:p>
            <a:pPr marL="292608" indent="-292608">
              <a:buFont typeface="Arial" panose="020B0604020202020204" pitchFamily="34" charset="0"/>
              <a:buChar char="•"/>
            </a:pPr>
            <a:r>
              <a:rPr lang="en-US" dirty="0"/>
              <a:t>The number of successes with a specified time or space interval equals any integer between zero and infinity.</a:t>
            </a:r>
          </a:p>
          <a:p>
            <a:pPr marL="292608" indent="-292608">
              <a:buFont typeface="Arial" panose="020B0604020202020204" pitchFamily="34" charset="0"/>
              <a:buChar char="•"/>
            </a:pPr>
            <a:r>
              <a:rPr lang="en-US" dirty="0"/>
              <a:t>The number of successes counted in nonoverlapping intervals are independent.</a:t>
            </a:r>
          </a:p>
          <a:p>
            <a:pPr marL="292608" indent="-292608">
              <a:buFont typeface="Arial" panose="020B0604020202020204" pitchFamily="34" charset="0"/>
              <a:buChar char="•"/>
            </a:pPr>
            <a:r>
              <a:rPr lang="en-US" dirty="0"/>
              <a:t>The probability of success in any interval is the same for all intervals of equal size and is proportional to the size of the interval.</a:t>
            </a:r>
          </a:p>
        </p:txBody>
      </p:sp>
      <p:sp>
        <p:nvSpPr>
          <p:cNvPr id="7" name="Content Placeholder 6">
            <a:extLst>
              <a:ext uri="{FF2B5EF4-FFF2-40B4-BE49-F238E27FC236}">
                <a16:creationId xmlns:a16="http://schemas.microsoft.com/office/drawing/2014/main" id="{A4B70C83-CAEF-468C-8B63-721E50FC613B}"/>
              </a:ext>
            </a:extLst>
          </p:cNvPr>
          <p:cNvSpPr>
            <a:spLocks noGrp="1"/>
          </p:cNvSpPr>
          <p:nvPr>
            <p:ph sz="quarter" idx="14"/>
          </p:nvPr>
        </p:nvSpPr>
        <p:spPr>
          <a:xfrm>
            <a:off x="342900" y="4752974"/>
            <a:ext cx="8458200" cy="1743076"/>
          </a:xfrm>
        </p:spPr>
        <p:txBody>
          <a:bodyPr/>
          <a:lstStyle/>
          <a:p>
            <a:r>
              <a:rPr lang="en-US" dirty="0"/>
              <a:t>For a Poisson process, we define the number of successes achieved in a specified time or space interval as a Poisson random variable.</a:t>
            </a:r>
          </a:p>
        </p:txBody>
      </p:sp>
      <p:sp>
        <p:nvSpPr>
          <p:cNvPr id="6" name="Slide Number Placeholder 5"/>
          <p:cNvSpPr>
            <a:spLocks noGrp="1"/>
          </p:cNvSpPr>
          <p:nvPr>
            <p:ph type="sldNum" sz="quarter" idx="10"/>
          </p:nvPr>
        </p:nvSpPr>
        <p:spPr/>
        <p:txBody>
          <a:bodyPr/>
          <a:lstStyle/>
          <a:p>
            <a:fld id="{68151E55-6873-49E2-B8D5-2F265E6F1973}" type="slidenum">
              <a:rPr lang="en-US" smtClean="0"/>
              <a:pPr/>
              <a:t>43</a:t>
            </a:fld>
            <a:endParaRPr lang="en-US" dirty="0"/>
          </a:p>
        </p:txBody>
      </p:sp>
    </p:spTree>
    <p:extLst>
      <p:ext uri="{BB962C8B-B14F-4D97-AF65-F5344CB8AC3E}">
        <p14:creationId xmlns:p14="http://schemas.microsoft.com/office/powerpoint/2010/main" val="256330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8AC1-B088-46D8-96DD-822228E0D634}"/>
              </a:ext>
            </a:extLst>
          </p:cNvPr>
          <p:cNvSpPr>
            <a:spLocks noGrp="1"/>
          </p:cNvSpPr>
          <p:nvPr>
            <p:ph type="title"/>
          </p:nvPr>
        </p:nvSpPr>
        <p:spPr/>
        <p:txBody>
          <a:bodyPr>
            <a:normAutofit fontScale="90000"/>
          </a:bodyPr>
          <a:lstStyle/>
          <a:p>
            <a:r>
              <a:rPr lang="en-US" dirty="0"/>
              <a:t>5.4: The Binomial and Poisson Distributions </a:t>
            </a:r>
            <a:r>
              <a:rPr lang="en-US" sz="1100" b="0" dirty="0"/>
              <a:t>9</a:t>
            </a:r>
          </a:p>
        </p:txBody>
      </p:sp>
      <p:sp>
        <p:nvSpPr>
          <p:cNvPr id="3" name="Content Placeholder 2">
            <a:extLst>
              <a:ext uri="{FF2B5EF4-FFF2-40B4-BE49-F238E27FC236}">
                <a16:creationId xmlns:a16="http://schemas.microsoft.com/office/drawing/2014/main" id="{1BD2CCBE-E4B6-43D6-A668-DD651ABC28FC}"/>
              </a:ext>
            </a:extLst>
          </p:cNvPr>
          <p:cNvSpPr>
            <a:spLocks noGrp="1"/>
          </p:cNvSpPr>
          <p:nvPr>
            <p:ph sz="quarter" idx="11"/>
          </p:nvPr>
        </p:nvSpPr>
        <p:spPr>
          <a:xfrm>
            <a:off x="342900" y="1276709"/>
            <a:ext cx="8458200" cy="799741"/>
          </a:xfrm>
        </p:spPr>
        <p:txBody>
          <a:bodyPr/>
          <a:lstStyle/>
          <a:p>
            <a:r>
              <a:rPr lang="en-US" dirty="0"/>
              <a:t>For a </a:t>
            </a:r>
            <a:r>
              <a:rPr lang="en-US" b="1" dirty="0"/>
              <a:t>Poisson random variable </a:t>
            </a:r>
            <a:r>
              <a:rPr lang="en-US" i="1" dirty="0"/>
              <a:t>X</a:t>
            </a:r>
            <a:r>
              <a:rPr lang="en-US" dirty="0"/>
              <a:t>, the probability of </a:t>
            </a:r>
            <a:r>
              <a:rPr lang="en-US" i="1" dirty="0"/>
              <a:t>x</a:t>
            </a:r>
            <a:r>
              <a:rPr lang="en-US" dirty="0"/>
              <a:t> successes over a given interval of time or space is</a:t>
            </a:r>
          </a:p>
        </p:txBody>
      </p:sp>
      <p:graphicFrame>
        <p:nvGraphicFramePr>
          <p:cNvPr id="18" name="Object 17">
            <a:extLst>
              <a:ext uri="{FF2B5EF4-FFF2-40B4-BE49-F238E27FC236}">
                <a16:creationId xmlns:a16="http://schemas.microsoft.com/office/drawing/2014/main" id="{DED6EFAF-0F8E-4721-8FDB-682C9779AE88}"/>
              </a:ext>
            </a:extLst>
          </p:cNvPr>
          <p:cNvGraphicFramePr>
            <a:graphicFrameLocks noChangeAspect="1"/>
          </p:cNvGraphicFramePr>
          <p:nvPr>
            <p:extLst>
              <p:ext uri="{D42A27DB-BD31-4B8C-83A1-F6EECF244321}">
                <p14:modId xmlns:p14="http://schemas.microsoft.com/office/powerpoint/2010/main" val="1834810752"/>
              </p:ext>
            </p:extLst>
          </p:nvPr>
        </p:nvGraphicFramePr>
        <p:xfrm>
          <a:off x="428625" y="2114550"/>
          <a:ext cx="2273300" cy="774700"/>
        </p:xfrm>
        <a:graphic>
          <a:graphicData uri="http://schemas.openxmlformats.org/presentationml/2006/ole">
            <mc:AlternateContent xmlns:mc="http://schemas.openxmlformats.org/markup-compatibility/2006">
              <mc:Choice xmlns:v="urn:schemas-microsoft-com:vml" Requires="v">
                <p:oleObj name="Equation" r:id="rId2" imgW="2273040" imgH="774360" progId="Equation.DSMT4">
                  <p:embed/>
                </p:oleObj>
              </mc:Choice>
              <mc:Fallback>
                <p:oleObj name="Equation" r:id="rId2" imgW="2273040" imgH="774360" progId="Equation.DSMT4">
                  <p:embed/>
                  <p:pic>
                    <p:nvPicPr>
                      <p:cNvPr id="0" name=""/>
                      <p:cNvPicPr/>
                      <p:nvPr/>
                    </p:nvPicPr>
                    <p:blipFill>
                      <a:blip r:embed="rId3"/>
                      <a:stretch>
                        <a:fillRect/>
                      </a:stretch>
                    </p:blipFill>
                    <p:spPr>
                      <a:xfrm>
                        <a:off x="428625" y="2114550"/>
                        <a:ext cx="2273300" cy="7747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B323242-65C9-41ED-B104-9E04F471D520}"/>
              </a:ext>
            </a:extLst>
          </p:cNvPr>
          <p:cNvSpPr>
            <a:spLocks noGrp="1"/>
          </p:cNvSpPr>
          <p:nvPr>
            <p:ph sz="quarter" idx="14"/>
          </p:nvPr>
        </p:nvSpPr>
        <p:spPr>
          <a:xfrm>
            <a:off x="342900" y="2955923"/>
            <a:ext cx="8458200" cy="434977"/>
          </a:xfrm>
        </p:spPr>
        <p:txBody>
          <a:bodyPr/>
          <a:lstStyle/>
          <a:p>
            <a:pPr marL="292608" indent="-292608">
              <a:buFont typeface="Arial" panose="020B0604020202020204" pitchFamily="34" charset="0"/>
              <a:buChar char="•"/>
            </a:pPr>
            <a:r>
              <a:rPr lang="en-US" dirty="0"/>
              <a:t>This is for </a:t>
            </a:r>
            <a:r>
              <a:rPr lang="en-US" i="1" dirty="0"/>
              <a:t>x</a:t>
            </a:r>
            <a:r>
              <a:rPr lang="en-US" dirty="0"/>
              <a:t> = 0, 1, 2, ⋯.</a:t>
            </a:r>
          </a:p>
        </p:txBody>
      </p:sp>
      <p:sp>
        <p:nvSpPr>
          <p:cNvPr id="5" name="Content Placeholder 4">
            <a:extLst>
              <a:ext uri="{FF2B5EF4-FFF2-40B4-BE49-F238E27FC236}">
                <a16:creationId xmlns:a16="http://schemas.microsoft.com/office/drawing/2014/main" id="{D0C9B855-6639-4589-BB3D-315ED5D2B59C}"/>
              </a:ext>
              <a:ext uri="{C183D7F6-B498-43B3-948B-1728B52AA6E4}">
                <adec:decorative xmlns:adec="http://schemas.microsoft.com/office/drawing/2017/decorative" val="1"/>
              </a:ext>
            </a:extLst>
          </p:cNvPr>
          <p:cNvSpPr>
            <a:spLocks noGrp="1"/>
          </p:cNvSpPr>
          <p:nvPr>
            <p:ph sz="quarter" idx="15"/>
          </p:nvPr>
        </p:nvSpPr>
        <p:spPr>
          <a:xfrm>
            <a:off x="342901" y="3457574"/>
            <a:ext cx="400050" cy="434977"/>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19" name="Object 18">
            <a:extLst>
              <a:ext uri="{FF2B5EF4-FFF2-40B4-BE49-F238E27FC236}">
                <a16:creationId xmlns:a16="http://schemas.microsoft.com/office/drawing/2014/main" id="{6A2271C1-104D-4463-862A-05E5BB10CFF8}"/>
              </a:ext>
            </a:extLst>
          </p:cNvPr>
          <p:cNvGraphicFramePr>
            <a:graphicFrameLocks noChangeAspect="1"/>
          </p:cNvGraphicFramePr>
          <p:nvPr>
            <p:extLst>
              <p:ext uri="{D42A27DB-BD31-4B8C-83A1-F6EECF244321}">
                <p14:modId xmlns:p14="http://schemas.microsoft.com/office/powerpoint/2010/main" val="1706227094"/>
              </p:ext>
            </p:extLst>
          </p:nvPr>
        </p:nvGraphicFramePr>
        <p:xfrm>
          <a:off x="771526" y="3567112"/>
          <a:ext cx="241300" cy="254000"/>
        </p:xfrm>
        <a:graphic>
          <a:graphicData uri="http://schemas.openxmlformats.org/presentationml/2006/ole">
            <mc:AlternateContent xmlns:mc="http://schemas.openxmlformats.org/markup-compatibility/2006">
              <mc:Choice xmlns:v="urn:schemas-microsoft-com:vml" Requires="v">
                <p:oleObj name="Equation" r:id="rId4" imgW="241200" imgH="253800" progId="Equation.DSMT4">
                  <p:embed/>
                </p:oleObj>
              </mc:Choice>
              <mc:Fallback>
                <p:oleObj name="Equation" r:id="rId4" imgW="241200" imgH="253800" progId="Equation.DSMT4">
                  <p:embed/>
                  <p:pic>
                    <p:nvPicPr>
                      <p:cNvPr id="0" name=""/>
                      <p:cNvPicPr/>
                      <p:nvPr/>
                    </p:nvPicPr>
                    <p:blipFill>
                      <a:blip r:embed="rId5"/>
                      <a:stretch>
                        <a:fillRect/>
                      </a:stretch>
                    </p:blipFill>
                    <p:spPr>
                      <a:xfrm>
                        <a:off x="771526" y="3567112"/>
                        <a:ext cx="241300" cy="254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77EF17B-812E-4030-90A8-6444C261CAB6}"/>
              </a:ext>
            </a:extLst>
          </p:cNvPr>
          <p:cNvSpPr>
            <a:spLocks noGrp="1"/>
          </p:cNvSpPr>
          <p:nvPr>
            <p:ph sz="quarter" idx="16"/>
          </p:nvPr>
        </p:nvSpPr>
        <p:spPr>
          <a:xfrm>
            <a:off x="1066800" y="3448050"/>
            <a:ext cx="7734299" cy="444502"/>
          </a:xfrm>
        </p:spPr>
        <p:txBody>
          <a:bodyPr/>
          <a:lstStyle/>
          <a:p>
            <a:r>
              <a:rPr lang="en-US" dirty="0"/>
              <a:t>is the mean number of successes.</a:t>
            </a:r>
          </a:p>
        </p:txBody>
      </p:sp>
      <p:sp>
        <p:nvSpPr>
          <p:cNvPr id="7" name="Content Placeholder 6">
            <a:extLst>
              <a:ext uri="{FF2B5EF4-FFF2-40B4-BE49-F238E27FC236}">
                <a16:creationId xmlns:a16="http://schemas.microsoft.com/office/drawing/2014/main" id="{D8D4799B-D723-43CB-8CD2-1F36D08CAE31}"/>
              </a:ext>
              <a:ext uri="{C183D7F6-B498-43B3-948B-1728B52AA6E4}">
                <adec:decorative xmlns:adec="http://schemas.microsoft.com/office/drawing/2017/decorative" val="1"/>
              </a:ext>
            </a:extLst>
          </p:cNvPr>
          <p:cNvSpPr>
            <a:spLocks noGrp="1"/>
          </p:cNvSpPr>
          <p:nvPr>
            <p:ph sz="quarter" idx="17"/>
          </p:nvPr>
        </p:nvSpPr>
        <p:spPr>
          <a:xfrm>
            <a:off x="342901" y="3940175"/>
            <a:ext cx="400050" cy="434977"/>
          </a:xfrm>
        </p:spPr>
        <p:txBody>
          <a:bodyPr/>
          <a:lstStyle/>
          <a:p>
            <a:pPr marL="292608" indent="-292608">
              <a:buFont typeface="Arial" panose="020B0604020202020204" pitchFamily="34" charset="0"/>
              <a:buChar char="•"/>
            </a:pPr>
            <a:r>
              <a:rPr lang="en-US" dirty="0"/>
              <a:t> </a:t>
            </a:r>
            <a:r>
              <a:rPr lang="en-US" sz="100" dirty="0"/>
              <a:t> </a:t>
            </a:r>
          </a:p>
        </p:txBody>
      </p:sp>
      <p:graphicFrame>
        <p:nvGraphicFramePr>
          <p:cNvPr id="20" name="Object 19">
            <a:extLst>
              <a:ext uri="{FF2B5EF4-FFF2-40B4-BE49-F238E27FC236}">
                <a16:creationId xmlns:a16="http://schemas.microsoft.com/office/drawing/2014/main" id="{AEA5813D-A59B-44F2-A6AF-5060DE20A9FE}"/>
              </a:ext>
            </a:extLst>
          </p:cNvPr>
          <p:cNvGraphicFramePr>
            <a:graphicFrameLocks noChangeAspect="1"/>
          </p:cNvGraphicFramePr>
          <p:nvPr>
            <p:extLst>
              <p:ext uri="{D42A27DB-BD31-4B8C-83A1-F6EECF244321}">
                <p14:modId xmlns:p14="http://schemas.microsoft.com/office/powerpoint/2010/main" val="4152178285"/>
              </p:ext>
            </p:extLst>
          </p:nvPr>
        </p:nvGraphicFramePr>
        <p:xfrm>
          <a:off x="790576" y="4010023"/>
          <a:ext cx="1155700" cy="279400"/>
        </p:xfrm>
        <a:graphic>
          <a:graphicData uri="http://schemas.openxmlformats.org/presentationml/2006/ole">
            <mc:AlternateContent xmlns:mc="http://schemas.openxmlformats.org/markup-compatibility/2006">
              <mc:Choice xmlns:v="urn:schemas-microsoft-com:vml" Requires="v">
                <p:oleObj name="Equation" r:id="rId6" imgW="1155600" imgH="279360" progId="Equation.DSMT4">
                  <p:embed/>
                </p:oleObj>
              </mc:Choice>
              <mc:Fallback>
                <p:oleObj name="Equation" r:id="rId6" imgW="1155600" imgH="279360" progId="Equation.DSMT4">
                  <p:embed/>
                  <p:pic>
                    <p:nvPicPr>
                      <p:cNvPr id="0" name=""/>
                      <p:cNvPicPr/>
                      <p:nvPr/>
                    </p:nvPicPr>
                    <p:blipFill>
                      <a:blip r:embed="rId7"/>
                      <a:stretch>
                        <a:fillRect/>
                      </a:stretch>
                    </p:blipFill>
                    <p:spPr>
                      <a:xfrm>
                        <a:off x="790576" y="4010023"/>
                        <a:ext cx="11557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929A65C-0D87-4A56-86DC-CD3D32828E86}"/>
              </a:ext>
            </a:extLst>
          </p:cNvPr>
          <p:cNvSpPr>
            <a:spLocks noGrp="1"/>
          </p:cNvSpPr>
          <p:nvPr>
            <p:ph sz="quarter" idx="18"/>
          </p:nvPr>
        </p:nvSpPr>
        <p:spPr>
          <a:xfrm>
            <a:off x="2009775" y="3940176"/>
            <a:ext cx="6791324" cy="434976"/>
          </a:xfrm>
        </p:spPr>
        <p:txBody>
          <a:bodyPr/>
          <a:lstStyle/>
          <a:p>
            <a:r>
              <a:rPr lang="en-US" dirty="0"/>
              <a:t>is the base of the natural logarithm.</a:t>
            </a:r>
          </a:p>
        </p:txBody>
      </p:sp>
      <p:sp>
        <p:nvSpPr>
          <p:cNvPr id="9" name="Content Placeholder 8">
            <a:extLst>
              <a:ext uri="{FF2B5EF4-FFF2-40B4-BE49-F238E27FC236}">
                <a16:creationId xmlns:a16="http://schemas.microsoft.com/office/drawing/2014/main" id="{6BA6B40A-22EB-4E87-B6EB-1EDC6A6A76DD}"/>
              </a:ext>
            </a:extLst>
          </p:cNvPr>
          <p:cNvSpPr>
            <a:spLocks noGrp="1"/>
          </p:cNvSpPr>
          <p:nvPr>
            <p:ph sz="quarter" idx="19"/>
          </p:nvPr>
        </p:nvSpPr>
        <p:spPr>
          <a:xfrm>
            <a:off x="342901" y="4492623"/>
            <a:ext cx="1895474" cy="460377"/>
          </a:xfrm>
        </p:spPr>
        <p:txBody>
          <a:bodyPr/>
          <a:lstStyle/>
          <a:p>
            <a:r>
              <a:rPr lang="en-US" dirty="0"/>
              <a:t>The mean is</a:t>
            </a:r>
          </a:p>
        </p:txBody>
      </p:sp>
      <p:graphicFrame>
        <p:nvGraphicFramePr>
          <p:cNvPr id="21" name="Object 20">
            <a:extLst>
              <a:ext uri="{FF2B5EF4-FFF2-40B4-BE49-F238E27FC236}">
                <a16:creationId xmlns:a16="http://schemas.microsoft.com/office/drawing/2014/main" id="{C7DC48FE-10A2-4E82-AA49-95D5E614D2E2}"/>
              </a:ext>
            </a:extLst>
          </p:cNvPr>
          <p:cNvGraphicFramePr>
            <a:graphicFrameLocks noChangeAspect="1"/>
          </p:cNvGraphicFramePr>
          <p:nvPr>
            <p:extLst>
              <p:ext uri="{D42A27DB-BD31-4B8C-83A1-F6EECF244321}">
                <p14:modId xmlns:p14="http://schemas.microsoft.com/office/powerpoint/2010/main" val="3832531877"/>
              </p:ext>
            </p:extLst>
          </p:nvPr>
        </p:nvGraphicFramePr>
        <p:xfrm>
          <a:off x="2238375" y="4578350"/>
          <a:ext cx="1282700" cy="342900"/>
        </p:xfrm>
        <a:graphic>
          <a:graphicData uri="http://schemas.openxmlformats.org/presentationml/2006/ole">
            <mc:AlternateContent xmlns:mc="http://schemas.openxmlformats.org/markup-compatibility/2006">
              <mc:Choice xmlns:v="urn:schemas-microsoft-com:vml" Requires="v">
                <p:oleObj name="Equation" r:id="rId8" imgW="1282680" imgH="342720" progId="Equation.DSMT4">
                  <p:embed/>
                </p:oleObj>
              </mc:Choice>
              <mc:Fallback>
                <p:oleObj name="Equation" r:id="rId8" imgW="1282680" imgH="342720" progId="Equation.DSMT4">
                  <p:embed/>
                  <p:pic>
                    <p:nvPicPr>
                      <p:cNvPr id="0" name=""/>
                      <p:cNvPicPr/>
                      <p:nvPr/>
                    </p:nvPicPr>
                    <p:blipFill>
                      <a:blip r:embed="rId9"/>
                      <a:stretch>
                        <a:fillRect/>
                      </a:stretch>
                    </p:blipFill>
                    <p:spPr>
                      <a:xfrm>
                        <a:off x="2238375" y="4578350"/>
                        <a:ext cx="1282700" cy="3429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8F057173-A1BE-4FFB-8780-29438CA32A0A}"/>
              </a:ext>
            </a:extLst>
          </p:cNvPr>
          <p:cNvSpPr>
            <a:spLocks noGrp="1"/>
          </p:cNvSpPr>
          <p:nvPr>
            <p:ph sz="quarter" idx="20"/>
          </p:nvPr>
        </p:nvSpPr>
        <p:spPr>
          <a:xfrm>
            <a:off x="342901" y="5010151"/>
            <a:ext cx="2276474" cy="457200"/>
          </a:xfrm>
        </p:spPr>
        <p:txBody>
          <a:bodyPr/>
          <a:lstStyle/>
          <a:p>
            <a:r>
              <a:rPr lang="en-US" dirty="0"/>
              <a:t>The variance is</a:t>
            </a:r>
          </a:p>
        </p:txBody>
      </p:sp>
      <p:graphicFrame>
        <p:nvGraphicFramePr>
          <p:cNvPr id="22" name="Object 21">
            <a:extLst>
              <a:ext uri="{FF2B5EF4-FFF2-40B4-BE49-F238E27FC236}">
                <a16:creationId xmlns:a16="http://schemas.microsoft.com/office/drawing/2014/main" id="{4423FE09-1967-4977-BAB9-CBDE98637EB8}"/>
              </a:ext>
            </a:extLst>
          </p:cNvPr>
          <p:cNvGraphicFramePr>
            <a:graphicFrameLocks noChangeAspect="1"/>
          </p:cNvGraphicFramePr>
          <p:nvPr>
            <p:extLst>
              <p:ext uri="{D42A27DB-BD31-4B8C-83A1-F6EECF244321}">
                <p14:modId xmlns:p14="http://schemas.microsoft.com/office/powerpoint/2010/main" val="1405984449"/>
              </p:ext>
            </p:extLst>
          </p:nvPr>
        </p:nvGraphicFramePr>
        <p:xfrm>
          <a:off x="2679700" y="5060950"/>
          <a:ext cx="3124200" cy="406400"/>
        </p:xfrm>
        <a:graphic>
          <a:graphicData uri="http://schemas.openxmlformats.org/presentationml/2006/ole">
            <mc:AlternateContent xmlns:mc="http://schemas.openxmlformats.org/markup-compatibility/2006">
              <mc:Choice xmlns:v="urn:schemas-microsoft-com:vml" Requires="v">
                <p:oleObj name="Equation" r:id="rId10" imgW="3124080" imgH="406080" progId="Equation.DSMT4">
                  <p:embed/>
                </p:oleObj>
              </mc:Choice>
              <mc:Fallback>
                <p:oleObj name="Equation" r:id="rId10" imgW="3124080" imgH="406080" progId="Equation.DSMT4">
                  <p:embed/>
                  <p:pic>
                    <p:nvPicPr>
                      <p:cNvPr id="0" name=""/>
                      <p:cNvPicPr/>
                      <p:nvPr/>
                    </p:nvPicPr>
                    <p:blipFill>
                      <a:blip r:embed="rId11"/>
                      <a:stretch>
                        <a:fillRect/>
                      </a:stretch>
                    </p:blipFill>
                    <p:spPr>
                      <a:xfrm>
                        <a:off x="2679700" y="5060950"/>
                        <a:ext cx="3124200" cy="4064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4FA19769-2B5E-4A3F-9940-F56E06A89BEF}"/>
              </a:ext>
            </a:extLst>
          </p:cNvPr>
          <p:cNvSpPr>
            <a:spLocks noGrp="1"/>
          </p:cNvSpPr>
          <p:nvPr>
            <p:ph type="sldNum" sz="quarter" idx="10"/>
          </p:nvPr>
        </p:nvSpPr>
        <p:spPr/>
        <p:txBody>
          <a:bodyPr/>
          <a:lstStyle/>
          <a:p>
            <a:fld id="{68151E55-6873-49E2-B8D5-2F265E6F1973}" type="slidenum">
              <a:rPr lang="en-US" smtClean="0"/>
              <a:t>44</a:t>
            </a:fld>
            <a:endParaRPr lang="en-US"/>
          </a:p>
        </p:txBody>
      </p:sp>
    </p:spTree>
    <p:extLst>
      <p:ext uri="{BB962C8B-B14F-4D97-AF65-F5344CB8AC3E}">
        <p14:creationId xmlns:p14="http://schemas.microsoft.com/office/powerpoint/2010/main" val="1169871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10</a:t>
            </a:r>
          </a:p>
        </p:txBody>
      </p:sp>
      <p:sp>
        <p:nvSpPr>
          <p:cNvPr id="3" name="Content Placeholder 2"/>
          <p:cNvSpPr>
            <a:spLocks noGrp="1"/>
          </p:cNvSpPr>
          <p:nvPr>
            <p:ph sz="quarter" idx="11"/>
          </p:nvPr>
        </p:nvSpPr>
        <p:spPr>
          <a:xfrm>
            <a:off x="342900" y="1276709"/>
            <a:ext cx="8458200" cy="1714141"/>
          </a:xfrm>
        </p:spPr>
        <p:txBody>
          <a:bodyPr/>
          <a:lstStyle/>
          <a:p>
            <a:pPr marL="292608" indent="-292608">
              <a:buFont typeface="Arial" panose="020B0604020202020204" pitchFamily="34" charset="0"/>
              <a:buChar char="•"/>
            </a:pPr>
            <a:r>
              <a:rPr lang="en-US" dirty="0"/>
              <a:t>Example: Anne is concerned about staffing needs at the Starbucks that she manages.</a:t>
            </a:r>
          </a:p>
          <a:p>
            <a:pPr marL="292608" indent="-292608">
              <a:buFont typeface="Arial" panose="020B0604020202020204" pitchFamily="34" charset="0"/>
              <a:buChar char="•"/>
            </a:pPr>
            <a:r>
              <a:rPr lang="en-US" dirty="0"/>
              <a:t>She believes that the typical Starbucks customer averages 18 visits to the store over a 30-day month.</a:t>
            </a:r>
          </a:p>
        </p:txBody>
      </p:sp>
      <p:sp>
        <p:nvSpPr>
          <p:cNvPr id="7" name="Content Placeholder 6">
            <a:extLst>
              <a:ext uri="{FF2B5EF4-FFF2-40B4-BE49-F238E27FC236}">
                <a16:creationId xmlns:a16="http://schemas.microsoft.com/office/drawing/2014/main" id="{A4B70C83-CAEF-468C-8B63-721E50FC613B}"/>
              </a:ext>
            </a:extLst>
          </p:cNvPr>
          <p:cNvSpPr>
            <a:spLocks noGrp="1"/>
          </p:cNvSpPr>
          <p:nvPr>
            <p:ph sz="quarter" idx="14"/>
          </p:nvPr>
        </p:nvSpPr>
        <p:spPr>
          <a:xfrm>
            <a:off x="342900" y="3105150"/>
            <a:ext cx="8458200" cy="3143250"/>
          </a:xfrm>
        </p:spPr>
        <p:txBody>
          <a:bodyPr/>
          <a:lstStyle/>
          <a:p>
            <a:pPr marL="344488" indent="-344488"/>
            <a:r>
              <a:rPr lang="en-US" sz="2400" dirty="0"/>
              <a:t>a. How many visits should Anne expect in a 5-day period from a typical Starbucks customer? </a:t>
            </a:r>
          </a:p>
          <a:p>
            <a:pPr marL="344488" indent="-344488"/>
            <a:r>
              <a:rPr lang="en-US" sz="2400" dirty="0"/>
              <a:t>b. What is the probability that a customer visits the chain five times in a 5-day period?</a:t>
            </a:r>
            <a:endParaRPr lang="en-US" sz="1600" dirty="0"/>
          </a:p>
        </p:txBody>
      </p:sp>
      <p:sp>
        <p:nvSpPr>
          <p:cNvPr id="6" name="Slide Number Placeholder 5"/>
          <p:cNvSpPr>
            <a:spLocks noGrp="1"/>
          </p:cNvSpPr>
          <p:nvPr>
            <p:ph type="sldNum" sz="quarter" idx="10"/>
          </p:nvPr>
        </p:nvSpPr>
        <p:spPr/>
        <p:txBody>
          <a:bodyPr/>
          <a:lstStyle/>
          <a:p>
            <a:fld id="{68151E55-6873-49E2-B8D5-2F265E6F1973}" type="slidenum">
              <a:rPr lang="en-US" smtClean="0"/>
              <a:pPr/>
              <a:t>45</a:t>
            </a:fld>
            <a:endParaRPr lang="en-US" dirty="0"/>
          </a:p>
        </p:txBody>
      </p:sp>
    </p:spTree>
    <p:extLst>
      <p:ext uri="{BB962C8B-B14F-4D97-AF65-F5344CB8AC3E}">
        <p14:creationId xmlns:p14="http://schemas.microsoft.com/office/powerpoint/2010/main" val="362592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86FD-8238-4E15-9FDF-70E7DE57B7FA}"/>
              </a:ext>
            </a:extLst>
          </p:cNvPr>
          <p:cNvSpPr>
            <a:spLocks noGrp="1"/>
          </p:cNvSpPr>
          <p:nvPr>
            <p:ph type="title"/>
          </p:nvPr>
        </p:nvSpPr>
        <p:spPr/>
        <p:txBody>
          <a:bodyPr>
            <a:noAutofit/>
          </a:bodyPr>
          <a:lstStyle/>
          <a:p>
            <a:r>
              <a:rPr lang="en-US" sz="3200" dirty="0"/>
              <a:t>5.4: The Binomial and Poisson Distributions </a:t>
            </a:r>
            <a:r>
              <a:rPr lang="en-US" sz="1000" b="0" dirty="0"/>
              <a:t>11</a:t>
            </a:r>
          </a:p>
        </p:txBody>
      </p:sp>
      <p:sp>
        <p:nvSpPr>
          <p:cNvPr id="3" name="Content Placeholder 2">
            <a:extLst>
              <a:ext uri="{FF2B5EF4-FFF2-40B4-BE49-F238E27FC236}">
                <a16:creationId xmlns:a16="http://schemas.microsoft.com/office/drawing/2014/main" id="{16E54AF2-2EA4-4F63-96EF-D098477883C2}"/>
              </a:ext>
            </a:extLst>
          </p:cNvPr>
          <p:cNvSpPr>
            <a:spLocks noGrp="1"/>
          </p:cNvSpPr>
          <p:nvPr>
            <p:ph sz="quarter" idx="11"/>
          </p:nvPr>
        </p:nvSpPr>
        <p:spPr>
          <a:xfrm>
            <a:off x="342900" y="1276710"/>
            <a:ext cx="8458200" cy="2418990"/>
          </a:xfrm>
        </p:spPr>
        <p:txBody>
          <a:bodyPr/>
          <a:lstStyle/>
          <a:p>
            <a:pPr marL="292608" indent="-292608">
              <a:buFont typeface="Arial" panose="020B0604020202020204" pitchFamily="34" charset="0"/>
              <a:buChar char="•"/>
            </a:pPr>
            <a:r>
              <a:rPr lang="en-US" dirty="0"/>
              <a:t>We use the Poisson process condition that the probability that success occurs in any interval is the same for all intervals of equal size and is proportional to the size of the interval.</a:t>
            </a:r>
          </a:p>
          <a:p>
            <a:pPr marL="292608" indent="-292608">
              <a:buFont typeface="Arial" panose="020B0604020202020204" pitchFamily="34" charset="0"/>
              <a:buChar char="•"/>
            </a:pPr>
            <a:r>
              <a:rPr lang="en-US" dirty="0"/>
              <a:t>Here, the relevant mean will be based on the rate of 18 visits over a 30-day month.</a:t>
            </a:r>
          </a:p>
        </p:txBody>
      </p:sp>
      <p:sp>
        <p:nvSpPr>
          <p:cNvPr id="4" name="Content Placeholder 3">
            <a:extLst>
              <a:ext uri="{FF2B5EF4-FFF2-40B4-BE49-F238E27FC236}">
                <a16:creationId xmlns:a16="http://schemas.microsoft.com/office/drawing/2014/main" id="{EFF48D46-1E2B-4387-A844-88E5DA040A37}"/>
              </a:ext>
            </a:extLst>
          </p:cNvPr>
          <p:cNvSpPr>
            <a:spLocks noGrp="1"/>
          </p:cNvSpPr>
          <p:nvPr>
            <p:ph sz="quarter" idx="14"/>
          </p:nvPr>
        </p:nvSpPr>
        <p:spPr>
          <a:xfrm>
            <a:off x="342900" y="3790950"/>
            <a:ext cx="8458200" cy="438150"/>
          </a:xfrm>
        </p:spPr>
        <p:txBody>
          <a:bodyPr/>
          <a:lstStyle/>
          <a:p>
            <a:r>
              <a:rPr lang="en-US" dirty="0"/>
              <a:t>a. Given the rate of 18 visits over a 30-day month, we can</a:t>
            </a:r>
          </a:p>
        </p:txBody>
      </p:sp>
      <p:sp>
        <p:nvSpPr>
          <p:cNvPr id="5" name="Content Placeholder 4">
            <a:extLst>
              <a:ext uri="{FF2B5EF4-FFF2-40B4-BE49-F238E27FC236}">
                <a16:creationId xmlns:a16="http://schemas.microsoft.com/office/drawing/2014/main" id="{B7AEB293-18E8-416C-884B-FF634E6156CF}"/>
              </a:ext>
            </a:extLst>
          </p:cNvPr>
          <p:cNvSpPr>
            <a:spLocks noGrp="1"/>
          </p:cNvSpPr>
          <p:nvPr>
            <p:ph sz="quarter" idx="15"/>
          </p:nvPr>
        </p:nvSpPr>
        <p:spPr>
          <a:xfrm>
            <a:off x="342900" y="4229100"/>
            <a:ext cx="5848350" cy="438151"/>
          </a:xfrm>
        </p:spPr>
        <p:txBody>
          <a:bodyPr/>
          <a:lstStyle/>
          <a:p>
            <a:pPr indent="342900"/>
            <a:r>
              <a:rPr lang="en-US" dirty="0"/>
              <a:t>write the mean for the 30-day period as</a:t>
            </a:r>
          </a:p>
        </p:txBody>
      </p:sp>
      <p:graphicFrame>
        <p:nvGraphicFramePr>
          <p:cNvPr id="12" name="Object 11">
            <a:extLst>
              <a:ext uri="{FF2B5EF4-FFF2-40B4-BE49-F238E27FC236}">
                <a16:creationId xmlns:a16="http://schemas.microsoft.com/office/drawing/2014/main" id="{194E11CC-3D2B-4E32-AC0B-B9F4D31F61DB}"/>
              </a:ext>
            </a:extLst>
          </p:cNvPr>
          <p:cNvGraphicFramePr>
            <a:graphicFrameLocks noChangeAspect="1"/>
          </p:cNvGraphicFramePr>
          <p:nvPr>
            <p:extLst>
              <p:ext uri="{D42A27DB-BD31-4B8C-83A1-F6EECF244321}">
                <p14:modId xmlns:p14="http://schemas.microsoft.com/office/powerpoint/2010/main" val="1933022810"/>
              </p:ext>
            </p:extLst>
          </p:nvPr>
        </p:nvGraphicFramePr>
        <p:xfrm>
          <a:off x="6191250" y="4285021"/>
          <a:ext cx="1003300" cy="381000"/>
        </p:xfrm>
        <a:graphic>
          <a:graphicData uri="http://schemas.openxmlformats.org/presentationml/2006/ole">
            <mc:AlternateContent xmlns:mc="http://schemas.openxmlformats.org/markup-compatibility/2006">
              <mc:Choice xmlns:v="urn:schemas-microsoft-com:vml" Requires="v">
                <p:oleObj name="Equation" r:id="rId2" imgW="1002960" imgH="380880" progId="Equation.DSMT4">
                  <p:embed/>
                </p:oleObj>
              </mc:Choice>
              <mc:Fallback>
                <p:oleObj name="Equation" r:id="rId2" imgW="1002960" imgH="380880" progId="Equation.DSMT4">
                  <p:embed/>
                  <p:pic>
                    <p:nvPicPr>
                      <p:cNvPr id="0" name=""/>
                      <p:cNvPicPr/>
                      <p:nvPr/>
                    </p:nvPicPr>
                    <p:blipFill>
                      <a:blip r:embed="rId3"/>
                      <a:stretch>
                        <a:fillRect/>
                      </a:stretch>
                    </p:blipFill>
                    <p:spPr>
                      <a:xfrm>
                        <a:off x="6191250" y="4285021"/>
                        <a:ext cx="10033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B78CCD4-D6D2-44F0-ABE5-EC402852B098}"/>
              </a:ext>
            </a:extLst>
          </p:cNvPr>
          <p:cNvSpPr>
            <a:spLocks noGrp="1"/>
          </p:cNvSpPr>
          <p:nvPr>
            <p:ph sz="quarter" idx="16"/>
          </p:nvPr>
        </p:nvSpPr>
        <p:spPr>
          <a:xfrm>
            <a:off x="7194550" y="4227870"/>
            <a:ext cx="1479550" cy="438151"/>
          </a:xfrm>
        </p:spPr>
        <p:txBody>
          <a:bodyPr/>
          <a:lstStyle/>
          <a:p>
            <a:r>
              <a:rPr lang="en-US" dirty="0"/>
              <a:t>So the</a:t>
            </a:r>
          </a:p>
        </p:txBody>
      </p:sp>
      <p:sp>
        <p:nvSpPr>
          <p:cNvPr id="7" name="Content Placeholder 6">
            <a:extLst>
              <a:ext uri="{FF2B5EF4-FFF2-40B4-BE49-F238E27FC236}">
                <a16:creationId xmlns:a16="http://schemas.microsoft.com/office/drawing/2014/main" id="{3F34ACBA-7666-4E81-B52A-73244CC91A83}"/>
              </a:ext>
            </a:extLst>
          </p:cNvPr>
          <p:cNvSpPr>
            <a:spLocks noGrp="1"/>
          </p:cNvSpPr>
          <p:nvPr>
            <p:ph sz="quarter" idx="17"/>
          </p:nvPr>
        </p:nvSpPr>
        <p:spPr>
          <a:xfrm>
            <a:off x="342900" y="4693443"/>
            <a:ext cx="4324350" cy="447681"/>
          </a:xfrm>
        </p:spPr>
        <p:txBody>
          <a:bodyPr/>
          <a:lstStyle/>
          <a:p>
            <a:pPr indent="342900"/>
            <a:r>
              <a:rPr lang="en-US" dirty="0"/>
              <a:t>mean for the 5-day period is</a:t>
            </a:r>
          </a:p>
        </p:txBody>
      </p:sp>
      <p:graphicFrame>
        <p:nvGraphicFramePr>
          <p:cNvPr id="13" name="Object 12">
            <a:extLst>
              <a:ext uri="{FF2B5EF4-FFF2-40B4-BE49-F238E27FC236}">
                <a16:creationId xmlns:a16="http://schemas.microsoft.com/office/drawing/2014/main" id="{49D1AF01-C136-4BDE-9E6A-232144253E26}"/>
              </a:ext>
            </a:extLst>
          </p:cNvPr>
          <p:cNvGraphicFramePr>
            <a:graphicFrameLocks noChangeAspect="1"/>
          </p:cNvGraphicFramePr>
          <p:nvPr>
            <p:extLst>
              <p:ext uri="{D42A27DB-BD31-4B8C-83A1-F6EECF244321}">
                <p14:modId xmlns:p14="http://schemas.microsoft.com/office/powerpoint/2010/main" val="3916639242"/>
              </p:ext>
            </p:extLst>
          </p:nvPr>
        </p:nvGraphicFramePr>
        <p:xfrm>
          <a:off x="4667250" y="4735118"/>
          <a:ext cx="838200" cy="381000"/>
        </p:xfrm>
        <a:graphic>
          <a:graphicData uri="http://schemas.openxmlformats.org/presentationml/2006/ole">
            <mc:AlternateContent xmlns:mc="http://schemas.openxmlformats.org/markup-compatibility/2006">
              <mc:Choice xmlns:v="urn:schemas-microsoft-com:vml" Requires="v">
                <p:oleObj name="Equation" r:id="rId4" imgW="838080" imgH="380880" progId="Equation.DSMT4">
                  <p:embed/>
                </p:oleObj>
              </mc:Choice>
              <mc:Fallback>
                <p:oleObj name="Equation" r:id="rId4" imgW="838080" imgH="380880" progId="Equation.DSMT4">
                  <p:embed/>
                  <p:pic>
                    <p:nvPicPr>
                      <p:cNvPr id="0" name=""/>
                      <p:cNvPicPr/>
                      <p:nvPr/>
                    </p:nvPicPr>
                    <p:blipFill>
                      <a:blip r:embed="rId5"/>
                      <a:stretch>
                        <a:fillRect/>
                      </a:stretch>
                    </p:blipFill>
                    <p:spPr>
                      <a:xfrm>
                        <a:off x="4667250" y="4735118"/>
                        <a:ext cx="838200" cy="3810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395BD5D-BE68-4446-8D2B-722A5E833070}"/>
              </a:ext>
            </a:extLst>
          </p:cNvPr>
          <p:cNvSpPr>
            <a:spLocks noGrp="1"/>
          </p:cNvSpPr>
          <p:nvPr>
            <p:ph sz="quarter" idx="18"/>
          </p:nvPr>
        </p:nvSpPr>
        <p:spPr>
          <a:xfrm>
            <a:off x="342900" y="5472111"/>
            <a:ext cx="447675" cy="471490"/>
          </a:xfrm>
        </p:spPr>
        <p:txBody>
          <a:bodyPr/>
          <a:lstStyle/>
          <a:p>
            <a:r>
              <a:rPr lang="en-US" dirty="0"/>
              <a:t>b.</a:t>
            </a:r>
          </a:p>
        </p:txBody>
      </p:sp>
      <p:graphicFrame>
        <p:nvGraphicFramePr>
          <p:cNvPr id="14" name="Object 13">
            <a:extLst>
              <a:ext uri="{FF2B5EF4-FFF2-40B4-BE49-F238E27FC236}">
                <a16:creationId xmlns:a16="http://schemas.microsoft.com/office/drawing/2014/main" id="{186C168A-CA96-483C-B9E8-BA9F8054ECCA}"/>
              </a:ext>
            </a:extLst>
          </p:cNvPr>
          <p:cNvGraphicFramePr>
            <a:graphicFrameLocks noChangeAspect="1"/>
          </p:cNvGraphicFramePr>
          <p:nvPr>
            <p:extLst>
              <p:ext uri="{D42A27DB-BD31-4B8C-83A1-F6EECF244321}">
                <p14:modId xmlns:p14="http://schemas.microsoft.com/office/powerpoint/2010/main" val="322082366"/>
              </p:ext>
            </p:extLst>
          </p:nvPr>
        </p:nvGraphicFramePr>
        <p:xfrm>
          <a:off x="904875" y="5319713"/>
          <a:ext cx="3302000" cy="774700"/>
        </p:xfrm>
        <a:graphic>
          <a:graphicData uri="http://schemas.openxmlformats.org/presentationml/2006/ole">
            <mc:AlternateContent xmlns:mc="http://schemas.openxmlformats.org/markup-compatibility/2006">
              <mc:Choice xmlns:v="urn:schemas-microsoft-com:vml" Requires="v">
                <p:oleObj name="Equation" r:id="rId6" imgW="3301920" imgH="774360" progId="Equation.DSMT4">
                  <p:embed/>
                </p:oleObj>
              </mc:Choice>
              <mc:Fallback>
                <p:oleObj name="Equation" r:id="rId6" imgW="3301920" imgH="774360" progId="Equation.DSMT4">
                  <p:embed/>
                  <p:pic>
                    <p:nvPicPr>
                      <p:cNvPr id="0" name=""/>
                      <p:cNvPicPr/>
                      <p:nvPr/>
                    </p:nvPicPr>
                    <p:blipFill>
                      <a:blip r:embed="rId7"/>
                      <a:stretch>
                        <a:fillRect/>
                      </a:stretch>
                    </p:blipFill>
                    <p:spPr>
                      <a:xfrm>
                        <a:off x="904875" y="5319713"/>
                        <a:ext cx="3302000" cy="77470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13CE830A-755E-4D2A-9162-19F2DCE98544}"/>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3263586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12</a:t>
            </a:r>
          </a:p>
        </p:txBody>
      </p:sp>
      <p:sp>
        <p:nvSpPr>
          <p:cNvPr id="3" name="Content Placeholder 2"/>
          <p:cNvSpPr>
            <a:spLocks noGrp="1"/>
          </p:cNvSpPr>
          <p:nvPr>
            <p:ph sz="quarter" idx="11"/>
          </p:nvPr>
        </p:nvSpPr>
        <p:spPr>
          <a:xfrm>
            <a:off x="342900" y="1276709"/>
            <a:ext cx="8458200" cy="4362091"/>
          </a:xfrm>
        </p:spPr>
        <p:txBody>
          <a:bodyPr/>
          <a:lstStyle/>
          <a:p>
            <a:pPr marL="292608" indent="-292608">
              <a:buFont typeface="Arial" panose="020B0604020202020204" pitchFamily="34" charset="0"/>
              <a:buChar char="•"/>
            </a:pPr>
            <a:r>
              <a:rPr lang="en-US" dirty="0"/>
              <a:t>It is cumbersome to find Poisson probabilities with the formula.</a:t>
            </a:r>
          </a:p>
          <a:p>
            <a:pPr marL="292608" indent="-292608">
              <a:buFont typeface="Arial" panose="020B0604020202020204" pitchFamily="34" charset="0"/>
              <a:buChar char="•"/>
            </a:pPr>
            <a:r>
              <a:rPr lang="en-US" dirty="0"/>
              <a:t>With Excel: POISSON.DIST.</a:t>
            </a:r>
          </a:p>
          <a:p>
            <a:pPr marL="292608" indent="-292608">
              <a:buFont typeface="Arial" panose="020B0604020202020204" pitchFamily="34" charset="0"/>
              <a:buChar char="•"/>
            </a:pPr>
            <a:r>
              <a:rPr lang="en-US" dirty="0"/>
              <a:t>With R: </a:t>
            </a:r>
            <a:r>
              <a:rPr lang="en-US" dirty="0" err="1"/>
              <a:t>dpois</a:t>
            </a:r>
            <a:r>
              <a:rPr lang="en-US" dirty="0"/>
              <a:t> and </a:t>
            </a:r>
            <a:r>
              <a:rPr lang="en-US" dirty="0" err="1"/>
              <a:t>ppois</a:t>
            </a:r>
            <a:r>
              <a:rPr lang="en-US" dirty="0"/>
              <a:t>.</a:t>
            </a:r>
          </a:p>
        </p:txBody>
      </p:sp>
      <p:sp>
        <p:nvSpPr>
          <p:cNvPr id="6" name="Slide Number Placeholder 5"/>
          <p:cNvSpPr>
            <a:spLocks noGrp="1"/>
          </p:cNvSpPr>
          <p:nvPr>
            <p:ph type="sldNum" sz="quarter" idx="10"/>
          </p:nvPr>
        </p:nvSpPr>
        <p:spPr/>
        <p:txBody>
          <a:bodyPr/>
          <a:lstStyle/>
          <a:p>
            <a:fld id="{68151E55-6873-49E2-B8D5-2F265E6F1973}" type="slidenum">
              <a:rPr lang="en-US" smtClean="0"/>
              <a:pPr/>
              <a:t>47</a:t>
            </a:fld>
            <a:endParaRPr lang="en-US" dirty="0"/>
          </a:p>
        </p:txBody>
      </p:sp>
    </p:spTree>
    <p:extLst>
      <p:ext uri="{BB962C8B-B14F-4D97-AF65-F5344CB8AC3E}">
        <p14:creationId xmlns:p14="http://schemas.microsoft.com/office/powerpoint/2010/main" val="4078510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5.4: The Binomial and Poisson Distributions </a:t>
            </a:r>
            <a:r>
              <a:rPr lang="en-US" sz="1000" b="0" dirty="0"/>
              <a:t>13</a:t>
            </a:r>
          </a:p>
        </p:txBody>
      </p:sp>
      <p:sp>
        <p:nvSpPr>
          <p:cNvPr id="3" name="Content Placeholder 2"/>
          <p:cNvSpPr>
            <a:spLocks noGrp="1"/>
          </p:cNvSpPr>
          <p:nvPr>
            <p:ph sz="quarter" idx="11"/>
          </p:nvPr>
        </p:nvSpPr>
        <p:spPr>
          <a:xfrm>
            <a:off x="342900" y="1276709"/>
            <a:ext cx="8458200" cy="2037991"/>
          </a:xfrm>
        </p:spPr>
        <p:txBody>
          <a:bodyPr/>
          <a:lstStyle/>
          <a:p>
            <a:pPr marL="292608" indent="-292608">
              <a:buFont typeface="Arial" panose="020B0604020202020204" pitchFamily="34" charset="0"/>
              <a:buChar char="•"/>
            </a:pPr>
            <a:r>
              <a:rPr lang="en-US" dirty="0"/>
              <a:t>Example: The sales volume of craft beer continues to grow in the U</a:t>
            </a:r>
            <a:r>
              <a:rPr lang="en-US" sz="100" dirty="0"/>
              <a:t> </a:t>
            </a:r>
            <a:r>
              <a:rPr lang="en-US" dirty="0"/>
              <a:t>S According to one estimate, 1.5 craft breweries open every day.</a:t>
            </a:r>
          </a:p>
          <a:p>
            <a:pPr marL="292608" indent="-292608">
              <a:buFont typeface="Arial" panose="020B0604020202020204" pitchFamily="34" charset="0"/>
              <a:buChar char="•"/>
            </a:pPr>
            <a:r>
              <a:rPr lang="en-US" dirty="0"/>
              <a:t>Assume this number represents an average that remains constant over time.</a:t>
            </a:r>
          </a:p>
        </p:txBody>
      </p:sp>
      <p:sp>
        <p:nvSpPr>
          <p:cNvPr id="7" name="Content Placeholder 6">
            <a:extLst>
              <a:ext uri="{FF2B5EF4-FFF2-40B4-BE49-F238E27FC236}">
                <a16:creationId xmlns:a16="http://schemas.microsoft.com/office/drawing/2014/main" id="{A4B70C83-CAEF-468C-8B63-721E50FC613B}"/>
              </a:ext>
            </a:extLst>
          </p:cNvPr>
          <p:cNvSpPr>
            <a:spLocks noGrp="1"/>
          </p:cNvSpPr>
          <p:nvPr>
            <p:ph sz="quarter" idx="14"/>
          </p:nvPr>
        </p:nvSpPr>
        <p:spPr>
          <a:xfrm>
            <a:off x="342900" y="3429000"/>
            <a:ext cx="8458200" cy="2819400"/>
          </a:xfrm>
        </p:spPr>
        <p:txBody>
          <a:bodyPr/>
          <a:lstStyle/>
          <a:p>
            <a:pPr marL="342900" indent="-342900"/>
            <a:r>
              <a:rPr lang="en-US" dirty="0"/>
              <a:t>a. What is the probability that no more than 10 craft breweries open every week?</a:t>
            </a:r>
          </a:p>
          <a:p>
            <a:pPr marL="342900" indent="-342900"/>
            <a:r>
              <a:rPr lang="en-US" dirty="0"/>
              <a:t>b. What is the probability that exactly 10 craft breweries open every week?</a:t>
            </a:r>
          </a:p>
        </p:txBody>
      </p:sp>
      <p:sp>
        <p:nvSpPr>
          <p:cNvPr id="6" name="Slide Number Placeholder 5"/>
          <p:cNvSpPr>
            <a:spLocks noGrp="1"/>
          </p:cNvSpPr>
          <p:nvPr>
            <p:ph type="sldNum" sz="quarter" idx="10"/>
          </p:nvPr>
        </p:nvSpPr>
        <p:spPr/>
        <p:txBody>
          <a:bodyPr/>
          <a:lstStyle/>
          <a:p>
            <a:fld id="{68151E55-6873-49E2-B8D5-2F265E6F1973}" type="slidenum">
              <a:rPr lang="en-US" smtClean="0"/>
              <a:pPr/>
              <a:t>48</a:t>
            </a:fld>
            <a:endParaRPr lang="en-US" dirty="0"/>
          </a:p>
        </p:txBody>
      </p:sp>
    </p:spTree>
    <p:extLst>
      <p:ext uri="{BB962C8B-B14F-4D97-AF65-F5344CB8AC3E}">
        <p14:creationId xmlns:p14="http://schemas.microsoft.com/office/powerpoint/2010/main" val="3074712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F3016-EC9A-F438-156D-9E910FAF0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61BF4-B17F-AEBF-906E-BAED428971A7}"/>
              </a:ext>
            </a:extLst>
          </p:cNvPr>
          <p:cNvSpPr>
            <a:spLocks noGrp="1"/>
          </p:cNvSpPr>
          <p:nvPr>
            <p:ph type="title"/>
          </p:nvPr>
        </p:nvSpPr>
        <p:spPr/>
        <p:txBody>
          <a:bodyPr>
            <a:noAutofit/>
          </a:bodyPr>
          <a:lstStyle/>
          <a:p>
            <a:r>
              <a:rPr lang="en-US" sz="3200" dirty="0"/>
              <a:t>5.4: The Binomial and Poisson Distributions </a:t>
            </a:r>
            <a:r>
              <a:rPr lang="en-US" sz="1000" b="0" dirty="0"/>
              <a:t>14</a:t>
            </a:r>
          </a:p>
        </p:txBody>
      </p:sp>
      <p:sp>
        <p:nvSpPr>
          <p:cNvPr id="13" name="Content Placeholder 12">
            <a:extLst>
              <a:ext uri="{FF2B5EF4-FFF2-40B4-BE49-F238E27FC236}">
                <a16:creationId xmlns:a16="http://schemas.microsoft.com/office/drawing/2014/main" id="{0576501A-E89C-E2BA-C76E-D43513AD7D63}"/>
              </a:ext>
            </a:extLst>
          </p:cNvPr>
          <p:cNvSpPr>
            <a:spLocks noGrp="1"/>
          </p:cNvSpPr>
          <p:nvPr>
            <p:ph sz="quarter" idx="11"/>
          </p:nvPr>
        </p:nvSpPr>
        <p:spPr>
          <a:xfrm>
            <a:off x="342900" y="1276710"/>
            <a:ext cx="8458200" cy="467828"/>
          </a:xfrm>
        </p:spPr>
        <p:txBody>
          <a:bodyPr/>
          <a:lstStyle/>
          <a:p>
            <a:pPr marL="292608" indent="-292608">
              <a:buFont typeface="Arial" panose="020B0604020202020204" pitchFamily="34" charset="0"/>
              <a:buChar char="•"/>
            </a:pPr>
            <a:r>
              <a:rPr lang="en-US" dirty="0"/>
              <a:t>Example:</a:t>
            </a:r>
          </a:p>
        </p:txBody>
      </p:sp>
      <p:sp>
        <p:nvSpPr>
          <p:cNvPr id="16" name="Content Placeholder 15">
            <a:extLst>
              <a:ext uri="{FF2B5EF4-FFF2-40B4-BE49-F238E27FC236}">
                <a16:creationId xmlns:a16="http://schemas.microsoft.com/office/drawing/2014/main" id="{E859EBD9-9EED-8E71-88C3-BE5906340A05}"/>
              </a:ext>
            </a:extLst>
          </p:cNvPr>
          <p:cNvSpPr>
            <a:spLocks noGrp="1"/>
          </p:cNvSpPr>
          <p:nvPr>
            <p:ph sz="quarter" idx="14"/>
          </p:nvPr>
        </p:nvSpPr>
        <p:spPr>
          <a:xfrm>
            <a:off x="342898" y="1852764"/>
            <a:ext cx="473177" cy="467828"/>
          </a:xfrm>
        </p:spPr>
        <p:txBody>
          <a:bodyPr/>
          <a:lstStyle/>
          <a:p>
            <a:r>
              <a:rPr lang="en-US" dirty="0"/>
              <a:t>a.</a:t>
            </a:r>
          </a:p>
        </p:txBody>
      </p:sp>
      <p:graphicFrame>
        <p:nvGraphicFramePr>
          <p:cNvPr id="21" name="Object 20">
            <a:extLst>
              <a:ext uri="{FF2B5EF4-FFF2-40B4-BE49-F238E27FC236}">
                <a16:creationId xmlns:a16="http://schemas.microsoft.com/office/drawing/2014/main" id="{1E197BD1-B8C6-6932-5D87-F731FCA0DB30}"/>
              </a:ext>
            </a:extLst>
          </p:cNvPr>
          <p:cNvGraphicFramePr>
            <a:graphicFrameLocks noChangeAspect="1"/>
          </p:cNvGraphicFramePr>
          <p:nvPr>
            <p:extLst>
              <p:ext uri="{D42A27DB-BD31-4B8C-83A1-F6EECF244321}">
                <p14:modId xmlns:p14="http://schemas.microsoft.com/office/powerpoint/2010/main" val="433640956"/>
              </p:ext>
            </p:extLst>
          </p:nvPr>
        </p:nvGraphicFramePr>
        <p:xfrm>
          <a:off x="755650" y="1981395"/>
          <a:ext cx="2320925" cy="322262"/>
        </p:xfrm>
        <a:graphic>
          <a:graphicData uri="http://schemas.openxmlformats.org/presentationml/2006/ole">
            <mc:AlternateContent xmlns:mc="http://schemas.openxmlformats.org/markup-compatibility/2006">
              <mc:Choice xmlns:v="urn:schemas-microsoft-com:vml" Requires="v">
                <p:oleObj name="Equation" r:id="rId2" imgW="2463480" imgH="342720" progId="Equation.DSMT4">
                  <p:embed/>
                </p:oleObj>
              </mc:Choice>
              <mc:Fallback>
                <p:oleObj name="Equation" r:id="rId2" imgW="2463480" imgH="342720" progId="Equation.DSMT4">
                  <p:embed/>
                  <p:pic>
                    <p:nvPicPr>
                      <p:cNvPr id="21" name="Object 20">
                        <a:extLst>
                          <a:ext uri="{FF2B5EF4-FFF2-40B4-BE49-F238E27FC236}">
                            <a16:creationId xmlns:a16="http://schemas.microsoft.com/office/drawing/2014/main" id="{58960713-EBB4-980C-05D7-10CCB0F819A5}"/>
                          </a:ext>
                        </a:extLst>
                      </p:cNvPr>
                      <p:cNvPicPr/>
                      <p:nvPr/>
                    </p:nvPicPr>
                    <p:blipFill>
                      <a:blip r:embed="rId3"/>
                      <a:stretch>
                        <a:fillRect/>
                      </a:stretch>
                    </p:blipFill>
                    <p:spPr>
                      <a:xfrm>
                        <a:off x="755650" y="1981395"/>
                        <a:ext cx="2320925" cy="322262"/>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96274AAB-5A6E-43AA-77B0-A6592D7BCC5A}"/>
              </a:ext>
            </a:extLst>
          </p:cNvPr>
          <p:cNvSpPr>
            <a:spLocks noGrp="1"/>
          </p:cNvSpPr>
          <p:nvPr>
            <p:ph sz="quarter" idx="15"/>
          </p:nvPr>
        </p:nvSpPr>
        <p:spPr>
          <a:xfrm>
            <a:off x="342900" y="2411650"/>
            <a:ext cx="8458200" cy="981490"/>
          </a:xfrm>
        </p:spPr>
        <p:txBody>
          <a:bodyPr/>
          <a:lstStyle/>
          <a:p>
            <a:pPr marL="292608" indent="-292608">
              <a:buFont typeface="Arial" panose="020B0604020202020204" pitchFamily="34" charset="0"/>
              <a:buChar char="•"/>
            </a:pPr>
            <a:r>
              <a:rPr lang="en-US" dirty="0"/>
              <a:t>POISSON.DIST(10, 10.5, TRUE).</a:t>
            </a:r>
          </a:p>
          <a:p>
            <a:pPr marL="292608" indent="-292608">
              <a:buFont typeface="Arial" panose="020B0604020202020204" pitchFamily="34" charset="0"/>
              <a:buChar char="•"/>
            </a:pPr>
            <a:r>
              <a:rPr lang="en-US" dirty="0" err="1"/>
              <a:t>ppois</a:t>
            </a:r>
            <a:r>
              <a:rPr lang="en-US" dirty="0"/>
              <a:t>(10, 10.5).</a:t>
            </a:r>
          </a:p>
        </p:txBody>
      </p:sp>
      <p:sp>
        <p:nvSpPr>
          <p:cNvPr id="18" name="Content Placeholder 17">
            <a:extLst>
              <a:ext uri="{FF2B5EF4-FFF2-40B4-BE49-F238E27FC236}">
                <a16:creationId xmlns:a16="http://schemas.microsoft.com/office/drawing/2014/main" id="{3F4F640D-D9D2-F02E-20BE-D735A7817F5C}"/>
              </a:ext>
            </a:extLst>
          </p:cNvPr>
          <p:cNvSpPr>
            <a:spLocks noGrp="1"/>
          </p:cNvSpPr>
          <p:nvPr>
            <p:ph sz="quarter" idx="16"/>
          </p:nvPr>
        </p:nvSpPr>
        <p:spPr>
          <a:xfrm>
            <a:off x="342899" y="3609126"/>
            <a:ext cx="473177" cy="500455"/>
          </a:xfrm>
        </p:spPr>
        <p:txBody>
          <a:bodyPr/>
          <a:lstStyle/>
          <a:p>
            <a:r>
              <a:rPr lang="en-US" dirty="0"/>
              <a:t>b. </a:t>
            </a:r>
          </a:p>
        </p:txBody>
      </p:sp>
      <p:graphicFrame>
        <p:nvGraphicFramePr>
          <p:cNvPr id="22" name="Object 21">
            <a:extLst>
              <a:ext uri="{FF2B5EF4-FFF2-40B4-BE49-F238E27FC236}">
                <a16:creationId xmlns:a16="http://schemas.microsoft.com/office/drawing/2014/main" id="{5FF5FE4F-2C96-7954-482B-DC3721403CF5}"/>
              </a:ext>
            </a:extLst>
          </p:cNvPr>
          <p:cNvGraphicFramePr>
            <a:graphicFrameLocks noChangeAspect="1"/>
          </p:cNvGraphicFramePr>
          <p:nvPr>
            <p:extLst>
              <p:ext uri="{D42A27DB-BD31-4B8C-83A1-F6EECF244321}">
                <p14:modId xmlns:p14="http://schemas.microsoft.com/office/powerpoint/2010/main" val="2570524895"/>
              </p:ext>
            </p:extLst>
          </p:nvPr>
        </p:nvGraphicFramePr>
        <p:xfrm>
          <a:off x="755650" y="3717352"/>
          <a:ext cx="2463800" cy="342900"/>
        </p:xfrm>
        <a:graphic>
          <a:graphicData uri="http://schemas.openxmlformats.org/presentationml/2006/ole">
            <mc:AlternateContent xmlns:mc="http://schemas.openxmlformats.org/markup-compatibility/2006">
              <mc:Choice xmlns:v="urn:schemas-microsoft-com:vml" Requires="v">
                <p:oleObj name="Equation" r:id="rId4" imgW="2463480" imgH="342720" progId="Equation.DSMT4">
                  <p:embed/>
                </p:oleObj>
              </mc:Choice>
              <mc:Fallback>
                <p:oleObj name="Equation" r:id="rId4" imgW="2463480" imgH="342720" progId="Equation.DSMT4">
                  <p:embed/>
                  <p:pic>
                    <p:nvPicPr>
                      <p:cNvPr id="22" name="Object 21">
                        <a:extLst>
                          <a:ext uri="{FF2B5EF4-FFF2-40B4-BE49-F238E27FC236}">
                            <a16:creationId xmlns:a16="http://schemas.microsoft.com/office/drawing/2014/main" id="{91B67F55-D4F2-6A7D-5BB6-FAB49F7CBE82}"/>
                          </a:ext>
                        </a:extLst>
                      </p:cNvPr>
                      <p:cNvPicPr/>
                      <p:nvPr/>
                    </p:nvPicPr>
                    <p:blipFill>
                      <a:blip r:embed="rId5"/>
                      <a:stretch>
                        <a:fillRect/>
                      </a:stretch>
                    </p:blipFill>
                    <p:spPr>
                      <a:xfrm>
                        <a:off x="755650" y="3717352"/>
                        <a:ext cx="2463800" cy="3429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234B2540-7882-5AB4-B292-FE573A9E5FEA}"/>
              </a:ext>
            </a:extLst>
          </p:cNvPr>
          <p:cNvSpPr>
            <a:spLocks noGrp="1"/>
          </p:cNvSpPr>
          <p:nvPr>
            <p:ph sz="quarter" idx="17"/>
          </p:nvPr>
        </p:nvSpPr>
        <p:spPr>
          <a:xfrm>
            <a:off x="342900" y="4158911"/>
            <a:ext cx="8458200" cy="981490"/>
          </a:xfrm>
        </p:spPr>
        <p:txBody>
          <a:bodyPr/>
          <a:lstStyle/>
          <a:p>
            <a:pPr marL="292608" indent="-292608">
              <a:buFont typeface="Arial" panose="020B0604020202020204" pitchFamily="34" charset="0"/>
              <a:buChar char="•"/>
            </a:pPr>
            <a:r>
              <a:rPr lang="en-US" dirty="0"/>
              <a:t>POISSON.DIST(10, 10.5, FALSE).</a:t>
            </a:r>
          </a:p>
          <a:p>
            <a:pPr marL="292608" indent="-292608">
              <a:buFont typeface="Arial" panose="020B0604020202020204" pitchFamily="34" charset="0"/>
              <a:buChar char="•"/>
            </a:pPr>
            <a:r>
              <a:rPr lang="en-US" dirty="0" err="1"/>
              <a:t>dpois</a:t>
            </a:r>
            <a:r>
              <a:rPr lang="en-US" dirty="0"/>
              <a:t>(10, 10.5).</a:t>
            </a:r>
          </a:p>
        </p:txBody>
      </p:sp>
      <p:sp>
        <p:nvSpPr>
          <p:cNvPr id="6" name="Slide Number Placeholder 5">
            <a:extLst>
              <a:ext uri="{FF2B5EF4-FFF2-40B4-BE49-F238E27FC236}">
                <a16:creationId xmlns:a16="http://schemas.microsoft.com/office/drawing/2014/main" id="{EE61B3A8-CFB8-70AB-9DB5-0556108C802E}"/>
              </a:ext>
            </a:extLst>
          </p:cNvPr>
          <p:cNvSpPr>
            <a:spLocks noGrp="1"/>
          </p:cNvSpPr>
          <p:nvPr>
            <p:ph type="sldNum" sz="quarter" idx="10"/>
          </p:nvPr>
        </p:nvSpPr>
        <p:spPr/>
        <p:txBody>
          <a:bodyPr/>
          <a:lstStyle/>
          <a:p>
            <a:fld id="{68151E55-6873-49E2-B8D5-2F265E6F1973}" type="slidenum">
              <a:rPr lang="en-US" smtClean="0"/>
              <a:pPr/>
              <a:t>49</a:t>
            </a:fld>
            <a:endParaRPr lang="en-US" dirty="0"/>
          </a:p>
        </p:txBody>
      </p:sp>
    </p:spTree>
    <p:extLst>
      <p:ext uri="{BB962C8B-B14F-4D97-AF65-F5344CB8AC3E}">
        <p14:creationId xmlns:p14="http://schemas.microsoft.com/office/powerpoint/2010/main" val="289253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F05F-1F7E-4921-8BC7-0F0E2065B9B2}"/>
              </a:ext>
            </a:extLst>
          </p:cNvPr>
          <p:cNvSpPr>
            <a:spLocks noGrp="1"/>
          </p:cNvSpPr>
          <p:nvPr>
            <p:ph type="title"/>
          </p:nvPr>
        </p:nvSpPr>
        <p:spPr/>
        <p:txBody>
          <a:bodyPr>
            <a:noAutofit/>
          </a:bodyPr>
          <a:lstStyle/>
          <a:p>
            <a:r>
              <a:rPr lang="en-US" sz="3200" dirty="0"/>
              <a:t>5.1: Probability Concepts and Probability Rules </a:t>
            </a:r>
            <a:r>
              <a:rPr lang="en-US" sz="1000" b="0" dirty="0"/>
              <a:t>2</a:t>
            </a:r>
          </a:p>
        </p:txBody>
      </p:sp>
      <p:sp>
        <p:nvSpPr>
          <p:cNvPr id="3" name="Content Placeholder 2">
            <a:extLst>
              <a:ext uri="{FF2B5EF4-FFF2-40B4-BE49-F238E27FC236}">
                <a16:creationId xmlns:a16="http://schemas.microsoft.com/office/drawing/2014/main" id="{A730BB79-28FE-4ABA-B54A-F0D05B395391}"/>
              </a:ext>
            </a:extLst>
          </p:cNvPr>
          <p:cNvSpPr>
            <a:spLocks noGrp="1"/>
          </p:cNvSpPr>
          <p:nvPr>
            <p:ph sz="quarter" idx="11"/>
          </p:nvPr>
        </p:nvSpPr>
        <p:spPr>
          <a:xfrm>
            <a:off x="342900" y="1276710"/>
            <a:ext cx="8458200" cy="1437916"/>
          </a:xfrm>
        </p:spPr>
        <p:txBody>
          <a:bodyPr/>
          <a:lstStyle/>
          <a:p>
            <a:r>
              <a:rPr lang="en-US" b="1" dirty="0"/>
              <a:t>Sample space </a:t>
            </a:r>
            <a:r>
              <a:rPr lang="en-US" dirty="0"/>
              <a:t>of an experiment.</a:t>
            </a:r>
          </a:p>
          <a:p>
            <a:pPr marL="292608" indent="-292608">
              <a:buFont typeface="Arial" panose="020B0604020202020204" pitchFamily="34" charset="0"/>
              <a:buChar char="•"/>
            </a:pPr>
            <a:r>
              <a:rPr lang="en-US" dirty="0"/>
              <a:t>Denoted </a:t>
            </a:r>
            <a:r>
              <a:rPr lang="en-US" i="1" dirty="0"/>
              <a:t>S.</a:t>
            </a:r>
          </a:p>
          <a:p>
            <a:pPr marL="292608" indent="-292608">
              <a:buFont typeface="Arial" panose="020B0604020202020204" pitchFamily="34" charset="0"/>
              <a:buChar char="•"/>
            </a:pPr>
            <a:r>
              <a:rPr lang="en-US" dirty="0"/>
              <a:t>Contains all possible outcomes of the experiment.</a:t>
            </a:r>
          </a:p>
        </p:txBody>
      </p:sp>
      <p:sp>
        <p:nvSpPr>
          <p:cNvPr id="4" name="Content Placeholder 3">
            <a:extLst>
              <a:ext uri="{FF2B5EF4-FFF2-40B4-BE49-F238E27FC236}">
                <a16:creationId xmlns:a16="http://schemas.microsoft.com/office/drawing/2014/main" id="{445EC12C-66C7-40A5-8D80-ADC8F9E77D68}"/>
              </a:ext>
            </a:extLst>
          </p:cNvPr>
          <p:cNvSpPr>
            <a:spLocks noGrp="1"/>
          </p:cNvSpPr>
          <p:nvPr>
            <p:ph sz="quarter" idx="14"/>
          </p:nvPr>
        </p:nvSpPr>
        <p:spPr>
          <a:xfrm>
            <a:off x="342900" y="2828926"/>
            <a:ext cx="8458200" cy="1428750"/>
          </a:xfrm>
        </p:spPr>
        <p:txBody>
          <a:bodyPr/>
          <a:lstStyle/>
          <a:p>
            <a:r>
              <a:rPr lang="en-US" dirty="0"/>
              <a:t>Examples:</a:t>
            </a:r>
          </a:p>
          <a:p>
            <a:pPr marL="292608" indent="-292608">
              <a:buFont typeface="Arial" panose="020B0604020202020204" pitchFamily="34" charset="0"/>
              <a:buChar char="•"/>
            </a:pPr>
            <a:r>
              <a:rPr lang="en-US" dirty="0"/>
              <a:t>Letter grades in a course: </a:t>
            </a:r>
            <a:r>
              <a:rPr lang="en-US" i="1" dirty="0"/>
              <a:t>S = {A, B, C, D, F}.</a:t>
            </a:r>
          </a:p>
          <a:p>
            <a:pPr marL="292608" indent="-292608">
              <a:buFont typeface="Arial" panose="020B0604020202020204" pitchFamily="34" charset="0"/>
              <a:buChar char="•"/>
            </a:pPr>
            <a:r>
              <a:rPr lang="en-US" dirty="0"/>
              <a:t>Passing a course or not: </a:t>
            </a:r>
            <a:r>
              <a:rPr lang="en-US" i="1" dirty="0"/>
              <a:t>S = {pass, fail}.</a:t>
            </a:r>
          </a:p>
        </p:txBody>
      </p:sp>
      <p:sp>
        <p:nvSpPr>
          <p:cNvPr id="8" name="Content Placeholder 7">
            <a:extLst>
              <a:ext uri="{FF2B5EF4-FFF2-40B4-BE49-F238E27FC236}">
                <a16:creationId xmlns:a16="http://schemas.microsoft.com/office/drawing/2014/main" id="{FC5C974B-ED00-4DFC-A01B-26151B5C4290}"/>
              </a:ext>
            </a:extLst>
          </p:cNvPr>
          <p:cNvSpPr>
            <a:spLocks noGrp="1"/>
          </p:cNvSpPr>
          <p:nvPr>
            <p:ph sz="quarter" idx="15"/>
          </p:nvPr>
        </p:nvSpPr>
        <p:spPr>
          <a:xfrm>
            <a:off x="356750" y="4371977"/>
            <a:ext cx="8458200" cy="1853548"/>
          </a:xfrm>
        </p:spPr>
        <p:txBody>
          <a:bodyPr/>
          <a:lstStyle/>
          <a:p>
            <a:r>
              <a:rPr lang="en-US" dirty="0"/>
              <a:t>An </a:t>
            </a:r>
            <a:r>
              <a:rPr lang="en-US" b="1" dirty="0"/>
              <a:t>event</a:t>
            </a:r>
            <a:r>
              <a:rPr lang="en-US" dirty="0"/>
              <a:t> is any subset of outcomes of the experiment.</a:t>
            </a:r>
          </a:p>
          <a:p>
            <a:pPr marL="292608" indent="-292608">
              <a:buFont typeface="Arial" panose="020B0604020202020204" pitchFamily="34" charset="0"/>
              <a:buChar char="•"/>
            </a:pPr>
            <a:r>
              <a:rPr lang="en-US" dirty="0"/>
              <a:t>Simple event if it contains a single outcome.</a:t>
            </a:r>
          </a:p>
          <a:p>
            <a:pPr marL="292608" indent="-292608">
              <a:buFont typeface="Arial" panose="020B0604020202020204" pitchFamily="34" charset="0"/>
              <a:buChar char="•"/>
            </a:pPr>
            <a:r>
              <a:rPr lang="en-US" dirty="0"/>
              <a:t>May contain several outcomes.</a:t>
            </a:r>
          </a:p>
        </p:txBody>
      </p:sp>
      <p:sp>
        <p:nvSpPr>
          <p:cNvPr id="7" name="Slide Number Placeholder 6">
            <a:extLst>
              <a:ext uri="{FF2B5EF4-FFF2-40B4-BE49-F238E27FC236}">
                <a16:creationId xmlns:a16="http://schemas.microsoft.com/office/drawing/2014/main" id="{15F8A074-FFF3-4354-ACD8-5184376ABBED}"/>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2898720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C6037-1551-46F0-EFD3-715A57A58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21DCC-08F9-83F6-1824-B3503C3DEAFC}"/>
              </a:ext>
            </a:extLst>
          </p:cNvPr>
          <p:cNvSpPr>
            <a:spLocks noGrp="1"/>
          </p:cNvSpPr>
          <p:nvPr>
            <p:ph type="title"/>
          </p:nvPr>
        </p:nvSpPr>
        <p:spPr/>
        <p:txBody>
          <a:bodyPr>
            <a:normAutofit/>
          </a:bodyPr>
          <a:lstStyle/>
          <a:p>
            <a:r>
              <a:rPr lang="en-US" sz="3600" dirty="0"/>
              <a:t>5.5: The Normal Distribution </a:t>
            </a:r>
            <a:r>
              <a:rPr lang="en-US" sz="1000" b="0" dirty="0"/>
              <a:t>1</a:t>
            </a:r>
          </a:p>
        </p:txBody>
      </p:sp>
      <p:sp>
        <p:nvSpPr>
          <p:cNvPr id="27" name="Content Placeholder 26">
            <a:extLst>
              <a:ext uri="{FF2B5EF4-FFF2-40B4-BE49-F238E27FC236}">
                <a16:creationId xmlns:a16="http://schemas.microsoft.com/office/drawing/2014/main" id="{230F87F2-88B7-0F45-1444-1BF86D54CAB9}"/>
              </a:ext>
            </a:extLst>
          </p:cNvPr>
          <p:cNvSpPr>
            <a:spLocks noGrp="1"/>
          </p:cNvSpPr>
          <p:nvPr>
            <p:ph sz="quarter" idx="11"/>
          </p:nvPr>
        </p:nvSpPr>
        <p:spPr>
          <a:xfrm>
            <a:off x="342900" y="1305719"/>
            <a:ext cx="8458200" cy="345281"/>
          </a:xfrm>
        </p:spPr>
        <p:txBody>
          <a:bodyPr/>
          <a:lstStyle/>
          <a:p>
            <a:r>
              <a:rPr lang="en-US" sz="1800" dirty="0"/>
              <a:t>A continuous random variable is completely described by its probability density</a:t>
            </a:r>
          </a:p>
        </p:txBody>
      </p:sp>
      <p:sp>
        <p:nvSpPr>
          <p:cNvPr id="30" name="Content Placeholder 29">
            <a:extLst>
              <a:ext uri="{FF2B5EF4-FFF2-40B4-BE49-F238E27FC236}">
                <a16:creationId xmlns:a16="http://schemas.microsoft.com/office/drawing/2014/main" id="{8DEA87CD-1B37-21ED-56EB-9ED49ED9A07E}"/>
              </a:ext>
            </a:extLst>
          </p:cNvPr>
          <p:cNvSpPr>
            <a:spLocks noGrp="1"/>
          </p:cNvSpPr>
          <p:nvPr>
            <p:ph sz="quarter" idx="14"/>
          </p:nvPr>
        </p:nvSpPr>
        <p:spPr>
          <a:xfrm>
            <a:off x="342900" y="1688357"/>
            <a:ext cx="1944687" cy="345281"/>
          </a:xfrm>
        </p:spPr>
        <p:txBody>
          <a:bodyPr/>
          <a:lstStyle/>
          <a:p>
            <a:r>
              <a:rPr lang="en-US" sz="1800" dirty="0"/>
              <a:t>function, denoted</a:t>
            </a:r>
          </a:p>
        </p:txBody>
      </p:sp>
      <p:graphicFrame>
        <p:nvGraphicFramePr>
          <p:cNvPr id="47" name="Object 46">
            <a:extLst>
              <a:ext uri="{FF2B5EF4-FFF2-40B4-BE49-F238E27FC236}">
                <a16:creationId xmlns:a16="http://schemas.microsoft.com/office/drawing/2014/main" id="{09A6BD9D-AC25-526D-68C6-A76D7D0C1CAF}"/>
              </a:ext>
            </a:extLst>
          </p:cNvPr>
          <p:cNvGraphicFramePr>
            <a:graphicFrameLocks noChangeAspect="1"/>
          </p:cNvGraphicFramePr>
          <p:nvPr>
            <p:extLst>
              <p:ext uri="{D42A27DB-BD31-4B8C-83A1-F6EECF244321}">
                <p14:modId xmlns:p14="http://schemas.microsoft.com/office/powerpoint/2010/main" val="1736168719"/>
              </p:ext>
            </p:extLst>
          </p:nvPr>
        </p:nvGraphicFramePr>
        <p:xfrm>
          <a:off x="2287587" y="1732592"/>
          <a:ext cx="608403" cy="296138"/>
        </p:xfrm>
        <a:graphic>
          <a:graphicData uri="http://schemas.openxmlformats.org/presentationml/2006/ole">
            <mc:AlternateContent xmlns:mc="http://schemas.openxmlformats.org/markup-compatibility/2006">
              <mc:Choice xmlns:v="urn:schemas-microsoft-com:vml" Requires="v">
                <p:oleObj name="Equation" r:id="rId3" imgW="698400" imgH="342720" progId="Equation.DSMT4">
                  <p:embed/>
                </p:oleObj>
              </mc:Choice>
              <mc:Fallback>
                <p:oleObj name="Equation" r:id="rId3" imgW="698400" imgH="342720" progId="Equation.DSMT4">
                  <p:embed/>
                  <p:pic>
                    <p:nvPicPr>
                      <p:cNvPr id="21" name="Object 20">
                        <a:extLst>
                          <a:ext uri="{FF2B5EF4-FFF2-40B4-BE49-F238E27FC236}">
                            <a16:creationId xmlns:a16="http://schemas.microsoft.com/office/drawing/2014/main" id="{1E197BD1-B8C6-6932-5D87-F731FCA0DB30}"/>
                          </a:ext>
                        </a:extLst>
                      </p:cNvPr>
                      <p:cNvPicPr/>
                      <p:nvPr/>
                    </p:nvPicPr>
                    <p:blipFill>
                      <a:blip r:embed="rId4"/>
                      <a:stretch>
                        <a:fillRect/>
                      </a:stretch>
                    </p:blipFill>
                    <p:spPr>
                      <a:xfrm>
                        <a:off x="2287587" y="1732592"/>
                        <a:ext cx="608403" cy="296138"/>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7D4C2964-74D9-F166-CD84-1873F7509148}"/>
              </a:ext>
            </a:extLst>
          </p:cNvPr>
          <p:cNvSpPr>
            <a:spLocks noGrp="1"/>
          </p:cNvSpPr>
          <p:nvPr>
            <p:ph sz="quarter" idx="15"/>
          </p:nvPr>
        </p:nvSpPr>
        <p:spPr>
          <a:xfrm>
            <a:off x="342900" y="2141538"/>
            <a:ext cx="1839861" cy="356875"/>
          </a:xfrm>
        </p:spPr>
        <p:txBody>
          <a:bodyPr/>
          <a:lstStyle/>
          <a:p>
            <a:pPr marL="292608" indent="-292608">
              <a:buFont typeface="Arial" panose="020B0604020202020204" pitchFamily="34" charset="0"/>
              <a:buChar char="•"/>
            </a:pPr>
            <a:r>
              <a:rPr lang="en-US" sz="1800" dirty="0"/>
              <a:t>The graph of</a:t>
            </a:r>
          </a:p>
        </p:txBody>
      </p:sp>
      <p:graphicFrame>
        <p:nvGraphicFramePr>
          <p:cNvPr id="48" name="Object 47">
            <a:extLst>
              <a:ext uri="{FF2B5EF4-FFF2-40B4-BE49-F238E27FC236}">
                <a16:creationId xmlns:a16="http://schemas.microsoft.com/office/drawing/2014/main" id="{77EEFD08-8BF3-6405-0EF5-78E5F3AB2120}"/>
              </a:ext>
            </a:extLst>
          </p:cNvPr>
          <p:cNvGraphicFramePr>
            <a:graphicFrameLocks noChangeAspect="1"/>
          </p:cNvGraphicFramePr>
          <p:nvPr>
            <p:extLst>
              <p:ext uri="{D42A27DB-BD31-4B8C-83A1-F6EECF244321}">
                <p14:modId xmlns:p14="http://schemas.microsoft.com/office/powerpoint/2010/main" val="3471353463"/>
              </p:ext>
            </p:extLst>
          </p:nvPr>
        </p:nvGraphicFramePr>
        <p:xfrm>
          <a:off x="2120438" y="2191063"/>
          <a:ext cx="580549" cy="307350"/>
        </p:xfrm>
        <a:graphic>
          <a:graphicData uri="http://schemas.openxmlformats.org/presentationml/2006/ole">
            <mc:AlternateContent xmlns:mc="http://schemas.openxmlformats.org/markup-compatibility/2006">
              <mc:Choice xmlns:v="urn:schemas-microsoft-com:vml" Requires="v">
                <p:oleObj name="Equation" r:id="rId5" imgW="647640" imgH="342720" progId="Equation.DSMT4">
                  <p:embed/>
                </p:oleObj>
              </mc:Choice>
              <mc:Fallback>
                <p:oleObj name="Equation" r:id="rId5" imgW="647640" imgH="342720" progId="Equation.DSMT4">
                  <p:embed/>
                  <p:pic>
                    <p:nvPicPr>
                      <p:cNvPr id="0" name=""/>
                      <p:cNvPicPr/>
                      <p:nvPr/>
                    </p:nvPicPr>
                    <p:blipFill>
                      <a:blip r:embed="rId6"/>
                      <a:stretch>
                        <a:fillRect/>
                      </a:stretch>
                    </p:blipFill>
                    <p:spPr>
                      <a:xfrm>
                        <a:off x="2120438" y="2191063"/>
                        <a:ext cx="580549" cy="307350"/>
                      </a:xfrm>
                      <a:prstGeom prst="rect">
                        <a:avLst/>
                      </a:prstGeom>
                    </p:spPr>
                  </p:pic>
                </p:oleObj>
              </mc:Fallback>
            </mc:AlternateContent>
          </a:graphicData>
        </a:graphic>
      </p:graphicFrame>
      <p:sp>
        <p:nvSpPr>
          <p:cNvPr id="32" name="Content Placeholder 31">
            <a:extLst>
              <a:ext uri="{FF2B5EF4-FFF2-40B4-BE49-F238E27FC236}">
                <a16:creationId xmlns:a16="http://schemas.microsoft.com/office/drawing/2014/main" id="{ABA7E563-DA2F-E897-44A2-2D8005D9D379}"/>
              </a:ext>
            </a:extLst>
          </p:cNvPr>
          <p:cNvSpPr>
            <a:spLocks noGrp="1"/>
          </p:cNvSpPr>
          <p:nvPr>
            <p:ph sz="quarter" idx="16"/>
          </p:nvPr>
        </p:nvSpPr>
        <p:spPr>
          <a:xfrm>
            <a:off x="2727156" y="2141538"/>
            <a:ext cx="5850096" cy="406400"/>
          </a:xfrm>
        </p:spPr>
        <p:txBody>
          <a:bodyPr/>
          <a:lstStyle/>
          <a:p>
            <a:r>
              <a:rPr lang="en-US" sz="1800" dirty="0"/>
              <a:t>approximates the relative frequency polygon for the</a:t>
            </a:r>
          </a:p>
        </p:txBody>
      </p:sp>
      <p:sp>
        <p:nvSpPr>
          <p:cNvPr id="33" name="Content Placeholder 32">
            <a:extLst>
              <a:ext uri="{FF2B5EF4-FFF2-40B4-BE49-F238E27FC236}">
                <a16:creationId xmlns:a16="http://schemas.microsoft.com/office/drawing/2014/main" id="{7D8002AF-214C-F3C3-B548-917B616463B2}"/>
              </a:ext>
            </a:extLst>
          </p:cNvPr>
          <p:cNvSpPr>
            <a:spLocks noGrp="1"/>
          </p:cNvSpPr>
          <p:nvPr>
            <p:ph sz="quarter" idx="17"/>
          </p:nvPr>
        </p:nvSpPr>
        <p:spPr>
          <a:xfrm>
            <a:off x="342901" y="2502773"/>
            <a:ext cx="1636634" cy="399726"/>
          </a:xfrm>
        </p:spPr>
        <p:txBody>
          <a:bodyPr/>
          <a:lstStyle/>
          <a:p>
            <a:pPr marL="285750"/>
            <a:r>
              <a:rPr lang="en-US" sz="1800" dirty="0"/>
              <a:t>population.</a:t>
            </a:r>
          </a:p>
        </p:txBody>
      </p:sp>
      <p:sp>
        <p:nvSpPr>
          <p:cNvPr id="34" name="Content Placeholder 33">
            <a:extLst>
              <a:ext uri="{FF2B5EF4-FFF2-40B4-BE49-F238E27FC236}">
                <a16:creationId xmlns:a16="http://schemas.microsoft.com/office/drawing/2014/main" id="{5B11AC6E-5EA5-DEE3-A0FC-BC857B1211C7}"/>
              </a:ext>
            </a:extLst>
          </p:cNvPr>
          <p:cNvSpPr>
            <a:spLocks noGrp="1"/>
          </p:cNvSpPr>
          <p:nvPr>
            <p:ph sz="quarter" idx="18"/>
          </p:nvPr>
        </p:nvSpPr>
        <p:spPr>
          <a:xfrm>
            <a:off x="342901" y="2961623"/>
            <a:ext cx="2106066" cy="399727"/>
          </a:xfrm>
        </p:spPr>
        <p:txBody>
          <a:bodyPr/>
          <a:lstStyle/>
          <a:p>
            <a:pPr marL="292608" indent="-292608">
              <a:buFont typeface="Arial" panose="020B0604020202020204" pitchFamily="34" charset="0"/>
              <a:buChar char="•"/>
            </a:pPr>
            <a:r>
              <a:rPr lang="en-US" sz="1800" dirty="0"/>
              <a:t>The area under</a:t>
            </a:r>
          </a:p>
        </p:txBody>
      </p:sp>
      <p:graphicFrame>
        <p:nvGraphicFramePr>
          <p:cNvPr id="49" name="Object 48">
            <a:extLst>
              <a:ext uri="{FF2B5EF4-FFF2-40B4-BE49-F238E27FC236}">
                <a16:creationId xmlns:a16="http://schemas.microsoft.com/office/drawing/2014/main" id="{2AFA5D8E-2451-FC5A-CE96-F575DFDDD7B4}"/>
              </a:ext>
            </a:extLst>
          </p:cNvPr>
          <p:cNvGraphicFramePr>
            <a:graphicFrameLocks noChangeAspect="1"/>
          </p:cNvGraphicFramePr>
          <p:nvPr>
            <p:extLst>
              <p:ext uri="{D42A27DB-BD31-4B8C-83A1-F6EECF244321}">
                <p14:modId xmlns:p14="http://schemas.microsoft.com/office/powerpoint/2010/main" val="398010055"/>
              </p:ext>
            </p:extLst>
          </p:nvPr>
        </p:nvGraphicFramePr>
        <p:xfrm>
          <a:off x="2317750" y="2997200"/>
          <a:ext cx="647700" cy="342900"/>
        </p:xfrm>
        <a:graphic>
          <a:graphicData uri="http://schemas.openxmlformats.org/presentationml/2006/ole">
            <mc:AlternateContent xmlns:mc="http://schemas.openxmlformats.org/markup-compatibility/2006">
              <mc:Choice xmlns:v="urn:schemas-microsoft-com:vml" Requires="v">
                <p:oleObj name="Equation" r:id="rId7" imgW="647640" imgH="342720" progId="Equation.DSMT4">
                  <p:embed/>
                </p:oleObj>
              </mc:Choice>
              <mc:Fallback>
                <p:oleObj name="Equation" r:id="rId7" imgW="647640" imgH="342720" progId="Equation.DSMT4">
                  <p:embed/>
                  <p:pic>
                    <p:nvPicPr>
                      <p:cNvPr id="0" name=""/>
                      <p:cNvPicPr/>
                      <p:nvPr/>
                    </p:nvPicPr>
                    <p:blipFill>
                      <a:blip r:embed="rId6"/>
                      <a:stretch>
                        <a:fillRect/>
                      </a:stretch>
                    </p:blipFill>
                    <p:spPr>
                      <a:xfrm>
                        <a:off x="2317750" y="2997200"/>
                        <a:ext cx="647700" cy="342900"/>
                      </a:xfrm>
                      <a:prstGeom prst="rect">
                        <a:avLst/>
                      </a:prstGeom>
                    </p:spPr>
                  </p:pic>
                </p:oleObj>
              </mc:Fallback>
            </mc:AlternateContent>
          </a:graphicData>
        </a:graphic>
      </p:graphicFrame>
      <p:sp>
        <p:nvSpPr>
          <p:cNvPr id="35" name="Content Placeholder 34">
            <a:extLst>
              <a:ext uri="{FF2B5EF4-FFF2-40B4-BE49-F238E27FC236}">
                <a16:creationId xmlns:a16="http://schemas.microsoft.com/office/drawing/2014/main" id="{9C923F6E-4EFB-6D9C-C5B2-7294C1F4D2F5}"/>
              </a:ext>
            </a:extLst>
          </p:cNvPr>
          <p:cNvSpPr>
            <a:spLocks noGrp="1"/>
          </p:cNvSpPr>
          <p:nvPr>
            <p:ph sz="quarter" idx="19"/>
          </p:nvPr>
        </p:nvSpPr>
        <p:spPr>
          <a:xfrm>
            <a:off x="2928054" y="2958285"/>
            <a:ext cx="3974194" cy="406401"/>
          </a:xfrm>
        </p:spPr>
        <p:txBody>
          <a:bodyPr/>
          <a:lstStyle/>
          <a:p>
            <a:r>
              <a:rPr lang="en-US" sz="1800" dirty="0"/>
              <a:t>over all values of X must equal one.</a:t>
            </a:r>
          </a:p>
        </p:txBody>
      </p:sp>
      <p:sp>
        <p:nvSpPr>
          <p:cNvPr id="36" name="Content Placeholder 35">
            <a:extLst>
              <a:ext uri="{FF2B5EF4-FFF2-40B4-BE49-F238E27FC236}">
                <a16:creationId xmlns:a16="http://schemas.microsoft.com/office/drawing/2014/main" id="{7FDA9FFC-12C2-9260-C4F6-E8545734475C}"/>
              </a:ext>
            </a:extLst>
          </p:cNvPr>
          <p:cNvSpPr>
            <a:spLocks noGrp="1"/>
          </p:cNvSpPr>
          <p:nvPr>
            <p:ph sz="quarter" idx="20"/>
          </p:nvPr>
        </p:nvSpPr>
        <p:spPr>
          <a:xfrm>
            <a:off x="342901" y="3440858"/>
            <a:ext cx="6696996" cy="406400"/>
          </a:xfrm>
        </p:spPr>
        <p:txBody>
          <a:bodyPr/>
          <a:lstStyle/>
          <a:p>
            <a:pPr marL="292608" indent="-292608">
              <a:buFont typeface="Arial" panose="020B0604020202020204" pitchFamily="34" charset="0"/>
              <a:buChar char="•"/>
            </a:pPr>
            <a:r>
              <a:rPr lang="en-US" sz="1800" dirty="0"/>
              <a:t>The probability the variable assumes a value with an interval,</a:t>
            </a:r>
          </a:p>
        </p:txBody>
      </p:sp>
      <p:graphicFrame>
        <p:nvGraphicFramePr>
          <p:cNvPr id="50" name="Object 49">
            <a:extLst>
              <a:ext uri="{FF2B5EF4-FFF2-40B4-BE49-F238E27FC236}">
                <a16:creationId xmlns:a16="http://schemas.microsoft.com/office/drawing/2014/main" id="{4887077B-C340-F83E-7D3C-DE2BCF15CDCB}"/>
              </a:ext>
            </a:extLst>
          </p:cNvPr>
          <p:cNvGraphicFramePr>
            <a:graphicFrameLocks noChangeAspect="1"/>
          </p:cNvGraphicFramePr>
          <p:nvPr>
            <p:extLst>
              <p:ext uri="{D42A27DB-BD31-4B8C-83A1-F6EECF244321}">
                <p14:modId xmlns:p14="http://schemas.microsoft.com/office/powerpoint/2010/main" val="1432749931"/>
              </p:ext>
            </p:extLst>
          </p:nvPr>
        </p:nvGraphicFramePr>
        <p:xfrm>
          <a:off x="6951408" y="3504280"/>
          <a:ext cx="1471634" cy="310424"/>
        </p:xfrm>
        <a:graphic>
          <a:graphicData uri="http://schemas.openxmlformats.org/presentationml/2006/ole">
            <mc:AlternateContent xmlns:mc="http://schemas.openxmlformats.org/markup-compatibility/2006">
              <mc:Choice xmlns:v="urn:schemas-microsoft-com:vml" Requires="v">
                <p:oleObj name="Equation" r:id="rId8" imgW="1625400" imgH="342720" progId="Equation.DSMT4">
                  <p:embed/>
                </p:oleObj>
              </mc:Choice>
              <mc:Fallback>
                <p:oleObj name="Equation" r:id="rId8" imgW="1625400" imgH="342720" progId="Equation.DSMT4">
                  <p:embed/>
                  <p:pic>
                    <p:nvPicPr>
                      <p:cNvPr id="0" name=""/>
                      <p:cNvPicPr/>
                      <p:nvPr/>
                    </p:nvPicPr>
                    <p:blipFill>
                      <a:blip r:embed="rId9"/>
                      <a:stretch>
                        <a:fillRect/>
                      </a:stretch>
                    </p:blipFill>
                    <p:spPr>
                      <a:xfrm>
                        <a:off x="6951408" y="3504280"/>
                        <a:ext cx="1471634" cy="310424"/>
                      </a:xfrm>
                      <a:prstGeom prst="rect">
                        <a:avLst/>
                      </a:prstGeom>
                    </p:spPr>
                  </p:pic>
                </p:oleObj>
              </mc:Fallback>
            </mc:AlternateContent>
          </a:graphicData>
        </a:graphic>
      </p:graphicFrame>
      <p:sp>
        <p:nvSpPr>
          <p:cNvPr id="37" name="Content Placeholder 36">
            <a:extLst>
              <a:ext uri="{FF2B5EF4-FFF2-40B4-BE49-F238E27FC236}">
                <a16:creationId xmlns:a16="http://schemas.microsoft.com/office/drawing/2014/main" id="{F7C7D532-AF96-EA10-EEDF-01B36F2C9D0C}"/>
              </a:ext>
            </a:extLst>
          </p:cNvPr>
          <p:cNvSpPr>
            <a:spLocks noGrp="1"/>
          </p:cNvSpPr>
          <p:nvPr>
            <p:ph sz="quarter" idx="21"/>
          </p:nvPr>
        </p:nvSpPr>
        <p:spPr>
          <a:xfrm>
            <a:off x="342900" y="3835946"/>
            <a:ext cx="3344196" cy="361073"/>
          </a:xfrm>
        </p:spPr>
        <p:txBody>
          <a:bodyPr/>
          <a:lstStyle/>
          <a:p>
            <a:pPr marL="285750"/>
            <a:r>
              <a:rPr lang="en-US" sz="1800" dirty="0"/>
              <a:t>is defined as the area under</a:t>
            </a:r>
          </a:p>
        </p:txBody>
      </p:sp>
      <p:graphicFrame>
        <p:nvGraphicFramePr>
          <p:cNvPr id="3" name="Object 2">
            <a:extLst>
              <a:ext uri="{FF2B5EF4-FFF2-40B4-BE49-F238E27FC236}">
                <a16:creationId xmlns:a16="http://schemas.microsoft.com/office/drawing/2014/main" id="{9385D468-951B-F3C2-A31F-5361EC745035}"/>
              </a:ext>
            </a:extLst>
          </p:cNvPr>
          <p:cNvGraphicFramePr>
            <a:graphicFrameLocks noChangeAspect="1"/>
          </p:cNvGraphicFramePr>
          <p:nvPr>
            <p:extLst>
              <p:ext uri="{D42A27DB-BD31-4B8C-83A1-F6EECF244321}">
                <p14:modId xmlns:p14="http://schemas.microsoft.com/office/powerpoint/2010/main" val="1798330169"/>
              </p:ext>
            </p:extLst>
          </p:nvPr>
        </p:nvGraphicFramePr>
        <p:xfrm>
          <a:off x="3628102" y="3910680"/>
          <a:ext cx="581025" cy="306387"/>
        </p:xfrm>
        <a:graphic>
          <a:graphicData uri="http://schemas.openxmlformats.org/presentationml/2006/ole">
            <mc:AlternateContent xmlns:mc="http://schemas.openxmlformats.org/markup-compatibility/2006">
              <mc:Choice xmlns:v="urn:schemas-microsoft-com:vml" Requires="v">
                <p:oleObj name="Equation" r:id="rId10" imgW="580771" imgH="306439" progId="Equation.DSMT4">
                  <p:embed/>
                </p:oleObj>
              </mc:Choice>
              <mc:Fallback>
                <p:oleObj name="Equation" r:id="rId10" imgW="580771" imgH="306439" progId="Equation.DSMT4">
                  <p:embed/>
                  <p:pic>
                    <p:nvPicPr>
                      <p:cNvPr id="0" name=""/>
                      <p:cNvPicPr/>
                      <p:nvPr/>
                    </p:nvPicPr>
                    <p:blipFill>
                      <a:blip r:embed="rId11"/>
                      <a:stretch>
                        <a:fillRect/>
                      </a:stretch>
                    </p:blipFill>
                    <p:spPr>
                      <a:xfrm>
                        <a:off x="3628102" y="3910680"/>
                        <a:ext cx="581025" cy="306387"/>
                      </a:xfrm>
                      <a:prstGeom prst="rect">
                        <a:avLst/>
                      </a:prstGeom>
                    </p:spPr>
                  </p:pic>
                </p:oleObj>
              </mc:Fallback>
            </mc:AlternateContent>
          </a:graphicData>
        </a:graphic>
      </p:graphicFrame>
      <p:sp>
        <p:nvSpPr>
          <p:cNvPr id="38" name="Content Placeholder 37">
            <a:extLst>
              <a:ext uri="{FF2B5EF4-FFF2-40B4-BE49-F238E27FC236}">
                <a16:creationId xmlns:a16="http://schemas.microsoft.com/office/drawing/2014/main" id="{55707E7F-B75E-DBBC-FB8E-8C6130E0C5FD}"/>
              </a:ext>
            </a:extLst>
          </p:cNvPr>
          <p:cNvSpPr>
            <a:spLocks noGrp="1"/>
          </p:cNvSpPr>
          <p:nvPr>
            <p:ph sz="quarter" idx="22"/>
          </p:nvPr>
        </p:nvSpPr>
        <p:spPr>
          <a:xfrm>
            <a:off x="4159969" y="3849995"/>
            <a:ext cx="2890497" cy="361073"/>
          </a:xfrm>
        </p:spPr>
        <p:txBody>
          <a:bodyPr/>
          <a:lstStyle/>
          <a:p>
            <a:r>
              <a:rPr lang="en-US" sz="1800" dirty="0"/>
              <a:t>between points </a:t>
            </a:r>
            <a:r>
              <a:rPr lang="en-US" sz="1800" i="1" dirty="0"/>
              <a:t>a</a:t>
            </a:r>
            <a:r>
              <a:rPr lang="en-US" sz="1800" dirty="0"/>
              <a:t> and </a:t>
            </a:r>
            <a:r>
              <a:rPr lang="en-US" sz="1800" i="1" dirty="0"/>
              <a:t>b</a:t>
            </a:r>
            <a:r>
              <a:rPr lang="en-US" sz="1800" dirty="0"/>
              <a:t>.</a:t>
            </a:r>
          </a:p>
        </p:txBody>
      </p:sp>
      <p:sp>
        <p:nvSpPr>
          <p:cNvPr id="39" name="Content Placeholder 38">
            <a:extLst>
              <a:ext uri="{FF2B5EF4-FFF2-40B4-BE49-F238E27FC236}">
                <a16:creationId xmlns:a16="http://schemas.microsoft.com/office/drawing/2014/main" id="{536DBDB3-F637-4C18-17F2-254F74C8CDE2}"/>
              </a:ext>
            </a:extLst>
          </p:cNvPr>
          <p:cNvSpPr>
            <a:spLocks noGrp="1"/>
          </p:cNvSpPr>
          <p:nvPr>
            <p:ph sz="quarter" idx="23"/>
          </p:nvPr>
        </p:nvSpPr>
        <p:spPr>
          <a:xfrm>
            <a:off x="342900" y="4340577"/>
            <a:ext cx="3726682" cy="361073"/>
          </a:xfrm>
        </p:spPr>
        <p:txBody>
          <a:bodyPr/>
          <a:lstStyle/>
          <a:p>
            <a:r>
              <a:rPr lang="en-US" sz="1800" dirty="0"/>
              <a:t>Unlike a discrete random variable,</a:t>
            </a:r>
          </a:p>
        </p:txBody>
      </p:sp>
      <p:graphicFrame>
        <p:nvGraphicFramePr>
          <p:cNvPr id="4" name="Object 3">
            <a:extLst>
              <a:ext uri="{FF2B5EF4-FFF2-40B4-BE49-F238E27FC236}">
                <a16:creationId xmlns:a16="http://schemas.microsoft.com/office/drawing/2014/main" id="{A1DDBA49-4498-845D-8DAF-60360B935957}"/>
              </a:ext>
            </a:extLst>
          </p:cNvPr>
          <p:cNvGraphicFramePr>
            <a:graphicFrameLocks noChangeAspect="1"/>
          </p:cNvGraphicFramePr>
          <p:nvPr>
            <p:extLst>
              <p:ext uri="{D42A27DB-BD31-4B8C-83A1-F6EECF244321}">
                <p14:modId xmlns:p14="http://schemas.microsoft.com/office/powerpoint/2010/main" val="3963391706"/>
              </p:ext>
            </p:extLst>
          </p:nvPr>
        </p:nvGraphicFramePr>
        <p:xfrm>
          <a:off x="3967775" y="4385224"/>
          <a:ext cx="1522535" cy="326258"/>
        </p:xfrm>
        <a:graphic>
          <a:graphicData uri="http://schemas.openxmlformats.org/presentationml/2006/ole">
            <mc:AlternateContent xmlns:mc="http://schemas.openxmlformats.org/markup-compatibility/2006">
              <mc:Choice xmlns:v="urn:schemas-microsoft-com:vml" Requires="v">
                <p:oleObj name="Equation" r:id="rId12" imgW="1600200" imgH="342720" progId="Equation.DSMT4">
                  <p:embed/>
                </p:oleObj>
              </mc:Choice>
              <mc:Fallback>
                <p:oleObj name="Equation" r:id="rId12" imgW="1600200" imgH="342720" progId="Equation.DSMT4">
                  <p:embed/>
                  <p:pic>
                    <p:nvPicPr>
                      <p:cNvPr id="0" name=""/>
                      <p:cNvPicPr/>
                      <p:nvPr/>
                    </p:nvPicPr>
                    <p:blipFill>
                      <a:blip r:embed="rId13"/>
                      <a:stretch>
                        <a:fillRect/>
                      </a:stretch>
                    </p:blipFill>
                    <p:spPr>
                      <a:xfrm>
                        <a:off x="3967775" y="4385224"/>
                        <a:ext cx="1522535" cy="326258"/>
                      </a:xfrm>
                      <a:prstGeom prst="rect">
                        <a:avLst/>
                      </a:prstGeom>
                    </p:spPr>
                  </p:pic>
                </p:oleObj>
              </mc:Fallback>
            </mc:AlternateContent>
          </a:graphicData>
        </a:graphic>
      </p:graphicFrame>
      <p:sp>
        <p:nvSpPr>
          <p:cNvPr id="45" name="Content Placeholder 44">
            <a:extLst>
              <a:ext uri="{FF2B5EF4-FFF2-40B4-BE49-F238E27FC236}">
                <a16:creationId xmlns:a16="http://schemas.microsoft.com/office/drawing/2014/main" id="{47F97AC5-F957-62F3-451A-5BD8434A895E}"/>
              </a:ext>
            </a:extLst>
          </p:cNvPr>
          <p:cNvSpPr>
            <a:spLocks noGrp="1"/>
          </p:cNvSpPr>
          <p:nvPr>
            <p:ph sz="quarter" idx="29"/>
          </p:nvPr>
        </p:nvSpPr>
        <p:spPr>
          <a:xfrm>
            <a:off x="5490310" y="4340577"/>
            <a:ext cx="1628006" cy="361072"/>
          </a:xfrm>
        </p:spPr>
        <p:txBody>
          <a:bodyPr/>
          <a:lstStyle/>
          <a:p>
            <a:r>
              <a:rPr lang="en-US" sz="1800" dirty="0"/>
              <a:t>for any value.</a:t>
            </a:r>
          </a:p>
        </p:txBody>
      </p:sp>
      <p:sp>
        <p:nvSpPr>
          <p:cNvPr id="44" name="Content Placeholder 43">
            <a:extLst>
              <a:ext uri="{FF2B5EF4-FFF2-40B4-BE49-F238E27FC236}">
                <a16:creationId xmlns:a16="http://schemas.microsoft.com/office/drawing/2014/main" id="{426333DD-6D22-06C5-DE48-7789C00B120F}"/>
              </a:ext>
            </a:extLst>
          </p:cNvPr>
          <p:cNvSpPr>
            <a:spLocks noGrp="1"/>
          </p:cNvSpPr>
          <p:nvPr>
            <p:ph sz="quarter" idx="28"/>
          </p:nvPr>
        </p:nvSpPr>
        <p:spPr>
          <a:xfrm>
            <a:off x="342900" y="4833839"/>
            <a:ext cx="2980403" cy="361073"/>
          </a:xfrm>
        </p:spPr>
        <p:txBody>
          <a:bodyPr/>
          <a:lstStyle/>
          <a:p>
            <a:pPr marL="292608" indent="-292608">
              <a:buFont typeface="Arial" panose="020B0604020202020204" pitchFamily="34" charset="0"/>
              <a:buChar char="•"/>
            </a:pPr>
            <a:r>
              <a:rPr lang="en-US" sz="1800" dirty="0"/>
              <a:t>There is zero area under</a:t>
            </a:r>
          </a:p>
        </p:txBody>
      </p:sp>
      <p:graphicFrame>
        <p:nvGraphicFramePr>
          <p:cNvPr id="5" name="Object 4">
            <a:extLst>
              <a:ext uri="{FF2B5EF4-FFF2-40B4-BE49-F238E27FC236}">
                <a16:creationId xmlns:a16="http://schemas.microsoft.com/office/drawing/2014/main" id="{C5A0099D-5700-163D-5909-E0DBAE2A76DF}"/>
              </a:ext>
            </a:extLst>
          </p:cNvPr>
          <p:cNvGraphicFramePr>
            <a:graphicFrameLocks noChangeAspect="1"/>
          </p:cNvGraphicFramePr>
          <p:nvPr>
            <p:extLst>
              <p:ext uri="{D42A27DB-BD31-4B8C-83A1-F6EECF244321}">
                <p14:modId xmlns:p14="http://schemas.microsoft.com/office/powerpoint/2010/main" val="181881110"/>
              </p:ext>
            </p:extLst>
          </p:nvPr>
        </p:nvGraphicFramePr>
        <p:xfrm>
          <a:off x="3313470" y="4884488"/>
          <a:ext cx="586354" cy="310424"/>
        </p:xfrm>
        <a:graphic>
          <a:graphicData uri="http://schemas.openxmlformats.org/presentationml/2006/ole">
            <mc:AlternateContent xmlns:mc="http://schemas.openxmlformats.org/markup-compatibility/2006">
              <mc:Choice xmlns:v="urn:schemas-microsoft-com:vml" Requires="v">
                <p:oleObj name="Equation" r:id="rId14" imgW="647640" imgH="342720" progId="Equation.DSMT4">
                  <p:embed/>
                </p:oleObj>
              </mc:Choice>
              <mc:Fallback>
                <p:oleObj name="Equation" r:id="rId14" imgW="647640" imgH="342720" progId="Equation.DSMT4">
                  <p:embed/>
                  <p:pic>
                    <p:nvPicPr>
                      <p:cNvPr id="0" name=""/>
                      <p:cNvPicPr/>
                      <p:nvPr/>
                    </p:nvPicPr>
                    <p:blipFill>
                      <a:blip r:embed="rId15"/>
                      <a:stretch>
                        <a:fillRect/>
                      </a:stretch>
                    </p:blipFill>
                    <p:spPr>
                      <a:xfrm>
                        <a:off x="3313470" y="4884488"/>
                        <a:ext cx="586354" cy="310424"/>
                      </a:xfrm>
                      <a:prstGeom prst="rect">
                        <a:avLst/>
                      </a:prstGeom>
                    </p:spPr>
                  </p:pic>
                </p:oleObj>
              </mc:Fallback>
            </mc:AlternateContent>
          </a:graphicData>
        </a:graphic>
      </p:graphicFrame>
      <p:sp>
        <p:nvSpPr>
          <p:cNvPr id="41" name="Content Placeholder 40">
            <a:extLst>
              <a:ext uri="{FF2B5EF4-FFF2-40B4-BE49-F238E27FC236}">
                <a16:creationId xmlns:a16="http://schemas.microsoft.com/office/drawing/2014/main" id="{066DEE5A-71B4-9714-539E-A7D2A78FB1CF}"/>
              </a:ext>
            </a:extLst>
          </p:cNvPr>
          <p:cNvSpPr>
            <a:spLocks noGrp="1"/>
          </p:cNvSpPr>
          <p:nvPr>
            <p:ph sz="quarter" idx="25"/>
          </p:nvPr>
        </p:nvSpPr>
        <p:spPr>
          <a:xfrm>
            <a:off x="3871249" y="4833839"/>
            <a:ext cx="1951397" cy="361073"/>
          </a:xfrm>
        </p:spPr>
        <p:txBody>
          <a:bodyPr/>
          <a:lstStyle/>
          <a:p>
            <a:r>
              <a:rPr lang="en-US" sz="1800" dirty="0"/>
              <a:t>at a single point.</a:t>
            </a:r>
          </a:p>
        </p:txBody>
      </p:sp>
      <p:sp>
        <p:nvSpPr>
          <p:cNvPr id="43" name="Content Placeholder 42">
            <a:extLst>
              <a:ext uri="{FF2B5EF4-FFF2-40B4-BE49-F238E27FC236}">
                <a16:creationId xmlns:a16="http://schemas.microsoft.com/office/drawing/2014/main" id="{794CCAE7-A090-3060-A7AF-535EA36CBC04}"/>
              </a:ext>
            </a:extLst>
          </p:cNvPr>
          <p:cNvSpPr>
            <a:spLocks noGrp="1"/>
          </p:cNvSpPr>
          <p:nvPr>
            <p:ph sz="quarter" idx="27"/>
          </p:nvPr>
        </p:nvSpPr>
        <p:spPr>
          <a:xfrm>
            <a:off x="342900" y="5305454"/>
            <a:ext cx="8458200" cy="406400"/>
          </a:xfrm>
        </p:spPr>
        <p:txBody>
          <a:bodyPr/>
          <a:lstStyle/>
          <a:p>
            <a:pPr marL="292608" indent="-292608">
              <a:buFont typeface="Arial" panose="020B0604020202020204" pitchFamily="34" charset="0"/>
              <a:buChar char="•"/>
            </a:pPr>
            <a:r>
              <a:rPr lang="en-US" sz="1800" i="1" dirty="0"/>
              <a:t>x</a:t>
            </a:r>
            <a:r>
              <a:rPr lang="en-US" sz="1800" dirty="0"/>
              <a:t> is a single value and there is an uncountable number of possible values.</a:t>
            </a:r>
          </a:p>
        </p:txBody>
      </p:sp>
      <p:sp>
        <p:nvSpPr>
          <p:cNvPr id="42" name="Content Placeholder 41">
            <a:extLst>
              <a:ext uri="{FF2B5EF4-FFF2-40B4-BE49-F238E27FC236}">
                <a16:creationId xmlns:a16="http://schemas.microsoft.com/office/drawing/2014/main" id="{D70943A5-B957-5476-D88E-990E3EED8866}"/>
              </a:ext>
            </a:extLst>
          </p:cNvPr>
          <p:cNvSpPr>
            <a:spLocks noGrp="1"/>
          </p:cNvSpPr>
          <p:nvPr>
            <p:ph sz="quarter" idx="26"/>
          </p:nvPr>
        </p:nvSpPr>
        <p:spPr>
          <a:xfrm>
            <a:off x="342900" y="5772019"/>
            <a:ext cx="1374980" cy="346847"/>
          </a:xfrm>
        </p:spPr>
        <p:txBody>
          <a:bodyPr/>
          <a:lstStyle/>
          <a:p>
            <a:r>
              <a:rPr lang="en-US" sz="1800" dirty="0"/>
              <a:t>As a result,</a:t>
            </a:r>
          </a:p>
        </p:txBody>
      </p:sp>
      <p:graphicFrame>
        <p:nvGraphicFramePr>
          <p:cNvPr id="6" name="Object 5">
            <a:extLst>
              <a:ext uri="{FF2B5EF4-FFF2-40B4-BE49-F238E27FC236}">
                <a16:creationId xmlns:a16="http://schemas.microsoft.com/office/drawing/2014/main" id="{7DFDC78A-A9ED-903C-C794-CC528061D3D5}"/>
              </a:ext>
            </a:extLst>
          </p:cNvPr>
          <p:cNvGraphicFramePr>
            <a:graphicFrameLocks noChangeAspect="1"/>
          </p:cNvGraphicFramePr>
          <p:nvPr>
            <p:extLst>
              <p:ext uri="{D42A27DB-BD31-4B8C-83A1-F6EECF244321}">
                <p14:modId xmlns:p14="http://schemas.microsoft.com/office/powerpoint/2010/main" val="3094817063"/>
              </p:ext>
            </p:extLst>
          </p:nvPr>
        </p:nvGraphicFramePr>
        <p:xfrm>
          <a:off x="1638445" y="5827380"/>
          <a:ext cx="6700191" cy="313528"/>
        </p:xfrm>
        <a:graphic>
          <a:graphicData uri="http://schemas.openxmlformats.org/presentationml/2006/ole">
            <mc:AlternateContent xmlns:mc="http://schemas.openxmlformats.org/markup-compatibility/2006">
              <mc:Choice xmlns:v="urn:schemas-microsoft-com:vml" Requires="v">
                <p:oleObj name="Equation" r:id="rId16" imgW="7327800" imgH="342720" progId="Equation.DSMT4">
                  <p:embed/>
                </p:oleObj>
              </mc:Choice>
              <mc:Fallback>
                <p:oleObj name="Equation" r:id="rId16" imgW="7327800" imgH="342720" progId="Equation.DSMT4">
                  <p:embed/>
                  <p:pic>
                    <p:nvPicPr>
                      <p:cNvPr id="0" name=""/>
                      <p:cNvPicPr/>
                      <p:nvPr/>
                    </p:nvPicPr>
                    <p:blipFill>
                      <a:blip r:embed="rId17"/>
                      <a:stretch>
                        <a:fillRect/>
                      </a:stretch>
                    </p:blipFill>
                    <p:spPr>
                      <a:xfrm>
                        <a:off x="1638445" y="5827380"/>
                        <a:ext cx="6700191" cy="313528"/>
                      </a:xfrm>
                      <a:prstGeom prst="rect">
                        <a:avLst/>
                      </a:prstGeom>
                    </p:spPr>
                  </p:pic>
                </p:oleObj>
              </mc:Fallback>
            </mc:AlternateContent>
          </a:graphicData>
        </a:graphic>
      </p:graphicFrame>
      <p:sp>
        <p:nvSpPr>
          <p:cNvPr id="7" name="Slide Number Placeholder 6">
            <a:extLst>
              <a:ext uri="{FF2B5EF4-FFF2-40B4-BE49-F238E27FC236}">
                <a16:creationId xmlns:a16="http://schemas.microsoft.com/office/drawing/2014/main" id="{1A4B3A42-3BEA-0BD3-AA56-C8F18A7E5D87}"/>
              </a:ext>
            </a:extLst>
          </p:cNvPr>
          <p:cNvSpPr>
            <a:spLocks noGrp="1"/>
          </p:cNvSpPr>
          <p:nvPr>
            <p:ph type="sldNum" sz="quarter" idx="10"/>
          </p:nvPr>
        </p:nvSpPr>
        <p:spPr/>
        <p:txBody>
          <a:bodyPr/>
          <a:lstStyle/>
          <a:p>
            <a:fld id="{68151E55-6873-49E2-B8D5-2F265E6F1973}" type="slidenum">
              <a:rPr lang="en-US" smtClean="0"/>
              <a:t>50</a:t>
            </a:fld>
            <a:endParaRPr lang="en-US"/>
          </a:p>
        </p:txBody>
      </p:sp>
    </p:spTree>
    <p:extLst>
      <p:ext uri="{BB962C8B-B14F-4D97-AF65-F5344CB8AC3E}">
        <p14:creationId xmlns:p14="http://schemas.microsoft.com/office/powerpoint/2010/main" val="4185024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DC36-5E6F-43D1-B0AA-8567C4C06D7C}"/>
              </a:ext>
            </a:extLst>
          </p:cNvPr>
          <p:cNvSpPr>
            <a:spLocks noGrp="1"/>
          </p:cNvSpPr>
          <p:nvPr>
            <p:ph type="title"/>
          </p:nvPr>
        </p:nvSpPr>
        <p:spPr/>
        <p:txBody>
          <a:bodyPr/>
          <a:lstStyle/>
          <a:p>
            <a:r>
              <a:rPr lang="en-US" dirty="0"/>
              <a:t>5.5: The Normal Distribution </a:t>
            </a:r>
            <a:r>
              <a:rPr lang="en-US" sz="1000" b="0" dirty="0"/>
              <a:t>2</a:t>
            </a:r>
          </a:p>
        </p:txBody>
      </p:sp>
      <p:sp>
        <p:nvSpPr>
          <p:cNvPr id="3" name="Content Placeholder 2">
            <a:extLst>
              <a:ext uri="{FF2B5EF4-FFF2-40B4-BE49-F238E27FC236}">
                <a16:creationId xmlns:a16="http://schemas.microsoft.com/office/drawing/2014/main" id="{C6570999-615D-4E61-8B93-2E0A027D1A7D}"/>
              </a:ext>
            </a:extLst>
          </p:cNvPr>
          <p:cNvSpPr>
            <a:spLocks noGrp="1"/>
          </p:cNvSpPr>
          <p:nvPr>
            <p:ph sz="quarter" idx="11"/>
          </p:nvPr>
        </p:nvSpPr>
        <p:spPr>
          <a:xfrm>
            <a:off x="342900" y="1276709"/>
            <a:ext cx="8458200" cy="4636411"/>
          </a:xfrm>
        </p:spPr>
        <p:txBody>
          <a:bodyPr/>
          <a:lstStyle/>
          <a:p>
            <a:r>
              <a:rPr lang="en-US" dirty="0"/>
              <a:t>A simple probability distribution for a continuous random variable is called the </a:t>
            </a:r>
            <a:r>
              <a:rPr lang="en-US" b="1" dirty="0"/>
              <a:t>continuous uniform distribution</a:t>
            </a:r>
            <a:r>
              <a:rPr lang="en-US" dirty="0"/>
              <a:t>.</a:t>
            </a:r>
          </a:p>
          <a:p>
            <a:r>
              <a:rPr lang="en-US" dirty="0"/>
              <a:t>This distribution is appropriate when the underlying random variable has an equally likely chance of assuming a value within a specified range.</a:t>
            </a:r>
          </a:p>
          <a:p>
            <a:r>
              <a:rPr lang="en-US" dirty="0"/>
              <a:t>Example: Suppose you are informed that your new refrigerator will be delivered between 2:00 pm and 3:00 pm.</a:t>
            </a:r>
          </a:p>
          <a:p>
            <a:pPr marL="292608" indent="-292608">
              <a:buFont typeface="Arial" panose="020B0604020202020204" pitchFamily="34" charset="0"/>
              <a:buChar char="•"/>
            </a:pPr>
            <a:r>
              <a:rPr lang="en-US" dirty="0"/>
              <a:t>Let X denote the delivery time, this is bounded below by 2:00 pm and above by 3:00 pm for a total range of 60 minutes.</a:t>
            </a:r>
          </a:p>
          <a:p>
            <a:pPr marL="292608" indent="-292608">
              <a:buFont typeface="Arial" panose="020B0604020202020204" pitchFamily="34" charset="0"/>
              <a:buChar char="•"/>
            </a:pPr>
            <a:r>
              <a:rPr lang="en-US" dirty="0"/>
              <a:t>The probability of a delivery between 2:00 pm and 2:30 is</a:t>
            </a:r>
          </a:p>
        </p:txBody>
      </p:sp>
      <p:graphicFrame>
        <p:nvGraphicFramePr>
          <p:cNvPr id="4" name="Object 3"/>
          <p:cNvGraphicFramePr>
            <a:graphicFrameLocks noChangeAspect="1"/>
          </p:cNvGraphicFramePr>
          <p:nvPr>
            <p:extLst>
              <p:ext uri="{D42A27DB-BD31-4B8C-83A1-F6EECF244321}">
                <p14:modId xmlns:p14="http://schemas.microsoft.com/office/powerpoint/2010/main" val="3198898656"/>
              </p:ext>
            </p:extLst>
          </p:nvPr>
        </p:nvGraphicFramePr>
        <p:xfrm>
          <a:off x="731520" y="5969318"/>
          <a:ext cx="1930400" cy="279400"/>
        </p:xfrm>
        <a:graphic>
          <a:graphicData uri="http://schemas.openxmlformats.org/presentationml/2006/ole">
            <mc:AlternateContent xmlns:mc="http://schemas.openxmlformats.org/markup-compatibility/2006">
              <mc:Choice xmlns:v="urn:schemas-microsoft-com:vml" Requires="v">
                <p:oleObj name="Equation" r:id="rId2" imgW="1930320" imgH="279360" progId="Equation.DSMT4">
                  <p:embed/>
                </p:oleObj>
              </mc:Choice>
              <mc:Fallback>
                <p:oleObj name="Equation" r:id="rId2" imgW="1930320" imgH="279360" progId="Equation.DSMT4">
                  <p:embed/>
                  <p:pic>
                    <p:nvPicPr>
                      <p:cNvPr id="0" name=""/>
                      <p:cNvPicPr/>
                      <p:nvPr/>
                    </p:nvPicPr>
                    <p:blipFill>
                      <a:blip r:embed="rId3"/>
                      <a:stretch>
                        <a:fillRect/>
                      </a:stretch>
                    </p:blipFill>
                    <p:spPr>
                      <a:xfrm>
                        <a:off x="731520" y="5969318"/>
                        <a:ext cx="1930400" cy="2794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00585FA9-F5A1-450B-917B-B2E52B71CFB7}"/>
              </a:ext>
            </a:extLst>
          </p:cNvPr>
          <p:cNvSpPr>
            <a:spLocks noGrp="1"/>
          </p:cNvSpPr>
          <p:nvPr>
            <p:ph type="sldNum" sz="quarter" idx="4"/>
          </p:nvPr>
        </p:nvSpPr>
        <p:spPr/>
        <p:txBody>
          <a:bodyPr/>
          <a:lstStyle/>
          <a:p>
            <a:fld id="{68151E55-6873-49E2-B8D5-2F265E6F1973}" type="slidenum">
              <a:rPr lang="en-US" smtClean="0"/>
              <a:pPr/>
              <a:t>51</a:t>
            </a:fld>
            <a:endParaRPr lang="en-US" dirty="0"/>
          </a:p>
        </p:txBody>
      </p:sp>
    </p:spTree>
    <p:extLst>
      <p:ext uri="{BB962C8B-B14F-4D97-AF65-F5344CB8AC3E}">
        <p14:creationId xmlns:p14="http://schemas.microsoft.com/office/powerpoint/2010/main" val="41222633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D843-41E9-49EC-8B74-0DAEBBF57177}"/>
              </a:ext>
            </a:extLst>
          </p:cNvPr>
          <p:cNvSpPr>
            <a:spLocks noGrp="1"/>
          </p:cNvSpPr>
          <p:nvPr>
            <p:ph type="title"/>
          </p:nvPr>
        </p:nvSpPr>
        <p:spPr/>
        <p:txBody>
          <a:bodyPr>
            <a:normAutofit/>
          </a:bodyPr>
          <a:lstStyle/>
          <a:p>
            <a:r>
              <a:rPr lang="en-US" sz="3600" dirty="0"/>
              <a:t>5.5: The Normal Distribution </a:t>
            </a:r>
            <a:r>
              <a:rPr lang="en-US" sz="1000" b="0" dirty="0"/>
              <a:t>3</a:t>
            </a:r>
          </a:p>
        </p:txBody>
      </p:sp>
      <p:sp>
        <p:nvSpPr>
          <p:cNvPr id="3" name="Content Placeholder 2">
            <a:extLst>
              <a:ext uri="{FF2B5EF4-FFF2-40B4-BE49-F238E27FC236}">
                <a16:creationId xmlns:a16="http://schemas.microsoft.com/office/drawing/2014/main" id="{07DE8278-F696-44C2-9749-0DA66536814C}"/>
              </a:ext>
            </a:extLst>
          </p:cNvPr>
          <p:cNvSpPr>
            <a:spLocks noGrp="1"/>
          </p:cNvSpPr>
          <p:nvPr>
            <p:ph sz="quarter" idx="11"/>
          </p:nvPr>
        </p:nvSpPr>
        <p:spPr>
          <a:xfrm>
            <a:off x="342900" y="1276709"/>
            <a:ext cx="8458200" cy="1818916"/>
          </a:xfrm>
        </p:spPr>
        <p:txBody>
          <a:bodyPr/>
          <a:lstStyle/>
          <a:p>
            <a:r>
              <a:rPr lang="en-US" dirty="0"/>
              <a:t>The </a:t>
            </a:r>
            <a:r>
              <a:rPr lang="en-US" b="1" dirty="0"/>
              <a:t>normal distribution </a:t>
            </a:r>
            <a:r>
              <a:rPr lang="en-US" dirty="0"/>
              <a:t>is one of the most widely used continuous distributions.</a:t>
            </a:r>
          </a:p>
          <a:p>
            <a:pPr marL="292608" indent="-292608">
              <a:buFont typeface="Arial" panose="020B0604020202020204" pitchFamily="34" charset="0"/>
              <a:buChar char="•"/>
            </a:pPr>
            <a:r>
              <a:rPr lang="en-US" dirty="0"/>
              <a:t>Bell-shaped and symmetric around its mean.</a:t>
            </a:r>
          </a:p>
          <a:p>
            <a:pPr marL="292608" indent="-292608">
              <a:buFont typeface="Arial" panose="020B0604020202020204" pitchFamily="34" charset="0"/>
              <a:buChar char="•"/>
            </a:pPr>
            <a:r>
              <a:rPr lang="en-US" dirty="0"/>
              <a:t>Gaussian distribution.</a:t>
            </a:r>
          </a:p>
        </p:txBody>
      </p:sp>
      <p:sp>
        <p:nvSpPr>
          <p:cNvPr id="4" name="Content Placeholder 3">
            <a:extLst>
              <a:ext uri="{FF2B5EF4-FFF2-40B4-BE49-F238E27FC236}">
                <a16:creationId xmlns:a16="http://schemas.microsoft.com/office/drawing/2014/main" id="{FDBFE97E-44E4-4735-B950-2A854A203FD6}"/>
              </a:ext>
            </a:extLst>
          </p:cNvPr>
          <p:cNvSpPr>
            <a:spLocks noGrp="1"/>
          </p:cNvSpPr>
          <p:nvPr>
            <p:ph sz="quarter" idx="14"/>
          </p:nvPr>
        </p:nvSpPr>
        <p:spPr>
          <a:xfrm>
            <a:off x="342900" y="3219450"/>
            <a:ext cx="8458200" cy="2495550"/>
          </a:xfrm>
        </p:spPr>
        <p:txBody>
          <a:bodyPr/>
          <a:lstStyle/>
          <a:p>
            <a:r>
              <a:rPr lang="en-US" dirty="0"/>
              <a:t>One reason for its extensive use is that closely approximates the probability distribution for a wide range of random variables.</a:t>
            </a:r>
          </a:p>
          <a:p>
            <a:r>
              <a:rPr lang="en-US" dirty="0"/>
              <a:t>Another important function of the normal distribution is that it serves as the cornerstone of statistical inference.</a:t>
            </a:r>
          </a:p>
        </p:txBody>
      </p:sp>
      <p:sp>
        <p:nvSpPr>
          <p:cNvPr id="7" name="Slide Number Placeholder 6">
            <a:extLst>
              <a:ext uri="{FF2B5EF4-FFF2-40B4-BE49-F238E27FC236}">
                <a16:creationId xmlns:a16="http://schemas.microsoft.com/office/drawing/2014/main" id="{D468E1CD-0250-4947-A357-AE21CF9982E2}"/>
              </a:ext>
            </a:extLst>
          </p:cNvPr>
          <p:cNvSpPr>
            <a:spLocks noGrp="1"/>
          </p:cNvSpPr>
          <p:nvPr>
            <p:ph type="sldNum" sz="quarter" idx="10"/>
          </p:nvPr>
        </p:nvSpPr>
        <p:spPr/>
        <p:txBody>
          <a:bodyPr/>
          <a:lstStyle/>
          <a:p>
            <a:fld id="{68151E55-6873-49E2-B8D5-2F265E6F1973}" type="slidenum">
              <a:rPr lang="en-US" smtClean="0"/>
              <a:t>52</a:t>
            </a:fld>
            <a:endParaRPr lang="en-US"/>
          </a:p>
        </p:txBody>
      </p:sp>
    </p:spTree>
    <p:extLst>
      <p:ext uri="{BB962C8B-B14F-4D97-AF65-F5344CB8AC3E}">
        <p14:creationId xmlns:p14="http://schemas.microsoft.com/office/powerpoint/2010/main" val="812930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6A01C-BAC8-CA7A-F361-E488C1150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1DE59-9F4F-2618-CF30-6762FE65F97C}"/>
              </a:ext>
            </a:extLst>
          </p:cNvPr>
          <p:cNvSpPr>
            <a:spLocks noGrp="1"/>
          </p:cNvSpPr>
          <p:nvPr>
            <p:ph type="title"/>
          </p:nvPr>
        </p:nvSpPr>
        <p:spPr/>
        <p:txBody>
          <a:bodyPr>
            <a:normAutofit/>
          </a:bodyPr>
          <a:lstStyle/>
          <a:p>
            <a:r>
              <a:rPr lang="en-US" sz="3600" dirty="0"/>
              <a:t>5.5: The Normal Distribution </a:t>
            </a:r>
            <a:r>
              <a:rPr lang="en-US" sz="1000" b="0" dirty="0"/>
              <a:t>4</a:t>
            </a:r>
          </a:p>
        </p:txBody>
      </p:sp>
      <p:sp>
        <p:nvSpPr>
          <p:cNvPr id="12" name="Content Placeholder 11">
            <a:extLst>
              <a:ext uri="{FF2B5EF4-FFF2-40B4-BE49-F238E27FC236}">
                <a16:creationId xmlns:a16="http://schemas.microsoft.com/office/drawing/2014/main" id="{814FC598-983E-B5EE-9E48-2B94D015EE53}"/>
              </a:ext>
            </a:extLst>
          </p:cNvPr>
          <p:cNvSpPr>
            <a:spLocks noGrp="1"/>
          </p:cNvSpPr>
          <p:nvPr>
            <p:ph sz="quarter" idx="11"/>
          </p:nvPr>
        </p:nvSpPr>
        <p:spPr>
          <a:xfrm>
            <a:off x="342900" y="1276710"/>
            <a:ext cx="7119784" cy="434103"/>
          </a:xfrm>
        </p:spPr>
        <p:txBody>
          <a:bodyPr/>
          <a:lstStyle/>
          <a:p>
            <a:r>
              <a:rPr lang="en-US" sz="2200" dirty="0"/>
              <a:t>A graph depicting the normal probability density function</a:t>
            </a:r>
          </a:p>
        </p:txBody>
      </p:sp>
      <p:graphicFrame>
        <p:nvGraphicFramePr>
          <p:cNvPr id="19" name="Object 18">
            <a:extLst>
              <a:ext uri="{FF2B5EF4-FFF2-40B4-BE49-F238E27FC236}">
                <a16:creationId xmlns:a16="http://schemas.microsoft.com/office/drawing/2014/main" id="{079D9A7C-9A90-A471-CFE9-A9C101D980FE}"/>
              </a:ext>
            </a:extLst>
          </p:cNvPr>
          <p:cNvGraphicFramePr>
            <a:graphicFrameLocks noChangeAspect="1"/>
          </p:cNvGraphicFramePr>
          <p:nvPr>
            <p:extLst>
              <p:ext uri="{D42A27DB-BD31-4B8C-83A1-F6EECF244321}">
                <p14:modId xmlns:p14="http://schemas.microsoft.com/office/powerpoint/2010/main" val="4165540070"/>
              </p:ext>
            </p:extLst>
          </p:nvPr>
        </p:nvGraphicFramePr>
        <p:xfrm>
          <a:off x="7433188" y="1339773"/>
          <a:ext cx="569913" cy="307975"/>
        </p:xfrm>
        <a:graphic>
          <a:graphicData uri="http://schemas.openxmlformats.org/presentationml/2006/ole">
            <mc:AlternateContent xmlns:mc="http://schemas.openxmlformats.org/markup-compatibility/2006">
              <mc:Choice xmlns:v="urn:schemas-microsoft-com:vml" Requires="v">
                <p:oleObj name="Equation" r:id="rId2" imgW="634680" imgH="342720" progId="Equation.DSMT4">
                  <p:embed/>
                </p:oleObj>
              </mc:Choice>
              <mc:Fallback>
                <p:oleObj name="Equation" r:id="rId2" imgW="634680" imgH="342720" progId="Equation.DSMT4">
                  <p:embed/>
                  <p:pic>
                    <p:nvPicPr>
                      <p:cNvPr id="48" name="Object 47">
                        <a:extLst>
                          <a:ext uri="{FF2B5EF4-FFF2-40B4-BE49-F238E27FC236}">
                            <a16:creationId xmlns:a16="http://schemas.microsoft.com/office/drawing/2014/main" id="{77EEFD08-8BF3-6405-0EF5-78E5F3AB2120}"/>
                          </a:ext>
                        </a:extLst>
                      </p:cNvPr>
                      <p:cNvPicPr/>
                      <p:nvPr/>
                    </p:nvPicPr>
                    <p:blipFill>
                      <a:blip r:embed="rId3"/>
                      <a:stretch>
                        <a:fillRect/>
                      </a:stretch>
                    </p:blipFill>
                    <p:spPr>
                      <a:xfrm>
                        <a:off x="7433188" y="1339773"/>
                        <a:ext cx="569913" cy="307975"/>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8E30E81B-84EB-9C56-0784-A1E90E397424}"/>
              </a:ext>
            </a:extLst>
          </p:cNvPr>
          <p:cNvSpPr>
            <a:spLocks noGrp="1"/>
          </p:cNvSpPr>
          <p:nvPr>
            <p:ph sz="quarter" idx="14"/>
          </p:nvPr>
        </p:nvSpPr>
        <p:spPr>
          <a:xfrm>
            <a:off x="342900" y="1678546"/>
            <a:ext cx="6736326" cy="434103"/>
          </a:xfrm>
        </p:spPr>
        <p:txBody>
          <a:bodyPr/>
          <a:lstStyle/>
          <a:p>
            <a:r>
              <a:rPr lang="en-US" sz="2200" dirty="0"/>
              <a:t>is often referred to as the normal curve or bell curve.</a:t>
            </a:r>
          </a:p>
        </p:txBody>
      </p:sp>
      <p:pic>
        <p:nvPicPr>
          <p:cNvPr id="9" name="Picture 8" descr="A normal distribution curve is equally divided by mean mu and shaded with different colors.">
            <a:extLst>
              <a:ext uri="{FF2B5EF4-FFF2-40B4-BE49-F238E27FC236}">
                <a16:creationId xmlns:a16="http://schemas.microsoft.com/office/drawing/2014/main" id="{74902276-60F9-1C8B-B4BE-89151AADEF73}"/>
              </a:ext>
            </a:extLst>
          </p:cNvPr>
          <p:cNvPicPr>
            <a:picLocks noChangeAspect="1"/>
          </p:cNvPicPr>
          <p:nvPr/>
        </p:nvPicPr>
        <p:blipFill>
          <a:blip r:embed="rId4"/>
          <a:stretch>
            <a:fillRect/>
          </a:stretch>
        </p:blipFill>
        <p:spPr>
          <a:xfrm>
            <a:off x="3227450" y="2223981"/>
            <a:ext cx="2689100" cy="1622650"/>
          </a:xfrm>
          <a:prstGeom prst="rect">
            <a:avLst/>
          </a:prstGeom>
        </p:spPr>
      </p:pic>
      <p:sp>
        <p:nvSpPr>
          <p:cNvPr id="15" name="Content Placeholder 14">
            <a:extLst>
              <a:ext uri="{FF2B5EF4-FFF2-40B4-BE49-F238E27FC236}">
                <a16:creationId xmlns:a16="http://schemas.microsoft.com/office/drawing/2014/main" id="{51C9D2C5-A9F7-3BC1-3D4A-F2F05EF2EF04}"/>
              </a:ext>
            </a:extLst>
          </p:cNvPr>
          <p:cNvSpPr>
            <a:spLocks noGrp="1"/>
          </p:cNvSpPr>
          <p:nvPr>
            <p:ph sz="quarter" idx="15"/>
          </p:nvPr>
        </p:nvSpPr>
        <p:spPr>
          <a:xfrm>
            <a:off x="342900" y="4036590"/>
            <a:ext cx="5143500" cy="434103"/>
          </a:xfrm>
        </p:spPr>
        <p:txBody>
          <a:bodyPr/>
          <a:lstStyle/>
          <a:p>
            <a:r>
              <a:rPr lang="en-US" sz="2200" dirty="0"/>
              <a:t>Use the cumulative distribution function</a:t>
            </a:r>
          </a:p>
        </p:txBody>
      </p:sp>
      <p:graphicFrame>
        <p:nvGraphicFramePr>
          <p:cNvPr id="20" name="Object 19">
            <a:extLst>
              <a:ext uri="{FF2B5EF4-FFF2-40B4-BE49-F238E27FC236}">
                <a16:creationId xmlns:a16="http://schemas.microsoft.com/office/drawing/2014/main" id="{F4578E43-BFA0-C0DF-D7AA-42E418BD2396}"/>
              </a:ext>
            </a:extLst>
          </p:cNvPr>
          <p:cNvGraphicFramePr>
            <a:graphicFrameLocks noChangeAspect="1"/>
          </p:cNvGraphicFramePr>
          <p:nvPr>
            <p:extLst>
              <p:ext uri="{D42A27DB-BD31-4B8C-83A1-F6EECF244321}">
                <p14:modId xmlns:p14="http://schemas.microsoft.com/office/powerpoint/2010/main" val="877046456"/>
              </p:ext>
            </p:extLst>
          </p:nvPr>
        </p:nvGraphicFramePr>
        <p:xfrm>
          <a:off x="5380072" y="4129840"/>
          <a:ext cx="1087525" cy="326258"/>
        </p:xfrm>
        <a:graphic>
          <a:graphicData uri="http://schemas.openxmlformats.org/presentationml/2006/ole">
            <mc:AlternateContent xmlns:mc="http://schemas.openxmlformats.org/markup-compatibility/2006">
              <mc:Choice xmlns:v="urn:schemas-microsoft-com:vml" Requires="v">
                <p:oleObj name="Equation" r:id="rId5" imgW="1143000" imgH="342720" progId="Equation.DSMT4">
                  <p:embed/>
                </p:oleObj>
              </mc:Choice>
              <mc:Fallback>
                <p:oleObj name="Equation" r:id="rId5" imgW="1143000" imgH="342720" progId="Equation.DSMT4">
                  <p:embed/>
                  <p:pic>
                    <p:nvPicPr>
                      <p:cNvPr id="0" name=""/>
                      <p:cNvPicPr/>
                      <p:nvPr/>
                    </p:nvPicPr>
                    <p:blipFill>
                      <a:blip r:embed="rId6"/>
                      <a:stretch>
                        <a:fillRect/>
                      </a:stretch>
                    </p:blipFill>
                    <p:spPr>
                      <a:xfrm>
                        <a:off x="5380072" y="4129840"/>
                        <a:ext cx="1087525" cy="326258"/>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98F035FE-DCD3-5C45-F11B-16DAC21E2DCD}"/>
              </a:ext>
            </a:extLst>
          </p:cNvPr>
          <p:cNvSpPr>
            <a:spLocks noGrp="1"/>
          </p:cNvSpPr>
          <p:nvPr>
            <p:ph sz="quarter" idx="16"/>
          </p:nvPr>
        </p:nvSpPr>
        <p:spPr>
          <a:xfrm>
            <a:off x="6467597" y="4036590"/>
            <a:ext cx="1574389" cy="434103"/>
          </a:xfrm>
        </p:spPr>
        <p:txBody>
          <a:bodyPr/>
          <a:lstStyle/>
          <a:p>
            <a:r>
              <a:rPr lang="en-US" sz="2200" dirty="0"/>
              <a:t>to compute</a:t>
            </a:r>
          </a:p>
        </p:txBody>
      </p:sp>
      <p:sp>
        <p:nvSpPr>
          <p:cNvPr id="17" name="Content Placeholder 16">
            <a:extLst>
              <a:ext uri="{FF2B5EF4-FFF2-40B4-BE49-F238E27FC236}">
                <a16:creationId xmlns:a16="http://schemas.microsoft.com/office/drawing/2014/main" id="{9350495B-2059-AC7D-0C7B-A32CF135542D}"/>
              </a:ext>
            </a:extLst>
          </p:cNvPr>
          <p:cNvSpPr>
            <a:spLocks noGrp="1"/>
          </p:cNvSpPr>
          <p:nvPr>
            <p:ph sz="quarter" idx="17"/>
          </p:nvPr>
        </p:nvSpPr>
        <p:spPr>
          <a:xfrm>
            <a:off x="342901" y="4447596"/>
            <a:ext cx="8458200" cy="434103"/>
          </a:xfrm>
        </p:spPr>
        <p:txBody>
          <a:bodyPr/>
          <a:lstStyle/>
          <a:p>
            <a:r>
              <a:rPr lang="en-US" sz="2200" dirty="0"/>
              <a:t>probabilities: the area under the normal curve up to the value </a:t>
            </a:r>
            <a:r>
              <a:rPr lang="en-US" sz="2200" i="1" dirty="0"/>
              <a:t>x</a:t>
            </a:r>
            <a:r>
              <a:rPr lang="en-US" sz="2200" dirty="0"/>
              <a:t>.</a:t>
            </a:r>
          </a:p>
        </p:txBody>
      </p:sp>
      <p:sp>
        <p:nvSpPr>
          <p:cNvPr id="18" name="Content Placeholder 17">
            <a:extLst>
              <a:ext uri="{FF2B5EF4-FFF2-40B4-BE49-F238E27FC236}">
                <a16:creationId xmlns:a16="http://schemas.microsoft.com/office/drawing/2014/main" id="{1F0E370B-586D-7C0D-2654-8F879197F01C}"/>
              </a:ext>
            </a:extLst>
          </p:cNvPr>
          <p:cNvSpPr>
            <a:spLocks noGrp="1"/>
          </p:cNvSpPr>
          <p:nvPr>
            <p:ph sz="quarter" idx="18"/>
          </p:nvPr>
        </p:nvSpPr>
        <p:spPr>
          <a:xfrm>
            <a:off x="342900" y="4943482"/>
            <a:ext cx="8458200" cy="1124406"/>
          </a:xfrm>
        </p:spPr>
        <p:txBody>
          <a:bodyPr/>
          <a:lstStyle/>
          <a:p>
            <a:pPr>
              <a:spcBef>
                <a:spcPts val="500"/>
              </a:spcBef>
            </a:pPr>
            <a:r>
              <a:rPr lang="en-US" sz="2200" dirty="0"/>
              <a:t>Use tables or software to find probabilities.</a:t>
            </a:r>
          </a:p>
          <a:p>
            <a:pPr marL="292608" indent="-292608">
              <a:spcBef>
                <a:spcPts val="500"/>
              </a:spcBef>
              <a:buFont typeface="Arial" panose="020B0604020202020204" pitchFamily="34" charset="0"/>
              <a:buChar char="•"/>
            </a:pPr>
            <a:r>
              <a:rPr lang="en-US" sz="2000" dirty="0"/>
              <a:t>Excel: NORM.DIST</a:t>
            </a:r>
          </a:p>
          <a:p>
            <a:pPr marL="292608" indent="-292608">
              <a:spcBef>
                <a:spcPts val="500"/>
              </a:spcBef>
              <a:buFont typeface="Arial" panose="020B0604020202020204" pitchFamily="34" charset="0"/>
              <a:buChar char="•"/>
            </a:pPr>
            <a:r>
              <a:rPr lang="en-US" sz="2000" dirty="0"/>
              <a:t>R: </a:t>
            </a:r>
            <a:r>
              <a:rPr lang="en-US" sz="2000" dirty="0" err="1"/>
              <a:t>pnorm</a:t>
            </a:r>
            <a:r>
              <a:rPr lang="en-US" sz="2000" dirty="0"/>
              <a:t>.</a:t>
            </a:r>
          </a:p>
        </p:txBody>
      </p:sp>
      <p:sp>
        <p:nvSpPr>
          <p:cNvPr id="8" name="Text Placeholder 3">
            <a:extLst>
              <a:ext uri="{FF2B5EF4-FFF2-40B4-BE49-F238E27FC236}">
                <a16:creationId xmlns:a16="http://schemas.microsoft.com/office/drawing/2014/main" id="{E49E962C-0010-3A85-0B78-B5DCEB9A975F}"/>
              </a:ext>
            </a:extLst>
          </p:cNvPr>
          <p:cNvSpPr>
            <a:spLocks noGrp="1"/>
          </p:cNvSpPr>
          <p:nvPr>
            <p:ph type="body" sz="quarter" idx="12"/>
          </p:nvPr>
        </p:nvSpPr>
        <p:spPr>
          <a:xfrm>
            <a:off x="3014539" y="6324600"/>
            <a:ext cx="3114923" cy="190500"/>
          </a:xfrm>
        </p:spPr>
        <p:txBody>
          <a:bodyPr anchor="ctr"/>
          <a:lstStyle/>
          <a:p>
            <a:r>
              <a:rPr lang="en-US" sz="1200" dirty="0">
                <a:hlinkClick r:id="rId7"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2DB54657-FFF9-B293-67D6-5598337F05AA}"/>
              </a:ext>
            </a:extLst>
          </p:cNvPr>
          <p:cNvSpPr>
            <a:spLocks noGrp="1"/>
          </p:cNvSpPr>
          <p:nvPr>
            <p:ph type="sldNum" sz="quarter" idx="10"/>
          </p:nvPr>
        </p:nvSpPr>
        <p:spPr/>
        <p:txBody>
          <a:bodyPr/>
          <a:lstStyle/>
          <a:p>
            <a:fld id="{68151E55-6873-49E2-B8D5-2F265E6F1973}" type="slidenum">
              <a:rPr lang="en-US" smtClean="0"/>
              <a:t>53</a:t>
            </a:fld>
            <a:endParaRPr lang="en-US"/>
          </a:p>
        </p:txBody>
      </p:sp>
    </p:spTree>
    <p:extLst>
      <p:ext uri="{BB962C8B-B14F-4D97-AF65-F5344CB8AC3E}">
        <p14:creationId xmlns:p14="http://schemas.microsoft.com/office/powerpoint/2010/main" val="1993346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D843-41E9-49EC-8B74-0DAEBBF57177}"/>
              </a:ext>
            </a:extLst>
          </p:cNvPr>
          <p:cNvSpPr>
            <a:spLocks noGrp="1"/>
          </p:cNvSpPr>
          <p:nvPr>
            <p:ph type="title"/>
          </p:nvPr>
        </p:nvSpPr>
        <p:spPr/>
        <p:txBody>
          <a:bodyPr>
            <a:normAutofit/>
          </a:bodyPr>
          <a:lstStyle/>
          <a:p>
            <a:r>
              <a:rPr lang="en-US" sz="3600" dirty="0"/>
              <a:t>5.5: The Normal Distribution </a:t>
            </a:r>
            <a:r>
              <a:rPr lang="en-US" sz="1000" b="0" dirty="0"/>
              <a:t>5</a:t>
            </a:r>
          </a:p>
        </p:txBody>
      </p:sp>
      <p:sp>
        <p:nvSpPr>
          <p:cNvPr id="3" name="Content Placeholder 2">
            <a:extLst>
              <a:ext uri="{FF2B5EF4-FFF2-40B4-BE49-F238E27FC236}">
                <a16:creationId xmlns:a16="http://schemas.microsoft.com/office/drawing/2014/main" id="{07DE8278-F696-44C2-9749-0DA66536814C}"/>
              </a:ext>
            </a:extLst>
          </p:cNvPr>
          <p:cNvSpPr>
            <a:spLocks noGrp="1"/>
          </p:cNvSpPr>
          <p:nvPr>
            <p:ph sz="quarter" idx="11"/>
          </p:nvPr>
        </p:nvSpPr>
        <p:spPr>
          <a:xfrm>
            <a:off x="342900" y="1276709"/>
            <a:ext cx="8458200" cy="1180741"/>
          </a:xfrm>
        </p:spPr>
        <p:txBody>
          <a:bodyPr/>
          <a:lstStyle/>
          <a:p>
            <a:pPr marL="292608" indent="-292608">
              <a:buFont typeface="Arial" panose="020B0604020202020204" pitchFamily="34" charset="0"/>
              <a:buChar char="•"/>
            </a:pPr>
            <a:r>
              <a:rPr lang="en-US" dirty="0"/>
              <a:t>Example: Scores on a management aptitude exam are normally distributed with a mean of 72 and a standard deviation of 8.</a:t>
            </a:r>
          </a:p>
        </p:txBody>
      </p:sp>
      <p:sp>
        <p:nvSpPr>
          <p:cNvPr id="4" name="Content Placeholder 3">
            <a:extLst>
              <a:ext uri="{FF2B5EF4-FFF2-40B4-BE49-F238E27FC236}">
                <a16:creationId xmlns:a16="http://schemas.microsoft.com/office/drawing/2014/main" id="{FDBFE97E-44E4-4735-B950-2A854A203FD6}"/>
              </a:ext>
            </a:extLst>
          </p:cNvPr>
          <p:cNvSpPr>
            <a:spLocks noGrp="1"/>
          </p:cNvSpPr>
          <p:nvPr>
            <p:ph sz="quarter" idx="14"/>
          </p:nvPr>
        </p:nvSpPr>
        <p:spPr>
          <a:xfrm>
            <a:off x="342900" y="2571750"/>
            <a:ext cx="8458200" cy="3143250"/>
          </a:xfrm>
        </p:spPr>
        <p:txBody>
          <a:bodyPr/>
          <a:lstStyle/>
          <a:p>
            <a:pPr marL="342900" indent="-342900"/>
            <a:r>
              <a:rPr lang="en-US" dirty="0"/>
              <a:t>a. What is the probability that a randomly selected manager will score above 60?</a:t>
            </a:r>
          </a:p>
          <a:p>
            <a:pPr marL="342900" indent="-342900"/>
            <a:r>
              <a:rPr lang="en-US" dirty="0"/>
              <a:t>b. What is the probability that a randomly selected manager will score between 68 and 84?</a:t>
            </a:r>
          </a:p>
        </p:txBody>
      </p:sp>
      <p:sp>
        <p:nvSpPr>
          <p:cNvPr id="7" name="Slide Number Placeholder 6">
            <a:extLst>
              <a:ext uri="{FF2B5EF4-FFF2-40B4-BE49-F238E27FC236}">
                <a16:creationId xmlns:a16="http://schemas.microsoft.com/office/drawing/2014/main" id="{D468E1CD-0250-4947-A357-AE21CF9982E2}"/>
              </a:ext>
            </a:extLst>
          </p:cNvPr>
          <p:cNvSpPr>
            <a:spLocks noGrp="1"/>
          </p:cNvSpPr>
          <p:nvPr>
            <p:ph type="sldNum" sz="quarter" idx="10"/>
          </p:nvPr>
        </p:nvSpPr>
        <p:spPr/>
        <p:txBody>
          <a:bodyPr/>
          <a:lstStyle/>
          <a:p>
            <a:fld id="{68151E55-6873-49E2-B8D5-2F265E6F1973}" type="slidenum">
              <a:rPr lang="en-US" smtClean="0"/>
              <a:t>54</a:t>
            </a:fld>
            <a:endParaRPr lang="en-US"/>
          </a:p>
        </p:txBody>
      </p:sp>
    </p:spTree>
    <p:extLst>
      <p:ext uri="{BB962C8B-B14F-4D97-AF65-F5344CB8AC3E}">
        <p14:creationId xmlns:p14="http://schemas.microsoft.com/office/powerpoint/2010/main" val="2770740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3763D-A497-D71D-6B39-E45BB5DC2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398CE-78FF-E1ED-E51C-B836A352E849}"/>
              </a:ext>
            </a:extLst>
          </p:cNvPr>
          <p:cNvSpPr>
            <a:spLocks noGrp="1"/>
          </p:cNvSpPr>
          <p:nvPr>
            <p:ph type="title"/>
          </p:nvPr>
        </p:nvSpPr>
        <p:spPr/>
        <p:txBody>
          <a:bodyPr/>
          <a:lstStyle/>
          <a:p>
            <a:r>
              <a:rPr lang="en-US" dirty="0"/>
              <a:t>5.5: The Normal Distribution </a:t>
            </a:r>
            <a:r>
              <a:rPr lang="en-US" sz="1000" b="0" dirty="0"/>
              <a:t>6</a:t>
            </a:r>
          </a:p>
        </p:txBody>
      </p:sp>
      <p:sp>
        <p:nvSpPr>
          <p:cNvPr id="19" name="Content Placeholder 18">
            <a:extLst>
              <a:ext uri="{FF2B5EF4-FFF2-40B4-BE49-F238E27FC236}">
                <a16:creationId xmlns:a16="http://schemas.microsoft.com/office/drawing/2014/main" id="{E32C4E09-3957-DC7D-0193-561BB0794A96}"/>
              </a:ext>
            </a:extLst>
          </p:cNvPr>
          <p:cNvSpPr>
            <a:spLocks noGrp="1"/>
          </p:cNvSpPr>
          <p:nvPr>
            <p:ph sz="quarter" idx="11"/>
          </p:nvPr>
        </p:nvSpPr>
        <p:spPr>
          <a:xfrm>
            <a:off x="342900" y="1276710"/>
            <a:ext cx="1721874" cy="424271"/>
          </a:xfrm>
        </p:spPr>
        <p:txBody>
          <a:bodyPr/>
          <a:lstStyle/>
          <a:p>
            <a:pPr marL="292608" indent="-292608">
              <a:buFont typeface="Arial" panose="020B0604020202020204" pitchFamily="34" charset="0"/>
              <a:buChar char="•"/>
            </a:pPr>
            <a:r>
              <a:rPr lang="en-US" sz="2000" dirty="0"/>
              <a:t>Example:</a:t>
            </a:r>
          </a:p>
        </p:txBody>
      </p:sp>
      <p:sp>
        <p:nvSpPr>
          <p:cNvPr id="22" name="Content Placeholder 21">
            <a:extLst>
              <a:ext uri="{FF2B5EF4-FFF2-40B4-BE49-F238E27FC236}">
                <a16:creationId xmlns:a16="http://schemas.microsoft.com/office/drawing/2014/main" id="{BA797556-4410-D415-E7DC-4B5C1A6130B2}"/>
              </a:ext>
            </a:extLst>
          </p:cNvPr>
          <p:cNvSpPr>
            <a:spLocks noGrp="1"/>
          </p:cNvSpPr>
          <p:nvPr>
            <p:ph sz="quarter" idx="14"/>
          </p:nvPr>
        </p:nvSpPr>
        <p:spPr>
          <a:xfrm>
            <a:off x="342900" y="1730478"/>
            <a:ext cx="3265539" cy="424271"/>
          </a:xfrm>
        </p:spPr>
        <p:txBody>
          <a:bodyPr/>
          <a:lstStyle/>
          <a:p>
            <a:r>
              <a:rPr lang="en-US" sz="2000" dirty="0"/>
              <a:t>Let </a:t>
            </a:r>
            <a:r>
              <a:rPr lang="en-US" sz="2000" i="1" dirty="0"/>
              <a:t>X</a:t>
            </a:r>
            <a:r>
              <a:rPr lang="en-US" sz="2000" dirty="0"/>
              <a:t> represent scores with</a:t>
            </a:r>
          </a:p>
        </p:txBody>
      </p:sp>
      <p:graphicFrame>
        <p:nvGraphicFramePr>
          <p:cNvPr id="27" name="Object 26">
            <a:extLst>
              <a:ext uri="{FF2B5EF4-FFF2-40B4-BE49-F238E27FC236}">
                <a16:creationId xmlns:a16="http://schemas.microsoft.com/office/drawing/2014/main" id="{622CA950-F956-C14B-2330-8EFA9E15776E}"/>
              </a:ext>
            </a:extLst>
          </p:cNvPr>
          <p:cNvGraphicFramePr>
            <a:graphicFrameLocks noChangeAspect="1"/>
          </p:cNvGraphicFramePr>
          <p:nvPr>
            <p:extLst>
              <p:ext uri="{D42A27DB-BD31-4B8C-83A1-F6EECF244321}">
                <p14:modId xmlns:p14="http://schemas.microsoft.com/office/powerpoint/2010/main" val="1216573342"/>
              </p:ext>
            </p:extLst>
          </p:nvPr>
        </p:nvGraphicFramePr>
        <p:xfrm>
          <a:off x="3602038" y="1785938"/>
          <a:ext cx="1828800" cy="304800"/>
        </p:xfrm>
        <a:graphic>
          <a:graphicData uri="http://schemas.openxmlformats.org/presentationml/2006/ole">
            <mc:AlternateContent xmlns:mc="http://schemas.openxmlformats.org/markup-compatibility/2006">
              <mc:Choice xmlns:v="urn:schemas-microsoft-com:vml" Requires="v">
                <p:oleObj name="Equation" r:id="rId2" imgW="1828800" imgH="304560" progId="Equation.DSMT4">
                  <p:embed/>
                </p:oleObj>
              </mc:Choice>
              <mc:Fallback>
                <p:oleObj name="Equation" r:id="rId2" imgW="1828800" imgH="304560" progId="Equation.DSMT4">
                  <p:embed/>
                  <p:pic>
                    <p:nvPicPr>
                      <p:cNvPr id="12" name="Object 11">
                        <a:extLst>
                          <a:ext uri="{FF2B5EF4-FFF2-40B4-BE49-F238E27FC236}">
                            <a16:creationId xmlns:a16="http://schemas.microsoft.com/office/drawing/2014/main" id="{9A10F8AB-FFEF-4B3A-BD5D-95E2C91FBBF7}"/>
                          </a:ext>
                        </a:extLst>
                      </p:cNvPr>
                      <p:cNvPicPr/>
                      <p:nvPr/>
                    </p:nvPicPr>
                    <p:blipFill>
                      <a:blip r:embed="rId3"/>
                      <a:stretch>
                        <a:fillRect/>
                      </a:stretch>
                    </p:blipFill>
                    <p:spPr>
                      <a:xfrm>
                        <a:off x="3602038" y="1785938"/>
                        <a:ext cx="1828800" cy="304800"/>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3F505C52-FF13-235C-3A0C-816887106E2A}"/>
              </a:ext>
            </a:extLst>
          </p:cNvPr>
          <p:cNvSpPr>
            <a:spLocks noGrp="1"/>
          </p:cNvSpPr>
          <p:nvPr>
            <p:ph sz="quarter" idx="15"/>
          </p:nvPr>
        </p:nvSpPr>
        <p:spPr>
          <a:xfrm>
            <a:off x="342900" y="2335738"/>
            <a:ext cx="424017" cy="422360"/>
          </a:xfrm>
        </p:spPr>
        <p:txBody>
          <a:bodyPr/>
          <a:lstStyle/>
          <a:p>
            <a:r>
              <a:rPr lang="en-US" sz="2000" dirty="0"/>
              <a:t>a.</a:t>
            </a:r>
          </a:p>
        </p:txBody>
      </p:sp>
      <p:graphicFrame>
        <p:nvGraphicFramePr>
          <p:cNvPr id="28" name="Object 27">
            <a:extLst>
              <a:ext uri="{FF2B5EF4-FFF2-40B4-BE49-F238E27FC236}">
                <a16:creationId xmlns:a16="http://schemas.microsoft.com/office/drawing/2014/main" id="{BC8C3EF1-1C84-6EF0-7DEE-1142EA563F24}"/>
              </a:ext>
            </a:extLst>
          </p:cNvPr>
          <p:cNvGraphicFramePr>
            <a:graphicFrameLocks noChangeAspect="1"/>
          </p:cNvGraphicFramePr>
          <p:nvPr>
            <p:extLst>
              <p:ext uri="{D42A27DB-BD31-4B8C-83A1-F6EECF244321}">
                <p14:modId xmlns:p14="http://schemas.microsoft.com/office/powerpoint/2010/main" val="2052786983"/>
              </p:ext>
            </p:extLst>
          </p:nvPr>
        </p:nvGraphicFramePr>
        <p:xfrm>
          <a:off x="699805" y="2419062"/>
          <a:ext cx="2082800" cy="304800"/>
        </p:xfrm>
        <a:graphic>
          <a:graphicData uri="http://schemas.openxmlformats.org/presentationml/2006/ole">
            <mc:AlternateContent xmlns:mc="http://schemas.openxmlformats.org/markup-compatibility/2006">
              <mc:Choice xmlns:v="urn:schemas-microsoft-com:vml" Requires="v">
                <p:oleObj name="Equation" r:id="rId4" imgW="2082600" imgH="304560" progId="Equation.DSMT4">
                  <p:embed/>
                </p:oleObj>
              </mc:Choice>
              <mc:Fallback>
                <p:oleObj name="Equation" r:id="rId4" imgW="2082600" imgH="304560" progId="Equation.DSMT4">
                  <p:embed/>
                  <p:pic>
                    <p:nvPicPr>
                      <p:cNvPr id="0" name=""/>
                      <p:cNvPicPr/>
                      <p:nvPr/>
                    </p:nvPicPr>
                    <p:blipFill>
                      <a:blip r:embed="rId5"/>
                      <a:stretch>
                        <a:fillRect/>
                      </a:stretch>
                    </p:blipFill>
                    <p:spPr>
                      <a:xfrm>
                        <a:off x="699805" y="2419062"/>
                        <a:ext cx="2082800" cy="304800"/>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B6B096BF-499B-2976-673C-F58B5EF7A524}"/>
              </a:ext>
            </a:extLst>
          </p:cNvPr>
          <p:cNvSpPr>
            <a:spLocks noGrp="1"/>
          </p:cNvSpPr>
          <p:nvPr>
            <p:ph sz="quarter" idx="16"/>
          </p:nvPr>
        </p:nvSpPr>
        <p:spPr>
          <a:xfrm>
            <a:off x="342285" y="2789505"/>
            <a:ext cx="4880640" cy="831577"/>
          </a:xfrm>
        </p:spPr>
        <p:txBody>
          <a:bodyPr/>
          <a:lstStyle/>
          <a:p>
            <a:pPr marL="292608" indent="-292608">
              <a:buFont typeface="Arial" panose="020B0604020202020204" pitchFamily="34" charset="0"/>
              <a:buChar char="•"/>
            </a:pPr>
            <a:r>
              <a:rPr lang="en-US" sz="2000" dirty="0"/>
              <a:t>1-NORM.DIST(60, 72, 8, TRUE).</a:t>
            </a:r>
          </a:p>
          <a:p>
            <a:pPr marL="292608" indent="-292608">
              <a:buFont typeface="Arial" panose="020B0604020202020204" pitchFamily="34" charset="0"/>
              <a:buChar char="•"/>
            </a:pPr>
            <a:r>
              <a:rPr lang="en-US" sz="2000" dirty="0" err="1"/>
              <a:t>pnorm</a:t>
            </a:r>
            <a:r>
              <a:rPr lang="en-US" sz="2000" dirty="0"/>
              <a:t>(60,72,8, </a:t>
            </a:r>
            <a:r>
              <a:rPr lang="en-US" sz="2000" dirty="0" err="1"/>
              <a:t>lower.tail</a:t>
            </a:r>
            <a:r>
              <a:rPr lang="en-US" sz="2000" dirty="0"/>
              <a:t> = FALSE).</a:t>
            </a:r>
          </a:p>
        </p:txBody>
      </p:sp>
      <p:pic>
        <p:nvPicPr>
          <p:cNvPr id="8" name="Picture 7" descr="A normal distribution is shaded up to the mark of 60 on the left. The right half is labeled 0.9332.">
            <a:extLst>
              <a:ext uri="{FF2B5EF4-FFF2-40B4-BE49-F238E27FC236}">
                <a16:creationId xmlns:a16="http://schemas.microsoft.com/office/drawing/2014/main" id="{5281A68B-B608-84DF-B79F-25EDC13B69EF}"/>
              </a:ext>
            </a:extLst>
          </p:cNvPr>
          <p:cNvPicPr>
            <a:picLocks noChangeAspect="1"/>
          </p:cNvPicPr>
          <p:nvPr/>
        </p:nvPicPr>
        <p:blipFill>
          <a:blip r:embed="rId6"/>
          <a:stretch>
            <a:fillRect/>
          </a:stretch>
        </p:blipFill>
        <p:spPr>
          <a:xfrm>
            <a:off x="5222925" y="2220392"/>
            <a:ext cx="2550731" cy="1508118"/>
          </a:xfrm>
          <a:prstGeom prst="rect">
            <a:avLst/>
          </a:prstGeom>
        </p:spPr>
      </p:pic>
      <p:sp>
        <p:nvSpPr>
          <p:cNvPr id="25" name="Content Placeholder 24">
            <a:extLst>
              <a:ext uri="{FF2B5EF4-FFF2-40B4-BE49-F238E27FC236}">
                <a16:creationId xmlns:a16="http://schemas.microsoft.com/office/drawing/2014/main" id="{981DE303-295D-C6F9-0011-237FF6687EBC}"/>
              </a:ext>
            </a:extLst>
          </p:cNvPr>
          <p:cNvSpPr>
            <a:spLocks noGrp="1"/>
          </p:cNvSpPr>
          <p:nvPr>
            <p:ph sz="quarter" idx="17"/>
          </p:nvPr>
        </p:nvSpPr>
        <p:spPr>
          <a:xfrm>
            <a:off x="342285" y="3728510"/>
            <a:ext cx="414184" cy="408785"/>
          </a:xfrm>
        </p:spPr>
        <p:txBody>
          <a:bodyPr/>
          <a:lstStyle/>
          <a:p>
            <a:r>
              <a:rPr lang="en-US" sz="2000" dirty="0"/>
              <a:t>b. </a:t>
            </a:r>
          </a:p>
        </p:txBody>
      </p:sp>
      <p:graphicFrame>
        <p:nvGraphicFramePr>
          <p:cNvPr id="29" name="Object 28">
            <a:extLst>
              <a:ext uri="{FF2B5EF4-FFF2-40B4-BE49-F238E27FC236}">
                <a16:creationId xmlns:a16="http://schemas.microsoft.com/office/drawing/2014/main" id="{7345D9F1-FBD2-5274-E270-2BDA737119C6}"/>
              </a:ext>
            </a:extLst>
          </p:cNvPr>
          <p:cNvGraphicFramePr>
            <a:graphicFrameLocks noChangeAspect="1"/>
          </p:cNvGraphicFramePr>
          <p:nvPr>
            <p:extLst>
              <p:ext uri="{D42A27DB-BD31-4B8C-83A1-F6EECF244321}">
                <p14:modId xmlns:p14="http://schemas.microsoft.com/office/powerpoint/2010/main" val="121817988"/>
              </p:ext>
            </p:extLst>
          </p:nvPr>
        </p:nvGraphicFramePr>
        <p:xfrm>
          <a:off x="699805" y="3812386"/>
          <a:ext cx="2603500" cy="304800"/>
        </p:xfrm>
        <a:graphic>
          <a:graphicData uri="http://schemas.openxmlformats.org/presentationml/2006/ole">
            <mc:AlternateContent xmlns:mc="http://schemas.openxmlformats.org/markup-compatibility/2006">
              <mc:Choice xmlns:v="urn:schemas-microsoft-com:vml" Requires="v">
                <p:oleObj name="Equation" r:id="rId7" imgW="2603160" imgH="304560" progId="Equation.DSMT4">
                  <p:embed/>
                </p:oleObj>
              </mc:Choice>
              <mc:Fallback>
                <p:oleObj name="Equation" r:id="rId7" imgW="2603160" imgH="304560" progId="Equation.DSMT4">
                  <p:embed/>
                  <p:pic>
                    <p:nvPicPr>
                      <p:cNvPr id="0" name=""/>
                      <p:cNvPicPr/>
                      <p:nvPr/>
                    </p:nvPicPr>
                    <p:blipFill>
                      <a:blip r:embed="rId8"/>
                      <a:stretch>
                        <a:fillRect/>
                      </a:stretch>
                    </p:blipFill>
                    <p:spPr>
                      <a:xfrm>
                        <a:off x="699805" y="3812386"/>
                        <a:ext cx="2603500" cy="304800"/>
                      </a:xfrm>
                      <a:prstGeom prst="rect">
                        <a:avLst/>
                      </a:prstGeom>
                    </p:spPr>
                  </p:pic>
                </p:oleObj>
              </mc:Fallback>
            </mc:AlternateContent>
          </a:graphicData>
        </a:graphic>
      </p:graphicFrame>
      <p:sp>
        <p:nvSpPr>
          <p:cNvPr id="26" name="Content Placeholder 25">
            <a:extLst>
              <a:ext uri="{FF2B5EF4-FFF2-40B4-BE49-F238E27FC236}">
                <a16:creationId xmlns:a16="http://schemas.microsoft.com/office/drawing/2014/main" id="{0772FD4C-6ABA-4D46-8945-08CE33DA783F}"/>
              </a:ext>
            </a:extLst>
          </p:cNvPr>
          <p:cNvSpPr>
            <a:spLocks noGrp="1"/>
          </p:cNvSpPr>
          <p:nvPr>
            <p:ph sz="quarter" idx="18"/>
          </p:nvPr>
        </p:nvSpPr>
        <p:spPr>
          <a:xfrm>
            <a:off x="342285" y="4183051"/>
            <a:ext cx="4524068" cy="1508431"/>
          </a:xfrm>
        </p:spPr>
        <p:txBody>
          <a:bodyPr/>
          <a:lstStyle/>
          <a:p>
            <a:pPr marL="292608" indent="-292608">
              <a:buFont typeface="Arial" panose="020B0604020202020204" pitchFamily="34" charset="0"/>
              <a:buChar char="•"/>
            </a:pPr>
            <a:r>
              <a:rPr lang="en-US" sz="2000" dirty="0"/>
              <a:t>NORM.DIST(84, 72, 8, TRUE) − NORM.DIST(68, 72, 8, TRUE).</a:t>
            </a:r>
          </a:p>
          <a:p>
            <a:pPr marL="292608" indent="-292608">
              <a:buFont typeface="Arial" panose="020B0604020202020204" pitchFamily="34" charset="0"/>
              <a:buChar char="•"/>
            </a:pPr>
            <a:r>
              <a:rPr lang="en-US" sz="2000" dirty="0" err="1"/>
              <a:t>pnorm</a:t>
            </a:r>
            <a:r>
              <a:rPr lang="en-US" sz="2000" dirty="0"/>
              <a:t>(84,72,8, </a:t>
            </a:r>
            <a:r>
              <a:rPr lang="en-US" sz="2000" dirty="0" err="1"/>
              <a:t>lower.tail</a:t>
            </a:r>
            <a:r>
              <a:rPr lang="en-US" sz="2000" dirty="0"/>
              <a:t>=TRUE) − </a:t>
            </a:r>
            <a:r>
              <a:rPr lang="en-US" sz="2000" dirty="0" err="1"/>
              <a:t>pnorm</a:t>
            </a:r>
            <a:r>
              <a:rPr lang="en-US" sz="2000" dirty="0"/>
              <a:t>(68,72,8, </a:t>
            </a:r>
            <a:r>
              <a:rPr lang="en-US" sz="2000" dirty="0" err="1"/>
              <a:t>lower.tail</a:t>
            </a:r>
            <a:r>
              <a:rPr lang="en-US" sz="2000" dirty="0"/>
              <a:t>=TRUE).</a:t>
            </a:r>
          </a:p>
        </p:txBody>
      </p:sp>
      <p:pic>
        <p:nvPicPr>
          <p:cNvPr id="16" name="Picture 15" descr="Normal distribution graph showing a shaded area representing 0.6247 probability between values 68 and 84 on the x axis.">
            <a:extLst>
              <a:ext uri="{FF2B5EF4-FFF2-40B4-BE49-F238E27FC236}">
                <a16:creationId xmlns:a16="http://schemas.microsoft.com/office/drawing/2014/main" id="{8809FC03-D48F-9C71-0040-61E9DD1E0612}"/>
              </a:ext>
            </a:extLst>
          </p:cNvPr>
          <p:cNvPicPr>
            <a:picLocks noChangeAspect="1"/>
          </p:cNvPicPr>
          <p:nvPr/>
        </p:nvPicPr>
        <p:blipFill>
          <a:blip r:embed="rId9"/>
          <a:stretch>
            <a:fillRect/>
          </a:stretch>
        </p:blipFill>
        <p:spPr>
          <a:xfrm>
            <a:off x="4998219" y="4010702"/>
            <a:ext cx="3000144" cy="1734273"/>
          </a:xfrm>
          <a:prstGeom prst="rect">
            <a:avLst/>
          </a:prstGeom>
        </p:spPr>
      </p:pic>
      <p:sp>
        <p:nvSpPr>
          <p:cNvPr id="11" name="Slide Number Placeholder 10">
            <a:extLst>
              <a:ext uri="{FF2B5EF4-FFF2-40B4-BE49-F238E27FC236}">
                <a16:creationId xmlns:a16="http://schemas.microsoft.com/office/drawing/2014/main" id="{8D160EE7-E0F0-BA3C-0996-07639443F76F}"/>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1116859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D843-41E9-49EC-8B74-0DAEBBF57177}"/>
              </a:ext>
            </a:extLst>
          </p:cNvPr>
          <p:cNvSpPr>
            <a:spLocks noGrp="1"/>
          </p:cNvSpPr>
          <p:nvPr>
            <p:ph type="title"/>
          </p:nvPr>
        </p:nvSpPr>
        <p:spPr/>
        <p:txBody>
          <a:bodyPr>
            <a:normAutofit/>
          </a:bodyPr>
          <a:lstStyle/>
          <a:p>
            <a:r>
              <a:rPr lang="en-US" sz="3600" dirty="0"/>
              <a:t>5.5: The Normal Distribution </a:t>
            </a:r>
            <a:r>
              <a:rPr lang="en-US" sz="1000" b="0" dirty="0"/>
              <a:t>7</a:t>
            </a:r>
          </a:p>
        </p:txBody>
      </p:sp>
      <p:sp>
        <p:nvSpPr>
          <p:cNvPr id="3" name="Content Placeholder 2">
            <a:extLst>
              <a:ext uri="{FF2B5EF4-FFF2-40B4-BE49-F238E27FC236}">
                <a16:creationId xmlns:a16="http://schemas.microsoft.com/office/drawing/2014/main" id="{07DE8278-F696-44C2-9749-0DA66536814C}"/>
              </a:ext>
            </a:extLst>
          </p:cNvPr>
          <p:cNvSpPr>
            <a:spLocks noGrp="1"/>
          </p:cNvSpPr>
          <p:nvPr>
            <p:ph sz="quarter" idx="11"/>
          </p:nvPr>
        </p:nvSpPr>
        <p:spPr>
          <a:xfrm>
            <a:off x="342900" y="1276709"/>
            <a:ext cx="8458200" cy="1742716"/>
          </a:xfrm>
        </p:spPr>
        <p:txBody>
          <a:bodyPr/>
          <a:lstStyle/>
          <a:p>
            <a:pPr marL="292608" indent="-292608">
              <a:buFont typeface="Arial" panose="020B0604020202020204" pitchFamily="34" charset="0"/>
              <a:buChar char="•"/>
            </a:pPr>
            <a:r>
              <a:rPr lang="en-US" dirty="0"/>
              <a:t>Given probabilities, we can compute values of </a:t>
            </a:r>
            <a:r>
              <a:rPr lang="en-US" i="1" dirty="0"/>
              <a:t>X</a:t>
            </a:r>
            <a:r>
              <a:rPr lang="en-US" dirty="0"/>
              <a:t>.</a:t>
            </a:r>
          </a:p>
          <a:p>
            <a:pPr marL="292608" indent="-292608">
              <a:buFont typeface="Arial" panose="020B0604020202020204" pitchFamily="34" charset="0"/>
              <a:buChar char="•"/>
            </a:pPr>
            <a:r>
              <a:rPr lang="en-US" dirty="0"/>
              <a:t>Example: Scores on a management aptitude exam are normally distributed with a mean of 72 and a standard deviation of 8.</a:t>
            </a:r>
          </a:p>
        </p:txBody>
      </p:sp>
      <p:sp>
        <p:nvSpPr>
          <p:cNvPr id="4" name="Content Placeholder 3">
            <a:extLst>
              <a:ext uri="{FF2B5EF4-FFF2-40B4-BE49-F238E27FC236}">
                <a16:creationId xmlns:a16="http://schemas.microsoft.com/office/drawing/2014/main" id="{FDBFE97E-44E4-4735-B950-2A854A203FD6}"/>
              </a:ext>
            </a:extLst>
          </p:cNvPr>
          <p:cNvSpPr>
            <a:spLocks noGrp="1"/>
          </p:cNvSpPr>
          <p:nvPr>
            <p:ph sz="quarter" idx="14"/>
          </p:nvPr>
        </p:nvSpPr>
        <p:spPr>
          <a:xfrm>
            <a:off x="342900" y="3124200"/>
            <a:ext cx="8458200" cy="1952625"/>
          </a:xfrm>
        </p:spPr>
        <p:txBody>
          <a:bodyPr/>
          <a:lstStyle/>
          <a:p>
            <a:pPr marL="342900" indent="-342900"/>
            <a:r>
              <a:rPr lang="en-US" dirty="0"/>
              <a:t>a. What is the lowest score that will place a manager in the top 10% (90th percentile) of the distribution?</a:t>
            </a:r>
          </a:p>
          <a:p>
            <a:pPr marL="342900" indent="-342900"/>
            <a:r>
              <a:rPr lang="en-US" dirty="0"/>
              <a:t>b. What is the highest score that will place a manager in the bottom 25% (25th percentile) of the distribution?</a:t>
            </a:r>
          </a:p>
        </p:txBody>
      </p:sp>
      <p:sp>
        <p:nvSpPr>
          <p:cNvPr id="7" name="Slide Number Placeholder 6">
            <a:extLst>
              <a:ext uri="{FF2B5EF4-FFF2-40B4-BE49-F238E27FC236}">
                <a16:creationId xmlns:a16="http://schemas.microsoft.com/office/drawing/2014/main" id="{D468E1CD-0250-4947-A357-AE21CF9982E2}"/>
              </a:ext>
            </a:extLst>
          </p:cNvPr>
          <p:cNvSpPr>
            <a:spLocks noGrp="1"/>
          </p:cNvSpPr>
          <p:nvPr>
            <p:ph type="sldNum" sz="quarter" idx="10"/>
          </p:nvPr>
        </p:nvSpPr>
        <p:spPr/>
        <p:txBody>
          <a:bodyPr/>
          <a:lstStyle/>
          <a:p>
            <a:fld id="{68151E55-6873-49E2-B8D5-2F265E6F1973}" type="slidenum">
              <a:rPr lang="en-US" smtClean="0"/>
              <a:t>56</a:t>
            </a:fld>
            <a:endParaRPr lang="en-US"/>
          </a:p>
        </p:txBody>
      </p:sp>
    </p:spTree>
    <p:extLst>
      <p:ext uri="{BB962C8B-B14F-4D97-AF65-F5344CB8AC3E}">
        <p14:creationId xmlns:p14="http://schemas.microsoft.com/office/powerpoint/2010/main" val="4022795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F903-A8CF-47E2-B051-AB4EB5F39918}"/>
              </a:ext>
            </a:extLst>
          </p:cNvPr>
          <p:cNvSpPr>
            <a:spLocks noGrp="1"/>
          </p:cNvSpPr>
          <p:nvPr>
            <p:ph type="title"/>
          </p:nvPr>
        </p:nvSpPr>
        <p:spPr/>
        <p:txBody>
          <a:bodyPr/>
          <a:lstStyle/>
          <a:p>
            <a:r>
              <a:rPr lang="en-US" dirty="0"/>
              <a:t>5.5: The Normal Distribution </a:t>
            </a:r>
            <a:r>
              <a:rPr lang="en-US" sz="1000" b="0" dirty="0"/>
              <a:t>8</a:t>
            </a:r>
          </a:p>
        </p:txBody>
      </p:sp>
      <p:sp>
        <p:nvSpPr>
          <p:cNvPr id="3" name="Content Placeholder 2">
            <a:extLst>
              <a:ext uri="{FF2B5EF4-FFF2-40B4-BE49-F238E27FC236}">
                <a16:creationId xmlns:a16="http://schemas.microsoft.com/office/drawing/2014/main" id="{3B946348-911C-4F13-AB67-336F3F03F847}"/>
              </a:ext>
            </a:extLst>
          </p:cNvPr>
          <p:cNvSpPr>
            <a:spLocks noGrp="1"/>
          </p:cNvSpPr>
          <p:nvPr>
            <p:ph sz="quarter" idx="11"/>
          </p:nvPr>
        </p:nvSpPr>
        <p:spPr>
          <a:xfrm>
            <a:off x="342900" y="1276710"/>
            <a:ext cx="8458200" cy="399690"/>
          </a:xfrm>
        </p:spPr>
        <p:txBody>
          <a:bodyPr/>
          <a:lstStyle/>
          <a:p>
            <a:pPr marL="292608" indent="-292608">
              <a:buFont typeface="Arial" panose="020B0604020202020204" pitchFamily="34" charset="0"/>
              <a:buChar char="•"/>
            </a:pPr>
            <a:r>
              <a:rPr lang="en-US" sz="2000" dirty="0"/>
              <a:t>Example:</a:t>
            </a:r>
          </a:p>
        </p:txBody>
      </p:sp>
      <p:sp>
        <p:nvSpPr>
          <p:cNvPr id="4" name="Content Placeholder 3">
            <a:extLst>
              <a:ext uri="{FF2B5EF4-FFF2-40B4-BE49-F238E27FC236}">
                <a16:creationId xmlns:a16="http://schemas.microsoft.com/office/drawing/2014/main" id="{8950A669-5990-4A6C-8C45-9201AE931D1A}"/>
              </a:ext>
            </a:extLst>
          </p:cNvPr>
          <p:cNvSpPr>
            <a:spLocks noGrp="1"/>
          </p:cNvSpPr>
          <p:nvPr>
            <p:ph sz="quarter" idx="14"/>
          </p:nvPr>
        </p:nvSpPr>
        <p:spPr>
          <a:xfrm>
            <a:off x="342900" y="1733551"/>
            <a:ext cx="3552825" cy="400050"/>
          </a:xfrm>
        </p:spPr>
        <p:txBody>
          <a:bodyPr/>
          <a:lstStyle/>
          <a:p>
            <a:pPr marL="292608" indent="-292608">
              <a:buFont typeface="Arial" panose="020B0604020202020204" pitchFamily="34" charset="0"/>
              <a:buChar char="•"/>
            </a:pPr>
            <a:r>
              <a:rPr lang="en-US" sz="2000" dirty="0"/>
              <a:t>Let </a:t>
            </a:r>
            <a:r>
              <a:rPr lang="en-US" sz="2000" i="1" dirty="0"/>
              <a:t>X</a:t>
            </a:r>
            <a:r>
              <a:rPr lang="en-US" sz="2000" dirty="0"/>
              <a:t> represent scores with</a:t>
            </a:r>
          </a:p>
        </p:txBody>
      </p:sp>
      <p:graphicFrame>
        <p:nvGraphicFramePr>
          <p:cNvPr id="12" name="Object 11">
            <a:extLst>
              <a:ext uri="{FF2B5EF4-FFF2-40B4-BE49-F238E27FC236}">
                <a16:creationId xmlns:a16="http://schemas.microsoft.com/office/drawing/2014/main" id="{9A10F8AB-FFEF-4B3A-BD5D-95E2C91FBBF7}"/>
              </a:ext>
            </a:extLst>
          </p:cNvPr>
          <p:cNvGraphicFramePr>
            <a:graphicFrameLocks noChangeAspect="1"/>
          </p:cNvGraphicFramePr>
          <p:nvPr/>
        </p:nvGraphicFramePr>
        <p:xfrm>
          <a:off x="3943350" y="1781176"/>
          <a:ext cx="1816100" cy="304800"/>
        </p:xfrm>
        <a:graphic>
          <a:graphicData uri="http://schemas.openxmlformats.org/presentationml/2006/ole">
            <mc:AlternateContent xmlns:mc="http://schemas.openxmlformats.org/markup-compatibility/2006">
              <mc:Choice xmlns:v="urn:schemas-microsoft-com:vml" Requires="v">
                <p:oleObj name="Equation" r:id="rId2" imgW="1815840" imgH="304560" progId="Equation.DSMT4">
                  <p:embed/>
                </p:oleObj>
              </mc:Choice>
              <mc:Fallback>
                <p:oleObj name="Equation" r:id="rId2" imgW="1815840" imgH="304560" progId="Equation.DSMT4">
                  <p:embed/>
                  <p:pic>
                    <p:nvPicPr>
                      <p:cNvPr id="12" name="Object 11">
                        <a:extLst>
                          <a:ext uri="{FF2B5EF4-FFF2-40B4-BE49-F238E27FC236}">
                            <a16:creationId xmlns:a16="http://schemas.microsoft.com/office/drawing/2014/main" id="{9A10F8AB-FFEF-4B3A-BD5D-95E2C91FBBF7}"/>
                          </a:ext>
                        </a:extLst>
                      </p:cNvPr>
                      <p:cNvPicPr/>
                      <p:nvPr/>
                    </p:nvPicPr>
                    <p:blipFill>
                      <a:blip r:embed="rId3"/>
                      <a:stretch>
                        <a:fillRect/>
                      </a:stretch>
                    </p:blipFill>
                    <p:spPr>
                      <a:xfrm>
                        <a:off x="3943350" y="1781176"/>
                        <a:ext cx="1816100" cy="3048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9581190-CA95-4FA5-87CA-0C6578C7B8EC}"/>
              </a:ext>
            </a:extLst>
          </p:cNvPr>
          <p:cNvSpPr>
            <a:spLocks noGrp="1"/>
          </p:cNvSpPr>
          <p:nvPr>
            <p:ph sz="quarter" idx="15"/>
          </p:nvPr>
        </p:nvSpPr>
        <p:spPr>
          <a:xfrm>
            <a:off x="342900" y="2238375"/>
            <a:ext cx="4229100" cy="1304925"/>
          </a:xfrm>
        </p:spPr>
        <p:txBody>
          <a:bodyPr/>
          <a:lstStyle/>
          <a:p>
            <a:r>
              <a:rPr lang="en-US" sz="2000" dirty="0"/>
              <a:t>a. The 90</a:t>
            </a:r>
            <a:r>
              <a:rPr lang="en-US" sz="2000" baseline="30000" dirty="0"/>
              <a:t>th</a:t>
            </a:r>
            <a:r>
              <a:rPr lang="en-US" sz="2000" dirty="0"/>
              <a:t> percentile is 82.24.</a:t>
            </a:r>
          </a:p>
          <a:p>
            <a:pPr marL="292608" indent="-292608">
              <a:buFont typeface="Arial" panose="020B0604020202020204" pitchFamily="34" charset="0"/>
              <a:buChar char="•"/>
            </a:pPr>
            <a:r>
              <a:rPr lang="en-US" sz="2000" dirty="0"/>
              <a:t>NORM.INV(0.90, 72, 8).</a:t>
            </a:r>
          </a:p>
          <a:p>
            <a:pPr marL="292608" indent="-292608">
              <a:buFont typeface="Arial" panose="020B0604020202020204" pitchFamily="34" charset="0"/>
              <a:buChar char="•"/>
            </a:pPr>
            <a:r>
              <a:rPr lang="en-US" sz="2000" dirty="0" err="1"/>
              <a:t>qnorm</a:t>
            </a:r>
            <a:r>
              <a:rPr lang="en-US" sz="2000" dirty="0"/>
              <a:t>(0.90,72,8).</a:t>
            </a:r>
          </a:p>
        </p:txBody>
      </p:sp>
      <p:pic>
        <p:nvPicPr>
          <p:cNvPr id="10" name="Picture 9" descr="A bell curve graph has a larger shaded area representing 0.90, on the left of the value 82.25 on x axis.">
            <a:extLst>
              <a:ext uri="{FF2B5EF4-FFF2-40B4-BE49-F238E27FC236}">
                <a16:creationId xmlns:a16="http://schemas.microsoft.com/office/drawing/2014/main" id="{54FE3236-79DC-4BD8-0413-B221DE3FD22B}"/>
              </a:ext>
            </a:extLst>
          </p:cNvPr>
          <p:cNvPicPr>
            <a:picLocks noChangeAspect="1"/>
          </p:cNvPicPr>
          <p:nvPr/>
        </p:nvPicPr>
        <p:blipFill>
          <a:blip r:embed="rId4"/>
          <a:stretch>
            <a:fillRect/>
          </a:stretch>
        </p:blipFill>
        <p:spPr>
          <a:xfrm>
            <a:off x="4666613" y="2217254"/>
            <a:ext cx="3008564" cy="1756348"/>
          </a:xfrm>
          <a:prstGeom prst="rect">
            <a:avLst/>
          </a:prstGeom>
        </p:spPr>
      </p:pic>
      <p:sp>
        <p:nvSpPr>
          <p:cNvPr id="6" name="Content Placeholder 5">
            <a:extLst>
              <a:ext uri="{FF2B5EF4-FFF2-40B4-BE49-F238E27FC236}">
                <a16:creationId xmlns:a16="http://schemas.microsoft.com/office/drawing/2014/main" id="{31912DB2-17B1-43A2-84D9-F8EB5DECFE72}"/>
              </a:ext>
            </a:extLst>
          </p:cNvPr>
          <p:cNvSpPr>
            <a:spLocks noGrp="1"/>
          </p:cNvSpPr>
          <p:nvPr>
            <p:ph sz="quarter" idx="16"/>
          </p:nvPr>
        </p:nvSpPr>
        <p:spPr>
          <a:xfrm>
            <a:off x="342900" y="4167729"/>
            <a:ext cx="4229100" cy="1283371"/>
          </a:xfrm>
        </p:spPr>
        <p:txBody>
          <a:bodyPr/>
          <a:lstStyle/>
          <a:p>
            <a:r>
              <a:rPr lang="en-US" sz="2000" dirty="0"/>
              <a:t>b. The 25th percentile is 66.64.</a:t>
            </a:r>
          </a:p>
          <a:p>
            <a:pPr marL="292608" indent="-292608">
              <a:buFont typeface="Arial" panose="020B0604020202020204" pitchFamily="34" charset="0"/>
              <a:buChar char="•"/>
            </a:pPr>
            <a:r>
              <a:rPr lang="en-US" sz="2000" dirty="0"/>
              <a:t>NORM.INV(0.25, 72, 8).</a:t>
            </a:r>
          </a:p>
          <a:p>
            <a:pPr marL="292608" indent="-292608">
              <a:buFont typeface="Arial" panose="020B0604020202020204" pitchFamily="34" charset="0"/>
              <a:buChar char="•"/>
            </a:pPr>
            <a:r>
              <a:rPr lang="en-US" sz="2000" dirty="0" err="1"/>
              <a:t>qnorm</a:t>
            </a:r>
            <a:r>
              <a:rPr lang="en-US" sz="2000" dirty="0"/>
              <a:t>(0.25,72,8).</a:t>
            </a:r>
          </a:p>
        </p:txBody>
      </p:sp>
      <p:pic>
        <p:nvPicPr>
          <p:cNvPr id="14" name="Picture 13" descr="A bell curve graph has a smaller shaded area representing 0.25, on the left of the value 66.60 on x axis.">
            <a:extLst>
              <a:ext uri="{FF2B5EF4-FFF2-40B4-BE49-F238E27FC236}">
                <a16:creationId xmlns:a16="http://schemas.microsoft.com/office/drawing/2014/main" id="{96A9A0BD-677E-3D22-47DB-45CDE4C66409}"/>
              </a:ext>
            </a:extLst>
          </p:cNvPr>
          <p:cNvPicPr>
            <a:picLocks noChangeAspect="1"/>
          </p:cNvPicPr>
          <p:nvPr/>
        </p:nvPicPr>
        <p:blipFill>
          <a:blip r:embed="rId5"/>
          <a:stretch>
            <a:fillRect/>
          </a:stretch>
        </p:blipFill>
        <p:spPr>
          <a:xfrm>
            <a:off x="4643651" y="4167729"/>
            <a:ext cx="3054488" cy="1843160"/>
          </a:xfrm>
          <a:prstGeom prst="rect">
            <a:avLst/>
          </a:prstGeom>
        </p:spPr>
      </p:pic>
      <p:sp>
        <p:nvSpPr>
          <p:cNvPr id="11" name="Slide Number Placeholder 10">
            <a:extLst>
              <a:ext uri="{FF2B5EF4-FFF2-40B4-BE49-F238E27FC236}">
                <a16:creationId xmlns:a16="http://schemas.microsoft.com/office/drawing/2014/main" id="{07EFAEEB-D0C9-4E8F-9F59-FA27330929D0}"/>
              </a:ext>
            </a:extLst>
          </p:cNvPr>
          <p:cNvSpPr>
            <a:spLocks noGrp="1"/>
          </p:cNvSpPr>
          <p:nvPr>
            <p:ph type="sldNum" sz="quarter" idx="10"/>
          </p:nvPr>
        </p:nvSpPr>
        <p:spPr/>
        <p:txBody>
          <a:bodyPr/>
          <a:lstStyle/>
          <a:p>
            <a:fld id="{68151E55-6873-49E2-B8D5-2F265E6F1973}" type="slidenum">
              <a:rPr lang="en-US" smtClean="0"/>
              <a:t>57</a:t>
            </a:fld>
            <a:endParaRPr lang="en-US" dirty="0"/>
          </a:p>
        </p:txBody>
      </p:sp>
    </p:spTree>
    <p:extLst>
      <p:ext uri="{BB962C8B-B14F-4D97-AF65-F5344CB8AC3E}">
        <p14:creationId xmlns:p14="http://schemas.microsoft.com/office/powerpoint/2010/main" val="1786005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59</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F05F-1F7E-4921-8BC7-0F0E2065B9B2}"/>
              </a:ext>
            </a:extLst>
          </p:cNvPr>
          <p:cNvSpPr>
            <a:spLocks noGrp="1"/>
          </p:cNvSpPr>
          <p:nvPr>
            <p:ph type="title"/>
          </p:nvPr>
        </p:nvSpPr>
        <p:spPr/>
        <p:txBody>
          <a:bodyPr>
            <a:noAutofit/>
          </a:bodyPr>
          <a:lstStyle/>
          <a:p>
            <a:r>
              <a:rPr lang="en-US" sz="3200" dirty="0"/>
              <a:t>5.1: Probability Concepts and Probability Rules </a:t>
            </a:r>
            <a:r>
              <a:rPr lang="en-US" sz="1000" b="0" dirty="0"/>
              <a:t>3</a:t>
            </a:r>
          </a:p>
        </p:txBody>
      </p:sp>
      <p:sp>
        <p:nvSpPr>
          <p:cNvPr id="3" name="Content Placeholder 2">
            <a:extLst>
              <a:ext uri="{FF2B5EF4-FFF2-40B4-BE49-F238E27FC236}">
                <a16:creationId xmlns:a16="http://schemas.microsoft.com/office/drawing/2014/main" id="{A730BB79-28FE-4ABA-B54A-F0D05B395391}"/>
              </a:ext>
            </a:extLst>
          </p:cNvPr>
          <p:cNvSpPr>
            <a:spLocks noGrp="1"/>
          </p:cNvSpPr>
          <p:nvPr>
            <p:ph sz="quarter" idx="11"/>
          </p:nvPr>
        </p:nvSpPr>
        <p:spPr>
          <a:xfrm>
            <a:off x="342900" y="1276710"/>
            <a:ext cx="8458200" cy="1361716"/>
          </a:xfrm>
        </p:spPr>
        <p:txBody>
          <a:bodyPr/>
          <a:lstStyle/>
          <a:p>
            <a:r>
              <a:rPr lang="en-US" sz="2200" dirty="0"/>
              <a:t>Exhaustive events:</a:t>
            </a:r>
          </a:p>
          <a:p>
            <a:pPr marL="292608" indent="-292608">
              <a:buFont typeface="Arial" panose="020B0604020202020204" pitchFamily="34" charset="0"/>
              <a:buChar char="•"/>
            </a:pPr>
            <a:r>
              <a:rPr lang="en-US" sz="2200" dirty="0"/>
              <a:t>All possible outcomes of an experiment belong to the events.</a:t>
            </a:r>
          </a:p>
          <a:p>
            <a:pPr marL="292608" indent="-292608">
              <a:buFont typeface="Arial" panose="020B0604020202020204" pitchFamily="34" charset="0"/>
              <a:buChar char="•"/>
            </a:pPr>
            <a:r>
              <a:rPr lang="en-US" sz="2200" dirty="0"/>
              <a:t>Include all outcomes in the sample space.</a:t>
            </a:r>
          </a:p>
        </p:txBody>
      </p:sp>
      <p:sp>
        <p:nvSpPr>
          <p:cNvPr id="4" name="Content Placeholder 3">
            <a:extLst>
              <a:ext uri="{FF2B5EF4-FFF2-40B4-BE49-F238E27FC236}">
                <a16:creationId xmlns:a16="http://schemas.microsoft.com/office/drawing/2014/main" id="{445EC12C-66C7-40A5-8D80-ADC8F9E77D68}"/>
              </a:ext>
            </a:extLst>
          </p:cNvPr>
          <p:cNvSpPr>
            <a:spLocks noGrp="1"/>
          </p:cNvSpPr>
          <p:nvPr>
            <p:ph sz="quarter" idx="14"/>
          </p:nvPr>
        </p:nvSpPr>
        <p:spPr>
          <a:xfrm>
            <a:off x="342900" y="2733675"/>
            <a:ext cx="8458200" cy="1657350"/>
          </a:xfrm>
        </p:spPr>
        <p:txBody>
          <a:bodyPr/>
          <a:lstStyle/>
          <a:p>
            <a:r>
              <a:rPr lang="en-US" sz="2200" dirty="0"/>
              <a:t>Mutually exclusive events:</a:t>
            </a:r>
          </a:p>
          <a:p>
            <a:pPr marL="292608" indent="-292608">
              <a:buFont typeface="Arial" panose="020B0604020202020204" pitchFamily="34" charset="0"/>
              <a:buChar char="•"/>
            </a:pPr>
            <a:r>
              <a:rPr lang="en-US" sz="2200" dirty="0"/>
              <a:t>They do not share any common outcomes.</a:t>
            </a:r>
          </a:p>
          <a:p>
            <a:pPr marL="292608" indent="-292608">
              <a:buFont typeface="Arial" panose="020B0604020202020204" pitchFamily="34" charset="0"/>
              <a:buChar char="•"/>
            </a:pPr>
            <a:r>
              <a:rPr lang="en-US" sz="2200" dirty="0"/>
              <a:t>The occurrence of one event precludes the occurrence of others.</a:t>
            </a:r>
          </a:p>
        </p:txBody>
      </p:sp>
      <p:sp>
        <p:nvSpPr>
          <p:cNvPr id="8" name="Content Placeholder 7">
            <a:extLst>
              <a:ext uri="{FF2B5EF4-FFF2-40B4-BE49-F238E27FC236}">
                <a16:creationId xmlns:a16="http://schemas.microsoft.com/office/drawing/2014/main" id="{FC5C974B-ED00-4DFC-A01B-26151B5C4290}"/>
              </a:ext>
            </a:extLst>
          </p:cNvPr>
          <p:cNvSpPr>
            <a:spLocks noGrp="1"/>
          </p:cNvSpPr>
          <p:nvPr>
            <p:ph sz="quarter" idx="15"/>
          </p:nvPr>
        </p:nvSpPr>
        <p:spPr>
          <a:xfrm>
            <a:off x="356750" y="4486273"/>
            <a:ext cx="8458200" cy="2047877"/>
          </a:xfrm>
        </p:spPr>
        <p:txBody>
          <a:bodyPr/>
          <a:lstStyle/>
          <a:p>
            <a:r>
              <a:rPr lang="en-US" sz="2200" dirty="0"/>
              <a:t>Examples:</a:t>
            </a:r>
          </a:p>
          <a:p>
            <a:pPr marL="292608" indent="-292608">
              <a:buFont typeface="Arial" panose="020B0604020202020204" pitchFamily="34" charset="0"/>
              <a:buChar char="•"/>
            </a:pPr>
            <a:r>
              <a:rPr lang="en-US" sz="2200" dirty="0"/>
              <a:t>Grades of A and B are not exhaustive events because they do not include all feasible grades in the sample space. But, the events are mutually exclusive.</a:t>
            </a:r>
          </a:p>
          <a:p>
            <a:pPr marL="292608" indent="-292608">
              <a:buFont typeface="Arial" panose="020B0604020202020204" pitchFamily="34" charset="0"/>
              <a:buChar char="•"/>
            </a:pPr>
            <a:r>
              <a:rPr lang="en-US" sz="2200" dirty="0"/>
              <a:t>Pass and fail are exhaustive and mutually exclusive.</a:t>
            </a:r>
          </a:p>
        </p:txBody>
      </p:sp>
      <p:sp>
        <p:nvSpPr>
          <p:cNvPr id="7" name="Slide Number Placeholder 6">
            <a:extLst>
              <a:ext uri="{FF2B5EF4-FFF2-40B4-BE49-F238E27FC236}">
                <a16:creationId xmlns:a16="http://schemas.microsoft.com/office/drawing/2014/main" id="{15F8A074-FFF3-4354-ACD8-5184376ABBED}"/>
              </a:ext>
            </a:extLst>
          </p:cNvPr>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4167250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9248-9478-945E-C9AD-09E678A851A8}"/>
              </a:ext>
            </a:extLst>
          </p:cNvPr>
          <p:cNvSpPr>
            <a:spLocks noGrp="1"/>
          </p:cNvSpPr>
          <p:nvPr>
            <p:ph type="title"/>
          </p:nvPr>
        </p:nvSpPr>
        <p:spPr/>
        <p:txBody>
          <a:bodyPr>
            <a:normAutofit/>
          </a:bodyPr>
          <a:lstStyle/>
          <a:p>
            <a:r>
              <a:rPr lang="en-US" sz="2800" dirty="0"/>
              <a:t>Chapter 5 – Text Alternative</a:t>
            </a:r>
          </a:p>
        </p:txBody>
      </p:sp>
      <p:sp>
        <p:nvSpPr>
          <p:cNvPr id="3" name="Text Placeholder 2">
            <a:extLst>
              <a:ext uri="{FF2B5EF4-FFF2-40B4-BE49-F238E27FC236}">
                <a16:creationId xmlns:a16="http://schemas.microsoft.com/office/drawing/2014/main" id="{580803E9-A2EE-9002-4B89-881EE23C7864}"/>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CDEF74DD-B8F9-F8CF-6369-FCEFB2D238F0}"/>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p>
        </p:txBody>
      </p:sp>
      <p:sp>
        <p:nvSpPr>
          <p:cNvPr id="5" name="Text Placeholder 4">
            <a:extLst>
              <a:ext uri="{FF2B5EF4-FFF2-40B4-BE49-F238E27FC236}">
                <a16:creationId xmlns:a16="http://schemas.microsoft.com/office/drawing/2014/main" id="{27F212A0-389A-B9BD-DA0C-1AEFA860C207}"/>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9E2969A-2B7B-C478-AE89-7D591C8C1A91}"/>
              </a:ext>
            </a:extLst>
          </p:cNvPr>
          <p:cNvSpPr>
            <a:spLocks noGrp="1"/>
          </p:cNvSpPr>
          <p:nvPr>
            <p:ph type="sldNum" sz="quarter" idx="10"/>
          </p:nvPr>
        </p:nvSpPr>
        <p:spPr/>
        <p:txBody>
          <a:bodyPr/>
          <a:lstStyle/>
          <a:p>
            <a:fld id="{68151E55-6873-49E2-B8D5-2F265E6F1973}" type="slidenum">
              <a:rPr lang="en-US" sz="800" smtClean="0"/>
              <a:t>60</a:t>
            </a:fld>
            <a:endParaRPr lang="en-US" sz="800"/>
          </a:p>
        </p:txBody>
      </p:sp>
    </p:spTree>
    <p:extLst>
      <p:ext uri="{BB962C8B-B14F-4D97-AF65-F5344CB8AC3E}">
        <p14:creationId xmlns:p14="http://schemas.microsoft.com/office/powerpoint/2010/main" val="1755678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2F52B94-F66A-3132-D3B8-97BB2F86A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E4B8B-2F68-3D28-39B2-94859BA199EE}"/>
              </a:ext>
            </a:extLst>
          </p:cNvPr>
          <p:cNvSpPr>
            <a:spLocks noGrp="1"/>
          </p:cNvSpPr>
          <p:nvPr>
            <p:ph type="title"/>
          </p:nvPr>
        </p:nvSpPr>
        <p:spPr>
          <a:xfrm>
            <a:off x="342900" y="283925"/>
            <a:ext cx="8458200" cy="720360"/>
          </a:xfrm>
        </p:spPr>
        <p:txBody>
          <a:bodyPr>
            <a:noAutofit/>
          </a:bodyPr>
          <a:lstStyle/>
          <a:p>
            <a:r>
              <a:rPr lang="en-US" sz="2800" dirty="0"/>
              <a:t>5.1: Probability Concepts and Probability Rules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729EA7F0-B60C-2C10-C366-0A302C97BD3A}"/>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0AA25566-B8F0-683C-EF09-C2F1F973CC6B}"/>
              </a:ext>
            </a:extLst>
          </p:cNvPr>
          <p:cNvSpPr>
            <a:spLocks noGrp="1"/>
          </p:cNvSpPr>
          <p:nvPr>
            <p:ph sz="quarter" idx="11"/>
          </p:nvPr>
        </p:nvSpPr>
        <p:spPr/>
        <p:txBody>
          <a:bodyPr>
            <a:normAutofit/>
          </a:bodyPr>
          <a:lstStyle/>
          <a:p>
            <a:r>
              <a:rPr lang="en-US" sz="2400" dirty="0"/>
              <a:t>The universal set containing the circles is labeled as S. The lines point to the circles and A union B is labeled.</a:t>
            </a:r>
          </a:p>
        </p:txBody>
      </p:sp>
      <p:sp>
        <p:nvSpPr>
          <p:cNvPr id="5" name="Text Placeholder 4">
            <a:extLst>
              <a:ext uri="{FF2B5EF4-FFF2-40B4-BE49-F238E27FC236}">
                <a16:creationId xmlns:a16="http://schemas.microsoft.com/office/drawing/2014/main" id="{48AE9F57-BC4E-5A70-2F5A-89DE0410071D}"/>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811A7F7-C4FA-4B50-65BB-1C2225288C12}"/>
              </a:ext>
            </a:extLst>
          </p:cNvPr>
          <p:cNvSpPr>
            <a:spLocks noGrp="1"/>
          </p:cNvSpPr>
          <p:nvPr>
            <p:ph type="sldNum" sz="quarter" idx="10"/>
          </p:nvPr>
        </p:nvSpPr>
        <p:spPr/>
        <p:txBody>
          <a:bodyPr/>
          <a:lstStyle/>
          <a:p>
            <a:fld id="{68151E55-6873-49E2-B8D5-2F265E6F1973}" type="slidenum">
              <a:rPr lang="en-US" sz="800" smtClean="0"/>
              <a:t>61</a:t>
            </a:fld>
            <a:endParaRPr lang="en-US" sz="800"/>
          </a:p>
        </p:txBody>
      </p:sp>
    </p:spTree>
    <p:extLst>
      <p:ext uri="{BB962C8B-B14F-4D97-AF65-F5344CB8AC3E}">
        <p14:creationId xmlns:p14="http://schemas.microsoft.com/office/powerpoint/2010/main" val="3009590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220F365-DCB6-E1FD-44F0-59F3AAE62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2FA56-F483-CBAC-F14C-489BE44F4C29}"/>
              </a:ext>
            </a:extLst>
          </p:cNvPr>
          <p:cNvSpPr>
            <a:spLocks noGrp="1"/>
          </p:cNvSpPr>
          <p:nvPr>
            <p:ph type="title"/>
          </p:nvPr>
        </p:nvSpPr>
        <p:spPr>
          <a:xfrm>
            <a:off x="342900" y="273011"/>
            <a:ext cx="8458200" cy="742188"/>
          </a:xfrm>
        </p:spPr>
        <p:txBody>
          <a:bodyPr>
            <a:noAutofit/>
          </a:bodyPr>
          <a:lstStyle/>
          <a:p>
            <a:r>
              <a:rPr lang="en-US" sz="2800" dirty="0"/>
              <a:t>5.1: Probability Concepts and Probability Rules </a:t>
            </a:r>
            <a:r>
              <a:rPr lang="en-US" sz="1000" b="0" dirty="0"/>
              <a:t>5</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994345E2-19A5-FDC7-B358-A83F1DF8D183}"/>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0F6D8DC0-6CEF-6D40-F5FB-AC86724E1DA6}"/>
              </a:ext>
            </a:extLst>
          </p:cNvPr>
          <p:cNvSpPr>
            <a:spLocks noGrp="1"/>
          </p:cNvSpPr>
          <p:nvPr>
            <p:ph sz="quarter" idx="11"/>
          </p:nvPr>
        </p:nvSpPr>
        <p:spPr/>
        <p:txBody>
          <a:bodyPr>
            <a:normAutofit/>
          </a:bodyPr>
          <a:lstStyle/>
          <a:p>
            <a:r>
              <a:rPr lang="en-US" sz="2400" dirty="0"/>
              <a:t>The common area between the circles is labeled A intersection B. The universal set containing the circles is labeled S.</a:t>
            </a:r>
          </a:p>
        </p:txBody>
      </p:sp>
      <p:sp>
        <p:nvSpPr>
          <p:cNvPr id="5" name="Text Placeholder 4">
            <a:extLst>
              <a:ext uri="{FF2B5EF4-FFF2-40B4-BE49-F238E27FC236}">
                <a16:creationId xmlns:a16="http://schemas.microsoft.com/office/drawing/2014/main" id="{135B1DE3-524A-FADD-F5BC-83B082C25FE7}"/>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DFF15F87-DB80-1048-16E0-7AB7E3D0C449}"/>
              </a:ext>
            </a:extLst>
          </p:cNvPr>
          <p:cNvSpPr>
            <a:spLocks noGrp="1"/>
          </p:cNvSpPr>
          <p:nvPr>
            <p:ph type="sldNum" sz="quarter" idx="10"/>
          </p:nvPr>
        </p:nvSpPr>
        <p:spPr/>
        <p:txBody>
          <a:bodyPr/>
          <a:lstStyle/>
          <a:p>
            <a:fld id="{68151E55-6873-49E2-B8D5-2F265E6F1973}" type="slidenum">
              <a:rPr lang="en-US" sz="800" smtClean="0"/>
              <a:t>62</a:t>
            </a:fld>
            <a:endParaRPr lang="en-US" sz="800"/>
          </a:p>
        </p:txBody>
      </p:sp>
    </p:spTree>
    <p:extLst>
      <p:ext uri="{BB962C8B-B14F-4D97-AF65-F5344CB8AC3E}">
        <p14:creationId xmlns:p14="http://schemas.microsoft.com/office/powerpoint/2010/main" val="1300622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6F22DE1-FE50-FF8B-67A4-27716CC00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99486-E859-A247-5A19-8B93441169B9}"/>
              </a:ext>
            </a:extLst>
          </p:cNvPr>
          <p:cNvSpPr>
            <a:spLocks noGrp="1"/>
          </p:cNvSpPr>
          <p:nvPr>
            <p:ph type="title"/>
          </p:nvPr>
        </p:nvSpPr>
        <p:spPr>
          <a:xfrm>
            <a:off x="342900" y="273011"/>
            <a:ext cx="8458200" cy="742188"/>
          </a:xfrm>
        </p:spPr>
        <p:txBody>
          <a:bodyPr>
            <a:noAutofit/>
          </a:bodyPr>
          <a:lstStyle/>
          <a:p>
            <a:r>
              <a:rPr lang="en-US" sz="2800" dirty="0"/>
              <a:t>5.1: Probability Concepts and Probability Rules </a:t>
            </a:r>
            <a:r>
              <a:rPr lang="en-US" sz="1000" b="0" dirty="0"/>
              <a:t>10</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3ECC21F2-D5D0-5AB6-A652-0F263868DE63}"/>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F04655C-395E-99AA-676E-7751261506B2}"/>
              </a:ext>
            </a:extLst>
          </p:cNvPr>
          <p:cNvSpPr>
            <a:spLocks noGrp="1"/>
          </p:cNvSpPr>
          <p:nvPr>
            <p:ph sz="quarter" idx="11"/>
          </p:nvPr>
        </p:nvSpPr>
        <p:spPr/>
        <p:txBody>
          <a:bodyPr>
            <a:normAutofit/>
          </a:bodyPr>
          <a:lstStyle/>
          <a:p>
            <a:r>
              <a:rPr lang="en-US" sz="2400" dirty="0"/>
              <a:t>The universal set containing the circles is labeled as S. The lines point to the circles and A union B is labeled.</a:t>
            </a:r>
          </a:p>
        </p:txBody>
      </p:sp>
      <p:sp>
        <p:nvSpPr>
          <p:cNvPr id="5" name="Text Placeholder 4">
            <a:extLst>
              <a:ext uri="{FF2B5EF4-FFF2-40B4-BE49-F238E27FC236}">
                <a16:creationId xmlns:a16="http://schemas.microsoft.com/office/drawing/2014/main" id="{79C8992F-CEDE-6246-C0C7-16214AB1B321}"/>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7CD80A6-04F5-33A7-630D-1503E987CA1A}"/>
              </a:ext>
            </a:extLst>
          </p:cNvPr>
          <p:cNvSpPr>
            <a:spLocks noGrp="1"/>
          </p:cNvSpPr>
          <p:nvPr>
            <p:ph type="sldNum" sz="quarter" idx="10"/>
          </p:nvPr>
        </p:nvSpPr>
        <p:spPr/>
        <p:txBody>
          <a:bodyPr/>
          <a:lstStyle/>
          <a:p>
            <a:fld id="{68151E55-6873-49E2-B8D5-2F265E6F1973}" type="slidenum">
              <a:rPr lang="en-US" sz="800" smtClean="0"/>
              <a:t>63</a:t>
            </a:fld>
            <a:endParaRPr lang="en-US" sz="800"/>
          </a:p>
        </p:txBody>
      </p:sp>
    </p:spTree>
    <p:extLst>
      <p:ext uri="{BB962C8B-B14F-4D97-AF65-F5344CB8AC3E}">
        <p14:creationId xmlns:p14="http://schemas.microsoft.com/office/powerpoint/2010/main" val="16173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886B5F-9F39-982C-D608-3E9BE5D93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70046-BF5E-780E-C28F-FC34EC700B00}"/>
              </a:ext>
            </a:extLst>
          </p:cNvPr>
          <p:cNvSpPr>
            <a:spLocks noGrp="1"/>
          </p:cNvSpPr>
          <p:nvPr>
            <p:ph type="title"/>
          </p:nvPr>
        </p:nvSpPr>
        <p:spPr>
          <a:xfrm>
            <a:off x="342900" y="280323"/>
            <a:ext cx="8458200" cy="727564"/>
          </a:xfrm>
        </p:spPr>
        <p:txBody>
          <a:bodyPr>
            <a:noAutofit/>
          </a:bodyPr>
          <a:lstStyle/>
          <a:p>
            <a:r>
              <a:rPr lang="en-US" sz="2800" dirty="0"/>
              <a:t>5.1: Probability Concepts and Probability Rules </a:t>
            </a:r>
            <a:r>
              <a:rPr lang="en-US" sz="1000" b="0" dirty="0"/>
              <a:t>15</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B59E9C7F-7A23-494B-92B4-F92030791A07}"/>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BA4399D2-0F96-3DA0-537C-36A0598B7909}"/>
              </a:ext>
            </a:extLst>
          </p:cNvPr>
          <p:cNvSpPr>
            <a:spLocks noGrp="1"/>
          </p:cNvSpPr>
          <p:nvPr>
            <p:ph sz="quarter" idx="11"/>
          </p:nvPr>
        </p:nvSpPr>
        <p:spPr/>
        <p:txBody>
          <a:bodyPr>
            <a:normAutofit/>
          </a:bodyPr>
          <a:lstStyle/>
          <a:p>
            <a:r>
              <a:rPr lang="en-US" sz="2400" dirty="0"/>
              <a:t>The common area between the circles is labeled A intersection B. The universal set containing the circles is labeled S.</a:t>
            </a:r>
          </a:p>
        </p:txBody>
      </p:sp>
      <p:sp>
        <p:nvSpPr>
          <p:cNvPr id="5" name="Text Placeholder 4">
            <a:extLst>
              <a:ext uri="{FF2B5EF4-FFF2-40B4-BE49-F238E27FC236}">
                <a16:creationId xmlns:a16="http://schemas.microsoft.com/office/drawing/2014/main" id="{E578F115-DF59-D9AA-2EF7-6F23AD7CE542}"/>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BA2A89AA-3ECA-2D23-7B02-638B21A022C8}"/>
              </a:ext>
            </a:extLst>
          </p:cNvPr>
          <p:cNvSpPr>
            <a:spLocks noGrp="1"/>
          </p:cNvSpPr>
          <p:nvPr>
            <p:ph type="sldNum" sz="quarter" idx="10"/>
          </p:nvPr>
        </p:nvSpPr>
        <p:spPr/>
        <p:txBody>
          <a:bodyPr/>
          <a:lstStyle/>
          <a:p>
            <a:fld id="{68151E55-6873-49E2-B8D5-2F265E6F1973}" type="slidenum">
              <a:rPr lang="en-US" sz="800" smtClean="0"/>
              <a:t>64</a:t>
            </a:fld>
            <a:endParaRPr lang="en-US" sz="800"/>
          </a:p>
        </p:txBody>
      </p:sp>
    </p:spTree>
    <p:extLst>
      <p:ext uri="{BB962C8B-B14F-4D97-AF65-F5344CB8AC3E}">
        <p14:creationId xmlns:p14="http://schemas.microsoft.com/office/powerpoint/2010/main" val="707508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A8CED9A-59F6-29F5-F80E-2B97F6B41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597AC-04D4-6455-D370-57806A4E5401}"/>
              </a:ext>
            </a:extLst>
          </p:cNvPr>
          <p:cNvSpPr>
            <a:spLocks noGrp="1"/>
          </p:cNvSpPr>
          <p:nvPr>
            <p:ph type="title"/>
          </p:nvPr>
        </p:nvSpPr>
        <p:spPr>
          <a:xfrm>
            <a:off x="342900" y="265552"/>
            <a:ext cx="8458200" cy="757106"/>
          </a:xfrm>
        </p:spPr>
        <p:txBody>
          <a:bodyPr>
            <a:noAutofit/>
          </a:bodyPr>
          <a:lstStyle/>
          <a:p>
            <a:r>
              <a:rPr lang="en-US" sz="2800" dirty="0"/>
              <a:t>5.2: The Total Probability Rule and Bayes’ Theorem </a:t>
            </a:r>
            <a:r>
              <a:rPr lang="en-US" sz="1000" b="0" dirty="0"/>
              <a:t>1</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BF56E91B-999F-A9DE-6367-C5960EF7D76C}"/>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84A977E-236E-B9C6-118B-9AAA8D7D91E5}"/>
              </a:ext>
            </a:extLst>
          </p:cNvPr>
          <p:cNvSpPr>
            <a:spLocks noGrp="1"/>
          </p:cNvSpPr>
          <p:nvPr>
            <p:ph sz="quarter" idx="11"/>
          </p:nvPr>
        </p:nvSpPr>
        <p:spPr/>
        <p:txBody>
          <a:bodyPr>
            <a:normAutofit/>
          </a:bodyPr>
          <a:lstStyle/>
          <a:p>
            <a:r>
              <a:rPr lang="en-US" sz="2400" dirty="0"/>
              <a:t>The area common to the circle A and part B is labeled A intersection B. The area common to circle A and B complement is labeled A intersection B complement.</a:t>
            </a:r>
          </a:p>
        </p:txBody>
      </p:sp>
      <p:sp>
        <p:nvSpPr>
          <p:cNvPr id="5" name="Text Placeholder 4">
            <a:extLst>
              <a:ext uri="{FF2B5EF4-FFF2-40B4-BE49-F238E27FC236}">
                <a16:creationId xmlns:a16="http://schemas.microsoft.com/office/drawing/2014/main" id="{BD314038-3F37-83E9-0F7B-697AD2523E2F}"/>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0D509AD6-B895-E032-D814-7A503DEBD984}"/>
              </a:ext>
            </a:extLst>
          </p:cNvPr>
          <p:cNvSpPr>
            <a:spLocks noGrp="1"/>
          </p:cNvSpPr>
          <p:nvPr>
            <p:ph type="sldNum" sz="quarter" idx="10"/>
          </p:nvPr>
        </p:nvSpPr>
        <p:spPr/>
        <p:txBody>
          <a:bodyPr/>
          <a:lstStyle/>
          <a:p>
            <a:fld id="{68151E55-6873-49E2-B8D5-2F265E6F1973}" type="slidenum">
              <a:rPr lang="en-US" sz="800" smtClean="0"/>
              <a:t>65</a:t>
            </a:fld>
            <a:endParaRPr lang="en-US" sz="800"/>
          </a:p>
        </p:txBody>
      </p:sp>
    </p:spTree>
    <p:extLst>
      <p:ext uri="{BB962C8B-B14F-4D97-AF65-F5344CB8AC3E}">
        <p14:creationId xmlns:p14="http://schemas.microsoft.com/office/powerpoint/2010/main" val="3677903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9B830F7-BF42-0A33-270A-F96693F3C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0BFC7-0F9C-41AC-FB1B-131DF08FB382}"/>
              </a:ext>
            </a:extLst>
          </p:cNvPr>
          <p:cNvSpPr>
            <a:spLocks noGrp="1"/>
          </p:cNvSpPr>
          <p:nvPr>
            <p:ph type="title"/>
          </p:nvPr>
        </p:nvSpPr>
        <p:spPr/>
        <p:txBody>
          <a:bodyPr>
            <a:normAutofit/>
          </a:bodyPr>
          <a:lstStyle/>
          <a:p>
            <a:r>
              <a:rPr lang="en-US" sz="2800" dirty="0"/>
              <a:t>5.5: The Normal Distribution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3E16E4DF-41E5-9BE0-D846-2A445CD7FAA2}"/>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72A01FC-0AF8-689D-AD13-AB5529EA4B7D}"/>
              </a:ext>
            </a:extLst>
          </p:cNvPr>
          <p:cNvSpPr>
            <a:spLocks noGrp="1"/>
          </p:cNvSpPr>
          <p:nvPr>
            <p:ph sz="quarter" idx="11"/>
          </p:nvPr>
        </p:nvSpPr>
        <p:spPr/>
        <p:txBody>
          <a:bodyPr>
            <a:normAutofit/>
          </a:bodyPr>
          <a:lstStyle/>
          <a:p>
            <a:r>
              <a:rPr lang="en-US" sz="2400" dirty="0"/>
              <a:t>The left portion is P of X less than or equal to mu is equal to 0.5. The right portion is P of X greater than or equal to mu is equal to 0.5. The right end of the graph is z.</a:t>
            </a:r>
          </a:p>
        </p:txBody>
      </p:sp>
      <p:sp>
        <p:nvSpPr>
          <p:cNvPr id="5" name="Text Placeholder 4">
            <a:extLst>
              <a:ext uri="{FF2B5EF4-FFF2-40B4-BE49-F238E27FC236}">
                <a16:creationId xmlns:a16="http://schemas.microsoft.com/office/drawing/2014/main" id="{CDE52905-96E3-1A19-5CDD-070E50F9D014}"/>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0A54A764-64B0-2608-568C-6C96645CDDD4}"/>
              </a:ext>
            </a:extLst>
          </p:cNvPr>
          <p:cNvSpPr>
            <a:spLocks noGrp="1"/>
          </p:cNvSpPr>
          <p:nvPr>
            <p:ph type="sldNum" sz="quarter" idx="10"/>
          </p:nvPr>
        </p:nvSpPr>
        <p:spPr/>
        <p:txBody>
          <a:bodyPr/>
          <a:lstStyle/>
          <a:p>
            <a:fld id="{68151E55-6873-49E2-B8D5-2F265E6F1973}" type="slidenum">
              <a:rPr lang="en-US" sz="800" smtClean="0"/>
              <a:t>66</a:t>
            </a:fld>
            <a:endParaRPr lang="en-US" sz="800"/>
          </a:p>
        </p:txBody>
      </p:sp>
    </p:spTree>
    <p:extLst>
      <p:ext uri="{BB962C8B-B14F-4D97-AF65-F5344CB8AC3E}">
        <p14:creationId xmlns:p14="http://schemas.microsoft.com/office/powerpoint/2010/main" val="74536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8924-9FAD-48A2-9B1D-360E2FB691E2}"/>
              </a:ext>
            </a:extLst>
          </p:cNvPr>
          <p:cNvSpPr>
            <a:spLocks noGrp="1"/>
          </p:cNvSpPr>
          <p:nvPr>
            <p:ph type="title"/>
          </p:nvPr>
        </p:nvSpPr>
        <p:spPr/>
        <p:txBody>
          <a:bodyPr>
            <a:normAutofit fontScale="90000"/>
          </a:bodyPr>
          <a:lstStyle/>
          <a:p>
            <a:r>
              <a:rPr lang="en-US" dirty="0"/>
              <a:t>5.1: Probability Concepts and Probability Rules </a:t>
            </a:r>
            <a:r>
              <a:rPr lang="en-US" sz="1100" b="0" dirty="0"/>
              <a:t>4</a:t>
            </a:r>
          </a:p>
        </p:txBody>
      </p:sp>
      <p:sp>
        <p:nvSpPr>
          <p:cNvPr id="3" name="Content Placeholder 2">
            <a:extLst>
              <a:ext uri="{FF2B5EF4-FFF2-40B4-BE49-F238E27FC236}">
                <a16:creationId xmlns:a16="http://schemas.microsoft.com/office/drawing/2014/main" id="{184A0C03-685A-43B9-9442-7E2D28C2D111}"/>
              </a:ext>
            </a:extLst>
          </p:cNvPr>
          <p:cNvSpPr>
            <a:spLocks noGrp="1"/>
          </p:cNvSpPr>
          <p:nvPr>
            <p:ph sz="quarter" idx="11"/>
          </p:nvPr>
        </p:nvSpPr>
        <p:spPr>
          <a:xfrm>
            <a:off x="342900" y="1276710"/>
            <a:ext cx="8458200" cy="2018940"/>
          </a:xfrm>
        </p:spPr>
        <p:txBody>
          <a:bodyPr/>
          <a:lstStyle/>
          <a:p>
            <a:r>
              <a:rPr lang="en-US" sz="2000" dirty="0"/>
              <a:t>We can define events based on one or more outcomes of the experiment and also combine events to form new events.</a:t>
            </a:r>
          </a:p>
          <a:p>
            <a:r>
              <a:rPr lang="en-US" sz="2000" dirty="0"/>
              <a:t>Venn Diagram.</a:t>
            </a:r>
          </a:p>
          <a:p>
            <a:pPr marL="292608" indent="-292608">
              <a:buFont typeface="Arial" panose="020B0604020202020204" pitchFamily="34" charset="0"/>
              <a:buChar char="•"/>
            </a:pPr>
            <a:r>
              <a:rPr lang="en-US" sz="2000" dirty="0"/>
              <a:t>Sample space S with a rectangle.</a:t>
            </a:r>
          </a:p>
          <a:p>
            <a:pPr marL="292608" indent="-292608">
              <a:buFont typeface="Arial" panose="020B0604020202020204" pitchFamily="34" charset="0"/>
              <a:buChar char="•"/>
            </a:pPr>
            <a:r>
              <a:rPr lang="en-US" sz="2000" dirty="0"/>
              <a:t>Two circles to represent the events A and B.</a:t>
            </a:r>
          </a:p>
        </p:txBody>
      </p:sp>
      <p:sp>
        <p:nvSpPr>
          <p:cNvPr id="4" name="Content Placeholder 3">
            <a:extLst>
              <a:ext uri="{FF2B5EF4-FFF2-40B4-BE49-F238E27FC236}">
                <a16:creationId xmlns:a16="http://schemas.microsoft.com/office/drawing/2014/main" id="{B364F6B8-BFC1-43E0-A708-21DD71D544EC}"/>
              </a:ext>
            </a:extLst>
          </p:cNvPr>
          <p:cNvSpPr>
            <a:spLocks noGrp="1"/>
          </p:cNvSpPr>
          <p:nvPr>
            <p:ph sz="quarter" idx="14"/>
          </p:nvPr>
        </p:nvSpPr>
        <p:spPr>
          <a:xfrm>
            <a:off x="342900" y="3371850"/>
            <a:ext cx="4095750" cy="390525"/>
          </a:xfrm>
        </p:spPr>
        <p:txBody>
          <a:bodyPr/>
          <a:lstStyle/>
          <a:p>
            <a:r>
              <a:rPr lang="en-US" sz="2000" dirty="0"/>
              <a:t>Union of two events:</a:t>
            </a:r>
          </a:p>
        </p:txBody>
      </p:sp>
      <p:sp>
        <p:nvSpPr>
          <p:cNvPr id="5" name="Content Placeholder 4">
            <a:extLst>
              <a:ext uri="{FF2B5EF4-FFF2-40B4-BE49-F238E27FC236}">
                <a16:creationId xmlns:a16="http://schemas.microsoft.com/office/drawing/2014/main" id="{E8F307C0-22FC-46F6-8C24-1BBDD8673850}"/>
              </a:ext>
            </a:extLst>
          </p:cNvPr>
          <p:cNvSpPr>
            <a:spLocks noGrp="1"/>
          </p:cNvSpPr>
          <p:nvPr>
            <p:ph sz="quarter" idx="15"/>
          </p:nvPr>
        </p:nvSpPr>
        <p:spPr>
          <a:xfrm>
            <a:off x="342900" y="3838575"/>
            <a:ext cx="1447800" cy="390525"/>
          </a:xfrm>
        </p:spPr>
        <p:txBody>
          <a:bodyPr/>
          <a:lstStyle/>
          <a:p>
            <a:pPr marL="292608" indent="-292608">
              <a:buFont typeface="Arial" panose="020B0604020202020204" pitchFamily="34" charset="0"/>
              <a:buChar char="•"/>
            </a:pPr>
            <a:r>
              <a:rPr lang="en-US" sz="2000" dirty="0"/>
              <a:t>Denoted</a:t>
            </a:r>
          </a:p>
        </p:txBody>
      </p:sp>
      <p:graphicFrame>
        <p:nvGraphicFramePr>
          <p:cNvPr id="12" name="Object 11">
            <a:extLst>
              <a:ext uri="{FF2B5EF4-FFF2-40B4-BE49-F238E27FC236}">
                <a16:creationId xmlns:a16="http://schemas.microsoft.com/office/drawing/2014/main" id="{7FF3FF06-6A33-415F-8E50-161E753E0CD6}"/>
              </a:ext>
            </a:extLst>
          </p:cNvPr>
          <p:cNvGraphicFramePr>
            <a:graphicFrameLocks noChangeAspect="1"/>
          </p:cNvGraphicFramePr>
          <p:nvPr>
            <p:extLst>
              <p:ext uri="{D42A27DB-BD31-4B8C-83A1-F6EECF244321}">
                <p14:modId xmlns:p14="http://schemas.microsoft.com/office/powerpoint/2010/main" val="3819714405"/>
              </p:ext>
            </p:extLst>
          </p:nvPr>
        </p:nvGraphicFramePr>
        <p:xfrm>
          <a:off x="1835150" y="3919537"/>
          <a:ext cx="660400" cy="228600"/>
        </p:xfrm>
        <a:graphic>
          <a:graphicData uri="http://schemas.openxmlformats.org/presentationml/2006/ole">
            <mc:AlternateContent xmlns:mc="http://schemas.openxmlformats.org/markup-compatibility/2006">
              <mc:Choice xmlns:v="urn:schemas-microsoft-com:vml" Requires="v">
                <p:oleObj name="Equation" r:id="rId2" imgW="660240" imgH="228600" progId="Equation.DSMT4">
                  <p:embed/>
                </p:oleObj>
              </mc:Choice>
              <mc:Fallback>
                <p:oleObj name="Equation" r:id="rId2" imgW="660240" imgH="228600" progId="Equation.DSMT4">
                  <p:embed/>
                  <p:pic>
                    <p:nvPicPr>
                      <p:cNvPr id="0" name=""/>
                      <p:cNvPicPr/>
                      <p:nvPr/>
                    </p:nvPicPr>
                    <p:blipFill>
                      <a:blip r:embed="rId3"/>
                      <a:stretch>
                        <a:fillRect/>
                      </a:stretch>
                    </p:blipFill>
                    <p:spPr>
                      <a:xfrm>
                        <a:off x="1835150" y="3919537"/>
                        <a:ext cx="660400" cy="2286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D488D16-D898-4DDE-8A7A-8CD472705534}"/>
              </a:ext>
            </a:extLst>
          </p:cNvPr>
          <p:cNvSpPr>
            <a:spLocks noGrp="1"/>
          </p:cNvSpPr>
          <p:nvPr>
            <p:ph sz="quarter" idx="16"/>
          </p:nvPr>
        </p:nvSpPr>
        <p:spPr>
          <a:xfrm>
            <a:off x="342900" y="4229100"/>
            <a:ext cx="4095750" cy="1152525"/>
          </a:xfrm>
        </p:spPr>
        <p:txBody>
          <a:bodyPr/>
          <a:lstStyle/>
          <a:p>
            <a:pPr marL="292608" indent="-292608">
              <a:buFont typeface="Arial" panose="020B0604020202020204" pitchFamily="34" charset="0"/>
              <a:buChar char="•"/>
            </a:pPr>
            <a:r>
              <a:rPr lang="en-US" sz="2000" dirty="0"/>
              <a:t>All outcomes in A or B (or both).</a:t>
            </a:r>
          </a:p>
          <a:p>
            <a:pPr marL="292608" indent="-292608">
              <a:buFont typeface="Arial" panose="020B0604020202020204" pitchFamily="34" charset="0"/>
              <a:buChar char="•"/>
            </a:pPr>
            <a:r>
              <a:rPr lang="en-US" sz="2000" dirty="0"/>
              <a:t>The portion in the Venn diagram that is included in either A or B.</a:t>
            </a:r>
          </a:p>
        </p:txBody>
      </p:sp>
      <p:pic>
        <p:nvPicPr>
          <p:cNvPr id="8" name="Picture 7" descr="A Venn diagram of 2 overlapping circles, labeled A and B.">
            <a:extLst>
              <a:ext uri="{FF2B5EF4-FFF2-40B4-BE49-F238E27FC236}">
                <a16:creationId xmlns:a16="http://schemas.microsoft.com/office/drawing/2014/main" id="{B48FCB70-ABA5-77F0-1B32-3B91C569AF7A}"/>
              </a:ext>
            </a:extLst>
          </p:cNvPr>
          <p:cNvPicPr>
            <a:picLocks noChangeAspect="1"/>
          </p:cNvPicPr>
          <p:nvPr/>
        </p:nvPicPr>
        <p:blipFill>
          <a:blip r:embed="rId4"/>
          <a:stretch>
            <a:fillRect/>
          </a:stretch>
        </p:blipFill>
        <p:spPr>
          <a:xfrm>
            <a:off x="5185646" y="3567112"/>
            <a:ext cx="3615454" cy="2492323"/>
          </a:xfrm>
          <a:prstGeom prst="rect">
            <a:avLst/>
          </a:prstGeom>
        </p:spPr>
      </p:pic>
      <p:sp>
        <p:nvSpPr>
          <p:cNvPr id="14" name="Text Placeholder 3">
            <a:extLst>
              <a:ext uri="{FF2B5EF4-FFF2-40B4-BE49-F238E27FC236}">
                <a16:creationId xmlns:a16="http://schemas.microsoft.com/office/drawing/2014/main" id="{C4BA4786-863B-4066-8DF6-8DAA87DAE7F6}"/>
              </a:ext>
            </a:extLst>
          </p:cNvPr>
          <p:cNvSpPr>
            <a:spLocks noGrp="1"/>
          </p:cNvSpPr>
          <p:nvPr>
            <p:ph type="body" sz="quarter" idx="12"/>
          </p:nvPr>
        </p:nvSpPr>
        <p:spPr>
          <a:xfrm>
            <a:off x="2987693" y="6309360"/>
            <a:ext cx="3168614" cy="205740"/>
          </a:xfrm>
        </p:spPr>
        <p:txBody>
          <a:bodyPr anchor="ctr"/>
          <a:lstStyle/>
          <a:p>
            <a:r>
              <a:rPr lang="en-US" sz="1200" dirty="0">
                <a:hlinkClick r:id="rId5" action="ppaction://hlinksldjump"/>
              </a:rPr>
              <a:t>Access the text alternative for slide images.</a:t>
            </a:r>
            <a:endParaRPr lang="en-US" sz="1200" dirty="0"/>
          </a:p>
        </p:txBody>
      </p:sp>
      <p:sp>
        <p:nvSpPr>
          <p:cNvPr id="11" name="Slide Number Placeholder 10">
            <a:extLst>
              <a:ext uri="{FF2B5EF4-FFF2-40B4-BE49-F238E27FC236}">
                <a16:creationId xmlns:a16="http://schemas.microsoft.com/office/drawing/2014/main" id="{1F3E45FF-3D34-44F9-9D6E-A489D2CE4338}"/>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411294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8924-9FAD-48A2-9B1D-360E2FB691E2}"/>
              </a:ext>
            </a:extLst>
          </p:cNvPr>
          <p:cNvSpPr>
            <a:spLocks noGrp="1"/>
          </p:cNvSpPr>
          <p:nvPr>
            <p:ph type="title"/>
          </p:nvPr>
        </p:nvSpPr>
        <p:spPr/>
        <p:txBody>
          <a:bodyPr>
            <a:normAutofit fontScale="90000"/>
          </a:bodyPr>
          <a:lstStyle/>
          <a:p>
            <a:r>
              <a:rPr lang="en-US" dirty="0"/>
              <a:t>5.1: Probability Concepts and Probability Rules </a:t>
            </a:r>
            <a:r>
              <a:rPr lang="en-US" sz="1100" b="0" dirty="0"/>
              <a:t>5</a:t>
            </a:r>
          </a:p>
        </p:txBody>
      </p:sp>
      <p:sp>
        <p:nvSpPr>
          <p:cNvPr id="4" name="Content Placeholder 3">
            <a:extLst>
              <a:ext uri="{FF2B5EF4-FFF2-40B4-BE49-F238E27FC236}">
                <a16:creationId xmlns:a16="http://schemas.microsoft.com/office/drawing/2014/main" id="{B364F6B8-BFC1-43E0-A708-21DD71D544EC}"/>
              </a:ext>
            </a:extLst>
          </p:cNvPr>
          <p:cNvSpPr>
            <a:spLocks noGrp="1"/>
          </p:cNvSpPr>
          <p:nvPr>
            <p:ph sz="quarter" idx="14"/>
          </p:nvPr>
        </p:nvSpPr>
        <p:spPr>
          <a:xfrm>
            <a:off x="342900" y="1276711"/>
            <a:ext cx="8458200" cy="437789"/>
          </a:xfrm>
        </p:spPr>
        <p:txBody>
          <a:bodyPr/>
          <a:lstStyle/>
          <a:p>
            <a:r>
              <a:rPr lang="en-US" dirty="0"/>
              <a:t>Intersection of two events:</a:t>
            </a:r>
          </a:p>
        </p:txBody>
      </p:sp>
      <p:sp>
        <p:nvSpPr>
          <p:cNvPr id="5" name="Content Placeholder 4">
            <a:extLst>
              <a:ext uri="{FF2B5EF4-FFF2-40B4-BE49-F238E27FC236}">
                <a16:creationId xmlns:a16="http://schemas.microsoft.com/office/drawing/2014/main" id="{E8F307C0-22FC-46F6-8C24-1BBDD8673850}"/>
              </a:ext>
            </a:extLst>
          </p:cNvPr>
          <p:cNvSpPr>
            <a:spLocks noGrp="1"/>
          </p:cNvSpPr>
          <p:nvPr>
            <p:ph sz="quarter" idx="15"/>
          </p:nvPr>
        </p:nvSpPr>
        <p:spPr>
          <a:xfrm>
            <a:off x="342900" y="1771651"/>
            <a:ext cx="1638300" cy="438149"/>
          </a:xfrm>
        </p:spPr>
        <p:txBody>
          <a:bodyPr/>
          <a:lstStyle/>
          <a:p>
            <a:pPr marL="292608" indent="-292608">
              <a:buFont typeface="Arial" panose="020B0604020202020204" pitchFamily="34" charset="0"/>
              <a:buChar char="•"/>
            </a:pPr>
            <a:r>
              <a:rPr lang="en-US" dirty="0"/>
              <a:t>Denoted</a:t>
            </a:r>
          </a:p>
        </p:txBody>
      </p:sp>
      <p:graphicFrame>
        <p:nvGraphicFramePr>
          <p:cNvPr id="12" name="Object 11">
            <a:extLst>
              <a:ext uri="{FF2B5EF4-FFF2-40B4-BE49-F238E27FC236}">
                <a16:creationId xmlns:a16="http://schemas.microsoft.com/office/drawing/2014/main" id="{7FF3FF06-6A33-415F-8E50-161E753E0CD6}"/>
              </a:ext>
            </a:extLst>
          </p:cNvPr>
          <p:cNvGraphicFramePr>
            <a:graphicFrameLocks noChangeAspect="1"/>
          </p:cNvGraphicFramePr>
          <p:nvPr>
            <p:extLst>
              <p:ext uri="{D42A27DB-BD31-4B8C-83A1-F6EECF244321}">
                <p14:modId xmlns:p14="http://schemas.microsoft.com/office/powerpoint/2010/main" val="1099794000"/>
              </p:ext>
            </p:extLst>
          </p:nvPr>
        </p:nvGraphicFramePr>
        <p:xfrm>
          <a:off x="2028825" y="1851025"/>
          <a:ext cx="825500" cy="279400"/>
        </p:xfrm>
        <a:graphic>
          <a:graphicData uri="http://schemas.openxmlformats.org/presentationml/2006/ole">
            <mc:AlternateContent xmlns:mc="http://schemas.openxmlformats.org/markup-compatibility/2006">
              <mc:Choice xmlns:v="urn:schemas-microsoft-com:vml" Requires="v">
                <p:oleObj name="Equation" r:id="rId2" imgW="825480" imgH="279360" progId="Equation.DSMT4">
                  <p:embed/>
                </p:oleObj>
              </mc:Choice>
              <mc:Fallback>
                <p:oleObj name="Equation" r:id="rId2" imgW="825480" imgH="279360" progId="Equation.DSMT4">
                  <p:embed/>
                  <p:pic>
                    <p:nvPicPr>
                      <p:cNvPr id="12" name="Object 11">
                        <a:extLst>
                          <a:ext uri="{FF2B5EF4-FFF2-40B4-BE49-F238E27FC236}">
                            <a16:creationId xmlns:a16="http://schemas.microsoft.com/office/drawing/2014/main" id="{7FF3FF06-6A33-415F-8E50-161E753E0CD6}"/>
                          </a:ext>
                        </a:extLst>
                      </p:cNvPr>
                      <p:cNvPicPr/>
                      <p:nvPr/>
                    </p:nvPicPr>
                    <p:blipFill>
                      <a:blip r:embed="rId3"/>
                      <a:stretch>
                        <a:fillRect/>
                      </a:stretch>
                    </p:blipFill>
                    <p:spPr>
                      <a:xfrm>
                        <a:off x="2028825" y="1851025"/>
                        <a:ext cx="825500" cy="279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D488D16-D898-4DDE-8A7A-8CD472705534}"/>
              </a:ext>
            </a:extLst>
          </p:cNvPr>
          <p:cNvSpPr>
            <a:spLocks noGrp="1"/>
          </p:cNvSpPr>
          <p:nvPr>
            <p:ph sz="quarter" idx="16"/>
          </p:nvPr>
        </p:nvSpPr>
        <p:spPr>
          <a:xfrm>
            <a:off x="342899" y="2247901"/>
            <a:ext cx="8458199" cy="1295399"/>
          </a:xfrm>
        </p:spPr>
        <p:txBody>
          <a:bodyPr/>
          <a:lstStyle/>
          <a:p>
            <a:pPr marL="292608" indent="-292608">
              <a:buFont typeface="Arial" panose="020B0604020202020204" pitchFamily="34" charset="0"/>
              <a:buChar char="•"/>
            </a:pPr>
            <a:r>
              <a:rPr lang="en-US" dirty="0"/>
              <a:t>All outcomes in A and B.</a:t>
            </a:r>
          </a:p>
          <a:p>
            <a:pPr marL="292608" indent="-292608">
              <a:buFont typeface="Arial" panose="020B0604020202020204" pitchFamily="34" charset="0"/>
              <a:buChar char="•"/>
            </a:pPr>
            <a:r>
              <a:rPr lang="en-US" dirty="0"/>
              <a:t>The portion in the Venn diagram that is included in both A and B, the overlap.</a:t>
            </a:r>
          </a:p>
        </p:txBody>
      </p:sp>
      <p:pic>
        <p:nvPicPr>
          <p:cNvPr id="7" name="Picture 6" descr="A Venn diagram of 2 overlapping circles, labeled A and B.">
            <a:extLst>
              <a:ext uri="{FF2B5EF4-FFF2-40B4-BE49-F238E27FC236}">
                <a16:creationId xmlns:a16="http://schemas.microsoft.com/office/drawing/2014/main" id="{31CA7BC6-B58E-3109-F0F9-FFBB5A7CEBF4}"/>
              </a:ext>
            </a:extLst>
          </p:cNvPr>
          <p:cNvPicPr>
            <a:picLocks noChangeAspect="1"/>
          </p:cNvPicPr>
          <p:nvPr/>
        </p:nvPicPr>
        <p:blipFill>
          <a:blip r:embed="rId4"/>
          <a:stretch>
            <a:fillRect/>
          </a:stretch>
        </p:blipFill>
        <p:spPr>
          <a:xfrm>
            <a:off x="2762285" y="3692075"/>
            <a:ext cx="3619425" cy="2468509"/>
          </a:xfrm>
          <a:prstGeom prst="rect">
            <a:avLst/>
          </a:prstGeom>
        </p:spPr>
      </p:pic>
      <p:sp>
        <p:nvSpPr>
          <p:cNvPr id="17" name="Text Placeholder 3">
            <a:extLst>
              <a:ext uri="{FF2B5EF4-FFF2-40B4-BE49-F238E27FC236}">
                <a16:creationId xmlns:a16="http://schemas.microsoft.com/office/drawing/2014/main" id="{F736D253-2BE7-4A79-A3A6-49FB1700B399}"/>
              </a:ext>
            </a:extLst>
          </p:cNvPr>
          <p:cNvSpPr>
            <a:spLocks noGrp="1"/>
          </p:cNvSpPr>
          <p:nvPr>
            <p:ph type="body" sz="quarter" idx="12"/>
          </p:nvPr>
        </p:nvSpPr>
        <p:spPr>
          <a:xfrm>
            <a:off x="2987693" y="6309360"/>
            <a:ext cx="3168614" cy="205740"/>
          </a:xfrm>
        </p:spPr>
        <p:txBody>
          <a:bodyPr anchor="ctr"/>
          <a:lstStyle/>
          <a:p>
            <a:r>
              <a:rPr lang="en-US" sz="1200" dirty="0">
                <a:hlinkClick r:id="rId5" action="ppaction://hlinksldjump"/>
              </a:rPr>
              <a:t>Access the text alternative for slide images.</a:t>
            </a:r>
            <a:endParaRPr lang="en-US" sz="1200" dirty="0"/>
          </a:p>
        </p:txBody>
      </p:sp>
      <p:sp>
        <p:nvSpPr>
          <p:cNvPr id="11" name="Slide Number Placeholder 10">
            <a:extLst>
              <a:ext uri="{FF2B5EF4-FFF2-40B4-BE49-F238E27FC236}">
                <a16:creationId xmlns:a16="http://schemas.microsoft.com/office/drawing/2014/main" id="{1F3E45FF-3D34-44F9-9D6E-A489D2CE4338}"/>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396717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8924-9FAD-48A2-9B1D-360E2FB691E2}"/>
              </a:ext>
            </a:extLst>
          </p:cNvPr>
          <p:cNvSpPr>
            <a:spLocks noGrp="1"/>
          </p:cNvSpPr>
          <p:nvPr>
            <p:ph type="title"/>
          </p:nvPr>
        </p:nvSpPr>
        <p:spPr/>
        <p:txBody>
          <a:bodyPr>
            <a:normAutofit fontScale="90000"/>
          </a:bodyPr>
          <a:lstStyle/>
          <a:p>
            <a:r>
              <a:rPr lang="en-US" dirty="0"/>
              <a:t>5.1: Probability Concepts and Probability Rules </a:t>
            </a:r>
            <a:r>
              <a:rPr lang="en-US" sz="1100" b="0" dirty="0"/>
              <a:t>6</a:t>
            </a:r>
          </a:p>
        </p:txBody>
      </p:sp>
      <p:sp>
        <p:nvSpPr>
          <p:cNvPr id="4" name="Content Placeholder 3">
            <a:extLst>
              <a:ext uri="{FF2B5EF4-FFF2-40B4-BE49-F238E27FC236}">
                <a16:creationId xmlns:a16="http://schemas.microsoft.com/office/drawing/2014/main" id="{B364F6B8-BFC1-43E0-A708-21DD71D544EC}"/>
              </a:ext>
            </a:extLst>
          </p:cNvPr>
          <p:cNvSpPr>
            <a:spLocks noGrp="1"/>
          </p:cNvSpPr>
          <p:nvPr>
            <p:ph sz="quarter" idx="14"/>
          </p:nvPr>
        </p:nvSpPr>
        <p:spPr>
          <a:xfrm>
            <a:off x="342900" y="1276711"/>
            <a:ext cx="8458200" cy="437789"/>
          </a:xfrm>
        </p:spPr>
        <p:txBody>
          <a:bodyPr/>
          <a:lstStyle/>
          <a:p>
            <a:r>
              <a:rPr lang="en-US" dirty="0"/>
              <a:t>Complement of an event A:</a:t>
            </a:r>
          </a:p>
        </p:txBody>
      </p:sp>
      <p:sp>
        <p:nvSpPr>
          <p:cNvPr id="5" name="Content Placeholder 4">
            <a:extLst>
              <a:ext uri="{FF2B5EF4-FFF2-40B4-BE49-F238E27FC236}">
                <a16:creationId xmlns:a16="http://schemas.microsoft.com/office/drawing/2014/main" id="{E8F307C0-22FC-46F6-8C24-1BBDD8673850}"/>
              </a:ext>
            </a:extLst>
          </p:cNvPr>
          <p:cNvSpPr>
            <a:spLocks noGrp="1"/>
          </p:cNvSpPr>
          <p:nvPr>
            <p:ph sz="quarter" idx="15"/>
          </p:nvPr>
        </p:nvSpPr>
        <p:spPr>
          <a:xfrm>
            <a:off x="342900" y="1771651"/>
            <a:ext cx="1638300" cy="438149"/>
          </a:xfrm>
        </p:spPr>
        <p:txBody>
          <a:bodyPr/>
          <a:lstStyle/>
          <a:p>
            <a:pPr marL="292608" indent="-292608">
              <a:buFont typeface="Arial" panose="020B0604020202020204" pitchFamily="34" charset="0"/>
              <a:buChar char="•"/>
            </a:pPr>
            <a:r>
              <a:rPr lang="en-US" dirty="0"/>
              <a:t>Denoted</a:t>
            </a:r>
          </a:p>
        </p:txBody>
      </p:sp>
      <p:graphicFrame>
        <p:nvGraphicFramePr>
          <p:cNvPr id="12" name="Object 11">
            <a:extLst>
              <a:ext uri="{FF2B5EF4-FFF2-40B4-BE49-F238E27FC236}">
                <a16:creationId xmlns:a16="http://schemas.microsoft.com/office/drawing/2014/main" id="{7FF3FF06-6A33-415F-8E50-161E753E0CD6}"/>
              </a:ext>
            </a:extLst>
          </p:cNvPr>
          <p:cNvGraphicFramePr>
            <a:graphicFrameLocks noChangeAspect="1"/>
          </p:cNvGraphicFramePr>
          <p:nvPr>
            <p:extLst>
              <p:ext uri="{D42A27DB-BD31-4B8C-83A1-F6EECF244321}">
                <p14:modId xmlns:p14="http://schemas.microsoft.com/office/powerpoint/2010/main" val="4143417742"/>
              </p:ext>
            </p:extLst>
          </p:nvPr>
        </p:nvGraphicFramePr>
        <p:xfrm>
          <a:off x="2019300" y="1819275"/>
          <a:ext cx="406400" cy="342900"/>
        </p:xfrm>
        <a:graphic>
          <a:graphicData uri="http://schemas.openxmlformats.org/presentationml/2006/ole">
            <mc:AlternateContent xmlns:mc="http://schemas.openxmlformats.org/markup-compatibility/2006">
              <mc:Choice xmlns:v="urn:schemas-microsoft-com:vml" Requires="v">
                <p:oleObj name="Equation" r:id="rId2" imgW="406080" imgH="342720" progId="Equation.DSMT4">
                  <p:embed/>
                </p:oleObj>
              </mc:Choice>
              <mc:Fallback>
                <p:oleObj name="Equation" r:id="rId2" imgW="406080" imgH="342720" progId="Equation.DSMT4">
                  <p:embed/>
                  <p:pic>
                    <p:nvPicPr>
                      <p:cNvPr id="12" name="Object 11">
                        <a:extLst>
                          <a:ext uri="{FF2B5EF4-FFF2-40B4-BE49-F238E27FC236}">
                            <a16:creationId xmlns:a16="http://schemas.microsoft.com/office/drawing/2014/main" id="{7FF3FF06-6A33-415F-8E50-161E753E0CD6}"/>
                          </a:ext>
                        </a:extLst>
                      </p:cNvPr>
                      <p:cNvPicPr/>
                      <p:nvPr/>
                    </p:nvPicPr>
                    <p:blipFill>
                      <a:blip r:embed="rId3"/>
                      <a:stretch>
                        <a:fillRect/>
                      </a:stretch>
                    </p:blipFill>
                    <p:spPr>
                      <a:xfrm>
                        <a:off x="2019300" y="1819275"/>
                        <a:ext cx="406400" cy="3429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D488D16-D898-4DDE-8A7A-8CD472705534}"/>
              </a:ext>
            </a:extLst>
          </p:cNvPr>
          <p:cNvSpPr>
            <a:spLocks noGrp="1"/>
          </p:cNvSpPr>
          <p:nvPr>
            <p:ph sz="quarter" idx="16"/>
          </p:nvPr>
        </p:nvSpPr>
        <p:spPr>
          <a:xfrm>
            <a:off x="342899" y="2247901"/>
            <a:ext cx="8458199" cy="1295399"/>
          </a:xfrm>
        </p:spPr>
        <p:txBody>
          <a:bodyPr/>
          <a:lstStyle/>
          <a:p>
            <a:pPr marL="292608" indent="-292608">
              <a:buFont typeface="Arial" panose="020B0604020202020204" pitchFamily="34" charset="0"/>
              <a:buChar char="•"/>
            </a:pPr>
            <a:r>
              <a:rPr lang="en-US" dirty="0"/>
              <a:t>All outcomes in the sample space S that are not in A.</a:t>
            </a:r>
          </a:p>
          <a:p>
            <a:pPr marL="292608" indent="-292608">
              <a:buFont typeface="Arial" panose="020B0604020202020204" pitchFamily="34" charset="0"/>
              <a:buChar char="•"/>
            </a:pPr>
            <a:r>
              <a:rPr lang="en-US" dirty="0"/>
              <a:t>The portion in the Venn diagram that is everything in S that is not included in A.</a:t>
            </a:r>
          </a:p>
        </p:txBody>
      </p:sp>
      <p:pic>
        <p:nvPicPr>
          <p:cNvPr id="3" name="Picture 2" descr="A Venn diagram of a circle within a universal set S is labeled A. The area outside the circle, but inside the set S is labeled A complement.">
            <a:extLst>
              <a:ext uri="{FF2B5EF4-FFF2-40B4-BE49-F238E27FC236}">
                <a16:creationId xmlns:a16="http://schemas.microsoft.com/office/drawing/2014/main" id="{65899CD1-C069-4B1F-95CC-2AB338C2C202}"/>
              </a:ext>
            </a:extLst>
          </p:cNvPr>
          <p:cNvPicPr>
            <a:picLocks noChangeAspect="1"/>
          </p:cNvPicPr>
          <p:nvPr/>
        </p:nvPicPr>
        <p:blipFill>
          <a:blip r:embed="rId4"/>
          <a:stretch>
            <a:fillRect/>
          </a:stretch>
        </p:blipFill>
        <p:spPr>
          <a:xfrm>
            <a:off x="2253831" y="3772467"/>
            <a:ext cx="4636334" cy="2307725"/>
          </a:xfrm>
          <a:prstGeom prst="rect">
            <a:avLst/>
          </a:prstGeom>
        </p:spPr>
      </p:pic>
      <p:sp>
        <p:nvSpPr>
          <p:cNvPr id="11" name="Slide Number Placeholder 10">
            <a:extLst>
              <a:ext uri="{FF2B5EF4-FFF2-40B4-BE49-F238E27FC236}">
                <a16:creationId xmlns:a16="http://schemas.microsoft.com/office/drawing/2014/main" id="{1F3E45FF-3D34-44F9-9D6E-A489D2CE4338}"/>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597815526"/>
      </p:ext>
    </p:extLst>
  </p:cSld>
  <p:clrMapOvr>
    <a:masterClrMapping/>
  </p:clrMapOvr>
</p:sld>
</file>

<file path=ppt/theme/theme1.xml><?xml version="1.0" encoding="utf-8"?>
<a:theme xmlns:a="http://schemas.openxmlformats.org/drawingml/2006/main" name="Title Slides Master">
  <a:themeElements>
    <a:clrScheme name="Custom 5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6779</TotalTime>
  <Words>4819</Words>
  <Application>Microsoft Office PowerPoint</Application>
  <PresentationFormat>On-screen Show (4:3)</PresentationFormat>
  <Paragraphs>521</Paragraphs>
  <Slides>66</Slides>
  <Notes>2</Notes>
  <HiddenSlides>8</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2</vt:i4>
      </vt:variant>
      <vt:variant>
        <vt:lpstr>Slide Titles</vt:lpstr>
      </vt:variant>
      <vt:variant>
        <vt:i4>66</vt:i4>
      </vt:variant>
    </vt:vector>
  </HeadingPairs>
  <TitlesOfParts>
    <vt:vector size="75" baseType="lpstr">
      <vt:lpstr>Arial</vt:lpstr>
      <vt:lpstr>Calibri</vt:lpstr>
      <vt:lpstr>Title Slides Master</vt:lpstr>
      <vt:lpstr>MainContentSlideMaster</vt:lpstr>
      <vt:lpstr>ClosingMaster</vt:lpstr>
      <vt:lpstr>DividerSlideMaster</vt:lpstr>
      <vt:lpstr>ImageDescriptionAppendixSlideMaster</vt:lpstr>
      <vt:lpstr>Equation</vt:lpstr>
      <vt:lpstr>MathType 7.0 Equation</vt:lpstr>
      <vt:lpstr>Chapter 5</vt:lpstr>
      <vt:lpstr>Chapter 5: Learning Objectives (L Os)</vt:lpstr>
      <vt:lpstr>Introductory Case: Marijuana Legalization</vt:lpstr>
      <vt:lpstr>5.1: Probability Concepts and Probability Rules 1</vt:lpstr>
      <vt:lpstr>5.1: Probability Concepts and Probability Rules 2</vt:lpstr>
      <vt:lpstr>5.1: Probability Concepts and Probability Rules 3</vt:lpstr>
      <vt:lpstr>5.1: Probability Concepts and Probability Rules 4</vt:lpstr>
      <vt:lpstr>5.1: Probability Concepts and Probability Rules 5</vt:lpstr>
      <vt:lpstr>5.1: Probability Concepts and Probability Rules 6</vt:lpstr>
      <vt:lpstr>5.1: Probability Concepts and Probability Rules 7</vt:lpstr>
      <vt:lpstr>5.1: Probability Concepts and Probability Rules 8</vt:lpstr>
      <vt:lpstr>5.1: Probability Concepts and Probability Rules 9</vt:lpstr>
      <vt:lpstr>5.1: Probability Concepts and Probability Rules 10</vt:lpstr>
      <vt:lpstr>5.1: Probability Concepts and Probability Rules 11</vt:lpstr>
      <vt:lpstr>5.1: Probability Concepts and Probability Rules 12</vt:lpstr>
      <vt:lpstr>5.1: Probability Concepts and Probability Rules 13</vt:lpstr>
      <vt:lpstr>5.1: Probability Concepts and Probability Rules 14</vt:lpstr>
      <vt:lpstr>5.1: Probability Concepts and Probability Rules 15</vt:lpstr>
      <vt:lpstr>5.1: Probability Concepts and Probability Rules 16</vt:lpstr>
      <vt:lpstr>5.1: Probability Concepts and Probability Rules 17</vt:lpstr>
      <vt:lpstr>5.1: Probability Concepts and Probability Rules 18</vt:lpstr>
      <vt:lpstr>5.1: Probability Concepts and Probability Rules 19</vt:lpstr>
      <vt:lpstr>5.1: Probability Concepts and Probability Rules 20</vt:lpstr>
      <vt:lpstr>5.1: Probability Concepts and Probability Rules 21</vt:lpstr>
      <vt:lpstr>5.1: Probability Concepts and Probability Rules 22</vt:lpstr>
      <vt:lpstr>5.1: Probability Concepts and Probability Rules 23</vt:lpstr>
      <vt:lpstr>5.2: The Total Probability Rule and Bayes’ Theorem 1</vt:lpstr>
      <vt:lpstr>5.2: The Total Probability Rule and Bayes’ Theorem 2</vt:lpstr>
      <vt:lpstr>5.2: The Total Probability Rule and Bayes’ Theorem 3</vt:lpstr>
      <vt:lpstr>5.2: The Total Probability Rule and Bayes’ Theorem 4</vt:lpstr>
      <vt:lpstr>5.3: Random Variables and Discrete Probability Distributions 1</vt:lpstr>
      <vt:lpstr>5.3: Random Variables and Discrete Probability Distributions 2</vt:lpstr>
      <vt:lpstr>5.3: Random Variables and Discrete Probability Distributions 3</vt:lpstr>
      <vt:lpstr>5.3: Random Variables and Discrete Probability Distributions 4</vt:lpstr>
      <vt:lpstr>5.3: Random Variables and Discrete Probability Distributions 5</vt:lpstr>
      <vt:lpstr>5.4: The Binomial and Poisson Distributions 1</vt:lpstr>
      <vt:lpstr>5.4: The Binomial and Poisson Distributions 2</vt:lpstr>
      <vt:lpstr>5.4: The Binomial and Poisson Distributions 3</vt:lpstr>
      <vt:lpstr>5.4: The Binomial and Poisson Distributions 4</vt:lpstr>
      <vt:lpstr>5.4: The Binomial and Poisson Distributions 5</vt:lpstr>
      <vt:lpstr>5.4: The Binomial and Poisson Distributions 6</vt:lpstr>
      <vt:lpstr>5.4: The Binomial and Poisson Distributions 7</vt:lpstr>
      <vt:lpstr>5.4: The Binomial and Poisson Distributions 8</vt:lpstr>
      <vt:lpstr>5.4: The Binomial and Poisson Distributions 9</vt:lpstr>
      <vt:lpstr>5.4: The Binomial and Poisson Distributions 10</vt:lpstr>
      <vt:lpstr>5.4: The Binomial and Poisson Distributions 11</vt:lpstr>
      <vt:lpstr>5.4: The Binomial and Poisson Distributions 12</vt:lpstr>
      <vt:lpstr>5.4: The Binomial and Poisson Distributions 13</vt:lpstr>
      <vt:lpstr>5.4: The Binomial and Poisson Distributions 14</vt:lpstr>
      <vt:lpstr>5.5: The Normal Distribution 1</vt:lpstr>
      <vt:lpstr>5.5: The Normal Distribution 2</vt:lpstr>
      <vt:lpstr>5.5: The Normal Distribution 3</vt:lpstr>
      <vt:lpstr>5.5: The Normal Distribution 4</vt:lpstr>
      <vt:lpstr>5.5: The Normal Distribution 5</vt:lpstr>
      <vt:lpstr>5.5: The Normal Distribution 6</vt:lpstr>
      <vt:lpstr>5.5: The Normal Distribution 7</vt:lpstr>
      <vt:lpstr>5.5: The Normal Distribution 8</vt:lpstr>
      <vt:lpstr>End of Main Content</vt:lpstr>
      <vt:lpstr>Accessibility Content: Text Alternatives for Images</vt:lpstr>
      <vt:lpstr>Chapter 5 – Text Alternative</vt:lpstr>
      <vt:lpstr>5.1: Probability Concepts and Probability Rules 4 – Text Alternative</vt:lpstr>
      <vt:lpstr>5.1: Probability Concepts and Probability Rules 5 – Text Alternative</vt:lpstr>
      <vt:lpstr>5.1: Probability Concepts and Probability Rules 10 – Text Alternative</vt:lpstr>
      <vt:lpstr>5.1: Probability Concepts and Probability Rules 15 – Text Alternative</vt:lpstr>
      <vt:lpstr>5.2: The Total Probability Rule and Bayes’ Theorem 1 – Text Alternative</vt:lpstr>
      <vt:lpstr>5.5: The Normal Distribution 4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keywords/>
  <cp:lastModifiedBy>Nithiyanandhan R</cp:lastModifiedBy>
  <cp:revision>2247</cp:revision>
  <dcterms:created xsi:type="dcterms:W3CDTF">2020-12-08T04:00:13Z</dcterms:created>
  <dcterms:modified xsi:type="dcterms:W3CDTF">2025-08-06T13:09:28Z</dcterms:modified>
</cp:coreProperties>
</file>