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73"/>
  </p:notesMasterIdLst>
  <p:sldIdLst>
    <p:sldId id="1459" r:id="rId6"/>
    <p:sldId id="1350" r:id="rId7"/>
    <p:sldId id="1361" r:id="rId8"/>
    <p:sldId id="1363" r:id="rId9"/>
    <p:sldId id="1362" r:id="rId10"/>
    <p:sldId id="1403" r:id="rId11"/>
    <p:sldId id="1404" r:id="rId12"/>
    <p:sldId id="1405" r:id="rId13"/>
    <p:sldId id="1368" r:id="rId14"/>
    <p:sldId id="1406" r:id="rId15"/>
    <p:sldId id="1407" r:id="rId16"/>
    <p:sldId id="1408" r:id="rId17"/>
    <p:sldId id="1409" r:id="rId18"/>
    <p:sldId id="1410" r:id="rId19"/>
    <p:sldId id="1411" r:id="rId20"/>
    <p:sldId id="1412" r:id="rId21"/>
    <p:sldId id="1413" r:id="rId22"/>
    <p:sldId id="1414" r:id="rId23"/>
    <p:sldId id="1415" r:id="rId24"/>
    <p:sldId id="1416" r:id="rId25"/>
    <p:sldId id="1417" r:id="rId26"/>
    <p:sldId id="1418" r:id="rId27"/>
    <p:sldId id="1419" r:id="rId28"/>
    <p:sldId id="1420" r:id="rId29"/>
    <p:sldId id="1421" r:id="rId30"/>
    <p:sldId id="1422" r:id="rId31"/>
    <p:sldId id="1372" r:id="rId32"/>
    <p:sldId id="1423" r:id="rId33"/>
    <p:sldId id="1375" r:id="rId34"/>
    <p:sldId id="1424" r:id="rId35"/>
    <p:sldId id="1425" r:id="rId36"/>
    <p:sldId id="1426" r:id="rId37"/>
    <p:sldId id="1427" r:id="rId38"/>
    <p:sldId id="1428" r:id="rId39"/>
    <p:sldId id="1429" r:id="rId40"/>
    <p:sldId id="1430" r:id="rId41"/>
    <p:sldId id="1431" r:id="rId42"/>
    <p:sldId id="1432" r:id="rId43"/>
    <p:sldId id="1433" r:id="rId44"/>
    <p:sldId id="1434" r:id="rId45"/>
    <p:sldId id="1435" r:id="rId46"/>
    <p:sldId id="1436" r:id="rId47"/>
    <p:sldId id="1458" r:id="rId48"/>
    <p:sldId id="1401" r:id="rId49"/>
    <p:sldId id="1438" r:id="rId50"/>
    <p:sldId id="1439" r:id="rId51"/>
    <p:sldId id="1440" r:id="rId52"/>
    <p:sldId id="1457" r:id="rId53"/>
    <p:sldId id="1442" r:id="rId54"/>
    <p:sldId id="1443" r:id="rId55"/>
    <p:sldId id="1444" r:id="rId56"/>
    <p:sldId id="1445" r:id="rId57"/>
    <p:sldId id="1446" r:id="rId58"/>
    <p:sldId id="1447" r:id="rId59"/>
    <p:sldId id="1448" r:id="rId60"/>
    <p:sldId id="1449" r:id="rId61"/>
    <p:sldId id="1450" r:id="rId62"/>
    <p:sldId id="1451" r:id="rId63"/>
    <p:sldId id="1452" r:id="rId64"/>
    <p:sldId id="1453" r:id="rId65"/>
    <p:sldId id="1454" r:id="rId66"/>
    <p:sldId id="1455" r:id="rId67"/>
    <p:sldId id="1456" r:id="rId68"/>
    <p:sldId id="442" r:id="rId69"/>
    <p:sldId id="258" r:id="rId70"/>
    <p:sldId id="1460" r:id="rId71"/>
    <p:sldId id="146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1459"/>
            <p14:sldId id="1350"/>
            <p14:sldId id="1361"/>
            <p14:sldId id="1363"/>
            <p14:sldId id="1362"/>
            <p14:sldId id="1403"/>
            <p14:sldId id="1404"/>
            <p14:sldId id="1405"/>
            <p14:sldId id="1368"/>
            <p14:sldId id="1406"/>
            <p14:sldId id="1407"/>
            <p14:sldId id="1408"/>
            <p14:sldId id="1409"/>
            <p14:sldId id="1410"/>
            <p14:sldId id="1411"/>
            <p14:sldId id="1412"/>
            <p14:sldId id="1413"/>
            <p14:sldId id="1414"/>
            <p14:sldId id="1415"/>
            <p14:sldId id="1416"/>
            <p14:sldId id="1417"/>
            <p14:sldId id="1418"/>
            <p14:sldId id="1419"/>
            <p14:sldId id="1420"/>
            <p14:sldId id="1421"/>
            <p14:sldId id="1422"/>
            <p14:sldId id="1372"/>
            <p14:sldId id="1423"/>
            <p14:sldId id="1375"/>
            <p14:sldId id="1424"/>
            <p14:sldId id="1425"/>
            <p14:sldId id="1426"/>
            <p14:sldId id="1427"/>
            <p14:sldId id="1428"/>
            <p14:sldId id="1429"/>
            <p14:sldId id="1430"/>
            <p14:sldId id="1431"/>
            <p14:sldId id="1432"/>
            <p14:sldId id="1433"/>
            <p14:sldId id="1434"/>
            <p14:sldId id="1435"/>
            <p14:sldId id="1436"/>
            <p14:sldId id="1458"/>
            <p14:sldId id="1401"/>
            <p14:sldId id="1438"/>
            <p14:sldId id="1439"/>
            <p14:sldId id="1440"/>
            <p14:sldId id="1457"/>
            <p14:sldId id="1442"/>
            <p14:sldId id="1443"/>
            <p14:sldId id="1444"/>
            <p14:sldId id="1445"/>
            <p14:sldId id="1446"/>
            <p14:sldId id="1447"/>
            <p14:sldId id="1448"/>
            <p14:sldId id="1449"/>
            <p14:sldId id="1450"/>
            <p14:sldId id="1451"/>
            <p14:sldId id="1452"/>
            <p14:sldId id="1453"/>
            <p14:sldId id="1454"/>
            <p14:sldId id="1455"/>
            <p14:sldId id="1456"/>
            <p14:sldId id="442"/>
          </p14:sldIdLst>
        </p14:section>
        <p14:section name="Appendix: Image Descriptions for Unsighted Students" id="{9E859B0B-078E-463E-89A6-21C20DD280C4}">
          <p14:sldIdLst>
            <p14:sldId id="258"/>
            <p14:sldId id="1460"/>
            <p14:sldId id="1461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  <p15:guide id="4" pos="5664" userDrawn="1">
          <p15:clr>
            <a:srgbClr val="A4A3A4"/>
          </p15:clr>
        </p15:guide>
        <p15:guide id="5" pos="456" userDrawn="1">
          <p15:clr>
            <a:srgbClr val="A4A3A4"/>
          </p15:clr>
        </p15:guide>
        <p15:guide id="6" orient="horz" pos="7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  <p:cmAuthor id="3" name="1769" initials="1" lastIdx="2" clrIdx="2">
    <p:extLst>
      <p:ext uri="{19B8F6BF-5375-455C-9EA6-DF929625EA0E}">
        <p15:presenceInfo xmlns:p15="http://schemas.microsoft.com/office/powerpoint/2012/main" userId="176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000"/>
    <a:srgbClr val="A9131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0926" autoAdjust="0"/>
  </p:normalViewPr>
  <p:slideViewPr>
    <p:cSldViewPr snapToGrid="0" showGuides="1">
      <p:cViewPr varScale="1">
        <p:scale>
          <a:sx n="97" d="100"/>
          <a:sy n="97" d="100"/>
        </p:scale>
        <p:origin x="1938" y="72"/>
      </p:cViewPr>
      <p:guideLst>
        <p:guide pos="2880"/>
        <p:guide orient="horz" pos="2208"/>
        <p:guide pos="5664"/>
        <p:guide pos="456"/>
        <p:guide orient="horz" pos="794"/>
      </p:guideLst>
    </p:cSldViewPr>
  </p:slideViewPr>
  <p:outlineViewPr>
    <p:cViewPr>
      <p:scale>
        <a:sx n="33" d="100"/>
        <a:sy n="33" d="100"/>
      </p:scale>
      <p:origin x="0" y="-83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C1A02-B94D-44D6-8AA3-0DD14C84C13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8D09-9492-4554-9C8F-456CB81F3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E8D09-9492-4554-9C8F-456CB81F32A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7A27-C7DA-4E20-8877-F9D8D7F6195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4625" y="6515100"/>
            <a:ext cx="8861425" cy="24923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04800"/>
            <a:ext cx="2344882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A00108-6ED3-416D-B7AC-3A9D6F2EF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8193" y="489743"/>
            <a:ext cx="4352906" cy="2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5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dapting to Change logo.">
            <a:extLst>
              <a:ext uri="{FF2B5EF4-FFF2-40B4-BE49-F238E27FC236}">
                <a16:creationId xmlns:a16="http://schemas.microsoft.com/office/drawing/2014/main" id="{A0A183BC-7319-45B8-B0D2-D92CDB144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20" y="207110"/>
            <a:ext cx="2472744" cy="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8621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FC2A6F8-97FC-43BF-92B6-FFCCF20D98D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275652"/>
            <a:ext cx="8458200" cy="197132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dapting to Change logo.">
            <a:extLst>
              <a:ext uri="{FF2B5EF4-FFF2-40B4-BE49-F238E27FC236}">
                <a16:creationId xmlns:a16="http://schemas.microsoft.com/office/drawing/2014/main" id="{A0A183BC-7319-45B8-B0D2-D92CDB144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20" y="207110"/>
            <a:ext cx="2472744" cy="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2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Reaching beyond our borders icon.">
            <a:extLst>
              <a:ext uri="{FF2B5EF4-FFF2-40B4-BE49-F238E27FC236}">
                <a16:creationId xmlns:a16="http://schemas.microsoft.com/office/drawing/2014/main" id="{6B5ACA4D-D63F-4493-A4F0-FFA2A5827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24" y="217261"/>
            <a:ext cx="2514600" cy="8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3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 sz="2400"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2885209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15890" y="1276709"/>
            <a:ext cx="2885209" cy="4971691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FC6CBC7-BAAC-424A-9874-C0A2733A271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61419" y="1290559"/>
            <a:ext cx="2885209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21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157732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916383"/>
            <a:ext cx="8458200" cy="1577327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02FDC4-9007-47FA-8867-BFB4513F33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6750" y="4648197"/>
            <a:ext cx="8458200" cy="1577327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017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73051"/>
            <a:ext cx="4076700" cy="4991100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2764" y="192490"/>
            <a:ext cx="6778335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7E40D-2A6B-4B43-8474-A1C9EAF1D3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399540"/>
            <a:ext cx="1531522" cy="4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15100"/>
            <a:ext cx="8620125" cy="2762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3915201" cy="61247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3915201" cy="64913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3915201" cy="6731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3915201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3915201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3915201" cy="7334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B5446E9-DDFC-4F9F-AEF5-5E6061E5BD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19199" y="1255490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BC59DB4-A285-4104-8DAD-21B49267AAD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619199" y="1998291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F319E46-D027-404B-8292-60A07B8E3C9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619198" y="2723530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1FA65FE-4DFA-484E-A01C-9BF08B32C20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619197" y="3528194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FE7E90B-1DE9-4A55-9F1D-9EF5F50C0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19199" y="4351336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067368-CA9E-4B15-AE6A-F50A1D1FEE7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619199" y="5142672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8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2635827" cy="61247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2635827" cy="64913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2635827" cy="6731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2635827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2635827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2635827" cy="7334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B5446E9-DDFC-4F9F-AEF5-5E6061E5BD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261447" y="1255490"/>
            <a:ext cx="2682146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BC59DB4-A285-4104-8DAD-21B49267AAD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261447" y="1998291"/>
            <a:ext cx="2682146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F319E46-D027-404B-8292-60A07B8E3C9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261446" y="2723530"/>
            <a:ext cx="2682146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1FA65FE-4DFA-484E-A01C-9BF08B32C20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61445" y="3528194"/>
            <a:ext cx="2682146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FE7E90B-1DE9-4A55-9F1D-9EF5F50C0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261447" y="4351336"/>
            <a:ext cx="2682146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067368-CA9E-4B15-AE6A-F50A1D1FEE7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261447" y="5142672"/>
            <a:ext cx="2682146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5"/>
          </p:nvPr>
        </p:nvSpPr>
        <p:spPr>
          <a:xfrm>
            <a:off x="3260725" y="5929313"/>
            <a:ext cx="2779713" cy="585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6"/>
          </p:nvPr>
        </p:nvSpPr>
        <p:spPr>
          <a:xfrm>
            <a:off x="6165850" y="1255713"/>
            <a:ext cx="2635250" cy="61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7"/>
          </p:nvPr>
        </p:nvSpPr>
        <p:spPr>
          <a:xfrm>
            <a:off x="6226175" y="1998663"/>
            <a:ext cx="2574925" cy="61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8"/>
          </p:nvPr>
        </p:nvSpPr>
        <p:spPr>
          <a:xfrm>
            <a:off x="6226175" y="2719388"/>
            <a:ext cx="2574925" cy="61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9"/>
          </p:nvPr>
        </p:nvSpPr>
        <p:spPr>
          <a:xfrm>
            <a:off x="6226175" y="3527425"/>
            <a:ext cx="2574925" cy="61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quarter" idx="30"/>
          </p:nvPr>
        </p:nvSpPr>
        <p:spPr>
          <a:xfrm>
            <a:off x="6226175" y="4351338"/>
            <a:ext cx="2574925" cy="61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31"/>
          </p:nvPr>
        </p:nvSpPr>
        <p:spPr>
          <a:xfrm>
            <a:off x="6226175" y="5141913"/>
            <a:ext cx="2574925" cy="612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32"/>
          </p:nvPr>
        </p:nvSpPr>
        <p:spPr>
          <a:xfrm>
            <a:off x="6226175" y="5929313"/>
            <a:ext cx="2574925" cy="585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51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2138A-1304-465B-AE03-541BDE0CCB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6543675"/>
            <a:ext cx="8715375" cy="18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891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</p:spTree>
    <p:extLst>
      <p:ext uri="{BB962C8B-B14F-4D97-AF65-F5344CB8AC3E}">
        <p14:creationId xmlns:p14="http://schemas.microsoft.com/office/powerpoint/2010/main" val="54446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5738" y="6515100"/>
            <a:ext cx="8662987" cy="2889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6515100"/>
            <a:ext cx="8643938" cy="2889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30"/>
            <a:ext cx="4229100" cy="45314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15100"/>
            <a:ext cx="8620125" cy="2762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C47A-CADE-49AD-54B5-3E3037F823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24200" y="6107113"/>
            <a:ext cx="3498850" cy="255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20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F8D8291-5BF4-41AC-87CE-ED5DE4CB1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1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42291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Slide Title 2">
            <a:extLst>
              <a:ext uri="{FF2B5EF4-FFF2-40B4-BE49-F238E27FC236}">
                <a16:creationId xmlns:a16="http://schemas.microsoft.com/office/drawing/2014/main" id="{B5BB26E5-AE57-4ED5-B8A8-BEE1BD13A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9800" y="192088"/>
            <a:ext cx="4051300" cy="9032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N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Slide Title</a:t>
            </a:r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onnecting through social media icon.">
            <a:extLst>
              <a:ext uri="{FF2B5EF4-FFF2-40B4-BE49-F238E27FC236}">
                <a16:creationId xmlns:a16="http://schemas.microsoft.com/office/drawing/2014/main" id="{48BB348F-12C6-489F-958D-1FDE88A924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695" y="298541"/>
            <a:ext cx="2438400" cy="6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2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king Ethical Decisions icon.">
            <a:extLst>
              <a:ext uri="{FF2B5EF4-FFF2-40B4-BE49-F238E27FC236}">
                <a16:creationId xmlns:a16="http://schemas.microsoft.com/office/drawing/2014/main" id="{35AB3571-1B64-4E5D-ADAB-A22232BBB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2475"/>
            <a:ext cx="2498501" cy="6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23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72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 LLC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9994BA6-A29E-44A0-A7B3-164E7D8F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17" r:id="rId2"/>
    <p:sldLayoutId id="2147483706" r:id="rId3"/>
    <p:sldLayoutId id="2147483709" r:id="rId4"/>
    <p:sldLayoutId id="2147483707" r:id="rId5"/>
    <p:sldLayoutId id="2147483708" r:id="rId6"/>
    <p:sldLayoutId id="2147483711" r:id="rId7"/>
    <p:sldLayoutId id="2147483716" r:id="rId8"/>
    <p:sldLayoutId id="2147483693" r:id="rId9"/>
    <p:sldLayoutId id="2147483719" r:id="rId10"/>
    <p:sldLayoutId id="2147483718" r:id="rId11"/>
    <p:sldLayoutId id="2147483699" r:id="rId12"/>
    <p:sldLayoutId id="2147483720" r:id="rId13"/>
    <p:sldLayoutId id="2147483695" r:id="rId14"/>
    <p:sldLayoutId id="2147483696" r:id="rId15"/>
    <p:sldLayoutId id="2147483697" r:id="rId16"/>
    <p:sldLayoutId id="2147483721" r:id="rId17"/>
    <p:sldLayoutId id="214748372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292608" indent="-29260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22800" indent="-29260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5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 LLC</a:t>
            </a:r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72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64.wmf"/><Relationship Id="rId21" Type="http://schemas.openxmlformats.org/officeDocument/2006/relationships/image" Target="../media/image6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65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8.bin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9.wmf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0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9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4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8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121.wmf"/><Relationship Id="rId21" Type="http://schemas.openxmlformats.org/officeDocument/2006/relationships/image" Target="../media/image130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40.wmf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32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3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6.wmf"/><Relationship Id="rId18" Type="http://schemas.openxmlformats.org/officeDocument/2006/relationships/oleObject" Target="../embeddings/oleObject139.bin"/><Relationship Id="rId3" Type="http://schemas.openxmlformats.org/officeDocument/2006/relationships/image" Target="../media/image141.wmf"/><Relationship Id="rId21" Type="http://schemas.openxmlformats.org/officeDocument/2006/relationships/image" Target="../media/image148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40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47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49.wmf"/><Relationship Id="rId7" Type="http://schemas.openxmlformats.org/officeDocument/2006/relationships/image" Target="../media/image151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53.wmf"/><Relationship Id="rId5" Type="http://schemas.openxmlformats.org/officeDocument/2006/relationships/image" Target="../media/image150.wmf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5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oleObject" Target="../embeddings/oleObject146.bin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7.wmf"/><Relationship Id="rId12" Type="http://schemas.openxmlformats.org/officeDocument/2006/relationships/oleObject" Target="../embeddings/oleObject152.bin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59.wmf"/><Relationship Id="rId5" Type="http://schemas.openxmlformats.org/officeDocument/2006/relationships/image" Target="../media/image156.wmf"/><Relationship Id="rId15" Type="http://schemas.openxmlformats.org/officeDocument/2006/relationships/image" Target="../media/image161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5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" Type="http://schemas.openxmlformats.org/officeDocument/2006/relationships/image" Target="../media/image162.wmf"/><Relationship Id="rId21" Type="http://schemas.openxmlformats.org/officeDocument/2006/relationships/image" Target="../media/image171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69.wmf"/><Relationship Id="rId25" Type="http://schemas.openxmlformats.org/officeDocument/2006/relationships/image" Target="../media/image173.w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75.wmf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66.wmf"/><Relationship Id="rId24" Type="http://schemas.openxmlformats.org/officeDocument/2006/relationships/oleObject" Target="../embeddings/oleObject165.bin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23" Type="http://schemas.openxmlformats.org/officeDocument/2006/relationships/image" Target="../media/image172.wmf"/><Relationship Id="rId28" Type="http://schemas.openxmlformats.org/officeDocument/2006/relationships/oleObject" Target="../embeddings/oleObject167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70.wmf"/><Relationship Id="rId31" Type="http://schemas.openxmlformats.org/officeDocument/2006/relationships/image" Target="../media/image176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image" Target="../media/image174.wmf"/><Relationship Id="rId30" Type="http://schemas.openxmlformats.org/officeDocument/2006/relationships/oleObject" Target="../embeddings/oleObject16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77.bin"/><Relationship Id="rId26" Type="http://schemas.openxmlformats.org/officeDocument/2006/relationships/oleObject" Target="../embeddings/oleObject179.bin"/><Relationship Id="rId3" Type="http://schemas.openxmlformats.org/officeDocument/2006/relationships/image" Target="../media/image177.wmf"/><Relationship Id="rId21" Type="http://schemas.openxmlformats.org/officeDocument/2006/relationships/image" Target="../media/image15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84.wmf"/><Relationship Id="rId25" Type="http://schemas.openxmlformats.org/officeDocument/2006/relationships/image" Target="../media/image186.wmf"/><Relationship Id="rId2" Type="http://schemas.openxmlformats.org/officeDocument/2006/relationships/oleObject" Target="../embeddings/oleObject169.bin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88.wmf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81.wmf"/><Relationship Id="rId24" Type="http://schemas.openxmlformats.org/officeDocument/2006/relationships/oleObject" Target="../embeddings/oleObject178.bin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80.bin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85.wmf"/><Relationship Id="rId31" Type="http://schemas.openxmlformats.org/officeDocument/2006/relationships/image" Target="../media/image189.wmf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87.wmf"/><Relationship Id="rId30" Type="http://schemas.openxmlformats.org/officeDocument/2006/relationships/oleObject" Target="../embeddings/oleObject18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image" Target="../media/image190.wmf"/><Relationship Id="rId7" Type="http://schemas.openxmlformats.org/officeDocument/2006/relationships/image" Target="../media/image192.wmf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93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2.xml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Statistical Inference</a:t>
            </a:r>
          </a:p>
        </p:txBody>
      </p:sp>
      <p:pic>
        <p:nvPicPr>
          <p:cNvPr id="9" name="Picture 8" descr="A cover page with the title, Business Analytics, communicating with numbers. 2025 release.">
            <a:extLst>
              <a:ext uri="{FF2B5EF4-FFF2-40B4-BE49-F238E27FC236}">
                <a16:creationId xmlns:a16="http://schemas.microsoft.com/office/drawing/2014/main" id="{E8CA1238-AFEB-19C7-711C-F5605FCA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694" y="949462"/>
            <a:ext cx="3892514" cy="503773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91CE0D-9E09-D2CE-C17A-1B104C7F78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12358" y="6107113"/>
            <a:ext cx="3119284" cy="255587"/>
          </a:xfrm>
        </p:spPr>
        <p:txBody>
          <a:bodyPr anchor="ctr"/>
          <a:lstStyle/>
          <a:p>
            <a:pPr algn="ctr"/>
            <a:r>
              <a:rPr lang="en-US" sz="1200" dirty="0">
                <a:hlinkClick r:id="rId3" action="ppaction://hlinksldjump"/>
              </a:rPr>
              <a:t>Access the text alternative for slide images.</a:t>
            </a: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39555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28600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population mean is </a:t>
            </a:r>
            <a:r>
              <a:rPr lang="el-GR" i="1" dirty="0"/>
              <a:t>μ</a:t>
            </a:r>
            <a:r>
              <a:rPr lang="en-US" i="1" dirty="0"/>
              <a:t> = </a:t>
            </a:r>
            <a:r>
              <a:rPr lang="en-US" dirty="0"/>
              <a:t>16 and the standard deviation is </a:t>
            </a:r>
            <a:r>
              <a:rPr lang="el-GR" i="1" dirty="0"/>
              <a:t>σ</a:t>
            </a:r>
            <a:r>
              <a:rPr lang="en-US" i="1" dirty="0"/>
              <a:t> = </a:t>
            </a:r>
            <a:r>
              <a:rPr lang="en-US" dirty="0"/>
              <a:t>0.8.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898" y="2830460"/>
            <a:ext cx="3355340" cy="457200"/>
          </a:xfrm>
        </p:spPr>
        <p:txBody>
          <a:bodyPr/>
          <a:lstStyle/>
          <a:p>
            <a:r>
              <a:rPr lang="en-US" dirty="0"/>
              <a:t>a. With the sample size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165BB62-C2DE-47DA-BE4E-11AA0064D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502313"/>
              </p:ext>
            </p:extLst>
          </p:nvPr>
        </p:nvGraphicFramePr>
        <p:xfrm>
          <a:off x="3705225" y="2708275"/>
          <a:ext cx="497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78080" imgH="774360" progId="Equation.DSMT4">
                  <p:embed/>
                </p:oleObj>
              </mc:Choice>
              <mc:Fallback>
                <p:oleObj name="Equation" r:id="rId2" imgW="49780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5225" y="2708275"/>
                        <a:ext cx="49784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898" y="3692030"/>
            <a:ext cx="3355340" cy="457200"/>
          </a:xfrm>
        </p:spPr>
        <p:txBody>
          <a:bodyPr/>
          <a:lstStyle/>
          <a:p>
            <a:r>
              <a:rPr lang="en-US" dirty="0"/>
              <a:t>b. With the sample size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6C1DF0A-F649-4BA4-A807-37FECD8DF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49995"/>
              </p:ext>
            </p:extLst>
          </p:nvPr>
        </p:nvGraphicFramePr>
        <p:xfrm>
          <a:off x="3698238" y="3570341"/>
          <a:ext cx="497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78080" imgH="774360" progId="Equation.DSMT4">
                  <p:embed/>
                </p:oleObj>
              </mc:Choice>
              <mc:Fallback>
                <p:oleObj name="Equation" r:id="rId4" imgW="497808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238" y="3570341"/>
                        <a:ext cx="49784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896" y="4534648"/>
            <a:ext cx="8458198" cy="1046643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expected values are the same.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standard error is lower when n = 4 than when n = 2.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198" cy="81625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be normally distributed with expected value </a:t>
            </a:r>
            <a:r>
              <a:rPr lang="el-GR" i="1" dirty="0"/>
              <a:t>μ</a:t>
            </a:r>
            <a:r>
              <a:rPr lang="en-US" i="1" dirty="0"/>
              <a:t> </a:t>
            </a:r>
            <a:r>
              <a:rPr lang="en-US" dirty="0"/>
              <a:t>and standard deviation </a:t>
            </a:r>
            <a:r>
              <a:rPr lang="el-GR" i="1" dirty="0"/>
              <a:t>σ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190417"/>
            <a:ext cx="3548380" cy="46736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For any sample size </a:t>
            </a:r>
            <a:r>
              <a:rPr lang="en-US" i="1" dirty="0"/>
              <a:t>n</a:t>
            </a:r>
            <a:r>
              <a:rPr lang="en-US" dirty="0"/>
              <a:t>,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3B41163-2057-4794-9B2B-CD3A2C33DB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642678"/>
              </p:ext>
            </p:extLst>
          </p:nvPr>
        </p:nvGraphicFramePr>
        <p:xfrm>
          <a:off x="3891280" y="2260662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17160" progId="Equation.DSMT4">
                  <p:embed/>
                </p:oleObj>
              </mc:Choice>
              <mc:Fallback>
                <p:oleObj name="Equation" r:id="rId2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91280" y="2260662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97676" y="2196156"/>
            <a:ext cx="4503422" cy="467360"/>
          </a:xfrm>
        </p:spPr>
        <p:txBody>
          <a:bodyPr/>
          <a:lstStyle/>
          <a:p>
            <a:r>
              <a:rPr lang="en-US" dirty="0"/>
              <a:t>is also normally distributed with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2670375"/>
            <a:ext cx="5536790" cy="435154"/>
          </a:xfrm>
        </p:spPr>
        <p:txBody>
          <a:bodyPr/>
          <a:lstStyle/>
          <a:p>
            <a:pPr marL="292608"/>
            <a:r>
              <a:rPr lang="en-US" dirty="0"/>
              <a:t>expected value </a:t>
            </a:r>
            <a:r>
              <a:rPr lang="el-GR" i="1" dirty="0"/>
              <a:t>μ</a:t>
            </a:r>
            <a:r>
              <a:rPr lang="en-US" i="1" dirty="0"/>
              <a:t> </a:t>
            </a:r>
            <a:r>
              <a:rPr lang="en-US" dirty="0"/>
              <a:t>and standard error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0C82085-CC90-4FC8-A2E6-B1247A7A7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18998"/>
              </p:ext>
            </p:extLst>
          </p:nvPr>
        </p:nvGraphicFramePr>
        <p:xfrm>
          <a:off x="5764775" y="2657777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393480" progId="Equation.DSMT4">
                  <p:embed/>
                </p:oleObj>
              </mc:Choice>
              <mc:Fallback>
                <p:oleObj name="Equation" r:id="rId4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64775" y="2657777"/>
                        <a:ext cx="889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898" y="3242116"/>
            <a:ext cx="8458200" cy="81107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the size of pizzas is normally distributed with a mean of 16 inches and a standard deviation of 0.8 inch.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0" y="4177262"/>
            <a:ext cx="8458199" cy="1869569"/>
          </a:xfrm>
        </p:spPr>
        <p:txBody>
          <a:bodyPr/>
          <a:lstStyle/>
          <a:p>
            <a:pPr marL="346075" indent="-346075"/>
            <a:r>
              <a:rPr lang="en-US" dirty="0"/>
              <a:t>a. What is the probability that a randomly selected pizza is less than 15.5 inches?</a:t>
            </a:r>
          </a:p>
          <a:p>
            <a:pPr marL="346075" indent="-346075"/>
            <a:r>
              <a:rPr lang="en-US" dirty="0"/>
              <a:t>b. What is the probability that the average of two randomly selected pizzas is less than 15.5 inches?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29885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population mean is </a:t>
            </a:r>
            <a:r>
              <a:rPr lang="el-GR" i="1" dirty="0"/>
              <a:t>μ</a:t>
            </a:r>
            <a:r>
              <a:rPr lang="en-US" i="1" dirty="0"/>
              <a:t> = </a:t>
            </a:r>
            <a:r>
              <a:rPr lang="en-US" dirty="0"/>
              <a:t>16 and the standard deviation is </a:t>
            </a:r>
            <a:r>
              <a:rPr lang="el-GR" i="1" dirty="0"/>
              <a:t>σ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0.8.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868786"/>
            <a:ext cx="459740" cy="477520"/>
          </a:xfrm>
        </p:spPr>
        <p:txBody>
          <a:bodyPr/>
          <a:lstStyle/>
          <a:p>
            <a:r>
              <a:rPr lang="en-US" dirty="0"/>
              <a:t>a.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58CBEF7-B9B6-4529-95BF-60EC88834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456452"/>
              </p:ext>
            </p:extLst>
          </p:nvPr>
        </p:nvGraphicFramePr>
        <p:xfrm>
          <a:off x="903288" y="2782888"/>
          <a:ext cx="630078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520" imgH="812520" progId="Equation.DSMT4">
                  <p:embed/>
                </p:oleObj>
              </mc:Choice>
              <mc:Fallback>
                <p:oleObj name="Equation" r:id="rId2" imgW="69595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3288" y="2782888"/>
                        <a:ext cx="6300787" cy="73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3902732"/>
            <a:ext cx="459740" cy="477520"/>
          </a:xfrm>
        </p:spPr>
        <p:txBody>
          <a:bodyPr/>
          <a:lstStyle/>
          <a:p>
            <a:r>
              <a:rPr lang="en-US" dirty="0"/>
              <a:t>b.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1D788E2-9A10-4EDE-8BBD-A70AF5F13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40896"/>
              </p:ext>
            </p:extLst>
          </p:nvPr>
        </p:nvGraphicFramePr>
        <p:xfrm>
          <a:off x="802641" y="3811126"/>
          <a:ext cx="4013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1960" imgH="774360" progId="Equation.DSMT4">
                  <p:embed/>
                </p:oleObj>
              </mc:Choice>
              <mc:Fallback>
                <p:oleObj name="Equation" r:id="rId4" imgW="4431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2641" y="3811126"/>
                        <a:ext cx="40132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04D2FEF-3C51-4F5B-95B1-891443A4A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549614"/>
              </p:ext>
            </p:extLst>
          </p:nvPr>
        </p:nvGraphicFramePr>
        <p:xfrm>
          <a:off x="802641" y="4753466"/>
          <a:ext cx="6310313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72120" imgH="1600200" progId="Equation.DSMT4">
                  <p:embed/>
                </p:oleObj>
              </mc:Choice>
              <mc:Fallback>
                <p:oleObj name="Equation" r:id="rId6" imgW="697212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2641" y="4753466"/>
                        <a:ext cx="6310313" cy="1449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2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8953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For making statistical inferences, it is essential that the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717040"/>
            <a:ext cx="3375659" cy="416560"/>
          </a:xfrm>
        </p:spPr>
        <p:txBody>
          <a:bodyPr/>
          <a:lstStyle/>
          <a:p>
            <a:pPr marL="292608"/>
            <a:r>
              <a:rPr lang="en-US" sz="2200" dirty="0"/>
              <a:t>sampling distribution of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FDED5E8-A09B-45E2-8A55-DDF9BB3F6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34858"/>
              </p:ext>
            </p:extLst>
          </p:nvPr>
        </p:nvGraphicFramePr>
        <p:xfrm>
          <a:off x="3756660" y="1767840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91960" progId="Equation.DSMT4">
                  <p:embed/>
                </p:oleObj>
              </mc:Choice>
              <mc:Fallback>
                <p:oleObj name="Equation" r:id="rId2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6660" y="1767840"/>
                        <a:ext cx="279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4480" y="1717040"/>
            <a:ext cx="4706619" cy="416560"/>
          </a:xfrm>
        </p:spPr>
        <p:txBody>
          <a:bodyPr/>
          <a:lstStyle/>
          <a:p>
            <a:r>
              <a:rPr lang="en-US" sz="2200" dirty="0"/>
              <a:t>is normally distributed.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204720"/>
            <a:ext cx="8458199" cy="31394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What if the underlying population is not normally distributed?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central limit theorem (C</a:t>
            </a:r>
            <a:r>
              <a:rPr lang="en-US" sz="100" dirty="0"/>
              <a:t> </a:t>
            </a:r>
            <a:r>
              <a:rPr lang="en-US" sz="2200" dirty="0"/>
              <a:t>L</a:t>
            </a:r>
            <a:r>
              <a:rPr lang="en-US" sz="100" dirty="0"/>
              <a:t> </a:t>
            </a:r>
            <a:r>
              <a:rPr lang="en-US" sz="2200" dirty="0"/>
              <a:t>T) states that the sum or the average of a large number of independent observations from the same underlying distribution has an approximate normal distribution.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approximation steadily improves as the number of observations increases.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Practitioners often use the normal distribution approximation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C644A27-9492-4913-A9E2-8E5B06BC6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08085"/>
              </p:ext>
            </p:extLst>
          </p:nvPr>
        </p:nvGraphicFramePr>
        <p:xfrm>
          <a:off x="722630" y="5415280"/>
          <a:ext cx="146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266400" progId="Equation.DSMT4">
                  <p:embed/>
                </p:oleObj>
              </mc:Choice>
              <mc:Fallback>
                <p:oleObj name="Equation" r:id="rId4" imgW="1460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2630" y="5415280"/>
                        <a:ext cx="146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5854700"/>
            <a:ext cx="1069340" cy="4343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Note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3AF21FE-3A99-4A15-9535-6662E08FAB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98570"/>
              </p:ext>
            </p:extLst>
          </p:nvPr>
        </p:nvGraphicFramePr>
        <p:xfrm>
          <a:off x="1465263" y="5719763"/>
          <a:ext cx="3924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24000" imgH="711000" progId="Equation.DSMT4">
                  <p:embed/>
                </p:oleObj>
              </mc:Choice>
              <mc:Fallback>
                <p:oleObj name="Equation" r:id="rId6" imgW="3924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5263" y="5719763"/>
                        <a:ext cx="3924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6.1: Sampling Distributions </a:t>
            </a:r>
            <a:r>
              <a:rPr lang="en-US" sz="1000" b="0" dirty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 For the month of May, a coffee chain advertised a Happy Hour between the hours of 3 pm and 5 pm when customers could enjoy a half-price iced coffee.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manager of one of the chains wants to determine if the Happy Hour has had a lingering effect on the amount of money customers now spend on iced coffee.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Before the marketing campaign, customers spent an average of $4.18 on iced coffee with a standard deviation of $0.84.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Based on 50 customers sampled after the marketing campaign, the average amount spent is $4.26.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If the coffee chain chose not to pursue the marketing campaign, how likely is it that customers will spend an average of $4.26 or more on iced coffee?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5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4033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The population mean is </a:t>
            </a:r>
            <a:r>
              <a:rPr lang="el-GR" i="1" dirty="0"/>
              <a:t>μ</a:t>
            </a:r>
            <a:r>
              <a:rPr lang="en-US" i="1" dirty="0"/>
              <a:t> = </a:t>
            </a:r>
            <a:r>
              <a:rPr lang="en-US" dirty="0"/>
              <a:t>4.18 and the standard deviation is </a:t>
            </a:r>
            <a:r>
              <a:rPr lang="el-GR" i="1" dirty="0"/>
              <a:t>σ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0.84.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702560"/>
            <a:ext cx="4594859" cy="436880"/>
          </a:xfrm>
        </p:spPr>
        <p:txBody>
          <a:bodyPr/>
          <a:lstStyle/>
          <a:p>
            <a:r>
              <a:rPr lang="en-US" dirty="0"/>
              <a:t>Since </a:t>
            </a:r>
            <a:r>
              <a:rPr lang="en-US" i="1" dirty="0"/>
              <a:t>n</a:t>
            </a:r>
            <a:r>
              <a:rPr lang="en-US" dirty="0"/>
              <a:t> ≥ 30, the C</a:t>
            </a:r>
            <a:r>
              <a:rPr lang="en-US" sz="100" dirty="0"/>
              <a:t> </a:t>
            </a:r>
            <a:r>
              <a:rPr lang="en-US" dirty="0"/>
              <a:t>L</a:t>
            </a:r>
            <a:r>
              <a:rPr lang="en-US" sz="100" dirty="0"/>
              <a:t> </a:t>
            </a:r>
            <a:r>
              <a:rPr lang="en-US" dirty="0"/>
              <a:t>T says that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0815E35-683E-4935-AEEB-AC8B88D3A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05588"/>
              </p:ext>
            </p:extLst>
          </p:nvPr>
        </p:nvGraphicFramePr>
        <p:xfrm>
          <a:off x="4785359" y="276225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17160" progId="Equation.DSMT4">
                  <p:embed/>
                </p:oleObj>
              </mc:Choice>
              <mc:Fallback>
                <p:oleObj name="Equation" r:id="rId2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85359" y="2762250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0159" y="2702560"/>
            <a:ext cx="3436619" cy="436879"/>
          </a:xfrm>
        </p:spPr>
        <p:txBody>
          <a:bodyPr/>
          <a:lstStyle/>
          <a:p>
            <a:r>
              <a:rPr lang="en-US" dirty="0"/>
              <a:t>is approximately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899" y="3173008"/>
            <a:ext cx="8458200" cy="426720"/>
          </a:xfrm>
        </p:spPr>
        <p:txBody>
          <a:bodyPr/>
          <a:lstStyle/>
          <a:p>
            <a:r>
              <a:rPr lang="en-US" dirty="0"/>
              <a:t>normally distributed.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899" y="3718319"/>
            <a:ext cx="429261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04D7FC43-22DC-41FE-9B5B-B648A722C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37959"/>
              </p:ext>
            </p:extLst>
          </p:nvPr>
        </p:nvGraphicFramePr>
        <p:xfrm>
          <a:off x="728663" y="3771900"/>
          <a:ext cx="2309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393480" progId="Equation.DSMT4">
                  <p:embed/>
                </p:oleObj>
              </mc:Choice>
              <mc:Fallback>
                <p:oleObj name="Equation" r:id="rId4" imgW="257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663" y="3771900"/>
                        <a:ext cx="2309812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358005"/>
            <a:ext cx="429260" cy="4572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3D68462-8282-4428-903A-3F84EF37B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71126"/>
              </p:ext>
            </p:extLst>
          </p:nvPr>
        </p:nvGraphicFramePr>
        <p:xfrm>
          <a:off x="728663" y="4248150"/>
          <a:ext cx="25495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44720" imgH="774360" progId="Equation.DSMT4">
                  <p:embed/>
                </p:oleObj>
              </mc:Choice>
              <mc:Fallback>
                <p:oleObj name="Equation" r:id="rId6" imgW="284472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663" y="4248150"/>
                        <a:ext cx="2549525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6CE3E07-8617-4C77-A3D4-44FA3329B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85132"/>
              </p:ext>
            </p:extLst>
          </p:nvPr>
        </p:nvGraphicFramePr>
        <p:xfrm>
          <a:off x="363538" y="5094288"/>
          <a:ext cx="7156450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99400" imgH="1600200" progId="Equation.DSMT4">
                  <p:embed/>
                </p:oleObj>
              </mc:Choice>
              <mc:Fallback>
                <p:oleObj name="Equation" r:id="rId8" imgW="869940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538" y="5094288"/>
                        <a:ext cx="7156450" cy="131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3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903370"/>
          </a:xfrm>
        </p:spPr>
        <p:txBody>
          <a:bodyPr/>
          <a:lstStyle/>
          <a:p>
            <a:r>
              <a:rPr lang="en-US" sz="2200" dirty="0"/>
              <a:t>In many business applications, we are concerned with the population proportion </a:t>
            </a:r>
            <a:r>
              <a:rPr lang="en-US" sz="2200" i="1" dirty="0"/>
              <a:t>p</a:t>
            </a:r>
            <a:r>
              <a:rPr lang="en-US" sz="2200" dirty="0"/>
              <a:t>.</a:t>
            </a:r>
          </a:p>
          <a:p>
            <a:r>
              <a:rPr lang="en-US" sz="2200" dirty="0"/>
              <a:t>Recall that the binomial distribution describes the number of successes </a:t>
            </a:r>
            <a:r>
              <a:rPr lang="en-US" sz="2200" i="1" dirty="0"/>
              <a:t>X</a:t>
            </a:r>
            <a:r>
              <a:rPr lang="en-US" sz="2200" dirty="0"/>
              <a:t> in </a:t>
            </a:r>
            <a:r>
              <a:rPr lang="en-US" sz="2200" i="1" dirty="0"/>
              <a:t>n</a:t>
            </a:r>
            <a:r>
              <a:rPr lang="en-US" sz="2200" dirty="0"/>
              <a:t> trials of a Bernoulli process where </a:t>
            </a:r>
            <a:r>
              <a:rPr lang="en-US" sz="2200" i="1" dirty="0"/>
              <a:t>p</a:t>
            </a:r>
            <a:r>
              <a:rPr lang="en-US" sz="2200" dirty="0"/>
              <a:t> is the probability of success.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302000"/>
            <a:ext cx="7246620" cy="426720"/>
          </a:xfrm>
        </p:spPr>
        <p:txBody>
          <a:bodyPr/>
          <a:lstStyle/>
          <a:p>
            <a:r>
              <a:rPr lang="en-US" sz="2200" dirty="0"/>
              <a:t>The relevant statistic (estimator) is the sample proportion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E39ADA3-C6A0-4B2C-B33A-9A5D3C09E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3592"/>
              </p:ext>
            </p:extLst>
          </p:nvPr>
        </p:nvGraphicFramePr>
        <p:xfrm>
          <a:off x="7556267" y="3215958"/>
          <a:ext cx="762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672840" progId="Equation.DSMT4">
                  <p:embed/>
                </p:oleObj>
              </mc:Choice>
              <mc:Fallback>
                <p:oleObj name="Equation" r:id="rId2" imgW="7617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267" y="3215958"/>
                        <a:ext cx="7620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3939858"/>
            <a:ext cx="429259" cy="43910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6488D26-3006-49BD-86FA-55B2C8FC0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00334"/>
              </p:ext>
            </p:extLst>
          </p:nvPr>
        </p:nvGraphicFramePr>
        <p:xfrm>
          <a:off x="814070" y="3972560"/>
          <a:ext cx="1155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355320" progId="Equation.DSMT4">
                  <p:embed/>
                </p:oleObj>
              </mc:Choice>
              <mc:Fallback>
                <p:oleObj name="Equation" r:id="rId4" imgW="1155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4070" y="3972560"/>
                        <a:ext cx="1155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62480" y="3939858"/>
            <a:ext cx="6738619" cy="439102"/>
          </a:xfrm>
        </p:spPr>
        <p:txBody>
          <a:bodyPr/>
          <a:lstStyle/>
          <a:p>
            <a:r>
              <a:rPr lang="en-US" sz="2200" dirty="0"/>
              <a:t>so the sample proportion is unbiased.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4645324"/>
            <a:ext cx="429260" cy="43467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BF7C9B5-B7A3-4557-93D4-72FF35E10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30738"/>
              </p:ext>
            </p:extLst>
          </p:nvPr>
        </p:nvGraphicFramePr>
        <p:xfrm>
          <a:off x="788988" y="4440238"/>
          <a:ext cx="215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8920" imgH="761760" progId="Equation.DSMT4">
                  <p:embed/>
                </p:oleObj>
              </mc:Choice>
              <mc:Fallback>
                <p:oleObj name="Equation" r:id="rId6" imgW="215892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8988" y="4440238"/>
                        <a:ext cx="2159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5295565"/>
            <a:ext cx="5082540" cy="424515"/>
          </a:xfrm>
        </p:spPr>
        <p:txBody>
          <a:bodyPr/>
          <a:lstStyle/>
          <a:p>
            <a:r>
              <a:rPr lang="en-US" sz="2200" dirty="0"/>
              <a:t>By the C</a:t>
            </a:r>
            <a:r>
              <a:rPr lang="en-US" sz="100" dirty="0"/>
              <a:t> </a:t>
            </a:r>
            <a:r>
              <a:rPr lang="en-US" sz="2200" dirty="0"/>
              <a:t>L</a:t>
            </a:r>
            <a:r>
              <a:rPr lang="en-US" sz="100" dirty="0"/>
              <a:t> </a:t>
            </a:r>
            <a:r>
              <a:rPr lang="en-US" sz="2200" dirty="0"/>
              <a:t>T, the sampling distribution of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1F07161-90DA-43A2-A459-44C24E6EF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232751"/>
              </p:ext>
            </p:extLst>
          </p:nvPr>
        </p:nvGraphicFramePr>
        <p:xfrm>
          <a:off x="5425440" y="5352883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91960" progId="Equation.DSMT4">
                  <p:embed/>
                </p:oleObj>
              </mc:Choice>
              <mc:Fallback>
                <p:oleObj name="Equation" r:id="rId8" imgW="241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25440" y="5352883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66740" y="5286675"/>
            <a:ext cx="2999739" cy="424515"/>
          </a:xfrm>
        </p:spPr>
        <p:txBody>
          <a:bodyPr/>
          <a:lstStyle/>
          <a:p>
            <a:r>
              <a:rPr lang="en-US" sz="2200" dirty="0"/>
              <a:t>is approximately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5723387"/>
            <a:ext cx="1800859" cy="424515"/>
          </a:xfrm>
        </p:spPr>
        <p:txBody>
          <a:bodyPr/>
          <a:lstStyle/>
          <a:p>
            <a:r>
              <a:rPr lang="en-US" sz="2200" dirty="0"/>
              <a:t>normal when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DCEC9CE-332F-4146-A0E6-416CAAE9A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623902"/>
              </p:ext>
            </p:extLst>
          </p:nvPr>
        </p:nvGraphicFramePr>
        <p:xfrm>
          <a:off x="2143759" y="5800864"/>
          <a:ext cx="259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90560" imgH="317160" progId="Equation.DSMT4">
                  <p:embed/>
                </p:oleObj>
              </mc:Choice>
              <mc:Fallback>
                <p:oleObj name="Equation" r:id="rId10" imgW="2590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3759" y="5800864"/>
                        <a:ext cx="2590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6.1: Sampling Distributions </a:t>
            </a:r>
            <a:r>
              <a:rPr lang="en-US" sz="1000" b="0" dirty="0"/>
              <a:t>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87594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A study found that 55% of British firms experienced a cyber-attack in the past year.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2257425"/>
            <a:ext cx="8458200" cy="4265295"/>
          </a:xfrm>
        </p:spPr>
        <p:txBody>
          <a:bodyPr/>
          <a:lstStyle/>
          <a:p>
            <a:pPr marL="342900" indent="-342900"/>
            <a:r>
              <a:rPr lang="en-US" dirty="0"/>
              <a:t>a. What are the expected value and the standard error of the sample proportion derived from a random sample of 100 firms?</a:t>
            </a:r>
          </a:p>
          <a:p>
            <a:pPr marL="342900" indent="-342900"/>
            <a:r>
              <a:rPr lang="en-US" dirty="0"/>
              <a:t>b. In a random sample of 100 firms, what is the probability that the sample proportion is greater than 0.57?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958490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i="1" dirty="0"/>
              <a:t>p</a:t>
            </a:r>
            <a:r>
              <a:rPr lang="en-US" dirty="0"/>
              <a:t> = 0.55 and </a:t>
            </a:r>
            <a:r>
              <a:rPr lang="en-US" i="1" dirty="0"/>
              <a:t>n </a:t>
            </a:r>
            <a:r>
              <a:rPr lang="en-US" dirty="0"/>
              <a:t>= 100.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326640"/>
            <a:ext cx="46990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2590AA4-40E3-4A9E-8DAB-601F723FE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24313"/>
              </p:ext>
            </p:extLst>
          </p:nvPr>
        </p:nvGraphicFramePr>
        <p:xfrm>
          <a:off x="819150" y="2359025"/>
          <a:ext cx="14414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393480" progId="Equation.DSMT4">
                  <p:embed/>
                </p:oleObj>
              </mc:Choice>
              <mc:Fallback>
                <p:oleObj name="Equation" r:id="rId2" imgW="1562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50" y="2359025"/>
                        <a:ext cx="1441450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3002544"/>
            <a:ext cx="46990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53454EF-80BE-49D8-A132-A6C92D372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03983"/>
              </p:ext>
            </p:extLst>
          </p:nvPr>
        </p:nvGraphicFramePr>
        <p:xfrm>
          <a:off x="812801" y="2825239"/>
          <a:ext cx="3835133" cy="762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2600" imgH="825480" progId="Equation.DSMT4">
                  <p:embed/>
                </p:oleObj>
              </mc:Choice>
              <mc:Fallback>
                <p:oleObj name="Equation" r:id="rId4" imgW="41526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01" y="2825239"/>
                        <a:ext cx="3835133" cy="762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9452472-417C-459C-B18A-A11AFA014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456335"/>
              </p:ext>
            </p:extLst>
          </p:nvPr>
        </p:nvGraphicFramePr>
        <p:xfrm>
          <a:off x="577850" y="3911600"/>
          <a:ext cx="442118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87640" imgH="1676160" progId="Equation.DSMT4">
                  <p:embed/>
                </p:oleObj>
              </mc:Choice>
              <mc:Fallback>
                <p:oleObj name="Equation" r:id="rId6" imgW="478764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850" y="3911600"/>
                        <a:ext cx="4421188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A2A4DB0-526C-4285-AEB0-0E2402DB8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80931"/>
              </p:ext>
            </p:extLst>
          </p:nvPr>
        </p:nvGraphicFramePr>
        <p:xfrm>
          <a:off x="1930195" y="6000033"/>
          <a:ext cx="40227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6000" imgH="342720" progId="Equation.DSMT4">
                  <p:embed/>
                </p:oleObj>
              </mc:Choice>
              <mc:Fallback>
                <p:oleObj name="Equation" r:id="rId8" imgW="4356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30195" y="6000033"/>
                        <a:ext cx="402272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15737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We use the sample statistics to make inferences about the unknown population parameters (for example: the mean or proportion).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A confidence interval, or interval estimate, provides a range of values that, with a certain level of confidence, contains the population parameter of interest.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To construct a confidence interval for the mean proportion, it 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495040"/>
            <a:ext cx="5194300" cy="375920"/>
          </a:xfrm>
        </p:spPr>
        <p:txBody>
          <a:bodyPr/>
          <a:lstStyle/>
          <a:p>
            <a:pPr marL="292608"/>
            <a:r>
              <a:rPr lang="en-US" sz="2000" dirty="0"/>
              <a:t>essential that the sampling distributions of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8CAFB24-AE65-4519-A41F-30C572425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024014"/>
              </p:ext>
            </p:extLst>
          </p:nvPr>
        </p:nvGraphicFramePr>
        <p:xfrm>
          <a:off x="5577840" y="3519170"/>
          <a:ext cx="927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291960" progId="Equation.DSMT4">
                  <p:embed/>
                </p:oleObj>
              </mc:Choice>
              <mc:Fallback>
                <p:oleObj name="Equation" r:id="rId2" imgW="927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7840" y="3519170"/>
                        <a:ext cx="927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45580" y="3495040"/>
            <a:ext cx="2255520" cy="375920"/>
          </a:xfrm>
        </p:spPr>
        <p:txBody>
          <a:bodyPr/>
          <a:lstStyle/>
          <a:p>
            <a:r>
              <a:rPr lang="en-US" sz="2000" dirty="0"/>
              <a:t>follow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925570"/>
            <a:ext cx="8458200" cy="1855470"/>
          </a:xfrm>
        </p:spPr>
        <p:txBody>
          <a:bodyPr/>
          <a:lstStyle/>
          <a:p>
            <a:pPr marL="292608"/>
            <a:r>
              <a:rPr lang="en-US" sz="2000" dirty="0"/>
              <a:t>(approximately) a normal distribution.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A confidence interval is associated with a margin of error that accounts for the standard error of the estimator and the desired confidence level of the interval.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confidence interval for the population mean and population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5855970"/>
            <a:ext cx="5336540" cy="392430"/>
          </a:xfrm>
        </p:spPr>
        <p:txBody>
          <a:bodyPr/>
          <a:lstStyle/>
          <a:p>
            <a:pPr marL="292608"/>
            <a:r>
              <a:rPr lang="en-US" sz="2000" dirty="0"/>
              <a:t>proportion is constructed as: point estimate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554387F-1179-40CD-9D22-B54B96090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63358"/>
              </p:ext>
            </p:extLst>
          </p:nvPr>
        </p:nvGraphicFramePr>
        <p:xfrm>
          <a:off x="5720080" y="5950425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15640" progId="Equation.DSMT4">
                  <p:embed/>
                </p:oleObj>
              </mc:Choice>
              <mc:Fallback>
                <p:oleObj name="Equation" r:id="rId4" imgW="190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0080" y="5950425"/>
                        <a:ext cx="190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84240" y="5855970"/>
            <a:ext cx="2816860" cy="392430"/>
          </a:xfrm>
        </p:spPr>
        <p:txBody>
          <a:bodyPr/>
          <a:lstStyle/>
          <a:p>
            <a:r>
              <a:rPr lang="en-US" sz="2000" dirty="0"/>
              <a:t>margin of error.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 Learning Objectives (L</a:t>
            </a:r>
            <a:r>
              <a:rPr lang="en-US" sz="100" dirty="0"/>
              <a:t> </a:t>
            </a:r>
            <a:r>
              <a:rPr lang="en-US" dirty="0"/>
              <a:t>O’s)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6.1: </a:t>
            </a:r>
            <a:r>
              <a:rPr lang="en-US" dirty="0"/>
              <a:t>Describe the sampling distribution of the sample mean and the sample proportion.</a:t>
            </a:r>
          </a:p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6.2: </a:t>
            </a:r>
            <a:r>
              <a:rPr lang="en-US" dirty="0"/>
              <a:t>Construct confidence intervals for the population mean and the population proportion.</a:t>
            </a:r>
          </a:p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6.3: </a:t>
            </a:r>
            <a:r>
              <a:rPr lang="en-US" dirty="0"/>
              <a:t>Conduct hypothesis tests for the population mean and the population proportion.</a:t>
            </a:r>
          </a:p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6.4: </a:t>
            </a:r>
            <a:r>
              <a:rPr lang="en-US" dirty="0"/>
              <a:t>Conduct hypothesis tests for the difference between two population means and the mean difference.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2641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Before constructing a confidence interval for the population mean, we first need to introduce a new distribution.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164080"/>
            <a:ext cx="662940" cy="43688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If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2B21E09-F4FB-4431-BB18-27506F5F0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601007"/>
              </p:ext>
            </p:extLst>
          </p:nvPr>
        </p:nvGraphicFramePr>
        <p:xfrm>
          <a:off x="1005841" y="222377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17160" progId="Equation.DSMT4">
                  <p:embed/>
                </p:oleObj>
              </mc:Choice>
              <mc:Fallback>
                <p:oleObj name="Equation" r:id="rId2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5841" y="2223770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10641" y="2154268"/>
            <a:ext cx="7358379" cy="436880"/>
          </a:xfrm>
        </p:spPr>
        <p:txBody>
          <a:bodyPr/>
          <a:lstStyle/>
          <a:p>
            <a:r>
              <a:rPr lang="en-US" dirty="0"/>
              <a:t>is (approximately) normally distributed, we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735613"/>
            <a:ext cx="5041900" cy="457200"/>
          </a:xfrm>
        </p:spPr>
        <p:txBody>
          <a:bodyPr/>
          <a:lstStyle/>
          <a:p>
            <a:pPr marL="292608"/>
            <a:r>
              <a:rPr lang="en-US" dirty="0"/>
              <a:t>transform/standardize values with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24777BF-CDCB-4EE8-AB9F-D7595308E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38270"/>
              </p:ext>
            </p:extLst>
          </p:nvPr>
        </p:nvGraphicFramePr>
        <p:xfrm>
          <a:off x="5425440" y="2640330"/>
          <a:ext cx="1397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80800" progId="Equation.DSMT4">
                  <p:embed/>
                </p:oleObj>
              </mc:Choice>
              <mc:Fallback>
                <p:oleObj name="Equation" r:id="rId4" imgW="139680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5440" y="2640330"/>
                        <a:ext cx="13970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891279"/>
            <a:ext cx="8458199" cy="95213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problem is that </a:t>
            </a:r>
            <a:r>
              <a:rPr lang="el-GR" i="1" dirty="0"/>
              <a:t>σ</a:t>
            </a:r>
            <a:r>
              <a:rPr lang="en-US" i="1" dirty="0"/>
              <a:t> </a:t>
            </a:r>
            <a:r>
              <a:rPr lang="en-US" dirty="0"/>
              <a:t>is usually unknown.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Use the sample standard </a:t>
            </a:r>
            <a:r>
              <a:rPr lang="en-US" i="1" dirty="0"/>
              <a:t>S</a:t>
            </a:r>
            <a:r>
              <a:rPr lang="en-US" dirty="0"/>
              <a:t> deviation in place of </a:t>
            </a:r>
            <a:r>
              <a:rPr lang="el-GR" i="1" dirty="0"/>
              <a:t>σ</a:t>
            </a:r>
            <a:r>
              <a:rPr lang="en-US" i="1" dirty="0"/>
              <a:t>.</a:t>
            </a: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5111749"/>
            <a:ext cx="6479539" cy="44831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i="1" dirty="0"/>
              <a:t>S</a:t>
            </a:r>
            <a:r>
              <a:rPr lang="en-US" dirty="0"/>
              <a:t> in place of </a:t>
            </a:r>
            <a:r>
              <a:rPr lang="el-GR" i="1" dirty="0"/>
              <a:t>σ</a:t>
            </a:r>
            <a:r>
              <a:rPr lang="en-US" i="1" dirty="0"/>
              <a:t> </a:t>
            </a:r>
            <a:r>
              <a:rPr lang="en-US" dirty="0"/>
              <a:t>gives another statistic,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D678C38-8497-4A37-94DE-7C789B7DC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05362"/>
              </p:ext>
            </p:extLst>
          </p:nvPr>
        </p:nvGraphicFramePr>
        <p:xfrm>
          <a:off x="6727477" y="4958374"/>
          <a:ext cx="1384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799920" progId="Equation.DSMT4">
                  <p:embed/>
                </p:oleObj>
              </mc:Choice>
              <mc:Fallback>
                <p:oleObj name="Equation" r:id="rId6" imgW="13842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7477" y="4958374"/>
                        <a:ext cx="13843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5367020" cy="420010"/>
          </a:xfrm>
        </p:spPr>
        <p:txBody>
          <a:bodyPr/>
          <a:lstStyle/>
          <a:p>
            <a:r>
              <a:rPr lang="en-US" sz="2200" dirty="0"/>
              <a:t>T follows the Student’s </a:t>
            </a:r>
            <a:r>
              <a:rPr lang="en-US" sz="2200" i="1" dirty="0"/>
              <a:t>t</a:t>
            </a:r>
            <a:r>
              <a:rPr lang="en-US" sz="2200" dirty="0"/>
              <a:t> distribution or the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89108D6-4794-433D-A297-FEACA7C11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43333"/>
              </p:ext>
            </p:extLst>
          </p:nvPr>
        </p:nvGraphicFramePr>
        <p:xfrm>
          <a:off x="5709920" y="1313089"/>
          <a:ext cx="1921932" cy="42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380880" progId="Equation.DSMT4">
                  <p:embed/>
                </p:oleObj>
              </mc:Choice>
              <mc:Fallback>
                <p:oleObj name="Equation" r:id="rId2" imgW="1739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9920" y="1313089"/>
                        <a:ext cx="1921932" cy="42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47520"/>
            <a:ext cx="8458200" cy="2153920"/>
          </a:xfrm>
        </p:spPr>
        <p:txBody>
          <a:bodyPr/>
          <a:lstStyle/>
          <a:p>
            <a:r>
              <a:rPr lang="en-US" sz="2200" dirty="0"/>
              <a:t>The </a:t>
            </a:r>
            <a:r>
              <a:rPr lang="en-US" sz="2200" i="1" dirty="0"/>
              <a:t>t</a:t>
            </a:r>
            <a:r>
              <a:rPr lang="en-US" sz="2200" dirty="0"/>
              <a:t> distribution is a family of distributions similar to </a:t>
            </a:r>
            <a:r>
              <a:rPr lang="en-US" sz="2200" i="1" dirty="0"/>
              <a:t>z</a:t>
            </a:r>
            <a:r>
              <a:rPr lang="en-US" sz="2200" dirty="0"/>
              <a:t>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Bell-shaped and symmetric around zero.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They have slightly broader tails than the </a:t>
            </a:r>
            <a:r>
              <a:rPr lang="en-US" sz="2200" i="1" dirty="0"/>
              <a:t>z</a:t>
            </a:r>
            <a:r>
              <a:rPr lang="en-US" sz="2200" dirty="0"/>
              <a:t> distribution.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Identified by the degrees of freedom, </a:t>
            </a:r>
            <a:r>
              <a:rPr lang="en-US" sz="2200" i="1" dirty="0"/>
              <a:t>df</a:t>
            </a:r>
            <a:r>
              <a:rPr lang="en-US" sz="2200" dirty="0"/>
              <a:t>, that determine the broadness of the tails.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3959542"/>
            <a:ext cx="591820" cy="409258"/>
          </a:xfrm>
        </p:spPr>
        <p:txBody>
          <a:bodyPr/>
          <a:lstStyle/>
          <a:p>
            <a:r>
              <a:rPr lang="en-US" sz="2200" dirty="0"/>
              <a:t>Let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F004C28-37F2-40DF-87C8-9F6C873EA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72102"/>
              </p:ext>
            </p:extLst>
          </p:nvPr>
        </p:nvGraphicFramePr>
        <p:xfrm>
          <a:off x="961068" y="3973581"/>
          <a:ext cx="526421" cy="45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380880" progId="Equation.DSMT4">
                  <p:embed/>
                </p:oleObj>
              </mc:Choice>
              <mc:Fallback>
                <p:oleObj name="Equation" r:id="rId4" imgW="444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1068" y="3973581"/>
                        <a:ext cx="526421" cy="451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487488" y="3959542"/>
            <a:ext cx="6695443" cy="409258"/>
          </a:xfrm>
        </p:spPr>
        <p:txBody>
          <a:bodyPr/>
          <a:lstStyle/>
          <a:p>
            <a:r>
              <a:rPr lang="en-US" sz="2200" dirty="0"/>
              <a:t>denote a value so that the upper tail area equals </a:t>
            </a:r>
            <a:r>
              <a:rPr lang="el-GR" sz="2200" i="1" dirty="0"/>
              <a:t>α</a:t>
            </a:r>
            <a:endParaRPr lang="en-US" sz="2200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484747"/>
            <a:ext cx="1496060" cy="429896"/>
          </a:xfrm>
        </p:spPr>
        <p:txBody>
          <a:bodyPr/>
          <a:lstStyle/>
          <a:p>
            <a:r>
              <a:rPr lang="en-US" sz="2200" dirty="0"/>
              <a:t>for a given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5846D7E-F9B7-4CEC-ACAD-A96AB9651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257222"/>
              </p:ext>
            </p:extLst>
          </p:nvPr>
        </p:nvGraphicFramePr>
        <p:xfrm>
          <a:off x="1831975" y="4562475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380880" progId="Equation.DSMT4">
                  <p:embed/>
                </p:oleObj>
              </mc:Choice>
              <mc:Fallback>
                <p:oleObj name="Equation" r:id="rId6" imgW="2349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1975" y="4562475"/>
                        <a:ext cx="2349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5135985"/>
            <a:ext cx="8458200" cy="1357386"/>
          </a:xfrm>
        </p:spPr>
        <p:txBody>
          <a:bodyPr/>
          <a:lstStyle/>
          <a:p>
            <a:r>
              <a:rPr lang="en-US" sz="2200" dirty="0"/>
              <a:t>Use software to get these value.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 err="1"/>
              <a:t>Excell</a:t>
            </a:r>
            <a:r>
              <a:rPr lang="en-US" sz="2200" dirty="0"/>
              <a:t>: T.INV.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R: qt.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069148"/>
          </a:xfrm>
        </p:spPr>
        <p:txBody>
          <a:bodyPr/>
          <a:lstStyle/>
          <a:p>
            <a:r>
              <a:rPr lang="en-US" dirty="0"/>
              <a:t>While it is common to report the 95% confidence interval, in theory we can construct an interval of any level of confidence.</a:t>
            </a:r>
          </a:p>
          <a:p>
            <a:r>
              <a:rPr lang="en-US" dirty="0"/>
              <a:t>Let </a:t>
            </a:r>
            <a:r>
              <a:rPr lang="el-GR" i="1" dirty="0"/>
              <a:t>α</a:t>
            </a:r>
            <a:r>
              <a:rPr lang="el-GR" dirty="0"/>
              <a:t> </a:t>
            </a:r>
            <a:r>
              <a:rPr lang="en-US" dirty="0"/>
              <a:t>(alpha) denote the allowed probability of error.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probability the estimation procedure will generate n interval that does not contain the population mean.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Related to the significance level later in hypothesis.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455065"/>
            <a:ext cx="8283512" cy="1192170"/>
          </a:xfrm>
        </p:spPr>
        <p:txBody>
          <a:bodyPr/>
          <a:lstStyle/>
          <a:p>
            <a:r>
              <a:rPr lang="en-US" dirty="0"/>
              <a:t>The confidence coefficient (1 − </a:t>
            </a:r>
            <a:r>
              <a:rPr lang="el-GR" i="1" dirty="0"/>
              <a:t>α</a:t>
            </a:r>
            <a:r>
              <a:rPr lang="en-US" dirty="0"/>
              <a:t>) is interpreted as the probability that the estimation procedure will generate an interval that contains the mean.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5771425"/>
            <a:ext cx="4594858" cy="487680"/>
          </a:xfrm>
        </p:spPr>
        <p:txBody>
          <a:bodyPr/>
          <a:lstStyle/>
          <a:p>
            <a:r>
              <a:rPr lang="en-US" dirty="0"/>
              <a:t>This is captured with the </a:t>
            </a:r>
            <a:r>
              <a:rPr lang="en-US" i="1" dirty="0"/>
              <a:t>t</a:t>
            </a:r>
            <a:r>
              <a:rPr lang="en-US" dirty="0"/>
              <a:t> value: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5E139CC-AEFE-4805-811B-14C94F4FA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52152"/>
              </p:ext>
            </p:extLst>
          </p:nvPr>
        </p:nvGraphicFramePr>
        <p:xfrm>
          <a:off x="4937759" y="5771425"/>
          <a:ext cx="809413" cy="4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419040" progId="Equation.DSMT4">
                  <p:embed/>
                </p:oleObj>
              </mc:Choice>
              <mc:Fallback>
                <p:oleObj name="Equation" r:id="rId2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7759" y="5771425"/>
                        <a:ext cx="809413" cy="47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662940" cy="37302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4BE8092-9F30-42F0-9E9E-D6C3DAF060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57601"/>
              </p:ext>
            </p:extLst>
          </p:nvPr>
        </p:nvGraphicFramePr>
        <p:xfrm>
          <a:off x="1015673" y="1343473"/>
          <a:ext cx="1282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304560" progId="Equation.DSMT4">
                  <p:embed/>
                </p:oleObj>
              </mc:Choice>
              <mc:Fallback>
                <p:oleObj name="Equation" r:id="rId2" imgW="1282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5673" y="1343473"/>
                        <a:ext cx="1282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288541" y="1279827"/>
            <a:ext cx="5686630" cy="366785"/>
          </a:xfrm>
        </p:spPr>
        <p:txBody>
          <a:bodyPr/>
          <a:lstStyle/>
          <a:p>
            <a:r>
              <a:rPr lang="en-US" sz="2000" dirty="0"/>
              <a:t>confidence interval for the population mean </a:t>
            </a:r>
            <a:r>
              <a:rPr lang="el-GR" sz="2000" i="1" dirty="0"/>
              <a:t>μ</a:t>
            </a:r>
            <a:endParaRPr lang="en-US" sz="20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643495"/>
            <a:ext cx="8458199" cy="360680"/>
          </a:xfrm>
        </p:spPr>
        <p:txBody>
          <a:bodyPr/>
          <a:lstStyle/>
          <a:p>
            <a:pPr marL="292608"/>
            <a:r>
              <a:rPr lang="en-US" sz="2000" dirty="0"/>
              <a:t>is computed as the below.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F3B371C-6BFC-4D7E-A169-ABC879AB8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12771"/>
              </p:ext>
            </p:extLst>
          </p:nvPr>
        </p:nvGraphicFramePr>
        <p:xfrm>
          <a:off x="3522663" y="2081213"/>
          <a:ext cx="1346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660240" progId="Equation.DSMT4">
                  <p:embed/>
                </p:oleObj>
              </mc:Choice>
              <mc:Fallback>
                <p:oleObj name="Equation" r:id="rId4" imgW="13460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22663" y="2081213"/>
                        <a:ext cx="13462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804479"/>
            <a:ext cx="8458200" cy="37560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Note </a:t>
            </a:r>
            <a:r>
              <a:rPr lang="en-US" sz="2000" i="1" dirty="0"/>
              <a:t>s</a:t>
            </a:r>
            <a:r>
              <a:rPr lang="en-US" sz="2000" dirty="0"/>
              <a:t> is the sample standard deviation and </a:t>
            </a:r>
            <a:r>
              <a:rPr lang="en-US" sz="2000" i="1" dirty="0"/>
              <a:t>df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dirty="0"/>
              <a:t> − 1.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3248979"/>
            <a:ext cx="3030219" cy="38830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This is only valid when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D2C02AC-AD14-4C7E-BC0A-5B465FD8D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52829"/>
              </p:ext>
            </p:extLst>
          </p:nvPr>
        </p:nvGraphicFramePr>
        <p:xfrm>
          <a:off x="3388360" y="3303429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279360" progId="Equation.DSMT4">
                  <p:embed/>
                </p:oleObj>
              </mc:Choice>
              <mc:Fallback>
                <p:oleObj name="Equation" r:id="rId6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88360" y="3303429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57600" y="3248979"/>
            <a:ext cx="5232400" cy="388301"/>
          </a:xfrm>
        </p:spPr>
        <p:txBody>
          <a:bodyPr/>
          <a:lstStyle/>
          <a:p>
            <a:r>
              <a:rPr lang="en-US" sz="2000" dirty="0"/>
              <a:t>(approximately) follows a normal distribution.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3698241"/>
            <a:ext cx="8458199" cy="282447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Confidence intervals are often misinterpreted. For example, a 90% confidence interval does not imply that the probability the mean falls in the interval is 0.90.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mean either falls in the interval (probability 1) or does not fall in the interval (probability 0).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A 90% confidence interval simply implies that if numerous samples of some predetermined size are drawn from a given population, then 90% of the intervals will contain the mean.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7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6.2: Estimation </a:t>
            </a:r>
            <a:r>
              <a:rPr lang="en-US" sz="1000" b="0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11406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 Amazon Prime is a $119-per-year service that gives the company’s customers free two-day shipping and discounted rates on overnight delivery.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12814"/>
              </p:ext>
            </p:extLst>
          </p:nvPr>
        </p:nvGraphicFramePr>
        <p:xfrm>
          <a:off x="2628900" y="2529032"/>
          <a:ext cx="3241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149764096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34055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1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2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386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428944"/>
              </p:ext>
            </p:extLst>
          </p:nvPr>
        </p:nvGraphicFramePr>
        <p:xfrm>
          <a:off x="2949575" y="2579688"/>
          <a:ext cx="1016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Equation.DSMT4">
                  <p:embed/>
                </p:oleObj>
              </mc:Choice>
              <mc:Fallback>
                <p:oleObj name="Equation" r:id="rId2" imgW="101592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9575" y="2579688"/>
                        <a:ext cx="1016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47216"/>
              </p:ext>
            </p:extLst>
          </p:nvPr>
        </p:nvGraphicFramePr>
        <p:xfrm>
          <a:off x="4368800" y="2565400"/>
          <a:ext cx="1346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266400" progId="Equation.DSMT4">
                  <p:embed/>
                </p:oleObj>
              </mc:Choice>
              <mc:Fallback>
                <p:oleObj name="Equation" r:id="rId4" imgW="1346040" imgH="266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8800" y="2565400"/>
                        <a:ext cx="1346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29642"/>
              </p:ext>
            </p:extLst>
          </p:nvPr>
        </p:nvGraphicFramePr>
        <p:xfrm>
          <a:off x="3368675" y="2971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DSMT4">
                  <p:embed/>
                </p:oleObj>
              </mc:Choice>
              <mc:Fallback>
                <p:oleObj name="Equation" r:id="rId6" imgW="114120" imgH="2156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8675" y="297180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49853"/>
              </p:ext>
            </p:extLst>
          </p:nvPr>
        </p:nvGraphicFramePr>
        <p:xfrm>
          <a:off x="4822825" y="2965450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2825" y="2965450"/>
                        <a:ext cx="469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46045"/>
              </p:ext>
            </p:extLst>
          </p:nvPr>
        </p:nvGraphicFramePr>
        <p:xfrm>
          <a:off x="3349625" y="335280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15640" progId="Equation.DSMT4">
                  <p:embed/>
                </p:oleObj>
              </mc:Choice>
              <mc:Fallback>
                <p:oleObj name="Equation" r:id="rId10" imgW="152280" imgH="2156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49625" y="335280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405841"/>
              </p:ext>
            </p:extLst>
          </p:nvPr>
        </p:nvGraphicFramePr>
        <p:xfrm>
          <a:off x="4837113" y="3330575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800" imgH="228600" progId="Equation.DSMT4">
                  <p:embed/>
                </p:oleObj>
              </mc:Choice>
              <mc:Fallback>
                <p:oleObj name="Equation" r:id="rId12" imgW="46980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7113" y="3330575"/>
                        <a:ext cx="469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9443"/>
              </p:ext>
            </p:extLst>
          </p:nvPr>
        </p:nvGraphicFramePr>
        <p:xfrm>
          <a:off x="3373120" y="3727450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960" imgH="228600" progId="Equation.DSMT4">
                  <p:embed/>
                </p:oleObj>
              </mc:Choice>
              <mc:Fallback>
                <p:oleObj name="Equation" r:id="rId14" imgW="759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3120" y="3727450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19883"/>
              </p:ext>
            </p:extLst>
          </p:nvPr>
        </p:nvGraphicFramePr>
        <p:xfrm>
          <a:off x="5049520" y="3712210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5960" imgH="228600" progId="Equation.DSMT4">
                  <p:embed/>
                </p:oleObj>
              </mc:Choice>
              <mc:Fallback>
                <p:oleObj name="Equation" r:id="rId16" imgW="75960" imgH="228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9520" y="3712210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338463"/>
              </p:ext>
            </p:extLst>
          </p:nvPr>
        </p:nvGraphicFramePr>
        <p:xfrm>
          <a:off x="3217863" y="4062413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228600" progId="Equation.DSMT4">
                  <p:embed/>
                </p:oleObj>
              </mc:Choice>
              <mc:Fallback>
                <p:oleObj name="Equation" r:id="rId18" imgW="35532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17863" y="4062413"/>
                        <a:ext cx="355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32773"/>
              </p:ext>
            </p:extLst>
          </p:nvPr>
        </p:nvGraphicFramePr>
        <p:xfrm>
          <a:off x="4822825" y="4078288"/>
          <a:ext cx="469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228600" progId="Equation.DSMT4">
                  <p:embed/>
                </p:oleObj>
              </mc:Choice>
              <mc:Fallback>
                <p:oleObj name="Equation" r:id="rId20" imgW="469800" imgH="2286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22825" y="4078288"/>
                        <a:ext cx="469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4657725"/>
            <a:ext cx="8648700" cy="185737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Use Excel and R to construct the 95% confidence interval for the average annual expenditures of all Prime customers.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With 95% confidence, we conclude that the average annual expenditures of all Prime customers fall between $1,240.24 and $1,373.64.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06090"/>
          </a:xfrm>
        </p:spPr>
        <p:txBody>
          <a:bodyPr/>
          <a:lstStyle/>
          <a:p>
            <a:r>
              <a:rPr lang="en-US" dirty="0"/>
              <a:t>The parameter </a:t>
            </a:r>
            <a:r>
              <a:rPr lang="en-US" i="1" dirty="0"/>
              <a:t>p</a:t>
            </a:r>
            <a:r>
              <a:rPr lang="en-US" dirty="0"/>
              <a:t> represents the proportion of successes in the population.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143760"/>
            <a:ext cx="3761740" cy="457200"/>
          </a:xfrm>
        </p:spPr>
        <p:txBody>
          <a:bodyPr/>
          <a:lstStyle/>
          <a:p>
            <a:r>
              <a:rPr lang="en-US" dirty="0"/>
              <a:t>Use the sample proportion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7D2E32A-698A-47F3-95C4-0DD630BA03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44873"/>
              </p:ext>
            </p:extLst>
          </p:nvPr>
        </p:nvGraphicFramePr>
        <p:xfrm>
          <a:off x="4145281" y="2192669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17160" progId="Equation.DSMT4">
                  <p:embed/>
                </p:oleObj>
              </mc:Choice>
              <mc:Fallback>
                <p:oleObj name="Equation" r:id="rId2" imgW="253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5281" y="2192669"/>
                        <a:ext cx="254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39921" y="2143760"/>
            <a:ext cx="4300219" cy="457200"/>
          </a:xfrm>
        </p:spPr>
        <p:txBody>
          <a:bodyPr/>
          <a:lstStyle/>
          <a:p>
            <a:r>
              <a:rPr lang="en-US" dirty="0"/>
              <a:t>as the point estimator of the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661920"/>
            <a:ext cx="8458199" cy="457200"/>
          </a:xfrm>
        </p:spPr>
        <p:txBody>
          <a:bodyPr/>
          <a:lstStyle/>
          <a:p>
            <a:r>
              <a:rPr lang="en-US" dirty="0"/>
              <a:t>population proportion </a:t>
            </a:r>
            <a:r>
              <a:rPr lang="en-US" i="1" dirty="0"/>
              <a:t>p</a:t>
            </a:r>
            <a:r>
              <a:rPr lang="en-US" dirty="0"/>
              <a:t>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7360F46-DE48-4AFD-8562-A4E4B18609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70611"/>
              </p:ext>
            </p:extLst>
          </p:nvPr>
        </p:nvGraphicFramePr>
        <p:xfrm>
          <a:off x="421640" y="3249902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17160" progId="Equation.DSMT4">
                  <p:embed/>
                </p:oleObj>
              </mc:Choice>
              <mc:Fallback>
                <p:oleObj name="Equation" r:id="rId4" imgW="253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640" y="3249902"/>
                        <a:ext cx="2540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1521" y="3180080"/>
            <a:ext cx="5933440" cy="457200"/>
          </a:xfrm>
        </p:spPr>
        <p:txBody>
          <a:bodyPr/>
          <a:lstStyle/>
          <a:p>
            <a:r>
              <a:rPr lang="en-US" dirty="0"/>
              <a:t>is approximately normally distributed when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70900CF-EF10-4174-B831-CD68C6A76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95702"/>
              </p:ext>
            </p:extLst>
          </p:nvPr>
        </p:nvGraphicFramePr>
        <p:xfrm>
          <a:off x="6720842" y="3224502"/>
          <a:ext cx="132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342720" progId="Equation.DSMT4">
                  <p:embed/>
                </p:oleObj>
              </mc:Choice>
              <mc:Fallback>
                <p:oleObj name="Equation" r:id="rId6" imgW="1320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0842" y="3224502"/>
                        <a:ext cx="1320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6F1AAB4-0464-4744-8865-0DBB153E1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421056"/>
              </p:ext>
            </p:extLst>
          </p:nvPr>
        </p:nvGraphicFramePr>
        <p:xfrm>
          <a:off x="421640" y="3672840"/>
          <a:ext cx="147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73120" imgH="342720" progId="Equation.DSMT4">
                  <p:embed/>
                </p:oleObj>
              </mc:Choice>
              <mc:Fallback>
                <p:oleObj name="Equation" r:id="rId8" imgW="14731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640" y="3672840"/>
                        <a:ext cx="1473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318001"/>
            <a:ext cx="449580" cy="4572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C08035A-299E-48B9-B35A-B4F613ADE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85699"/>
              </p:ext>
            </p:extLst>
          </p:nvPr>
        </p:nvGraphicFramePr>
        <p:xfrm>
          <a:off x="738188" y="4156075"/>
          <a:ext cx="36528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76640" imgH="825480" progId="Equation.DSMT4">
                  <p:embed/>
                </p:oleObj>
              </mc:Choice>
              <mc:Fallback>
                <p:oleObj name="Equation" r:id="rId10" imgW="40766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8188" y="4156075"/>
                        <a:ext cx="3652837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5427215"/>
            <a:ext cx="1617979" cy="43941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Replace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CF74B14-99AA-4D33-87FF-517F51675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69825"/>
              </p:ext>
            </p:extLst>
          </p:nvPr>
        </p:nvGraphicFramePr>
        <p:xfrm>
          <a:off x="2028825" y="5276850"/>
          <a:ext cx="30257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77880" imgH="825480" progId="Equation.DSMT4">
                  <p:embed/>
                </p:oleObj>
              </mc:Choice>
              <mc:Fallback>
                <p:oleObj name="Equation" r:id="rId12" imgW="33778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28825" y="5276850"/>
                        <a:ext cx="3025775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398780" cy="44033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9341A52-9421-46A8-AD78-F5739A768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821365"/>
              </p:ext>
            </p:extLst>
          </p:nvPr>
        </p:nvGraphicFramePr>
        <p:xfrm>
          <a:off x="782638" y="1354138"/>
          <a:ext cx="1524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342720" progId="Equation.DSMT4">
                  <p:embed/>
                </p:oleObj>
              </mc:Choice>
              <mc:Fallback>
                <p:oleObj name="Equation" r:id="rId2" imgW="1523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638" y="1354138"/>
                        <a:ext cx="1524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46959" y="1276710"/>
            <a:ext cx="6454140" cy="440330"/>
          </a:xfrm>
        </p:spPr>
        <p:txBody>
          <a:bodyPr/>
          <a:lstStyle/>
          <a:p>
            <a:r>
              <a:rPr lang="en-US" dirty="0"/>
              <a:t>confidence interval for the population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699466"/>
            <a:ext cx="8458199" cy="426720"/>
          </a:xfrm>
        </p:spPr>
        <p:txBody>
          <a:bodyPr/>
          <a:lstStyle/>
          <a:p>
            <a:r>
              <a:rPr lang="en-US" dirty="0"/>
              <a:t>proportion </a:t>
            </a:r>
            <a:r>
              <a:rPr lang="en-US" i="1" dirty="0"/>
              <a:t>p</a:t>
            </a:r>
            <a:r>
              <a:rPr lang="en-US" dirty="0"/>
              <a:t> is computed as the below.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8812C79-2265-4F12-8453-8179DE528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610922"/>
              </p:ext>
            </p:extLst>
          </p:nvPr>
        </p:nvGraphicFramePr>
        <p:xfrm>
          <a:off x="3276907" y="2264678"/>
          <a:ext cx="2222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825480" progId="Equation.DSMT4">
                  <p:embed/>
                </p:oleObj>
              </mc:Choice>
              <mc:Fallback>
                <p:oleObj name="Equation" r:id="rId4" imgW="222228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907" y="2264678"/>
                        <a:ext cx="22225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3228671"/>
            <a:ext cx="1424940" cy="464242"/>
          </a:xfrm>
        </p:spPr>
        <p:txBody>
          <a:bodyPr/>
          <a:lstStyle/>
          <a:p>
            <a:r>
              <a:rPr lang="en-US" dirty="0"/>
              <a:t>Note that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B8A846B-1615-4251-B3CB-F8CE3AD66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67220"/>
              </p:ext>
            </p:extLst>
          </p:nvPr>
        </p:nvGraphicFramePr>
        <p:xfrm>
          <a:off x="1768080" y="3228671"/>
          <a:ext cx="525540" cy="43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80880" progId="Equation.DSMT4">
                  <p:embed/>
                </p:oleObj>
              </mc:Choice>
              <mc:Fallback>
                <p:oleObj name="Equation" r:id="rId6" imgW="457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8080" y="3228671"/>
                        <a:ext cx="525540" cy="43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36799" y="3228671"/>
            <a:ext cx="6464300" cy="464242"/>
          </a:xfrm>
        </p:spPr>
        <p:txBody>
          <a:bodyPr/>
          <a:lstStyle/>
          <a:p>
            <a:r>
              <a:rPr lang="en-US" dirty="0"/>
              <a:t>is the value associated with the upper tail of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3667196"/>
            <a:ext cx="8458199" cy="435321"/>
          </a:xfrm>
        </p:spPr>
        <p:txBody>
          <a:bodyPr/>
          <a:lstStyle/>
          <a:p>
            <a:r>
              <a:rPr lang="en-US" dirty="0"/>
              <a:t>the standard normal distribution.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332057"/>
            <a:ext cx="2837179" cy="486122"/>
          </a:xfrm>
        </p:spPr>
        <p:txBody>
          <a:bodyPr/>
          <a:lstStyle/>
          <a:p>
            <a:r>
              <a:rPr lang="en-US" dirty="0"/>
              <a:t>Use software to get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90B3434-F01E-4DA0-A4F7-93CD4912C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356080"/>
              </p:ext>
            </p:extLst>
          </p:nvPr>
        </p:nvGraphicFramePr>
        <p:xfrm>
          <a:off x="3181350" y="4356100"/>
          <a:ext cx="611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380880" progId="Equation.DSMT4">
                  <p:embed/>
                </p:oleObj>
              </mc:Choice>
              <mc:Fallback>
                <p:oleObj name="Equation" r:id="rId8" imgW="533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1350" y="4356100"/>
                        <a:ext cx="6111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5036415"/>
            <a:ext cx="8458198" cy="8756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With Excel: NORM.INV</a:t>
            </a:r>
            <a:br>
              <a:rPr lang="en-US" dirty="0"/>
            </a:br>
            <a:r>
              <a:rPr lang="en-US" dirty="0"/>
              <a:t>With R: </a:t>
            </a:r>
            <a:r>
              <a:rPr lang="en-US" dirty="0" err="1"/>
              <a:t>qnorm</a:t>
            </a:r>
            <a:r>
              <a:rPr lang="en-US" dirty="0"/>
              <a:t>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5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6.2: Estimation </a:t>
            </a:r>
            <a:r>
              <a:rPr lang="en-US" sz="1000" b="0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In a survey of 25 firms, seven of them experienced a cyber-attack in the past six months.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Construct a 90% confidence interval for the population proportion of all firms that have experienced a cyber-attack in the past six months.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14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6.2: Estimation </a:t>
            </a:r>
            <a:r>
              <a:rPr lang="en-US" sz="1000" b="0" dirty="0"/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429259" cy="45049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96D2BFE-3D0D-4560-ABE0-EED4CC68C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13187"/>
              </p:ext>
            </p:extLst>
          </p:nvPr>
        </p:nvGraphicFramePr>
        <p:xfrm>
          <a:off x="725230" y="1319834"/>
          <a:ext cx="2095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342720" progId="Equation.DSMT4">
                  <p:embed/>
                </p:oleObj>
              </mc:Choice>
              <mc:Fallback>
                <p:oleObj name="Equation" r:id="rId2" imgW="20952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230" y="1319834"/>
                        <a:ext cx="20955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85923"/>
            <a:ext cx="5536790" cy="43911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normality condition is satisfied since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A6AB9E6-E3AE-45D5-999D-394763E0E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19896"/>
              </p:ext>
            </p:extLst>
          </p:nvPr>
        </p:nvGraphicFramePr>
        <p:xfrm>
          <a:off x="5839286" y="1835886"/>
          <a:ext cx="283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342720" progId="Equation.DSMT4">
                  <p:embed/>
                </p:oleObj>
              </mc:Choice>
              <mc:Fallback>
                <p:oleObj name="Equation" r:id="rId4" imgW="28317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9286" y="1835886"/>
                        <a:ext cx="283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345992"/>
            <a:ext cx="4337255" cy="43688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For a 90% confidence interval,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51EC39C-AD62-43EB-9099-09F24781F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728571"/>
              </p:ext>
            </p:extLst>
          </p:nvPr>
        </p:nvGraphicFramePr>
        <p:xfrm>
          <a:off x="4581832" y="2421449"/>
          <a:ext cx="314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49280" imgH="279360" progId="Equation.DSMT4">
                  <p:embed/>
                </p:oleObj>
              </mc:Choice>
              <mc:Fallback>
                <p:oleObj name="Equation" r:id="rId6" imgW="3149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1832" y="2421449"/>
                        <a:ext cx="3149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892356"/>
            <a:ext cx="429260" cy="43688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 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7A7335B-AEA2-4DC2-9FCD-05C7EAB3C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98704"/>
              </p:ext>
            </p:extLst>
          </p:nvPr>
        </p:nvGraphicFramePr>
        <p:xfrm>
          <a:off x="725230" y="2869637"/>
          <a:ext cx="2627698" cy="43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380880" progId="Equation.DSMT4">
                  <p:embed/>
                </p:oleObj>
              </mc:Choice>
              <mc:Fallback>
                <p:oleObj name="Equation" r:id="rId8" imgW="2286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230" y="2869637"/>
                        <a:ext cx="2627698" cy="43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740592"/>
            <a:ext cx="429260" cy="4572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 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03AA28F-B552-4CA4-8906-C9E365328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96930"/>
              </p:ext>
            </p:extLst>
          </p:nvPr>
        </p:nvGraphicFramePr>
        <p:xfrm>
          <a:off x="718883" y="3516313"/>
          <a:ext cx="593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30640" imgH="825480" progId="Equation.DSMT4">
                  <p:embed/>
                </p:oleObj>
              </mc:Choice>
              <mc:Fallback>
                <p:oleObj name="Equation" r:id="rId10" imgW="59306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8883" y="3516313"/>
                        <a:ext cx="59309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515347"/>
            <a:ext cx="8458200" cy="121686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With 90% confidence, the percentage of firms that have experienced a cyber-attack in the past size months is between 13.2% and 42.8%.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6.3: Hypothesis Testing </a:t>
            </a:r>
            <a:r>
              <a:rPr lang="en-US" sz="1000" b="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Each and everyday, people make decisions based on their beliefs about the true state of the world.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They hold certain things to be true and others to be false, and then act accordingly.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formation of these beliefs may have started as a mere conjecture, an informed guess, or a proposition tentatively advanced as true.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When people formulate a belief in this way, we refer to it as a hypothesis.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Sooner or later, every hypothesis eventually confronts evidence that either substantiates or refutes it.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Determining the validity of an assumption of this nature is called hypothesis testing.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2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Case: Undergraduate Study Habits </a:t>
            </a:r>
            <a:r>
              <a:rPr lang="en-US" sz="1100" b="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Are today’s college students studying hard or hardly studying?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 study asserts that, over the past six decades, the number of hours that the average college student studies each week has been steadily dropping.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In 19</a:t>
            </a:r>
            <a:r>
              <a:rPr lang="en-US" sz="100" dirty="0"/>
              <a:t> </a:t>
            </a:r>
            <a:r>
              <a:rPr lang="en-US" dirty="0"/>
              <a:t>61, students invested 24 hours per week in their academic pursuits.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Susan Knight is a dean at a large university in California.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She wonders if the study trend is reflective of the students at her university.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9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16169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Hypothesis testing is used to resolve conflicts between two competing hypotheses on a particular population of interest.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509520"/>
            <a:ext cx="484886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null hypothesis</a:t>
            </a:r>
            <a:r>
              <a:rPr lang="en-US" dirty="0"/>
              <a:t> is denoted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17DC113-5434-4A51-9232-1DEDD065C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979327"/>
              </p:ext>
            </p:extLst>
          </p:nvPr>
        </p:nvGraphicFramePr>
        <p:xfrm>
          <a:off x="5242560" y="255524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80880" progId="Equation.DSMT4">
                  <p:embed/>
                </p:oleObj>
              </mc:Choice>
              <mc:Fallback>
                <p:oleObj name="Equation" r:id="rId2" imgW="457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42560" y="2555240"/>
                        <a:ext cx="45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027680"/>
            <a:ext cx="580390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alternative hypothesis </a:t>
            </a:r>
            <a:r>
              <a:rPr lang="en-US" dirty="0"/>
              <a:t>is denoted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E7D2A53-CF37-4F4E-8F51-0514FCB19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72782"/>
              </p:ext>
            </p:extLst>
          </p:nvPr>
        </p:nvGraphicFramePr>
        <p:xfrm>
          <a:off x="6210300" y="3093720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380880" progId="Equation.DSMT4">
                  <p:embed/>
                </p:oleObj>
              </mc:Choice>
              <mc:Fallback>
                <p:oleObj name="Equation" r:id="rId4" imgW="482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0300" y="3093720"/>
                        <a:ext cx="48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556000"/>
            <a:ext cx="845820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conduct a hypothesis test to determine whether or not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064000"/>
            <a:ext cx="4330700" cy="447040"/>
          </a:xfrm>
        </p:spPr>
        <p:txBody>
          <a:bodyPr/>
          <a:lstStyle/>
          <a:p>
            <a:pPr marL="292608"/>
            <a:r>
              <a:rPr lang="en-US" dirty="0"/>
              <a:t>sample evidence contradicts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D50C0C2-D032-440F-8273-4E221149C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345987"/>
              </p:ext>
            </p:extLst>
          </p:nvPr>
        </p:nvGraphicFramePr>
        <p:xfrm>
          <a:off x="4714240" y="409956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80880" progId="Equation.DSMT4">
                  <p:embed/>
                </p:oleObj>
              </mc:Choice>
              <mc:Fallback>
                <p:oleObj name="Equation" r:id="rId6" imgW="457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4240" y="4099560"/>
                        <a:ext cx="457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592321"/>
            <a:ext cx="8458200" cy="91439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can make one of two decisions: reject the null hypothesis or do not reject the null hypothesis.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9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6.3: Hypothesis Testing </a:t>
            </a:r>
            <a:r>
              <a:rPr lang="en-US" sz="1000" b="0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If sample evidence is inconsistent with the null hypothesis, we reject the null hypothesis.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Conversely, if sample evidence is not inconsistent with the null hypothesis, then we do not reject the null hypothesis.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It is not correct to conclude that “we accept the null hypothesis.”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While the sample information may not be inconsistent with the null hypothesis, it does not necessarily prove that the null hypothesis is true.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6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1"/>
            <a:ext cx="8458200" cy="2817769"/>
          </a:xfrm>
        </p:spPr>
        <p:txBody>
          <a:bodyPr/>
          <a:lstStyle/>
          <a:p>
            <a:r>
              <a:rPr lang="en-US" sz="2200" dirty="0"/>
              <a:t>A very crucial is the formulation of the two competing hypotheses because the conclusion of the test depends on how the hypotheses are stated.</a:t>
            </a:r>
          </a:p>
          <a:p>
            <a:r>
              <a:rPr lang="en-US" sz="2200" dirty="0"/>
              <a:t>The null hypothesis is the status quo.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Unable to reject the null hypothesis, maintain the status quo or “business as usual.”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Contains =, ≤, or ≥.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206240"/>
            <a:ext cx="8458200" cy="2306320"/>
          </a:xfrm>
        </p:spPr>
        <p:txBody>
          <a:bodyPr/>
          <a:lstStyle/>
          <a:p>
            <a:r>
              <a:rPr lang="en-US" sz="2200" dirty="0"/>
              <a:t>The alternative hypothesis is whatever we wish to establish.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Rejecting the null hypothesis establishes that the evidence supports the alternative and may require some sort of action.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Contains the opposite sign as found in the null hypothesis: ≠, &gt;, or &lt; respectively.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2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83028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One-tailed tests use &lt; or &gt; in the alternative.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Two-tailed tests use ≠ in the alternative.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In general, we follow three steps when formulating the competing hypotheses: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FF856-AA6B-0703-A2CC-72ED7429752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156731"/>
            <a:ext cx="8458200" cy="2424560"/>
          </a:xfrm>
        </p:spPr>
        <p:txBody>
          <a:bodyPr/>
          <a:lstStyle/>
          <a:p>
            <a:pPr marL="621792" indent="-320040">
              <a:buFont typeface="+mj-lt"/>
              <a:buAutoNum type="arabicPeriod"/>
            </a:pPr>
            <a:r>
              <a:rPr lang="en-US" dirty="0"/>
              <a:t>Identify the relevant population parameter of interest.</a:t>
            </a:r>
          </a:p>
          <a:p>
            <a:pPr marL="621792" indent="-320040">
              <a:buFont typeface="+mj-lt"/>
              <a:buAutoNum type="arabicPeriod"/>
            </a:pPr>
            <a:r>
              <a:rPr lang="en-US" dirty="0"/>
              <a:t>Determine whether it is a one- or two-tailed test.</a:t>
            </a:r>
          </a:p>
          <a:p>
            <a:pPr marL="621792" indent="-320040">
              <a:buFont typeface="+mj-lt"/>
              <a:buAutoNum type="arabicPeriod"/>
            </a:pPr>
            <a:r>
              <a:rPr lang="en-US" dirty="0"/>
              <a:t>Include some form of the equality sign in the null hypothesis and use the alternative hypothesis to establish a claim.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8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695522"/>
          </a:xfrm>
        </p:spPr>
        <p:txBody>
          <a:bodyPr/>
          <a:lstStyle/>
          <a:p>
            <a:r>
              <a:rPr lang="en-US" sz="2200" dirty="0"/>
              <a:t>Because the decision of a hypothesis test is based on limited sample information, we are bound to make errors.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Correct decisions: reject the null hypothesis when the null hypothesis is false, not reject the null hypothesis when the null hypothesis is true.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Incorrect decisions: reject the null hypothesis when we should not, not reject the null hypothesis when we should.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89ACBC1-EB6F-1DCC-4A35-1E8E8776D8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054418"/>
            <a:ext cx="8458200" cy="960033"/>
          </a:xfrm>
        </p:spPr>
        <p:txBody>
          <a:bodyPr/>
          <a:lstStyle/>
          <a:p>
            <a:r>
              <a:rPr lang="en-US" sz="2200" dirty="0"/>
              <a:t>Type 1 Error: reject the null hypothesis when it is true.</a:t>
            </a:r>
          </a:p>
          <a:p>
            <a:r>
              <a:rPr lang="en-US" sz="2200" dirty="0"/>
              <a:t>Type 2 Error: do not reject the null hypothesis when it is false.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022266-CA33-4C26-9830-F590B65E6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78132"/>
              </p:ext>
            </p:extLst>
          </p:nvPr>
        </p:nvGraphicFramePr>
        <p:xfrm>
          <a:off x="297756" y="5096637"/>
          <a:ext cx="85484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399">
                  <a:extLst>
                    <a:ext uri="{9D8B030D-6E8A-4147-A177-3AD203B41FA5}">
                      <a16:colId xmlns:a16="http://schemas.microsoft.com/office/drawing/2014/main" val="4091785106"/>
                    </a:ext>
                  </a:extLst>
                </a:gridCol>
                <a:gridCol w="2782529">
                  <a:extLst>
                    <a:ext uri="{9D8B030D-6E8A-4147-A177-3AD203B41FA5}">
                      <a16:colId xmlns:a16="http://schemas.microsoft.com/office/drawing/2014/main" val="1752190894"/>
                    </a:ext>
                  </a:extLst>
                </a:gridCol>
                <a:gridCol w="2907560">
                  <a:extLst>
                    <a:ext uri="{9D8B030D-6E8A-4147-A177-3AD203B41FA5}">
                      <a16:colId xmlns:a16="http://schemas.microsoft.com/office/drawing/2014/main" val="1468185617"/>
                    </a:ext>
                  </a:extLst>
                </a:gridCol>
              </a:tblGrid>
              <a:tr h="223692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hypothesis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46731"/>
                  </a:ext>
                </a:extLst>
              </a:tr>
              <a:tr h="223692">
                <a:tc>
                  <a:txBody>
                    <a:bodyPr/>
                    <a:lstStyle/>
                    <a:p>
                      <a:r>
                        <a:rPr lang="en-US" sz="1600" dirty="0"/>
                        <a:t>Reject the null 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1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Correct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67523"/>
                  </a:ext>
                </a:extLst>
              </a:tr>
              <a:tr h="349328">
                <a:tc>
                  <a:txBody>
                    <a:bodyPr/>
                    <a:lstStyle/>
                    <a:p>
                      <a:r>
                        <a:rPr lang="en-US" sz="1600" dirty="0"/>
                        <a:t>Do not reject the null 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Correct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Type 2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23791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7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2BB5764-8082-9330-D916-71FC90872A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275625"/>
          </a:xfrm>
        </p:spPr>
        <p:txBody>
          <a:bodyPr/>
          <a:lstStyle/>
          <a:p>
            <a:r>
              <a:rPr lang="en-US" dirty="0"/>
              <a:t>It is not always easy to determine which of the two errors has more serious consequences. </a:t>
            </a:r>
          </a:p>
          <a:p>
            <a:pPr lvl="1"/>
            <a:r>
              <a:rPr lang="en-US" dirty="0"/>
              <a:t>For given evidence, there is a trade-off between these errors; by reducing the likelihood of a Type 1 error, we implicitly increase the likelihood of a Type 2 error, and vice versa. </a:t>
            </a:r>
          </a:p>
          <a:p>
            <a:pPr lvl="1"/>
            <a:r>
              <a:rPr lang="en-US" dirty="0"/>
              <a:t>The only way we can reduce both errors is by collecting more evidence.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1E681858-F91E-71A6-D372-CAE5D881D4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733322"/>
            <a:ext cx="8458200" cy="1076494"/>
          </a:xfrm>
        </p:spPr>
        <p:txBody>
          <a:bodyPr/>
          <a:lstStyle/>
          <a:p>
            <a:r>
              <a:rPr lang="en-US" sz="2400" dirty="0"/>
              <a:t>Denote a Type 1 error with </a:t>
            </a:r>
            <a:r>
              <a:rPr lang="el-GR" i="1" dirty="0"/>
              <a:t>α</a:t>
            </a:r>
            <a:r>
              <a:rPr lang="en-US" i="1" dirty="0"/>
              <a:t>;</a:t>
            </a:r>
            <a:r>
              <a:rPr lang="en-US" dirty="0"/>
              <a:t> </a:t>
            </a:r>
            <a:r>
              <a:rPr lang="en-US" sz="2400" dirty="0"/>
              <a:t>denote a Type 2 error with </a:t>
            </a:r>
            <a:r>
              <a:rPr lang="el-GR" sz="2400" i="1" dirty="0"/>
              <a:t>β</a:t>
            </a:r>
            <a:r>
              <a:rPr lang="en-US" sz="2400" i="1" dirty="0"/>
              <a:t>.</a:t>
            </a:r>
          </a:p>
          <a:p>
            <a:r>
              <a:rPr lang="en-US" sz="2400" dirty="0"/>
              <a:t>The only way we can lower both </a:t>
            </a:r>
            <a:r>
              <a:rPr lang="el-GR" i="1" dirty="0"/>
              <a:t>α </a:t>
            </a:r>
            <a:r>
              <a:rPr lang="en-US" sz="2400" dirty="0"/>
              <a:t>and </a:t>
            </a:r>
            <a:r>
              <a:rPr lang="el-GR" sz="2400" i="1" dirty="0"/>
              <a:t>β </a:t>
            </a:r>
            <a:r>
              <a:rPr lang="en-US" sz="2400" dirty="0"/>
              <a:t>is by increasing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9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8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7BB663E-149A-0C72-FB96-043725FCAC4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400" dirty="0"/>
              <a:t>For a given </a:t>
            </a:r>
            <a:r>
              <a:rPr lang="en-US" sz="2400" i="1" dirty="0"/>
              <a:t>n</a:t>
            </a:r>
            <a:r>
              <a:rPr lang="en-US" sz="2400" dirty="0"/>
              <a:t>, however, we can reduce </a:t>
            </a:r>
            <a:r>
              <a:rPr lang="el-GR" i="1" dirty="0"/>
              <a:t>α </a:t>
            </a:r>
            <a:r>
              <a:rPr lang="en-US" sz="2400" dirty="0"/>
              <a:t>only at the expense of a higher </a:t>
            </a:r>
            <a:r>
              <a:rPr lang="el-GR" i="1" dirty="0"/>
              <a:t>β</a:t>
            </a:r>
            <a:r>
              <a:rPr lang="en-US" dirty="0"/>
              <a:t> </a:t>
            </a:r>
            <a:r>
              <a:rPr lang="en-US" sz="2400" dirty="0"/>
              <a:t>and reduce </a:t>
            </a:r>
            <a:r>
              <a:rPr lang="el-GR" i="1" dirty="0"/>
              <a:t>β </a:t>
            </a:r>
            <a:r>
              <a:rPr lang="en-US" sz="2400" dirty="0"/>
              <a:t>only at the expense of a higher </a:t>
            </a:r>
            <a:r>
              <a:rPr lang="el-GR" i="1" dirty="0"/>
              <a:t>α</a:t>
            </a:r>
            <a:r>
              <a:rPr lang="en-US" dirty="0"/>
              <a:t>.</a:t>
            </a:r>
            <a:endParaRPr lang="en-US" sz="2400" dirty="0"/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400" dirty="0"/>
              <a:t>The optimal choice of </a:t>
            </a:r>
            <a:r>
              <a:rPr lang="el-GR" i="1" dirty="0"/>
              <a:t>α </a:t>
            </a:r>
            <a:r>
              <a:rPr lang="en-US" sz="2400" dirty="0"/>
              <a:t>and </a:t>
            </a:r>
            <a:r>
              <a:rPr lang="el-GR" i="1" dirty="0"/>
              <a:t>β </a:t>
            </a:r>
            <a:r>
              <a:rPr lang="en-US" sz="2400" dirty="0"/>
              <a:t>depends on the relative cost of these two types of errors, and determining these costs is not always easy.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400" dirty="0"/>
              <a:t>Typically, the decision regarding the optimal level of Type 1 and Type 2 errors is made by the management of a firm where the job of a data analyst is to conduct the hypothesis test for a chosen value of</a:t>
            </a:r>
            <a:r>
              <a:rPr lang="el-GR" i="1" dirty="0"/>
              <a:t> α</a:t>
            </a:r>
            <a:r>
              <a:rPr lang="el-GR" sz="2400" dirty="0"/>
              <a:t>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46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6.3: Hypothesis Testing </a:t>
            </a:r>
            <a:r>
              <a:rPr lang="en-US" sz="1000" b="0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There are two approaches to implementing a hypothesis test—the critical value approach and the </a:t>
            </a:r>
            <a:r>
              <a:rPr lang="en-US" i="1" dirty="0"/>
              <a:t>p</a:t>
            </a:r>
            <a:r>
              <a:rPr lang="en-US" dirty="0"/>
              <a:t>-value approach.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critical value approach is attractive when a computer is unavailable and all calculations must be done by hand.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Most researchers and practitioners, however, favor the </a:t>
            </a:r>
            <a:r>
              <a:rPr lang="en-US" i="1" dirty="0"/>
              <a:t>p</a:t>
            </a:r>
            <a:r>
              <a:rPr lang="en-US" dirty="0"/>
              <a:t>-value approach because virtually every statistical software package reports a </a:t>
            </a:r>
            <a:r>
              <a:rPr lang="en-US" i="1" dirty="0"/>
              <a:t>p</a:t>
            </a:r>
            <a:r>
              <a:rPr lang="en-US" dirty="0"/>
              <a:t>-value.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too will focus on the </a:t>
            </a:r>
            <a:r>
              <a:rPr lang="en-US" i="1" dirty="0"/>
              <a:t>p</a:t>
            </a:r>
            <a:r>
              <a:rPr lang="en-US" dirty="0"/>
              <a:t>-value approach.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9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899" y="1276710"/>
            <a:ext cx="8458197" cy="389530"/>
          </a:xfrm>
        </p:spPr>
        <p:txBody>
          <a:bodyPr/>
          <a:lstStyle/>
          <a:p>
            <a:r>
              <a:rPr lang="en-US" sz="2000" dirty="0"/>
              <a:t>A hypothesis test regarding the population mean </a:t>
            </a:r>
            <a:r>
              <a:rPr lang="el-GR" sz="2000" i="1" dirty="0"/>
              <a:t>μ</a:t>
            </a:r>
            <a:r>
              <a:rPr lang="en-US" sz="2000" i="1" dirty="0"/>
              <a:t> </a:t>
            </a:r>
            <a:r>
              <a:rPr lang="en-US" sz="2000" dirty="0"/>
              <a:t>is based on the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717040"/>
            <a:ext cx="4828540" cy="375920"/>
          </a:xfrm>
        </p:spPr>
        <p:txBody>
          <a:bodyPr/>
          <a:lstStyle/>
          <a:p>
            <a:r>
              <a:rPr lang="en-US" sz="2000" dirty="0"/>
              <a:t>sampling distribution of the sample mean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B3D72DB-8A92-41C9-B018-976137445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64527"/>
              </p:ext>
            </p:extLst>
          </p:nvPr>
        </p:nvGraphicFramePr>
        <p:xfrm>
          <a:off x="5146040" y="175895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291960" progId="Equation.DSMT4">
                  <p:embed/>
                </p:oleObj>
              </mc:Choice>
              <mc:Fallback>
                <p:oleObj name="Equation" r:id="rId2" imgW="304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6040" y="1758950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143760"/>
            <a:ext cx="1851660" cy="386080"/>
          </a:xfrm>
        </p:spPr>
        <p:txBody>
          <a:bodyPr/>
          <a:lstStyle/>
          <a:p>
            <a:r>
              <a:rPr lang="en-US" sz="2000" dirty="0"/>
              <a:t>It uses the fact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440F9B3-6836-4965-807A-0E5A6A2DA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81968"/>
              </p:ext>
            </p:extLst>
          </p:nvPr>
        </p:nvGraphicFramePr>
        <p:xfrm>
          <a:off x="2194561" y="2152417"/>
          <a:ext cx="266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368280" progId="Equation.DSMT4">
                  <p:embed/>
                </p:oleObj>
              </mc:Choice>
              <mc:Fallback>
                <p:oleObj name="Equation" r:id="rId4" imgW="2666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4561" y="2152417"/>
                        <a:ext cx="2667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897" y="2665159"/>
            <a:ext cx="4150441" cy="370204"/>
          </a:xfrm>
        </p:spPr>
        <p:txBody>
          <a:bodyPr/>
          <a:lstStyle/>
          <a:p>
            <a:r>
              <a:rPr lang="en-US" sz="2000" dirty="0"/>
              <a:t>Because </a:t>
            </a:r>
            <a:r>
              <a:rPr lang="el-GR" sz="2000" i="1" dirty="0"/>
              <a:t>σ</a:t>
            </a:r>
            <a:r>
              <a:rPr lang="en-US" sz="2000" i="1" dirty="0"/>
              <a:t> </a:t>
            </a:r>
            <a:r>
              <a:rPr lang="en-US" sz="2000" dirty="0"/>
              <a:t>is rarely know, estimate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5EBCCB6-A933-4B6B-AE20-17696AE12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93080"/>
              </p:ext>
            </p:extLst>
          </p:nvPr>
        </p:nvGraphicFramePr>
        <p:xfrm>
          <a:off x="4443730" y="2664207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368280" progId="Equation.DSMT4">
                  <p:embed/>
                </p:oleObj>
              </mc:Choice>
              <mc:Fallback>
                <p:oleObj name="Equation" r:id="rId6" imgW="184140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3730" y="2664207"/>
                        <a:ext cx="1841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897" y="3152562"/>
            <a:ext cx="4696459" cy="379094"/>
          </a:xfrm>
        </p:spPr>
        <p:txBody>
          <a:bodyPr/>
          <a:lstStyle/>
          <a:p>
            <a:r>
              <a:rPr lang="en-US" sz="2000" dirty="0"/>
              <a:t>To implement the test, it is essential that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40F6A52-0699-4A63-9F5D-F129A9E53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30186"/>
              </p:ext>
            </p:extLst>
          </p:nvPr>
        </p:nvGraphicFramePr>
        <p:xfrm>
          <a:off x="5044440" y="3206390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79360" progId="Equation.DSMT4">
                  <p:embed/>
                </p:oleObj>
              </mc:Choice>
              <mc:Fallback>
                <p:oleObj name="Equation" r:id="rId8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44440" y="3206390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98440" y="3163377"/>
            <a:ext cx="3395978" cy="398008"/>
          </a:xfrm>
        </p:spPr>
        <p:txBody>
          <a:bodyPr/>
          <a:lstStyle/>
          <a:p>
            <a:r>
              <a:rPr lang="en-US" sz="2000" dirty="0"/>
              <a:t>is normally distributed.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897" y="3591113"/>
            <a:ext cx="8458198" cy="82613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Underlying population is normally distributed.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By the central limit theorem.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898" y="4574699"/>
            <a:ext cx="8458197" cy="1852294"/>
          </a:xfrm>
        </p:spPr>
        <p:txBody>
          <a:bodyPr/>
          <a:lstStyle/>
          <a:p>
            <a:r>
              <a:rPr lang="en-US" sz="2000" dirty="0"/>
              <a:t>The basic principle of hypothesis testing is to first assume that the null hypothesis is true and then determine if sample evidence contradicts this assumption.</a:t>
            </a:r>
          </a:p>
          <a:p>
            <a:r>
              <a:rPr lang="en-US" sz="2000" dirty="0"/>
              <a:t>Discrepancies do not imply the null hypothesis is false, it could be explained by pure chance.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2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765450"/>
          </a:xfrm>
        </p:spPr>
        <p:txBody>
          <a:bodyPr/>
          <a:lstStyle/>
          <a:p>
            <a:r>
              <a:rPr lang="en-US" sz="2200" dirty="0"/>
              <a:t>It is common to evaluate this discrepancies in terms of the appropriate test statistic.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090816"/>
            <a:ext cx="8283512" cy="428864"/>
          </a:xfrm>
        </p:spPr>
        <p:txBody>
          <a:bodyPr/>
          <a:lstStyle/>
          <a:p>
            <a:r>
              <a:rPr lang="en-US" sz="2200" dirty="0"/>
              <a:t>The test statistic for hypothesis test about the population mean </a:t>
            </a:r>
            <a:r>
              <a:rPr lang="el-GR" sz="2200" i="1" dirty="0"/>
              <a:t>μ</a:t>
            </a:r>
            <a:endParaRPr lang="en-US" sz="22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627009"/>
            <a:ext cx="2085339" cy="418704"/>
          </a:xfrm>
        </p:spPr>
        <p:txBody>
          <a:bodyPr/>
          <a:lstStyle/>
          <a:p>
            <a:r>
              <a:rPr lang="en-US" sz="2200" dirty="0"/>
              <a:t>is computed as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0605D3-E34A-477C-B8DE-A1A87F4CB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946865"/>
              </p:ext>
            </p:extLst>
          </p:nvPr>
        </p:nvGraphicFramePr>
        <p:xfrm>
          <a:off x="2479039" y="2566049"/>
          <a:ext cx="1384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711000" progId="Equation.DSMT4">
                  <p:embed/>
                </p:oleObj>
              </mc:Choice>
              <mc:Fallback>
                <p:oleObj name="Equation" r:id="rId2" imgW="13842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9039" y="2566049"/>
                        <a:ext cx="13843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3322320"/>
            <a:ext cx="388620" cy="42672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6B468B6-3492-49DD-8E5E-730EB8D7B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455767"/>
              </p:ext>
            </p:extLst>
          </p:nvPr>
        </p:nvGraphicFramePr>
        <p:xfrm>
          <a:off x="731521" y="3352801"/>
          <a:ext cx="29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42720" progId="Equation.DSMT4">
                  <p:embed/>
                </p:oleObj>
              </mc:Choice>
              <mc:Fallback>
                <p:oleObj name="Equation" r:id="rId4" imgW="2919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521" y="3352801"/>
                        <a:ext cx="292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3621" y="3320176"/>
            <a:ext cx="7663180" cy="428864"/>
          </a:xfrm>
        </p:spPr>
        <p:txBody>
          <a:bodyPr/>
          <a:lstStyle/>
          <a:p>
            <a:r>
              <a:rPr lang="en-US" sz="2200" dirty="0"/>
              <a:t>is the hypothesized value of the population mean.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3812287"/>
            <a:ext cx="8458199" cy="404113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degrees of freedom are </a:t>
            </a:r>
            <a:r>
              <a:rPr lang="en-US" sz="2200" i="1" dirty="0"/>
              <a:t>df</a:t>
            </a:r>
            <a:r>
              <a:rPr lang="en-US" sz="2200" dirty="0"/>
              <a:t> = </a:t>
            </a:r>
            <a:r>
              <a:rPr lang="en-US" sz="2200" i="1" dirty="0"/>
              <a:t>n</a:t>
            </a:r>
            <a:r>
              <a:rPr lang="en-US" sz="2200" dirty="0"/>
              <a:t> − 1.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4332986"/>
            <a:ext cx="8458198" cy="2159253"/>
          </a:xfrm>
        </p:spPr>
        <p:txBody>
          <a:bodyPr/>
          <a:lstStyle/>
          <a:p>
            <a:r>
              <a:rPr lang="en-US" sz="2200" dirty="0"/>
              <a:t>Then find the p-value: the likelihood of observing a sample mean that is at least as extreme as the one derived from the sample assuming the null hypothesis is true.</a:t>
            </a:r>
          </a:p>
          <a:p>
            <a:r>
              <a:rPr lang="en-US" sz="2200" dirty="0"/>
              <a:t>How to find the p-value depends on the specification in the alternative.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Case: Undergraduate Study Habits </a:t>
            </a:r>
            <a:r>
              <a:rPr lang="en-US" sz="1100" b="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78849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She randomly selects 35 students and asks their average study time per week (in hours).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93758"/>
              </p:ext>
            </p:extLst>
          </p:nvPr>
        </p:nvGraphicFramePr>
        <p:xfrm>
          <a:off x="2628900" y="2243282"/>
          <a:ext cx="3241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149764096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34055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1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2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386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68749"/>
              </p:ext>
            </p:extLst>
          </p:nvPr>
        </p:nvGraphicFramePr>
        <p:xfrm>
          <a:off x="3051175" y="2293938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28600" progId="Equation.DSMT4">
                  <p:embed/>
                </p:oleObj>
              </mc:Choice>
              <mc:Fallback>
                <p:oleObj name="Equation" r:id="rId2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51175" y="2293938"/>
                        <a:ext cx="812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257132"/>
              </p:ext>
            </p:extLst>
          </p:nvPr>
        </p:nvGraphicFramePr>
        <p:xfrm>
          <a:off x="4711700" y="2298700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DSMT4">
                  <p:embed/>
                </p:oleObj>
              </mc:Choice>
              <mc:Fallback>
                <p:oleObj name="Equation" r:id="rId4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2298700"/>
                        <a:ext cx="660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06937"/>
              </p:ext>
            </p:extLst>
          </p:nvPr>
        </p:nvGraphicFramePr>
        <p:xfrm>
          <a:off x="3368675" y="2686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15640" progId="Equation.DSMT4">
                  <p:embed/>
                </p:oleObj>
              </mc:Choice>
              <mc:Fallback>
                <p:oleObj name="Equation" r:id="rId6" imgW="114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8675" y="2686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65108"/>
              </p:ext>
            </p:extLst>
          </p:nvPr>
        </p:nvGraphicFramePr>
        <p:xfrm>
          <a:off x="4924425" y="2679700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DSMT4">
                  <p:embed/>
                </p:oleObj>
              </mc:Choice>
              <mc:Fallback>
                <p:oleObj name="Equation" r:id="rId8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4425" y="2679700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358658"/>
              </p:ext>
            </p:extLst>
          </p:nvPr>
        </p:nvGraphicFramePr>
        <p:xfrm>
          <a:off x="3349625" y="3067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15640" progId="Equation.DSMT4">
                  <p:embed/>
                </p:oleObj>
              </mc:Choice>
              <mc:Fallback>
                <p:oleObj name="Equation" r:id="rId10" imgW="15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49625" y="3067050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43019"/>
              </p:ext>
            </p:extLst>
          </p:nvPr>
        </p:nvGraphicFramePr>
        <p:xfrm>
          <a:off x="4951413" y="304482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1413" y="304482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187878"/>
              </p:ext>
            </p:extLst>
          </p:nvPr>
        </p:nvGraphicFramePr>
        <p:xfrm>
          <a:off x="3373120" y="3441700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960" imgH="228600" progId="Equation.DSMT4">
                  <p:embed/>
                </p:oleObj>
              </mc:Choice>
              <mc:Fallback>
                <p:oleObj name="Equation" r:id="rId14" imgW="7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3120" y="3441700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2239"/>
              </p:ext>
            </p:extLst>
          </p:nvPr>
        </p:nvGraphicFramePr>
        <p:xfrm>
          <a:off x="5049520" y="3426460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5960" imgH="228600" progId="Equation.DSMT4">
                  <p:embed/>
                </p:oleObj>
              </mc:Choice>
              <mc:Fallback>
                <p:oleObj name="Equation" r:id="rId16" imgW="7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9520" y="3426460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880445"/>
              </p:ext>
            </p:extLst>
          </p:nvPr>
        </p:nvGraphicFramePr>
        <p:xfrm>
          <a:off x="3262313" y="3776663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28600" progId="Equation.DSMT4">
                  <p:embed/>
                </p:oleObj>
              </mc:Choice>
              <mc:Fallback>
                <p:oleObj name="Equation" r:id="rId18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62313" y="3776663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29672"/>
              </p:ext>
            </p:extLst>
          </p:nvPr>
        </p:nvGraphicFramePr>
        <p:xfrm>
          <a:off x="4937125" y="3792538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00" imgH="228600" progId="Equation.DSMT4">
                  <p:embed/>
                </p:oleObj>
              </mc:Choice>
              <mc:Fallback>
                <p:oleObj name="Equation" r:id="rId20" imgW="24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37125" y="3792538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4377782"/>
            <a:ext cx="8458200" cy="40371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Susan wants to use the sample information for the below tasks.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3C7F123-47D1-867B-3897-9E82A8EBD4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913102"/>
            <a:ext cx="8458200" cy="1502903"/>
          </a:xfrm>
        </p:spPr>
        <p:txBody>
          <a:bodyPr/>
          <a:lstStyle/>
          <a:p>
            <a:pPr marL="621792" indent="-320040">
              <a:buFont typeface="+mj-lt"/>
              <a:buAutoNum type="arabicPeriod"/>
            </a:pPr>
            <a:r>
              <a:rPr lang="en-US" sz="2000" dirty="0"/>
              <a:t>Determine if the mean study time of students at her university is below the 19</a:t>
            </a:r>
            <a:r>
              <a:rPr lang="en-US" sz="100" dirty="0"/>
              <a:t> </a:t>
            </a:r>
            <a:r>
              <a:rPr lang="en-US" sz="2000" dirty="0"/>
              <a:t>61 national average of 24 hours per week.</a:t>
            </a:r>
          </a:p>
          <a:p>
            <a:pPr marL="621792" indent="-320040">
              <a:buFont typeface="+mj-lt"/>
              <a:buAutoNum type="arabicPeriod"/>
            </a:pPr>
            <a:r>
              <a:rPr lang="en-US" sz="2000" dirty="0"/>
              <a:t>Determine if the mean study time of students at her university differs from today’s national average of 14 hours per week.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5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6.3: Hypothesis Testing </a:t>
            </a:r>
            <a:r>
              <a:rPr lang="en-US" sz="1000" b="0" dirty="0"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2252816" cy="1889277"/>
          </a:xfrm>
        </p:spPr>
        <p:txBody>
          <a:bodyPr/>
          <a:lstStyle/>
          <a:p>
            <a:r>
              <a:rPr lang="en-US" sz="2200" b="1" dirty="0"/>
              <a:t>Figure 6.7</a:t>
            </a:r>
            <a:r>
              <a:rPr lang="en-US" sz="2200" dirty="0"/>
              <a:t>: The </a:t>
            </a:r>
            <a:r>
              <a:rPr lang="en-US" sz="2200" i="1" dirty="0"/>
              <a:t>p</a:t>
            </a:r>
            <a:r>
              <a:rPr lang="en-US" sz="2200" dirty="0"/>
              <a:t>-values for one- and two-tailed tests.</a:t>
            </a:r>
          </a:p>
        </p:txBody>
      </p:sp>
      <p:pic>
        <p:nvPicPr>
          <p:cNvPr id="27" name="Picture 26" descr="A normal distribution curve of left-tailed test, right-tailed test, and two-tailed test.">
            <a:extLst>
              <a:ext uri="{FF2B5EF4-FFF2-40B4-BE49-F238E27FC236}">
                <a16:creationId xmlns:a16="http://schemas.microsoft.com/office/drawing/2014/main" id="{668F5210-E4ED-620B-8B9B-D74AA8D7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12" y="1227404"/>
            <a:ext cx="4885280" cy="355974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2773-B5F7-8B91-1E95-65A58EA90A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918830"/>
            <a:ext cx="8458200" cy="1324919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200" dirty="0"/>
              <a:t>To find a p-value, use software.</a:t>
            </a:r>
          </a:p>
          <a:p>
            <a:pPr marL="292608" indent="-292608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With Excel: T.DIST.RT.</a:t>
            </a:r>
          </a:p>
          <a:p>
            <a:pPr marL="292608" indent="-292608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With R: pt.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802DB6-9BB3-4C96-8C5F-10F1B95EA8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14539" y="6324600"/>
            <a:ext cx="3114923" cy="190500"/>
          </a:xfrm>
        </p:spPr>
        <p:txBody>
          <a:bodyPr anchor="ctr"/>
          <a:lstStyle/>
          <a:p>
            <a:r>
              <a:rPr lang="en-US" sz="1200" dirty="0">
                <a:hlinkClick r:id="rId3" action="ppaction://hlinksldjump"/>
              </a:rPr>
              <a:t>Access the text alternative for slide images.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1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13</a:t>
            </a: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57A9AACD-41A1-1CD9-82EA-BF6566EC620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Remember that a Type 1 error occurs when we reject the null hypothesis when it is actually true. 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define the </a:t>
            </a:r>
            <a:r>
              <a:rPr lang="en-US" i="1" dirty="0"/>
              <a:t>allowed </a:t>
            </a:r>
            <a:r>
              <a:rPr lang="en-US" dirty="0"/>
              <a:t>probability of making a Type 1 error as </a:t>
            </a:r>
            <a:r>
              <a:rPr lang="el-GR" i="1" dirty="0"/>
              <a:t>α</a:t>
            </a:r>
            <a:r>
              <a:rPr lang="en-US" dirty="0"/>
              <a:t>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refer to 100</a:t>
            </a:r>
            <a:r>
              <a:rPr lang="en-US" sz="100" dirty="0"/>
              <a:t> </a:t>
            </a:r>
            <a:r>
              <a:rPr lang="el-GR" i="1" dirty="0"/>
              <a:t>α</a:t>
            </a:r>
            <a:r>
              <a:rPr lang="en-US" dirty="0"/>
              <a:t>%</a:t>
            </a:r>
            <a:r>
              <a:rPr lang="en-US" i="1" dirty="0"/>
              <a:t> </a:t>
            </a:r>
            <a:r>
              <a:rPr lang="en-US" dirty="0"/>
              <a:t>as the significance level.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-value, on the other hand, is referred to as the observed probability of making a Type 1 error.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0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14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4A7D3ED0-AB8E-3539-5DE4-EBB983247E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594310"/>
          </a:xfrm>
        </p:spPr>
        <p:txBody>
          <a:bodyPr/>
          <a:lstStyle/>
          <a:p>
            <a:r>
              <a:rPr lang="en-US" sz="2800" dirty="0"/>
              <a:t>Use the p-value to make the decision.</a:t>
            </a:r>
          </a:p>
          <a:p>
            <a:pPr lvl="1"/>
            <a:r>
              <a:rPr lang="en-US" dirty="0"/>
              <a:t>Reject the null hypothesis if the </a:t>
            </a:r>
            <a:r>
              <a:rPr lang="en-US" i="1" dirty="0"/>
              <a:t>p</a:t>
            </a:r>
            <a:r>
              <a:rPr lang="en-US" dirty="0"/>
              <a:t>-value &lt; </a:t>
            </a:r>
            <a:r>
              <a:rPr lang="el-GR" i="1" dirty="0"/>
              <a:t>α</a:t>
            </a:r>
            <a:r>
              <a:rPr lang="en-US" i="1" dirty="0"/>
              <a:t>.</a:t>
            </a:r>
            <a:endParaRPr lang="en-US" dirty="0"/>
          </a:p>
          <a:p>
            <a:pPr lvl="1"/>
            <a:r>
              <a:rPr lang="en-US" dirty="0"/>
              <a:t>Do not reject the null hypothesis if the </a:t>
            </a:r>
            <a:r>
              <a:rPr lang="en-US" i="1" dirty="0"/>
              <a:t>p</a:t>
            </a:r>
            <a:r>
              <a:rPr lang="en-US" dirty="0"/>
              <a:t>-value ≥ </a:t>
            </a:r>
            <a:r>
              <a:rPr lang="el-GR" i="1" dirty="0"/>
              <a:t>α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4031C5B0-23C4-3630-5751-F17B1B8F61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974777"/>
            <a:ext cx="8458200" cy="3034159"/>
          </a:xfrm>
        </p:spPr>
        <p:txBody>
          <a:bodyPr/>
          <a:lstStyle/>
          <a:p>
            <a:r>
              <a:rPr lang="en-US" sz="2400" dirty="0"/>
              <a:t>We generally choose a value for </a:t>
            </a:r>
            <a:r>
              <a:rPr lang="el-GR" i="1" dirty="0"/>
              <a:t>α </a:t>
            </a:r>
            <a:r>
              <a:rPr lang="en-US" sz="2400" dirty="0"/>
              <a:t>before</a:t>
            </a:r>
            <a:r>
              <a:rPr lang="en-US" sz="2400" i="1" dirty="0"/>
              <a:t> </a:t>
            </a:r>
            <a:r>
              <a:rPr lang="en-US" sz="2400" dirty="0"/>
              <a:t>implementing a hypothesis test. </a:t>
            </a:r>
          </a:p>
          <a:p>
            <a:r>
              <a:rPr lang="en-US" sz="2400" dirty="0"/>
              <a:t>Care must be exercised in choosing </a:t>
            </a:r>
            <a:r>
              <a:rPr lang="el-GR" i="1" dirty="0"/>
              <a:t>α </a:t>
            </a:r>
            <a:r>
              <a:rPr lang="en-US" sz="2400" dirty="0"/>
              <a:t>because important decisions are often based on the results of a hypothesis test. </a:t>
            </a:r>
          </a:p>
          <a:p>
            <a:r>
              <a:rPr lang="en-US" sz="2400" dirty="0"/>
              <a:t>Most hypothesis tests are conducted using a significance level of 1%, 5%, or 10%, using </a:t>
            </a:r>
            <a:r>
              <a:rPr lang="el-GR" i="1" dirty="0"/>
              <a:t>α </a:t>
            </a:r>
            <a:r>
              <a:rPr lang="en-US" i="1" dirty="0"/>
              <a:t>= </a:t>
            </a:r>
            <a:r>
              <a:rPr lang="el-GR" sz="2400" dirty="0"/>
              <a:t>0.01, 0.05, </a:t>
            </a:r>
            <a:r>
              <a:rPr lang="en-US" sz="2400" dirty="0"/>
              <a:t>or 0.10, respectively.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1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639352" cy="2152290"/>
          </a:xfrm>
        </p:spPr>
        <p:txBody>
          <a:bodyPr/>
          <a:lstStyle/>
          <a:p>
            <a:r>
              <a:rPr lang="en-US" sz="1600" b="1" dirty="0"/>
              <a:t>The Four-step Procedure Using the </a:t>
            </a:r>
            <a:r>
              <a:rPr lang="en-US" sz="1600" b="1" i="1" dirty="0"/>
              <a:t>p</a:t>
            </a:r>
            <a:r>
              <a:rPr lang="en-US" sz="1600" b="1" dirty="0"/>
              <a:t>-value Approach:</a:t>
            </a:r>
          </a:p>
          <a:p>
            <a:pPr>
              <a:spcBef>
                <a:spcPts val="500"/>
              </a:spcBef>
            </a:pPr>
            <a:r>
              <a:rPr lang="en-US" sz="1600" b="1" dirty="0"/>
              <a:t>Step 1.</a:t>
            </a:r>
            <a:r>
              <a:rPr lang="en-US" sz="1600" dirty="0"/>
              <a:t> Specify the null and the alternative hypotheses. We identify the relevant population parameter of interest, determine whether it is a one- or a two-tailed test and, most importantly, include some form of the equality sign in the null hypothesis and place whatever we wish to establish in the alternative hypothesis.</a:t>
            </a:r>
          </a:p>
          <a:p>
            <a:pPr>
              <a:spcBef>
                <a:spcPts val="500"/>
              </a:spcBef>
            </a:pPr>
            <a:r>
              <a:rPr lang="en-US" sz="1600" b="1" dirty="0"/>
              <a:t>Step 2.</a:t>
            </a:r>
            <a:r>
              <a:rPr lang="en-US" sz="1600" dirty="0"/>
              <a:t> Specify the significance level. Before implementing a hypothesis test, we first specify </a:t>
            </a:r>
            <a:r>
              <a:rPr lang="el-GR" sz="1600" i="1" dirty="0"/>
              <a:t>α</a:t>
            </a:r>
            <a:r>
              <a:rPr lang="en-US" sz="1600" dirty="0"/>
              <a:t>, which is the probability of making a Type 1 error. The significance level is calculated as </a:t>
            </a:r>
            <a:r>
              <a:rPr lang="el-GR" sz="1600" i="1" dirty="0"/>
              <a:t>α</a:t>
            </a:r>
            <a:r>
              <a:rPr lang="en-US" sz="1600" i="1" dirty="0"/>
              <a:t> </a:t>
            </a:r>
            <a:r>
              <a:rPr lang="en-US" sz="1600" dirty="0"/>
              <a:t>× 100%.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342900" y="3663914"/>
            <a:ext cx="8639352" cy="328966"/>
          </a:xfrm>
        </p:spPr>
        <p:txBody>
          <a:bodyPr/>
          <a:lstStyle/>
          <a:p>
            <a:r>
              <a:rPr lang="en-US" sz="1600" b="1" dirty="0"/>
              <a:t>Step 3.</a:t>
            </a:r>
            <a:r>
              <a:rPr lang="en-US" sz="1600" dirty="0"/>
              <a:t> Calculate the value of the test statistic and the </a:t>
            </a:r>
            <a:r>
              <a:rPr lang="en-US" sz="1600" i="1" dirty="0"/>
              <a:t>p</a:t>
            </a:r>
            <a:r>
              <a:rPr lang="en-US" sz="1600" dirty="0"/>
              <a:t>-value. When testing the population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342900" y="4086524"/>
            <a:ext cx="3828416" cy="317836"/>
          </a:xfrm>
        </p:spPr>
        <p:txBody>
          <a:bodyPr/>
          <a:lstStyle/>
          <a:p>
            <a:r>
              <a:rPr lang="en-US" sz="1600" dirty="0"/>
              <a:t>mean </a:t>
            </a:r>
            <a:r>
              <a:rPr lang="el-GR" sz="1600" i="1" dirty="0"/>
              <a:t>μ</a:t>
            </a:r>
            <a:r>
              <a:rPr lang="en-US" sz="1600" dirty="0"/>
              <a:t>, the value of the test statistic is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05645"/>
              </p:ext>
            </p:extLst>
          </p:nvPr>
        </p:nvGraphicFramePr>
        <p:xfrm>
          <a:off x="4080849" y="3986213"/>
          <a:ext cx="1828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545760" progId="Equation.DSMT4">
                  <p:embed/>
                </p:oleObj>
              </mc:Choice>
              <mc:Fallback>
                <p:oleObj name="Equation" r:id="rId3" imgW="1828800" imgH="54576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0849" y="3986213"/>
                        <a:ext cx="18288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9"/>
          </p:nvPr>
        </p:nvSpPr>
        <p:spPr>
          <a:xfrm>
            <a:off x="6057532" y="4094056"/>
            <a:ext cx="2598419" cy="331682"/>
          </a:xfrm>
        </p:spPr>
        <p:txBody>
          <a:bodyPr lIns="0" rIns="0"/>
          <a:lstStyle/>
          <a:p>
            <a:r>
              <a:rPr lang="en-US" sz="1600" dirty="0"/>
              <a:t>is the hypothesized value of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0"/>
          </p:nvPr>
        </p:nvSpPr>
        <p:spPr>
          <a:xfrm>
            <a:off x="342901" y="4558611"/>
            <a:ext cx="5433060" cy="287709"/>
          </a:xfrm>
        </p:spPr>
        <p:txBody>
          <a:bodyPr tIns="0"/>
          <a:lstStyle/>
          <a:p>
            <a:r>
              <a:rPr lang="en-US" sz="1600" dirty="0"/>
              <a:t>of the population mean. For a left-tailed test, the </a:t>
            </a:r>
            <a:r>
              <a:rPr lang="en-US" sz="1600" i="1" dirty="0"/>
              <a:t>p</a:t>
            </a:r>
            <a:r>
              <a:rPr lang="en-US" sz="1600" dirty="0"/>
              <a:t>-value is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939872"/>
              </p:ext>
            </p:extLst>
          </p:nvPr>
        </p:nvGraphicFramePr>
        <p:xfrm>
          <a:off x="5775485" y="4524154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355320" progId="Equation.DSMT4">
                  <p:embed/>
                </p:oleObj>
              </mc:Choice>
              <mc:Fallback>
                <p:oleObj name="Equation" r:id="rId5" imgW="1054080" imgH="355320" progId="Equation.DSMT4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5485" y="4524154"/>
                        <a:ext cx="1054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21"/>
          </p:nvPr>
        </p:nvSpPr>
        <p:spPr>
          <a:xfrm>
            <a:off x="6861294" y="4496690"/>
            <a:ext cx="1987092" cy="380366"/>
          </a:xfrm>
        </p:spPr>
        <p:txBody>
          <a:bodyPr lIns="0" rIns="0"/>
          <a:lstStyle/>
          <a:p>
            <a:r>
              <a:rPr lang="en-US" sz="1600" dirty="0"/>
              <a:t>and for a right-tailed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/>
          </p:nvPr>
        </p:nvSpPr>
        <p:spPr>
          <a:xfrm>
            <a:off x="387985" y="4899795"/>
            <a:ext cx="1837055" cy="358006"/>
          </a:xfrm>
        </p:spPr>
        <p:txBody>
          <a:bodyPr/>
          <a:lstStyle/>
          <a:p>
            <a:r>
              <a:rPr lang="en-US" sz="1600" dirty="0"/>
              <a:t>test, the </a:t>
            </a:r>
            <a:r>
              <a:rPr lang="en-US" sz="1600" i="1" dirty="0"/>
              <a:t>p</a:t>
            </a:r>
            <a:r>
              <a:rPr lang="en-US" sz="1600" dirty="0"/>
              <a:t>-value is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25085"/>
              </p:ext>
            </p:extLst>
          </p:nvPr>
        </p:nvGraphicFramePr>
        <p:xfrm>
          <a:off x="2232025" y="4916488"/>
          <a:ext cx="1028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28520" imgH="355320" progId="Equation.DSMT4">
                  <p:embed/>
                </p:oleObj>
              </mc:Choice>
              <mc:Fallback>
                <p:oleObj name="Equation" r:id="rId7" imgW="1028520" imgH="35532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2025" y="4916488"/>
                        <a:ext cx="1028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3343592" y="4899795"/>
            <a:ext cx="3200400" cy="358006"/>
          </a:xfrm>
        </p:spPr>
        <p:txBody>
          <a:bodyPr lIns="0" rIns="0"/>
          <a:lstStyle/>
          <a:p>
            <a:r>
              <a:rPr lang="en-US" sz="1600" dirty="0"/>
              <a:t>For a two-tailed test, the </a:t>
            </a:r>
            <a:r>
              <a:rPr lang="en-US" sz="1600" i="1" dirty="0"/>
              <a:t>p</a:t>
            </a:r>
            <a:r>
              <a:rPr lang="en-US" sz="1600" dirty="0"/>
              <a:t>-value is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11328"/>
              </p:ext>
            </p:extLst>
          </p:nvPr>
        </p:nvGraphicFramePr>
        <p:xfrm>
          <a:off x="6530975" y="4916488"/>
          <a:ext cx="2095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95200" imgH="355320" progId="Equation.DSMT4">
                  <p:embed/>
                </p:oleObj>
              </mc:Choice>
              <mc:Fallback>
                <p:oleObj name="Equation" r:id="rId9" imgW="20952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0975" y="4916488"/>
                        <a:ext cx="2095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50227"/>
              </p:ext>
            </p:extLst>
          </p:nvPr>
        </p:nvGraphicFramePr>
        <p:xfrm>
          <a:off x="459740" y="5233857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66600" imgH="355320" progId="Equation.DSMT4">
                  <p:embed/>
                </p:oleObj>
              </mc:Choice>
              <mc:Fallback>
                <p:oleObj name="Equation" r:id="rId11" imgW="1866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9740" y="5233857"/>
                        <a:ext cx="1866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350606" y="5706553"/>
            <a:ext cx="8374293" cy="792570"/>
          </a:xfrm>
        </p:spPr>
        <p:txBody>
          <a:bodyPr tIns="0"/>
          <a:lstStyle/>
          <a:p>
            <a:r>
              <a:rPr lang="en-US" sz="1600" b="1" dirty="0"/>
              <a:t>Step 4.</a:t>
            </a:r>
            <a:r>
              <a:rPr lang="en-US" sz="1600" dirty="0"/>
              <a:t> State the conclusion and interpret the results. The decision rule is to reject the null hypothesis when the p-value &lt; </a:t>
            </a:r>
            <a:r>
              <a:rPr lang="en-US" sz="1600" i="1" dirty="0"/>
              <a:t>α</a:t>
            </a:r>
            <a:r>
              <a:rPr lang="en-US" sz="1600" dirty="0"/>
              <a:t> and not reject the null hypothesis when the </a:t>
            </a:r>
            <a:r>
              <a:rPr lang="en-US" sz="1600" i="1" dirty="0"/>
              <a:t>p</a:t>
            </a:r>
            <a:r>
              <a:rPr lang="en-US" sz="1600" dirty="0"/>
              <a:t>-value ≥ </a:t>
            </a:r>
            <a:r>
              <a:rPr lang="en-US" sz="1600" i="1" dirty="0"/>
              <a:t>α</a:t>
            </a:r>
            <a:r>
              <a:rPr lang="en-US" sz="1600" dirty="0"/>
              <a:t>. Clearly interpret the results in the context of the application.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92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4761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 The dean at a large university in California wonders if students at her university study less than the 19</a:t>
            </a:r>
            <a:r>
              <a:rPr lang="en-US" sz="100" dirty="0"/>
              <a:t> </a:t>
            </a:r>
            <a:r>
              <a:rPr lang="en-US" sz="2000" dirty="0"/>
              <a:t>61 national average of 24 hours per week.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She randomly selects 35 students and asks their average study time per week (in hours).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From their responses, she calculates a sample mean of 16.3714 hours and a sample standard deviation of 7.2155 hours.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3870961"/>
            <a:ext cx="8458200" cy="2644138"/>
          </a:xfrm>
        </p:spPr>
        <p:txBody>
          <a:bodyPr/>
          <a:lstStyle/>
          <a:p>
            <a:pPr marL="285750" indent="-285750"/>
            <a:r>
              <a:rPr lang="en-US" sz="2000" dirty="0"/>
              <a:t>a. Specify the competing hypotheses to test the dean’s concern.</a:t>
            </a:r>
          </a:p>
          <a:p>
            <a:pPr marL="285750" indent="-285750"/>
            <a:r>
              <a:rPr lang="en-US" sz="2000" dirty="0"/>
              <a:t>b. Calculate the value of the test statistic.</a:t>
            </a:r>
          </a:p>
          <a:p>
            <a:pPr marL="285750" indent="-285750"/>
            <a:r>
              <a:rPr lang="en-US" sz="2000" dirty="0"/>
              <a:t>c. Find the </a:t>
            </a:r>
            <a:r>
              <a:rPr lang="en-US" sz="2000" i="1" dirty="0"/>
              <a:t>p</a:t>
            </a:r>
            <a:r>
              <a:rPr lang="en-US" sz="2000" dirty="0"/>
              <a:t>-value.</a:t>
            </a:r>
          </a:p>
          <a:p>
            <a:pPr marL="285750" indent="-285750"/>
            <a:r>
              <a:rPr lang="en-US" sz="2000" dirty="0"/>
              <a:t>d. At the 5% significance level, what is the conclusion to the hypothesis test?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42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69210"/>
          </a:xfrm>
        </p:spPr>
        <p:txBody>
          <a:bodyPr/>
          <a:lstStyle/>
          <a:p>
            <a:r>
              <a:rPr lang="en-US" sz="2000" dirty="0"/>
              <a:t>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692274"/>
            <a:ext cx="3446779" cy="390526"/>
          </a:xfrm>
        </p:spPr>
        <p:txBody>
          <a:bodyPr/>
          <a:lstStyle/>
          <a:p>
            <a:r>
              <a:rPr lang="en-US" sz="2000" dirty="0"/>
              <a:t>a. The hypothesized mean is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C5DF281-D3D8-4070-B721-5AC567299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78073"/>
              </p:ext>
            </p:extLst>
          </p:nvPr>
        </p:nvGraphicFramePr>
        <p:xfrm>
          <a:off x="3789680" y="1722437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330120" progId="Equation.DSMT4">
                  <p:embed/>
                </p:oleObj>
              </mc:Choice>
              <mc:Fallback>
                <p:oleObj name="Equation" r:id="rId2" imgW="850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89680" y="1722437"/>
                        <a:ext cx="850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129154"/>
            <a:ext cx="429259" cy="39052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85EE1D4-5462-4ED0-9F06-4C5701BE4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96733"/>
              </p:ext>
            </p:extLst>
          </p:nvPr>
        </p:nvGraphicFramePr>
        <p:xfrm>
          <a:off x="657225" y="215265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355320" progId="Equation.DSMT4">
                  <p:embed/>
                </p:oleObj>
              </mc:Choice>
              <mc:Fallback>
                <p:oleObj name="Equation" r:id="rId4" imgW="1143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225" y="2152650"/>
                        <a:ext cx="1143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585720"/>
            <a:ext cx="429260" cy="39052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72F2E70-F298-4EDC-BC17-C5192FAC9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1564"/>
              </p:ext>
            </p:extLst>
          </p:nvPr>
        </p:nvGraphicFramePr>
        <p:xfrm>
          <a:off x="657225" y="2613025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330120" progId="Equation.DSMT4">
                  <p:embed/>
                </p:oleObj>
              </mc:Choice>
              <mc:Fallback>
                <p:oleObj name="Equation" r:id="rId6" imgW="1168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225" y="2613025"/>
                        <a:ext cx="1168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206193"/>
            <a:ext cx="429260" cy="391794"/>
          </a:xfrm>
        </p:spPr>
        <p:txBody>
          <a:bodyPr/>
          <a:lstStyle/>
          <a:p>
            <a:r>
              <a:rPr lang="en-US" sz="2000" dirty="0"/>
              <a:t>b.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5AFF892-5685-4DED-9735-05B9F15BF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40619"/>
              </p:ext>
            </p:extLst>
          </p:nvPr>
        </p:nvGraphicFramePr>
        <p:xfrm>
          <a:off x="809625" y="3113088"/>
          <a:ext cx="3759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59120" imgH="672840" progId="Equation.DSMT4">
                  <p:embed/>
                </p:oleObj>
              </mc:Choice>
              <mc:Fallback>
                <p:oleObj name="Equation" r:id="rId8" imgW="37591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9625" y="3113088"/>
                        <a:ext cx="37592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010774"/>
            <a:ext cx="1918519" cy="382533"/>
          </a:xfrm>
        </p:spPr>
        <p:txBody>
          <a:bodyPr/>
          <a:lstStyle/>
          <a:p>
            <a:r>
              <a:rPr lang="en-US" sz="1800" dirty="0"/>
              <a:t>c. The p-value is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8F7F8D0-1AB5-4682-890A-FBE0B1120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56190"/>
              </p:ext>
            </p:extLst>
          </p:nvPr>
        </p:nvGraphicFramePr>
        <p:xfrm>
          <a:off x="2272030" y="4024744"/>
          <a:ext cx="3035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160" imgH="355320" progId="Equation.DSMT4">
                  <p:embed/>
                </p:oleObj>
              </mc:Choice>
              <mc:Fallback>
                <p:oleObj name="Equation" r:id="rId10" imgW="3035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72030" y="4024744"/>
                        <a:ext cx="3035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609261"/>
            <a:ext cx="8458199" cy="820047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With Excel: 1-T.DIST.RT(−6.255, 34).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With R: </a:t>
            </a:r>
            <a:r>
              <a:rPr lang="en-US" sz="1800" dirty="0" err="1"/>
              <a:t>pt</a:t>
            </a:r>
            <a:r>
              <a:rPr lang="en-US" sz="1800" dirty="0"/>
              <a:t>(−6.255, 34, </a:t>
            </a:r>
            <a:r>
              <a:rPr lang="en-US" sz="1800" dirty="0" err="1"/>
              <a:t>lower.tail</a:t>
            </a:r>
            <a:r>
              <a:rPr lang="en-US" sz="1800" dirty="0"/>
              <a:t>=TRUE).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2" y="5529552"/>
            <a:ext cx="8458197" cy="910183"/>
          </a:xfrm>
        </p:spPr>
        <p:txBody>
          <a:bodyPr/>
          <a:lstStyle/>
          <a:p>
            <a:r>
              <a:rPr lang="en-US" sz="1800" dirty="0"/>
              <a:t>d. We reject the null hypothesis because the p-value is less than </a:t>
            </a:r>
            <a:r>
              <a:rPr lang="el-GR" sz="1800" i="1" dirty="0"/>
              <a:t>α</a:t>
            </a:r>
            <a:r>
              <a:rPr lang="en-US" sz="1800" dirty="0"/>
              <a:t> = 0.05. At the 5% significance level, we conclude that the average study time at the university is less than the 19</a:t>
            </a:r>
            <a:r>
              <a:rPr lang="en-US" sz="100" dirty="0"/>
              <a:t> </a:t>
            </a:r>
            <a:r>
              <a:rPr lang="en-US" sz="1800" dirty="0"/>
              <a:t>61 average of 24 hours per week.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5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17185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 hypothesis test regarding the population proportion is based on the assumption that the sample proportion is (approximately) normally distributed.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540000"/>
            <a:ext cx="5651500" cy="4572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Assume that the population proportion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423B3C6-DEE7-4286-BCEB-21651BCF9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88584"/>
              </p:ext>
            </p:extLst>
          </p:nvPr>
        </p:nvGraphicFramePr>
        <p:xfrm>
          <a:off x="5994400" y="2578100"/>
          <a:ext cx="87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80880" progId="Equation.DSMT4">
                  <p:embed/>
                </p:oleObj>
              </mc:Choice>
              <mc:Fallback>
                <p:oleObj name="Equation" r:id="rId2" imgW="876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94400" y="2578100"/>
                        <a:ext cx="876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70700" y="2540000"/>
            <a:ext cx="1760220" cy="457200"/>
          </a:xfrm>
        </p:spPr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058160"/>
            <a:ext cx="8458200" cy="822960"/>
          </a:xfrm>
        </p:spPr>
        <p:txBody>
          <a:bodyPr/>
          <a:lstStyle/>
          <a:p>
            <a:pPr marL="292608"/>
            <a:r>
              <a:rPr lang="en-US" dirty="0"/>
              <a:t>hypothesized value of the population proportion in the null hypothesis.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068762"/>
            <a:ext cx="3985260" cy="44227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Compute the test statistic: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BADCF9C-7C0B-4651-B5CD-F3463BF85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9329"/>
              </p:ext>
            </p:extLst>
          </p:nvPr>
        </p:nvGraphicFramePr>
        <p:xfrm>
          <a:off x="4362450" y="3925888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850680" progId="Equation.DSMT4">
                  <p:embed/>
                </p:oleObj>
              </mc:Choice>
              <mc:Fallback>
                <p:oleObj name="Equation" r:id="rId4" imgW="240012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2450" y="3925888"/>
                        <a:ext cx="24003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917441"/>
            <a:ext cx="8458200" cy="85343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Find the p-value similarly as with the test about the population mean but use Z.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2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37136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 Driven by growing public support, the legalization of marijuana in America has been moving at a very rapid rate.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Today, 68% of adults say the use of marijuana should be made legal.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A health practitioner in Ohio collects data from 200 adults and finds that 124 of them favor marijuana legalization.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3752850"/>
            <a:ext cx="8458200" cy="2762249"/>
          </a:xfrm>
        </p:spPr>
        <p:txBody>
          <a:bodyPr/>
          <a:lstStyle/>
          <a:p>
            <a:pPr marL="342900" indent="-342900"/>
            <a:r>
              <a:rPr lang="en-US" sz="2200" dirty="0"/>
              <a:t>a. The health practitioner believes that the proportion of adults who favor marijuana legalization in Ohio is not representative of the national proportion. Specify the competing hypotheses to test her claim.</a:t>
            </a:r>
          </a:p>
          <a:p>
            <a:pPr marL="285750" indent="-285750"/>
            <a:r>
              <a:rPr lang="en-US" sz="2200" dirty="0"/>
              <a:t>b. Calculate the value of the test statistic and the </a:t>
            </a:r>
            <a:r>
              <a:rPr lang="en-US" sz="2200" i="1" dirty="0"/>
              <a:t>p</a:t>
            </a:r>
            <a:r>
              <a:rPr lang="en-US" sz="2200" dirty="0"/>
              <a:t>-value.</a:t>
            </a:r>
          </a:p>
          <a:p>
            <a:pPr marL="342900" indent="-342900"/>
            <a:r>
              <a:rPr lang="en-US" sz="2200" dirty="0"/>
              <a:t>c. At the 10% significance level, do the sample data support the health practitioner’s belief?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40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6.3: Hypothesis Testing </a:t>
            </a:r>
            <a:r>
              <a:rPr lang="en-US" sz="1000" b="0" dirty="0"/>
              <a:t>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69210"/>
          </a:xfrm>
        </p:spPr>
        <p:txBody>
          <a:bodyPr/>
          <a:lstStyle/>
          <a:p>
            <a:r>
              <a:rPr lang="en-US" sz="2000" dirty="0"/>
              <a:t>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692274"/>
            <a:ext cx="3934459" cy="390526"/>
          </a:xfrm>
        </p:spPr>
        <p:txBody>
          <a:bodyPr/>
          <a:lstStyle/>
          <a:p>
            <a:r>
              <a:rPr lang="en-US" sz="2000" dirty="0"/>
              <a:t>a. The hypothesized proportion is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C5DF281-D3D8-4070-B721-5AC567299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59788"/>
              </p:ext>
            </p:extLst>
          </p:nvPr>
        </p:nvGraphicFramePr>
        <p:xfrm>
          <a:off x="4277360" y="1722437"/>
          <a:ext cx="1041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330120" progId="Equation.DSMT4">
                  <p:embed/>
                </p:oleObj>
              </mc:Choice>
              <mc:Fallback>
                <p:oleObj name="Equation" r:id="rId2" imgW="1041120" imgH="3301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C5DF281-D3D8-4070-B721-5AC5672992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7360" y="1722437"/>
                        <a:ext cx="1041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129154"/>
            <a:ext cx="429259" cy="39052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85EE1D4-5462-4ED0-9F06-4C5701BE4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892578"/>
              </p:ext>
            </p:extLst>
          </p:nvPr>
        </p:nvGraphicFramePr>
        <p:xfrm>
          <a:off x="696349" y="2170421"/>
          <a:ext cx="1295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330120" progId="Equation.DSMT4">
                  <p:embed/>
                </p:oleObj>
              </mc:Choice>
              <mc:Fallback>
                <p:oleObj name="Equation" r:id="rId4" imgW="1295280" imgH="3301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85EE1D4-5462-4ED0-9F06-4C5701BE4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349" y="2170421"/>
                        <a:ext cx="1295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585720"/>
            <a:ext cx="429260" cy="39052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72F2E70-F298-4EDC-BC17-C5192FAC9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22728"/>
              </p:ext>
            </p:extLst>
          </p:nvPr>
        </p:nvGraphicFramePr>
        <p:xfrm>
          <a:off x="696299" y="2630488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330120" progId="Equation.DSMT4">
                  <p:embed/>
                </p:oleObj>
              </mc:Choice>
              <mc:Fallback>
                <p:oleObj name="Equation" r:id="rId6" imgW="1333440" imgH="33012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72F2E70-F298-4EDC-BC17-C5192FAC95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6299" y="2630488"/>
                        <a:ext cx="1333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315495"/>
            <a:ext cx="429260" cy="391794"/>
          </a:xfrm>
        </p:spPr>
        <p:txBody>
          <a:bodyPr/>
          <a:lstStyle/>
          <a:p>
            <a:r>
              <a:rPr lang="en-US" sz="2000" dirty="0"/>
              <a:t>b.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5AFF892-5685-4DED-9735-05B9F15BF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3102"/>
              </p:ext>
            </p:extLst>
          </p:nvPr>
        </p:nvGraphicFramePr>
        <p:xfrm>
          <a:off x="714375" y="3189288"/>
          <a:ext cx="546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0840" imgH="736560" progId="Equation.DSMT4">
                  <p:embed/>
                </p:oleObj>
              </mc:Choice>
              <mc:Fallback>
                <p:oleObj name="Equation" r:id="rId8" imgW="5460840" imgH="7365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5AFF892-5685-4DED-9735-05B9F15BFE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375" y="3189288"/>
                        <a:ext cx="54610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894" y="4139883"/>
            <a:ext cx="8458199" cy="1265873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The p-value is 2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Z</a:t>
            </a:r>
            <a:r>
              <a:rPr lang="en-US" sz="1800" dirty="0"/>
              <a:t> ≤ −1.819) = 0.0689.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With Excel: 2*NORM.DIST(−1.8190,0,1,TRUE).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With R: 2*</a:t>
            </a:r>
            <a:r>
              <a:rPr lang="en-US" sz="1800" dirty="0" err="1"/>
              <a:t>pnorm</a:t>
            </a:r>
            <a:r>
              <a:rPr lang="en-US" sz="1800" dirty="0"/>
              <a:t>(−1.8190,0,1, </a:t>
            </a:r>
            <a:r>
              <a:rPr lang="en-US" sz="1800" dirty="0" err="1"/>
              <a:t>lower.tail</a:t>
            </a:r>
            <a:r>
              <a:rPr lang="en-US" sz="1800" dirty="0"/>
              <a:t>=TRUE).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894" y="5490103"/>
            <a:ext cx="8458197" cy="963783"/>
          </a:xfrm>
        </p:spPr>
        <p:txBody>
          <a:bodyPr/>
          <a:lstStyle/>
          <a:p>
            <a:pPr marL="225425" indent="-225425"/>
            <a:r>
              <a:rPr lang="en-US" sz="1800" dirty="0"/>
              <a:t>c. Because the p-value is less than </a:t>
            </a:r>
            <a:r>
              <a:rPr lang="el-GR" sz="1800" i="1" dirty="0"/>
              <a:t>α</a:t>
            </a:r>
            <a:r>
              <a:rPr lang="en-US" sz="1800" dirty="0"/>
              <a:t> = 0.10, we reject the null hypothesis. Therefore, at the 10% significance level, the proportion of adults who favor marijuana legalization in Ohio differs from the national proportion of 0.68.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86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F402-DB8C-4CA1-A213-A7FE1923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00F3-84CA-446C-AE76-2BEB869EA7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extend our discussion from the analysis of a single population to the comparison of two population means.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first analyze the difference between two population means based on independent sampling.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then consider the mean difference of two populations based on matched-pairs sampling.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897A-87ED-4344-B6CB-71990F9C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8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6.1: Sampling Distributions </a:t>
            </a:r>
            <a:r>
              <a:rPr lang="en-US" sz="1000" b="0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In many applications, we are interested in the characteristics of a population.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population mean and the population proportion describe a numerical variable and a categorical variable respectively.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It is difficult if not impossible to analyze the entire population.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make inferences about the characteristics of the population based on a random sample.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There is only one population, but many possible samples of a given size.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01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035450"/>
          </a:xfrm>
        </p:spPr>
        <p:txBody>
          <a:bodyPr/>
          <a:lstStyle/>
          <a:p>
            <a:r>
              <a:rPr lang="en-US" sz="2200" dirty="0"/>
              <a:t>Independent random samples are samples that are completely unrelated to one another.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process that generates one sample is completely separate from the process that generates the other sample.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samples are clearly delineated.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388360"/>
            <a:ext cx="8458200" cy="746760"/>
          </a:xfrm>
        </p:spPr>
        <p:txBody>
          <a:bodyPr/>
          <a:lstStyle/>
          <a:p>
            <a:r>
              <a:rPr lang="en-US" sz="2200" dirty="0"/>
              <a:t>Previously, we use a sample statistic to estimate a population parameter.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211320"/>
            <a:ext cx="2461259" cy="421640"/>
          </a:xfrm>
        </p:spPr>
        <p:txBody>
          <a:bodyPr/>
          <a:lstStyle/>
          <a:p>
            <a:r>
              <a:rPr lang="en-US" sz="2200" dirty="0"/>
              <a:t>The sample mean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2A25D2C-1BB6-4134-9708-B396877EF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51473"/>
              </p:ext>
            </p:extLst>
          </p:nvPr>
        </p:nvGraphicFramePr>
        <p:xfrm>
          <a:off x="2844799" y="4279105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291960" progId="Equation.DSMT4">
                  <p:embed/>
                </p:oleObj>
              </mc:Choice>
              <mc:Fallback>
                <p:oleObj name="Equation" r:id="rId2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44799" y="4279105"/>
                        <a:ext cx="279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0880" y="4211320"/>
            <a:ext cx="5570220" cy="421640"/>
          </a:xfrm>
        </p:spPr>
        <p:txBody>
          <a:bodyPr/>
          <a:lstStyle/>
          <a:p>
            <a:r>
              <a:rPr lang="en-US" dirty="0"/>
              <a:t>is the point estimator for the population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E285A10-0466-4201-94A7-6FD53125E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015668"/>
              </p:ext>
            </p:extLst>
          </p:nvPr>
        </p:nvGraphicFramePr>
        <p:xfrm>
          <a:off x="474980" y="4678680"/>
          <a:ext cx="939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53800" progId="Equation.DSMT4">
                  <p:embed/>
                </p:oleObj>
              </mc:Choice>
              <mc:Fallback>
                <p:oleObj name="Equation" r:id="rId4" imgW="939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980" y="4678680"/>
                        <a:ext cx="939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5069840"/>
            <a:ext cx="5478780" cy="416560"/>
          </a:xfrm>
        </p:spPr>
        <p:txBody>
          <a:bodyPr/>
          <a:lstStyle/>
          <a:p>
            <a:r>
              <a:rPr lang="en-US" sz="2200" dirty="0"/>
              <a:t>The difference between the sample means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E63B140-6338-47CF-81BC-D41C716B3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775351"/>
              </p:ext>
            </p:extLst>
          </p:nvPr>
        </p:nvGraphicFramePr>
        <p:xfrm>
          <a:off x="5862320" y="5121435"/>
          <a:ext cx="90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368280" progId="Equation.DSMT4">
                  <p:embed/>
                </p:oleObj>
              </mc:Choice>
              <mc:Fallback>
                <p:oleObj name="Equation" r:id="rId6" imgW="9014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2320" y="5121435"/>
                        <a:ext cx="9017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78320" y="5069841"/>
            <a:ext cx="1922780" cy="416559"/>
          </a:xfrm>
        </p:spPr>
        <p:txBody>
          <a:bodyPr/>
          <a:lstStyle/>
          <a:p>
            <a:r>
              <a:rPr lang="en-US" sz="2200" dirty="0"/>
              <a:t>is the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5567680"/>
            <a:ext cx="1770379" cy="426720"/>
          </a:xfrm>
        </p:spPr>
        <p:txBody>
          <a:bodyPr/>
          <a:lstStyle/>
          <a:p>
            <a:r>
              <a:rPr lang="en-US" sz="2200" dirty="0"/>
              <a:t>estimator for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9634F81-0B69-47CD-9ADF-FD191E024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36"/>
              </p:ext>
            </p:extLst>
          </p:nvPr>
        </p:nvGraphicFramePr>
        <p:xfrm>
          <a:off x="2174240" y="561177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342720" progId="Equation.DSMT4">
                  <p:embed/>
                </p:oleObj>
              </mc:Choice>
              <mc:Fallback>
                <p:oleObj name="Equation" r:id="rId8" imgW="8632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4240" y="5611770"/>
                        <a:ext cx="863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3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7114540" cy="450490"/>
          </a:xfrm>
        </p:spPr>
        <p:txBody>
          <a:bodyPr/>
          <a:lstStyle/>
          <a:p>
            <a:r>
              <a:rPr lang="en-US" dirty="0"/>
              <a:t>We need to understand the sampling distribution of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1C6BBB9-6035-4B57-AAD5-CFC493BF8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48740"/>
              </p:ext>
            </p:extLst>
          </p:nvPr>
        </p:nvGraphicFramePr>
        <p:xfrm>
          <a:off x="7498080" y="130048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406080" progId="Equation.DSMT4">
                  <p:embed/>
                </p:oleObj>
              </mc:Choice>
              <mc:Fallback>
                <p:oleObj name="Equation" r:id="rId2" imgW="1041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98080" y="1300480"/>
                        <a:ext cx="1041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39868B6-920F-4DC0-B039-C0D318E56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40235"/>
              </p:ext>
            </p:extLst>
          </p:nvPr>
        </p:nvGraphicFramePr>
        <p:xfrm>
          <a:off x="506730" y="1826909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406080" progId="Equation.DSMT4">
                  <p:embed/>
                </p:oleObj>
              </mc:Choice>
              <mc:Fallback>
                <p:oleObj name="Equation" r:id="rId4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730" y="1826909"/>
                        <a:ext cx="977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74801" y="1778000"/>
            <a:ext cx="1818640" cy="457200"/>
          </a:xfrm>
        </p:spPr>
        <p:txBody>
          <a:bodyPr/>
          <a:lstStyle/>
          <a:p>
            <a:r>
              <a:rPr lang="en-US" dirty="0"/>
              <a:t>is unbiased,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2247BEA-3B0A-4A32-B675-ACB9E8DDE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374165"/>
              </p:ext>
            </p:extLst>
          </p:nvPr>
        </p:nvGraphicFramePr>
        <p:xfrm>
          <a:off x="3394075" y="1812925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406080" progId="Equation.DSMT4">
                  <p:embed/>
                </p:oleObj>
              </mc:Choice>
              <mc:Fallback>
                <p:oleObj name="Equation" r:id="rId6" imgW="2666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4075" y="1812925"/>
                        <a:ext cx="2667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306320"/>
            <a:ext cx="4188460" cy="436880"/>
          </a:xfrm>
        </p:spPr>
        <p:txBody>
          <a:bodyPr/>
          <a:lstStyle/>
          <a:p>
            <a:r>
              <a:rPr lang="en-US" dirty="0"/>
              <a:t>For statistical inference about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6036EEA-A8F8-4D75-ABD1-269232617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45748"/>
              </p:ext>
            </p:extLst>
          </p:nvPr>
        </p:nvGraphicFramePr>
        <p:xfrm>
          <a:off x="4561840" y="2341880"/>
          <a:ext cx="96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380880" progId="Equation.DSMT4">
                  <p:embed/>
                </p:oleObj>
              </mc:Choice>
              <mc:Fallback>
                <p:oleObj name="Equation" r:id="rId8" imgW="965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61840" y="2341880"/>
                        <a:ext cx="965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98160" y="2306320"/>
            <a:ext cx="3202940" cy="436880"/>
          </a:xfrm>
        </p:spPr>
        <p:txBody>
          <a:bodyPr/>
          <a:lstStyle/>
          <a:p>
            <a:r>
              <a:rPr lang="en-US" dirty="0"/>
              <a:t>it is imperative that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2804160"/>
            <a:ext cx="3812540" cy="457200"/>
          </a:xfrm>
        </p:spPr>
        <p:txBody>
          <a:bodyPr/>
          <a:lstStyle/>
          <a:p>
            <a:r>
              <a:rPr lang="en-US" dirty="0"/>
              <a:t>the sampling distribution of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542E882-9469-4936-9C34-5DFDE23EF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31398"/>
              </p:ext>
            </p:extLst>
          </p:nvPr>
        </p:nvGraphicFramePr>
        <p:xfrm>
          <a:off x="4208781" y="2844800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760" imgH="406080" progId="Equation.DSMT4">
                  <p:embed/>
                </p:oleObj>
              </mc:Choice>
              <mc:Fallback>
                <p:oleObj name="Equation" r:id="rId10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08781" y="2844800"/>
                        <a:ext cx="977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73040" y="2799081"/>
            <a:ext cx="3528059" cy="462279"/>
          </a:xfrm>
        </p:spPr>
        <p:txBody>
          <a:bodyPr/>
          <a:lstStyle/>
          <a:p>
            <a:r>
              <a:rPr lang="en-US" dirty="0"/>
              <a:t>is normally distributed.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3337561"/>
            <a:ext cx="8458198" cy="131572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sample means come from two independent normal distributions.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If underlying population cannot assumed to be normally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4709162"/>
            <a:ext cx="4401819" cy="431798"/>
          </a:xfrm>
        </p:spPr>
        <p:txBody>
          <a:bodyPr/>
          <a:lstStyle/>
          <a:p>
            <a:pPr marL="292608"/>
            <a:r>
              <a:rPr lang="en-US" dirty="0"/>
              <a:t>distributed, the distribution of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C45CEDD-D0A4-4FC1-BD3B-5D960929C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38762"/>
              </p:ext>
            </p:extLst>
          </p:nvPr>
        </p:nvGraphicFramePr>
        <p:xfrm>
          <a:off x="4784090" y="4729482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406080" progId="Equation.DSMT4">
                  <p:embed/>
                </p:oleObj>
              </mc:Choice>
              <mc:Fallback>
                <p:oleObj name="Equation" r:id="rId12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84090" y="4729482"/>
                        <a:ext cx="977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01360" y="4704082"/>
            <a:ext cx="2999739" cy="431799"/>
          </a:xfrm>
        </p:spPr>
        <p:txBody>
          <a:bodyPr/>
          <a:lstStyle/>
          <a:p>
            <a:r>
              <a:rPr lang="en-US" dirty="0"/>
              <a:t>is approximately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0" y="5212083"/>
            <a:ext cx="8458199" cy="528318"/>
          </a:xfrm>
        </p:spPr>
        <p:txBody>
          <a:bodyPr/>
          <a:lstStyle/>
          <a:p>
            <a:pPr marL="292608"/>
            <a:r>
              <a:rPr lang="en-US" dirty="0"/>
              <a:t>normal when the sample sizes are at least 30.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6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916940" cy="45049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Let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0467FFB-7290-496B-B572-5F6FFC395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11523"/>
              </p:ext>
            </p:extLst>
          </p:nvPr>
        </p:nvGraphicFramePr>
        <p:xfrm>
          <a:off x="1247775" y="1336040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80880" progId="Equation.DSMT4">
                  <p:embed/>
                </p:oleObj>
              </mc:Choice>
              <mc:Fallback>
                <p:oleObj name="Equation" r:id="rId2" imgW="29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7775" y="1336040"/>
                        <a:ext cx="29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72895" y="1276710"/>
            <a:ext cx="4531360" cy="450490"/>
          </a:xfrm>
        </p:spPr>
        <p:txBody>
          <a:bodyPr/>
          <a:lstStyle/>
          <a:p>
            <a:r>
              <a:rPr lang="en-US" dirty="0"/>
              <a:t>be a hypothesized difference for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3D715E7-0405-4FE5-96FB-1A01DB2D0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431958"/>
              </p:ext>
            </p:extLst>
          </p:nvPr>
        </p:nvGraphicFramePr>
        <p:xfrm>
          <a:off x="6104255" y="1304330"/>
          <a:ext cx="93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380880" progId="Equation.DSMT4">
                  <p:embed/>
                </p:oleObj>
              </mc:Choice>
              <mc:Fallback>
                <p:oleObj name="Equation" r:id="rId4" imgW="93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4255" y="1304330"/>
                        <a:ext cx="93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798320"/>
            <a:ext cx="845820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competing hypothesis will be one of the below.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7DB7E3-CCF5-4F0B-95FA-AC0E090C5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84524"/>
              </p:ext>
            </p:extLst>
          </p:nvPr>
        </p:nvGraphicFramePr>
        <p:xfrm>
          <a:off x="840660" y="2433073"/>
          <a:ext cx="7653099" cy="131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033">
                  <a:extLst>
                    <a:ext uri="{9D8B030D-6E8A-4147-A177-3AD203B41FA5}">
                      <a16:colId xmlns:a16="http://schemas.microsoft.com/office/drawing/2014/main" val="1640693605"/>
                    </a:ext>
                  </a:extLst>
                </a:gridCol>
                <a:gridCol w="2551033">
                  <a:extLst>
                    <a:ext uri="{9D8B030D-6E8A-4147-A177-3AD203B41FA5}">
                      <a16:colId xmlns:a16="http://schemas.microsoft.com/office/drawing/2014/main" val="2760622532"/>
                    </a:ext>
                  </a:extLst>
                </a:gridCol>
                <a:gridCol w="2551033">
                  <a:extLst>
                    <a:ext uri="{9D8B030D-6E8A-4147-A177-3AD203B41FA5}">
                      <a16:colId xmlns:a16="http://schemas.microsoft.com/office/drawing/2014/main" val="1912137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93795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20898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99567"/>
                  </a:ext>
                </a:extLst>
              </a:tr>
            </a:tbl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2510B34-29FD-4913-8846-6D70D4898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37168"/>
              </p:ext>
            </p:extLst>
          </p:nvPr>
        </p:nvGraphicFramePr>
        <p:xfrm>
          <a:off x="1317625" y="2498725"/>
          <a:ext cx="151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DSMT4">
                  <p:embed/>
                </p:oleObj>
              </mc:Choice>
              <mc:Fallback>
                <p:oleObj name="Equation" r:id="rId6" imgW="1511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17625" y="2498725"/>
                        <a:ext cx="151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1DE8D21-58F5-4054-9C03-583C44B2A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4632"/>
              </p:ext>
            </p:extLst>
          </p:nvPr>
        </p:nvGraphicFramePr>
        <p:xfrm>
          <a:off x="3838575" y="2479675"/>
          <a:ext cx="1612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66400" progId="Equation.DSMT4">
                  <p:embed/>
                </p:oleObj>
              </mc:Choice>
              <mc:Fallback>
                <p:oleObj name="Equation" r:id="rId8" imgW="1612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38575" y="2479675"/>
                        <a:ext cx="1612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29B18669-6D3E-49D1-A47E-C0FAF02E9A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337779"/>
              </p:ext>
            </p:extLst>
          </p:nvPr>
        </p:nvGraphicFramePr>
        <p:xfrm>
          <a:off x="6461125" y="2486025"/>
          <a:ext cx="147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228600" progId="Equation.DSMT4">
                  <p:embed/>
                </p:oleObj>
              </mc:Choice>
              <mc:Fallback>
                <p:oleObj name="Equation" r:id="rId10" imgW="1473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61125" y="2486025"/>
                        <a:ext cx="147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0CC34DA-35D5-4FDE-9D21-9D1C8E8D9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08970"/>
              </p:ext>
            </p:extLst>
          </p:nvPr>
        </p:nvGraphicFramePr>
        <p:xfrm>
          <a:off x="1393825" y="2889250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291960" progId="Equation.DSMT4">
                  <p:embed/>
                </p:oleObj>
              </mc:Choice>
              <mc:Fallback>
                <p:oleObj name="Equation" r:id="rId12" imgW="1460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93825" y="2889250"/>
                        <a:ext cx="1460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E62A9D1E-099A-4EF7-B166-3D47B805D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29889"/>
              </p:ext>
            </p:extLst>
          </p:nvPr>
        </p:nvGraphicFramePr>
        <p:xfrm>
          <a:off x="3967163" y="2889250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291960" progId="Equation.DSMT4">
                  <p:embed/>
                </p:oleObj>
              </mc:Choice>
              <mc:Fallback>
                <p:oleObj name="Equation" r:id="rId14" imgW="1460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67163" y="2889250"/>
                        <a:ext cx="1460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738BC67-69FA-47DB-A449-554F1EE57B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754381"/>
              </p:ext>
            </p:extLst>
          </p:nvPr>
        </p:nvGraphicFramePr>
        <p:xfrm>
          <a:off x="6530975" y="2890838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60160" imgH="291960" progId="Equation.DSMT4">
                  <p:embed/>
                </p:oleObj>
              </mc:Choice>
              <mc:Fallback>
                <p:oleObj name="Equation" r:id="rId16" imgW="1460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30975" y="2890838"/>
                        <a:ext cx="1460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22770BC4-EF25-4FDF-AF8A-41B4AE23A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93947"/>
              </p:ext>
            </p:extLst>
          </p:nvPr>
        </p:nvGraphicFramePr>
        <p:xfrm>
          <a:off x="1400175" y="3359150"/>
          <a:ext cx="148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291960" progId="Equation.DSMT4">
                  <p:embed/>
                </p:oleObj>
              </mc:Choice>
              <mc:Fallback>
                <p:oleObj name="Equation" r:id="rId18" imgW="1485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0175" y="3359150"/>
                        <a:ext cx="148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0D4EF8E6-B003-4CCE-BC63-38C265C72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85829"/>
              </p:ext>
            </p:extLst>
          </p:nvPr>
        </p:nvGraphicFramePr>
        <p:xfrm>
          <a:off x="3954463" y="3354388"/>
          <a:ext cx="148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85720" imgH="291960" progId="Equation.DSMT4">
                  <p:embed/>
                </p:oleObj>
              </mc:Choice>
              <mc:Fallback>
                <p:oleObj name="Equation" r:id="rId20" imgW="1485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4463" y="3354388"/>
                        <a:ext cx="148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38971522-A1B0-4165-BE0C-F846DA528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31734"/>
              </p:ext>
            </p:extLst>
          </p:nvPr>
        </p:nvGraphicFramePr>
        <p:xfrm>
          <a:off x="6530975" y="3348038"/>
          <a:ext cx="148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85720" imgH="291960" progId="Equation.DSMT4">
                  <p:embed/>
                </p:oleObj>
              </mc:Choice>
              <mc:Fallback>
                <p:oleObj name="Equation" r:id="rId22" imgW="14857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30975" y="3348038"/>
                        <a:ext cx="148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4003040"/>
            <a:ext cx="248158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In most cases,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392A219-F670-4410-8104-5DF11902D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05296"/>
              </p:ext>
            </p:extLst>
          </p:nvPr>
        </p:nvGraphicFramePr>
        <p:xfrm>
          <a:off x="2759689" y="4068763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380880" progId="Equation.DSMT4">
                  <p:embed/>
                </p:oleObj>
              </mc:Choice>
              <mc:Fallback>
                <p:oleObj name="Equation" r:id="rId24" imgW="838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59689" y="4068763"/>
                        <a:ext cx="838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531360"/>
            <a:ext cx="8458200" cy="83278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In this scenario, the test determines if the two means differ, one is greater than the other, or one is less than the other.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4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69814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1600" dirty="0"/>
              <a:t>It is not common for the variances to be known.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The test statistic and degrees of freedom depend on the sample variances.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002399"/>
            <a:ext cx="2941074" cy="357744"/>
          </a:xfrm>
        </p:spPr>
        <p:txBody>
          <a:bodyPr/>
          <a:lstStyle/>
          <a:p>
            <a:r>
              <a:rPr lang="en-US" sz="1600" dirty="0"/>
              <a:t>Unknown variances are equal: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FC1E516-7FE6-41CE-BBEC-DD94FC563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61990"/>
              </p:ext>
            </p:extLst>
          </p:nvPr>
        </p:nvGraphicFramePr>
        <p:xfrm>
          <a:off x="3283974" y="2006589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30120" progId="Equation.DSMT4">
                  <p:embed/>
                </p:oleObj>
              </mc:Choice>
              <mc:Fallback>
                <p:oleObj name="Equation" r:id="rId2" imgW="8125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3974" y="2006589"/>
                        <a:ext cx="812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2" y="2513139"/>
            <a:ext cx="408939" cy="35774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B9D8D14-C496-4C84-8670-08651CDA7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00697"/>
              </p:ext>
            </p:extLst>
          </p:nvPr>
        </p:nvGraphicFramePr>
        <p:xfrm>
          <a:off x="844550" y="2470150"/>
          <a:ext cx="38512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9160" imgH="1066680" progId="Equation.DSMT4">
                  <p:embed/>
                </p:oleObj>
              </mc:Choice>
              <mc:Fallback>
                <p:oleObj name="Equation" r:id="rId4" imgW="488916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550" y="2470150"/>
                        <a:ext cx="385127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3406294"/>
            <a:ext cx="408940" cy="35774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548975A-B670-4E9E-B714-BD08F0CBA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43199"/>
              </p:ext>
            </p:extLst>
          </p:nvPr>
        </p:nvGraphicFramePr>
        <p:xfrm>
          <a:off x="803423" y="3468729"/>
          <a:ext cx="12985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291960" progId="Equation.DSMT4">
                  <p:embed/>
                </p:oleObj>
              </mc:Choice>
              <mc:Fallback>
                <p:oleObj name="Equation" r:id="rId6" imgW="1447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3423" y="3468729"/>
                        <a:ext cx="129857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3900682"/>
            <a:ext cx="408940" cy="35774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828C0AC-BD1C-4A00-9838-A8DAC54EB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852849"/>
              </p:ext>
            </p:extLst>
          </p:nvPr>
        </p:nvGraphicFramePr>
        <p:xfrm>
          <a:off x="734062" y="3903704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355320" progId="Equation.DSMT4">
                  <p:embed/>
                </p:oleObj>
              </mc:Choice>
              <mc:Fallback>
                <p:oleObj name="Equation" r:id="rId8" imgW="228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4062" y="3903704"/>
                        <a:ext cx="228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92894" y="3920268"/>
            <a:ext cx="2291080" cy="330035"/>
          </a:xfrm>
        </p:spPr>
        <p:txBody>
          <a:bodyPr/>
          <a:lstStyle/>
          <a:p>
            <a:r>
              <a:rPr lang="en-US" sz="1600" dirty="0"/>
              <a:t>is a weights average of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22240B1-FD42-48D9-8184-46408AEFE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47928"/>
              </p:ext>
            </p:extLst>
          </p:nvPr>
        </p:nvGraphicFramePr>
        <p:xfrm>
          <a:off x="3283974" y="3914454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330120" progId="Equation.DSMT4">
                  <p:embed/>
                </p:oleObj>
              </mc:Choice>
              <mc:Fallback>
                <p:oleObj name="Equation" r:id="rId10" imgW="914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3974" y="3914454"/>
                        <a:ext cx="914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341744"/>
            <a:ext cx="3186880" cy="321536"/>
          </a:xfrm>
        </p:spPr>
        <p:txBody>
          <a:bodyPr/>
          <a:lstStyle/>
          <a:p>
            <a:r>
              <a:rPr lang="en-US" sz="1600" dirty="0"/>
              <a:t>Unknown variances are unequal: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1D0322D-94F9-41D5-98A9-320F608C5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860409"/>
              </p:ext>
            </p:extLst>
          </p:nvPr>
        </p:nvGraphicFramePr>
        <p:xfrm>
          <a:off x="3497006" y="433308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330120" progId="Equation.DSMT4">
                  <p:embed/>
                </p:oleObj>
              </mc:Choice>
              <mc:Fallback>
                <p:oleObj name="Equation" r:id="rId12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97006" y="4333080"/>
                        <a:ext cx="825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4997778"/>
            <a:ext cx="449579" cy="35654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669A81-C627-4D5D-BC55-24E7DDB962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42322"/>
              </p:ext>
            </p:extLst>
          </p:nvPr>
        </p:nvGraphicFramePr>
        <p:xfrm>
          <a:off x="806450" y="4902200"/>
          <a:ext cx="13747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6920" imgH="1002960" progId="Equation.DSMT4">
                  <p:embed/>
                </p:oleObj>
              </mc:Choice>
              <mc:Fallback>
                <p:oleObj name="Equation" r:id="rId14" imgW="172692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6450" y="4902200"/>
                        <a:ext cx="137477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1" y="5938520"/>
            <a:ext cx="408940" cy="3691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13AE8D5B-A0BB-4C39-A23B-43E516CBB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881404"/>
              </p:ext>
            </p:extLst>
          </p:nvPr>
        </p:nvGraphicFramePr>
        <p:xfrm>
          <a:off x="763588" y="5794375"/>
          <a:ext cx="31432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49560" imgH="876240" progId="Equation.DSMT4">
                  <p:embed/>
                </p:oleObj>
              </mc:Choice>
              <mc:Fallback>
                <p:oleObj name="Equation" r:id="rId16" imgW="39495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3588" y="5794375"/>
                        <a:ext cx="3143250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7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6.4: More Hypothesis Tests </a:t>
            </a:r>
            <a:r>
              <a:rPr lang="en-US" sz="1000" b="0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761641"/>
          </a:xfrm>
        </p:spPr>
        <p:txBody>
          <a:bodyPr/>
          <a:lstStyle/>
          <a:p>
            <a:r>
              <a:rPr lang="en-US" sz="2200" dirty="0"/>
              <a:t>Example: The annual returns (in %) for 10 firms in the gold industry and 10 firms in the oil industry.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796"/>
              </p:ext>
            </p:extLst>
          </p:nvPr>
        </p:nvGraphicFramePr>
        <p:xfrm>
          <a:off x="2628900" y="2148032"/>
          <a:ext cx="3241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1497640962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134055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1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2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386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0122"/>
              </p:ext>
            </p:extLst>
          </p:nvPr>
        </p:nvGraphicFramePr>
        <p:xfrm>
          <a:off x="3197225" y="2198688"/>
          <a:ext cx="520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97225" y="2198688"/>
                        <a:ext cx="520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51836"/>
              </p:ext>
            </p:extLst>
          </p:nvPr>
        </p:nvGraphicFramePr>
        <p:xfrm>
          <a:off x="4864100" y="2203450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228600" progId="Equation.DSMT4">
                  <p:embed/>
                </p:oleObj>
              </mc:Choice>
              <mc:Fallback>
                <p:oleObj name="Equation" r:id="rId4" imgW="35532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4100" y="2203450"/>
                        <a:ext cx="355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341900"/>
              </p:ext>
            </p:extLst>
          </p:nvPr>
        </p:nvGraphicFramePr>
        <p:xfrm>
          <a:off x="3349625" y="258445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9625" y="258445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84542"/>
              </p:ext>
            </p:extLst>
          </p:nvPr>
        </p:nvGraphicFramePr>
        <p:xfrm>
          <a:off x="4951413" y="2584450"/>
          <a:ext cx="279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60" imgH="228600" progId="Equation.DSMT4">
                  <p:embed/>
                </p:oleObj>
              </mc:Choice>
              <mc:Fallback>
                <p:oleObj name="Equation" r:id="rId8" imgW="27936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51413" y="2584450"/>
                        <a:ext cx="279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39337"/>
              </p:ext>
            </p:extLst>
          </p:nvPr>
        </p:nvGraphicFramePr>
        <p:xfrm>
          <a:off x="3305175" y="2965450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05175" y="2965450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808873"/>
              </p:ext>
            </p:extLst>
          </p:nvPr>
        </p:nvGraphicFramePr>
        <p:xfrm>
          <a:off x="4951413" y="29495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51413" y="2949575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80849"/>
              </p:ext>
            </p:extLst>
          </p:nvPr>
        </p:nvGraphicFramePr>
        <p:xfrm>
          <a:off x="3373120" y="3346450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960" imgH="228600" progId="Equation.DSMT4">
                  <p:embed/>
                </p:oleObj>
              </mc:Choice>
              <mc:Fallback>
                <p:oleObj name="Equation" r:id="rId14" imgW="759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73120" y="3346450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9804"/>
              </p:ext>
            </p:extLst>
          </p:nvPr>
        </p:nvGraphicFramePr>
        <p:xfrm>
          <a:off x="5049520" y="3331210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5960" imgH="228600" progId="Equation.DSMT4">
                  <p:embed/>
                </p:oleObj>
              </mc:Choice>
              <mc:Fallback>
                <p:oleObj name="Equation" r:id="rId16" imgW="75960" imgH="228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9520" y="3331210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054797"/>
              </p:ext>
            </p:extLst>
          </p:nvPr>
        </p:nvGraphicFramePr>
        <p:xfrm>
          <a:off x="3275013" y="368141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228600" progId="Equation.DSMT4">
                  <p:embed/>
                </p:oleObj>
              </mc:Choice>
              <mc:Fallback>
                <p:oleObj name="Equation" r:id="rId18" imgW="241200" imgH="2286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75013" y="3681413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42404"/>
              </p:ext>
            </p:extLst>
          </p:nvPr>
        </p:nvGraphicFramePr>
        <p:xfrm>
          <a:off x="4937125" y="3697288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00" imgH="228600" progId="Equation.DSMT4">
                  <p:embed/>
                </p:oleObj>
              </mc:Choice>
              <mc:Fallback>
                <p:oleObj name="Equation" r:id="rId20" imgW="241200" imgH="2286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37125" y="3697288"/>
                        <a:ext cx="241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4138757"/>
            <a:ext cx="8648700" cy="2376342"/>
          </a:xfrm>
        </p:spPr>
        <p:txBody>
          <a:bodyPr/>
          <a:lstStyle/>
          <a:p>
            <a:r>
              <a:rPr lang="en-US" sz="2200" dirty="0"/>
              <a:t>Can we conclude at the 5% significance level that the average returns in the two industries differ?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Here we assume that the sample data are drawn independently from normally distributed populations.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 variance is a common measure of risk when analyzing financial returns and we cannot assume that the risks are equal.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73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2001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767840"/>
            <a:ext cx="876300" cy="43688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Let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A1A3828-01CD-469A-BF01-73D4BA5C8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752631"/>
              </p:ext>
            </p:extLst>
          </p:nvPr>
        </p:nvGraphicFramePr>
        <p:xfrm>
          <a:off x="1194865" y="1814513"/>
          <a:ext cx="26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342720" progId="Equation.DSMT4">
                  <p:embed/>
                </p:oleObj>
              </mc:Choice>
              <mc:Fallback>
                <p:oleObj name="Equation" r:id="rId2" imgW="2664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4865" y="1814513"/>
                        <a:ext cx="2667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61565" y="1767840"/>
            <a:ext cx="7216139" cy="436880"/>
          </a:xfrm>
        </p:spPr>
        <p:txBody>
          <a:bodyPr/>
          <a:lstStyle/>
          <a:p>
            <a:r>
              <a:rPr lang="en-US" sz="2200" dirty="0"/>
              <a:t>denote the mean return for the gold industry.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275840"/>
            <a:ext cx="876300" cy="43688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Let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58D175C-2650-48F0-99DF-40B907F1B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81856"/>
              </p:ext>
            </p:extLst>
          </p:nvPr>
        </p:nvGraphicFramePr>
        <p:xfrm>
          <a:off x="1182022" y="2305686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42720" progId="Equation.DSMT4">
                  <p:embed/>
                </p:oleObj>
              </mc:Choice>
              <mc:Fallback>
                <p:oleObj name="Equation" r:id="rId4" imgW="3045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2022" y="2305686"/>
                        <a:ext cx="304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84610" y="2275052"/>
            <a:ext cx="7134858" cy="436880"/>
          </a:xfrm>
        </p:spPr>
        <p:txBody>
          <a:bodyPr/>
          <a:lstStyle/>
          <a:p>
            <a:r>
              <a:rPr lang="en-US" sz="2200" dirty="0"/>
              <a:t>denote the mean return for the oil industry.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2766379"/>
            <a:ext cx="8458198" cy="40354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We wish to test whether the mean returns differ.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492552E-C881-4149-8D53-BE14C5537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60784"/>
              </p:ext>
            </p:extLst>
          </p:nvPr>
        </p:nvGraphicFramePr>
        <p:xfrm>
          <a:off x="2636838" y="3224213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342720" progId="Equation.DSMT4">
                  <p:embed/>
                </p:oleObj>
              </mc:Choice>
              <mc:Fallback>
                <p:oleObj name="Equation" r:id="rId6" imgW="1676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6838" y="3224213"/>
                        <a:ext cx="1676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9DBFF3B-AE34-4D14-9522-832B7E80F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45800"/>
              </p:ext>
            </p:extLst>
          </p:nvPr>
        </p:nvGraphicFramePr>
        <p:xfrm>
          <a:off x="2668588" y="3687763"/>
          <a:ext cx="170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1720" imgH="342720" progId="Equation.DSMT4">
                  <p:embed/>
                </p:oleObj>
              </mc:Choice>
              <mc:Fallback>
                <p:oleObj name="Equation" r:id="rId8" imgW="17017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8588" y="3687763"/>
                        <a:ext cx="17018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037017"/>
            <a:ext cx="8458197" cy="42322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Given we assume the variances are unknown and different, use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FBEA503-57EC-4F8C-B0B4-E48558A03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337529"/>
              </p:ext>
            </p:extLst>
          </p:nvPr>
        </p:nvGraphicFramePr>
        <p:xfrm>
          <a:off x="2773680" y="4513900"/>
          <a:ext cx="20320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1840" imgH="1206360" progId="Equation.DSMT4">
                  <p:embed/>
                </p:oleObj>
              </mc:Choice>
              <mc:Fallback>
                <p:oleObj name="Equation" r:id="rId10" imgW="2031840" imgH="1206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73680" y="4513900"/>
                        <a:ext cx="20320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5800089"/>
            <a:ext cx="8458196" cy="43815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Use Excel or R to obtain the </a:t>
            </a:r>
            <a:r>
              <a:rPr lang="en-US" sz="2200" i="1" dirty="0"/>
              <a:t>df</a:t>
            </a:r>
            <a:r>
              <a:rPr lang="en-US" sz="2200" dirty="0"/>
              <a:t>, test statistic, and the p-value.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9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30393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value of the test statistic and the </a:t>
            </a:r>
            <a:r>
              <a:rPr lang="en-US" i="1" dirty="0"/>
              <a:t>p</a:t>
            </a:r>
            <a:r>
              <a:rPr lang="en-US" dirty="0"/>
              <a:t>-value for this two-tailed test are −0.3023 and 0.7661.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651760"/>
            <a:ext cx="6586220" cy="44704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At the 5% significance level, we cannot reject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D01811C-FB3F-4224-8588-C22FA069F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276994"/>
              </p:ext>
            </p:extLst>
          </p:nvPr>
        </p:nvGraphicFramePr>
        <p:xfrm>
          <a:off x="6969760" y="269748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380880" progId="Equation.DSMT4">
                  <p:embed/>
                </p:oleObj>
              </mc:Choice>
              <mc:Fallback>
                <p:oleObj name="Equation" r:id="rId2" imgW="380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69760" y="2697480"/>
                        <a:ext cx="381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26960" y="2651760"/>
            <a:ext cx="1374140" cy="447040"/>
          </a:xfrm>
        </p:spPr>
        <p:txBody>
          <a:bodyPr/>
          <a:lstStyle/>
          <a:p>
            <a:r>
              <a:rPr lang="en-US" dirty="0"/>
              <a:t>because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169920"/>
            <a:ext cx="8458200" cy="2631440"/>
          </a:xfrm>
        </p:spPr>
        <p:txBody>
          <a:bodyPr/>
          <a:lstStyle/>
          <a:p>
            <a:pPr marL="292608"/>
            <a:r>
              <a:rPr lang="en-US" dirty="0"/>
              <a:t>the </a:t>
            </a:r>
            <a:r>
              <a:rPr lang="en-US" i="1" dirty="0"/>
              <a:t>p</a:t>
            </a:r>
            <a:r>
              <a:rPr lang="en-US" dirty="0"/>
              <a:t>-value is greater than 0.05.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While average returns in the oil industry seem to slightly outperform average returns in the gold industry, the difference is not statistically significant.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2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F402-DB8C-4CA1-A213-A7FE1923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00F3-84CA-446C-AE76-2BEB869EA7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For a hypothesis test for the difference between two population means, one crucial assumption is that the samples are drawn independently.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Recall that two samples are independent if the selection of one is not influenced by the selection of the other.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When we want to conduct tests on two population means based on samples that we believe are not independent, we need to employ a different methodology.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897A-87ED-4344-B6CB-71990F9C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16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6896-CADA-4268-B5B3-5AAB9BE2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6.4: More Hypothesis Tests </a:t>
            </a:r>
            <a:r>
              <a:rPr lang="en-US" sz="1000" b="0" dirty="0"/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7E96-69CD-4D27-8EFE-2E9A3E0084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695091"/>
          </a:xfrm>
        </p:spPr>
        <p:txBody>
          <a:bodyPr/>
          <a:lstStyle/>
          <a:p>
            <a:r>
              <a:rPr lang="en-US" sz="2200" dirty="0"/>
              <a:t>A common case of dependent sampling is matched-pairs sampling.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Samples are paired or matched in some way.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Comparison is between “apples” and ”apples.”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CB5C8-9008-46B1-B1C7-68FCDDBF84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038475"/>
            <a:ext cx="8458200" cy="1685925"/>
          </a:xfrm>
        </p:spPr>
        <p:txBody>
          <a:bodyPr/>
          <a:lstStyle/>
          <a:p>
            <a:r>
              <a:rPr lang="en-US" sz="2200" dirty="0"/>
              <a:t>“Before” and “after” studies.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A measurement, intervention, another measurement.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 measuring the weight of clients before and after a medical treatment.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387945-83EC-4F64-9398-7D24F60719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50" y="4800600"/>
            <a:ext cx="8458200" cy="1752600"/>
          </a:xfrm>
        </p:spPr>
        <p:txBody>
          <a:bodyPr/>
          <a:lstStyle/>
          <a:p>
            <a:r>
              <a:rPr lang="en-US" sz="2200" dirty="0"/>
              <a:t>A pairing of observations.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Not the same individual who gets sampled twice.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 20 adjacent plots of land using a nonorganic fertilizer on one half of the plot and an organic fertilizer on the other.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6000-A68A-47EF-9EF1-BE4D5A5D3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79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50490"/>
          </a:xfrm>
        </p:spPr>
        <p:txBody>
          <a:bodyPr/>
          <a:lstStyle/>
          <a:p>
            <a:r>
              <a:rPr lang="en-US" dirty="0"/>
              <a:t>The parameter of interest is the mean difference.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88160"/>
            <a:ext cx="4665980" cy="4572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Denote the mean difference as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C50C89A-5BC2-44BF-8DA9-DE91E5E6E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428390"/>
              </p:ext>
            </p:extLst>
          </p:nvPr>
        </p:nvGraphicFramePr>
        <p:xfrm>
          <a:off x="5060950" y="182626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380880" progId="Equation.DSMT4">
                  <p:embed/>
                </p:oleObj>
              </mc:Choice>
              <mc:Fallback>
                <p:oleObj name="Equation" r:id="rId2" imgW="444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60950" y="1826260"/>
                        <a:ext cx="444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306320"/>
            <a:ext cx="439420" cy="4572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AF2587A-73D8-4E56-AC1E-5A0A514DC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58740"/>
              </p:ext>
            </p:extLst>
          </p:nvPr>
        </p:nvGraphicFramePr>
        <p:xfrm>
          <a:off x="812801" y="2352040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880" imgH="380880" progId="Equation.DSMT4">
                  <p:embed/>
                </p:oleObj>
              </mc:Choice>
              <mc:Fallback>
                <p:oleObj name="Equation" r:id="rId4" imgW="2882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01" y="2352040"/>
                        <a:ext cx="2882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79520" y="2306320"/>
            <a:ext cx="5021579" cy="457200"/>
          </a:xfrm>
        </p:spPr>
        <p:txBody>
          <a:bodyPr/>
          <a:lstStyle/>
          <a:p>
            <a:r>
              <a:rPr lang="en-US" dirty="0"/>
              <a:t>are a matched pair.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2839720"/>
            <a:ext cx="6962140" cy="452120"/>
          </a:xfrm>
        </p:spPr>
        <p:txBody>
          <a:bodyPr/>
          <a:lstStyle/>
          <a:p>
            <a:r>
              <a:rPr lang="en-US" dirty="0"/>
              <a:t>Inference is based on the sample mean difference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4BD84A5-8F41-493F-97F2-760245232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03746"/>
              </p:ext>
            </p:extLst>
          </p:nvPr>
        </p:nvGraphicFramePr>
        <p:xfrm>
          <a:off x="7335520" y="2895600"/>
          <a:ext cx="33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30120" progId="Equation.DSMT4">
                  <p:embed/>
                </p:oleObj>
              </mc:Choice>
              <mc:Fallback>
                <p:oleObj name="Equation" r:id="rId6" imgW="330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5520" y="2895600"/>
                        <a:ext cx="33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3398521"/>
            <a:ext cx="408940" cy="452120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2EF5D62-8CC3-4082-9456-AFBD53176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769520"/>
              </p:ext>
            </p:extLst>
          </p:nvPr>
        </p:nvGraphicFramePr>
        <p:xfrm>
          <a:off x="802641" y="3449321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380880" progId="Equation.DSMT4">
                  <p:embed/>
                </p:oleObj>
              </mc:Choice>
              <mc:Fallback>
                <p:oleObj name="Equation" r:id="rId8" imgW="977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2641" y="3449321"/>
                        <a:ext cx="977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841501" y="3398520"/>
            <a:ext cx="3817619" cy="452121"/>
          </a:xfrm>
        </p:spPr>
        <p:txBody>
          <a:bodyPr/>
          <a:lstStyle/>
          <a:p>
            <a:r>
              <a:rPr lang="en-US" dirty="0"/>
              <a:t>is normally distributed then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9215D6E-37A0-45A4-84E6-81B999D24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85409"/>
              </p:ext>
            </p:extLst>
          </p:nvPr>
        </p:nvGraphicFramePr>
        <p:xfrm>
          <a:off x="5699760" y="344551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317160" progId="Equation.DSMT4">
                  <p:embed/>
                </p:oleObj>
              </mc:Choice>
              <mc:Fallback>
                <p:oleObj name="Equation" r:id="rId10" imgW="2793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99760" y="3445510"/>
                        <a:ext cx="2794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085839" y="3423919"/>
            <a:ext cx="2715259" cy="426721"/>
          </a:xfrm>
        </p:spPr>
        <p:txBody>
          <a:bodyPr/>
          <a:lstStyle/>
          <a:p>
            <a:r>
              <a:rPr lang="en-US" dirty="0"/>
              <a:t>follows a normal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3916679"/>
            <a:ext cx="8458198" cy="431802"/>
          </a:xfrm>
        </p:spPr>
        <p:txBody>
          <a:bodyPr/>
          <a:lstStyle/>
          <a:p>
            <a:r>
              <a:rPr lang="en-US" dirty="0"/>
              <a:t>distribution.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AD409A4-6D8A-4A2F-98AE-E7190B044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01208"/>
              </p:ext>
            </p:extLst>
          </p:nvPr>
        </p:nvGraphicFramePr>
        <p:xfrm>
          <a:off x="447040" y="449199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380880" progId="Equation.DSMT4">
                  <p:embed/>
                </p:oleObj>
              </mc:Choice>
              <mc:Fallback>
                <p:oleObj name="Equation" r:id="rId12" imgW="1218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040" y="4491990"/>
                        <a:ext cx="1219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747521" y="4419600"/>
            <a:ext cx="7053578" cy="467360"/>
          </a:xfrm>
        </p:spPr>
        <p:txBody>
          <a:bodyPr/>
          <a:lstStyle/>
          <a:p>
            <a:r>
              <a:rPr lang="en-US" dirty="0"/>
              <a:t>is not normally distributed but sample size is large,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2C35ED8-B63A-40EB-8B1B-D0CE8E2C4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243801"/>
              </p:ext>
            </p:extLst>
          </p:nvPr>
        </p:nvGraphicFramePr>
        <p:xfrm>
          <a:off x="405131" y="5006339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240" imgH="330120" progId="Equation.DSMT4">
                  <p:embed/>
                </p:oleObj>
              </mc:Choice>
              <mc:Fallback>
                <p:oleObj name="Equation" r:id="rId14" imgW="876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5131" y="5006339"/>
                        <a:ext cx="876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97DE3E-74F3-498C-AE70-9F31A598A6B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381759" y="4942840"/>
            <a:ext cx="7419339" cy="431800"/>
          </a:xfrm>
        </p:spPr>
        <p:txBody>
          <a:bodyPr/>
          <a:lstStyle/>
          <a:p>
            <a:r>
              <a:rPr lang="en-US" dirty="0"/>
              <a:t>follows an approximate normal distribution.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1776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 population </a:t>
            </a:r>
            <a:r>
              <a:rPr lang="en-US" b="1" dirty="0"/>
              <a:t>parameter</a:t>
            </a:r>
            <a:r>
              <a:rPr lang="en-US" dirty="0"/>
              <a:t> is a constant, its value may be unknown.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For example, the population mean </a:t>
            </a:r>
            <a:r>
              <a:rPr lang="el-GR" i="1" dirty="0"/>
              <a:t>μ</a:t>
            </a:r>
            <a:r>
              <a:rPr lang="en-US" i="1" dirty="0"/>
              <a:t> </a:t>
            </a:r>
            <a:r>
              <a:rPr lang="en-US" dirty="0"/>
              <a:t>is a parameter.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statistic</a:t>
            </a:r>
            <a:r>
              <a:rPr lang="en-US" dirty="0"/>
              <a:t> is a variable whose value depends on the sample.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513216"/>
            <a:ext cx="4706620" cy="43902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For example, the sample mean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8DD44BA-AA9D-4A96-9AC8-46489E31D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0205"/>
              </p:ext>
            </p:extLst>
          </p:nvPr>
        </p:nvGraphicFramePr>
        <p:xfrm>
          <a:off x="5049520" y="357905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17160" progId="Equation.DSMT4">
                  <p:embed/>
                </p:oleObj>
              </mc:Choice>
              <mc:Fallback>
                <p:oleObj name="Equation" r:id="rId2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9520" y="3579058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66079" y="3542624"/>
            <a:ext cx="3335020" cy="439024"/>
          </a:xfrm>
        </p:spPr>
        <p:txBody>
          <a:bodyPr/>
          <a:lstStyle/>
          <a:p>
            <a:r>
              <a:rPr lang="en-US" dirty="0"/>
              <a:t>is a statistic.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021216"/>
            <a:ext cx="2156460" cy="44918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value of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29D1E19-EEB0-455A-93C6-E1AF562B6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543369"/>
              </p:ext>
            </p:extLst>
          </p:nvPr>
        </p:nvGraphicFramePr>
        <p:xfrm>
          <a:off x="2499360" y="4087058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17160" progId="Equation.DSMT4">
                  <p:embed/>
                </p:oleObj>
              </mc:Choice>
              <mc:Fallback>
                <p:oleObj name="Equation" r:id="rId4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9360" y="4087058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804160" y="4021216"/>
            <a:ext cx="5905500" cy="449184"/>
          </a:xfrm>
        </p:spPr>
        <p:txBody>
          <a:bodyPr/>
          <a:lstStyle/>
          <a:p>
            <a:r>
              <a:rPr lang="en-US" dirty="0"/>
              <a:t>will change if you choose a different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460240"/>
            <a:ext cx="8458200" cy="449184"/>
          </a:xfrm>
        </p:spPr>
        <p:txBody>
          <a:bodyPr/>
          <a:lstStyle/>
          <a:p>
            <a:pPr marL="292608"/>
            <a:r>
              <a:rPr lang="en-US" dirty="0"/>
              <a:t>random sample.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1" y="5027056"/>
            <a:ext cx="8458198" cy="113847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estimator</a:t>
            </a:r>
            <a:r>
              <a:rPr lang="en-US" dirty="0"/>
              <a:t> is a statistic used to estimate a parameter.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b="1" dirty="0"/>
              <a:t>estimate</a:t>
            </a:r>
            <a:r>
              <a:rPr lang="en-US" dirty="0"/>
              <a:t> is a particular value of an estimator.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63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612140" cy="460650"/>
          </a:xfrm>
        </p:spPr>
        <p:txBody>
          <a:bodyPr/>
          <a:lstStyle/>
          <a:p>
            <a:r>
              <a:rPr lang="en-US" sz="2200" dirty="0"/>
              <a:t>Let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4C5D9E1-BA20-40DA-9066-EFCBD069A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73482"/>
              </p:ext>
            </p:extLst>
          </p:nvPr>
        </p:nvGraphicFramePr>
        <p:xfrm>
          <a:off x="915301" y="1313974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80880" progId="Equation.DSMT4">
                  <p:embed/>
                </p:oleObj>
              </mc:Choice>
              <mc:Fallback>
                <p:oleObj name="Equation" r:id="rId2" imgW="29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301" y="1313974"/>
                        <a:ext cx="29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2213" y="1266477"/>
            <a:ext cx="4205361" cy="460650"/>
          </a:xfrm>
        </p:spPr>
        <p:txBody>
          <a:bodyPr/>
          <a:lstStyle/>
          <a:p>
            <a:r>
              <a:rPr lang="en-US" sz="2200" dirty="0"/>
              <a:t>be a hypothesized difference for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B4F87BA-9A59-4465-9A9E-D797D4A6C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083498"/>
              </p:ext>
            </p:extLst>
          </p:nvPr>
        </p:nvGraphicFramePr>
        <p:xfrm>
          <a:off x="5351779" y="1302078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380880" progId="Equation.DSMT4">
                  <p:embed/>
                </p:oleObj>
              </mc:Choice>
              <mc:Fallback>
                <p:oleObj name="Equation" r:id="rId4" imgW="444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1779" y="1302078"/>
                        <a:ext cx="444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0288" y="1738201"/>
            <a:ext cx="8458200" cy="426720"/>
          </a:xfrm>
        </p:spPr>
        <p:txBody>
          <a:bodyPr/>
          <a:lstStyle/>
          <a:p>
            <a:r>
              <a:rPr lang="en-US" sz="2200" dirty="0"/>
              <a:t>The competing hypothesis will be one of the below.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6462BFB-02E7-40CF-BCDE-8CD71D221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04268"/>
              </p:ext>
            </p:extLst>
          </p:nvPr>
        </p:nvGraphicFramePr>
        <p:xfrm>
          <a:off x="1523999" y="2250210"/>
          <a:ext cx="6096000" cy="106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968979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018216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9903306"/>
                    </a:ext>
                  </a:extLst>
                </a:gridCol>
              </a:tblGrid>
              <a:tr h="32027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4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73436"/>
                  </a:ext>
                </a:extLst>
              </a:tr>
            </a:tbl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1EED8827-12FF-4CD0-A8DC-120B01615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113627"/>
              </p:ext>
            </p:extLst>
          </p:nvPr>
        </p:nvGraphicFramePr>
        <p:xfrm>
          <a:off x="1892300" y="2298700"/>
          <a:ext cx="1181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190440" progId="Equation.DSMT4">
                  <p:embed/>
                </p:oleObj>
              </mc:Choice>
              <mc:Fallback>
                <p:oleObj name="Equation" r:id="rId6" imgW="1180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2300" y="2298700"/>
                        <a:ext cx="11811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3AE2BB8-C514-48CB-8199-449B0BAD2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45401"/>
              </p:ext>
            </p:extLst>
          </p:nvPr>
        </p:nvGraphicFramePr>
        <p:xfrm>
          <a:off x="3946525" y="2284413"/>
          <a:ext cx="1270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228600" progId="Equation.DSMT4">
                  <p:embed/>
                </p:oleObj>
              </mc:Choice>
              <mc:Fallback>
                <p:oleObj name="Equation" r:id="rId8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6525" y="2284413"/>
                        <a:ext cx="1270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F6F6650E-88A3-41BC-848D-8A8030348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9013"/>
              </p:ext>
            </p:extLst>
          </p:nvPr>
        </p:nvGraphicFramePr>
        <p:xfrm>
          <a:off x="5965825" y="2295525"/>
          <a:ext cx="1155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600" imgH="190440" progId="Equation.DSMT4">
                  <p:embed/>
                </p:oleObj>
              </mc:Choice>
              <mc:Fallback>
                <p:oleObj name="Equation" r:id="rId10" imgW="1155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65825" y="2295525"/>
                        <a:ext cx="1155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224BBDA-66B3-4E6E-ABC9-EEB17657C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00712"/>
              </p:ext>
            </p:extLst>
          </p:nvPr>
        </p:nvGraphicFramePr>
        <p:xfrm>
          <a:off x="2084388" y="26336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680" imgH="241200" progId="Equation.DSMT4">
                  <p:embed/>
                </p:oleObj>
              </mc:Choice>
              <mc:Fallback>
                <p:oleObj name="Equation" r:id="rId12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84388" y="26336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16A2ABD-86E4-4204-8A48-C14783016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65476"/>
              </p:ext>
            </p:extLst>
          </p:nvPr>
        </p:nvGraphicFramePr>
        <p:xfrm>
          <a:off x="4195763" y="2624138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241200" progId="Equation.DSMT4">
                  <p:embed/>
                </p:oleObj>
              </mc:Choice>
              <mc:Fallback>
                <p:oleObj name="Equation" r:id="rId14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95763" y="2624138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00256B8-3A24-4C98-AD9B-DE538E176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2986"/>
              </p:ext>
            </p:extLst>
          </p:nvPr>
        </p:nvGraphicFramePr>
        <p:xfrm>
          <a:off x="6046788" y="2633663"/>
          <a:ext cx="850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680" imgH="241200" progId="Equation.DSMT4">
                  <p:embed/>
                </p:oleObj>
              </mc:Choice>
              <mc:Fallback>
                <p:oleObj name="Equation" r:id="rId16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6788" y="2633663"/>
                        <a:ext cx="850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F19F59D-BFEB-47C5-A240-1FBE1ECF0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225010"/>
              </p:ext>
            </p:extLst>
          </p:nvPr>
        </p:nvGraphicFramePr>
        <p:xfrm>
          <a:off x="2044700" y="2990850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76240" imgH="241200" progId="Equation.DSMT4">
                  <p:embed/>
                </p:oleObj>
              </mc:Choice>
              <mc:Fallback>
                <p:oleObj name="Equation" r:id="rId18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44700" y="2990850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3092ACA6-4A5B-4535-BF10-7297A5885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19757"/>
              </p:ext>
            </p:extLst>
          </p:nvPr>
        </p:nvGraphicFramePr>
        <p:xfrm>
          <a:off x="4206875" y="3000375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76240" imgH="241200" progId="Equation.DSMT4">
                  <p:embed/>
                </p:oleObj>
              </mc:Choice>
              <mc:Fallback>
                <p:oleObj name="Equation" r:id="rId20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06875" y="3000375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0312342-E711-4FAA-A4E8-D0BA68F23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32327"/>
              </p:ext>
            </p:extLst>
          </p:nvPr>
        </p:nvGraphicFramePr>
        <p:xfrm>
          <a:off x="6013450" y="2989263"/>
          <a:ext cx="863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63280" imgH="241200" progId="Equation.DSMT4">
                  <p:embed/>
                </p:oleObj>
              </mc:Choice>
              <mc:Fallback>
                <p:oleObj name="Equation" r:id="rId22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13450" y="2989263"/>
                        <a:ext cx="863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3389594"/>
            <a:ext cx="2166620" cy="450886"/>
          </a:xfrm>
        </p:spPr>
        <p:txBody>
          <a:bodyPr/>
          <a:lstStyle/>
          <a:p>
            <a:r>
              <a:rPr lang="en-US" sz="2200" dirty="0"/>
              <a:t>In most cases,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96943D-C67D-4CFE-A7AA-210BA31F0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77343"/>
              </p:ext>
            </p:extLst>
          </p:nvPr>
        </p:nvGraphicFramePr>
        <p:xfrm>
          <a:off x="2291774" y="3448625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380880" progId="Equation.DSMT4">
                  <p:embed/>
                </p:oleObj>
              </mc:Choice>
              <mc:Fallback>
                <p:oleObj name="Equation" r:id="rId24" imgW="838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91774" y="3448625"/>
                        <a:ext cx="838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4023360"/>
            <a:ext cx="2491964" cy="447040"/>
          </a:xfrm>
        </p:spPr>
        <p:txBody>
          <a:bodyPr/>
          <a:lstStyle/>
          <a:p>
            <a:r>
              <a:rPr lang="en-US" sz="2200" dirty="0"/>
              <a:t>The test statistic is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B4234FE-B425-4BC9-8B46-343B662F8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4390"/>
              </p:ext>
            </p:extLst>
          </p:nvPr>
        </p:nvGraphicFramePr>
        <p:xfrm>
          <a:off x="2834865" y="3840128"/>
          <a:ext cx="165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863280" progId="Equation.DSMT4">
                  <p:embed/>
                </p:oleObj>
              </mc:Choice>
              <mc:Fallback>
                <p:oleObj name="Equation" r:id="rId26" imgW="16509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834865" y="3840128"/>
                        <a:ext cx="1651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4792803"/>
            <a:ext cx="429260" cy="419277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8DFE859-FBCD-4E91-9B88-87FAD282B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83706"/>
              </p:ext>
            </p:extLst>
          </p:nvPr>
        </p:nvGraphicFramePr>
        <p:xfrm>
          <a:off x="747713" y="4779963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85720" imgH="406080" progId="Equation.DSMT4">
                  <p:embed/>
                </p:oleObj>
              </mc:Choice>
              <mc:Fallback>
                <p:oleObj name="Equation" r:id="rId28" imgW="1485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47713" y="4779963"/>
                        <a:ext cx="1485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291774" y="4773294"/>
            <a:ext cx="6454139" cy="419277"/>
          </a:xfrm>
        </p:spPr>
        <p:txBody>
          <a:bodyPr/>
          <a:lstStyle/>
          <a:p>
            <a:r>
              <a:rPr lang="en-US" sz="2200" dirty="0"/>
              <a:t>is the mean difference.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5258011"/>
            <a:ext cx="429260" cy="44174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BB8D7B3-AF3B-4883-B033-C93A77E0B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64640"/>
              </p:ext>
            </p:extLst>
          </p:nvPr>
        </p:nvGraphicFramePr>
        <p:xfrm>
          <a:off x="756448" y="5249663"/>
          <a:ext cx="343457" cy="42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04560" imgH="380880" progId="Equation.DSMT4">
                  <p:embed/>
                </p:oleObj>
              </mc:Choice>
              <mc:Fallback>
                <p:oleObj name="Equation" r:id="rId30" imgW="304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56448" y="5249663"/>
                        <a:ext cx="343457" cy="42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99905" y="5258010"/>
            <a:ext cx="7612380" cy="441750"/>
          </a:xfrm>
        </p:spPr>
        <p:txBody>
          <a:bodyPr/>
          <a:lstStyle/>
          <a:p>
            <a:r>
              <a:rPr lang="en-US" sz="2200" dirty="0"/>
              <a:t>is the standard deviation of the differences.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899" y="5745250"/>
            <a:ext cx="8458200" cy="807950"/>
          </a:xfrm>
        </p:spPr>
        <p:txBody>
          <a:bodyPr/>
          <a:lstStyle/>
          <a:p>
            <a:r>
              <a:rPr lang="en-US" sz="2200" dirty="0"/>
              <a:t>This test is equivalent to finding differences between the paired items and using one-sample t-test.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6.4: More Hypothesis Tests </a:t>
            </a:r>
            <a:r>
              <a:rPr lang="en-US" sz="1000" b="0" dirty="0"/>
              <a:t>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57126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 An engineer wants to determine the effectiveness of a safety program.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She collects annual loss of hours due to accidents in 12 plants before and after the program was put into operation.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02221"/>
              </p:ext>
            </p:extLst>
          </p:nvPr>
        </p:nvGraphicFramePr>
        <p:xfrm>
          <a:off x="1807842" y="3130563"/>
          <a:ext cx="46539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06">
                  <a:extLst>
                    <a:ext uri="{9D8B030D-6E8A-4147-A177-3AD203B41FA5}">
                      <a16:colId xmlns:a16="http://schemas.microsoft.com/office/drawing/2014/main" val="1497640962"/>
                    </a:ext>
                  </a:extLst>
                </a:gridCol>
                <a:gridCol w="1551306">
                  <a:extLst>
                    <a:ext uri="{9D8B030D-6E8A-4147-A177-3AD203B41FA5}">
                      <a16:colId xmlns:a16="http://schemas.microsoft.com/office/drawing/2014/main" val="1340550115"/>
                    </a:ext>
                  </a:extLst>
                </a:gridCol>
                <a:gridCol w="1551306">
                  <a:extLst>
                    <a:ext uri="{9D8B030D-6E8A-4147-A177-3AD203B41FA5}">
                      <a16:colId xmlns:a16="http://schemas.microsoft.com/office/drawing/2014/main" val="374016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1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1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2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3386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082309"/>
              </p:ext>
            </p:extLst>
          </p:nvPr>
        </p:nvGraphicFramePr>
        <p:xfrm>
          <a:off x="2343785" y="3181350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28600" progId="Equation.DSMT4">
                  <p:embed/>
                </p:oleObj>
              </mc:Choice>
              <mc:Fallback>
                <p:oleObj name="Equation" r:id="rId2" imgW="58392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3785" y="3181350"/>
                        <a:ext cx="584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71766"/>
              </p:ext>
            </p:extLst>
          </p:nvPr>
        </p:nvGraphicFramePr>
        <p:xfrm>
          <a:off x="3877310" y="3186113"/>
          <a:ext cx="685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7310" y="3186113"/>
                        <a:ext cx="685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D27EA2B-38FE-439D-AF09-89513E54A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239511"/>
              </p:ext>
            </p:extLst>
          </p:nvPr>
        </p:nvGraphicFramePr>
        <p:xfrm>
          <a:off x="5424421" y="3176256"/>
          <a:ext cx="571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228600" progId="Equation.DSMT4">
                  <p:embed/>
                </p:oleObj>
              </mc:Choice>
              <mc:Fallback>
                <p:oleObj name="Equation" r:id="rId6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4421" y="3176256"/>
                        <a:ext cx="571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60276"/>
              </p:ext>
            </p:extLst>
          </p:nvPr>
        </p:nvGraphicFramePr>
        <p:xfrm>
          <a:off x="2546985" y="3573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15640" progId="Equation.DSMT4">
                  <p:embed/>
                </p:oleObj>
              </mc:Choice>
              <mc:Fallback>
                <p:oleObj name="Equation" r:id="rId8" imgW="114120" imgH="2156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6985" y="3573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81260"/>
              </p:ext>
            </p:extLst>
          </p:nvPr>
        </p:nvGraphicFramePr>
        <p:xfrm>
          <a:off x="4058285" y="3567113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228600" progId="Equation.DSMT4">
                  <p:embed/>
                </p:oleObj>
              </mc:Choice>
              <mc:Fallback>
                <p:oleObj name="Equation" r:id="rId10" imgW="355320" imgH="2286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58285" y="3567113"/>
                        <a:ext cx="355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2F5CEE5-25FA-4FF1-A71A-D166E574B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049658"/>
              </p:ext>
            </p:extLst>
          </p:nvPr>
        </p:nvGraphicFramePr>
        <p:xfrm>
          <a:off x="5576821" y="3542045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28600" progId="Equation.DSMT4">
                  <p:embed/>
                </p:oleObj>
              </mc:Choice>
              <mc:Fallback>
                <p:oleObj name="Equation" r:id="rId12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76821" y="3542045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80540"/>
              </p:ext>
            </p:extLst>
          </p:nvPr>
        </p:nvGraphicFramePr>
        <p:xfrm>
          <a:off x="2527935" y="3954463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215640" progId="Equation.DSMT4">
                  <p:embed/>
                </p:oleObj>
              </mc:Choice>
              <mc:Fallback>
                <p:oleObj name="Equation" r:id="rId14" imgW="152280" imgH="21564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27935" y="3954463"/>
                        <a:ext cx="152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788293"/>
              </p:ext>
            </p:extLst>
          </p:nvPr>
        </p:nvGraphicFramePr>
        <p:xfrm>
          <a:off x="4117023" y="393223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28600" progId="Equation.DSMT4">
                  <p:embed/>
                </p:oleObj>
              </mc:Choice>
              <mc:Fallback>
                <p:oleObj name="Equation" r:id="rId16" imgW="266400" imgH="2286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17023" y="3932238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B91A477-CDD5-4FA5-9AD4-8B4A58408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562717"/>
              </p:ext>
            </p:extLst>
          </p:nvPr>
        </p:nvGraphicFramePr>
        <p:xfrm>
          <a:off x="5569452" y="3923031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228600" progId="Equation.DSMT4">
                  <p:embed/>
                </p:oleObj>
              </mc:Choice>
              <mc:Fallback>
                <p:oleObj name="Equation" r:id="rId18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69452" y="3923031"/>
                        <a:ext cx="254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5455"/>
              </p:ext>
            </p:extLst>
          </p:nvPr>
        </p:nvGraphicFramePr>
        <p:xfrm>
          <a:off x="2552063" y="4328981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5960" imgH="228600" progId="Equation.DSMT4">
                  <p:embed/>
                </p:oleObj>
              </mc:Choice>
              <mc:Fallback>
                <p:oleObj name="Equation" r:id="rId20" imgW="75960" imgH="228600" progId="Equation.DSMT4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52063" y="4328981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01764"/>
              </p:ext>
            </p:extLst>
          </p:nvPr>
        </p:nvGraphicFramePr>
        <p:xfrm>
          <a:off x="4228463" y="4313741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5960" imgH="228600" progId="Equation.DSMT4">
                  <p:embed/>
                </p:oleObj>
              </mc:Choice>
              <mc:Fallback>
                <p:oleObj name="Equation" r:id="rId22" imgW="75960" imgH="228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28463" y="4313741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1F03958-7473-4016-817E-975F908FB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83931"/>
              </p:ext>
            </p:extLst>
          </p:nvPr>
        </p:nvGraphicFramePr>
        <p:xfrm>
          <a:off x="5651500" y="4293553"/>
          <a:ext cx="76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5960" imgH="228600" progId="Equation.DSMT4">
                  <p:embed/>
                </p:oleObj>
              </mc:Choice>
              <mc:Fallback>
                <p:oleObj name="Equation" r:id="rId24" imgW="75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51500" y="4293553"/>
                        <a:ext cx="76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966341"/>
              </p:ext>
            </p:extLst>
          </p:nvPr>
        </p:nvGraphicFramePr>
        <p:xfrm>
          <a:off x="2453323" y="4670425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1200" imgH="215640" progId="Equation.DSMT4">
                  <p:embed/>
                </p:oleObj>
              </mc:Choice>
              <mc:Fallback>
                <p:oleObj name="Equation" r:id="rId26" imgW="241200" imgH="21564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53323" y="4670425"/>
                        <a:ext cx="241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97411"/>
              </p:ext>
            </p:extLst>
          </p:nvPr>
        </p:nvGraphicFramePr>
        <p:xfrm>
          <a:off x="4058285" y="4679950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55320" imgH="228600" progId="Equation.DSMT4">
                  <p:embed/>
                </p:oleObj>
              </mc:Choice>
              <mc:Fallback>
                <p:oleObj name="Equation" r:id="rId28" imgW="355320" imgH="228600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058285" y="4679950"/>
                        <a:ext cx="355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9820107-EA18-4475-AB9C-2B2A43032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97414"/>
              </p:ext>
            </p:extLst>
          </p:nvPr>
        </p:nvGraphicFramePr>
        <p:xfrm>
          <a:off x="5556250" y="4669790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66400" imgH="228600" progId="Equation.DSMT4">
                  <p:embed/>
                </p:oleObj>
              </mc:Choice>
              <mc:Fallback>
                <p:oleObj name="Equation" r:id="rId30" imgW="266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56250" y="4669790"/>
                        <a:ext cx="266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5149863"/>
            <a:ext cx="8648700" cy="136523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At the 5% significance level, is there sufficient evidence to conclude that the safety program was effective?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Assume that the hours difference is normally distributed.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86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86273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We first note that this is a matched-pairs experiment; specifically, it conforms to a “before” and “after” type of study.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Moreover, we want to determine whether hours lost prior to the safety program are greater than hours lost after the safety program.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3230881"/>
            <a:ext cx="2207259" cy="38608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For each plant,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D38EF49-C39E-4A8A-BAC2-32851FF88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15280"/>
              </p:ext>
            </p:extLst>
          </p:nvPr>
        </p:nvGraphicFramePr>
        <p:xfrm>
          <a:off x="2580640" y="3289949"/>
          <a:ext cx="214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330120" progId="Equation.DSMT4">
                  <p:embed/>
                </p:oleObj>
              </mc:Choice>
              <mc:Fallback>
                <p:oleObj name="Equation" r:id="rId2" imgW="21459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0640" y="3289949"/>
                        <a:ext cx="2146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36160" y="3230880"/>
            <a:ext cx="3964939" cy="386080"/>
          </a:xfrm>
        </p:spPr>
        <p:txBody>
          <a:bodyPr/>
          <a:lstStyle/>
          <a:p>
            <a:r>
              <a:rPr lang="en-US" sz="2000" dirty="0"/>
              <a:t>denotes hours lost before the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3677922"/>
            <a:ext cx="2674620" cy="396238"/>
          </a:xfrm>
        </p:spPr>
        <p:txBody>
          <a:bodyPr/>
          <a:lstStyle/>
          <a:p>
            <a:pPr marL="292608"/>
            <a:r>
              <a:rPr lang="en-US" sz="2000" dirty="0"/>
              <a:t>safety program and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2E82E63-501D-4E43-AF86-BB9562076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099443"/>
              </p:ext>
            </p:extLst>
          </p:nvPr>
        </p:nvGraphicFramePr>
        <p:xfrm>
          <a:off x="3061970" y="3733800"/>
          <a:ext cx="31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330120" progId="Equation.DSMT4">
                  <p:embed/>
                </p:oleObj>
              </mc:Choice>
              <mc:Fallback>
                <p:oleObj name="Equation" r:id="rId4" imgW="317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1970" y="3733800"/>
                        <a:ext cx="31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05199" y="3688081"/>
            <a:ext cx="5295899" cy="386079"/>
          </a:xfrm>
        </p:spPr>
        <p:txBody>
          <a:bodyPr/>
          <a:lstStyle/>
          <a:p>
            <a:r>
              <a:rPr lang="en-US" sz="2000" dirty="0"/>
              <a:t>denotes hours lost after the safety program.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157331"/>
            <a:ext cx="5397500" cy="38418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Thus, we want to test if the mean difference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D670603-75B1-4369-B235-4A7A9EAA0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03713"/>
              </p:ext>
            </p:extLst>
          </p:nvPr>
        </p:nvGraphicFramePr>
        <p:xfrm>
          <a:off x="5788660" y="4184325"/>
          <a:ext cx="31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330120" progId="Equation.DSMT4">
                  <p:embed/>
                </p:oleObj>
              </mc:Choice>
              <mc:Fallback>
                <p:oleObj name="Equation" r:id="rId6" imgW="317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88660" y="4184325"/>
                        <a:ext cx="31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54420" y="4152292"/>
            <a:ext cx="2646678" cy="389228"/>
          </a:xfrm>
        </p:spPr>
        <p:txBody>
          <a:bodyPr/>
          <a:lstStyle/>
          <a:p>
            <a:r>
              <a:rPr lang="en-US" sz="2000" dirty="0"/>
              <a:t>is greater than zero.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899" y="4629812"/>
            <a:ext cx="8458199" cy="38922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We want to test if the mean difference is greater than zero.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814327F-F9E5-43A9-8524-18222B918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570472"/>
              </p:ext>
            </p:extLst>
          </p:nvPr>
        </p:nvGraphicFramePr>
        <p:xfrm>
          <a:off x="3673475" y="5133975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330120" progId="Equation.DSMT4">
                  <p:embed/>
                </p:oleObj>
              </mc:Choice>
              <mc:Fallback>
                <p:oleObj name="Equation" r:id="rId8" imgW="1117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73475" y="5133975"/>
                        <a:ext cx="1117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38FA48C-CEF4-4ECD-A729-038B9AD21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88160"/>
              </p:ext>
            </p:extLst>
          </p:nvPr>
        </p:nvGraphicFramePr>
        <p:xfrm>
          <a:off x="3679825" y="5681663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330120" progId="Equation.DSMT4">
                  <p:embed/>
                </p:oleObj>
              </mc:Choice>
              <mc:Fallback>
                <p:oleObj name="Equation" r:id="rId10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9825" y="5681663"/>
                        <a:ext cx="1143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81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F402-DB8C-4CA1-A213-A7FE1923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6.4: More Hypothesis Tests </a:t>
            </a:r>
            <a:r>
              <a:rPr lang="en-US" sz="1000" b="0" dirty="0"/>
              <a:t>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00F3-84CA-446C-AE76-2BEB869EA7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value of the test statistic and the </a:t>
            </a:r>
            <a:r>
              <a:rPr lang="en-US" i="1" dirty="0"/>
              <a:t>p</a:t>
            </a:r>
            <a:r>
              <a:rPr lang="en-US" dirty="0"/>
              <a:t>-value for this one-tailed test are 2.946898 and 0.006641.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can reject the null hypothesis because the </a:t>
            </a:r>
            <a:r>
              <a:rPr lang="en-US" i="1" dirty="0"/>
              <a:t>p</a:t>
            </a:r>
            <a:r>
              <a:rPr lang="en-US" dirty="0"/>
              <a:t>-value &lt; 0.05.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Thus, at the 5% significance level, we can conclude that the safety program was effective in reducing the annual hours lost due to accidents.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897A-87ED-4344-B6CB-71990F9C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433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End of Main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6A61A-BFE6-4A7C-8D2C-21B89B6A85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6537961"/>
            <a:ext cx="8715375" cy="274320"/>
          </a:xfrm>
        </p:spPr>
        <p:txBody>
          <a:bodyPr/>
          <a:lstStyle/>
          <a:p>
            <a:r>
              <a:rPr lang="en-US" sz="1200" dirty="0"/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3848266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Accessibility Content: Text Alternatives for Images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5DAA2DDB-33E2-4AA3-AF18-2D1109C27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z="800" smtClean="0"/>
              <a:t>65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1837-CFE4-05C7-C68C-1A38BB78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6</a:t>
            </a:r>
            <a:r>
              <a:rPr lang="en-US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A94D-9307-672F-E17B-228B1119E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099A4-58E8-03AA-C01F-53BE2C5259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</a:rPr>
              <a:t>Below the title is a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stylised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, abstract illustration of a woman’s profile. The back of her head extends into bubbles of numbers and letters. Words beside the illustration read, insights, strategy, action, feedback, profit. The authors are listed below, side by side.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Jaggia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, Kelly,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Lertwachara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, Chen. The McGraw Hill logo is at the bottom left of the page.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22AEA-30BC-3808-D385-C4B0FFAD8A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7C16-5466-1A86-E57D-884B2869D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66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85726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8D678E-C407-8C66-0257-F948CC740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789-82A6-1F9E-022A-E5FC78FC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6.3: Hypothesis Testing </a:t>
            </a:r>
            <a:r>
              <a:rPr lang="en-US" sz="1000" b="0" dirty="0"/>
              <a:t>12</a:t>
            </a:r>
            <a:r>
              <a:rPr lang="en-US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0F44-4988-44C0-B72A-C036F4D233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7561-DE5D-1C28-BEEC-9E3A23C192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1. Normal distribution. The shaded area under the curve to the left of the critical value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represents the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less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f. The formula for the p-value is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less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f. 2. Left-tailed test. The shaded area to the right of the critical value,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f, represents the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greater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f. The formula for the p-value is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greater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f. 3. Right-tailed test. The shaded areas to the left and right of the critical value,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f, on either end of the curve represent the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less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and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greater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f, respectively. The formula for calculating the p-value in a two-tailed test is shown. If the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is less than 0, the p-value is twice the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less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f. If the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is greater than 0, the p-value is twice the probability of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 greater than or equal to t</a:t>
            </a:r>
            <a:r>
              <a:rPr lang="en-US" sz="100" dirty="0"/>
              <a:t> </a:t>
            </a:r>
            <a:r>
              <a:rPr lang="en-US" dirty="0"/>
              <a:t>d</a:t>
            </a:r>
            <a:r>
              <a:rPr lang="en-US" sz="100" dirty="0"/>
              <a:t> </a:t>
            </a:r>
            <a:r>
              <a:rPr lang="en-US" dirty="0"/>
              <a:t>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7C6C0-1053-5C3A-F7DE-9A35ED50C3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4381-7E39-D5B4-AC57-BF874D731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67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8855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3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6503DDB-A7AD-4E6C-BB77-2C24E6849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733059"/>
              </p:ext>
            </p:extLst>
          </p:nvPr>
        </p:nvGraphicFramePr>
        <p:xfrm>
          <a:off x="457201" y="1358875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17160" progId="Equation.DSMT4">
                  <p:embed/>
                </p:oleObj>
              </mc:Choice>
              <mc:Fallback>
                <p:oleObj name="Equation" r:id="rId2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1" y="1358875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6244" y="1294793"/>
            <a:ext cx="7880555" cy="470810"/>
          </a:xfrm>
        </p:spPr>
        <p:txBody>
          <a:bodyPr/>
          <a:lstStyle/>
          <a:p>
            <a:r>
              <a:rPr lang="en-US" dirty="0"/>
              <a:t>is a variable (statistic) that depends on the resulting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667284"/>
            <a:ext cx="8458200" cy="449277"/>
          </a:xfrm>
        </p:spPr>
        <p:txBody>
          <a:bodyPr/>
          <a:lstStyle/>
          <a:p>
            <a:r>
              <a:rPr lang="en-US" dirty="0"/>
              <a:t>sample.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264632"/>
            <a:ext cx="6372860" cy="439117"/>
          </a:xfrm>
        </p:spPr>
        <p:txBody>
          <a:bodyPr/>
          <a:lstStyle/>
          <a:p>
            <a:r>
              <a:rPr lang="en-US" dirty="0"/>
              <a:t>The sampling distribution of the sample mean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94058EB-5F06-42A5-8B7A-B0D52AE7F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92644"/>
              </p:ext>
            </p:extLst>
          </p:nvPr>
        </p:nvGraphicFramePr>
        <p:xfrm>
          <a:off x="6666600" y="2344899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17160" progId="Equation.DSMT4">
                  <p:embed/>
                </p:oleObj>
              </mc:Choice>
              <mc:Fallback>
                <p:oleObj name="Equation" r:id="rId4" imgW="3045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6600" y="2344899"/>
                        <a:ext cx="3048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07858" y="2284091"/>
            <a:ext cx="1793241" cy="439117"/>
          </a:xfrm>
        </p:spPr>
        <p:txBody>
          <a:bodyPr/>
          <a:lstStyle/>
          <a:p>
            <a:r>
              <a:rPr lang="en-US" dirty="0"/>
              <a:t>is the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2644551"/>
            <a:ext cx="8458200" cy="3535680"/>
          </a:xfrm>
        </p:spPr>
        <p:txBody>
          <a:bodyPr/>
          <a:lstStyle/>
          <a:p>
            <a:r>
              <a:rPr lang="en-US" dirty="0"/>
              <a:t>probability distribution derived from all the means that come from all possible samples of a given size.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Consider a sample mean derived from </a:t>
            </a:r>
            <a:r>
              <a:rPr lang="en-US" i="1" dirty="0"/>
              <a:t>n</a:t>
            </a:r>
            <a:r>
              <a:rPr lang="en-US" dirty="0"/>
              <a:t> observations.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Another sample mean can be derived from a different sample of </a:t>
            </a:r>
            <a:r>
              <a:rPr lang="en-US" i="1" dirty="0"/>
              <a:t>n</a:t>
            </a:r>
            <a:r>
              <a:rPr lang="en-US" dirty="0"/>
              <a:t> observations.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Repeat the process a large number of times, the frequency distribution of the sample means is the sampling distribution.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5EEF-7C35-4F2C-93DC-AC5218F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6.1: Sampling Distributions </a:t>
            </a:r>
            <a:r>
              <a:rPr lang="en-US" sz="1000" b="0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0F10-4A4C-47E3-BC4B-F50F72C797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48890"/>
          </a:xfrm>
        </p:spPr>
        <p:txBody>
          <a:bodyPr/>
          <a:lstStyle/>
          <a:p>
            <a:r>
              <a:rPr lang="en-US" sz="1800" dirty="0"/>
              <a:t>Let </a:t>
            </a:r>
            <a:r>
              <a:rPr lang="en-US" sz="1800" i="1" dirty="0"/>
              <a:t>X</a:t>
            </a:r>
            <a:r>
              <a:rPr lang="en-US" sz="1800" dirty="0"/>
              <a:t> represent a certain characteristic of a population.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B58-9394-450C-A602-11682942C3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686560"/>
            <a:ext cx="2227579" cy="35560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Population mean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D6844C1-39D9-4F70-B95B-112C05B74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15437"/>
              </p:ext>
            </p:extLst>
          </p:nvPr>
        </p:nvGraphicFramePr>
        <p:xfrm>
          <a:off x="2457450" y="1655763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393480" progId="Equation.DSMT4">
                  <p:embed/>
                </p:oleObj>
              </mc:Choice>
              <mc:Fallback>
                <p:oleObj name="Equation" r:id="rId2" imgW="3225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57450" y="1655763"/>
                        <a:ext cx="3225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F8C18-98D9-4974-87EF-1A588E1F91B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101215"/>
            <a:ext cx="2633979" cy="35750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Let the sample mean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E665401-8C3B-4B82-8C7F-6F5DE9284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92145"/>
              </p:ext>
            </p:extLst>
          </p:nvPr>
        </p:nvGraphicFramePr>
        <p:xfrm>
          <a:off x="2930525" y="2152016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53800" progId="Equation.DSMT4">
                  <p:embed/>
                </p:oleObj>
              </mc:Choice>
              <mc:Fallback>
                <p:oleObj name="Equation" r:id="rId4" imgW="241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0525" y="2152016"/>
                        <a:ext cx="241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68A0F-E744-4255-9B67-88E1933628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176220" y="2101215"/>
            <a:ext cx="5479413" cy="357506"/>
          </a:xfrm>
        </p:spPr>
        <p:txBody>
          <a:bodyPr/>
          <a:lstStyle/>
          <a:p>
            <a:r>
              <a:rPr lang="en-US" sz="1800" dirty="0"/>
              <a:t>be based on a random sample of n observations.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5D077-0474-401A-9268-A2B7B070D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2568737"/>
            <a:ext cx="2461260" cy="356869"/>
          </a:xfrm>
        </p:spPr>
        <p:txBody>
          <a:bodyPr/>
          <a:lstStyle/>
          <a:p>
            <a:r>
              <a:rPr lang="en-US" sz="1800" dirty="0"/>
              <a:t>The expected value of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0C85D8E-6D05-4725-ADBC-61914659E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71971"/>
              </p:ext>
            </p:extLst>
          </p:nvPr>
        </p:nvGraphicFramePr>
        <p:xfrm>
          <a:off x="2735580" y="2608421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53800" progId="Equation.DSMT4">
                  <p:embed/>
                </p:oleObj>
              </mc:Choice>
              <mc:Fallback>
                <p:oleObj name="Equation" r:id="rId6" imgW="241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35580" y="2608421"/>
                        <a:ext cx="241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1B7BE-1AE0-427F-998A-C8E60321F01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28110" y="2569210"/>
            <a:ext cx="5629274" cy="356869"/>
          </a:xfrm>
        </p:spPr>
        <p:txBody>
          <a:bodyPr/>
          <a:lstStyle/>
          <a:p>
            <a:r>
              <a:rPr lang="en-US" sz="1800" dirty="0"/>
              <a:t>is the same as the expected value of </a:t>
            </a:r>
            <a:r>
              <a:rPr lang="en-US" sz="1800" i="1" dirty="0"/>
              <a:t>X</a:t>
            </a:r>
            <a:r>
              <a:rPr lang="en-US" sz="1800" dirty="0"/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0CE036-5E13-4840-9782-E077C8D3BA5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2985135"/>
            <a:ext cx="449579" cy="35687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F878ACF-BE91-4FB8-8336-90F9DE52C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555075"/>
              </p:ext>
            </p:extLst>
          </p:nvPr>
        </p:nvGraphicFramePr>
        <p:xfrm>
          <a:off x="703622" y="3024505"/>
          <a:ext cx="171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317160" progId="Equation.DSMT4">
                  <p:embed/>
                </p:oleObj>
              </mc:Choice>
              <mc:Fallback>
                <p:oleObj name="Equation" r:id="rId8" imgW="1714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622" y="3024505"/>
                        <a:ext cx="1714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655C00-CAF0-4913-B1AC-8E501E86F60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3414395"/>
            <a:ext cx="8458198" cy="80200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The average of the sample means is the average of the population.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Unbiased: expected value of an estimator equals the population parameter.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DD24CDE-F5EF-46B9-A4A6-1C07BE3DBFC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348006"/>
            <a:ext cx="1790700" cy="358775"/>
          </a:xfrm>
        </p:spPr>
        <p:txBody>
          <a:bodyPr/>
          <a:lstStyle/>
          <a:p>
            <a:r>
              <a:rPr lang="en-US" sz="1800" dirty="0"/>
              <a:t>The variance of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B63A307-037F-4566-BFFE-E1633C7D7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29097"/>
              </p:ext>
            </p:extLst>
          </p:nvPr>
        </p:nvGraphicFramePr>
        <p:xfrm>
          <a:off x="2111038" y="4247516"/>
          <a:ext cx="1803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240" imgH="596880" progId="Equation.DSMT4">
                  <p:embed/>
                </p:oleObj>
              </mc:Choice>
              <mc:Fallback>
                <p:oleObj name="Equation" r:id="rId10" imgW="18032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1038" y="4247516"/>
                        <a:ext cx="18034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633402-9259-404F-8CB1-1C54EDC51ED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1" y="4953909"/>
            <a:ext cx="449579" cy="35877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00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A72590E-D20C-463B-B793-C1B02C0E4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34289"/>
              </p:ext>
            </p:extLst>
          </p:nvPr>
        </p:nvGraphicFramePr>
        <p:xfrm>
          <a:off x="700088" y="4979988"/>
          <a:ext cx="308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5920" imgH="330120" progId="Equation.DSMT4">
                  <p:embed/>
                </p:oleObj>
              </mc:Choice>
              <mc:Fallback>
                <p:oleObj name="Equation" r:id="rId12" imgW="3085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0088" y="4979988"/>
                        <a:ext cx="3086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97DE3E-74F3-498C-AE70-9F31A598A6B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2900" y="5402258"/>
            <a:ext cx="8458197" cy="35846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Each sample will contain both high and low values that cancel one another.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C3BC21C-CCB9-4A0D-A40E-52FB291C7B1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2900" y="5841130"/>
            <a:ext cx="3081019" cy="37052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The standard deviation of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A2622C4-20F9-414D-8624-66DF965BC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60522"/>
              </p:ext>
            </p:extLst>
          </p:nvPr>
        </p:nvGraphicFramePr>
        <p:xfrm>
          <a:off x="3394423" y="5760720"/>
          <a:ext cx="3390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90840" imgH="596880" progId="Equation.DSMT4">
                  <p:embed/>
                </p:oleObj>
              </mc:Choice>
              <mc:Fallback>
                <p:oleObj name="Equation" r:id="rId14" imgW="339084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94423" y="5760720"/>
                        <a:ext cx="3390900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0826624-F205-4E00-ADF0-F39D21211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1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6.1: Sampling Distributions </a:t>
            </a:r>
            <a:r>
              <a:rPr lang="en-US" sz="1000" b="0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28576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The chefs at a local pizza chain in Cambria, California, strive to maintain the suggested size of their 16-inch pizzas.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Despite their best efforts, they are unable to make every pizza exactly 16 inches in diameter.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manager has determined that the size of the pizzas is normally distributed with a mean of 16 inches and a standard deviation of 0.8 inch.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4638675"/>
            <a:ext cx="8458200" cy="1884045"/>
          </a:xfrm>
        </p:spPr>
        <p:txBody>
          <a:bodyPr/>
          <a:lstStyle/>
          <a:p>
            <a:pPr marL="342900" indent="-342900"/>
            <a:r>
              <a:rPr lang="en-US" dirty="0"/>
              <a:t>a. What are the expected value and the standard error of the sample mean derived from a random sample of 2 pizzas?</a:t>
            </a:r>
          </a:p>
          <a:p>
            <a:pPr marL="342900" indent="-342900"/>
            <a:r>
              <a:rPr lang="en-US" dirty="0"/>
              <a:t>b. What are the expected value and the standard error of the sample mean derived from a random sample of 4 pizzas?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9102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Custom 5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206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84F6219E-3D47-41AC-9893-1108D06AA07D}"/>
    </a:ext>
  </a:extLst>
</a:theme>
</file>

<file path=ppt/theme/theme2.xml><?xml version="1.0" encoding="utf-8"?>
<a:theme xmlns:a="http://schemas.openxmlformats.org/drawingml/2006/main" name="MainContentSlideMaster">
  <a:themeElements>
    <a:clrScheme name="Custom 16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206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B385948E-CF34-4CE8-9AC7-28DE40FDC656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FEE61EC3-6634-45B5-BF77-FBC9B835BC79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A15A20A0-BEE6-47A5-BC6B-F87134FBF13C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16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206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22313DF8-AA3F-4A8D-9652-6DDC53D759E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Nickels_UB13e_PPT_Instructor_Ch03</Template>
  <TotalTime>7209</TotalTime>
  <Words>5677</Words>
  <Application>Microsoft Office PowerPoint</Application>
  <PresentationFormat>On-screen Show (4:3)</PresentationFormat>
  <Paragraphs>563</Paragraphs>
  <Slides>67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Chapter 6</vt:lpstr>
      <vt:lpstr>Chapter 6 Learning Objectives (L O’s)</vt:lpstr>
      <vt:lpstr>Introductory Case: Undergraduate Study Habits 1</vt:lpstr>
      <vt:lpstr>Introductory Case: Undergraduate Study Habits 2</vt:lpstr>
      <vt:lpstr>6.1: Sampling Distributions 1</vt:lpstr>
      <vt:lpstr>6.1: Sampling Distributions 2</vt:lpstr>
      <vt:lpstr>6.1: Sampling Distributions 3</vt:lpstr>
      <vt:lpstr>6.1: Sampling Distributions 4</vt:lpstr>
      <vt:lpstr>6.1: Sampling Distributions 5</vt:lpstr>
      <vt:lpstr>6.1: Sampling Distributions 6</vt:lpstr>
      <vt:lpstr>6.1: Sampling Distributions 7</vt:lpstr>
      <vt:lpstr>6.1: Sampling Distributions 8</vt:lpstr>
      <vt:lpstr>6.1: Sampling Distributions 9</vt:lpstr>
      <vt:lpstr>6.1: Sampling Distributions 10</vt:lpstr>
      <vt:lpstr>6.1: Sampling Distributions 11</vt:lpstr>
      <vt:lpstr>6.1: Sampling Distributions 12</vt:lpstr>
      <vt:lpstr>6.1: Sampling Distributions 13</vt:lpstr>
      <vt:lpstr>6.1: Sampling Distributions 14</vt:lpstr>
      <vt:lpstr>6.2: Estimation 1</vt:lpstr>
      <vt:lpstr>6.2: Estimation 2</vt:lpstr>
      <vt:lpstr>6.2: Estimation 3</vt:lpstr>
      <vt:lpstr>6.2: Estimation 4</vt:lpstr>
      <vt:lpstr>6.2: Estimation 5</vt:lpstr>
      <vt:lpstr>6.2: Estimation 6</vt:lpstr>
      <vt:lpstr>6.2: Estimation 7</vt:lpstr>
      <vt:lpstr>6.2: Estimation 8</vt:lpstr>
      <vt:lpstr>6.2: Estimation 9</vt:lpstr>
      <vt:lpstr>6.2: Estimation 10</vt:lpstr>
      <vt:lpstr>6.3: Hypothesis Testing 1</vt:lpstr>
      <vt:lpstr>6.3: Hypothesis Testing 2</vt:lpstr>
      <vt:lpstr>6.3: Hypothesis Testing 3</vt:lpstr>
      <vt:lpstr>6.3: Hypothesis Testing 4</vt:lpstr>
      <vt:lpstr>6.3: Hypothesis Testing 5</vt:lpstr>
      <vt:lpstr>6.3: Hypothesis Testing 6</vt:lpstr>
      <vt:lpstr>6.3: Hypothesis Testing 7</vt:lpstr>
      <vt:lpstr>6.3: Hypothesis Testing 8</vt:lpstr>
      <vt:lpstr>6.3: Hypothesis Testing 9</vt:lpstr>
      <vt:lpstr>6.3: Hypothesis Testing 10</vt:lpstr>
      <vt:lpstr>6.3: Hypothesis Testing 11</vt:lpstr>
      <vt:lpstr>6.3: Hypothesis Testing 12</vt:lpstr>
      <vt:lpstr>6.3: Hypothesis Testing 13</vt:lpstr>
      <vt:lpstr>6.3: Hypothesis Testing 14</vt:lpstr>
      <vt:lpstr>6.3: Hypothesis Testing 15</vt:lpstr>
      <vt:lpstr>6.3: Hypothesis Testing 16</vt:lpstr>
      <vt:lpstr>6.3: Hypothesis Testing 17</vt:lpstr>
      <vt:lpstr>6.3: Hypothesis Testing 18</vt:lpstr>
      <vt:lpstr>6.3: Hypothesis Testing 19</vt:lpstr>
      <vt:lpstr>6.3: Hypothesis Testing 20</vt:lpstr>
      <vt:lpstr>6.4: More Hypothesis Tests 1</vt:lpstr>
      <vt:lpstr>6.4: More Hypothesis Tests 2</vt:lpstr>
      <vt:lpstr>6.4: More Hypothesis Tests 3</vt:lpstr>
      <vt:lpstr>6.4: More Hypothesis Tests 4</vt:lpstr>
      <vt:lpstr>6.4: More Hypothesis Tests 5</vt:lpstr>
      <vt:lpstr>6.4: More Hypothesis Tests 6</vt:lpstr>
      <vt:lpstr>6.4: More Hypothesis Tests 7</vt:lpstr>
      <vt:lpstr>6.4: More Hypothesis Tests 8</vt:lpstr>
      <vt:lpstr>6.4: More Hypothesis Tests 9</vt:lpstr>
      <vt:lpstr>6.4: More Hypothesis Tests 10</vt:lpstr>
      <vt:lpstr>6.4: More Hypothesis Tests 11</vt:lpstr>
      <vt:lpstr>6.4: More Hypothesis Tests 12</vt:lpstr>
      <vt:lpstr>6.4: More Hypothesis Tests 13</vt:lpstr>
      <vt:lpstr>6.4: More Hypothesis Tests 14</vt:lpstr>
      <vt:lpstr>6.4: More Hypothesis Tests 15</vt:lpstr>
      <vt:lpstr>End of Main Content</vt:lpstr>
      <vt:lpstr>Accessibility Content: Text Alternatives for Images</vt:lpstr>
      <vt:lpstr>Chapter 6 – Text Alternative</vt:lpstr>
      <vt:lpstr>6.3: Hypothesis Testing 12 – Text Alternative</vt:lpstr>
    </vt:vector>
  </TitlesOfParts>
  <Company>McGraw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/>
  <cp:keywords/>
  <cp:lastModifiedBy>Dinesh Babu C</cp:lastModifiedBy>
  <cp:revision>2288</cp:revision>
  <dcterms:created xsi:type="dcterms:W3CDTF">2020-12-08T04:00:13Z</dcterms:created>
  <dcterms:modified xsi:type="dcterms:W3CDTF">2025-04-11T09:30:41Z</dcterms:modified>
</cp:coreProperties>
</file>