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  <p:sldMasterId id="2147483691" r:id="rId2"/>
    <p:sldMasterId id="2147483684" r:id="rId3"/>
    <p:sldMasterId id="2147483686" r:id="rId4"/>
    <p:sldMasterId id="2147483701" r:id="rId5"/>
  </p:sldMasterIdLst>
  <p:notesMasterIdLst>
    <p:notesMasterId r:id="rId76"/>
  </p:notesMasterIdLst>
  <p:sldIdLst>
    <p:sldId id="1505" r:id="rId6"/>
    <p:sldId id="1350" r:id="rId7"/>
    <p:sldId id="1440" r:id="rId8"/>
    <p:sldId id="1441" r:id="rId9"/>
    <p:sldId id="1407" r:id="rId10"/>
    <p:sldId id="1442" r:id="rId11"/>
    <p:sldId id="1443" r:id="rId12"/>
    <p:sldId id="1444" r:id="rId13"/>
    <p:sldId id="1445" r:id="rId14"/>
    <p:sldId id="1446" r:id="rId15"/>
    <p:sldId id="1447" r:id="rId16"/>
    <p:sldId id="1448" r:id="rId17"/>
    <p:sldId id="1449" r:id="rId18"/>
    <p:sldId id="1450" r:id="rId19"/>
    <p:sldId id="1451" r:id="rId20"/>
    <p:sldId id="1452" r:id="rId21"/>
    <p:sldId id="1453" r:id="rId22"/>
    <p:sldId id="1454" r:id="rId23"/>
    <p:sldId id="1455" r:id="rId24"/>
    <p:sldId id="1456" r:id="rId25"/>
    <p:sldId id="1457" r:id="rId26"/>
    <p:sldId id="1458" r:id="rId27"/>
    <p:sldId id="1459" r:id="rId28"/>
    <p:sldId id="1460" r:id="rId29"/>
    <p:sldId id="1461" r:id="rId30"/>
    <p:sldId id="1462" r:id="rId31"/>
    <p:sldId id="1463" r:id="rId32"/>
    <p:sldId id="1464" r:id="rId33"/>
    <p:sldId id="1467" r:id="rId34"/>
    <p:sldId id="1468" r:id="rId35"/>
    <p:sldId id="1465" r:id="rId36"/>
    <p:sldId id="1469" r:id="rId37"/>
    <p:sldId id="1470" r:id="rId38"/>
    <p:sldId id="1471" r:id="rId39"/>
    <p:sldId id="1472" r:id="rId40"/>
    <p:sldId id="1473" r:id="rId41"/>
    <p:sldId id="1474" r:id="rId42"/>
    <p:sldId id="1475" r:id="rId43"/>
    <p:sldId id="1476" r:id="rId44"/>
    <p:sldId id="1477" r:id="rId45"/>
    <p:sldId id="1478" r:id="rId46"/>
    <p:sldId id="1479" r:id="rId47"/>
    <p:sldId id="1480" r:id="rId48"/>
    <p:sldId id="1481" r:id="rId49"/>
    <p:sldId id="1482" r:id="rId50"/>
    <p:sldId id="1483" r:id="rId51"/>
    <p:sldId id="1484" r:id="rId52"/>
    <p:sldId id="1485" r:id="rId53"/>
    <p:sldId id="1486" r:id="rId54"/>
    <p:sldId id="1487" r:id="rId55"/>
    <p:sldId id="1488" r:id="rId56"/>
    <p:sldId id="1489" r:id="rId57"/>
    <p:sldId id="1490" r:id="rId58"/>
    <p:sldId id="1491" r:id="rId59"/>
    <p:sldId id="1492" r:id="rId60"/>
    <p:sldId id="1493" r:id="rId61"/>
    <p:sldId id="1494" r:id="rId62"/>
    <p:sldId id="1495" r:id="rId63"/>
    <p:sldId id="1496" r:id="rId64"/>
    <p:sldId id="1497" r:id="rId65"/>
    <p:sldId id="1498" r:id="rId66"/>
    <p:sldId id="442" r:id="rId67"/>
    <p:sldId id="258" r:id="rId68"/>
    <p:sldId id="1506" r:id="rId69"/>
    <p:sldId id="1499" r:id="rId70"/>
    <p:sldId id="1500" r:id="rId71"/>
    <p:sldId id="1501" r:id="rId72"/>
    <p:sldId id="1502" r:id="rId73"/>
    <p:sldId id="1503" r:id="rId74"/>
    <p:sldId id="1504" r:id="rId7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Content" id="{5973D931-3BAC-4F30-9C16-B7461F574E40}">
          <p14:sldIdLst>
            <p14:sldId id="1505"/>
            <p14:sldId id="1350"/>
            <p14:sldId id="1440"/>
            <p14:sldId id="1441"/>
            <p14:sldId id="1407"/>
            <p14:sldId id="1442"/>
            <p14:sldId id="1443"/>
            <p14:sldId id="1444"/>
            <p14:sldId id="1445"/>
            <p14:sldId id="1446"/>
            <p14:sldId id="1447"/>
            <p14:sldId id="1448"/>
            <p14:sldId id="1449"/>
            <p14:sldId id="1450"/>
            <p14:sldId id="1451"/>
            <p14:sldId id="1452"/>
            <p14:sldId id="1453"/>
            <p14:sldId id="1454"/>
            <p14:sldId id="1455"/>
            <p14:sldId id="1456"/>
            <p14:sldId id="1457"/>
            <p14:sldId id="1458"/>
            <p14:sldId id="1459"/>
            <p14:sldId id="1460"/>
            <p14:sldId id="1461"/>
            <p14:sldId id="1462"/>
            <p14:sldId id="1463"/>
            <p14:sldId id="1464"/>
            <p14:sldId id="1467"/>
            <p14:sldId id="1468"/>
            <p14:sldId id="1465"/>
            <p14:sldId id="1469"/>
            <p14:sldId id="1470"/>
            <p14:sldId id="1471"/>
            <p14:sldId id="1472"/>
            <p14:sldId id="1473"/>
            <p14:sldId id="1474"/>
            <p14:sldId id="1475"/>
            <p14:sldId id="1476"/>
            <p14:sldId id="1477"/>
            <p14:sldId id="1478"/>
            <p14:sldId id="1479"/>
            <p14:sldId id="1480"/>
            <p14:sldId id="1481"/>
            <p14:sldId id="1482"/>
            <p14:sldId id="1483"/>
            <p14:sldId id="1484"/>
            <p14:sldId id="1485"/>
            <p14:sldId id="1486"/>
            <p14:sldId id="1487"/>
            <p14:sldId id="1488"/>
            <p14:sldId id="1489"/>
            <p14:sldId id="1490"/>
            <p14:sldId id="1491"/>
            <p14:sldId id="1492"/>
            <p14:sldId id="1493"/>
            <p14:sldId id="1494"/>
            <p14:sldId id="1495"/>
            <p14:sldId id="1496"/>
            <p14:sldId id="1497"/>
            <p14:sldId id="1498"/>
            <p14:sldId id="442"/>
          </p14:sldIdLst>
        </p14:section>
        <p14:section name="Appendix: Image Descriptions for Unsighted Students" id="{9E859B0B-078E-463E-89A6-21C20DD280C4}">
          <p14:sldIdLst>
            <p14:sldId id="258"/>
            <p14:sldId id="1506"/>
            <p14:sldId id="1499"/>
            <p14:sldId id="1500"/>
            <p14:sldId id="1501"/>
            <p14:sldId id="1502"/>
            <p14:sldId id="1503"/>
            <p14:sldId id="1504"/>
          </p14:sldIdLst>
        </p14:section>
      </p14:sectionLst>
    </p:ext>
    <p:ext uri="{EFAFB233-063F-42B5-8137-9DF3F51BA10A}">
      <p15:sldGuideLst xmlns:p15="http://schemas.microsoft.com/office/powerpoint/2012/main">
        <p15:guide id="2" pos="2904" userDrawn="1">
          <p15:clr>
            <a:srgbClr val="A4A3A4"/>
          </p15:clr>
        </p15:guide>
        <p15:guide id="3" orient="horz" pos="1872" userDrawn="1">
          <p15:clr>
            <a:srgbClr val="A4A3A4"/>
          </p15:clr>
        </p15:guide>
        <p15:guide id="4" pos="5616" userDrawn="1">
          <p15:clr>
            <a:srgbClr val="A4A3A4"/>
          </p15:clr>
        </p15:guide>
        <p15:guide id="5" pos="456" userDrawn="1">
          <p15:clr>
            <a:srgbClr val="A4A3A4"/>
          </p15:clr>
        </p15:guide>
        <p15:guide id="6" orient="horz" pos="60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iporen, Laura" initials="CL" lastIdx="4" clrIdx="0">
    <p:extLst>
      <p:ext uri="{19B8F6BF-5375-455C-9EA6-DF929625EA0E}">
        <p15:presenceInfo xmlns:p15="http://schemas.microsoft.com/office/powerpoint/2012/main" userId="S-1-5-21-1645522239-1123561945-839522115-1006658" providerId="AD"/>
      </p:ext>
    </p:extLst>
  </p:cmAuthor>
  <p:cmAuthor id="2" name="Ciporen, Laura" initials="CL [2]" lastIdx="2" clrIdx="1">
    <p:extLst>
      <p:ext uri="{19B8F6BF-5375-455C-9EA6-DF929625EA0E}">
        <p15:presenceInfo xmlns:p15="http://schemas.microsoft.com/office/powerpoint/2012/main" userId="S::laura.ciporen@mheducation.com::567f631f-0624-4179-9d16-569ddce48823" providerId="AD"/>
      </p:ext>
    </p:extLst>
  </p:cmAuthor>
  <p:cmAuthor id="3" name="1769" initials="1" lastIdx="2" clrIdx="2">
    <p:extLst>
      <p:ext uri="{19B8F6BF-5375-455C-9EA6-DF929625EA0E}">
        <p15:presenceInfo xmlns:p15="http://schemas.microsoft.com/office/powerpoint/2012/main" userId="1769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8000"/>
    <a:srgbClr val="A9131A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22" autoAdjust="0"/>
    <p:restoredTop sz="94192" autoAdjust="0"/>
  </p:normalViewPr>
  <p:slideViewPr>
    <p:cSldViewPr snapToGrid="0" showGuides="1">
      <p:cViewPr varScale="1">
        <p:scale>
          <a:sx n="90" d="100"/>
          <a:sy n="90" d="100"/>
        </p:scale>
        <p:origin x="1286" y="53"/>
      </p:cViewPr>
      <p:guideLst>
        <p:guide pos="2904"/>
        <p:guide orient="horz" pos="1872"/>
        <p:guide pos="5616"/>
        <p:guide pos="456"/>
        <p:guide orient="horz" pos="60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74" Type="http://schemas.openxmlformats.org/officeDocument/2006/relationships/slide" Target="slides/slide69.xml"/><Relationship Id="rId79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commentAuthors" Target="commentAuthor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80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slide" Target="slides/slide7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slide" Target="slides/slide68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4" Type="http://schemas.openxmlformats.org/officeDocument/2006/relationships/slide" Target="slides/slide19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66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C1A02-B94D-44D6-8AA3-0DD14C84C13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9E8D09-9492-4554-9C8F-456CB81F3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171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D09-9492-4554-9C8F-456CB81F32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73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D09-9492-4554-9C8F-456CB81F32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312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D09-9492-4554-9C8F-456CB81F32A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635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9E8D09-9492-4554-9C8F-456CB81F32A8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654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9A7A27-C7DA-4E20-8877-F9D8D7F6195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4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6105" y="2099014"/>
            <a:ext cx="3863458" cy="3863458"/>
            <a:chOff x="331115" y="2099014"/>
            <a:chExt cx="3863458" cy="386345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D9DDEA9-6897-2B48-BA6A-9075880AA615}"/>
                </a:ext>
              </a:extLst>
            </p:cNvPr>
            <p:cNvSpPr/>
            <p:nvPr userDrawn="1"/>
          </p:nvSpPr>
          <p:spPr>
            <a:xfrm>
              <a:off x="331115" y="2099014"/>
              <a:ext cx="3863458" cy="386345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467612" y="2368353"/>
              <a:ext cx="3457621" cy="3457621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599258" y="2898475"/>
              <a:ext cx="2793799" cy="2792652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>
            <p:ph type="ctrTitle" hasCustomPrompt="1"/>
          </p:nvPr>
        </p:nvSpPr>
        <p:spPr>
          <a:xfrm>
            <a:off x="621792" y="3140014"/>
            <a:ext cx="2788920" cy="115766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1792" y="4261103"/>
            <a:ext cx="2788920" cy="61282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>
            <p:ph type="body" sz="quarter" idx="10" hasCustomPrompt="1"/>
          </p:nvPr>
        </p:nvSpPr>
        <p:spPr>
          <a:xfrm>
            <a:off x="621792" y="5093208"/>
            <a:ext cx="2788920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174625" y="6515100"/>
            <a:ext cx="8861425" cy="249238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© McGraw Hill LLC. All rights reserved. No reproduction or distribution without the prior written consent of McGraw Hill LLC.</a:t>
            </a:r>
          </a:p>
        </p:txBody>
      </p:sp>
    </p:spTree>
    <p:extLst>
      <p:ext uri="{BB962C8B-B14F-4D97-AF65-F5344CB8AC3E}">
        <p14:creationId xmlns:p14="http://schemas.microsoft.com/office/powerpoint/2010/main" val="1001655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1" y="304800"/>
            <a:ext cx="2344882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A00108-6ED3-416D-B7AC-3A9D6F2EF0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48193" y="489743"/>
            <a:ext cx="4352906" cy="239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52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2364" y="304800"/>
            <a:ext cx="6168736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dapting to Change logo.">
            <a:extLst>
              <a:ext uri="{FF2B5EF4-FFF2-40B4-BE49-F238E27FC236}">
                <a16:creationId xmlns:a16="http://schemas.microsoft.com/office/drawing/2014/main" id="{A0A183BC-7319-45B8-B0D2-D92CDB1440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20" y="207110"/>
            <a:ext cx="2472744" cy="8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793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2364" y="304800"/>
            <a:ext cx="6168736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8621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FC2A6F8-97FC-43BF-92B6-FFCCF20D98D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275652"/>
            <a:ext cx="8458200" cy="197132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dapting to Change logo.">
            <a:extLst>
              <a:ext uri="{FF2B5EF4-FFF2-40B4-BE49-F238E27FC236}">
                <a16:creationId xmlns:a16="http://schemas.microsoft.com/office/drawing/2014/main" id="{A0A183BC-7319-45B8-B0D2-D92CDB14409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420" y="207110"/>
            <a:ext cx="2472744" cy="824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222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2364" y="304800"/>
            <a:ext cx="6168736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Reaching beyond our borders icon.">
            <a:extLst>
              <a:ext uri="{FF2B5EF4-FFF2-40B4-BE49-F238E27FC236}">
                <a16:creationId xmlns:a16="http://schemas.microsoft.com/office/drawing/2014/main" id="{6B5ACA4D-D63F-4493-A4F0-FFA2A582754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124" y="217261"/>
            <a:ext cx="2514600" cy="80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333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4343400"/>
            <a:ext cx="8458200" cy="1905000"/>
          </a:xfrm>
        </p:spPr>
        <p:txBody>
          <a:bodyPr/>
          <a:lstStyle>
            <a:lvl1pPr>
              <a:defRPr sz="2400"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33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orient="horz" pos="273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2885209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915890" y="1276709"/>
            <a:ext cx="2885209" cy="4971691"/>
          </a:xfr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AFC6CBC7-BAAC-424A-9874-C0A2733A271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2961419" y="1290559"/>
            <a:ext cx="2885209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41215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Horizontal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1577327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916383"/>
            <a:ext cx="8458200" cy="1577327"/>
          </a:xfr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0" y="6684963"/>
            <a:ext cx="6972300" cy="173037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800" dirty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 algn="r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C02FDC4-9007-47FA-8867-BFB4513F337E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56750" y="4648197"/>
            <a:ext cx="8458200" cy="1577327"/>
          </a:xfr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  <a:lvl4pPr marL="455613" indent="0">
              <a:buNone/>
              <a:defRPr/>
            </a:lvl4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20176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40767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273051"/>
            <a:ext cx="4076700" cy="4991100"/>
          </a:xfr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157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mpariso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2764" y="192490"/>
            <a:ext cx="6778335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A7E40D-2A6B-4B43-8474-A1C9EAF1D3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2900" y="399540"/>
            <a:ext cx="1531522" cy="42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981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One Second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5791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8052" y="1257300"/>
            <a:ext cx="2383047" cy="4991100"/>
          </a:xfr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None/>
              <a:tabLst/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627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 userDrawn="1">
          <p15:clr>
            <a:srgbClr val="FBAE40"/>
          </p15:clr>
        </p15:guide>
        <p15:guide id="5" pos="386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29"/>
            <a:ext cx="4229100" cy="497645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15100"/>
            <a:ext cx="8620125" cy="2762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© McGraw Hill LLC. All rights reserved. No reproduction or distribution without the prior written consent of McGraw Hill LLC.</a:t>
            </a:r>
          </a:p>
        </p:txBody>
      </p:sp>
    </p:spTree>
    <p:extLst>
      <p:ext uri="{BB962C8B-B14F-4D97-AF65-F5344CB8AC3E}">
        <p14:creationId xmlns:p14="http://schemas.microsoft.com/office/powerpoint/2010/main" val="24890689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with Third as Acc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2838091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1" y="4343400"/>
            <a:ext cx="5791200" cy="190500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2432755-BCF5-451F-968D-CFFD10D87B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400800" y="4343400"/>
            <a:ext cx="2400300" cy="190500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0055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4" pos="4032">
          <p15:clr>
            <a:srgbClr val="FBAE40"/>
          </p15:clr>
        </p15:guide>
        <p15:guide id="5" pos="386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8458200" cy="612476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8458200" cy="649138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8458200" cy="67310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8458200" cy="69850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8458200" cy="69850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8458200" cy="733425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0614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3915201" cy="612476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2070496"/>
            <a:ext cx="3915201" cy="649138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900944"/>
            <a:ext cx="3915201" cy="67310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755354"/>
            <a:ext cx="3915201" cy="69850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4635164"/>
            <a:ext cx="3915201" cy="69850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5514975"/>
            <a:ext cx="3915201" cy="733425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B5446E9-DDFC-4F9F-AEF5-5E6061E5BD1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19199" y="1255490"/>
            <a:ext cx="3915201" cy="61247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9BC59DB4-A285-4104-8DAD-21B49267AAD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619199" y="1998291"/>
            <a:ext cx="3915201" cy="61247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F319E46-D027-404B-8292-60A07B8E3C9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619198" y="2723530"/>
            <a:ext cx="3915201" cy="61247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E1FA65FE-4DFA-484E-A01C-9BF08B32C20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619197" y="3528194"/>
            <a:ext cx="3915201" cy="61247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6FE7E90B-1DE9-4A55-9F1D-9EF5F50C0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619199" y="4351336"/>
            <a:ext cx="3915201" cy="61247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78067368-CA9E-4B15-AE6A-F50A1D1FEE7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619199" y="5142672"/>
            <a:ext cx="3915201" cy="61247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586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3915201" cy="508348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1890383"/>
            <a:ext cx="3915201" cy="53877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540722"/>
            <a:ext cx="3915201" cy="558665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3215027"/>
            <a:ext cx="3915201" cy="57974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3923467"/>
            <a:ext cx="3915201" cy="479130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4570272"/>
            <a:ext cx="3915201" cy="503086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B5446E9-DDFC-4F9F-AEF5-5E6061E5BD1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42900" y="5192244"/>
            <a:ext cx="3884582" cy="460163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9BC59DB4-A285-4104-8DAD-21B49267AAD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9991" y="5846320"/>
            <a:ext cx="3915201" cy="506179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F319E46-D027-404B-8292-60A07B8E3C9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572000" y="1285392"/>
            <a:ext cx="3915201" cy="496128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E1FA65FE-4DFA-484E-A01C-9BF08B32C20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572000" y="1907310"/>
            <a:ext cx="3915201" cy="496128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6FE7E90B-1DE9-4A55-9F1D-9EF5F50C0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571998" y="2552647"/>
            <a:ext cx="3915203" cy="496128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78067368-CA9E-4B15-AE6A-F50A1D1FEE7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571998" y="3180936"/>
            <a:ext cx="3915201" cy="496128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5E5FD159-7D64-425D-8A2A-A277BA99EF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571997" y="3804996"/>
            <a:ext cx="3915201" cy="496128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541837AF-C59A-41F4-B287-4D150C3991E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555122" y="4426914"/>
            <a:ext cx="3915201" cy="496128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D412E9F6-71C8-46A2-9E6F-CEEE9EAE76C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555121" y="5007442"/>
            <a:ext cx="3915201" cy="496128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31CFC7A0-FC48-4DC1-B7D6-CAA1CD845063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555120" y="5587970"/>
            <a:ext cx="3915201" cy="496128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6A352A5B-6030-4FA9-A2A1-59E4776BEA83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507920" y="6248400"/>
            <a:ext cx="3915201" cy="496128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912590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ix Main 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10"/>
            <a:ext cx="3915201" cy="23879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900" y="1686683"/>
            <a:ext cx="3915201" cy="253091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356A590-66B5-4770-8441-82DC031F56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342900" y="2059434"/>
            <a:ext cx="3915201" cy="262433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3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30BD29E5-BD7B-4CD0-9B09-8F8B24F89FB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2900" y="2445318"/>
            <a:ext cx="3915201" cy="27233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4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908CA92-5DB2-4DC0-937B-1B178AA91781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2900" y="2878231"/>
            <a:ext cx="3915201" cy="225072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5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6">
            <a:extLst>
              <a:ext uri="{FF2B5EF4-FFF2-40B4-BE49-F238E27FC236}">
                <a16:creationId xmlns:a16="http://schemas.microsoft.com/office/drawing/2014/main" id="{8B728CCD-2639-461B-9841-57505AC13467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42900" y="3223683"/>
            <a:ext cx="3915201" cy="236325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/>
              <a:t>Slide Content 6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  <a:endParaRPr lang="en-US" dirty="0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DB5446E9-DDFC-4F9F-AEF5-5E6061E5BD1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339991" y="3595811"/>
            <a:ext cx="3884582" cy="216162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9BC59DB4-A285-4104-8DAD-21B49267AAD3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9991" y="3960313"/>
            <a:ext cx="3915201" cy="237778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6" name="Content Placeholder 6">
            <a:extLst>
              <a:ext uri="{FF2B5EF4-FFF2-40B4-BE49-F238E27FC236}">
                <a16:creationId xmlns:a16="http://schemas.microsoft.com/office/drawing/2014/main" id="{FF319E46-D027-404B-8292-60A07B8E3C98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2900" y="4421895"/>
            <a:ext cx="3896982" cy="337445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E1FA65FE-4DFA-484E-A01C-9BF08B32C20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9990" y="4893266"/>
            <a:ext cx="3915201" cy="31205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6">
            <a:extLst>
              <a:ext uri="{FF2B5EF4-FFF2-40B4-BE49-F238E27FC236}">
                <a16:creationId xmlns:a16="http://schemas.microsoft.com/office/drawing/2014/main" id="{6FE7E90B-1DE9-4A55-9F1D-9EF5F50C09A3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52010" y="5324518"/>
            <a:ext cx="3896982" cy="306831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9" name="Content Placeholder 6">
            <a:extLst>
              <a:ext uri="{FF2B5EF4-FFF2-40B4-BE49-F238E27FC236}">
                <a16:creationId xmlns:a16="http://schemas.microsoft.com/office/drawing/2014/main" id="{78067368-CA9E-4B15-AE6A-F50A1D1FEE7F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364708" y="5738911"/>
            <a:ext cx="3915201" cy="31205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6">
            <a:extLst>
              <a:ext uri="{FF2B5EF4-FFF2-40B4-BE49-F238E27FC236}">
                <a16:creationId xmlns:a16="http://schemas.microsoft.com/office/drawing/2014/main" id="{5E5FD159-7D64-425D-8A2A-A277BA99EF97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64707" y="6203043"/>
            <a:ext cx="3915201" cy="31205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Content Placeholder 6">
            <a:extLst>
              <a:ext uri="{FF2B5EF4-FFF2-40B4-BE49-F238E27FC236}">
                <a16:creationId xmlns:a16="http://schemas.microsoft.com/office/drawing/2014/main" id="{541837AF-C59A-41F4-B287-4D150C3991E3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619199" y="1240079"/>
            <a:ext cx="3915201" cy="31205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2" name="Content Placeholder 6">
            <a:extLst>
              <a:ext uri="{FF2B5EF4-FFF2-40B4-BE49-F238E27FC236}">
                <a16:creationId xmlns:a16="http://schemas.microsoft.com/office/drawing/2014/main" id="{D412E9F6-71C8-46A2-9E6F-CEEE9EAE76C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619199" y="1669739"/>
            <a:ext cx="3915201" cy="31205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3" name="Content Placeholder 6">
            <a:extLst>
              <a:ext uri="{FF2B5EF4-FFF2-40B4-BE49-F238E27FC236}">
                <a16:creationId xmlns:a16="http://schemas.microsoft.com/office/drawing/2014/main" id="{31CFC7A0-FC48-4DC1-B7D6-CAA1CD845063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4583793" y="2089944"/>
            <a:ext cx="3915201" cy="31205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6A352A5B-6030-4FA9-A2A1-59E4776BEA83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4572000" y="2501078"/>
            <a:ext cx="3915201" cy="31205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5" name="Content Placeholder 6">
            <a:extLst>
              <a:ext uri="{FF2B5EF4-FFF2-40B4-BE49-F238E27FC236}">
                <a16:creationId xmlns:a16="http://schemas.microsoft.com/office/drawing/2014/main" id="{939E7FC2-B2C3-45CE-A89E-4B640DF31C0C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4583793" y="2957493"/>
            <a:ext cx="3915201" cy="31205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Content Placeholder 6">
            <a:extLst>
              <a:ext uri="{FF2B5EF4-FFF2-40B4-BE49-F238E27FC236}">
                <a16:creationId xmlns:a16="http://schemas.microsoft.com/office/drawing/2014/main" id="{C6F809C9-4552-4826-8E8A-57A93CCC5A12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4583793" y="3337324"/>
            <a:ext cx="3915201" cy="31205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7" name="Content Placeholder 6">
            <a:extLst>
              <a:ext uri="{FF2B5EF4-FFF2-40B4-BE49-F238E27FC236}">
                <a16:creationId xmlns:a16="http://schemas.microsoft.com/office/drawing/2014/main" id="{95404D62-79D7-4C74-B8D7-4C7C95A473B6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>
          <a:xfrm>
            <a:off x="4571999" y="3736438"/>
            <a:ext cx="3915201" cy="31205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Content Placeholder 6">
            <a:extLst>
              <a:ext uri="{FF2B5EF4-FFF2-40B4-BE49-F238E27FC236}">
                <a16:creationId xmlns:a16="http://schemas.microsoft.com/office/drawing/2014/main" id="{A2848E1D-0219-4840-B851-C189EC0ACAE2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4555235" y="4148808"/>
            <a:ext cx="3915201" cy="31205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9" name="Content Placeholder 6">
            <a:extLst>
              <a:ext uri="{FF2B5EF4-FFF2-40B4-BE49-F238E27FC236}">
                <a16:creationId xmlns:a16="http://schemas.microsoft.com/office/drawing/2014/main" id="{1B15378D-26B6-4E62-B19B-74EEBA9AC60C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4555234" y="4520841"/>
            <a:ext cx="3915201" cy="31205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0" name="Content Placeholder 6">
            <a:extLst>
              <a:ext uri="{FF2B5EF4-FFF2-40B4-BE49-F238E27FC236}">
                <a16:creationId xmlns:a16="http://schemas.microsoft.com/office/drawing/2014/main" id="{A936937C-6A2B-4EF3-A454-DAD26FB4ACC2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4555233" y="4900494"/>
            <a:ext cx="3915201" cy="31205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1" name="Content Placeholder 6">
            <a:extLst>
              <a:ext uri="{FF2B5EF4-FFF2-40B4-BE49-F238E27FC236}">
                <a16:creationId xmlns:a16="http://schemas.microsoft.com/office/drawing/2014/main" id="{BE4B9C4A-2252-4F18-B678-0F7902552718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555232" y="5345417"/>
            <a:ext cx="3915201" cy="31205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06243068-22DA-40B5-A518-9977F844C4BD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4555231" y="5749989"/>
            <a:ext cx="3915201" cy="31205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3" name="Content Placeholder 6">
            <a:extLst>
              <a:ext uri="{FF2B5EF4-FFF2-40B4-BE49-F238E27FC236}">
                <a16:creationId xmlns:a16="http://schemas.microsoft.com/office/drawing/2014/main" id="{54B93412-3CF5-4DBE-97B3-FD6CCA1C3A53}"/>
              </a:ext>
            </a:extLst>
          </p:cNvPr>
          <p:cNvSpPr>
            <a:spLocks noGrp="1"/>
          </p:cNvSpPr>
          <p:nvPr>
            <p:ph sz="quarter" idx="38" hasCustomPrompt="1"/>
          </p:nvPr>
        </p:nvSpPr>
        <p:spPr>
          <a:xfrm>
            <a:off x="4555230" y="6149103"/>
            <a:ext cx="3915201" cy="31205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4" name="Content Placeholder 6">
            <a:extLst>
              <a:ext uri="{FF2B5EF4-FFF2-40B4-BE49-F238E27FC236}">
                <a16:creationId xmlns:a16="http://schemas.microsoft.com/office/drawing/2014/main" id="{D01149EA-EEBB-425F-A1A8-736ED9E58C8D}"/>
              </a:ext>
            </a:extLst>
          </p:cNvPr>
          <p:cNvSpPr>
            <a:spLocks noGrp="1"/>
          </p:cNvSpPr>
          <p:nvPr>
            <p:ph sz="quarter" idx="39" hasCustomPrompt="1"/>
          </p:nvPr>
        </p:nvSpPr>
        <p:spPr>
          <a:xfrm>
            <a:off x="4555229" y="6589731"/>
            <a:ext cx="3915201" cy="31205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5" name="Content Placeholder 6">
            <a:extLst>
              <a:ext uri="{FF2B5EF4-FFF2-40B4-BE49-F238E27FC236}">
                <a16:creationId xmlns:a16="http://schemas.microsoft.com/office/drawing/2014/main" id="{EFDCEDA7-8CD1-43B6-9B08-FB8BC4D5EDC6}"/>
              </a:ext>
            </a:extLst>
          </p:cNvPr>
          <p:cNvSpPr>
            <a:spLocks noGrp="1"/>
          </p:cNvSpPr>
          <p:nvPr>
            <p:ph sz="quarter" idx="40" hasCustomPrompt="1"/>
          </p:nvPr>
        </p:nvSpPr>
        <p:spPr>
          <a:xfrm>
            <a:off x="4555228" y="7062831"/>
            <a:ext cx="3915201" cy="312057"/>
          </a:xfr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</a:lstStyle>
          <a:p>
            <a:pPr lvl="0"/>
            <a:r>
              <a:rPr lang="en-US" dirty="0"/>
              <a:t>Slide Content 6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564" y="6324600"/>
            <a:ext cx="2404872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101" y="6684963"/>
            <a:ext cx="6972299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154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3" name="Long Copyright">
            <a:extLst>
              <a:ext uri="{FF2B5EF4-FFF2-40B4-BE49-F238E27FC236}">
                <a16:creationId xmlns:a16="http://schemas.microsoft.com/office/drawing/2014/main" id="{9AB572CE-E262-4FA6-8D47-02F068ADD1B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6487064"/>
            <a:ext cx="9144000" cy="370936"/>
          </a:xfrm>
        </p:spPr>
        <p:txBody>
          <a:bodyPr/>
          <a:lstStyle>
            <a:lvl1pPr algn="ctr">
              <a:defRPr/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© &lt; add the year&gt; McGraw Hill. All rights reserved. Authorized only for instructor use in the classroom.</a:t>
            </a:r>
          </a:p>
          <a:p>
            <a:pPr defTabSz="457200">
              <a:spcBef>
                <a:spcPct val="20000"/>
              </a:spcBef>
              <a:defRPr/>
            </a:pPr>
            <a:r>
              <a:rPr lang="en-US" dirty="0"/>
              <a:t>No reproduction or further distribution permitted without the prior written consent of McGraw Hill.</a:t>
            </a:r>
          </a:p>
        </p:txBody>
      </p:sp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43668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losing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idden Slide Title">
            <a:extLst>
              <a:ext uri="{FF2B5EF4-FFF2-40B4-BE49-F238E27FC236}">
                <a16:creationId xmlns:a16="http://schemas.microsoft.com/office/drawing/2014/main" id="{D3229D0C-04EF-482F-B26C-8D49CD33DB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5949" y="418391"/>
            <a:ext cx="2292103" cy="29182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hidden title here </a:t>
            </a:r>
          </a:p>
        </p:txBody>
      </p:sp>
      <p:pic>
        <p:nvPicPr>
          <p:cNvPr id="6" name="MGH Logo">
            <a:extLst>
              <a:ext uri="{FF2B5EF4-FFF2-40B4-BE49-F238E27FC236}">
                <a16:creationId xmlns:a16="http://schemas.microsoft.com/office/drawing/2014/main" id="{60DCFDF5-2A5B-440E-888A-BC0BFEF9FF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0211" y="1005697"/>
            <a:ext cx="2443579" cy="2443579"/>
          </a:xfrm>
          <a:prstGeom prst="rect">
            <a:avLst/>
          </a:prstGeom>
        </p:spPr>
      </p:pic>
      <p:sp>
        <p:nvSpPr>
          <p:cNvPr id="9" name="MGH Tagline">
            <a:extLst>
              <a:ext uri="{FF2B5EF4-FFF2-40B4-BE49-F238E27FC236}">
                <a16:creationId xmlns:a16="http://schemas.microsoft.com/office/drawing/2014/main" id="{F040BF5C-A78D-440C-93DF-72F3F641F3F1}"/>
              </a:ext>
            </a:extLst>
          </p:cNvPr>
          <p:cNvSpPr txBox="1"/>
          <p:nvPr userDrawn="1"/>
        </p:nvSpPr>
        <p:spPr>
          <a:xfrm>
            <a:off x="1730746" y="3796682"/>
            <a:ext cx="5682508" cy="4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4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Because learning changes everything.</a:t>
            </a:r>
            <a:r>
              <a:rPr kumimoji="0" lang="en-US" sz="1400" b="0" i="0" u="none" strike="noStrike" kern="1200" cap="none" spc="40" normalizeH="0" baseline="6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+mn-cs"/>
              </a:rPr>
              <a:t>®</a:t>
            </a:r>
            <a:endParaRPr kumimoji="0" lang="en-US" sz="2400" b="0" i="0" u="none" strike="noStrike" kern="1200" cap="none" spc="40" normalizeH="0" baseline="60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MGH URL">
            <a:extLst>
              <a:ext uri="{FF2B5EF4-FFF2-40B4-BE49-F238E27FC236}">
                <a16:creationId xmlns:a16="http://schemas.microsoft.com/office/drawing/2014/main" id="{2215B5DD-E18E-478F-81B9-79BA83A9A251}"/>
              </a:ext>
            </a:extLst>
          </p:cNvPr>
          <p:cNvSpPr txBox="1"/>
          <p:nvPr userDrawn="1"/>
        </p:nvSpPr>
        <p:spPr>
          <a:xfrm>
            <a:off x="3269085" y="5329121"/>
            <a:ext cx="26058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www.mheducation.com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52138A-1304-465B-AE03-541BDE0CCB4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28600" y="6543675"/>
            <a:ext cx="8715375" cy="187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638914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6CA9270-FD0E-4B64-B0D8-24095E6A29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899" y="2366309"/>
            <a:ext cx="7696919" cy="526936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lang="en-US" dirty="0"/>
              <a:t>Accessibility Content: Text Alternatives for Images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B6E1DCB-9B8A-423D-B48B-2CCDE624B4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710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isc.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C0136BE0-3F2D-44D5-B125-B7A30D2C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50" y="117244"/>
            <a:ext cx="6065851" cy="73097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A117DCA-6A6D-48B9-9002-DA1E4814BF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37202" y="6682314"/>
            <a:ext cx="342900" cy="143831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">
            <a:extLst>
              <a:ext uri="{FF2B5EF4-FFF2-40B4-BE49-F238E27FC236}">
                <a16:creationId xmlns:a16="http://schemas.microsoft.com/office/drawing/2014/main" id="{DA8444E8-1445-4AB7-85DD-90449330C00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73249"/>
            <a:ext cx="6477000" cy="4343400"/>
          </a:xfrm>
        </p:spPr>
        <p:txBody>
          <a:bodyPr/>
          <a:lstStyle>
            <a:lvl1pPr>
              <a:defRPr/>
            </a:lvl1pPr>
            <a:lvl2pPr marL="344488" indent="-342900">
              <a:buFont typeface="Arial" panose="020B0604020202020204" pitchFamily="34" charset="0"/>
              <a:buChar char="•"/>
              <a:defRPr/>
            </a:lvl2pPr>
            <a:lvl3pPr>
              <a:defRPr/>
            </a:lvl3pPr>
            <a:lvl4pPr>
              <a:defRPr/>
            </a:lvl4pPr>
          </a:lstStyle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45416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6823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</p:spTree>
    <p:extLst>
      <p:ext uri="{BB962C8B-B14F-4D97-AF65-F5344CB8AC3E}">
        <p14:creationId xmlns:p14="http://schemas.microsoft.com/office/powerpoint/2010/main" val="5444675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MHE Official Background, fixed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52559"/>
            <a:ext cx="9144000" cy="4982750"/>
            <a:chOff x="0" y="1521567"/>
            <a:chExt cx="9144000" cy="48464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FD8DC8-1EF1-6B48-9F31-D9D254F85818}"/>
                </a:ext>
              </a:extLst>
            </p:cNvPr>
            <p:cNvSpPr/>
            <p:nvPr userDrawn="1"/>
          </p:nvSpPr>
          <p:spPr>
            <a:xfrm>
              <a:off x="0" y="1521567"/>
              <a:ext cx="9144000" cy="4846438"/>
            </a:xfrm>
            <a:prstGeom prst="rect">
              <a:avLst/>
            </a:prstGeom>
            <a:solidFill>
              <a:srgbClr val="720F1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185629" y="2001422"/>
              <a:ext cx="8493233" cy="4166364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364385" y="2475809"/>
              <a:ext cx="7858340" cy="3513221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777240" y="2985555"/>
            <a:ext cx="6521640" cy="873214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782058" y="3986784"/>
            <a:ext cx="4297680" cy="51758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7202" y="465003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>
            <p:ph type="body" sz="quarter" idx="10"/>
          </p:nvPr>
        </p:nvSpPr>
        <p:spPr>
          <a:xfrm>
            <a:off x="777240" y="4718304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185738" y="6515100"/>
            <a:ext cx="8662987" cy="2889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© McGraw Hill LLC. All rights reserved. No reproduction or distribution without the prior written consent of McGraw Hill LLC.</a:t>
            </a:r>
          </a:p>
        </p:txBody>
      </p:sp>
    </p:spTree>
    <p:extLst>
      <p:ext uri="{BB962C8B-B14F-4D97-AF65-F5344CB8AC3E}">
        <p14:creationId xmlns:p14="http://schemas.microsoft.com/office/powerpoint/2010/main" val="3806434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9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On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6" name="Return to main slide Link 1">
            <a:extLst>
              <a:ext uri="{FF2B5EF4-FFF2-40B4-BE49-F238E27FC236}">
                <a16:creationId xmlns:a16="http://schemas.microsoft.com/office/drawing/2014/main" id="{F538FEEA-434F-404A-8A40-5F717D6CB5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081587" y="1068234"/>
            <a:ext cx="2980826" cy="225425"/>
          </a:xfrm>
        </p:spPr>
        <p:txBody>
          <a:bodyPr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dirty="0"/>
              <a:t>Return to parent-slide containing images.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371601"/>
            <a:ext cx="8458200" cy="487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Return to main slide Link 2">
            <a:extLst>
              <a:ext uri="{FF2B5EF4-FFF2-40B4-BE49-F238E27FC236}">
                <a16:creationId xmlns:a16="http://schemas.microsoft.com/office/drawing/2014/main" id="{D8AF3780-479B-4486-8AEE-B0E29BE2F8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92111" y="6350211"/>
            <a:ext cx="2959779" cy="228600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28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-Two Comparison Placeholders With Ident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304800"/>
            <a:ext cx="8458200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Return to main slide Link 1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081528" y="1059828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8" name="Image Identifier 1">
            <a:extLst>
              <a:ext uri="{FF2B5EF4-FFF2-40B4-BE49-F238E27FC236}">
                <a16:creationId xmlns:a16="http://schemas.microsoft.com/office/drawing/2014/main" id="{C828D23C-A7ED-420E-B199-2D8CCF24D6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5125" y="1410562"/>
            <a:ext cx="4076700" cy="3921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1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Image Identifier 2">
            <a:extLst>
              <a:ext uri="{FF2B5EF4-FFF2-40B4-BE49-F238E27FC236}">
                <a16:creationId xmlns:a16="http://schemas.microsoft.com/office/drawing/2014/main" id="{7DBCEA22-E8D2-4B8A-B55C-3FFA6FAB31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715145" y="1410562"/>
            <a:ext cx="4078224" cy="39319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Image Identifier 2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B2D170F-7AF9-40BB-A11B-08474DF5C3A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724400" y="1933303"/>
            <a:ext cx="4076700" cy="431509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Content 2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turn to main slide Link 2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81528" y="6348550"/>
            <a:ext cx="2980944" cy="228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lang="en-US" sz="1200" dirty="0"/>
            </a:lvl1pPr>
          </a:lstStyle>
          <a:p>
            <a:pPr lvl="0" algn="ctr"/>
            <a:r>
              <a:rPr lang="en-US" dirty="0"/>
              <a:t>Return to parent-slide containing images.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33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>
          <p15:clr>
            <a:srgbClr val="FBAE40"/>
          </p15:clr>
        </p15:guide>
        <p15:guide id="2" orient="horz" pos="2736">
          <p15:clr>
            <a:srgbClr val="FBAE40"/>
          </p15:clr>
        </p15:guide>
        <p15:guide id="3" pos="2880">
          <p15:clr>
            <a:srgbClr val="FBAE40"/>
          </p15:clr>
        </p15:guide>
        <p15:guide id="4" pos="2976">
          <p15:clr>
            <a:srgbClr val="FBAE40"/>
          </p15:clr>
        </p15:guide>
        <p15:guide id="5" pos="278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NO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MHE altered Background, fixed">
            <a:extLst>
              <a:ext uri="{FF2B5EF4-FFF2-40B4-BE49-F238E27FC236}">
                <a16:creationId xmlns:a16="http://schemas.microsoft.com/office/drawing/2014/main" id="{7A14A7A9-A9D7-4A08-A24F-4D1C1F4C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46366"/>
            <a:ext cx="9143999" cy="4991100"/>
            <a:chOff x="0" y="1524000"/>
            <a:chExt cx="9143999" cy="49911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500492E-5EBE-C745-8EEE-F17D4BB4582E}"/>
                </a:ext>
              </a:extLst>
            </p:cNvPr>
            <p:cNvSpPr/>
            <p:nvPr userDrawn="1"/>
          </p:nvSpPr>
          <p:spPr>
            <a:xfrm>
              <a:off x="0" y="1524000"/>
              <a:ext cx="9143999" cy="4991100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D976C39-0B94-D44F-9108-A52DD0916B5A}"/>
                </a:ext>
              </a:extLst>
            </p:cNvPr>
            <p:cNvSpPr/>
            <p:nvPr userDrawn="1"/>
          </p:nvSpPr>
          <p:spPr>
            <a:xfrm>
              <a:off x="190500" y="2019300"/>
              <a:ext cx="8496300" cy="42672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"/>
          <p:cNvSpPr>
            <a:spLocks noGrp="1"/>
          </p:cNvSpPr>
          <p:nvPr userDrawn="1">
            <p:ph type="ctrTitle"/>
          </p:nvPr>
        </p:nvSpPr>
        <p:spPr>
          <a:xfrm>
            <a:off x="567378" y="2593298"/>
            <a:ext cx="6980170" cy="1130559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/>
          </p:nvPr>
        </p:nvSpPr>
        <p:spPr>
          <a:xfrm>
            <a:off x="567378" y="3807503"/>
            <a:ext cx="4542020" cy="71935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21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02310" y="4665027"/>
            <a:ext cx="357478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"/>
          <p:cNvSpPr>
            <a:spLocks noGrp="1"/>
          </p:cNvSpPr>
          <p:nvPr userDrawn="1">
            <p:ph type="body" sz="quarter" idx="10"/>
          </p:nvPr>
        </p:nvSpPr>
        <p:spPr>
          <a:xfrm>
            <a:off x="567378" y="4770769"/>
            <a:ext cx="4443413" cy="57618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190500" y="6515100"/>
            <a:ext cx="8643938" cy="2889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© McGraw Hill LLC. All rights reserved. No reproduction or distribution without the prior written consent of McGraw Hill LLC.</a:t>
            </a:r>
          </a:p>
        </p:txBody>
      </p:sp>
    </p:spTree>
    <p:extLst>
      <p:ext uri="{BB962C8B-B14F-4D97-AF65-F5344CB8AC3E}">
        <p14:creationId xmlns:p14="http://schemas.microsoft.com/office/powerpoint/2010/main" val="1233895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  <p15:guide id="2" orient="horz" pos="3960">
          <p15:clr>
            <a:srgbClr val="FBAE40"/>
          </p15:clr>
        </p15:guide>
        <p15:guide id="3" pos="120">
          <p15:clr>
            <a:srgbClr val="FBAE40"/>
          </p15:clr>
        </p15:guide>
        <p15:guide id="4" pos="5472">
          <p15:clr>
            <a:srgbClr val="FBAE40"/>
          </p15:clr>
        </p15:guide>
        <p15:guide id="5" orient="horz" pos="226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 W/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MHE Altered Background, fixed">
            <a:extLst>
              <a:ext uri="{FF2B5EF4-FFF2-40B4-BE49-F238E27FC236}">
                <a16:creationId xmlns:a16="http://schemas.microsoft.com/office/drawing/2014/main" id="{E2D8ACCF-E5FC-4FE9-9E84-B2A0A6B1E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42900" y="2095500"/>
            <a:ext cx="3886199" cy="3886199"/>
            <a:chOff x="342900" y="2095500"/>
            <a:chExt cx="3886199" cy="388619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AD1ADE-6D88-5C48-9EEF-7E081C733011}"/>
                </a:ext>
              </a:extLst>
            </p:cNvPr>
            <p:cNvSpPr/>
            <p:nvPr userDrawn="1"/>
          </p:nvSpPr>
          <p:spPr>
            <a:xfrm>
              <a:off x="342900" y="2095500"/>
              <a:ext cx="3886199" cy="3886199"/>
            </a:xfrm>
            <a:prstGeom prst="rect">
              <a:avLst/>
            </a:prstGeom>
            <a:solidFill>
              <a:srgbClr val="9F2241"/>
            </a:soli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FE6DE48-1064-2849-AF2D-2E29711B1885}"/>
                </a:ext>
              </a:extLst>
            </p:cNvPr>
            <p:cNvSpPr/>
            <p:nvPr userDrawn="1"/>
          </p:nvSpPr>
          <p:spPr>
            <a:xfrm>
              <a:off x="495300" y="2362200"/>
              <a:ext cx="3429000" cy="3467100"/>
            </a:xfrm>
            <a:prstGeom prst="rect">
              <a:avLst/>
            </a:prstGeom>
            <a:solidFill>
              <a:srgbClr val="E21A23"/>
            </a:solidFill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"/>
          <p:cNvSpPr>
            <a:spLocks noGrp="1"/>
          </p:cNvSpPr>
          <p:nvPr userDrawn="1">
            <p:ph type="ctrTitle" hasCustomPrompt="1"/>
          </p:nvPr>
        </p:nvSpPr>
        <p:spPr>
          <a:xfrm>
            <a:off x="621792" y="2608290"/>
            <a:ext cx="3035808" cy="1394084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21792" y="4069830"/>
            <a:ext cx="3035808" cy="80409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Presentation Subtitle</a:t>
            </a:r>
          </a:p>
        </p:txBody>
      </p:sp>
      <p:cxnSp>
        <p:nvCxnSpPr>
          <p:cNvPr id="9" name="MHE line separating subtitles from text">
            <a:extLst>
              <a:ext uri="{FF2B5EF4-FFF2-40B4-BE49-F238E27FC236}">
                <a16:creationId xmlns:a16="http://schemas.microsoft.com/office/drawing/2014/main" id="{EC86C884-D766-9149-B40E-B86A943D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3232" y="4919472"/>
            <a:ext cx="2532888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1791" y="5096656"/>
            <a:ext cx="3043303" cy="569626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200" b="1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Extra Text</a:t>
            </a:r>
          </a:p>
        </p:txBody>
      </p:sp>
      <p:sp>
        <p:nvSpPr>
          <p:cNvPr id="3" name="Cover Placeholder">
            <a:extLst>
              <a:ext uri="{FF2B5EF4-FFF2-40B4-BE49-F238E27FC236}">
                <a16:creationId xmlns:a16="http://schemas.microsoft.com/office/drawing/2014/main" id="{67C61915-1FDF-4DF1-95F4-8BAC894B4DC1}"/>
              </a:ext>
            </a:extLst>
          </p:cNvPr>
          <p:cNvSpPr>
            <a:spLocks noGrp="1"/>
          </p:cNvSpPr>
          <p:nvPr userDrawn="1">
            <p:ph type="pic" sz="quarter" idx="11" hasCustomPrompt="1"/>
          </p:nvPr>
        </p:nvSpPr>
        <p:spPr>
          <a:xfrm>
            <a:off x="4572000" y="1450230"/>
            <a:ext cx="4229100" cy="453147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Optional: Include Cover Here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01613" y="6515100"/>
            <a:ext cx="8620125" cy="2762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© McGraw Hill LLC. All rights reserved. No reproduction or distribution without the prior written consent of McGraw Hill LLC.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C0C47A-CADE-49AD-54B5-3E3037F823B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24200" y="6107113"/>
            <a:ext cx="3498850" cy="2555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4478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20">
          <p15:clr>
            <a:srgbClr val="FBAE40"/>
          </p15:clr>
        </p15:guide>
        <p15:guide id="2" orient="horz" pos="3768">
          <p15:clr>
            <a:srgbClr val="FBAE40"/>
          </p15:clr>
        </p15:guide>
        <p15:guide id="3" pos="2664">
          <p15:clr>
            <a:srgbClr val="FBAE40"/>
          </p15:clr>
        </p15:guide>
        <p15:guide id="4" pos="2880">
          <p15:clr>
            <a:srgbClr val="FBAE40"/>
          </p15:clr>
        </p15:guide>
        <p15:guide id="5" pos="2472">
          <p15:clr>
            <a:srgbClr val="FBAE40"/>
          </p15:clr>
        </p15:guide>
        <p15:guide id="6" pos="312">
          <p15:clr>
            <a:srgbClr val="FBAE40"/>
          </p15:clr>
        </p15:guide>
        <p15:guide id="7" orient="horz" pos="1488">
          <p15:clr>
            <a:srgbClr val="FBAE40"/>
          </p15:clr>
        </p15:guide>
        <p15:guide id="8" orient="horz" pos="367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8458200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F8D8291-5BF4-41AC-87CE-ED5DE4CB1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085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 userDrawn="1">
          <p15:clr>
            <a:srgbClr val="FBAE40"/>
          </p15:clr>
        </p15:guide>
        <p15:guide id="2" orient="horz" pos="360" userDrawn="1">
          <p15:clr>
            <a:srgbClr val="FBAE40"/>
          </p15:clr>
        </p15:guide>
        <p15:guide id="3" pos="264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 1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2900" y="192490"/>
            <a:ext cx="4229100" cy="903231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5" name="Slide Title 2">
            <a:extLst>
              <a:ext uri="{FF2B5EF4-FFF2-40B4-BE49-F238E27FC236}">
                <a16:creationId xmlns:a16="http://schemas.microsoft.com/office/drawing/2014/main" id="{B5BB26E5-AE57-4ED5-B8A8-BEE1BD13AD3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49800" y="192088"/>
            <a:ext cx="4051300" cy="90328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IN" sz="4000" b="1" dirty="0">
                <a:latin typeface="+mj-lt"/>
                <a:ea typeface="+mj-ea"/>
                <a:cs typeface="+mj-cs"/>
              </a:defRPr>
            </a:lvl1pPr>
          </a:lstStyle>
          <a:p>
            <a:pPr lvl="0">
              <a:lnSpc>
                <a:spcPct val="90000"/>
              </a:lnSpc>
              <a:spcBef>
                <a:spcPct val="0"/>
              </a:spcBef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j-ea"/>
                <a:cs typeface="+mj-cs"/>
              </a:rPr>
              <a:t>Slide Title</a:t>
            </a:r>
            <a:endParaRPr lang="en-IN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spcAft>
                <a:spcPts val="0"/>
              </a:spcAft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39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2364" y="304800"/>
            <a:ext cx="6168736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Connecting through social media icon.">
            <a:extLst>
              <a:ext uri="{FF2B5EF4-FFF2-40B4-BE49-F238E27FC236}">
                <a16:creationId xmlns:a16="http://schemas.microsoft.com/office/drawing/2014/main" id="{48BB348F-12C6-489F-958D-1FDE88A924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4695" y="298541"/>
            <a:ext cx="2438400" cy="66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125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One Main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>
            <a:extLst>
              <a:ext uri="{FF2B5EF4-FFF2-40B4-BE49-F238E27FC236}">
                <a16:creationId xmlns:a16="http://schemas.microsoft.com/office/drawing/2014/main" id="{A4407840-F6A4-4638-BB2F-9FBAA1A814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2364" y="304800"/>
            <a:ext cx="6168736" cy="678611"/>
          </a:xfrm>
          <a:prstGeom prst="rect">
            <a:avLst/>
          </a:prstGeo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Slide Title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13536C2-DC17-4031-9948-17E37EF9911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42900" y="1276709"/>
            <a:ext cx="8458200" cy="4971691"/>
          </a:xfrm>
          <a:prstGeom prst="rect">
            <a:avLst/>
          </a:prstGeom>
        </p:spPr>
        <p:txBody>
          <a:bodyPr/>
          <a:lstStyle>
            <a:lvl1pPr>
              <a:defRPr/>
            </a:lvl1pPr>
            <a:lvl2pPr marL="292608" indent="-292608">
              <a:spcBef>
                <a:spcPts val="1000"/>
              </a:spcBef>
              <a:spcAft>
                <a:spcPts val="0"/>
              </a:spcAft>
              <a:defRPr/>
            </a:lvl2pPr>
          </a:lstStyle>
          <a:p>
            <a:pPr lvl="0"/>
            <a:r>
              <a:rPr lang="en-US" dirty="0"/>
              <a:t>Slide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Appendix Link">
            <a:extLst>
              <a:ext uri="{FF2B5EF4-FFF2-40B4-BE49-F238E27FC236}">
                <a16:creationId xmlns:a16="http://schemas.microsoft.com/office/drawing/2014/main" id="{24E3FC7A-8095-4466-BF43-4B6D04A5D88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369347" y="6324600"/>
            <a:ext cx="2405307" cy="190500"/>
          </a:xfrm>
        </p:spPr>
        <p:txBody>
          <a:bodyPr anchor="b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dirty="0"/>
              <a:t>Add text alternative link, if needed.</a:t>
            </a:r>
          </a:p>
        </p:txBody>
      </p:sp>
      <p:sp>
        <p:nvSpPr>
          <p:cNvPr id="9" name="Image Credit">
            <a:extLst>
              <a:ext uri="{FF2B5EF4-FFF2-40B4-BE49-F238E27FC236}">
                <a16:creationId xmlns:a16="http://schemas.microsoft.com/office/drawing/2014/main" id="{29651301-3A88-4CBC-9B7F-A569599DC51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62099" y="6684963"/>
            <a:ext cx="6972301" cy="173037"/>
          </a:xfrm>
        </p:spPr>
        <p:txBody>
          <a:bodyPr anchor="ctr">
            <a:noAutofit/>
          </a:bodyPr>
          <a:lstStyle>
            <a:lvl1pPr algn="r"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r">
              <a:defRPr sz="900"/>
            </a:lvl2pPr>
            <a:lvl3pPr algn="r">
              <a:defRPr sz="900"/>
            </a:lvl3pPr>
            <a:lvl4pPr algn="r">
              <a:defRPr sz="900"/>
            </a:lvl4pPr>
            <a:lvl5pPr algn="r">
              <a:defRPr sz="900"/>
            </a:lvl5pPr>
          </a:lstStyle>
          <a:p>
            <a:pPr lvl="0"/>
            <a:r>
              <a:rPr lang="en-US" dirty="0"/>
              <a:t>Insert Image Credit Here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745DF60F-BF33-428F-883B-9C19F83780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/>
          <a:p>
            <a:fld id="{68151E55-6873-49E2-B8D5-2F265E6F197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Making Ethical Decisions icon.">
            <a:extLst>
              <a:ext uri="{FF2B5EF4-FFF2-40B4-BE49-F238E27FC236}">
                <a16:creationId xmlns:a16="http://schemas.microsoft.com/office/drawing/2014/main" id="{35AB3571-1B64-4E5D-ADAB-A22232BBBD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12475"/>
            <a:ext cx="2498501" cy="66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3233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60">
          <p15:clr>
            <a:srgbClr val="FBAE40"/>
          </p15:clr>
        </p15:guide>
        <p15:guide id="3" pos="264">
          <p15:clr>
            <a:srgbClr val="FBAE4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slideLayout" Target="../slideLayouts/slideLayout18.xml"/><Relationship Id="rId1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17" Type="http://schemas.openxmlformats.org/officeDocument/2006/relationships/slideLayout" Target="../slideLayouts/slideLayout22.xml"/><Relationship Id="rId2" Type="http://schemas.openxmlformats.org/officeDocument/2006/relationships/slideLayout" Target="../slideLayouts/slideLayout7.xml"/><Relationship Id="rId16" Type="http://schemas.openxmlformats.org/officeDocument/2006/relationships/slideLayout" Target="../slideLayouts/slideLayout21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4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GH logo">
            <a:extLst>
              <a:ext uri="{FF2B5EF4-FFF2-40B4-BE49-F238E27FC236}">
                <a16:creationId xmlns:a16="http://schemas.microsoft.com/office/drawing/2014/main" id="{BF372B49-B6F5-4826-B4F8-2F8A4FFF889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06" y="283845"/>
            <a:ext cx="999514" cy="999514"/>
          </a:xfrm>
          <a:prstGeom prst="rect">
            <a:avLst/>
          </a:prstGeom>
        </p:spPr>
      </p:pic>
      <p:sp>
        <p:nvSpPr>
          <p:cNvPr id="3" name="MGH Tagline">
            <a:extLst>
              <a:ext uri="{FF2B5EF4-FFF2-40B4-BE49-F238E27FC236}">
                <a16:creationId xmlns:a16="http://schemas.microsoft.com/office/drawing/2014/main" id="{70E12349-CEA7-4006-B6E3-3E283BDBD258}"/>
              </a:ext>
            </a:extLst>
          </p:cNvPr>
          <p:cNvSpPr txBox="1"/>
          <p:nvPr userDrawn="1"/>
        </p:nvSpPr>
        <p:spPr>
          <a:xfrm>
            <a:off x="5060273" y="337349"/>
            <a:ext cx="3873993" cy="338554"/>
          </a:xfrm>
          <a:prstGeom prst="rect">
            <a:avLst/>
          </a:prstGeom>
          <a:noFill/>
        </p:spPr>
        <p:txBody>
          <a:bodyPr wrap="square" lIns="45720" rIns="4572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4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Because learning changes everything.</a:t>
            </a:r>
            <a:r>
              <a:rPr lang="en-US" sz="1050" spc="40" baseline="600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®</a:t>
            </a:r>
            <a:endParaRPr lang="en-US" sz="1600" spc="40" baseline="60000" dirty="0"/>
          </a:p>
        </p:txBody>
      </p:sp>
      <p:sp>
        <p:nvSpPr>
          <p:cNvPr id="5" name="Long Copyright"/>
          <p:cNvSpPr>
            <a:spLocks noGrp="1"/>
          </p:cNvSpPr>
          <p:nvPr>
            <p:ph type="ftr" sz="quarter" idx="3"/>
          </p:nvPr>
        </p:nvSpPr>
        <p:spPr>
          <a:xfrm>
            <a:off x="0" y="6478439"/>
            <a:ext cx="9144000" cy="3795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defTabSz="457200">
              <a:spcBef>
                <a:spcPct val="20000"/>
              </a:spcBef>
              <a:defRPr/>
            </a:pPr>
            <a:r>
              <a:rPr lang="en-US" dirty="0"/>
              <a:t>Add long copyright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545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725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880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960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73877"/>
            <a:ext cx="8458200" cy="494437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 LLC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A9994BA6-A29E-44A0-A7B3-164E7D8FE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26412" y="6673531"/>
            <a:ext cx="355840" cy="161396"/>
          </a:xfrm>
          <a:prstGeom prst="rect">
            <a:avLst/>
          </a:prstGeom>
        </p:spPr>
        <p:txBody>
          <a:bodyPr/>
          <a:lstStyle>
            <a:lvl1pPr>
              <a:defRPr sz="800"/>
            </a:lvl1pPr>
          </a:lstStyle>
          <a:p>
            <a:fld id="{68151E55-6873-49E2-B8D5-2F265E6F19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4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717" r:id="rId2"/>
    <p:sldLayoutId id="2147483706" r:id="rId3"/>
    <p:sldLayoutId id="2147483709" r:id="rId4"/>
    <p:sldLayoutId id="2147483707" r:id="rId5"/>
    <p:sldLayoutId id="2147483708" r:id="rId6"/>
    <p:sldLayoutId id="2147483711" r:id="rId7"/>
    <p:sldLayoutId id="2147483716" r:id="rId8"/>
    <p:sldLayoutId id="2147483693" r:id="rId9"/>
    <p:sldLayoutId id="2147483719" r:id="rId10"/>
    <p:sldLayoutId id="2147483718" r:id="rId11"/>
    <p:sldLayoutId id="2147483699" r:id="rId12"/>
    <p:sldLayoutId id="2147483720" r:id="rId13"/>
    <p:sldLayoutId id="2147483695" r:id="rId14"/>
    <p:sldLayoutId id="2147483696" r:id="rId15"/>
    <p:sldLayoutId id="2147483697" r:id="rId16"/>
    <p:sldLayoutId id="2147483721" r:id="rId17"/>
    <p:sldLayoutId id="2147483723" r:id="rId18"/>
    <p:sldLayoutId id="2147483724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292608" indent="-29260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ClrTx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622800" indent="-292608" algn="l" defTabSz="914400" rtl="0" eaLnBrk="1" latinLnBrk="0" hangingPunct="1">
        <a:lnSpc>
          <a:spcPct val="100000"/>
        </a:lnSpc>
        <a:spcBef>
          <a:spcPts val="1000"/>
        </a:spcBef>
        <a:spcAft>
          <a:spcPts val="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 userDrawn="1">
          <p15:clr>
            <a:srgbClr val="F26B43"/>
          </p15:clr>
        </p15:guide>
        <p15:guide id="13" orient="horz" pos="360" userDrawn="1">
          <p15:clr>
            <a:srgbClr val="F26B43"/>
          </p15:clr>
        </p15:guide>
        <p15:guide id="14" orient="horz" pos="3936" userDrawn="1">
          <p15:clr>
            <a:srgbClr val="F26B43"/>
          </p15:clr>
        </p15:guide>
        <p15:guide id="15" pos="984" userDrawn="1">
          <p15:clr>
            <a:srgbClr val="F26B43"/>
          </p15:clr>
        </p15:guide>
        <p15:guide id="16" pos="5376" userDrawn="1">
          <p15:clr>
            <a:srgbClr val="F26B43"/>
          </p15:clr>
        </p15:guide>
        <p15:guide id="17" pos="264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95691"/>
            <a:ext cx="9144000" cy="3623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dirty="0"/>
              <a:t>Add long copyright line here</a:t>
            </a:r>
          </a:p>
        </p:txBody>
      </p:sp>
      <p:sp>
        <p:nvSpPr>
          <p:cNvPr id="6" name="MGH Yellow Line">
            <a:extLst>
              <a:ext uri="{FF2B5EF4-FFF2-40B4-BE49-F238E27FC236}">
                <a16:creationId xmlns:a16="http://schemas.microsoft.com/office/drawing/2014/main" id="{F20163A4-4644-4B17-9C8A-EF42A992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432547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99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705" r:id="rId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1600" b="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ctr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2112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 userDrawn="1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2160" userDrawn="1">
          <p15:clr>
            <a:srgbClr val="F26B43"/>
          </p15:clr>
        </p15:guide>
        <p15:guide id="13" pos="364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">
            <a:extLst>
              <a:ext uri="{FF2B5EF4-FFF2-40B4-BE49-F238E27FC236}">
                <a16:creationId xmlns:a16="http://schemas.microsoft.com/office/drawing/2014/main" id="{BEB99B55-73FB-42B4-93ED-C5E818675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1" y="1976546"/>
            <a:ext cx="648059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</a:t>
            </a:r>
          </a:p>
          <a:p>
            <a:pPr lvl="2"/>
            <a:r>
              <a:rPr lang="en-US" dirty="0"/>
              <a:t>Second level</a:t>
            </a:r>
          </a:p>
          <a:p>
            <a:pPr lvl="3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24279" y="6660234"/>
            <a:ext cx="1285344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 LLC</a:t>
            </a:r>
          </a:p>
        </p:txBody>
      </p:sp>
      <p:grpSp>
        <p:nvGrpSpPr>
          <p:cNvPr id="6" name="MGH Shape">
            <a:extLst>
              <a:ext uri="{FF2B5EF4-FFF2-40B4-BE49-F238E27FC236}">
                <a16:creationId xmlns:a16="http://schemas.microsoft.com/office/drawing/2014/main" id="{B719ECBD-8119-4217-9D58-2638FA43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622742" y="0"/>
            <a:ext cx="2521258" cy="6623843"/>
            <a:chOff x="3491346" y="0"/>
            <a:chExt cx="2508933" cy="6367263"/>
          </a:xfrm>
        </p:grpSpPr>
        <p:sp>
          <p:nvSpPr>
            <p:cNvPr id="9" name="Freeform 11">
              <a:extLst>
                <a:ext uri="{FF2B5EF4-FFF2-40B4-BE49-F238E27FC236}">
                  <a16:creationId xmlns:a16="http://schemas.microsoft.com/office/drawing/2014/main" id="{FCAD01AC-30CD-4728-B0FD-543493B2CE55}"/>
                </a:ext>
              </a:extLst>
            </p:cNvPr>
            <p:cNvSpPr/>
            <p:nvPr/>
          </p:nvSpPr>
          <p:spPr>
            <a:xfrm rot="10800000">
              <a:off x="5468761" y="1352709"/>
              <a:ext cx="531517" cy="1821241"/>
            </a:xfrm>
            <a:custGeom>
              <a:avLst/>
              <a:gdLst>
                <a:gd name="connsiteX0" fmla="*/ 0 w 531517"/>
                <a:gd name="connsiteY0" fmla="*/ 1821241 h 1821241"/>
                <a:gd name="connsiteX1" fmla="*/ 0 w 531517"/>
                <a:gd name="connsiteY1" fmla="*/ 0 h 1821241"/>
                <a:gd name="connsiteX2" fmla="*/ 531517 w 531517"/>
                <a:gd name="connsiteY2" fmla="*/ 672400 h 1821241"/>
                <a:gd name="connsiteX3" fmla="*/ 0 w 531517"/>
                <a:gd name="connsiteY3" fmla="*/ 1821241 h 18212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1517" h="1821241">
                  <a:moveTo>
                    <a:pt x="0" y="1821241"/>
                  </a:moveTo>
                  <a:lnTo>
                    <a:pt x="0" y="0"/>
                  </a:lnTo>
                  <a:lnTo>
                    <a:pt x="531517" y="672400"/>
                  </a:lnTo>
                  <a:lnTo>
                    <a:pt x="0" y="1821241"/>
                  </a:lnTo>
                  <a:close/>
                </a:path>
              </a:pathLst>
            </a:custGeom>
            <a:solidFill>
              <a:srgbClr val="9F224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0" name="Freeform 12">
              <a:extLst>
                <a:ext uri="{FF2B5EF4-FFF2-40B4-BE49-F238E27FC236}">
                  <a16:creationId xmlns:a16="http://schemas.microsoft.com/office/drawing/2014/main" id="{9A51DD71-B849-456F-A479-25728C0B26F4}"/>
                </a:ext>
              </a:extLst>
            </p:cNvPr>
            <p:cNvSpPr/>
            <p:nvPr/>
          </p:nvSpPr>
          <p:spPr>
            <a:xfrm rot="10800000">
              <a:off x="3491346" y="0"/>
              <a:ext cx="2508932" cy="2501550"/>
            </a:xfrm>
            <a:custGeom>
              <a:avLst/>
              <a:gdLst>
                <a:gd name="connsiteX0" fmla="*/ 2508932 w 2508932"/>
                <a:gd name="connsiteY0" fmla="*/ 2501550 h 2501550"/>
                <a:gd name="connsiteX1" fmla="*/ 0 w 2508932"/>
                <a:gd name="connsiteY1" fmla="*/ 2501550 h 2501550"/>
                <a:gd name="connsiteX2" fmla="*/ 0 w 2508932"/>
                <a:gd name="connsiteY2" fmla="*/ 1148841 h 2501550"/>
                <a:gd name="connsiteX3" fmla="*/ 531517 w 2508932"/>
                <a:gd name="connsiteY3" fmla="*/ 0 h 2501550"/>
                <a:gd name="connsiteX4" fmla="*/ 2508932 w 2508932"/>
                <a:gd name="connsiteY4" fmla="*/ 2501550 h 2501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08932" h="2501550">
                  <a:moveTo>
                    <a:pt x="2508932" y="2501550"/>
                  </a:moveTo>
                  <a:lnTo>
                    <a:pt x="0" y="2501550"/>
                  </a:lnTo>
                  <a:lnTo>
                    <a:pt x="0" y="1148841"/>
                  </a:lnTo>
                  <a:lnTo>
                    <a:pt x="531517" y="0"/>
                  </a:lnTo>
                  <a:lnTo>
                    <a:pt x="2508932" y="2501550"/>
                  </a:lnTo>
                  <a:close/>
                </a:path>
              </a:pathLst>
            </a:custGeom>
            <a:solidFill>
              <a:srgbClr val="E2DF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CE349BEA-4244-4589-91D3-1DECC6AB1E90}"/>
                </a:ext>
              </a:extLst>
            </p:cNvPr>
            <p:cNvSpPr/>
            <p:nvPr/>
          </p:nvSpPr>
          <p:spPr>
            <a:xfrm rot="10800000">
              <a:off x="3680272" y="1352707"/>
              <a:ext cx="2320007" cy="5014556"/>
            </a:xfrm>
            <a:custGeom>
              <a:avLst/>
              <a:gdLst>
                <a:gd name="connsiteX0" fmla="*/ 0 w 2320007"/>
                <a:gd name="connsiteY0" fmla="*/ 5014556 h 5014556"/>
                <a:gd name="connsiteX1" fmla="*/ 0 w 2320007"/>
                <a:gd name="connsiteY1" fmla="*/ 0 h 5014556"/>
                <a:gd name="connsiteX2" fmla="*/ 2320007 w 2320007"/>
                <a:gd name="connsiteY2" fmla="*/ 0 h 5014556"/>
                <a:gd name="connsiteX3" fmla="*/ 531518 w 2320007"/>
                <a:gd name="connsiteY3" fmla="*/ 3865713 h 5014556"/>
                <a:gd name="connsiteX4" fmla="*/ 1 w 2320007"/>
                <a:gd name="connsiteY4" fmla="*/ 3193313 h 5014556"/>
                <a:gd name="connsiteX5" fmla="*/ 1 w 2320007"/>
                <a:gd name="connsiteY5" fmla="*/ 5014554 h 5014556"/>
                <a:gd name="connsiteX6" fmla="*/ 0 w 2320007"/>
                <a:gd name="connsiteY6" fmla="*/ 5014556 h 5014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20007" h="5014556">
                  <a:moveTo>
                    <a:pt x="0" y="5014556"/>
                  </a:moveTo>
                  <a:lnTo>
                    <a:pt x="0" y="0"/>
                  </a:lnTo>
                  <a:lnTo>
                    <a:pt x="2320007" y="0"/>
                  </a:lnTo>
                  <a:lnTo>
                    <a:pt x="531518" y="3865713"/>
                  </a:lnTo>
                  <a:lnTo>
                    <a:pt x="1" y="3193313"/>
                  </a:lnTo>
                  <a:lnTo>
                    <a:pt x="1" y="5014554"/>
                  </a:lnTo>
                  <a:lnTo>
                    <a:pt x="0" y="501455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13" name="Title Placeholder">
            <a:extLst>
              <a:ext uri="{FF2B5EF4-FFF2-40B4-BE49-F238E27FC236}">
                <a16:creationId xmlns:a16="http://schemas.microsoft.com/office/drawing/2014/main" id="{34622483-C344-43F3-82BE-D7AE2DFF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6073803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90558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8" r:id="rId2"/>
    <p:sldLayoutId id="2147483722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1588" indent="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60">
          <p15:clr>
            <a:srgbClr val="F26B43"/>
          </p15:clr>
        </p15:guide>
        <p15:guide id="2" orient="horz" pos="192">
          <p15:clr>
            <a:srgbClr val="F26B43"/>
          </p15:clr>
        </p15:guide>
        <p15:guide id="5" pos="5544" userDrawn="1">
          <p15:clr>
            <a:srgbClr val="F26B43"/>
          </p15:clr>
        </p15:guide>
        <p15:guide id="6" pos="216">
          <p15:clr>
            <a:srgbClr val="F26B43"/>
          </p15:clr>
        </p15:guide>
        <p15:guide id="7" pos="4296" userDrawn="1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1248" userDrawn="1">
          <p15:clr>
            <a:srgbClr val="F26B43"/>
          </p15:clr>
        </p15:guide>
        <p15:guide id="11" orient="horz" pos="3984" userDrawn="1">
          <p15:clr>
            <a:srgbClr val="F26B43"/>
          </p15:clr>
        </p15:guide>
        <p15:guide id="12" orient="horz" pos="1656" userDrawn="1">
          <p15:clr>
            <a:srgbClr val="F26B43"/>
          </p15:clr>
        </p15:guide>
        <p15:guide id="13" pos="2980">
          <p15:clr>
            <a:srgbClr val="F26B43"/>
          </p15:clr>
        </p15:guide>
        <p15:guide id="14" orient="horz" pos="2260" userDrawn="1">
          <p15:clr>
            <a:srgbClr val="F26B43"/>
          </p15:clr>
        </p15:guide>
        <p15:guide id="15" pos="264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">
            <a:extLst>
              <a:ext uri="{FF2B5EF4-FFF2-40B4-BE49-F238E27FC236}">
                <a16:creationId xmlns:a16="http://schemas.microsoft.com/office/drawing/2014/main" id="{881C4C4E-EEEF-442A-AE3B-63C7E062F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36257"/>
            <a:ext cx="84582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 goes here</a:t>
            </a:r>
          </a:p>
        </p:txBody>
      </p:sp>
      <p:sp>
        <p:nvSpPr>
          <p:cNvPr id="5" name="Text Placeholder">
            <a:extLst>
              <a:ext uri="{FF2B5EF4-FFF2-40B4-BE49-F238E27FC236}">
                <a16:creationId xmlns:a16="http://schemas.microsoft.com/office/drawing/2014/main" id="{4F2C87DD-ADFA-433D-B7C8-4E9E42BC9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371599"/>
            <a:ext cx="8458200" cy="4876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MGH Yellow Line">
            <a:extLst>
              <a:ext uri="{FF2B5EF4-FFF2-40B4-BE49-F238E27FC236}">
                <a16:creationId xmlns:a16="http://schemas.microsoft.com/office/drawing/2014/main" id="{86E6E250-D1F9-6444-A77C-4DC8C64A97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622319"/>
            <a:ext cx="9144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Short Copyright">
            <a:extLst>
              <a:ext uri="{FF2B5EF4-FFF2-40B4-BE49-F238E27FC236}">
                <a16:creationId xmlns:a16="http://schemas.microsoft.com/office/drawing/2014/main" id="{36838A37-515E-4F5C-BF9F-CE51891A9C27}"/>
              </a:ext>
            </a:extLst>
          </p:cNvPr>
          <p:cNvSpPr txBox="1"/>
          <p:nvPr userDrawn="1"/>
        </p:nvSpPr>
        <p:spPr>
          <a:xfrm>
            <a:off x="215658" y="6664280"/>
            <a:ext cx="1233578" cy="215444"/>
          </a:xfrm>
          <a:prstGeom prst="rect">
            <a:avLst/>
          </a:prstGeom>
          <a:noFill/>
        </p:spPr>
        <p:txBody>
          <a:bodyPr wrap="square" lIns="45720" rIns="45720" rtlCol="0" anchor="ctr">
            <a:spAutoFit/>
          </a:bodyPr>
          <a:lstStyle/>
          <a:p>
            <a:r>
              <a:rPr lang="en-US" sz="8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© McGraw Hill LLC</a:t>
            </a:r>
          </a:p>
        </p:txBody>
      </p:sp>
    </p:spTree>
    <p:extLst>
      <p:ext uri="{BB962C8B-B14F-4D97-AF65-F5344CB8AC3E}">
        <p14:creationId xmlns:p14="http://schemas.microsoft.com/office/powerpoint/2010/main" val="2924093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800"/>
        </a:spcAft>
        <a:buClrTx/>
        <a:buSzTx/>
        <a:buFont typeface="Arial" panose="020B0604020202020204" pitchFamily="34" charset="0"/>
        <a:buNone/>
        <a:tabLst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344488" indent="-34290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517525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741363" indent="-285750" algn="l" defTabSz="914400" rtl="0" eaLnBrk="1" latinLnBrk="0" hangingPunct="1">
        <a:lnSpc>
          <a:spcPct val="100000"/>
        </a:lnSpc>
        <a:spcBef>
          <a:spcPts val="800"/>
        </a:spcBef>
        <a:spcAft>
          <a:spcPts val="8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971550" indent="-28575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orient="horz" pos="192">
          <p15:clr>
            <a:srgbClr val="F26B43"/>
          </p15:clr>
        </p15:guide>
        <p15:guide id="6" pos="216">
          <p15:clr>
            <a:srgbClr val="F26B43"/>
          </p15:clr>
        </p15:guide>
        <p15:guide id="7" pos="5544">
          <p15:clr>
            <a:srgbClr val="F26B43"/>
          </p15:clr>
        </p15:guide>
        <p15:guide id="9" orient="horz" pos="4211">
          <p15:clr>
            <a:srgbClr val="F26B43"/>
          </p15:clr>
        </p15:guide>
        <p15:guide id="10" orient="horz" pos="624">
          <p15:clr>
            <a:srgbClr val="F26B43"/>
          </p15:clr>
        </p15:guide>
        <p15:guide id="11" orient="horz" pos="4104">
          <p15:clr>
            <a:srgbClr val="F26B43"/>
          </p15:clr>
        </p15:guide>
        <p15:guide id="12" orient="horz" pos="864">
          <p15:clr>
            <a:srgbClr val="F26B43"/>
          </p15:clr>
        </p15:guide>
        <p15:guide id="13" orient="horz" pos="360">
          <p15:clr>
            <a:srgbClr val="F26B43"/>
          </p15:clr>
        </p15:guide>
        <p15:guide id="14" orient="horz" pos="3936">
          <p15:clr>
            <a:srgbClr val="F26B43"/>
          </p15:clr>
        </p15:guide>
        <p15:guide id="15" pos="984">
          <p15:clr>
            <a:srgbClr val="F26B43"/>
          </p15:clr>
        </p15:guide>
        <p15:guide id="16" pos="5376">
          <p15:clr>
            <a:srgbClr val="F26B43"/>
          </p15:clr>
        </p15:guide>
        <p15:guide id="17" pos="2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42.wmf"/><Relationship Id="rId7" Type="http://schemas.openxmlformats.org/officeDocument/2006/relationships/image" Target="../media/image44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43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5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46.wmf"/><Relationship Id="rId7" Type="http://schemas.openxmlformats.org/officeDocument/2006/relationships/image" Target="../media/image48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53.wmf"/><Relationship Id="rId4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6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50.bin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51.bin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wmf"/><Relationship Id="rId18" Type="http://schemas.openxmlformats.org/officeDocument/2006/relationships/oleObject" Target="../embeddings/oleObject8.bin"/><Relationship Id="rId26" Type="http://schemas.openxmlformats.org/officeDocument/2006/relationships/oleObject" Target="../embeddings/oleObject12.bin"/><Relationship Id="rId39" Type="http://schemas.openxmlformats.org/officeDocument/2006/relationships/image" Target="../media/image64.wmf"/><Relationship Id="rId21" Type="http://schemas.openxmlformats.org/officeDocument/2006/relationships/image" Target="../media/image17.wmf"/><Relationship Id="rId34" Type="http://schemas.openxmlformats.org/officeDocument/2006/relationships/oleObject" Target="../embeddings/oleObject16.bin"/><Relationship Id="rId42" Type="http://schemas.openxmlformats.org/officeDocument/2006/relationships/oleObject" Target="../embeddings/oleObject20.bin"/><Relationship Id="rId47" Type="http://schemas.openxmlformats.org/officeDocument/2006/relationships/image" Target="../media/image30.wmf"/><Relationship Id="rId50" Type="http://schemas.openxmlformats.org/officeDocument/2006/relationships/oleObject" Target="../embeddings/oleObject55.bin"/><Relationship Id="rId7" Type="http://schemas.openxmlformats.org/officeDocument/2006/relationships/image" Target="../media/image10.wmf"/><Relationship Id="rId2" Type="http://schemas.openxmlformats.org/officeDocument/2006/relationships/oleObject" Target="../embeddings/oleObject52.bin"/><Relationship Id="rId16" Type="http://schemas.openxmlformats.org/officeDocument/2006/relationships/oleObject" Target="../embeddings/oleObject7.bin"/><Relationship Id="rId29" Type="http://schemas.openxmlformats.org/officeDocument/2006/relationships/image" Target="../media/image21.wmf"/><Relationship Id="rId11" Type="http://schemas.openxmlformats.org/officeDocument/2006/relationships/image" Target="../media/image12.wmf"/><Relationship Id="rId24" Type="http://schemas.openxmlformats.org/officeDocument/2006/relationships/oleObject" Target="../embeddings/oleObject11.bin"/><Relationship Id="rId32" Type="http://schemas.openxmlformats.org/officeDocument/2006/relationships/oleObject" Target="../embeddings/oleObject15.bin"/><Relationship Id="rId37" Type="http://schemas.openxmlformats.org/officeDocument/2006/relationships/image" Target="../media/image25.wmf"/><Relationship Id="rId40" Type="http://schemas.openxmlformats.org/officeDocument/2006/relationships/oleObject" Target="../embeddings/oleObject19.bin"/><Relationship Id="rId45" Type="http://schemas.openxmlformats.org/officeDocument/2006/relationships/image" Target="../media/image29.wmf"/><Relationship Id="rId53" Type="http://schemas.openxmlformats.org/officeDocument/2006/relationships/image" Target="../media/image33.wmf"/><Relationship Id="rId5" Type="http://schemas.openxmlformats.org/officeDocument/2006/relationships/image" Target="../media/image63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16.wmf"/><Relationship Id="rId31" Type="http://schemas.openxmlformats.org/officeDocument/2006/relationships/image" Target="../media/image22.wmf"/><Relationship Id="rId44" Type="http://schemas.openxmlformats.org/officeDocument/2006/relationships/oleObject" Target="../embeddings/oleObject21.bin"/><Relationship Id="rId52" Type="http://schemas.openxmlformats.org/officeDocument/2006/relationships/oleObject" Target="../embeddings/oleObject25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6.bin"/><Relationship Id="rId22" Type="http://schemas.openxmlformats.org/officeDocument/2006/relationships/oleObject" Target="../embeddings/oleObject10.bin"/><Relationship Id="rId27" Type="http://schemas.openxmlformats.org/officeDocument/2006/relationships/image" Target="../media/image20.wmf"/><Relationship Id="rId30" Type="http://schemas.openxmlformats.org/officeDocument/2006/relationships/oleObject" Target="../embeddings/oleObject14.bin"/><Relationship Id="rId35" Type="http://schemas.openxmlformats.org/officeDocument/2006/relationships/image" Target="../media/image24.wmf"/><Relationship Id="rId43" Type="http://schemas.openxmlformats.org/officeDocument/2006/relationships/image" Target="../media/image28.wmf"/><Relationship Id="rId48" Type="http://schemas.openxmlformats.org/officeDocument/2006/relationships/oleObject" Target="../embeddings/oleObject23.bin"/><Relationship Id="rId8" Type="http://schemas.openxmlformats.org/officeDocument/2006/relationships/oleObject" Target="../embeddings/oleObject3.bin"/><Relationship Id="rId51" Type="http://schemas.openxmlformats.org/officeDocument/2006/relationships/image" Target="../media/image65.wmf"/><Relationship Id="rId3" Type="http://schemas.openxmlformats.org/officeDocument/2006/relationships/image" Target="../media/image62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15.wmf"/><Relationship Id="rId25" Type="http://schemas.openxmlformats.org/officeDocument/2006/relationships/image" Target="../media/image19.wmf"/><Relationship Id="rId33" Type="http://schemas.openxmlformats.org/officeDocument/2006/relationships/image" Target="../media/image23.wmf"/><Relationship Id="rId38" Type="http://schemas.openxmlformats.org/officeDocument/2006/relationships/oleObject" Target="../embeddings/oleObject54.bin"/><Relationship Id="rId46" Type="http://schemas.openxmlformats.org/officeDocument/2006/relationships/oleObject" Target="../embeddings/oleObject22.bin"/><Relationship Id="rId20" Type="http://schemas.openxmlformats.org/officeDocument/2006/relationships/oleObject" Target="../embeddings/oleObject9.bin"/><Relationship Id="rId41" Type="http://schemas.openxmlformats.org/officeDocument/2006/relationships/image" Target="../media/image27.wmf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2.bin"/><Relationship Id="rId15" Type="http://schemas.openxmlformats.org/officeDocument/2006/relationships/image" Target="../media/image14.wmf"/><Relationship Id="rId23" Type="http://schemas.openxmlformats.org/officeDocument/2006/relationships/image" Target="../media/image18.wmf"/><Relationship Id="rId28" Type="http://schemas.openxmlformats.org/officeDocument/2006/relationships/oleObject" Target="../embeddings/oleObject13.bin"/><Relationship Id="rId36" Type="http://schemas.openxmlformats.org/officeDocument/2006/relationships/oleObject" Target="../embeddings/oleObject17.bin"/><Relationship Id="rId49" Type="http://schemas.openxmlformats.org/officeDocument/2006/relationships/image" Target="../media/image31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69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75.wmf"/><Relationship Id="rId18" Type="http://schemas.openxmlformats.org/officeDocument/2006/relationships/oleObject" Target="../embeddings/oleObject68.bin"/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65.bin"/><Relationship Id="rId17" Type="http://schemas.openxmlformats.org/officeDocument/2006/relationships/image" Target="../media/image77.wmf"/><Relationship Id="rId2" Type="http://schemas.openxmlformats.org/officeDocument/2006/relationships/oleObject" Target="../embeddings/oleObject60.bin"/><Relationship Id="rId16" Type="http://schemas.openxmlformats.org/officeDocument/2006/relationships/oleObject" Target="../embeddings/oleObject67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64.bin"/><Relationship Id="rId19" Type="http://schemas.openxmlformats.org/officeDocument/2006/relationships/image" Target="../media/image78.wmf"/><Relationship Id="rId4" Type="http://schemas.openxmlformats.org/officeDocument/2006/relationships/oleObject" Target="../embeddings/oleObject61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6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image" Target="../media/image80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81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83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7" Type="http://schemas.openxmlformats.org/officeDocument/2006/relationships/image" Target="../media/image86.wmf"/><Relationship Id="rId2" Type="http://schemas.openxmlformats.org/officeDocument/2006/relationships/oleObject" Target="../embeddings/oleObject74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76.bin"/><Relationship Id="rId5" Type="http://schemas.openxmlformats.org/officeDocument/2006/relationships/image" Target="../media/image85.wmf"/><Relationship Id="rId4" Type="http://schemas.openxmlformats.org/officeDocument/2006/relationships/oleObject" Target="../embeddings/oleObject75.bin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2.wmf"/><Relationship Id="rId18" Type="http://schemas.openxmlformats.org/officeDocument/2006/relationships/oleObject" Target="../embeddings/oleObject85.bin"/><Relationship Id="rId26" Type="http://schemas.openxmlformats.org/officeDocument/2006/relationships/oleObject" Target="../embeddings/oleObject89.bin"/><Relationship Id="rId39" Type="http://schemas.openxmlformats.org/officeDocument/2006/relationships/image" Target="../media/image105.wmf"/><Relationship Id="rId21" Type="http://schemas.openxmlformats.org/officeDocument/2006/relationships/image" Target="../media/image96.wmf"/><Relationship Id="rId34" Type="http://schemas.openxmlformats.org/officeDocument/2006/relationships/oleObject" Target="../embeddings/oleObject93.bin"/><Relationship Id="rId42" Type="http://schemas.openxmlformats.org/officeDocument/2006/relationships/oleObject" Target="../embeddings/oleObject97.bin"/><Relationship Id="rId7" Type="http://schemas.openxmlformats.org/officeDocument/2006/relationships/image" Target="../media/image89.wmf"/><Relationship Id="rId2" Type="http://schemas.openxmlformats.org/officeDocument/2006/relationships/oleObject" Target="../embeddings/oleObject77.bin"/><Relationship Id="rId16" Type="http://schemas.openxmlformats.org/officeDocument/2006/relationships/oleObject" Target="../embeddings/oleObject84.bin"/><Relationship Id="rId20" Type="http://schemas.openxmlformats.org/officeDocument/2006/relationships/oleObject" Target="../embeddings/oleObject86.bin"/><Relationship Id="rId29" Type="http://schemas.openxmlformats.org/officeDocument/2006/relationships/image" Target="../media/image100.wmf"/><Relationship Id="rId41" Type="http://schemas.openxmlformats.org/officeDocument/2006/relationships/image" Target="../media/image106.wmf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79.bin"/><Relationship Id="rId11" Type="http://schemas.openxmlformats.org/officeDocument/2006/relationships/image" Target="../media/image91.wmf"/><Relationship Id="rId24" Type="http://schemas.openxmlformats.org/officeDocument/2006/relationships/oleObject" Target="../embeddings/oleObject88.bin"/><Relationship Id="rId32" Type="http://schemas.openxmlformats.org/officeDocument/2006/relationships/oleObject" Target="../embeddings/oleObject92.bin"/><Relationship Id="rId37" Type="http://schemas.openxmlformats.org/officeDocument/2006/relationships/image" Target="../media/image104.wmf"/><Relationship Id="rId40" Type="http://schemas.openxmlformats.org/officeDocument/2006/relationships/oleObject" Target="../embeddings/oleObject96.bin"/><Relationship Id="rId5" Type="http://schemas.openxmlformats.org/officeDocument/2006/relationships/image" Target="../media/image88.wmf"/><Relationship Id="rId15" Type="http://schemas.openxmlformats.org/officeDocument/2006/relationships/image" Target="../media/image93.wmf"/><Relationship Id="rId23" Type="http://schemas.openxmlformats.org/officeDocument/2006/relationships/image" Target="../media/image97.wmf"/><Relationship Id="rId28" Type="http://schemas.openxmlformats.org/officeDocument/2006/relationships/oleObject" Target="../embeddings/oleObject90.bin"/><Relationship Id="rId36" Type="http://schemas.openxmlformats.org/officeDocument/2006/relationships/oleObject" Target="../embeddings/oleObject94.bin"/><Relationship Id="rId10" Type="http://schemas.openxmlformats.org/officeDocument/2006/relationships/oleObject" Target="../embeddings/oleObject81.bin"/><Relationship Id="rId19" Type="http://schemas.openxmlformats.org/officeDocument/2006/relationships/image" Target="../media/image95.wmf"/><Relationship Id="rId31" Type="http://schemas.openxmlformats.org/officeDocument/2006/relationships/image" Target="../media/image101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90.wmf"/><Relationship Id="rId14" Type="http://schemas.openxmlformats.org/officeDocument/2006/relationships/oleObject" Target="../embeddings/oleObject83.bin"/><Relationship Id="rId22" Type="http://schemas.openxmlformats.org/officeDocument/2006/relationships/oleObject" Target="../embeddings/oleObject87.bin"/><Relationship Id="rId27" Type="http://schemas.openxmlformats.org/officeDocument/2006/relationships/image" Target="../media/image99.wmf"/><Relationship Id="rId30" Type="http://schemas.openxmlformats.org/officeDocument/2006/relationships/oleObject" Target="../embeddings/oleObject91.bin"/><Relationship Id="rId35" Type="http://schemas.openxmlformats.org/officeDocument/2006/relationships/image" Target="../media/image103.wmf"/><Relationship Id="rId43" Type="http://schemas.openxmlformats.org/officeDocument/2006/relationships/image" Target="../media/image107.wmf"/><Relationship Id="rId8" Type="http://schemas.openxmlformats.org/officeDocument/2006/relationships/oleObject" Target="../embeddings/oleObject80.bin"/><Relationship Id="rId3" Type="http://schemas.openxmlformats.org/officeDocument/2006/relationships/image" Target="../media/image87.wmf"/><Relationship Id="rId12" Type="http://schemas.openxmlformats.org/officeDocument/2006/relationships/oleObject" Target="../embeddings/oleObject82.bin"/><Relationship Id="rId17" Type="http://schemas.openxmlformats.org/officeDocument/2006/relationships/image" Target="../media/image94.wmf"/><Relationship Id="rId25" Type="http://schemas.openxmlformats.org/officeDocument/2006/relationships/image" Target="../media/image98.wmf"/><Relationship Id="rId33" Type="http://schemas.openxmlformats.org/officeDocument/2006/relationships/image" Target="../media/image102.wmf"/><Relationship Id="rId38" Type="http://schemas.openxmlformats.org/officeDocument/2006/relationships/oleObject" Target="../embeddings/oleObject95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wmf"/><Relationship Id="rId7" Type="http://schemas.openxmlformats.org/officeDocument/2006/relationships/image" Target="../media/image106.png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99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image" Target="../media/image110.wmf"/><Relationship Id="rId7" Type="http://schemas.openxmlformats.org/officeDocument/2006/relationships/image" Target="../media/image112.w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113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wmf"/><Relationship Id="rId7" Type="http://schemas.openxmlformats.org/officeDocument/2006/relationships/image" Target="../media/image117.w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10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oleObject" Target="../embeddings/oleObject108.bin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0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3" Type="http://schemas.openxmlformats.org/officeDocument/2006/relationships/image" Target="../media/image120.wmf"/><Relationship Id="rId7" Type="http://schemas.openxmlformats.org/officeDocument/2006/relationships/image" Target="../media/image122.wmf"/><Relationship Id="rId2" Type="http://schemas.openxmlformats.org/officeDocument/2006/relationships/oleObject" Target="../embeddings/oleObject110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112.bin"/><Relationship Id="rId5" Type="http://schemas.openxmlformats.org/officeDocument/2006/relationships/image" Target="../media/image121.wmf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23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7.bin"/><Relationship Id="rId3" Type="http://schemas.openxmlformats.org/officeDocument/2006/relationships/image" Target="../media/image124.wmf"/><Relationship Id="rId7" Type="http://schemas.openxmlformats.org/officeDocument/2006/relationships/image" Target="../media/image126.wmf"/><Relationship Id="rId12" Type="http://schemas.openxmlformats.org/officeDocument/2006/relationships/image" Target="../media/image129.wmf"/><Relationship Id="rId2" Type="http://schemas.openxmlformats.org/officeDocument/2006/relationships/oleObject" Target="../embeddings/oleObject114.bin"/><Relationship Id="rId1" Type="http://schemas.openxmlformats.org/officeDocument/2006/relationships/slideLayout" Target="../slideLayouts/slideLayout23.xml"/><Relationship Id="rId6" Type="http://schemas.openxmlformats.org/officeDocument/2006/relationships/oleObject" Target="../embeddings/oleObject116.bin"/><Relationship Id="rId11" Type="http://schemas.openxmlformats.org/officeDocument/2006/relationships/image" Target="../media/image128.wmf"/><Relationship Id="rId5" Type="http://schemas.openxmlformats.org/officeDocument/2006/relationships/image" Target="../media/image125.wmf"/><Relationship Id="rId10" Type="http://schemas.openxmlformats.org/officeDocument/2006/relationships/oleObject" Target="../embeddings/oleObject118.bin"/><Relationship Id="rId4" Type="http://schemas.openxmlformats.org/officeDocument/2006/relationships/oleObject" Target="../embeddings/oleObject115.bin"/><Relationship Id="rId9" Type="http://schemas.openxmlformats.org/officeDocument/2006/relationships/image" Target="../media/image127.wmf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4.wmf"/><Relationship Id="rId18" Type="http://schemas.openxmlformats.org/officeDocument/2006/relationships/oleObject" Target="../embeddings/oleObject126.bin"/><Relationship Id="rId26" Type="http://schemas.openxmlformats.org/officeDocument/2006/relationships/oleObject" Target="../embeddings/oleObject130.bin"/><Relationship Id="rId21" Type="http://schemas.openxmlformats.org/officeDocument/2006/relationships/image" Target="../media/image138.wmf"/><Relationship Id="rId34" Type="http://schemas.openxmlformats.org/officeDocument/2006/relationships/oleObject" Target="../embeddings/oleObject134.bin"/><Relationship Id="rId7" Type="http://schemas.openxmlformats.org/officeDocument/2006/relationships/image" Target="../media/image131.wmf"/><Relationship Id="rId12" Type="http://schemas.openxmlformats.org/officeDocument/2006/relationships/oleObject" Target="../embeddings/oleObject123.bin"/><Relationship Id="rId17" Type="http://schemas.openxmlformats.org/officeDocument/2006/relationships/image" Target="../media/image136.wmf"/><Relationship Id="rId25" Type="http://schemas.openxmlformats.org/officeDocument/2006/relationships/image" Target="../media/image140.wmf"/><Relationship Id="rId33" Type="http://schemas.openxmlformats.org/officeDocument/2006/relationships/image" Target="../media/image144.wmf"/><Relationship Id="rId2" Type="http://schemas.openxmlformats.org/officeDocument/2006/relationships/oleObject" Target="../embeddings/oleObject100.bin"/><Relationship Id="rId16" Type="http://schemas.openxmlformats.org/officeDocument/2006/relationships/oleObject" Target="../embeddings/oleObject125.bin"/><Relationship Id="rId20" Type="http://schemas.openxmlformats.org/officeDocument/2006/relationships/oleObject" Target="../embeddings/oleObject127.bin"/><Relationship Id="rId29" Type="http://schemas.openxmlformats.org/officeDocument/2006/relationships/image" Target="../media/image142.wmf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120.bin"/><Relationship Id="rId11" Type="http://schemas.openxmlformats.org/officeDocument/2006/relationships/image" Target="../media/image133.wmf"/><Relationship Id="rId24" Type="http://schemas.openxmlformats.org/officeDocument/2006/relationships/oleObject" Target="../embeddings/oleObject129.bin"/><Relationship Id="rId32" Type="http://schemas.openxmlformats.org/officeDocument/2006/relationships/oleObject" Target="../embeddings/oleObject133.bin"/><Relationship Id="rId37" Type="http://schemas.openxmlformats.org/officeDocument/2006/relationships/image" Target="../media/image146.wmf"/><Relationship Id="rId5" Type="http://schemas.openxmlformats.org/officeDocument/2006/relationships/image" Target="../media/image130.wmf"/><Relationship Id="rId15" Type="http://schemas.openxmlformats.org/officeDocument/2006/relationships/image" Target="../media/image135.wmf"/><Relationship Id="rId23" Type="http://schemas.openxmlformats.org/officeDocument/2006/relationships/image" Target="../media/image139.wmf"/><Relationship Id="rId28" Type="http://schemas.openxmlformats.org/officeDocument/2006/relationships/oleObject" Target="../embeddings/oleObject131.bin"/><Relationship Id="rId36" Type="http://schemas.openxmlformats.org/officeDocument/2006/relationships/oleObject" Target="../embeddings/oleObject135.bin"/><Relationship Id="rId10" Type="http://schemas.openxmlformats.org/officeDocument/2006/relationships/oleObject" Target="../embeddings/oleObject122.bin"/><Relationship Id="rId19" Type="http://schemas.openxmlformats.org/officeDocument/2006/relationships/image" Target="../media/image137.wmf"/><Relationship Id="rId31" Type="http://schemas.openxmlformats.org/officeDocument/2006/relationships/image" Target="../media/image143.wmf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132.wmf"/><Relationship Id="rId14" Type="http://schemas.openxmlformats.org/officeDocument/2006/relationships/oleObject" Target="../embeddings/oleObject124.bin"/><Relationship Id="rId22" Type="http://schemas.openxmlformats.org/officeDocument/2006/relationships/oleObject" Target="../embeddings/oleObject128.bin"/><Relationship Id="rId27" Type="http://schemas.openxmlformats.org/officeDocument/2006/relationships/image" Target="../media/image141.wmf"/><Relationship Id="rId30" Type="http://schemas.openxmlformats.org/officeDocument/2006/relationships/oleObject" Target="../embeddings/oleObject132.bin"/><Relationship Id="rId35" Type="http://schemas.openxmlformats.org/officeDocument/2006/relationships/image" Target="../media/image145.wmf"/><Relationship Id="rId8" Type="http://schemas.openxmlformats.org/officeDocument/2006/relationships/oleObject" Target="../embeddings/oleObject121.bin"/><Relationship Id="rId3" Type="http://schemas.openxmlformats.org/officeDocument/2006/relationships/image" Target="../media/image110.wmf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9.wmf"/><Relationship Id="rId18" Type="http://schemas.openxmlformats.org/officeDocument/2006/relationships/oleObject" Target="../embeddings/oleObject129.bin"/><Relationship Id="rId26" Type="http://schemas.openxmlformats.org/officeDocument/2006/relationships/oleObject" Target="../embeddings/oleObject133.bin"/><Relationship Id="rId3" Type="http://schemas.openxmlformats.org/officeDocument/2006/relationships/image" Target="../media/image132.wmf"/><Relationship Id="rId21" Type="http://schemas.openxmlformats.org/officeDocument/2006/relationships/image" Target="../media/image141.wmf"/><Relationship Id="rId7" Type="http://schemas.openxmlformats.org/officeDocument/2006/relationships/image" Target="../media/image134.wmf"/><Relationship Id="rId12" Type="http://schemas.openxmlformats.org/officeDocument/2006/relationships/oleObject" Target="../embeddings/oleObject138.bin"/><Relationship Id="rId17" Type="http://schemas.openxmlformats.org/officeDocument/2006/relationships/image" Target="../media/image139.wmf"/><Relationship Id="rId25" Type="http://schemas.openxmlformats.org/officeDocument/2006/relationships/image" Target="../media/image143.wmf"/><Relationship Id="rId33" Type="http://schemas.openxmlformats.org/officeDocument/2006/relationships/image" Target="../media/image153.wmf"/><Relationship Id="rId2" Type="http://schemas.openxmlformats.org/officeDocument/2006/relationships/oleObject" Target="../embeddings/oleObject121.bin"/><Relationship Id="rId16" Type="http://schemas.openxmlformats.org/officeDocument/2006/relationships/oleObject" Target="../embeddings/oleObject128.bin"/><Relationship Id="rId20" Type="http://schemas.openxmlformats.org/officeDocument/2006/relationships/oleObject" Target="../embeddings/oleObject130.bin"/><Relationship Id="rId29" Type="http://schemas.openxmlformats.org/officeDocument/2006/relationships/image" Target="../media/image152.wmf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48.wmf"/><Relationship Id="rId24" Type="http://schemas.openxmlformats.org/officeDocument/2006/relationships/oleObject" Target="../embeddings/oleObject132.bin"/><Relationship Id="rId32" Type="http://schemas.openxmlformats.org/officeDocument/2006/relationships/oleObject" Target="../embeddings/oleObject140.bin"/><Relationship Id="rId5" Type="http://schemas.openxmlformats.org/officeDocument/2006/relationships/image" Target="../media/image133.wmf"/><Relationship Id="rId15" Type="http://schemas.openxmlformats.org/officeDocument/2006/relationships/image" Target="../media/image150.wmf"/><Relationship Id="rId23" Type="http://schemas.openxmlformats.org/officeDocument/2006/relationships/image" Target="../media/image142.wmf"/><Relationship Id="rId28" Type="http://schemas.openxmlformats.org/officeDocument/2006/relationships/oleObject" Target="../embeddings/oleObject134.bin"/><Relationship Id="rId10" Type="http://schemas.openxmlformats.org/officeDocument/2006/relationships/oleObject" Target="../embeddings/oleObject137.bin"/><Relationship Id="rId19" Type="http://schemas.openxmlformats.org/officeDocument/2006/relationships/image" Target="../media/image140.wmf"/><Relationship Id="rId31" Type="http://schemas.openxmlformats.org/officeDocument/2006/relationships/image" Target="../media/image146.wmf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139.bin"/><Relationship Id="rId22" Type="http://schemas.openxmlformats.org/officeDocument/2006/relationships/oleObject" Target="../embeddings/oleObject131.bin"/><Relationship Id="rId27" Type="http://schemas.openxmlformats.org/officeDocument/2006/relationships/image" Target="../media/image151.wmf"/><Relationship Id="rId30" Type="http://schemas.openxmlformats.org/officeDocument/2006/relationships/oleObject" Target="../embeddings/oleObject135.bin"/><Relationship Id="rId8" Type="http://schemas.openxmlformats.org/officeDocument/2006/relationships/oleObject" Target="../embeddings/oleObject136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4.bin"/><Relationship Id="rId3" Type="http://schemas.openxmlformats.org/officeDocument/2006/relationships/image" Target="../media/image154.wmf"/><Relationship Id="rId7" Type="http://schemas.openxmlformats.org/officeDocument/2006/relationships/image" Target="../media/image156.wmf"/><Relationship Id="rId2" Type="http://schemas.openxmlformats.org/officeDocument/2006/relationships/oleObject" Target="../embeddings/oleObject141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143.bin"/><Relationship Id="rId5" Type="http://schemas.openxmlformats.org/officeDocument/2006/relationships/image" Target="../media/image155.wmf"/><Relationship Id="rId4" Type="http://schemas.openxmlformats.org/officeDocument/2006/relationships/oleObject" Target="../embeddings/oleObject142.bin"/><Relationship Id="rId9" Type="http://schemas.openxmlformats.org/officeDocument/2006/relationships/image" Target="../media/image15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7" Type="http://schemas.openxmlformats.org/officeDocument/2006/relationships/image" Target="../media/image160.wmf"/><Relationship Id="rId2" Type="http://schemas.openxmlformats.org/officeDocument/2006/relationships/oleObject" Target="../embeddings/oleObject145.bin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147.bin"/><Relationship Id="rId5" Type="http://schemas.openxmlformats.org/officeDocument/2006/relationships/image" Target="../media/image159.wmf"/><Relationship Id="rId4" Type="http://schemas.openxmlformats.org/officeDocument/2006/relationships/oleObject" Target="../embeddings/oleObject146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1.bin"/><Relationship Id="rId3" Type="http://schemas.openxmlformats.org/officeDocument/2006/relationships/image" Target="../media/image161.wmf"/><Relationship Id="rId7" Type="http://schemas.openxmlformats.org/officeDocument/2006/relationships/image" Target="../media/image163.wmf"/><Relationship Id="rId2" Type="http://schemas.openxmlformats.org/officeDocument/2006/relationships/oleObject" Target="../embeddings/oleObject148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150.bin"/><Relationship Id="rId5" Type="http://schemas.openxmlformats.org/officeDocument/2006/relationships/image" Target="../media/image162.wmf"/><Relationship Id="rId4" Type="http://schemas.openxmlformats.org/officeDocument/2006/relationships/oleObject" Target="../embeddings/oleObject149.bin"/><Relationship Id="rId9" Type="http://schemas.openxmlformats.org/officeDocument/2006/relationships/image" Target="../media/image164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3" Type="http://schemas.openxmlformats.org/officeDocument/2006/relationships/image" Target="../media/image165.wmf"/><Relationship Id="rId7" Type="http://schemas.openxmlformats.org/officeDocument/2006/relationships/image" Target="../media/image167.wmf"/><Relationship Id="rId2" Type="http://schemas.openxmlformats.org/officeDocument/2006/relationships/oleObject" Target="../embeddings/oleObject152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69.wmf"/><Relationship Id="rId5" Type="http://schemas.openxmlformats.org/officeDocument/2006/relationships/image" Target="../media/image166.wmf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68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5.wmf"/><Relationship Id="rId18" Type="http://schemas.openxmlformats.org/officeDocument/2006/relationships/oleObject" Target="../embeddings/oleObject165.bin"/><Relationship Id="rId26" Type="http://schemas.openxmlformats.org/officeDocument/2006/relationships/oleObject" Target="../embeddings/oleObject169.bin"/><Relationship Id="rId3" Type="http://schemas.openxmlformats.org/officeDocument/2006/relationships/image" Target="../media/image170.wmf"/><Relationship Id="rId21" Type="http://schemas.openxmlformats.org/officeDocument/2006/relationships/image" Target="../media/image179.wmf"/><Relationship Id="rId7" Type="http://schemas.openxmlformats.org/officeDocument/2006/relationships/image" Target="../media/image172.wmf"/><Relationship Id="rId12" Type="http://schemas.openxmlformats.org/officeDocument/2006/relationships/oleObject" Target="../embeddings/oleObject162.bin"/><Relationship Id="rId17" Type="http://schemas.openxmlformats.org/officeDocument/2006/relationships/image" Target="../media/image177.wmf"/><Relationship Id="rId25" Type="http://schemas.openxmlformats.org/officeDocument/2006/relationships/image" Target="../media/image181.wmf"/><Relationship Id="rId33" Type="http://schemas.openxmlformats.org/officeDocument/2006/relationships/image" Target="../media/image185.wmf"/><Relationship Id="rId2" Type="http://schemas.openxmlformats.org/officeDocument/2006/relationships/oleObject" Target="../embeddings/oleObject157.bin"/><Relationship Id="rId16" Type="http://schemas.openxmlformats.org/officeDocument/2006/relationships/oleObject" Target="../embeddings/oleObject164.bin"/><Relationship Id="rId20" Type="http://schemas.openxmlformats.org/officeDocument/2006/relationships/oleObject" Target="../embeddings/oleObject166.bin"/><Relationship Id="rId29" Type="http://schemas.openxmlformats.org/officeDocument/2006/relationships/image" Target="../media/image183.wmf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74.wmf"/><Relationship Id="rId24" Type="http://schemas.openxmlformats.org/officeDocument/2006/relationships/oleObject" Target="../embeddings/oleObject168.bin"/><Relationship Id="rId32" Type="http://schemas.openxmlformats.org/officeDocument/2006/relationships/oleObject" Target="../embeddings/oleObject172.bin"/><Relationship Id="rId5" Type="http://schemas.openxmlformats.org/officeDocument/2006/relationships/image" Target="../media/image171.wmf"/><Relationship Id="rId15" Type="http://schemas.openxmlformats.org/officeDocument/2006/relationships/image" Target="../media/image176.wmf"/><Relationship Id="rId23" Type="http://schemas.openxmlformats.org/officeDocument/2006/relationships/image" Target="../media/image180.wmf"/><Relationship Id="rId28" Type="http://schemas.openxmlformats.org/officeDocument/2006/relationships/oleObject" Target="../embeddings/oleObject170.bin"/><Relationship Id="rId10" Type="http://schemas.openxmlformats.org/officeDocument/2006/relationships/oleObject" Target="../embeddings/oleObject161.bin"/><Relationship Id="rId19" Type="http://schemas.openxmlformats.org/officeDocument/2006/relationships/image" Target="../media/image178.wmf"/><Relationship Id="rId31" Type="http://schemas.openxmlformats.org/officeDocument/2006/relationships/image" Target="../media/image184.wmf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73.wmf"/><Relationship Id="rId14" Type="http://schemas.openxmlformats.org/officeDocument/2006/relationships/oleObject" Target="../embeddings/oleObject163.bin"/><Relationship Id="rId22" Type="http://schemas.openxmlformats.org/officeDocument/2006/relationships/oleObject" Target="../embeddings/oleObject167.bin"/><Relationship Id="rId27" Type="http://schemas.openxmlformats.org/officeDocument/2006/relationships/image" Target="../media/image182.wmf"/><Relationship Id="rId30" Type="http://schemas.openxmlformats.org/officeDocument/2006/relationships/oleObject" Target="../embeddings/oleObject171.bin"/><Relationship Id="rId8" Type="http://schemas.openxmlformats.org/officeDocument/2006/relationships/oleObject" Target="../embeddings/oleObject160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6.bin"/><Relationship Id="rId13" Type="http://schemas.openxmlformats.org/officeDocument/2006/relationships/image" Target="../media/image191.wmf"/><Relationship Id="rId18" Type="http://schemas.openxmlformats.org/officeDocument/2006/relationships/oleObject" Target="../embeddings/oleObject181.bin"/><Relationship Id="rId3" Type="http://schemas.openxmlformats.org/officeDocument/2006/relationships/image" Target="../media/image186.wmf"/><Relationship Id="rId21" Type="http://schemas.openxmlformats.org/officeDocument/2006/relationships/image" Target="../media/image195.wmf"/><Relationship Id="rId7" Type="http://schemas.openxmlformats.org/officeDocument/2006/relationships/image" Target="../media/image188.wmf"/><Relationship Id="rId12" Type="http://schemas.openxmlformats.org/officeDocument/2006/relationships/oleObject" Target="../embeddings/oleObject178.bin"/><Relationship Id="rId17" Type="http://schemas.openxmlformats.org/officeDocument/2006/relationships/image" Target="../media/image193.wmf"/><Relationship Id="rId25" Type="http://schemas.openxmlformats.org/officeDocument/2006/relationships/image" Target="../media/image197.wmf"/><Relationship Id="rId2" Type="http://schemas.openxmlformats.org/officeDocument/2006/relationships/oleObject" Target="../embeddings/oleObject173.bin"/><Relationship Id="rId16" Type="http://schemas.openxmlformats.org/officeDocument/2006/relationships/oleObject" Target="../embeddings/oleObject180.bin"/><Relationship Id="rId20" Type="http://schemas.openxmlformats.org/officeDocument/2006/relationships/oleObject" Target="../embeddings/oleObject182.bin"/><Relationship Id="rId1" Type="http://schemas.openxmlformats.org/officeDocument/2006/relationships/slideLayout" Target="../slideLayouts/slideLayout23.xml"/><Relationship Id="rId6" Type="http://schemas.openxmlformats.org/officeDocument/2006/relationships/oleObject" Target="../embeddings/oleObject175.bin"/><Relationship Id="rId11" Type="http://schemas.openxmlformats.org/officeDocument/2006/relationships/image" Target="../media/image190.wmf"/><Relationship Id="rId24" Type="http://schemas.openxmlformats.org/officeDocument/2006/relationships/oleObject" Target="../embeddings/oleObject184.bin"/><Relationship Id="rId5" Type="http://schemas.openxmlformats.org/officeDocument/2006/relationships/image" Target="../media/image187.wmf"/><Relationship Id="rId15" Type="http://schemas.openxmlformats.org/officeDocument/2006/relationships/image" Target="../media/image192.wmf"/><Relationship Id="rId23" Type="http://schemas.openxmlformats.org/officeDocument/2006/relationships/image" Target="../media/image196.wmf"/><Relationship Id="rId10" Type="http://schemas.openxmlformats.org/officeDocument/2006/relationships/oleObject" Target="../embeddings/oleObject177.bin"/><Relationship Id="rId19" Type="http://schemas.openxmlformats.org/officeDocument/2006/relationships/image" Target="../media/image194.wmf"/><Relationship Id="rId4" Type="http://schemas.openxmlformats.org/officeDocument/2006/relationships/oleObject" Target="../embeddings/oleObject174.bin"/><Relationship Id="rId9" Type="http://schemas.openxmlformats.org/officeDocument/2006/relationships/image" Target="../media/image189.wmf"/><Relationship Id="rId14" Type="http://schemas.openxmlformats.org/officeDocument/2006/relationships/oleObject" Target="../embeddings/oleObject179.bin"/><Relationship Id="rId22" Type="http://schemas.openxmlformats.org/officeDocument/2006/relationships/oleObject" Target="../embeddings/oleObject183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8.bin"/><Relationship Id="rId3" Type="http://schemas.openxmlformats.org/officeDocument/2006/relationships/image" Target="../media/image198.wmf"/><Relationship Id="rId7" Type="http://schemas.openxmlformats.org/officeDocument/2006/relationships/image" Target="../media/image200.wmf"/><Relationship Id="rId2" Type="http://schemas.openxmlformats.org/officeDocument/2006/relationships/oleObject" Target="../embeddings/oleObject185.bin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187.bin"/><Relationship Id="rId5" Type="http://schemas.openxmlformats.org/officeDocument/2006/relationships/image" Target="../media/image199.wmf"/><Relationship Id="rId4" Type="http://schemas.openxmlformats.org/officeDocument/2006/relationships/oleObject" Target="../embeddings/oleObject186.bin"/><Relationship Id="rId9" Type="http://schemas.openxmlformats.org/officeDocument/2006/relationships/image" Target="../media/image201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2.bin"/><Relationship Id="rId13" Type="http://schemas.openxmlformats.org/officeDocument/2006/relationships/image" Target="../media/image207.wmf"/><Relationship Id="rId18" Type="http://schemas.openxmlformats.org/officeDocument/2006/relationships/oleObject" Target="../embeddings/oleObject197.bin"/><Relationship Id="rId3" Type="http://schemas.openxmlformats.org/officeDocument/2006/relationships/image" Target="../media/image202.wmf"/><Relationship Id="rId21" Type="http://schemas.openxmlformats.org/officeDocument/2006/relationships/image" Target="../media/image211.wmf"/><Relationship Id="rId7" Type="http://schemas.openxmlformats.org/officeDocument/2006/relationships/image" Target="../media/image204.wmf"/><Relationship Id="rId12" Type="http://schemas.openxmlformats.org/officeDocument/2006/relationships/oleObject" Target="../embeddings/oleObject194.bin"/><Relationship Id="rId17" Type="http://schemas.openxmlformats.org/officeDocument/2006/relationships/image" Target="../media/image209.wmf"/><Relationship Id="rId25" Type="http://schemas.openxmlformats.org/officeDocument/2006/relationships/image" Target="../media/image213.wmf"/><Relationship Id="rId2" Type="http://schemas.openxmlformats.org/officeDocument/2006/relationships/oleObject" Target="../embeddings/oleObject189.bin"/><Relationship Id="rId16" Type="http://schemas.openxmlformats.org/officeDocument/2006/relationships/oleObject" Target="../embeddings/oleObject196.bin"/><Relationship Id="rId20" Type="http://schemas.openxmlformats.org/officeDocument/2006/relationships/oleObject" Target="../embeddings/oleObject198.bin"/><Relationship Id="rId1" Type="http://schemas.openxmlformats.org/officeDocument/2006/relationships/slideLayout" Target="../slideLayouts/slideLayout24.xml"/><Relationship Id="rId6" Type="http://schemas.openxmlformats.org/officeDocument/2006/relationships/oleObject" Target="../embeddings/oleObject191.bin"/><Relationship Id="rId11" Type="http://schemas.openxmlformats.org/officeDocument/2006/relationships/image" Target="../media/image206.wmf"/><Relationship Id="rId24" Type="http://schemas.openxmlformats.org/officeDocument/2006/relationships/oleObject" Target="../embeddings/oleObject200.bin"/><Relationship Id="rId5" Type="http://schemas.openxmlformats.org/officeDocument/2006/relationships/image" Target="../media/image203.wmf"/><Relationship Id="rId15" Type="http://schemas.openxmlformats.org/officeDocument/2006/relationships/image" Target="../media/image208.wmf"/><Relationship Id="rId23" Type="http://schemas.openxmlformats.org/officeDocument/2006/relationships/image" Target="../media/image212.wmf"/><Relationship Id="rId10" Type="http://schemas.openxmlformats.org/officeDocument/2006/relationships/oleObject" Target="../embeddings/oleObject193.bin"/><Relationship Id="rId19" Type="http://schemas.openxmlformats.org/officeDocument/2006/relationships/image" Target="../media/image210.wmf"/><Relationship Id="rId4" Type="http://schemas.openxmlformats.org/officeDocument/2006/relationships/oleObject" Target="../embeddings/oleObject190.bin"/><Relationship Id="rId9" Type="http://schemas.openxmlformats.org/officeDocument/2006/relationships/image" Target="../media/image205.wmf"/><Relationship Id="rId14" Type="http://schemas.openxmlformats.org/officeDocument/2006/relationships/oleObject" Target="../embeddings/oleObject195.bin"/><Relationship Id="rId22" Type="http://schemas.openxmlformats.org/officeDocument/2006/relationships/oleObject" Target="../embeddings/oleObject199.bin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06.bin"/><Relationship Id="rId18" Type="http://schemas.openxmlformats.org/officeDocument/2006/relationships/image" Target="../media/image221.wmf"/><Relationship Id="rId26" Type="http://schemas.openxmlformats.org/officeDocument/2006/relationships/image" Target="../media/image225.wmf"/><Relationship Id="rId3" Type="http://schemas.openxmlformats.org/officeDocument/2006/relationships/oleObject" Target="../embeddings/oleObject201.bin"/><Relationship Id="rId21" Type="http://schemas.openxmlformats.org/officeDocument/2006/relationships/oleObject" Target="../embeddings/oleObject210.bin"/><Relationship Id="rId34" Type="http://schemas.openxmlformats.org/officeDocument/2006/relationships/image" Target="../media/image229.wmf"/><Relationship Id="rId7" Type="http://schemas.openxmlformats.org/officeDocument/2006/relationships/oleObject" Target="../embeddings/oleObject203.bin"/><Relationship Id="rId12" Type="http://schemas.openxmlformats.org/officeDocument/2006/relationships/image" Target="../media/image218.wmf"/><Relationship Id="rId17" Type="http://schemas.openxmlformats.org/officeDocument/2006/relationships/oleObject" Target="../embeddings/oleObject208.bin"/><Relationship Id="rId25" Type="http://schemas.openxmlformats.org/officeDocument/2006/relationships/oleObject" Target="../embeddings/oleObject212.bin"/><Relationship Id="rId33" Type="http://schemas.openxmlformats.org/officeDocument/2006/relationships/oleObject" Target="../embeddings/oleObject216.bin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0.wmf"/><Relationship Id="rId20" Type="http://schemas.openxmlformats.org/officeDocument/2006/relationships/image" Target="../media/image222.wmf"/><Relationship Id="rId29" Type="http://schemas.openxmlformats.org/officeDocument/2006/relationships/oleObject" Target="../embeddings/oleObject214.bin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5.wmf"/><Relationship Id="rId11" Type="http://schemas.openxmlformats.org/officeDocument/2006/relationships/oleObject" Target="../embeddings/oleObject205.bin"/><Relationship Id="rId24" Type="http://schemas.openxmlformats.org/officeDocument/2006/relationships/image" Target="../media/image224.wmf"/><Relationship Id="rId32" Type="http://schemas.openxmlformats.org/officeDocument/2006/relationships/image" Target="../media/image228.wmf"/><Relationship Id="rId5" Type="http://schemas.openxmlformats.org/officeDocument/2006/relationships/oleObject" Target="../embeddings/oleObject202.bin"/><Relationship Id="rId15" Type="http://schemas.openxmlformats.org/officeDocument/2006/relationships/oleObject" Target="../embeddings/oleObject207.bin"/><Relationship Id="rId23" Type="http://schemas.openxmlformats.org/officeDocument/2006/relationships/oleObject" Target="../embeddings/oleObject211.bin"/><Relationship Id="rId28" Type="http://schemas.openxmlformats.org/officeDocument/2006/relationships/image" Target="../media/image226.wmf"/><Relationship Id="rId36" Type="http://schemas.openxmlformats.org/officeDocument/2006/relationships/image" Target="../media/image230.wmf"/><Relationship Id="rId10" Type="http://schemas.openxmlformats.org/officeDocument/2006/relationships/image" Target="../media/image217.wmf"/><Relationship Id="rId19" Type="http://schemas.openxmlformats.org/officeDocument/2006/relationships/oleObject" Target="../embeddings/oleObject209.bin"/><Relationship Id="rId31" Type="http://schemas.openxmlformats.org/officeDocument/2006/relationships/oleObject" Target="../embeddings/oleObject215.bin"/><Relationship Id="rId4" Type="http://schemas.openxmlformats.org/officeDocument/2006/relationships/image" Target="../media/image214.wmf"/><Relationship Id="rId9" Type="http://schemas.openxmlformats.org/officeDocument/2006/relationships/oleObject" Target="../embeddings/oleObject204.bin"/><Relationship Id="rId14" Type="http://schemas.openxmlformats.org/officeDocument/2006/relationships/image" Target="../media/image219.wmf"/><Relationship Id="rId22" Type="http://schemas.openxmlformats.org/officeDocument/2006/relationships/image" Target="../media/image223.wmf"/><Relationship Id="rId27" Type="http://schemas.openxmlformats.org/officeDocument/2006/relationships/oleObject" Target="../embeddings/oleObject213.bin"/><Relationship Id="rId30" Type="http://schemas.openxmlformats.org/officeDocument/2006/relationships/image" Target="../media/image227.wmf"/><Relationship Id="rId35" Type="http://schemas.openxmlformats.org/officeDocument/2006/relationships/oleObject" Target="../embeddings/oleObject217.bin"/><Relationship Id="rId8" Type="http://schemas.openxmlformats.org/officeDocument/2006/relationships/image" Target="../media/image216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1.bin"/><Relationship Id="rId13" Type="http://schemas.openxmlformats.org/officeDocument/2006/relationships/image" Target="../media/image236.wmf"/><Relationship Id="rId3" Type="http://schemas.openxmlformats.org/officeDocument/2006/relationships/image" Target="../media/image231.wmf"/><Relationship Id="rId7" Type="http://schemas.openxmlformats.org/officeDocument/2006/relationships/image" Target="../media/image233.wmf"/><Relationship Id="rId12" Type="http://schemas.openxmlformats.org/officeDocument/2006/relationships/oleObject" Target="../embeddings/oleObject223.bin"/><Relationship Id="rId17" Type="http://schemas.openxmlformats.org/officeDocument/2006/relationships/image" Target="../media/image238.wmf"/><Relationship Id="rId2" Type="http://schemas.openxmlformats.org/officeDocument/2006/relationships/oleObject" Target="../embeddings/oleObject218.bin"/><Relationship Id="rId16" Type="http://schemas.openxmlformats.org/officeDocument/2006/relationships/oleObject" Target="../embeddings/oleObject225.bin"/><Relationship Id="rId1" Type="http://schemas.openxmlformats.org/officeDocument/2006/relationships/slideLayout" Target="../slideLayouts/slideLayout23.xml"/><Relationship Id="rId6" Type="http://schemas.openxmlformats.org/officeDocument/2006/relationships/oleObject" Target="../embeddings/oleObject220.bin"/><Relationship Id="rId11" Type="http://schemas.openxmlformats.org/officeDocument/2006/relationships/image" Target="../media/image235.wmf"/><Relationship Id="rId5" Type="http://schemas.openxmlformats.org/officeDocument/2006/relationships/image" Target="../media/image232.wmf"/><Relationship Id="rId15" Type="http://schemas.openxmlformats.org/officeDocument/2006/relationships/image" Target="../media/image237.wmf"/><Relationship Id="rId10" Type="http://schemas.openxmlformats.org/officeDocument/2006/relationships/oleObject" Target="../embeddings/oleObject222.bin"/><Relationship Id="rId4" Type="http://schemas.openxmlformats.org/officeDocument/2006/relationships/oleObject" Target="../embeddings/oleObject219.bin"/><Relationship Id="rId9" Type="http://schemas.openxmlformats.org/officeDocument/2006/relationships/image" Target="../media/image234.wmf"/><Relationship Id="rId14" Type="http://schemas.openxmlformats.org/officeDocument/2006/relationships/oleObject" Target="../embeddings/oleObject224.bin"/></Relationships>
</file>

<file path=ppt/slides/_rels/slide47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238.bin"/><Relationship Id="rId21" Type="http://schemas.openxmlformats.org/officeDocument/2006/relationships/image" Target="../media/image248.wmf"/><Relationship Id="rId42" Type="http://schemas.openxmlformats.org/officeDocument/2006/relationships/oleObject" Target="../embeddings/oleObject246.bin"/><Relationship Id="rId47" Type="http://schemas.openxmlformats.org/officeDocument/2006/relationships/image" Target="../media/image261.wmf"/><Relationship Id="rId63" Type="http://schemas.openxmlformats.org/officeDocument/2006/relationships/image" Target="../media/image270.wmf"/><Relationship Id="rId68" Type="http://schemas.openxmlformats.org/officeDocument/2006/relationships/oleObject" Target="../embeddings/oleObject258.bin"/><Relationship Id="rId84" Type="http://schemas.openxmlformats.org/officeDocument/2006/relationships/oleObject" Target="../embeddings/oleObject266.bin"/><Relationship Id="rId89" Type="http://schemas.openxmlformats.org/officeDocument/2006/relationships/image" Target="../media/image283.wmf"/><Relationship Id="rId16" Type="http://schemas.openxmlformats.org/officeDocument/2006/relationships/oleObject" Target="../embeddings/oleObject233.bin"/><Relationship Id="rId11" Type="http://schemas.openxmlformats.org/officeDocument/2006/relationships/image" Target="../media/image243.wmf"/><Relationship Id="rId32" Type="http://schemas.openxmlformats.org/officeDocument/2006/relationships/oleObject" Target="../embeddings/oleObject241.bin"/><Relationship Id="rId37" Type="http://schemas.openxmlformats.org/officeDocument/2006/relationships/image" Target="../media/image256.wmf"/><Relationship Id="rId53" Type="http://schemas.openxmlformats.org/officeDocument/2006/relationships/oleObject" Target="../embeddings/oleObject251.bin"/><Relationship Id="rId58" Type="http://schemas.openxmlformats.org/officeDocument/2006/relationships/image" Target="../media/image267.wmf"/><Relationship Id="rId74" Type="http://schemas.openxmlformats.org/officeDocument/2006/relationships/oleObject" Target="../embeddings/oleObject261.bin"/><Relationship Id="rId79" Type="http://schemas.openxmlformats.org/officeDocument/2006/relationships/image" Target="../media/image278.wmf"/><Relationship Id="rId5" Type="http://schemas.openxmlformats.org/officeDocument/2006/relationships/image" Target="../media/image240.wmf"/><Relationship Id="rId90" Type="http://schemas.openxmlformats.org/officeDocument/2006/relationships/oleObject" Target="../embeddings/oleObject269.bin"/><Relationship Id="rId95" Type="http://schemas.openxmlformats.org/officeDocument/2006/relationships/image" Target="../media/image286.wmf"/><Relationship Id="rId22" Type="http://schemas.openxmlformats.org/officeDocument/2006/relationships/oleObject" Target="../embeddings/oleObject236.bin"/><Relationship Id="rId27" Type="http://schemas.openxmlformats.org/officeDocument/2006/relationships/image" Target="../media/image251.wmf"/><Relationship Id="rId43" Type="http://schemas.openxmlformats.org/officeDocument/2006/relationships/image" Target="../media/image259.wmf"/><Relationship Id="rId48" Type="http://schemas.openxmlformats.org/officeDocument/2006/relationships/oleObject" Target="../embeddings/oleObject249.bin"/><Relationship Id="rId64" Type="http://schemas.openxmlformats.org/officeDocument/2006/relationships/oleObject" Target="../embeddings/oleObject256.bin"/><Relationship Id="rId69" Type="http://schemas.openxmlformats.org/officeDocument/2006/relationships/image" Target="../media/image273.wmf"/><Relationship Id="rId80" Type="http://schemas.openxmlformats.org/officeDocument/2006/relationships/oleObject" Target="../embeddings/oleObject264.bin"/><Relationship Id="rId85" Type="http://schemas.openxmlformats.org/officeDocument/2006/relationships/image" Target="../media/image281.wmf"/><Relationship Id="rId3" Type="http://schemas.openxmlformats.org/officeDocument/2006/relationships/image" Target="../media/image239.wmf"/><Relationship Id="rId12" Type="http://schemas.openxmlformats.org/officeDocument/2006/relationships/oleObject" Target="../embeddings/oleObject231.bin"/><Relationship Id="rId17" Type="http://schemas.openxmlformats.org/officeDocument/2006/relationships/image" Target="../media/image246.wmf"/><Relationship Id="rId25" Type="http://schemas.openxmlformats.org/officeDocument/2006/relationships/image" Target="../media/image250.wmf"/><Relationship Id="rId33" Type="http://schemas.openxmlformats.org/officeDocument/2006/relationships/image" Target="../media/image254.wmf"/><Relationship Id="rId38" Type="http://schemas.openxmlformats.org/officeDocument/2006/relationships/oleObject" Target="../embeddings/oleObject244.bin"/><Relationship Id="rId46" Type="http://schemas.openxmlformats.org/officeDocument/2006/relationships/oleObject" Target="../embeddings/oleObject248.bin"/><Relationship Id="rId59" Type="http://schemas.openxmlformats.org/officeDocument/2006/relationships/oleObject" Target="../embeddings/oleObject254.bin"/><Relationship Id="rId67" Type="http://schemas.openxmlformats.org/officeDocument/2006/relationships/image" Target="../media/image272.wmf"/><Relationship Id="rId20" Type="http://schemas.openxmlformats.org/officeDocument/2006/relationships/oleObject" Target="../embeddings/oleObject235.bin"/><Relationship Id="rId41" Type="http://schemas.openxmlformats.org/officeDocument/2006/relationships/image" Target="../media/image258.wmf"/><Relationship Id="rId54" Type="http://schemas.openxmlformats.org/officeDocument/2006/relationships/image" Target="../media/image265.wmf"/><Relationship Id="rId62" Type="http://schemas.openxmlformats.org/officeDocument/2006/relationships/oleObject" Target="../embeddings/oleObject255.bin"/><Relationship Id="rId70" Type="http://schemas.openxmlformats.org/officeDocument/2006/relationships/oleObject" Target="../embeddings/oleObject259.bin"/><Relationship Id="rId75" Type="http://schemas.openxmlformats.org/officeDocument/2006/relationships/image" Target="../media/image276.wmf"/><Relationship Id="rId83" Type="http://schemas.openxmlformats.org/officeDocument/2006/relationships/image" Target="../media/image280.wmf"/><Relationship Id="rId88" Type="http://schemas.openxmlformats.org/officeDocument/2006/relationships/oleObject" Target="../embeddings/oleObject268.bin"/><Relationship Id="rId91" Type="http://schemas.openxmlformats.org/officeDocument/2006/relationships/image" Target="../media/image284.wmf"/><Relationship Id="rId96" Type="http://schemas.openxmlformats.org/officeDocument/2006/relationships/oleObject" Target="../embeddings/oleObject272.bin"/><Relationship Id="rId1" Type="http://schemas.openxmlformats.org/officeDocument/2006/relationships/slideLayout" Target="../slideLayouts/slideLayout14.xml"/><Relationship Id="rId6" Type="http://schemas.openxmlformats.org/officeDocument/2006/relationships/oleObject" Target="../embeddings/oleObject228.bin"/><Relationship Id="rId15" Type="http://schemas.openxmlformats.org/officeDocument/2006/relationships/image" Target="../media/image245.wmf"/><Relationship Id="rId23" Type="http://schemas.openxmlformats.org/officeDocument/2006/relationships/image" Target="../media/image249.wmf"/><Relationship Id="rId28" Type="http://schemas.openxmlformats.org/officeDocument/2006/relationships/oleObject" Target="../embeddings/oleObject239.bin"/><Relationship Id="rId36" Type="http://schemas.openxmlformats.org/officeDocument/2006/relationships/oleObject" Target="../embeddings/oleObject243.bin"/><Relationship Id="rId49" Type="http://schemas.openxmlformats.org/officeDocument/2006/relationships/image" Target="../media/image262.wmf"/><Relationship Id="rId57" Type="http://schemas.openxmlformats.org/officeDocument/2006/relationships/oleObject" Target="../embeddings/oleObject253.bin"/><Relationship Id="rId10" Type="http://schemas.openxmlformats.org/officeDocument/2006/relationships/oleObject" Target="../embeddings/oleObject230.bin"/><Relationship Id="rId31" Type="http://schemas.openxmlformats.org/officeDocument/2006/relationships/image" Target="../media/image253.wmf"/><Relationship Id="rId44" Type="http://schemas.openxmlformats.org/officeDocument/2006/relationships/oleObject" Target="../embeddings/oleObject247.bin"/><Relationship Id="rId52" Type="http://schemas.openxmlformats.org/officeDocument/2006/relationships/image" Target="../media/image264.wmf"/><Relationship Id="rId60" Type="http://schemas.openxmlformats.org/officeDocument/2006/relationships/image" Target="../media/image268.wmf"/><Relationship Id="rId65" Type="http://schemas.openxmlformats.org/officeDocument/2006/relationships/image" Target="../media/image271.wmf"/><Relationship Id="rId73" Type="http://schemas.openxmlformats.org/officeDocument/2006/relationships/image" Target="../media/image275.wmf"/><Relationship Id="rId78" Type="http://schemas.openxmlformats.org/officeDocument/2006/relationships/oleObject" Target="../embeddings/oleObject263.bin"/><Relationship Id="rId81" Type="http://schemas.openxmlformats.org/officeDocument/2006/relationships/image" Target="../media/image279.wmf"/><Relationship Id="rId86" Type="http://schemas.openxmlformats.org/officeDocument/2006/relationships/oleObject" Target="../embeddings/oleObject267.bin"/><Relationship Id="rId94" Type="http://schemas.openxmlformats.org/officeDocument/2006/relationships/oleObject" Target="../embeddings/oleObject271.bin"/><Relationship Id="rId4" Type="http://schemas.openxmlformats.org/officeDocument/2006/relationships/oleObject" Target="../embeddings/oleObject227.bin"/><Relationship Id="rId9" Type="http://schemas.openxmlformats.org/officeDocument/2006/relationships/image" Target="../media/image242.wmf"/><Relationship Id="rId13" Type="http://schemas.openxmlformats.org/officeDocument/2006/relationships/image" Target="../media/image244.wmf"/><Relationship Id="rId18" Type="http://schemas.openxmlformats.org/officeDocument/2006/relationships/oleObject" Target="../embeddings/oleObject234.bin"/><Relationship Id="rId39" Type="http://schemas.openxmlformats.org/officeDocument/2006/relationships/image" Target="../media/image257.wmf"/><Relationship Id="rId34" Type="http://schemas.openxmlformats.org/officeDocument/2006/relationships/oleObject" Target="../embeddings/oleObject242.bin"/><Relationship Id="rId50" Type="http://schemas.openxmlformats.org/officeDocument/2006/relationships/image" Target="../media/image263.wmf"/><Relationship Id="rId55" Type="http://schemas.openxmlformats.org/officeDocument/2006/relationships/oleObject" Target="../embeddings/oleObject252.bin"/><Relationship Id="rId76" Type="http://schemas.openxmlformats.org/officeDocument/2006/relationships/oleObject" Target="../embeddings/oleObject262.bin"/><Relationship Id="rId97" Type="http://schemas.openxmlformats.org/officeDocument/2006/relationships/image" Target="../media/image287.wmf"/><Relationship Id="rId7" Type="http://schemas.openxmlformats.org/officeDocument/2006/relationships/image" Target="../media/image241.wmf"/><Relationship Id="rId71" Type="http://schemas.openxmlformats.org/officeDocument/2006/relationships/image" Target="../media/image274.wmf"/><Relationship Id="rId92" Type="http://schemas.openxmlformats.org/officeDocument/2006/relationships/oleObject" Target="../embeddings/oleObject270.bin"/><Relationship Id="rId2" Type="http://schemas.openxmlformats.org/officeDocument/2006/relationships/oleObject" Target="../embeddings/oleObject226.bin"/><Relationship Id="rId29" Type="http://schemas.openxmlformats.org/officeDocument/2006/relationships/image" Target="../media/image252.wmf"/><Relationship Id="rId24" Type="http://schemas.openxmlformats.org/officeDocument/2006/relationships/oleObject" Target="../embeddings/oleObject237.bin"/><Relationship Id="rId40" Type="http://schemas.openxmlformats.org/officeDocument/2006/relationships/oleObject" Target="../embeddings/oleObject245.bin"/><Relationship Id="rId45" Type="http://schemas.openxmlformats.org/officeDocument/2006/relationships/image" Target="../media/image260.wmf"/><Relationship Id="rId66" Type="http://schemas.openxmlformats.org/officeDocument/2006/relationships/oleObject" Target="../embeddings/oleObject257.bin"/><Relationship Id="rId87" Type="http://schemas.openxmlformats.org/officeDocument/2006/relationships/image" Target="../media/image282.wmf"/><Relationship Id="rId61" Type="http://schemas.openxmlformats.org/officeDocument/2006/relationships/image" Target="../media/image269.wmf"/><Relationship Id="rId82" Type="http://schemas.openxmlformats.org/officeDocument/2006/relationships/oleObject" Target="../embeddings/oleObject265.bin"/><Relationship Id="rId19" Type="http://schemas.openxmlformats.org/officeDocument/2006/relationships/image" Target="../media/image247.wmf"/><Relationship Id="rId14" Type="http://schemas.openxmlformats.org/officeDocument/2006/relationships/oleObject" Target="../embeddings/oleObject232.bin"/><Relationship Id="rId30" Type="http://schemas.openxmlformats.org/officeDocument/2006/relationships/oleObject" Target="../embeddings/oleObject240.bin"/><Relationship Id="rId35" Type="http://schemas.openxmlformats.org/officeDocument/2006/relationships/image" Target="../media/image255.wmf"/><Relationship Id="rId56" Type="http://schemas.openxmlformats.org/officeDocument/2006/relationships/image" Target="../media/image266.wmf"/><Relationship Id="rId77" Type="http://schemas.openxmlformats.org/officeDocument/2006/relationships/image" Target="../media/image277.wmf"/><Relationship Id="rId8" Type="http://schemas.openxmlformats.org/officeDocument/2006/relationships/oleObject" Target="../embeddings/oleObject229.bin"/><Relationship Id="rId51" Type="http://schemas.openxmlformats.org/officeDocument/2006/relationships/oleObject" Target="../embeddings/oleObject250.bin"/><Relationship Id="rId72" Type="http://schemas.openxmlformats.org/officeDocument/2006/relationships/oleObject" Target="../embeddings/oleObject260.bin"/><Relationship Id="rId93" Type="http://schemas.openxmlformats.org/officeDocument/2006/relationships/image" Target="../media/image285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8.wmf"/><Relationship Id="rId2" Type="http://schemas.openxmlformats.org/officeDocument/2006/relationships/oleObject" Target="../embeddings/oleObject273.bin"/><Relationship Id="rId1" Type="http://schemas.openxmlformats.org/officeDocument/2006/relationships/slideLayout" Target="../slideLayouts/slideLayout2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9.wmf"/><Relationship Id="rId7" Type="http://schemas.openxmlformats.org/officeDocument/2006/relationships/image" Target="../media/image291.wmf"/><Relationship Id="rId2" Type="http://schemas.openxmlformats.org/officeDocument/2006/relationships/oleObject" Target="../embeddings/oleObject274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276.bin"/><Relationship Id="rId5" Type="http://schemas.openxmlformats.org/officeDocument/2006/relationships/image" Target="../media/image290.wmf"/><Relationship Id="rId4" Type="http://schemas.openxmlformats.org/officeDocument/2006/relationships/oleObject" Target="../embeddings/oleObject275.bin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9" Type="http://schemas.openxmlformats.org/officeDocument/2006/relationships/image" Target="../media/image27.wmf"/><Relationship Id="rId21" Type="http://schemas.openxmlformats.org/officeDocument/2006/relationships/image" Target="../media/image18.wmf"/><Relationship Id="rId34" Type="http://schemas.openxmlformats.org/officeDocument/2006/relationships/oleObject" Target="../embeddings/oleObject17.bin"/><Relationship Id="rId42" Type="http://schemas.openxmlformats.org/officeDocument/2006/relationships/oleObject" Target="../embeddings/oleObject21.bin"/><Relationship Id="rId47" Type="http://schemas.openxmlformats.org/officeDocument/2006/relationships/image" Target="../media/image31.wmf"/><Relationship Id="rId50" Type="http://schemas.openxmlformats.org/officeDocument/2006/relationships/oleObject" Target="../embeddings/oleObject25.bin"/><Relationship Id="rId7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9" Type="http://schemas.openxmlformats.org/officeDocument/2006/relationships/image" Target="../media/image22.wmf"/><Relationship Id="rId11" Type="http://schemas.openxmlformats.org/officeDocument/2006/relationships/image" Target="../media/image13.wmf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6.bin"/><Relationship Id="rId37" Type="http://schemas.openxmlformats.org/officeDocument/2006/relationships/image" Target="../media/image26.wmf"/><Relationship Id="rId40" Type="http://schemas.openxmlformats.org/officeDocument/2006/relationships/oleObject" Target="../embeddings/oleObject20.bin"/><Relationship Id="rId45" Type="http://schemas.openxmlformats.org/officeDocument/2006/relationships/image" Target="../media/image30.wmf"/><Relationship Id="rId5" Type="http://schemas.openxmlformats.org/officeDocument/2006/relationships/image" Target="../media/image10.wmf"/><Relationship Id="rId15" Type="http://schemas.openxmlformats.org/officeDocument/2006/relationships/image" Target="../media/image15.wmf"/><Relationship Id="rId23" Type="http://schemas.openxmlformats.org/officeDocument/2006/relationships/image" Target="../media/image19.wmf"/><Relationship Id="rId28" Type="http://schemas.openxmlformats.org/officeDocument/2006/relationships/oleObject" Target="../embeddings/oleObject14.bin"/><Relationship Id="rId36" Type="http://schemas.openxmlformats.org/officeDocument/2006/relationships/oleObject" Target="../embeddings/oleObject18.bin"/><Relationship Id="rId49" Type="http://schemas.openxmlformats.org/officeDocument/2006/relationships/image" Target="../media/image32.wmf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7.wmf"/><Relationship Id="rId31" Type="http://schemas.openxmlformats.org/officeDocument/2006/relationships/image" Target="../media/image23.wmf"/><Relationship Id="rId44" Type="http://schemas.openxmlformats.org/officeDocument/2006/relationships/oleObject" Target="../embeddings/oleObject22.bin"/><Relationship Id="rId52" Type="http://schemas.openxmlformats.org/officeDocument/2006/relationships/hyperlink" Target="http://ed.gov" TargetMode="External"/><Relationship Id="rId4" Type="http://schemas.openxmlformats.org/officeDocument/2006/relationships/oleObject" Target="../embeddings/oleObject2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21.wmf"/><Relationship Id="rId30" Type="http://schemas.openxmlformats.org/officeDocument/2006/relationships/oleObject" Target="../embeddings/oleObject15.bin"/><Relationship Id="rId35" Type="http://schemas.openxmlformats.org/officeDocument/2006/relationships/image" Target="../media/image25.wmf"/><Relationship Id="rId43" Type="http://schemas.openxmlformats.org/officeDocument/2006/relationships/image" Target="../media/image29.wmf"/><Relationship Id="rId48" Type="http://schemas.openxmlformats.org/officeDocument/2006/relationships/oleObject" Target="../embeddings/oleObject24.bin"/><Relationship Id="rId8" Type="http://schemas.openxmlformats.org/officeDocument/2006/relationships/oleObject" Target="../embeddings/oleObject4.bin"/><Relationship Id="rId51" Type="http://schemas.openxmlformats.org/officeDocument/2006/relationships/image" Target="../media/image33.wmf"/><Relationship Id="rId3" Type="http://schemas.openxmlformats.org/officeDocument/2006/relationships/image" Target="../media/image9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6.wmf"/><Relationship Id="rId25" Type="http://schemas.openxmlformats.org/officeDocument/2006/relationships/image" Target="../media/image20.wmf"/><Relationship Id="rId33" Type="http://schemas.openxmlformats.org/officeDocument/2006/relationships/image" Target="../media/image24.wmf"/><Relationship Id="rId38" Type="http://schemas.openxmlformats.org/officeDocument/2006/relationships/oleObject" Target="../embeddings/oleObject19.bin"/><Relationship Id="rId46" Type="http://schemas.openxmlformats.org/officeDocument/2006/relationships/oleObject" Target="../embeddings/oleObject23.bin"/><Relationship Id="rId20" Type="http://schemas.openxmlformats.org/officeDocument/2006/relationships/oleObject" Target="../embeddings/oleObject10.bin"/><Relationship Id="rId41" Type="http://schemas.openxmlformats.org/officeDocument/2006/relationships/image" Target="../media/image28.wmf"/><Relationship Id="rId1" Type="http://schemas.openxmlformats.org/officeDocument/2006/relationships/slideLayout" Target="../slideLayouts/slideLayout16.xml"/><Relationship Id="rId6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slide" Target="slide6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13" Type="http://schemas.openxmlformats.org/officeDocument/2006/relationships/image" Target="../media/image298.wmf"/><Relationship Id="rId18" Type="http://schemas.openxmlformats.org/officeDocument/2006/relationships/oleObject" Target="../embeddings/oleObject285.bin"/><Relationship Id="rId3" Type="http://schemas.openxmlformats.org/officeDocument/2006/relationships/image" Target="../media/image293.wmf"/><Relationship Id="rId7" Type="http://schemas.openxmlformats.org/officeDocument/2006/relationships/image" Target="../media/image295.wmf"/><Relationship Id="rId12" Type="http://schemas.openxmlformats.org/officeDocument/2006/relationships/oleObject" Target="../embeddings/oleObject282.bin"/><Relationship Id="rId17" Type="http://schemas.openxmlformats.org/officeDocument/2006/relationships/image" Target="../media/image300.wmf"/><Relationship Id="rId2" Type="http://schemas.openxmlformats.org/officeDocument/2006/relationships/oleObject" Target="../embeddings/oleObject277.bin"/><Relationship Id="rId16" Type="http://schemas.openxmlformats.org/officeDocument/2006/relationships/oleObject" Target="../embeddings/oleObject28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79.bin"/><Relationship Id="rId11" Type="http://schemas.openxmlformats.org/officeDocument/2006/relationships/image" Target="../media/image297.wmf"/><Relationship Id="rId5" Type="http://schemas.openxmlformats.org/officeDocument/2006/relationships/image" Target="../media/image294.wmf"/><Relationship Id="rId15" Type="http://schemas.openxmlformats.org/officeDocument/2006/relationships/image" Target="../media/image299.wmf"/><Relationship Id="rId10" Type="http://schemas.openxmlformats.org/officeDocument/2006/relationships/oleObject" Target="../embeddings/oleObject281.bin"/><Relationship Id="rId19" Type="http://schemas.openxmlformats.org/officeDocument/2006/relationships/image" Target="../media/image301.wmf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296.wmf"/><Relationship Id="rId14" Type="http://schemas.openxmlformats.org/officeDocument/2006/relationships/oleObject" Target="../embeddings/oleObject283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68.xml"/><Relationship Id="rId2" Type="http://schemas.openxmlformats.org/officeDocument/2006/relationships/image" Target="../media/image302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3.wmf"/><Relationship Id="rId2" Type="http://schemas.openxmlformats.org/officeDocument/2006/relationships/oleObject" Target="../embeddings/oleObject286.bin"/><Relationship Id="rId1" Type="http://schemas.openxmlformats.org/officeDocument/2006/relationships/slideLayout" Target="../slideLayouts/slideLayout22.xml"/></Relationships>
</file>

<file path=ppt/slides/_rels/slide56.xml.rels><?xml version="1.0" encoding="UTF-8" standalone="yes"?>
<Relationships xmlns="http://schemas.openxmlformats.org/package/2006/relationships"><Relationship Id="rId26" Type="http://schemas.openxmlformats.org/officeDocument/2006/relationships/oleObject" Target="../embeddings/oleObject299.bin"/><Relationship Id="rId21" Type="http://schemas.openxmlformats.org/officeDocument/2006/relationships/image" Target="../media/image313.wmf"/><Relationship Id="rId42" Type="http://schemas.openxmlformats.org/officeDocument/2006/relationships/oleObject" Target="../embeddings/oleObject307.bin"/><Relationship Id="rId47" Type="http://schemas.openxmlformats.org/officeDocument/2006/relationships/image" Target="../media/image326.wmf"/><Relationship Id="rId63" Type="http://schemas.openxmlformats.org/officeDocument/2006/relationships/image" Target="../media/image334.wmf"/><Relationship Id="rId68" Type="http://schemas.openxmlformats.org/officeDocument/2006/relationships/oleObject" Target="../embeddings/oleObject320.bin"/><Relationship Id="rId84" Type="http://schemas.openxmlformats.org/officeDocument/2006/relationships/oleObject" Target="../embeddings/oleObject328.bin"/><Relationship Id="rId16" Type="http://schemas.openxmlformats.org/officeDocument/2006/relationships/oleObject" Target="../embeddings/oleObject294.bin"/><Relationship Id="rId11" Type="http://schemas.openxmlformats.org/officeDocument/2006/relationships/image" Target="../media/image308.wmf"/><Relationship Id="rId32" Type="http://schemas.openxmlformats.org/officeDocument/2006/relationships/oleObject" Target="../embeddings/oleObject302.bin"/><Relationship Id="rId37" Type="http://schemas.openxmlformats.org/officeDocument/2006/relationships/image" Target="../media/image321.wmf"/><Relationship Id="rId53" Type="http://schemas.openxmlformats.org/officeDocument/2006/relationships/image" Target="../media/image329.wmf"/><Relationship Id="rId58" Type="http://schemas.openxmlformats.org/officeDocument/2006/relationships/oleObject" Target="../embeddings/oleObject315.bin"/><Relationship Id="rId74" Type="http://schemas.openxmlformats.org/officeDocument/2006/relationships/oleObject" Target="../embeddings/oleObject323.bin"/><Relationship Id="rId79" Type="http://schemas.openxmlformats.org/officeDocument/2006/relationships/image" Target="../media/image342.wmf"/><Relationship Id="rId5" Type="http://schemas.openxmlformats.org/officeDocument/2006/relationships/image" Target="../media/image305.wmf"/><Relationship Id="rId19" Type="http://schemas.openxmlformats.org/officeDocument/2006/relationships/image" Target="../media/image312.wmf"/><Relationship Id="rId14" Type="http://schemas.openxmlformats.org/officeDocument/2006/relationships/oleObject" Target="../embeddings/oleObject293.bin"/><Relationship Id="rId22" Type="http://schemas.openxmlformats.org/officeDocument/2006/relationships/oleObject" Target="../embeddings/oleObject297.bin"/><Relationship Id="rId27" Type="http://schemas.openxmlformats.org/officeDocument/2006/relationships/image" Target="../media/image316.wmf"/><Relationship Id="rId30" Type="http://schemas.openxmlformats.org/officeDocument/2006/relationships/oleObject" Target="../embeddings/oleObject301.bin"/><Relationship Id="rId35" Type="http://schemas.openxmlformats.org/officeDocument/2006/relationships/image" Target="../media/image320.wmf"/><Relationship Id="rId43" Type="http://schemas.openxmlformats.org/officeDocument/2006/relationships/image" Target="../media/image324.wmf"/><Relationship Id="rId48" Type="http://schemas.openxmlformats.org/officeDocument/2006/relationships/oleObject" Target="../embeddings/oleObject310.bin"/><Relationship Id="rId56" Type="http://schemas.openxmlformats.org/officeDocument/2006/relationships/oleObject" Target="../embeddings/oleObject314.bin"/><Relationship Id="rId64" Type="http://schemas.openxmlformats.org/officeDocument/2006/relationships/oleObject" Target="../embeddings/oleObject318.bin"/><Relationship Id="rId69" Type="http://schemas.openxmlformats.org/officeDocument/2006/relationships/image" Target="../media/image337.wmf"/><Relationship Id="rId77" Type="http://schemas.openxmlformats.org/officeDocument/2006/relationships/image" Target="../media/image341.wmf"/><Relationship Id="rId8" Type="http://schemas.openxmlformats.org/officeDocument/2006/relationships/oleObject" Target="../embeddings/oleObject290.bin"/><Relationship Id="rId51" Type="http://schemas.openxmlformats.org/officeDocument/2006/relationships/image" Target="../media/image328.wmf"/><Relationship Id="rId72" Type="http://schemas.openxmlformats.org/officeDocument/2006/relationships/oleObject" Target="../embeddings/oleObject322.bin"/><Relationship Id="rId80" Type="http://schemas.openxmlformats.org/officeDocument/2006/relationships/oleObject" Target="../embeddings/oleObject326.bin"/><Relationship Id="rId85" Type="http://schemas.openxmlformats.org/officeDocument/2006/relationships/image" Target="../media/image345.wmf"/><Relationship Id="rId3" Type="http://schemas.openxmlformats.org/officeDocument/2006/relationships/image" Target="../media/image304.wmf"/><Relationship Id="rId12" Type="http://schemas.openxmlformats.org/officeDocument/2006/relationships/oleObject" Target="../embeddings/oleObject292.bin"/><Relationship Id="rId17" Type="http://schemas.openxmlformats.org/officeDocument/2006/relationships/image" Target="../media/image311.wmf"/><Relationship Id="rId25" Type="http://schemas.openxmlformats.org/officeDocument/2006/relationships/image" Target="../media/image315.wmf"/><Relationship Id="rId33" Type="http://schemas.openxmlformats.org/officeDocument/2006/relationships/image" Target="../media/image319.wmf"/><Relationship Id="rId38" Type="http://schemas.openxmlformats.org/officeDocument/2006/relationships/oleObject" Target="../embeddings/oleObject305.bin"/><Relationship Id="rId46" Type="http://schemas.openxmlformats.org/officeDocument/2006/relationships/oleObject" Target="../embeddings/oleObject309.bin"/><Relationship Id="rId59" Type="http://schemas.openxmlformats.org/officeDocument/2006/relationships/image" Target="../media/image332.wmf"/><Relationship Id="rId67" Type="http://schemas.openxmlformats.org/officeDocument/2006/relationships/image" Target="../media/image336.wmf"/><Relationship Id="rId20" Type="http://schemas.openxmlformats.org/officeDocument/2006/relationships/oleObject" Target="../embeddings/oleObject296.bin"/><Relationship Id="rId41" Type="http://schemas.openxmlformats.org/officeDocument/2006/relationships/image" Target="../media/image323.wmf"/><Relationship Id="rId54" Type="http://schemas.openxmlformats.org/officeDocument/2006/relationships/oleObject" Target="../embeddings/oleObject313.bin"/><Relationship Id="rId62" Type="http://schemas.openxmlformats.org/officeDocument/2006/relationships/oleObject" Target="../embeddings/oleObject317.bin"/><Relationship Id="rId70" Type="http://schemas.openxmlformats.org/officeDocument/2006/relationships/oleObject" Target="../embeddings/oleObject321.bin"/><Relationship Id="rId75" Type="http://schemas.openxmlformats.org/officeDocument/2006/relationships/image" Target="../media/image340.wmf"/><Relationship Id="rId83" Type="http://schemas.openxmlformats.org/officeDocument/2006/relationships/image" Target="../media/image344.wmf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289.bin"/><Relationship Id="rId15" Type="http://schemas.openxmlformats.org/officeDocument/2006/relationships/image" Target="../media/image310.wmf"/><Relationship Id="rId23" Type="http://schemas.openxmlformats.org/officeDocument/2006/relationships/image" Target="../media/image314.wmf"/><Relationship Id="rId28" Type="http://schemas.openxmlformats.org/officeDocument/2006/relationships/oleObject" Target="../embeddings/oleObject300.bin"/><Relationship Id="rId36" Type="http://schemas.openxmlformats.org/officeDocument/2006/relationships/oleObject" Target="../embeddings/oleObject304.bin"/><Relationship Id="rId49" Type="http://schemas.openxmlformats.org/officeDocument/2006/relationships/image" Target="../media/image327.wmf"/><Relationship Id="rId57" Type="http://schemas.openxmlformats.org/officeDocument/2006/relationships/image" Target="../media/image331.wmf"/><Relationship Id="rId10" Type="http://schemas.openxmlformats.org/officeDocument/2006/relationships/oleObject" Target="../embeddings/oleObject291.bin"/><Relationship Id="rId31" Type="http://schemas.openxmlformats.org/officeDocument/2006/relationships/image" Target="../media/image318.wmf"/><Relationship Id="rId44" Type="http://schemas.openxmlformats.org/officeDocument/2006/relationships/oleObject" Target="../embeddings/oleObject308.bin"/><Relationship Id="rId52" Type="http://schemas.openxmlformats.org/officeDocument/2006/relationships/oleObject" Target="../embeddings/oleObject312.bin"/><Relationship Id="rId60" Type="http://schemas.openxmlformats.org/officeDocument/2006/relationships/oleObject" Target="../embeddings/oleObject316.bin"/><Relationship Id="rId65" Type="http://schemas.openxmlformats.org/officeDocument/2006/relationships/image" Target="../media/image335.wmf"/><Relationship Id="rId73" Type="http://schemas.openxmlformats.org/officeDocument/2006/relationships/image" Target="../media/image339.wmf"/><Relationship Id="rId78" Type="http://schemas.openxmlformats.org/officeDocument/2006/relationships/oleObject" Target="../embeddings/oleObject325.bin"/><Relationship Id="rId81" Type="http://schemas.openxmlformats.org/officeDocument/2006/relationships/image" Target="../media/image343.wmf"/><Relationship Id="rId4" Type="http://schemas.openxmlformats.org/officeDocument/2006/relationships/oleObject" Target="../embeddings/oleObject288.bin"/><Relationship Id="rId9" Type="http://schemas.openxmlformats.org/officeDocument/2006/relationships/image" Target="../media/image307.wmf"/><Relationship Id="rId13" Type="http://schemas.openxmlformats.org/officeDocument/2006/relationships/image" Target="../media/image309.wmf"/><Relationship Id="rId18" Type="http://schemas.openxmlformats.org/officeDocument/2006/relationships/oleObject" Target="../embeddings/oleObject295.bin"/><Relationship Id="rId39" Type="http://schemas.openxmlformats.org/officeDocument/2006/relationships/image" Target="../media/image322.wmf"/><Relationship Id="rId34" Type="http://schemas.openxmlformats.org/officeDocument/2006/relationships/oleObject" Target="../embeddings/oleObject303.bin"/><Relationship Id="rId50" Type="http://schemas.openxmlformats.org/officeDocument/2006/relationships/oleObject" Target="../embeddings/oleObject311.bin"/><Relationship Id="rId55" Type="http://schemas.openxmlformats.org/officeDocument/2006/relationships/image" Target="../media/image330.wmf"/><Relationship Id="rId76" Type="http://schemas.openxmlformats.org/officeDocument/2006/relationships/oleObject" Target="../embeddings/oleObject324.bin"/><Relationship Id="rId7" Type="http://schemas.openxmlformats.org/officeDocument/2006/relationships/image" Target="../media/image306.wmf"/><Relationship Id="rId71" Type="http://schemas.openxmlformats.org/officeDocument/2006/relationships/image" Target="../media/image338.wmf"/><Relationship Id="rId2" Type="http://schemas.openxmlformats.org/officeDocument/2006/relationships/oleObject" Target="../embeddings/oleObject287.bin"/><Relationship Id="rId29" Type="http://schemas.openxmlformats.org/officeDocument/2006/relationships/image" Target="../media/image317.wmf"/><Relationship Id="rId24" Type="http://schemas.openxmlformats.org/officeDocument/2006/relationships/oleObject" Target="../embeddings/oleObject298.bin"/><Relationship Id="rId40" Type="http://schemas.openxmlformats.org/officeDocument/2006/relationships/oleObject" Target="../embeddings/oleObject306.bin"/><Relationship Id="rId45" Type="http://schemas.openxmlformats.org/officeDocument/2006/relationships/image" Target="../media/image325.wmf"/><Relationship Id="rId66" Type="http://schemas.openxmlformats.org/officeDocument/2006/relationships/oleObject" Target="../embeddings/oleObject319.bin"/><Relationship Id="rId61" Type="http://schemas.openxmlformats.org/officeDocument/2006/relationships/image" Target="../media/image333.wmf"/><Relationship Id="rId82" Type="http://schemas.openxmlformats.org/officeDocument/2006/relationships/oleObject" Target="../embeddings/oleObject327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2.bin"/><Relationship Id="rId13" Type="http://schemas.openxmlformats.org/officeDocument/2006/relationships/image" Target="../media/image351.wmf"/><Relationship Id="rId18" Type="http://schemas.openxmlformats.org/officeDocument/2006/relationships/oleObject" Target="../embeddings/oleObject337.bin"/><Relationship Id="rId3" Type="http://schemas.openxmlformats.org/officeDocument/2006/relationships/image" Target="../media/image346.wmf"/><Relationship Id="rId21" Type="http://schemas.openxmlformats.org/officeDocument/2006/relationships/slide" Target="slide69.xml"/><Relationship Id="rId7" Type="http://schemas.openxmlformats.org/officeDocument/2006/relationships/image" Target="../media/image348.wmf"/><Relationship Id="rId12" Type="http://schemas.openxmlformats.org/officeDocument/2006/relationships/oleObject" Target="../embeddings/oleObject334.bin"/><Relationship Id="rId17" Type="http://schemas.openxmlformats.org/officeDocument/2006/relationships/image" Target="../media/image353.wmf"/><Relationship Id="rId2" Type="http://schemas.openxmlformats.org/officeDocument/2006/relationships/oleObject" Target="../embeddings/oleObject329.bin"/><Relationship Id="rId16" Type="http://schemas.openxmlformats.org/officeDocument/2006/relationships/oleObject" Target="../embeddings/oleObject336.bin"/><Relationship Id="rId20" Type="http://schemas.openxmlformats.org/officeDocument/2006/relationships/image" Target="../media/image355.png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331.bin"/><Relationship Id="rId11" Type="http://schemas.openxmlformats.org/officeDocument/2006/relationships/image" Target="../media/image350.wmf"/><Relationship Id="rId5" Type="http://schemas.openxmlformats.org/officeDocument/2006/relationships/image" Target="../media/image347.wmf"/><Relationship Id="rId15" Type="http://schemas.openxmlformats.org/officeDocument/2006/relationships/image" Target="../media/image352.wmf"/><Relationship Id="rId10" Type="http://schemas.openxmlformats.org/officeDocument/2006/relationships/oleObject" Target="../embeddings/oleObject333.bin"/><Relationship Id="rId19" Type="http://schemas.openxmlformats.org/officeDocument/2006/relationships/image" Target="../media/image354.wmf"/><Relationship Id="rId4" Type="http://schemas.openxmlformats.org/officeDocument/2006/relationships/oleObject" Target="../embeddings/oleObject330.bin"/><Relationship Id="rId9" Type="http://schemas.openxmlformats.org/officeDocument/2006/relationships/image" Target="../media/image349.wmf"/><Relationship Id="rId14" Type="http://schemas.openxmlformats.org/officeDocument/2006/relationships/oleObject" Target="../embeddings/oleObject335.bin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1.wmf"/><Relationship Id="rId18" Type="http://schemas.openxmlformats.org/officeDocument/2006/relationships/oleObject" Target="../embeddings/oleObject346.bin"/><Relationship Id="rId26" Type="http://schemas.openxmlformats.org/officeDocument/2006/relationships/oleObject" Target="../embeddings/oleObject350.bin"/><Relationship Id="rId39" Type="http://schemas.openxmlformats.org/officeDocument/2006/relationships/image" Target="../media/image374.wmf"/><Relationship Id="rId21" Type="http://schemas.openxmlformats.org/officeDocument/2006/relationships/image" Target="../media/image365.wmf"/><Relationship Id="rId34" Type="http://schemas.openxmlformats.org/officeDocument/2006/relationships/oleObject" Target="../embeddings/oleObject354.bin"/><Relationship Id="rId42" Type="http://schemas.openxmlformats.org/officeDocument/2006/relationships/image" Target="../media/image376.png"/><Relationship Id="rId7" Type="http://schemas.openxmlformats.org/officeDocument/2006/relationships/image" Target="../media/image358.wmf"/><Relationship Id="rId2" Type="http://schemas.openxmlformats.org/officeDocument/2006/relationships/oleObject" Target="../embeddings/oleObject338.bin"/><Relationship Id="rId16" Type="http://schemas.openxmlformats.org/officeDocument/2006/relationships/oleObject" Target="../embeddings/oleObject345.bin"/><Relationship Id="rId20" Type="http://schemas.openxmlformats.org/officeDocument/2006/relationships/oleObject" Target="../embeddings/oleObject347.bin"/><Relationship Id="rId29" Type="http://schemas.openxmlformats.org/officeDocument/2006/relationships/image" Target="../media/image369.wmf"/><Relationship Id="rId41" Type="http://schemas.openxmlformats.org/officeDocument/2006/relationships/image" Target="../media/image375.wmf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340.bin"/><Relationship Id="rId11" Type="http://schemas.openxmlformats.org/officeDocument/2006/relationships/image" Target="../media/image360.wmf"/><Relationship Id="rId24" Type="http://schemas.openxmlformats.org/officeDocument/2006/relationships/oleObject" Target="../embeddings/oleObject349.bin"/><Relationship Id="rId32" Type="http://schemas.openxmlformats.org/officeDocument/2006/relationships/oleObject" Target="../embeddings/oleObject353.bin"/><Relationship Id="rId37" Type="http://schemas.openxmlformats.org/officeDocument/2006/relationships/image" Target="../media/image373.wmf"/><Relationship Id="rId40" Type="http://schemas.openxmlformats.org/officeDocument/2006/relationships/oleObject" Target="../embeddings/oleObject357.bin"/><Relationship Id="rId5" Type="http://schemas.openxmlformats.org/officeDocument/2006/relationships/image" Target="../media/image357.wmf"/><Relationship Id="rId15" Type="http://schemas.openxmlformats.org/officeDocument/2006/relationships/image" Target="../media/image362.wmf"/><Relationship Id="rId23" Type="http://schemas.openxmlformats.org/officeDocument/2006/relationships/image" Target="../media/image366.wmf"/><Relationship Id="rId28" Type="http://schemas.openxmlformats.org/officeDocument/2006/relationships/oleObject" Target="../embeddings/oleObject351.bin"/><Relationship Id="rId36" Type="http://schemas.openxmlformats.org/officeDocument/2006/relationships/oleObject" Target="../embeddings/oleObject355.bin"/><Relationship Id="rId10" Type="http://schemas.openxmlformats.org/officeDocument/2006/relationships/oleObject" Target="../embeddings/oleObject342.bin"/><Relationship Id="rId19" Type="http://schemas.openxmlformats.org/officeDocument/2006/relationships/image" Target="../media/image364.wmf"/><Relationship Id="rId31" Type="http://schemas.openxmlformats.org/officeDocument/2006/relationships/image" Target="../media/image370.wmf"/><Relationship Id="rId4" Type="http://schemas.openxmlformats.org/officeDocument/2006/relationships/oleObject" Target="../embeddings/oleObject339.bin"/><Relationship Id="rId9" Type="http://schemas.openxmlformats.org/officeDocument/2006/relationships/image" Target="../media/image359.wmf"/><Relationship Id="rId14" Type="http://schemas.openxmlformats.org/officeDocument/2006/relationships/oleObject" Target="../embeddings/oleObject344.bin"/><Relationship Id="rId22" Type="http://schemas.openxmlformats.org/officeDocument/2006/relationships/oleObject" Target="../embeddings/oleObject348.bin"/><Relationship Id="rId27" Type="http://schemas.openxmlformats.org/officeDocument/2006/relationships/image" Target="../media/image368.wmf"/><Relationship Id="rId30" Type="http://schemas.openxmlformats.org/officeDocument/2006/relationships/oleObject" Target="../embeddings/oleObject352.bin"/><Relationship Id="rId35" Type="http://schemas.openxmlformats.org/officeDocument/2006/relationships/image" Target="../media/image372.wmf"/><Relationship Id="rId43" Type="http://schemas.openxmlformats.org/officeDocument/2006/relationships/slide" Target="slide70.xml"/><Relationship Id="rId8" Type="http://schemas.openxmlformats.org/officeDocument/2006/relationships/oleObject" Target="../embeddings/oleObject341.bin"/><Relationship Id="rId3" Type="http://schemas.openxmlformats.org/officeDocument/2006/relationships/image" Target="../media/image356.wmf"/><Relationship Id="rId12" Type="http://schemas.openxmlformats.org/officeDocument/2006/relationships/oleObject" Target="../embeddings/oleObject343.bin"/><Relationship Id="rId17" Type="http://schemas.openxmlformats.org/officeDocument/2006/relationships/image" Target="../media/image363.wmf"/><Relationship Id="rId25" Type="http://schemas.openxmlformats.org/officeDocument/2006/relationships/image" Target="../media/image367.wmf"/><Relationship Id="rId33" Type="http://schemas.openxmlformats.org/officeDocument/2006/relationships/image" Target="../media/image371.wmf"/><Relationship Id="rId38" Type="http://schemas.openxmlformats.org/officeDocument/2006/relationships/oleObject" Target="../embeddings/oleObject356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3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" Target="slide9.xml"/><Relationship Id="rId1" Type="http://schemas.openxmlformats.org/officeDocument/2006/relationships/slideLayout" Target="../slideLayouts/slideLayout3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" Target="slide15.xml"/><Relationship Id="rId1" Type="http://schemas.openxmlformats.org/officeDocument/2006/relationships/slideLayout" Target="../slideLayouts/slideLayout30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" Target="slide51.xml"/><Relationship Id="rId1" Type="http://schemas.openxmlformats.org/officeDocument/2006/relationships/slideLayout" Target="../slideLayouts/slideLayout3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" Target="slide54.xml"/><Relationship Id="rId1" Type="http://schemas.openxmlformats.org/officeDocument/2006/relationships/slideLayout" Target="../slideLayouts/slideLayout3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" Target="slide58.xml"/><Relationship Id="rId1" Type="http://schemas.openxmlformats.org/officeDocument/2006/relationships/slideLayout" Target="../slideLayouts/slideLayout3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3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13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12" Type="http://schemas.openxmlformats.org/officeDocument/2006/relationships/oleObject" Target="../embeddings/oleObject31.bin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2.xml"/><Relationship Id="rId6" Type="http://schemas.openxmlformats.org/officeDocument/2006/relationships/oleObject" Target="../embeddings/oleObject28.bin"/><Relationship Id="rId11" Type="http://schemas.openxmlformats.org/officeDocument/2006/relationships/image" Target="../media/image38.wmf"/><Relationship Id="rId5" Type="http://schemas.openxmlformats.org/officeDocument/2006/relationships/image" Target="../media/image35.wmf"/><Relationship Id="rId10" Type="http://schemas.openxmlformats.org/officeDocument/2006/relationships/oleObject" Target="../embeddings/oleObject30.bin"/><Relationship Id="rId4" Type="http://schemas.openxmlformats.org/officeDocument/2006/relationships/oleObject" Target="../embeddings/oleObject27.bin"/><Relationship Id="rId9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1.xml"/><Relationship Id="rId5" Type="http://schemas.openxmlformats.org/officeDocument/2006/relationships/slide" Target="slide65.xml"/><Relationship Id="rId4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Regression Analysis</a:t>
            </a:r>
          </a:p>
        </p:txBody>
      </p:sp>
      <p:pic>
        <p:nvPicPr>
          <p:cNvPr id="9" name="Picture 8" descr="A cover page with the title, Business Analytics, communicating with numbers. 2025 release.">
            <a:extLst>
              <a:ext uri="{FF2B5EF4-FFF2-40B4-BE49-F238E27FC236}">
                <a16:creationId xmlns:a16="http://schemas.microsoft.com/office/drawing/2014/main" id="{E8CA1238-AFEB-19C7-711C-F5605FCA3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9694" y="949462"/>
            <a:ext cx="3892514" cy="5037732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CEFAFF-DF44-4418-A499-4B144B2AB4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822575" y="6107113"/>
            <a:ext cx="3498850" cy="255587"/>
          </a:xfrm>
        </p:spPr>
        <p:txBody>
          <a:bodyPr/>
          <a:lstStyle/>
          <a:p>
            <a:pPr algn="ctr"/>
            <a:r>
              <a:rPr lang="en-US" sz="1200" dirty="0">
                <a:hlinkClick r:id="rId3" action="ppaction://hlinksldjump"/>
              </a:rPr>
              <a:t>Access the text alternative for slide images.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US" dirty="0"/>
              <a:t>© McGraw Hill LLC. All rights reserved. No reproduction or distribution without the prior written consent of McGraw Hill LLC.</a:t>
            </a:r>
          </a:p>
        </p:txBody>
      </p:sp>
    </p:spTree>
    <p:extLst>
      <p:ext uri="{BB962C8B-B14F-4D97-AF65-F5344CB8AC3E}">
        <p14:creationId xmlns:p14="http://schemas.microsoft.com/office/powerpoint/2010/main" val="278244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C44A64C6-1FF3-4F8A-98AA-C136B8D03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5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BA86488-2506-4CDD-AD5C-46CF6AF888B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842376"/>
          </a:xfrm>
        </p:spPr>
        <p:txBody>
          <a:bodyPr/>
          <a:lstStyle/>
          <a:p>
            <a:r>
              <a:rPr lang="en-US" dirty="0"/>
              <a:t>A model with more than one predictor is referred to as a multiple linear regression model.</a:t>
            </a: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C8FDE8E2-4C62-4623-AA37-B9F01B3A4A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594109"/>
              </p:ext>
            </p:extLst>
          </p:nvPr>
        </p:nvGraphicFramePr>
        <p:xfrm>
          <a:off x="2624138" y="2282825"/>
          <a:ext cx="389731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43120" imgH="330120" progId="Equation.DSMT4">
                  <p:embed/>
                </p:oleObj>
              </mc:Choice>
              <mc:Fallback>
                <p:oleObj name="Equation" r:id="rId2" imgW="354312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24138" y="2282825"/>
                        <a:ext cx="3897312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07C56A8B-2E83-4B0C-BA16-238B636A733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1" y="2846758"/>
            <a:ext cx="3227613" cy="462499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i="1" dirty="0"/>
              <a:t>y </a:t>
            </a:r>
            <a:r>
              <a:rPr lang="en-US" dirty="0"/>
              <a:t>is the response.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CF865ACE-B32C-4CE2-9B9C-852407E1DB2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3390552"/>
            <a:ext cx="339271" cy="41794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11141A07-E7FE-463B-80BA-7283E64F7F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764590"/>
              </p:ext>
            </p:extLst>
          </p:nvPr>
        </p:nvGraphicFramePr>
        <p:xfrm>
          <a:off x="777875" y="3378200"/>
          <a:ext cx="18272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640" imgH="330120" progId="Equation.DSMT4">
                  <p:embed/>
                </p:oleObj>
              </mc:Choice>
              <mc:Fallback>
                <p:oleObj name="Equation" r:id="rId4" imgW="1358640" imgH="3301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6EFF955-EDCE-414B-989E-AEBC6BACD5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7875" y="3378200"/>
                        <a:ext cx="1827213" cy="44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8292C70-D55C-4052-BFEF-19D7647722D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798626" y="3401657"/>
            <a:ext cx="3851729" cy="395732"/>
          </a:xfrm>
        </p:spPr>
        <p:txBody>
          <a:bodyPr lIns="0" tIns="0" rIns="0" bIns="0"/>
          <a:lstStyle/>
          <a:p>
            <a:r>
              <a:rPr lang="en-US" dirty="0"/>
              <a:t>are the predictor variables.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B2EB0B1C-1920-4D3D-9A54-86F33ED1AE4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1" y="3937560"/>
            <a:ext cx="382814" cy="43032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98BE92B8-0F50-4B42-95E6-050B2FE365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351684"/>
              </p:ext>
            </p:extLst>
          </p:nvPr>
        </p:nvGraphicFramePr>
        <p:xfrm>
          <a:off x="743283" y="3961847"/>
          <a:ext cx="2173026" cy="381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79560" imgH="330120" progId="Equation.DSMT4">
                  <p:embed/>
                </p:oleObj>
              </mc:Choice>
              <mc:Fallback>
                <p:oleObj name="Equation" r:id="rId6" imgW="187956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653C783-7173-448A-8D57-D1313D42D7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3283" y="3961847"/>
                        <a:ext cx="2173026" cy="3817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2445EEA-2D6B-4B90-9044-40CEEE1DD18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006144" y="3936619"/>
            <a:ext cx="4214841" cy="432205"/>
          </a:xfrm>
        </p:spPr>
        <p:txBody>
          <a:bodyPr lIns="0" tIns="0" rIns="0" bIns="0"/>
          <a:lstStyle/>
          <a:p>
            <a:r>
              <a:rPr lang="en-US" dirty="0"/>
              <a:t>are the unknown parameters.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D1C049E-B82C-47BE-8D88-B1BB1329253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1" y="4512463"/>
            <a:ext cx="368300" cy="40787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96E1FC6D-A699-47DB-B065-DBEDE0468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8390443"/>
              </p:ext>
            </p:extLst>
          </p:nvPr>
        </p:nvGraphicFramePr>
        <p:xfrm>
          <a:off x="762906" y="4601150"/>
          <a:ext cx="215138" cy="23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190440" progId="Equation.DSMT4">
                  <p:embed/>
                </p:oleObj>
              </mc:Choice>
              <mc:Fallback>
                <p:oleObj name="Equation" r:id="rId8" imgW="177480" imgH="1904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A1D18B1-D4F5-4625-B493-990ECFC8DB9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2906" y="4601150"/>
                        <a:ext cx="215138" cy="23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784FEAB1-58F7-495A-B62B-5EAFA0BAD4FB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121257" y="4518163"/>
            <a:ext cx="3537830" cy="396479"/>
          </a:xfrm>
        </p:spPr>
        <p:txBody>
          <a:bodyPr lIns="0" tIns="0" rIns="0" bIns="0"/>
          <a:lstStyle/>
          <a:p>
            <a:pPr marL="0" lvl="1" indent="0">
              <a:buNone/>
            </a:pPr>
            <a:r>
              <a:rPr lang="en-US" dirty="0"/>
              <a:t>is the random error term.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97808F8-3D00-4607-9906-4377DF13C3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99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A25D2-A20B-4AA3-B69E-88D1E4E55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29557-1004-4C25-9C76-C99DB66C02B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276710"/>
            <a:ext cx="4751614" cy="435976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Sample data: </a:t>
            </a:r>
            <a:r>
              <a:rPr lang="en-US" i="1" dirty="0"/>
              <a:t>n</a:t>
            </a:r>
            <a:r>
              <a:rPr lang="en-US" dirty="0"/>
              <a:t> observations of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6FF0641-B22F-4815-9714-32D89D38D9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878858"/>
              </p:ext>
            </p:extLst>
          </p:nvPr>
        </p:nvGraphicFramePr>
        <p:xfrm>
          <a:off x="5135563" y="1308100"/>
          <a:ext cx="1952625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12800" imgH="330120" progId="Equation.DSMT4">
                  <p:embed/>
                </p:oleObj>
              </mc:Choice>
              <mc:Fallback>
                <p:oleObj name="Equation" r:id="rId2" imgW="1612800" imgH="3301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8AB4A17-9F12-434E-97CE-00B84C4F9A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135563" y="1308100"/>
                        <a:ext cx="1952625" cy="39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A5C66F-55BD-4757-8D1C-68C7DBF91DE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832209"/>
            <a:ext cx="6435271" cy="452592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Use the sample data to obtain estimates of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4F3C2B1-AD7C-4824-9D82-D868BE5C13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545109"/>
              </p:ext>
            </p:extLst>
          </p:nvPr>
        </p:nvGraphicFramePr>
        <p:xfrm>
          <a:off x="754063" y="2359025"/>
          <a:ext cx="4441825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08360" imgH="330120" progId="Equation.DSMT4">
                  <p:embed/>
                </p:oleObj>
              </mc:Choice>
              <mc:Fallback>
                <p:oleObj name="Equation" r:id="rId4" imgW="370836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18728EA-B472-4370-809D-6E1EAFE26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4063" y="2359025"/>
                        <a:ext cx="4441825" cy="3952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8312019-EB71-4428-BDF4-D0063F9AA22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2900944"/>
            <a:ext cx="397329" cy="42282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49EA8703-E5A6-41A5-88B7-5466B9F927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5042025"/>
              </p:ext>
            </p:extLst>
          </p:nvPr>
        </p:nvGraphicFramePr>
        <p:xfrm>
          <a:off x="828675" y="2921000"/>
          <a:ext cx="1965325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040" imgH="330120" progId="Equation.DSMT4">
                  <p:embed/>
                </p:oleObj>
              </mc:Choice>
              <mc:Fallback>
                <p:oleObj name="Equation" r:id="rId6" imgW="1562040" imgH="3301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FBC4268-AD51-4512-A760-09064AFB20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28675" y="2921000"/>
                        <a:ext cx="1965325" cy="41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C772C4-172A-4D03-921C-2105D963228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49571" y="2913528"/>
            <a:ext cx="5358503" cy="453789"/>
          </a:xfrm>
        </p:spPr>
        <p:txBody>
          <a:bodyPr lIns="0" tIns="0" rIns="0" bIns="0"/>
          <a:lstStyle/>
          <a:p>
            <a:r>
              <a:rPr lang="en-US" dirty="0"/>
              <a:t>form the </a:t>
            </a:r>
            <a:r>
              <a:rPr lang="en-US" b="1" dirty="0"/>
              <a:t>sample regression equation</a:t>
            </a:r>
            <a:r>
              <a:rPr lang="en-US" dirty="0"/>
              <a:t>: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346BE38B-EC13-4D88-A5AB-A8B4DA7F29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27531"/>
              </p:ext>
            </p:extLst>
          </p:nvPr>
        </p:nvGraphicFramePr>
        <p:xfrm>
          <a:off x="2786063" y="3484563"/>
          <a:ext cx="35798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58840" imgH="330120" progId="Equation.DSMT4">
                  <p:embed/>
                </p:oleObj>
              </mc:Choice>
              <mc:Fallback>
                <p:oleObj name="Equation" r:id="rId8" imgW="2958840" imgH="3301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AABA305-DCCE-4592-8A95-3D2E695188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86063" y="3484563"/>
                        <a:ext cx="357981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3CF7D5-4801-486F-8BF8-C52690044C5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4141678"/>
            <a:ext cx="411843" cy="38677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224BFB56-1B51-4DB8-A209-5E307F277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3621790"/>
              </p:ext>
            </p:extLst>
          </p:nvPr>
        </p:nvGraphicFramePr>
        <p:xfrm>
          <a:off x="733197" y="4161251"/>
          <a:ext cx="253556" cy="4056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40" imgH="304560" progId="Equation.DSMT4">
                  <p:embed/>
                </p:oleObj>
              </mc:Choice>
              <mc:Fallback>
                <p:oleObj name="Equation" r:id="rId10" imgW="190440" imgH="304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6149605-AB9C-4AD0-8E78-95DDE26B95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3197" y="4161251"/>
                        <a:ext cx="253556" cy="4056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656338B-0EA5-449F-88D5-F28A959E96B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99583" y="4161744"/>
            <a:ext cx="7333217" cy="410257"/>
          </a:xfrm>
        </p:spPr>
        <p:txBody>
          <a:bodyPr lIns="0" tIns="0" rIns="0" bIns="0"/>
          <a:lstStyle/>
          <a:p>
            <a:r>
              <a:rPr lang="en-US" dirty="0"/>
              <a:t>(read as y-hat) is the predicted value of the response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3D69D52-2F74-4647-850F-86A1007C209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0" y="4670481"/>
            <a:ext cx="8458199" cy="380300"/>
          </a:xfrm>
        </p:spPr>
        <p:txBody>
          <a:bodyPr tIns="0"/>
          <a:lstStyle/>
          <a:p>
            <a:pPr marL="292608"/>
            <a:r>
              <a:rPr lang="en-US" dirty="0"/>
              <a:t>variable given specified values of the predictor variables.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CAA35C6-32FE-45E4-BA74-3FF1BA0996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18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1E8C-1D3D-482A-8487-C48A4B8BA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15F1-FB34-482F-9F6C-9283E0855B7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217769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For given values of the predictor variables, the observed and predicted values are likely to be different.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There are many factors besides the included predictors that influence the response.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difference between the observed and the predicted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585B2-AD36-4153-B26E-059067F046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508697"/>
            <a:ext cx="3532414" cy="443369"/>
          </a:xfrm>
        </p:spPr>
        <p:txBody>
          <a:bodyPr tIns="0"/>
          <a:lstStyle/>
          <a:p>
            <a:pPr marL="292608"/>
            <a:r>
              <a:rPr lang="en-US" dirty="0"/>
              <a:t>values is the </a:t>
            </a:r>
            <a:r>
              <a:rPr lang="en-US" b="1" dirty="0"/>
              <a:t>residual</a:t>
            </a:r>
            <a:r>
              <a:rPr lang="en-US" dirty="0"/>
              <a:t>: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DF54CA7-C011-4062-BD02-CFC0EF3FE7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5236590"/>
              </p:ext>
            </p:extLst>
          </p:nvPr>
        </p:nvGraphicFramePr>
        <p:xfrm>
          <a:off x="3943350" y="3498850"/>
          <a:ext cx="1284288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5160" imgH="304560" progId="Equation.DSMT4">
                  <p:embed/>
                </p:oleObj>
              </mc:Choice>
              <mc:Fallback>
                <p:oleObj name="Equation" r:id="rId2" imgW="965160" imgH="3045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A22F0C5-97DE-4523-A218-07AE8E62DF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43350" y="3498850"/>
                        <a:ext cx="1284288" cy="404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AA3B13-937B-4571-B204-9B4D853E2AC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77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5D59-00AD-427C-A9F5-3B4A62F2D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52941-B9FF-4C8C-AE7F-8D3B419C23E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sz="2200" dirty="0"/>
              <a:t>A regression model treats all predictor variables as numerical.</a:t>
            </a:r>
          </a:p>
          <a:p>
            <a:r>
              <a:rPr lang="en-US" sz="2200" dirty="0"/>
              <a:t>A numerical variable assumes meaningful numeric values.</a:t>
            </a:r>
          </a:p>
          <a:p>
            <a:r>
              <a:rPr lang="en-US" sz="2200" dirty="0"/>
              <a:t>A categorical variable reflects categories.</a:t>
            </a:r>
          </a:p>
          <a:p>
            <a:r>
              <a:rPr lang="en-US" sz="2200" dirty="0"/>
              <a:t>A dummy variable is used to describe two categories of a categorical variable, denoted </a:t>
            </a:r>
            <a:r>
              <a:rPr lang="en-US" sz="2200" i="1" dirty="0"/>
              <a:t>d</a:t>
            </a:r>
            <a:r>
              <a:rPr lang="en-US" sz="2200" dirty="0"/>
              <a:t>.</a:t>
            </a:r>
          </a:p>
          <a:p>
            <a:pPr lvl="1"/>
            <a:r>
              <a:rPr lang="en-US" sz="2200" dirty="0"/>
              <a:t>Indicator or binary variable.</a:t>
            </a:r>
          </a:p>
          <a:p>
            <a:pPr lvl="1"/>
            <a:r>
              <a:rPr lang="en-US" sz="2200" i="1" dirty="0"/>
              <a:t>d</a:t>
            </a:r>
            <a:r>
              <a:rPr lang="en-US" sz="2200" dirty="0"/>
              <a:t> = 1 for one of the categories.</a:t>
            </a:r>
          </a:p>
          <a:p>
            <a:pPr lvl="1"/>
            <a:r>
              <a:rPr lang="en-US" sz="2200" i="1" dirty="0"/>
              <a:t>d</a:t>
            </a:r>
            <a:r>
              <a:rPr lang="en-US" sz="2200" dirty="0"/>
              <a:t> = 1 for the other(s).</a:t>
            </a:r>
          </a:p>
          <a:p>
            <a:pPr lvl="1"/>
            <a:r>
              <a:rPr lang="en-US" sz="2200" dirty="0"/>
              <a:t>The category with </a:t>
            </a:r>
            <a:r>
              <a:rPr lang="en-US" sz="2200" i="1" dirty="0"/>
              <a:t>d</a:t>
            </a:r>
            <a:r>
              <a:rPr lang="en-US" sz="2200" dirty="0"/>
              <a:t> = 1 is called the </a:t>
            </a:r>
            <a:r>
              <a:rPr lang="en-US" sz="2200" b="1" dirty="0"/>
              <a:t>reference</a:t>
            </a:r>
            <a:r>
              <a:rPr lang="en-US" sz="2200" dirty="0"/>
              <a:t> or </a:t>
            </a:r>
            <a:r>
              <a:rPr lang="en-US" sz="2200" b="1" dirty="0"/>
              <a:t>benchmark</a:t>
            </a:r>
            <a:r>
              <a:rPr lang="en-US" sz="2200" dirty="0"/>
              <a:t> category.</a:t>
            </a:r>
          </a:p>
          <a:p>
            <a:pPr lvl="1"/>
            <a:r>
              <a:rPr lang="en-US" sz="2200" dirty="0"/>
              <a:t>All comparisons are made relative to this category.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D9043-E4F0-475D-AE43-F0A551D4B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437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F526-3366-4478-9971-C683B60A8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D811-08D2-45A2-8BFC-69ACF4DB59E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6696529" cy="435976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A common approach to obtaining estimates of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0ADB14A-7972-43E6-8964-864F337020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0292659"/>
              </p:ext>
            </p:extLst>
          </p:nvPr>
        </p:nvGraphicFramePr>
        <p:xfrm>
          <a:off x="749300" y="1776413"/>
          <a:ext cx="20875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41400" imgH="330120" progId="Equation.DSMT4">
                  <p:embed/>
                </p:oleObj>
              </mc:Choice>
              <mc:Fallback>
                <p:oleObj name="Equation" r:id="rId2" imgW="1841400" imgH="3301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0C1A075-0D6F-4D97-88F0-53F0EAD733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49300" y="1776413"/>
                        <a:ext cx="2087563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00A4B7-366C-48CE-BE4E-781FBE4D41F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926442" y="1786378"/>
            <a:ext cx="5172529" cy="390765"/>
          </a:xfrm>
        </p:spPr>
        <p:txBody>
          <a:bodyPr lIns="0" tIns="0" rIns="0" bIns="0"/>
          <a:lstStyle/>
          <a:p>
            <a:r>
              <a:rPr lang="en-US" dirty="0"/>
              <a:t>is the </a:t>
            </a:r>
            <a:r>
              <a:rPr lang="en-US" b="1" dirty="0"/>
              <a:t>ordinary least squares (O</a:t>
            </a:r>
            <a:r>
              <a:rPr lang="en-US" sz="100" b="1" dirty="0"/>
              <a:t> </a:t>
            </a:r>
            <a:r>
              <a:rPr lang="en-US" b="1" dirty="0"/>
              <a:t>L</a:t>
            </a:r>
            <a:r>
              <a:rPr lang="en-US" sz="100" b="1" dirty="0"/>
              <a:t> </a:t>
            </a:r>
            <a:r>
              <a:rPr lang="en-US" b="1" dirty="0"/>
              <a:t>S)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2BB4B2-77A0-4594-BD4C-231F778256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2199810"/>
            <a:ext cx="1761671" cy="417214"/>
          </a:xfrm>
        </p:spPr>
        <p:txBody>
          <a:bodyPr tIns="0"/>
          <a:lstStyle/>
          <a:p>
            <a:pPr marL="292608"/>
            <a:r>
              <a:rPr lang="en-US" b="1" dirty="0"/>
              <a:t>method</a:t>
            </a:r>
            <a:r>
              <a:rPr lang="en-US" dirty="0"/>
              <a:t>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39A8E9-4481-449D-91D2-014267B4E0B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2709556"/>
            <a:ext cx="8458200" cy="845185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This chooses the sample regression equation by minimizing the error sum of squares:</a:t>
            </a:r>
            <a:endParaRPr lang="en-US" i="1" dirty="0">
              <a:latin typeface="Cambria Math" panose="02040503050406030204" pitchFamily="18" charset="0"/>
            </a:endParaRP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0030A0CC-1D92-4591-89F8-26DC604F77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0295190"/>
              </p:ext>
            </p:extLst>
          </p:nvPr>
        </p:nvGraphicFramePr>
        <p:xfrm>
          <a:off x="3000375" y="3646488"/>
          <a:ext cx="31496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03160" imgH="431640" progId="Equation.DSMT4">
                  <p:embed/>
                </p:oleObj>
              </mc:Choice>
              <mc:Fallback>
                <p:oleObj name="Equation" r:id="rId4" imgW="260316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704ED00-3B99-43F8-AE97-54139E7757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00375" y="3646488"/>
                        <a:ext cx="314960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2BF88B-79CF-43AE-9BD9-E32D19C0843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4347367"/>
            <a:ext cx="8458200" cy="1361179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This gives an equation “closest” to the data.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Estimates have desirable properties if certain assumptions hold.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7EBD913-8CBB-42D5-A0A9-9CE6E9D45B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002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3C2D2-39EA-41D4-8D07-54190D3D4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10</a:t>
            </a:r>
            <a:endParaRPr lang="en-US" dirty="0"/>
          </a:p>
        </p:txBody>
      </p:sp>
      <p:pic>
        <p:nvPicPr>
          <p:cNvPr id="5" name="Picture 4" descr="A scatter plot of y versus x shows data points and a regression line.">
            <a:extLst>
              <a:ext uri="{FF2B5EF4-FFF2-40B4-BE49-F238E27FC236}">
                <a16:creationId xmlns:a16="http://schemas.microsoft.com/office/drawing/2014/main" id="{55B7A24A-B2E8-4CDC-8D89-99D5C012A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175" y="1435559"/>
            <a:ext cx="7720988" cy="4549203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95F32-2A04-44D7-9909-D9D2844F91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1268" y="6324600"/>
            <a:ext cx="3201464" cy="190500"/>
          </a:xfrm>
        </p:spPr>
        <p:txBody>
          <a:bodyPr anchor="ctr"/>
          <a:lstStyle/>
          <a:p>
            <a:r>
              <a:rPr lang="en-IN" sz="1200" dirty="0">
                <a:hlinkClick r:id="rId3" action="ppaction://hlinksldjump"/>
              </a:rPr>
              <a:t>Access the text alternative for slide images.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BF7AC-14E2-4CE3-938C-DA2779830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407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BFB1A-123A-44F0-9E14-32C23222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CB3F9-C129-44C5-8E13-ABAB4E37106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450490"/>
          </a:xfrm>
        </p:spPr>
        <p:txBody>
          <a:bodyPr/>
          <a:lstStyle/>
          <a:p>
            <a:r>
              <a:rPr lang="en-US" sz="2200" dirty="0"/>
              <a:t>It is important to interpret the estimated regression coefficients.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DCF3493B-A49E-4C29-BBB1-01CF70800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8575394"/>
              </p:ext>
            </p:extLst>
          </p:nvPr>
        </p:nvGraphicFramePr>
        <p:xfrm>
          <a:off x="445898" y="1794215"/>
          <a:ext cx="276606" cy="399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" imgH="330120" progId="Equation.DSMT4">
                  <p:embed/>
                </p:oleObj>
              </mc:Choice>
              <mc:Fallback>
                <p:oleObj name="Equation" r:id="rId2" imgW="228600" imgH="3301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6246434-3788-40A9-90B4-50D6D36658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5898" y="1794215"/>
                        <a:ext cx="276606" cy="399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BFEFE-53B7-4425-A2B8-05BFC0903E0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8329" y="1795520"/>
            <a:ext cx="2298700" cy="396933"/>
          </a:xfrm>
        </p:spPr>
        <p:txBody>
          <a:bodyPr lIns="0" tIns="0" rIns="0" bIns="0"/>
          <a:lstStyle/>
          <a:p>
            <a:r>
              <a:rPr lang="en-US" sz="2200" dirty="0"/>
              <a:t>is the estimate of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C3D13AE9-9FBD-444A-8D6C-C60E6EC0DE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135784"/>
              </p:ext>
            </p:extLst>
          </p:nvPr>
        </p:nvGraphicFramePr>
        <p:xfrm>
          <a:off x="3053308" y="1794215"/>
          <a:ext cx="414909" cy="3995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2720" imgH="330120" progId="Equation.DSMT4">
                  <p:embed/>
                </p:oleObj>
              </mc:Choice>
              <mc:Fallback>
                <p:oleObj name="Equation" r:id="rId4" imgW="34272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E64EF57-8A78-4D57-9BC7-8F1D5F0251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3308" y="1794215"/>
                        <a:ext cx="414909" cy="3995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D2E8FD-E271-49B6-8AC1-5F1C8213517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1" y="2372529"/>
            <a:ext cx="2748642" cy="449144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Predicted value of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5FC0AE9B-18FB-4073-A995-3B64A7116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5833087"/>
              </p:ext>
            </p:extLst>
          </p:nvPr>
        </p:nvGraphicFramePr>
        <p:xfrm>
          <a:off x="3125788" y="2427288"/>
          <a:ext cx="2301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0440" imgH="304560" progId="Equation.DSMT4">
                  <p:embed/>
                </p:oleObj>
              </mc:Choice>
              <mc:Fallback>
                <p:oleObj name="Equation" r:id="rId6" imgW="190440" imgH="3045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10211F7-7B3F-4E09-A3C6-E53CAA7BEE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25788" y="2427288"/>
                        <a:ext cx="230187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2C6C76-AD35-43DD-979E-B2CF233EF4A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77988" y="2427211"/>
            <a:ext cx="5128986" cy="395732"/>
          </a:xfrm>
        </p:spPr>
        <p:txBody>
          <a:bodyPr lIns="0" tIns="0" rIns="0" bIns="0"/>
          <a:lstStyle/>
          <a:p>
            <a:r>
              <a:rPr lang="en-US" sz="2200" dirty="0"/>
              <a:t>when each predictor variable assumes 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29FE80-D561-4F22-B859-E007E8EB53F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1" y="2864420"/>
            <a:ext cx="1805214" cy="386779"/>
          </a:xfrm>
        </p:spPr>
        <p:txBody>
          <a:bodyPr tIns="0"/>
          <a:lstStyle/>
          <a:p>
            <a:pPr lvl="1" indent="0">
              <a:buNone/>
            </a:pPr>
            <a:r>
              <a:rPr lang="en-US" sz="2200" dirty="0"/>
              <a:t>value of 0.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65D59C-72E2-41D5-9EAC-9932D6E3098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0" y="3347969"/>
            <a:ext cx="3529303" cy="415608"/>
          </a:xfrm>
        </p:spPr>
        <p:txBody>
          <a:bodyPr tIns="0"/>
          <a:lstStyle/>
          <a:p>
            <a:pPr lvl="1"/>
            <a:r>
              <a:rPr lang="en-US" sz="2200" dirty="0"/>
              <a:t>Not always meaningful.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A3609C97-DF90-4A9D-AED6-05F414805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279285"/>
              </p:ext>
            </p:extLst>
          </p:nvPr>
        </p:nvGraphicFramePr>
        <p:xfrm>
          <a:off x="436827" y="3878660"/>
          <a:ext cx="276606" cy="430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8600" imgH="355320" progId="Equation.DSMT4">
                  <p:embed/>
                </p:oleObj>
              </mc:Choice>
              <mc:Fallback>
                <p:oleObj name="Equation" r:id="rId8" imgW="228600" imgH="3553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193CFCA-E1F3-44D0-A701-C46B5B1B79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36827" y="3878660"/>
                        <a:ext cx="276606" cy="430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34C892-419D-4877-BA17-468E2EAF4D7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83075" y="3903561"/>
            <a:ext cx="2249685" cy="380474"/>
          </a:xfrm>
        </p:spPr>
        <p:txBody>
          <a:bodyPr lIns="0" tIns="0" rIns="0" bIns="0"/>
          <a:lstStyle/>
          <a:p>
            <a:r>
              <a:rPr lang="en-US" sz="2200" dirty="0"/>
              <a:t>is the estimate of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EDCF5D67-4807-4FC6-8977-4E15FBE395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2259236"/>
              </p:ext>
            </p:extLst>
          </p:nvPr>
        </p:nvGraphicFramePr>
        <p:xfrm>
          <a:off x="3033304" y="3898536"/>
          <a:ext cx="37782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2720" imgH="355320" progId="Equation.DSMT4">
                  <p:embed/>
                </p:oleObj>
              </mc:Choice>
              <mc:Fallback>
                <p:oleObj name="Equation" r:id="rId10" imgW="342720" imgH="3553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9F92E57C-2AC2-4279-9435-2B7AD3BB38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033304" y="3898536"/>
                        <a:ext cx="377825" cy="390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874FB3-D763-4A53-BB24-482108BEE36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0" y="4410025"/>
            <a:ext cx="8458200" cy="39795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Change in the predicted value of the response given a unit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F7390B9-BA5E-47BD-9D01-FB9148C05B9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2900" y="4889911"/>
            <a:ext cx="1863271" cy="358022"/>
          </a:xfrm>
        </p:spPr>
        <p:txBody>
          <a:bodyPr tIns="0"/>
          <a:lstStyle/>
          <a:p>
            <a:pPr marL="292608"/>
            <a:r>
              <a:rPr lang="en-US" sz="2200" dirty="0"/>
              <a:t>increase in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84EFE480-874D-4B08-8917-BA8EF02091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5308810"/>
              </p:ext>
            </p:extLst>
          </p:nvPr>
        </p:nvGraphicFramePr>
        <p:xfrm>
          <a:off x="2227744" y="4897326"/>
          <a:ext cx="399542" cy="430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355320" progId="Equation.DSMT4">
                  <p:embed/>
                </p:oleObj>
              </mc:Choice>
              <mc:Fallback>
                <p:oleObj name="Equation" r:id="rId12" imgW="330120" imgH="3553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B0E870B-B309-4397-8A71-A1B7D216D1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27744" y="4897326"/>
                        <a:ext cx="399542" cy="4302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3CF4257-8EDD-411A-9123-F9111EF41C5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2677887" y="4885888"/>
            <a:ext cx="5671432" cy="366068"/>
          </a:xfrm>
        </p:spPr>
        <p:txBody>
          <a:bodyPr lIns="0" tIns="0" rIns="0" bIns="0"/>
          <a:lstStyle/>
          <a:p>
            <a:r>
              <a:rPr lang="en-US" sz="2200" dirty="0"/>
              <a:t>holding all other predictor variables constant.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65D7151-9C42-45DE-8B15-B4584B3A93D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2901" y="5350301"/>
            <a:ext cx="2798506" cy="372073"/>
          </a:xfrm>
        </p:spPr>
        <p:txBody>
          <a:bodyPr tIns="0"/>
          <a:lstStyle/>
          <a:p>
            <a:pPr lvl="1"/>
            <a:r>
              <a:rPr lang="en-US" sz="2200" dirty="0"/>
              <a:t>Partial influence of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2CBC09BE-B828-4B29-A9E6-D95B423995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887077"/>
              </p:ext>
            </p:extLst>
          </p:nvPr>
        </p:nvGraphicFramePr>
        <p:xfrm>
          <a:off x="3152775" y="5330825"/>
          <a:ext cx="938213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74360" imgH="355320" progId="Equation.DSMT4">
                  <p:embed/>
                </p:oleObj>
              </mc:Choice>
              <mc:Fallback>
                <p:oleObj name="Equation" r:id="rId14" imgW="774360" imgH="3553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054D565E-ABAE-412C-96BC-00E2008D9F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152775" y="5330825"/>
                        <a:ext cx="938213" cy="4302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C976BE66-DCA8-4049-BA22-20CA226A86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521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3B645-AF40-415E-8C09-D9F5135CB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D11BC-B781-4136-9438-FCD7A9749B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1558471" cy="377919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Example: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BE1B611-DCB6-41F6-8C15-F6AD82D13E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5666875"/>
              </p:ext>
            </p:extLst>
          </p:nvPr>
        </p:nvGraphicFramePr>
        <p:xfrm>
          <a:off x="1973263" y="1314450"/>
          <a:ext cx="6624637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083280" imgH="330120" progId="Equation.DSMT4">
                  <p:embed/>
                </p:oleObj>
              </mc:Choice>
              <mc:Fallback>
                <p:oleObj name="Equation" r:id="rId2" imgW="6083280" imgH="3301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96D0AF4-41CC-45A6-81AA-64F6919E67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3263" y="1314450"/>
                        <a:ext cx="6624637" cy="360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23F03B-2434-4929-896F-55BB08D93A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947028"/>
              </p:ext>
            </p:extLst>
          </p:nvPr>
        </p:nvGraphicFramePr>
        <p:xfrm>
          <a:off x="678180" y="1810122"/>
          <a:ext cx="78105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020">
                  <a:extLst>
                    <a:ext uri="{9D8B030D-6E8A-4147-A177-3AD203B41FA5}">
                      <a16:colId xmlns:a16="http://schemas.microsoft.com/office/drawing/2014/main" val="1787888691"/>
                    </a:ext>
                  </a:extLst>
                </a:gridCol>
                <a:gridCol w="1386348">
                  <a:extLst>
                    <a:ext uri="{9D8B030D-6E8A-4147-A177-3AD203B41FA5}">
                      <a16:colId xmlns:a16="http://schemas.microsoft.com/office/drawing/2014/main" val="4283196982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2450073672"/>
                    </a:ext>
                  </a:extLst>
                </a:gridCol>
                <a:gridCol w="1076632">
                  <a:extLst>
                    <a:ext uri="{9D8B030D-6E8A-4147-A177-3AD203B41FA5}">
                      <a16:colId xmlns:a16="http://schemas.microsoft.com/office/drawing/2014/main" val="4022274603"/>
                    </a:ext>
                  </a:extLst>
                </a:gridCol>
                <a:gridCol w="1007356">
                  <a:extLst>
                    <a:ext uri="{9D8B030D-6E8A-4147-A177-3AD203B41FA5}">
                      <a16:colId xmlns:a16="http://schemas.microsoft.com/office/drawing/2014/main" val="2919686394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3569975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5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32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979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10345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08032"/>
                  </a:ext>
                </a:extLst>
              </a:tr>
            </a:tbl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0B450E6-E3C6-4505-AA0D-BE2B42FC39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6651175"/>
              </p:ext>
            </p:extLst>
          </p:nvPr>
        </p:nvGraphicFramePr>
        <p:xfrm>
          <a:off x="765175" y="1860550"/>
          <a:ext cx="622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80" imgH="203040" progId="Equation.DSMT4">
                  <p:embed/>
                </p:oleObj>
              </mc:Choice>
              <mc:Fallback>
                <p:oleObj name="Equation" r:id="rId4" imgW="622080" imgH="2030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5175" y="1860550"/>
                        <a:ext cx="6223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107AB2DA-D426-4F76-A31C-7BFFADE68F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990873"/>
              </p:ext>
            </p:extLst>
          </p:nvPr>
        </p:nvGraphicFramePr>
        <p:xfrm>
          <a:off x="3074670" y="1855445"/>
          <a:ext cx="838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241200" progId="Equation.DSMT4">
                  <p:embed/>
                </p:oleObj>
              </mc:Choice>
              <mc:Fallback>
                <p:oleObj name="Equation" r:id="rId6" imgW="838080" imgH="24120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74670" y="1855445"/>
                        <a:ext cx="838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D24BE20-5FB4-4CDB-A1B4-A1BEB33F25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6249209"/>
              </p:ext>
            </p:extLst>
          </p:nvPr>
        </p:nvGraphicFramePr>
        <p:xfrm>
          <a:off x="4410340" y="1880743"/>
          <a:ext cx="4445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240" imgH="203040" progId="Equation.DSMT4">
                  <p:embed/>
                </p:oleObj>
              </mc:Choice>
              <mc:Fallback>
                <p:oleObj name="Equation" r:id="rId8" imgW="444240" imgH="20304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403E7886-DC31-4955-9BC0-31594D4CE7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10340" y="1880743"/>
                        <a:ext cx="4445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0F6C253-7A78-4363-B008-53FD8AECF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4121765"/>
              </p:ext>
            </p:extLst>
          </p:nvPr>
        </p:nvGraphicFramePr>
        <p:xfrm>
          <a:off x="5376176" y="1874495"/>
          <a:ext cx="508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07960" imgH="203040" progId="Equation.DSMT4">
                  <p:embed/>
                </p:oleObj>
              </mc:Choice>
              <mc:Fallback>
                <p:oleObj name="Equation" r:id="rId10" imgW="507960" imgH="20304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6158F813-CE38-4E83-BE56-292D390DD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376176" y="1874495"/>
                        <a:ext cx="508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DA7B1D4-F47B-496A-90F7-282BA644C0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632674"/>
              </p:ext>
            </p:extLst>
          </p:nvPr>
        </p:nvGraphicFramePr>
        <p:xfrm>
          <a:off x="6522402" y="1874495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69800" imgH="203040" progId="Equation.DSMT4">
                  <p:embed/>
                </p:oleObj>
              </mc:Choice>
              <mc:Fallback>
                <p:oleObj name="Equation" r:id="rId12" imgW="469800" imgH="20304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B912BFA8-B319-4170-BD8A-47AAE99BD1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522402" y="1874495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FD32FDA2-A7C0-451A-B0DD-80516EB86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990101"/>
              </p:ext>
            </p:extLst>
          </p:nvPr>
        </p:nvGraphicFramePr>
        <p:xfrm>
          <a:off x="7513638" y="1866900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12520" imgH="203040" progId="Equation.DSMT4">
                  <p:embed/>
                </p:oleObj>
              </mc:Choice>
              <mc:Fallback>
                <p:oleObj name="Equation" r:id="rId14" imgW="812520" imgH="20304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93CA50E5-A11A-435C-9028-ECF6367B73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513638" y="1866900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F9C14D9-F9B0-4334-9800-72811C66ED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9630539"/>
              </p:ext>
            </p:extLst>
          </p:nvPr>
        </p:nvGraphicFramePr>
        <p:xfrm>
          <a:off x="764771" y="2205227"/>
          <a:ext cx="1731818" cy="230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904760" imgH="253800" progId="Equation.DSMT4">
                  <p:embed/>
                </p:oleObj>
              </mc:Choice>
              <mc:Fallback>
                <p:oleObj name="Equation" r:id="rId16" imgW="1904760" imgH="25380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B842E05C-FB79-461E-B162-DB2DA7C0E4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64771" y="2205227"/>
                        <a:ext cx="1731818" cy="230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16300ED-7B8E-4FF3-AA12-0CD42B237B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762124"/>
              </p:ext>
            </p:extLst>
          </p:nvPr>
        </p:nvGraphicFramePr>
        <p:xfrm>
          <a:off x="3238530" y="2204110"/>
          <a:ext cx="556281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72840" imgH="241200" progId="Equation.DSMT4">
                  <p:embed/>
                </p:oleObj>
              </mc:Choice>
              <mc:Fallback>
                <p:oleObj name="Equation" r:id="rId18" imgW="672840" imgH="24120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1EE53FED-5362-428E-977B-C8AA36FD4A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238530" y="2204110"/>
                        <a:ext cx="556281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017328B2-EB48-4A06-9B71-7C300BBEA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936411"/>
              </p:ext>
            </p:extLst>
          </p:nvPr>
        </p:nvGraphicFramePr>
        <p:xfrm>
          <a:off x="4374157" y="2204110"/>
          <a:ext cx="556281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72840" imgH="241200" progId="Equation.DSMT4">
                  <p:embed/>
                </p:oleObj>
              </mc:Choice>
              <mc:Fallback>
                <p:oleObj name="Equation" r:id="rId20" imgW="672840" imgH="2412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9FF47EA2-8C2D-4943-BEC0-5F0A47E401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374157" y="2204110"/>
                        <a:ext cx="556281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83B2AC0F-97C0-40D2-A45F-F840B93186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2951223"/>
              </p:ext>
            </p:extLst>
          </p:nvPr>
        </p:nvGraphicFramePr>
        <p:xfrm>
          <a:off x="5563982" y="2189362"/>
          <a:ext cx="241405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91960" imgH="241200" progId="Equation.DSMT4">
                  <p:embed/>
                </p:oleObj>
              </mc:Choice>
              <mc:Fallback>
                <p:oleObj name="Equation" r:id="rId22" imgW="291960" imgH="241200" progId="Equation.DSMT4">
                  <p:embed/>
                  <p:pic>
                    <p:nvPicPr>
                      <p:cNvPr id="44" name="Object 43">
                        <a:extLst>
                          <a:ext uri="{FF2B5EF4-FFF2-40B4-BE49-F238E27FC236}">
                            <a16:creationId xmlns:a16="http://schemas.microsoft.com/office/drawing/2014/main" id="{FBDC2E70-E8DD-4CCB-8CF2-A579DD0708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563982" y="2189362"/>
                        <a:ext cx="241405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2C7128BE-BDF1-4D29-8DC3-00159CA321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689439"/>
              </p:ext>
            </p:extLst>
          </p:nvPr>
        </p:nvGraphicFramePr>
        <p:xfrm>
          <a:off x="6653236" y="2218858"/>
          <a:ext cx="230909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79360" imgH="241200" progId="Equation.DSMT4">
                  <p:embed/>
                </p:oleObj>
              </mc:Choice>
              <mc:Fallback>
                <p:oleObj name="Equation" r:id="rId24" imgW="279360" imgH="241200" progId="Equation.DSMT4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35916743-CB26-4100-9E8F-0F269206EF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653236" y="2218858"/>
                        <a:ext cx="230909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0959FB82-1AB8-40CE-960E-EAF0208F18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280297"/>
              </p:ext>
            </p:extLst>
          </p:nvPr>
        </p:nvGraphicFramePr>
        <p:xfrm>
          <a:off x="7688263" y="2193925"/>
          <a:ext cx="40163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82400" imgH="304560" progId="Equation.DSMT4">
                  <p:embed/>
                </p:oleObj>
              </mc:Choice>
              <mc:Fallback>
                <p:oleObj name="Equation" r:id="rId26" imgW="482400" imgH="304560" progId="Equation.DSMT4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5E6F1C2E-2593-45DB-B59E-B1587DCD90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688263" y="2193925"/>
                        <a:ext cx="401637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6F960CF2-AEAD-4E47-A5E5-39C3B7438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269531"/>
              </p:ext>
            </p:extLst>
          </p:nvPr>
        </p:nvGraphicFramePr>
        <p:xfrm>
          <a:off x="764771" y="2535574"/>
          <a:ext cx="1443182" cy="277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587240" imgH="304560" progId="Equation.DSMT4">
                  <p:embed/>
                </p:oleObj>
              </mc:Choice>
              <mc:Fallback>
                <p:oleObj name="Equation" r:id="rId28" imgW="1587240" imgH="30456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F6E9434B-80F8-4D3A-885E-70710FA4DE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64771" y="2535574"/>
                        <a:ext cx="1443182" cy="277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9DBD2EDA-EE8A-4617-B9A8-0C25FD40EC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5210809"/>
              </p:ext>
            </p:extLst>
          </p:nvPr>
        </p:nvGraphicFramePr>
        <p:xfrm>
          <a:off x="3238530" y="2543323"/>
          <a:ext cx="556281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672840" imgH="241200" progId="Equation.DSMT4">
                  <p:embed/>
                </p:oleObj>
              </mc:Choice>
              <mc:Fallback>
                <p:oleObj name="Equation" r:id="rId30" imgW="672840" imgH="241200" progId="Equation.DSMT4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320AB24E-F00E-4156-B121-AA9E9FED6D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238530" y="2543323"/>
                        <a:ext cx="556281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A581BB89-21FC-444C-BD5C-D9C9708E7D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5504327"/>
              </p:ext>
            </p:extLst>
          </p:nvPr>
        </p:nvGraphicFramePr>
        <p:xfrm>
          <a:off x="4374157" y="2558071"/>
          <a:ext cx="556281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672840" imgH="241200" progId="Equation.DSMT4">
                  <p:embed/>
                </p:oleObj>
              </mc:Choice>
              <mc:Fallback>
                <p:oleObj name="Equation" r:id="rId32" imgW="672840" imgH="241200" progId="Equation.DSMT4">
                  <p:embed/>
                  <p:pic>
                    <p:nvPicPr>
                      <p:cNvPr id="49" name="Object 48">
                        <a:extLst>
                          <a:ext uri="{FF2B5EF4-FFF2-40B4-BE49-F238E27FC236}">
                            <a16:creationId xmlns:a16="http://schemas.microsoft.com/office/drawing/2014/main" id="{1BCE270B-CBF0-4C70-8268-94061BE33E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374157" y="2558071"/>
                        <a:ext cx="556281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D8F84573-1283-473A-B096-886FB41CC3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329051"/>
              </p:ext>
            </p:extLst>
          </p:nvPr>
        </p:nvGraphicFramePr>
        <p:xfrm>
          <a:off x="5569230" y="2543323"/>
          <a:ext cx="230909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79360" imgH="241200" progId="Equation.DSMT4">
                  <p:embed/>
                </p:oleObj>
              </mc:Choice>
              <mc:Fallback>
                <p:oleObj name="Equation" r:id="rId34" imgW="279360" imgH="241200" progId="Equation.DSMT4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8F80DB72-1900-4031-B127-AF5DD3566B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5569230" y="2543323"/>
                        <a:ext cx="230909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257A7CD2-8F04-4F25-81FD-7A4772C408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538869"/>
              </p:ext>
            </p:extLst>
          </p:nvPr>
        </p:nvGraphicFramePr>
        <p:xfrm>
          <a:off x="6647988" y="2528575"/>
          <a:ext cx="241405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291960" imgH="241200" progId="Equation.DSMT4">
                  <p:embed/>
                </p:oleObj>
              </mc:Choice>
              <mc:Fallback>
                <p:oleObj name="Equation" r:id="rId36" imgW="291960" imgH="241200" progId="Equation.DSMT4">
                  <p:embed/>
                  <p:pic>
                    <p:nvPicPr>
                      <p:cNvPr id="51" name="Object 50">
                        <a:extLst>
                          <a:ext uri="{FF2B5EF4-FFF2-40B4-BE49-F238E27FC236}">
                            <a16:creationId xmlns:a16="http://schemas.microsoft.com/office/drawing/2014/main" id="{3EDBA65C-EB1F-4349-8BF7-5D0E111926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6647988" y="2528575"/>
                        <a:ext cx="241405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34E7F261-EB99-4163-9438-E4C02E819D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855615"/>
              </p:ext>
            </p:extLst>
          </p:nvPr>
        </p:nvGraphicFramePr>
        <p:xfrm>
          <a:off x="7496175" y="2519363"/>
          <a:ext cx="787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952200" imgH="304560" progId="Equation.DSMT4">
                  <p:embed/>
                </p:oleObj>
              </mc:Choice>
              <mc:Fallback>
                <p:oleObj name="Equation" r:id="rId38" imgW="952200" imgH="30456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19F0BF1D-B7F7-4574-BFC5-67C26D4BEC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496175" y="2519363"/>
                        <a:ext cx="787400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0F2C5551-9B29-4FAB-8C05-17120692D7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565220"/>
              </p:ext>
            </p:extLst>
          </p:nvPr>
        </p:nvGraphicFramePr>
        <p:xfrm>
          <a:off x="764771" y="2825751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88560" imgH="253800" progId="Equation.DSMT4">
                  <p:embed/>
                </p:oleObj>
              </mc:Choice>
              <mc:Fallback>
                <p:oleObj name="Equation" r:id="rId40" imgW="88560" imgH="253800" progId="Equation.DSMT4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B82F3245-8F28-4D17-ADAE-5E1DD563B1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764771" y="2825751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1DAB3870-587C-4E5F-B726-3BA5019B2A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691266"/>
              </p:ext>
            </p:extLst>
          </p:nvPr>
        </p:nvGraphicFramePr>
        <p:xfrm>
          <a:off x="3472220" y="2858935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88560" imgH="253800" progId="Equation.DSMT4">
                  <p:embed/>
                </p:oleObj>
              </mc:Choice>
              <mc:Fallback>
                <p:oleObj name="Equation" r:id="rId40" imgW="88560" imgH="253800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BB508D57-9828-47A7-9437-7D5074546B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3472220" y="2858935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15E12980-524D-43B0-9058-498F012E26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2567356"/>
              </p:ext>
            </p:extLst>
          </p:nvPr>
        </p:nvGraphicFramePr>
        <p:xfrm>
          <a:off x="4607847" y="2877740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88560" imgH="253800" progId="Equation.DSMT4">
                  <p:embed/>
                </p:oleObj>
              </mc:Choice>
              <mc:Fallback>
                <p:oleObj name="Equation" r:id="rId40" imgW="88560" imgH="2538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31ACF85D-5BF5-49B6-ADB9-03955E47AE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607847" y="2877740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E239FEEC-1E4E-48B7-8D1C-29DD7AA515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6973350"/>
              </p:ext>
            </p:extLst>
          </p:nvPr>
        </p:nvGraphicFramePr>
        <p:xfrm>
          <a:off x="5640234" y="2838515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88560" imgH="253800" progId="Equation.DSMT4">
                  <p:embed/>
                </p:oleObj>
              </mc:Choice>
              <mc:Fallback>
                <p:oleObj name="Equation" r:id="rId40" imgW="88560" imgH="2538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E4403668-BF0C-47C5-8DF0-700708E20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640234" y="2838515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880C237B-BAE6-4941-8170-706A6D1C7A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4527285"/>
              </p:ext>
            </p:extLst>
          </p:nvPr>
        </p:nvGraphicFramePr>
        <p:xfrm>
          <a:off x="6724240" y="2845683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88560" imgH="253800" progId="Equation.DSMT4">
                  <p:embed/>
                </p:oleObj>
              </mc:Choice>
              <mc:Fallback>
                <p:oleObj name="Equation" r:id="rId40" imgW="88560" imgH="25380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2945DE5B-D483-41E4-94EE-345392345C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724240" y="2845683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F2512297-CCD3-4C2C-9E84-4F7B678DB5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064642"/>
              </p:ext>
            </p:extLst>
          </p:nvPr>
        </p:nvGraphicFramePr>
        <p:xfrm>
          <a:off x="7845117" y="2821102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88560" imgH="253800" progId="Equation.DSMT4">
                  <p:embed/>
                </p:oleObj>
              </mc:Choice>
              <mc:Fallback>
                <p:oleObj name="Equation" r:id="rId40" imgW="88560" imgH="253800" progId="Equation.DSMT4">
                  <p:embed/>
                  <p:pic>
                    <p:nvPicPr>
                      <p:cNvPr id="58" name="Object 57">
                        <a:extLst>
                          <a:ext uri="{FF2B5EF4-FFF2-40B4-BE49-F238E27FC236}">
                            <a16:creationId xmlns:a16="http://schemas.microsoft.com/office/drawing/2014/main" id="{09059484-A91E-483D-92C3-EA0AF786ED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7845117" y="2821102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BB63D286-D0F5-40CD-BE51-7BEB209176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1404486"/>
              </p:ext>
            </p:extLst>
          </p:nvPr>
        </p:nvGraphicFramePr>
        <p:xfrm>
          <a:off x="764771" y="3199251"/>
          <a:ext cx="1651000" cy="277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1815840" imgH="304560" progId="Equation.DSMT4">
                  <p:embed/>
                </p:oleObj>
              </mc:Choice>
              <mc:Fallback>
                <p:oleObj name="Equation" r:id="rId42" imgW="1815840" imgH="304560" progId="Equation.DSMT4">
                  <p:embed/>
                  <p:pic>
                    <p:nvPicPr>
                      <p:cNvPr id="59" name="Object 58">
                        <a:extLst>
                          <a:ext uri="{FF2B5EF4-FFF2-40B4-BE49-F238E27FC236}">
                            <a16:creationId xmlns:a16="http://schemas.microsoft.com/office/drawing/2014/main" id="{D664F175-60F5-4EE4-A306-E9A761184B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764771" y="3199251"/>
                        <a:ext cx="1651000" cy="277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5E3F397B-B7B2-496A-85A5-241FA4DE8B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019220"/>
              </p:ext>
            </p:extLst>
          </p:nvPr>
        </p:nvGraphicFramePr>
        <p:xfrm>
          <a:off x="3238530" y="3207000"/>
          <a:ext cx="556281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672840" imgH="241200" progId="Equation.DSMT4">
                  <p:embed/>
                </p:oleObj>
              </mc:Choice>
              <mc:Fallback>
                <p:oleObj name="Equation" r:id="rId44" imgW="672840" imgH="241200" progId="Equation.DSMT4">
                  <p:embed/>
                  <p:pic>
                    <p:nvPicPr>
                      <p:cNvPr id="60" name="Object 59">
                        <a:extLst>
                          <a:ext uri="{FF2B5EF4-FFF2-40B4-BE49-F238E27FC236}">
                            <a16:creationId xmlns:a16="http://schemas.microsoft.com/office/drawing/2014/main" id="{1785FEB7-8414-4EC7-8679-3E9A78BF49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3238530" y="3207000"/>
                        <a:ext cx="556281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DDECFC80-D7E5-4B75-8A8E-03ED6C1E1D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5476172"/>
              </p:ext>
            </p:extLst>
          </p:nvPr>
        </p:nvGraphicFramePr>
        <p:xfrm>
          <a:off x="4374157" y="3221748"/>
          <a:ext cx="556281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672840" imgH="241200" progId="Equation.DSMT4">
                  <p:embed/>
                </p:oleObj>
              </mc:Choice>
              <mc:Fallback>
                <p:oleObj name="Equation" r:id="rId46" imgW="672840" imgH="241200" progId="Equation.DSMT4">
                  <p:embed/>
                  <p:pic>
                    <p:nvPicPr>
                      <p:cNvPr id="61" name="Object 60">
                        <a:extLst>
                          <a:ext uri="{FF2B5EF4-FFF2-40B4-BE49-F238E27FC236}">
                            <a16:creationId xmlns:a16="http://schemas.microsoft.com/office/drawing/2014/main" id="{4BE3FA69-C36B-4B29-B28F-F0F25D2B8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4374157" y="3221748"/>
                        <a:ext cx="556281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5D30B49C-E50D-49A0-890B-1D4F29FE60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8660407"/>
              </p:ext>
            </p:extLst>
          </p:nvPr>
        </p:nvGraphicFramePr>
        <p:xfrm>
          <a:off x="5563982" y="3207001"/>
          <a:ext cx="241405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291960" imgH="241200" progId="Equation.DSMT4">
                  <p:embed/>
                </p:oleObj>
              </mc:Choice>
              <mc:Fallback>
                <p:oleObj name="Equation" r:id="rId48" imgW="291960" imgH="241200" progId="Equation.DSMT4">
                  <p:embed/>
                  <p:pic>
                    <p:nvPicPr>
                      <p:cNvPr id="62" name="Object 61">
                        <a:extLst>
                          <a:ext uri="{FF2B5EF4-FFF2-40B4-BE49-F238E27FC236}">
                            <a16:creationId xmlns:a16="http://schemas.microsoft.com/office/drawing/2014/main" id="{24B8146F-55C9-468F-80B2-BE91E5369B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5563982" y="3207001"/>
                        <a:ext cx="241405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068496B9-1C32-459D-ACB4-AB39EB1FE0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0909992"/>
              </p:ext>
            </p:extLst>
          </p:nvPr>
        </p:nvGraphicFramePr>
        <p:xfrm>
          <a:off x="6647988" y="3207000"/>
          <a:ext cx="241405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291960" imgH="241200" progId="Equation.DSMT4">
                  <p:embed/>
                </p:oleObj>
              </mc:Choice>
              <mc:Fallback>
                <p:oleObj name="Equation" r:id="rId50" imgW="291960" imgH="241200" progId="Equation.DSMT4">
                  <p:embed/>
                  <p:pic>
                    <p:nvPicPr>
                      <p:cNvPr id="63" name="Object 62">
                        <a:extLst>
                          <a:ext uri="{FF2B5EF4-FFF2-40B4-BE49-F238E27FC236}">
                            <a16:creationId xmlns:a16="http://schemas.microsoft.com/office/drawing/2014/main" id="{910105CD-3D41-4D3E-B788-9F2638C06A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6647988" y="3207000"/>
                        <a:ext cx="241405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82643F5F-74FB-4017-8172-C23F7FC09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3754551"/>
              </p:ext>
            </p:extLst>
          </p:nvPr>
        </p:nvGraphicFramePr>
        <p:xfrm>
          <a:off x="7688263" y="3197892"/>
          <a:ext cx="401637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482400" imgH="304560" progId="Equation.DSMT4">
                  <p:embed/>
                </p:oleObj>
              </mc:Choice>
              <mc:Fallback>
                <p:oleObj name="Equation" r:id="rId52" imgW="482400" imgH="304560" progId="Equation.DSMT4">
                  <p:embed/>
                  <p:pic>
                    <p:nvPicPr>
                      <p:cNvPr id="64" name="Object 63">
                        <a:extLst>
                          <a:ext uri="{FF2B5EF4-FFF2-40B4-BE49-F238E27FC236}">
                            <a16:creationId xmlns:a16="http://schemas.microsoft.com/office/drawing/2014/main" id="{2F0D13C9-F325-4CF6-8AC9-95683CB63D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7688263" y="3197892"/>
                        <a:ext cx="401637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D8FB7-F81D-4580-A7BA-C7136C4E48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693192"/>
            <a:ext cx="8458200" cy="449913"/>
          </a:xfrm>
        </p:spPr>
        <p:txBody>
          <a:bodyPr/>
          <a:lstStyle/>
          <a:p>
            <a:r>
              <a:rPr lang="en-IN" sz="1200" i="1" dirty="0"/>
              <a:t>Notes: </a:t>
            </a:r>
            <a:r>
              <a:rPr lang="en-IN" sz="1200" dirty="0"/>
              <a:t>All data were downloaded from https://collegescorecard.ed.gov from May 24-26.2016; see website for complete description of data.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6275D0-105C-497F-89A8-F0864C9DD57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4324817"/>
            <a:ext cx="8458200" cy="1863955"/>
          </a:xfrm>
        </p:spPr>
        <p:txBody>
          <a:bodyPr/>
          <a:lstStyle/>
          <a:p>
            <a:pPr marL="304800" indent="-304800"/>
            <a:r>
              <a:rPr lang="en-US" sz="2000" dirty="0"/>
              <a:t>a. What is the sample regression equation?</a:t>
            </a:r>
          </a:p>
          <a:p>
            <a:pPr marL="304800" indent="-304800"/>
            <a:r>
              <a:rPr lang="en-US" sz="2000" dirty="0"/>
              <a:t>b. Interpret the slope coefficients.</a:t>
            </a:r>
          </a:p>
          <a:p>
            <a:pPr marL="292100" indent="-292100"/>
            <a:r>
              <a:rPr lang="en-US" sz="2000" dirty="0"/>
              <a:t>c. Predict the annual post-college earnings if a college’s average annual cost is $25,000, its graduation rate is 60%, its percentage of students paying down debt is 80%, and it is located in a city. 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601B1C8-DA0F-4CE7-B0CF-2D4541C3E1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735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7363-EB9C-444A-9E05-F431000A1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0B7E-C5E5-491E-80CD-B728E85F49C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19307"/>
            <a:ext cx="2783758" cy="375109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Example: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704DE46D-A432-4DE2-B1C2-AD2351468D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97647"/>
              </p:ext>
            </p:extLst>
          </p:nvPr>
        </p:nvGraphicFramePr>
        <p:xfrm>
          <a:off x="695927" y="1718002"/>
          <a:ext cx="7710955" cy="1444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6093">
                  <a:extLst>
                    <a:ext uri="{9D8B030D-6E8A-4147-A177-3AD203B41FA5}">
                      <a16:colId xmlns:a16="http://schemas.microsoft.com/office/drawing/2014/main" val="3983317904"/>
                    </a:ext>
                  </a:extLst>
                </a:gridCol>
                <a:gridCol w="1058180">
                  <a:extLst>
                    <a:ext uri="{9D8B030D-6E8A-4147-A177-3AD203B41FA5}">
                      <a16:colId xmlns:a16="http://schemas.microsoft.com/office/drawing/2014/main" val="2364857539"/>
                    </a:ext>
                  </a:extLst>
                </a:gridCol>
                <a:gridCol w="912510">
                  <a:extLst>
                    <a:ext uri="{9D8B030D-6E8A-4147-A177-3AD203B41FA5}">
                      <a16:colId xmlns:a16="http://schemas.microsoft.com/office/drawing/2014/main" val="107475294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598505924"/>
                    </a:ext>
                  </a:extLst>
                </a:gridCol>
                <a:gridCol w="821094">
                  <a:extLst>
                    <a:ext uri="{9D8B030D-6E8A-4147-A177-3AD203B41FA5}">
                      <a16:colId xmlns:a16="http://schemas.microsoft.com/office/drawing/2014/main" val="1576600964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1191791017"/>
                    </a:ext>
                  </a:extLst>
                </a:gridCol>
                <a:gridCol w="1147666">
                  <a:extLst>
                    <a:ext uri="{9D8B030D-6E8A-4147-A177-3AD203B41FA5}">
                      <a16:colId xmlns:a16="http://schemas.microsoft.com/office/drawing/2014/main" val="4196272939"/>
                    </a:ext>
                  </a:extLst>
                </a:gridCol>
              </a:tblGrid>
              <a:tr h="238925">
                <a:tc>
                  <a:txBody>
                    <a:bodyPr/>
                    <a:lstStyle/>
                    <a:p>
                      <a:r>
                        <a:rPr lang="en-US" sz="1200" dirty="0"/>
                        <a:t>Regression statistics</a:t>
                      </a:r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28928" marB="28928"/>
                </a:tc>
                <a:extLst>
                  <a:ext uri="{0D108BD9-81ED-4DB2-BD59-A6C34878D82A}">
                    <a16:rowId xmlns:a16="http://schemas.microsoft.com/office/drawing/2014/main" val="2941015515"/>
                  </a:ext>
                </a:extLst>
              </a:tr>
              <a:tr h="238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Multiple R</a:t>
                      </a:r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0.6552</a:t>
                      </a:r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8928" marB="28928"/>
                </a:tc>
                <a:extLst>
                  <a:ext uri="{0D108BD9-81ED-4DB2-BD59-A6C34878D82A}">
                    <a16:rowId xmlns:a16="http://schemas.microsoft.com/office/drawing/2014/main" val="1176581132"/>
                  </a:ext>
                </a:extLst>
              </a:tr>
              <a:tr h="238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 Square</a:t>
                      </a:r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0.4292</a:t>
                      </a:r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8928" marB="28928"/>
                </a:tc>
                <a:extLst>
                  <a:ext uri="{0D108BD9-81ED-4DB2-BD59-A6C34878D82A}">
                    <a16:rowId xmlns:a16="http://schemas.microsoft.com/office/drawing/2014/main" val="3669741655"/>
                  </a:ext>
                </a:extLst>
              </a:tr>
              <a:tr h="238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Adjusted R Square</a:t>
                      </a:r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0.4087</a:t>
                      </a:r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8928" marB="28928"/>
                </a:tc>
                <a:extLst>
                  <a:ext uri="{0D108BD9-81ED-4DB2-BD59-A6C34878D82A}">
                    <a16:rowId xmlns:a16="http://schemas.microsoft.com/office/drawing/2014/main" val="1385075357"/>
                  </a:ext>
                </a:extLst>
              </a:tr>
              <a:tr h="2389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Standard Error</a:t>
                      </a:r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5645.831</a:t>
                      </a:r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b="1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b="1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b="1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b="1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b="1" dirty="0"/>
                    </a:p>
                  </a:txBody>
                  <a:tcPr marT="28928" marB="28928"/>
                </a:tc>
                <a:extLst>
                  <a:ext uri="{0D108BD9-81ED-4DB2-BD59-A6C34878D82A}">
                    <a16:rowId xmlns:a16="http://schemas.microsoft.com/office/drawing/2014/main" val="1950175849"/>
                  </a:ext>
                </a:extLst>
              </a:tr>
              <a:tr h="238925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Observations</a:t>
                      </a:r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116</a:t>
                      </a:r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8928" marB="28928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8928" marB="28928"/>
                </a:tc>
                <a:extLst>
                  <a:ext uri="{0D108BD9-81ED-4DB2-BD59-A6C34878D82A}">
                    <a16:rowId xmlns:a16="http://schemas.microsoft.com/office/drawing/2014/main" val="16090013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2CF639-A70E-473D-9CFE-E0FC03B89A4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290838"/>
            <a:ext cx="1249926" cy="399676"/>
          </a:xfrm>
        </p:spPr>
        <p:txBody>
          <a:bodyPr/>
          <a:lstStyle/>
          <a:p>
            <a:r>
              <a:rPr lang="en-US" sz="2000" dirty="0"/>
              <a:t>A</a:t>
            </a:r>
            <a:r>
              <a:rPr lang="en-US" sz="100" dirty="0"/>
              <a:t> </a:t>
            </a:r>
            <a:r>
              <a:rPr lang="en-US" sz="2000" dirty="0"/>
              <a:t>N</a:t>
            </a:r>
            <a:r>
              <a:rPr lang="en-US" sz="100" dirty="0"/>
              <a:t> </a:t>
            </a:r>
            <a:r>
              <a:rPr lang="en-US" sz="2000" dirty="0"/>
              <a:t>O</a:t>
            </a:r>
            <a:r>
              <a:rPr lang="en-US" sz="100" dirty="0"/>
              <a:t> </a:t>
            </a:r>
            <a:r>
              <a:rPr lang="en-US" sz="2000" dirty="0"/>
              <a:t>V</a:t>
            </a:r>
            <a:r>
              <a:rPr lang="en-US" sz="100" dirty="0"/>
              <a:t> </a:t>
            </a:r>
            <a:r>
              <a:rPr lang="en-US" sz="2000" dirty="0"/>
              <a:t>A</a:t>
            </a: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E7ACC900-AD7F-40BC-9DA8-906B8B142E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916211"/>
              </p:ext>
            </p:extLst>
          </p:nvPr>
        </p:nvGraphicFramePr>
        <p:xfrm>
          <a:off x="767302" y="3744241"/>
          <a:ext cx="7609396" cy="951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550">
                  <a:extLst>
                    <a:ext uri="{9D8B030D-6E8A-4147-A177-3AD203B41FA5}">
                      <a16:colId xmlns:a16="http://schemas.microsoft.com/office/drawing/2014/main" val="47198326"/>
                    </a:ext>
                  </a:extLst>
                </a:gridCol>
                <a:gridCol w="610426">
                  <a:extLst>
                    <a:ext uri="{9D8B030D-6E8A-4147-A177-3AD203B41FA5}">
                      <a16:colId xmlns:a16="http://schemas.microsoft.com/office/drawing/2014/main" val="776516002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2238688623"/>
                    </a:ext>
                  </a:extLst>
                </a:gridCol>
                <a:gridCol w="1389380">
                  <a:extLst>
                    <a:ext uri="{9D8B030D-6E8A-4147-A177-3AD203B41FA5}">
                      <a16:colId xmlns:a16="http://schemas.microsoft.com/office/drawing/2014/main" val="2229228092"/>
                    </a:ext>
                  </a:extLst>
                </a:gridCol>
                <a:gridCol w="944880">
                  <a:extLst>
                    <a:ext uri="{9D8B030D-6E8A-4147-A177-3AD203B41FA5}">
                      <a16:colId xmlns:a16="http://schemas.microsoft.com/office/drawing/2014/main" val="2226909043"/>
                    </a:ext>
                  </a:extLst>
                </a:gridCol>
                <a:gridCol w="1795780">
                  <a:extLst>
                    <a:ext uri="{9D8B030D-6E8A-4147-A177-3AD203B41FA5}">
                      <a16:colId xmlns:a16="http://schemas.microsoft.com/office/drawing/2014/main" val="2932600859"/>
                    </a:ext>
                  </a:extLst>
                </a:gridCol>
              </a:tblGrid>
              <a:tr h="23611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27524" marB="27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df</a:t>
                      </a:r>
                    </a:p>
                  </a:txBody>
                  <a:tcPr marT="27524" marB="27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SS</a:t>
                      </a:r>
                    </a:p>
                  </a:txBody>
                  <a:tcPr marT="27524" marB="27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MS</a:t>
                      </a:r>
                    </a:p>
                  </a:txBody>
                  <a:tcPr marT="27524" marB="27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F</a:t>
                      </a:r>
                    </a:p>
                  </a:txBody>
                  <a:tcPr marT="27524" marB="27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Significance F</a:t>
                      </a:r>
                    </a:p>
                  </a:txBody>
                  <a:tcPr marT="27524" marB="27524"/>
                </a:tc>
                <a:extLst>
                  <a:ext uri="{0D108BD9-81ED-4DB2-BD59-A6C34878D82A}">
                    <a16:rowId xmlns:a16="http://schemas.microsoft.com/office/drawing/2014/main" val="4166056281"/>
                  </a:ext>
                </a:extLst>
              </a:tr>
              <a:tr h="236117">
                <a:tc>
                  <a:txBody>
                    <a:bodyPr/>
                    <a:lstStyle/>
                    <a:p>
                      <a:r>
                        <a:rPr lang="en-US" sz="1200" dirty="0"/>
                        <a:t>Regression</a:t>
                      </a:r>
                    </a:p>
                  </a:txBody>
                  <a:tcPr marT="27524" marB="2752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</a:t>
                      </a:r>
                    </a:p>
                  </a:txBody>
                  <a:tcPr marT="27524" marB="2752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2660691959</a:t>
                      </a:r>
                    </a:p>
                  </a:txBody>
                  <a:tcPr marT="27524" marB="27524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665172990</a:t>
                      </a:r>
                    </a:p>
                  </a:txBody>
                  <a:tcPr marT="27524" marB="2752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20.868</a:t>
                      </a:r>
                    </a:p>
                  </a:txBody>
                  <a:tcPr marT="27524" marB="2752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7.56E-13</a:t>
                      </a:r>
                    </a:p>
                  </a:txBody>
                  <a:tcPr marT="27524" marB="27524"/>
                </a:tc>
                <a:extLst>
                  <a:ext uri="{0D108BD9-81ED-4DB2-BD59-A6C34878D82A}">
                    <a16:rowId xmlns:a16="http://schemas.microsoft.com/office/drawing/2014/main" val="3196031559"/>
                  </a:ext>
                </a:extLst>
              </a:tr>
              <a:tr h="236117">
                <a:tc>
                  <a:txBody>
                    <a:bodyPr/>
                    <a:lstStyle/>
                    <a:p>
                      <a:r>
                        <a:rPr lang="en-US" sz="1200" dirty="0"/>
                        <a:t>Residual</a:t>
                      </a:r>
                    </a:p>
                  </a:txBody>
                  <a:tcPr marT="27524" marB="2752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111</a:t>
                      </a:r>
                    </a:p>
                  </a:txBody>
                  <a:tcPr marT="27524" marB="27524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3538169765</a:t>
                      </a:r>
                    </a:p>
                  </a:txBody>
                  <a:tcPr marT="27524" marB="27524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31875403</a:t>
                      </a:r>
                    </a:p>
                  </a:txBody>
                  <a:tcPr marT="27524" marB="27524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7524" marB="27524"/>
                </a:tc>
                <a:tc>
                  <a:txBody>
                    <a:bodyPr/>
                    <a:lstStyle/>
                    <a:p>
                      <a:pPr algn="r"/>
                      <a:endParaRPr lang="en-US" sz="1200"/>
                    </a:p>
                  </a:txBody>
                  <a:tcPr marT="27524" marB="27524"/>
                </a:tc>
                <a:extLst>
                  <a:ext uri="{0D108BD9-81ED-4DB2-BD59-A6C34878D82A}">
                    <a16:rowId xmlns:a16="http://schemas.microsoft.com/office/drawing/2014/main" val="2000984243"/>
                  </a:ext>
                </a:extLst>
              </a:tr>
              <a:tr h="236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Total</a:t>
                      </a:r>
                    </a:p>
                  </a:txBody>
                  <a:tcPr marT="27524" marB="27524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115</a:t>
                      </a:r>
                    </a:p>
                  </a:txBody>
                  <a:tcPr marT="27524" marB="27524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6198861724</a:t>
                      </a:r>
                    </a:p>
                  </a:txBody>
                  <a:tcPr marT="27524" marB="27524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7524" marB="27524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7524" marB="27524"/>
                </a:tc>
                <a:tc>
                  <a:txBody>
                    <a:bodyPr/>
                    <a:lstStyle/>
                    <a:p>
                      <a:pPr algn="r"/>
                      <a:endParaRPr lang="en-US" sz="1200" dirty="0"/>
                    </a:p>
                  </a:txBody>
                  <a:tcPr marT="27524" marB="27524"/>
                </a:tc>
                <a:extLst>
                  <a:ext uri="{0D108BD9-81ED-4DB2-BD59-A6C34878D82A}">
                    <a16:rowId xmlns:a16="http://schemas.microsoft.com/office/drawing/2014/main" val="711982412"/>
                  </a:ext>
                </a:extLst>
              </a:tr>
            </a:tbl>
          </a:graphicData>
        </a:graphic>
      </p:graphicFrame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37895857-2525-4439-AECF-9BED3A2C93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576722"/>
              </p:ext>
            </p:extLst>
          </p:nvPr>
        </p:nvGraphicFramePr>
        <p:xfrm>
          <a:off x="767302" y="4855676"/>
          <a:ext cx="7609399" cy="1617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7057">
                  <a:extLst>
                    <a:ext uri="{9D8B030D-6E8A-4147-A177-3AD203B41FA5}">
                      <a16:colId xmlns:a16="http://schemas.microsoft.com/office/drawing/2014/main" val="1726649779"/>
                    </a:ext>
                  </a:extLst>
                </a:gridCol>
                <a:gridCol w="1087057">
                  <a:extLst>
                    <a:ext uri="{9D8B030D-6E8A-4147-A177-3AD203B41FA5}">
                      <a16:colId xmlns:a16="http://schemas.microsoft.com/office/drawing/2014/main" val="884434542"/>
                    </a:ext>
                  </a:extLst>
                </a:gridCol>
                <a:gridCol w="1087057">
                  <a:extLst>
                    <a:ext uri="{9D8B030D-6E8A-4147-A177-3AD203B41FA5}">
                      <a16:colId xmlns:a16="http://schemas.microsoft.com/office/drawing/2014/main" val="3231277213"/>
                    </a:ext>
                  </a:extLst>
                </a:gridCol>
                <a:gridCol w="1087057">
                  <a:extLst>
                    <a:ext uri="{9D8B030D-6E8A-4147-A177-3AD203B41FA5}">
                      <a16:colId xmlns:a16="http://schemas.microsoft.com/office/drawing/2014/main" val="2342552756"/>
                    </a:ext>
                  </a:extLst>
                </a:gridCol>
                <a:gridCol w="1087057">
                  <a:extLst>
                    <a:ext uri="{9D8B030D-6E8A-4147-A177-3AD203B41FA5}">
                      <a16:colId xmlns:a16="http://schemas.microsoft.com/office/drawing/2014/main" val="3516300185"/>
                    </a:ext>
                  </a:extLst>
                </a:gridCol>
                <a:gridCol w="1087057">
                  <a:extLst>
                    <a:ext uri="{9D8B030D-6E8A-4147-A177-3AD203B41FA5}">
                      <a16:colId xmlns:a16="http://schemas.microsoft.com/office/drawing/2014/main" val="621608904"/>
                    </a:ext>
                  </a:extLst>
                </a:gridCol>
                <a:gridCol w="1087057">
                  <a:extLst>
                    <a:ext uri="{9D8B030D-6E8A-4147-A177-3AD203B41FA5}">
                      <a16:colId xmlns:a16="http://schemas.microsoft.com/office/drawing/2014/main" val="995819988"/>
                    </a:ext>
                  </a:extLst>
                </a:gridCol>
              </a:tblGrid>
              <a:tr h="41829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T="28077" marB="280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Coefficients</a:t>
                      </a:r>
                    </a:p>
                  </a:txBody>
                  <a:tcPr marT="28077" marB="280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Standard error</a:t>
                      </a:r>
                    </a:p>
                  </a:txBody>
                  <a:tcPr marT="28077" marB="280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 stat</a:t>
                      </a:r>
                    </a:p>
                  </a:txBody>
                  <a:tcPr marT="28077" marB="280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/>
                        <a:t>p</a:t>
                      </a:r>
                      <a:r>
                        <a:rPr lang="en-US" sz="1200" dirty="0"/>
                        <a:t>-value</a:t>
                      </a:r>
                    </a:p>
                  </a:txBody>
                  <a:tcPr marT="28077" marB="280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Lower</a:t>
                      </a:r>
                    </a:p>
                    <a:p>
                      <a:pPr algn="ctr"/>
                      <a:r>
                        <a:rPr lang="en-US" sz="1200" dirty="0"/>
                        <a:t>95%</a:t>
                      </a:r>
                    </a:p>
                  </a:txBody>
                  <a:tcPr marT="28077" marB="28077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Upper</a:t>
                      </a:r>
                    </a:p>
                    <a:p>
                      <a:pPr algn="ctr"/>
                      <a:r>
                        <a:rPr lang="en-US" sz="1200" dirty="0"/>
                        <a:t>95%</a:t>
                      </a:r>
                    </a:p>
                  </a:txBody>
                  <a:tcPr marT="28077" marB="28077" anchor="ctr"/>
                </a:tc>
                <a:extLst>
                  <a:ext uri="{0D108BD9-81ED-4DB2-BD59-A6C34878D82A}">
                    <a16:rowId xmlns:a16="http://schemas.microsoft.com/office/drawing/2014/main" val="1652412938"/>
                  </a:ext>
                </a:extLst>
              </a:tr>
              <a:tr h="237224">
                <a:tc>
                  <a:txBody>
                    <a:bodyPr/>
                    <a:lstStyle/>
                    <a:p>
                      <a:r>
                        <a:rPr lang="en-US" sz="1200" dirty="0"/>
                        <a:t>Intercept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10004.9665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7634.3338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1.311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0.1927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43392.9892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47424.6090</a:t>
                      </a:r>
                    </a:p>
                  </a:txBody>
                  <a:tcPr marT="28077" marB="28077"/>
                </a:tc>
                <a:extLst>
                  <a:ext uri="{0D108BD9-81ED-4DB2-BD59-A6C34878D82A}">
                    <a16:rowId xmlns:a16="http://schemas.microsoft.com/office/drawing/2014/main" val="4010179726"/>
                  </a:ext>
                </a:extLst>
              </a:tr>
              <a:tr h="237224">
                <a:tc>
                  <a:txBody>
                    <a:bodyPr/>
                    <a:lstStyle/>
                    <a:p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0.4349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0.1110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3.917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0.0002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0.2149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0.6549</a:t>
                      </a:r>
                    </a:p>
                  </a:txBody>
                  <a:tcPr marT="28077" marB="28077"/>
                </a:tc>
                <a:extLst>
                  <a:ext uri="{0D108BD9-81ED-4DB2-BD59-A6C34878D82A}">
                    <a16:rowId xmlns:a16="http://schemas.microsoft.com/office/drawing/2014/main" val="2314476027"/>
                  </a:ext>
                </a:extLst>
              </a:tr>
              <a:tr h="237224">
                <a:tc>
                  <a:txBody>
                    <a:bodyPr/>
                    <a:lstStyle/>
                    <a:p>
                      <a:r>
                        <a:rPr lang="en-US" sz="1200" dirty="0"/>
                        <a:t>Grad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178.0989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69.1940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2.574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0.0114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40.9864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315.2114</a:t>
                      </a:r>
                    </a:p>
                  </a:txBody>
                  <a:tcPr marT="28077" marB="28077"/>
                </a:tc>
                <a:extLst>
                  <a:ext uri="{0D108BD9-81ED-4DB2-BD59-A6C34878D82A}">
                    <a16:rowId xmlns:a16="http://schemas.microsoft.com/office/drawing/2014/main" val="2420339870"/>
                  </a:ext>
                </a:extLst>
              </a:tr>
              <a:tr h="237224">
                <a:tc>
                  <a:txBody>
                    <a:bodyPr/>
                    <a:lstStyle/>
                    <a:p>
                      <a:r>
                        <a:rPr lang="en-US" sz="1200" dirty="0"/>
                        <a:t>Debt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141.4783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117.2120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1.207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0.2300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−90.7851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373.7417</a:t>
                      </a:r>
                    </a:p>
                  </a:txBody>
                  <a:tcPr marT="28077" marB="28077"/>
                </a:tc>
                <a:extLst>
                  <a:ext uri="{0D108BD9-81ED-4DB2-BD59-A6C34878D82A}">
                    <a16:rowId xmlns:a16="http://schemas.microsoft.com/office/drawing/2014/main" val="997524812"/>
                  </a:ext>
                </a:extLst>
              </a:tr>
              <a:tr h="237224">
                <a:tc>
                  <a:txBody>
                    <a:bodyPr/>
                    <a:lstStyle/>
                    <a:p>
                      <a:r>
                        <a:rPr lang="en-US" sz="1200" dirty="0"/>
                        <a:t>City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1" dirty="0"/>
                        <a:t>2526.7888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1103.4026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2.290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0.0239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340.3229</a:t>
                      </a:r>
                    </a:p>
                  </a:txBody>
                  <a:tcPr marT="28077" marB="2807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4713.2548</a:t>
                      </a:r>
                    </a:p>
                  </a:txBody>
                  <a:tcPr marT="28077" marB="28077"/>
                </a:tc>
                <a:extLst>
                  <a:ext uri="{0D108BD9-81ED-4DB2-BD59-A6C34878D82A}">
                    <a16:rowId xmlns:a16="http://schemas.microsoft.com/office/drawing/2014/main" val="1636840555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F6972F1-32D3-44A2-884F-0E0877B50D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00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6E998-1C43-4290-AD52-2027A7665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AFA65-7F22-41F2-84FD-4DE4C34FEFE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2488790" cy="434103"/>
          </a:xfrm>
        </p:spPr>
        <p:txBody>
          <a:bodyPr/>
          <a:lstStyle/>
          <a:p>
            <a:r>
              <a:rPr lang="en-US" sz="2000" dirty="0"/>
              <a:t>Example: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640CFE-A15E-4632-B1AF-9358388702C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805026"/>
            <a:ext cx="438765" cy="362988"/>
          </a:xfrm>
        </p:spPr>
        <p:txBody>
          <a:bodyPr/>
          <a:lstStyle/>
          <a:p>
            <a:r>
              <a:rPr lang="en-US" sz="2000" dirty="0"/>
              <a:t>a.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6E65767-79EE-45EB-BA1A-9B875B0A3E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8336619"/>
              </p:ext>
            </p:extLst>
          </p:nvPr>
        </p:nvGraphicFramePr>
        <p:xfrm>
          <a:off x="862013" y="1804988"/>
          <a:ext cx="7599362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08760" imgH="368280" progId="Equation.DSMT4">
                  <p:embed/>
                </p:oleObj>
              </mc:Choice>
              <mc:Fallback>
                <p:oleObj name="Equation" r:id="rId2" imgW="6908760" imgH="3682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E0DA743-BF7B-4766-8DA6-9064B03BC2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2013" y="1804988"/>
                        <a:ext cx="7599362" cy="40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ECA7DE6-6C32-4840-9B08-E9711EE889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7751463"/>
              </p:ext>
            </p:extLst>
          </p:nvPr>
        </p:nvGraphicFramePr>
        <p:xfrm>
          <a:off x="855663" y="2327275"/>
          <a:ext cx="17446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87240" imgH="291960" progId="Equation.DSMT4">
                  <p:embed/>
                </p:oleObj>
              </mc:Choice>
              <mc:Fallback>
                <p:oleObj name="Equation" r:id="rId4" imgW="15872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55663" y="2327275"/>
                        <a:ext cx="1744662" cy="320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38D950-B761-4A91-AAA0-D832ED0D71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2705057"/>
            <a:ext cx="8458200" cy="672323"/>
          </a:xfrm>
        </p:spPr>
        <p:txBody>
          <a:bodyPr/>
          <a:lstStyle/>
          <a:p>
            <a:pPr marL="265113" indent="-265113"/>
            <a:r>
              <a:rPr lang="en-US" sz="2000" dirty="0"/>
              <a:t>b. All coefficients are positive, suggesting a positive influence of each predictor variable on the response variable.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D525EE-E94D-492C-B181-C28BA9EB1A9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3478957"/>
            <a:ext cx="8458200" cy="1756720"/>
          </a:xfrm>
        </p:spPr>
        <p:txBody>
          <a:bodyPr/>
          <a:lstStyle/>
          <a:p>
            <a:pPr lvl="1"/>
            <a:r>
              <a:rPr lang="en-US" sz="2000" dirty="0"/>
              <a:t>Holding all other predictor variables constant, if the average annual costs increase by $1, then, on average, predicted earnings are expected to increase by $0.4349.</a:t>
            </a:r>
          </a:p>
          <a:p>
            <a:pPr lvl="1"/>
            <a:r>
              <a:rPr lang="en-US" sz="2000" dirty="0"/>
              <a:t>All else constant, predicted earnings are $2,526.79 higher for graduates of colleges located in a city.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00DAC66-3DB9-4BA2-8D91-8B09A7773E3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5357835"/>
            <a:ext cx="409268" cy="408784"/>
          </a:xfrm>
        </p:spPr>
        <p:txBody>
          <a:bodyPr/>
          <a:lstStyle/>
          <a:p>
            <a:r>
              <a:rPr lang="en-US" sz="2000" dirty="0"/>
              <a:t>c.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8C05C56-A05F-43DE-9E85-C8CA942070F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510763"/>
              </p:ext>
            </p:extLst>
          </p:nvPr>
        </p:nvGraphicFramePr>
        <p:xfrm>
          <a:off x="896938" y="5349875"/>
          <a:ext cx="755015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30920" imgH="380880" progId="Equation.DSMT4">
                  <p:embed/>
                </p:oleObj>
              </mc:Choice>
              <mc:Fallback>
                <p:oleObj name="Equation" r:id="rId6" imgW="6730920" imgH="3808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76E65767-79EE-45EB-BA1A-9B875B0A3E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96938" y="5349875"/>
                        <a:ext cx="755015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429E724-9010-4F85-8C49-80AFC9123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6626226"/>
              </p:ext>
            </p:extLst>
          </p:nvPr>
        </p:nvGraphicFramePr>
        <p:xfrm>
          <a:off x="831850" y="5875338"/>
          <a:ext cx="5143500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673520" imgH="304560" progId="Equation.DSMT4">
                  <p:embed/>
                </p:oleObj>
              </mc:Choice>
              <mc:Fallback>
                <p:oleObj name="Equation" r:id="rId8" imgW="467352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31850" y="5875338"/>
                        <a:ext cx="5143500" cy="33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A885215-A5C6-446C-8B9C-BC60C2E13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92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7 Learning Objectives (L</a:t>
            </a:r>
            <a:r>
              <a:rPr lang="en-US" sz="100" dirty="0"/>
              <a:t> </a:t>
            </a:r>
            <a:r>
              <a:rPr lang="en-US" dirty="0" err="1"/>
              <a:t>Os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5238391"/>
          </a:xfrm>
        </p:spPr>
        <p:txBody>
          <a:bodyPr/>
          <a:lstStyle/>
          <a:p>
            <a:pPr marL="1143000" indent="-1143000"/>
            <a:r>
              <a:rPr lang="en-US" b="1" dirty="0"/>
              <a:t>L</a:t>
            </a:r>
            <a:r>
              <a:rPr lang="en-US" sz="100" b="1" dirty="0"/>
              <a:t> </a:t>
            </a:r>
            <a:r>
              <a:rPr lang="en-US" b="1" dirty="0"/>
              <a:t>O 7.1:</a:t>
            </a:r>
            <a:r>
              <a:rPr lang="en-US" dirty="0"/>
              <a:t> Estimate and interpret a linear regression model.</a:t>
            </a:r>
          </a:p>
          <a:p>
            <a:pPr marL="1143000" indent="-1143000"/>
            <a:r>
              <a:rPr lang="en-US" b="1" dirty="0"/>
              <a:t>L</a:t>
            </a:r>
            <a:r>
              <a:rPr lang="en-US" sz="100" b="1" dirty="0"/>
              <a:t> </a:t>
            </a:r>
            <a:r>
              <a:rPr lang="en-US" b="1" dirty="0"/>
              <a:t>O 7.2:</a:t>
            </a:r>
            <a:r>
              <a:rPr lang="en-US" dirty="0"/>
              <a:t> Interpret goodness-of-fit measures.</a:t>
            </a:r>
          </a:p>
          <a:p>
            <a:pPr marL="1143000" indent="-1143000"/>
            <a:r>
              <a:rPr lang="en-US" b="1" dirty="0"/>
              <a:t>L</a:t>
            </a:r>
            <a:r>
              <a:rPr lang="en-US" sz="100" b="1" dirty="0"/>
              <a:t> </a:t>
            </a:r>
            <a:r>
              <a:rPr lang="en-US" b="1" dirty="0"/>
              <a:t>O 7.3:</a:t>
            </a:r>
            <a:r>
              <a:rPr lang="en-US" dirty="0"/>
              <a:t> Conduct tests of significance.</a:t>
            </a:r>
          </a:p>
          <a:p>
            <a:pPr marL="1143000" indent="-1143000"/>
            <a:r>
              <a:rPr lang="en-US" b="1" dirty="0"/>
              <a:t>L</a:t>
            </a:r>
            <a:r>
              <a:rPr lang="en-US" sz="100" b="1" dirty="0"/>
              <a:t> </a:t>
            </a:r>
            <a:r>
              <a:rPr lang="en-US" b="1" dirty="0"/>
              <a:t>O 7.3:</a:t>
            </a:r>
            <a:r>
              <a:rPr lang="en-US" dirty="0"/>
              <a:t> Address common violations of the O</a:t>
            </a:r>
            <a:r>
              <a:rPr lang="en-US" sz="100" dirty="0"/>
              <a:t> </a:t>
            </a:r>
            <a:r>
              <a:rPr lang="en-US" dirty="0"/>
              <a:t>L</a:t>
            </a:r>
            <a:r>
              <a:rPr lang="en-US" sz="100" dirty="0"/>
              <a:t> </a:t>
            </a:r>
            <a:r>
              <a:rPr lang="en-US" dirty="0"/>
              <a:t>S assumptions.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137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C6EB-F4FA-4149-B3C4-4BDDF051A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AE4BE-32C5-4878-82A3-F41045B411C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Regression models are known to perform well for making predictions.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Often, they fail to establish a cause-and-effect relationship between the variables because of the nonexperimental nature of most applications.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A regression model may appear to search for causality when it basically detects correlation.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Causality can only be established through randomized experiments and/or advanced statistical models.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80E18-6541-45DA-A01A-63CF928F39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110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A18B-13B5-4754-B2E9-299D8B48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C19BC-ECD6-47FC-970B-55D12D5353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3629120"/>
          </a:xfrm>
        </p:spPr>
        <p:txBody>
          <a:bodyPr/>
          <a:lstStyle/>
          <a:p>
            <a:r>
              <a:rPr lang="en-US" dirty="0"/>
              <a:t>Predictions are subject to sampling variability.</a:t>
            </a:r>
          </a:p>
          <a:p>
            <a:r>
              <a:rPr lang="en-US" dirty="0"/>
              <a:t>The prediction will change if we use a different sample to estimate the regression model.</a:t>
            </a:r>
          </a:p>
          <a:p>
            <a:r>
              <a:rPr lang="en-US" dirty="0"/>
              <a:t>There is a distinction between the interval estimate for the mean of the response and the interval estimate for the individual value of the response.</a:t>
            </a:r>
          </a:p>
          <a:p>
            <a:pPr lvl="1"/>
            <a:r>
              <a:rPr lang="en-US" dirty="0"/>
              <a:t>Confidence interval: mean.</a:t>
            </a:r>
          </a:p>
          <a:p>
            <a:pPr lvl="1"/>
            <a:r>
              <a:rPr lang="en-US" dirty="0"/>
              <a:t>Prediction interval: individual.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557FBF-1B7C-461C-B2DB-C4B247AC4B7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4907595"/>
            <a:ext cx="8458200" cy="871185"/>
          </a:xfrm>
        </p:spPr>
        <p:txBody>
          <a:bodyPr/>
          <a:lstStyle/>
          <a:p>
            <a:r>
              <a:rPr lang="en-US" dirty="0"/>
              <a:t>Prediction intervals are always wider than confidence interval.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54145-7AC0-4B35-9381-381743B5CD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4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3B67D-5CE6-40D8-A261-F13490C22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17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7E78-0ED6-482A-B952-F035FF5FC6A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276710"/>
            <a:ext cx="2326558" cy="389858"/>
          </a:xfrm>
        </p:spPr>
        <p:txBody>
          <a:bodyPr/>
          <a:lstStyle/>
          <a:p>
            <a:r>
              <a:rPr lang="en-US" sz="2000" dirty="0"/>
              <a:t>For specific values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D32E156C-E25D-4624-917C-43F0BCA075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2618182"/>
              </p:ext>
            </p:extLst>
          </p:nvPr>
        </p:nvGraphicFramePr>
        <p:xfrm>
          <a:off x="2726591" y="1311790"/>
          <a:ext cx="1506421" cy="3834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96800" imgH="355320" progId="Equation.DSMT4">
                  <p:embed/>
                </p:oleObj>
              </mc:Choice>
              <mc:Fallback>
                <p:oleObj name="Equation" r:id="rId2" imgW="1396800" imgH="3553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875B08C-EA3B-4980-841D-5F801FD20A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26591" y="1311790"/>
                        <a:ext cx="1506421" cy="3834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F45E8F-CC1B-4C8F-BCF0-707FACFAC9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6623" y="1288832"/>
            <a:ext cx="2559214" cy="389858"/>
          </a:xfrm>
        </p:spPr>
        <p:txBody>
          <a:bodyPr lIns="0"/>
          <a:lstStyle/>
          <a:p>
            <a:r>
              <a:rPr lang="en-US" sz="2000" dirty="0"/>
              <a:t>the precited value is,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439EFAC9-E305-4FE0-B6B6-ACF219951B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0237625"/>
              </p:ext>
            </p:extLst>
          </p:nvPr>
        </p:nvGraphicFramePr>
        <p:xfrm>
          <a:off x="2933700" y="1827213"/>
          <a:ext cx="33274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27120" imgH="355320" progId="Equation.DSMT4">
                  <p:embed/>
                </p:oleObj>
              </mc:Choice>
              <mc:Fallback>
                <p:oleObj name="Equation" r:id="rId4" imgW="3327120" imgH="35532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2C712FA-555A-4D25-9F14-2B45C881B8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33700" y="1827213"/>
                        <a:ext cx="33274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EE2105AE-1BCB-49AA-A1BF-AA3F95A021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905045"/>
              </p:ext>
            </p:extLst>
          </p:nvPr>
        </p:nvGraphicFramePr>
        <p:xfrm>
          <a:off x="387350" y="2330450"/>
          <a:ext cx="1320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20480" imgH="304560" progId="Equation.DSMT4">
                  <p:embed/>
                </p:oleObj>
              </mc:Choice>
              <mc:Fallback>
                <p:oleObj name="Equation" r:id="rId6" imgW="1320480" imgH="3045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43BDDE3-E3C1-49C6-AB9D-3BB6A736D2C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7350" y="2330450"/>
                        <a:ext cx="1320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495A97-2705-4AC1-BC99-7285BE09E1C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802994" y="2252018"/>
            <a:ext cx="4981268" cy="446940"/>
          </a:xfrm>
        </p:spPr>
        <p:txBody>
          <a:bodyPr lIns="0"/>
          <a:lstStyle/>
          <a:p>
            <a:r>
              <a:rPr lang="en-US" sz="2000" dirty="0"/>
              <a:t>confidence interval for the mean value of </a:t>
            </a:r>
            <a:r>
              <a:rPr lang="en-US" sz="2000" i="1" dirty="0"/>
              <a:t>y</a:t>
            </a:r>
            <a:r>
              <a:rPr lang="en-US" sz="2000" dirty="0"/>
              <a:t>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EF7C1-B1C0-45F7-913E-05387AB9DBF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1" y="2766468"/>
            <a:ext cx="350274" cy="3408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100F8E30-4474-4E69-A938-815ACA372F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9161074"/>
              </p:ext>
            </p:extLst>
          </p:nvPr>
        </p:nvGraphicFramePr>
        <p:xfrm>
          <a:off x="638175" y="2751138"/>
          <a:ext cx="1930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30320" imgH="431640" progId="Equation.DSMT4">
                  <p:embed/>
                </p:oleObj>
              </mc:Choice>
              <mc:Fallback>
                <p:oleObj name="Equation" r:id="rId8" imgW="1930320" imgH="4316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6D7CC5A0-DDF2-4900-80DC-D7B840AE93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8175" y="2751138"/>
                        <a:ext cx="19304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F53D5CC-5A6A-4D07-AF1B-147785BCF73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1" y="3263564"/>
            <a:ext cx="350274" cy="3098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80B2A00E-C897-4274-9B30-37401BCA7F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570346"/>
              </p:ext>
            </p:extLst>
          </p:nvPr>
        </p:nvGraphicFramePr>
        <p:xfrm>
          <a:off x="733425" y="3336719"/>
          <a:ext cx="1435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34960" imgH="304560" progId="Equation.DSMT4">
                  <p:embed/>
                </p:oleObj>
              </mc:Choice>
              <mc:Fallback>
                <p:oleObj name="Equation" r:id="rId10" imgW="1434960" imgH="304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D50CD890-F6ED-4A69-8FBA-839F7190E9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3425" y="3336719"/>
                        <a:ext cx="1435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AEB5157-174A-423C-B127-E4DED09561B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1" y="3774670"/>
            <a:ext cx="350274" cy="3253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AE5E5DB-D37F-42A0-86F5-9D610BC82E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486520"/>
              </p:ext>
            </p:extLst>
          </p:nvPr>
        </p:nvGraphicFramePr>
        <p:xfrm>
          <a:off x="698500" y="3756025"/>
          <a:ext cx="72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23600" imgH="431640" progId="Equation.DSMT4">
                  <p:embed/>
                </p:oleObj>
              </mc:Choice>
              <mc:Fallback>
                <p:oleObj name="Equation" r:id="rId12" imgW="723600" imgH="4316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115835D-5A4E-43EE-B83D-E9359D2E74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8500" y="3756025"/>
                        <a:ext cx="7239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2371909-816F-4F4B-818F-9761CF407E4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507289" y="3778349"/>
            <a:ext cx="2445279" cy="336452"/>
          </a:xfrm>
        </p:spPr>
        <p:txBody>
          <a:bodyPr lIns="0" tIns="0" rIns="0" bIns="0"/>
          <a:lstStyle/>
          <a:p>
            <a:r>
              <a:rPr lang="en-US" sz="2000" dirty="0"/>
              <a:t>is the standard error.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659F4F67-8EC8-4186-9FAF-45ED713AF7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4326074"/>
              </p:ext>
            </p:extLst>
          </p:nvPr>
        </p:nvGraphicFramePr>
        <p:xfrm>
          <a:off x="425450" y="4313238"/>
          <a:ext cx="1320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20480" imgH="304560" progId="Equation.DSMT4">
                  <p:embed/>
                </p:oleObj>
              </mc:Choice>
              <mc:Fallback>
                <p:oleObj name="Equation" r:id="rId14" imgW="13204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25450" y="4313238"/>
                        <a:ext cx="13208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0181D7-E85C-4AAC-BC59-F6182FA3DD4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831699" y="4298742"/>
            <a:ext cx="5394956" cy="364544"/>
          </a:xfrm>
        </p:spPr>
        <p:txBody>
          <a:bodyPr lIns="0" tIns="0" rIns="0" bIns="0"/>
          <a:lstStyle/>
          <a:p>
            <a:r>
              <a:rPr lang="en-US" sz="2000" dirty="0"/>
              <a:t>prediction interval for an individual value of </a:t>
            </a:r>
            <a:r>
              <a:rPr lang="en-US" sz="2000" i="1" dirty="0"/>
              <a:t>y</a:t>
            </a:r>
            <a:r>
              <a:rPr lang="en-US" sz="2000" dirty="0"/>
              <a:t>:</a:t>
            </a:r>
            <a:endParaRPr lang="en-US" sz="2000" i="1" dirty="0">
              <a:latin typeface="Cambria Math" panose="02040503050406030204" pitchFamily="18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26A7E9E-9323-4988-9726-8282F891BF1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2900" y="4783429"/>
            <a:ext cx="351008" cy="34088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DFF2FB46-6221-4BB5-868C-0903A2E7A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228746"/>
              </p:ext>
            </p:extLst>
          </p:nvPr>
        </p:nvGraphicFramePr>
        <p:xfrm>
          <a:off x="709613" y="4722813"/>
          <a:ext cx="238283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882880" imgH="609480" progId="Equation.DSMT4">
                  <p:embed/>
                </p:oleObj>
              </mc:Choice>
              <mc:Fallback>
                <p:oleObj name="Equation" r:id="rId16" imgW="2882880" imgH="6094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5FF597C1-06DC-48F3-8B3F-7048FDFC05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709613" y="4722813"/>
                        <a:ext cx="2382837" cy="503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66A1BB6-9275-4690-9A9C-6F32CE70FBC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42900" y="5230691"/>
            <a:ext cx="350274" cy="38844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07160E3B-5327-460C-B9AF-9F6682A89F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1901328"/>
              </p:ext>
            </p:extLst>
          </p:nvPr>
        </p:nvGraphicFramePr>
        <p:xfrm>
          <a:off x="706344" y="5279953"/>
          <a:ext cx="237490" cy="36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15640" imgH="330120" progId="Equation.DSMT4">
                  <p:embed/>
                </p:oleObj>
              </mc:Choice>
              <mc:Fallback>
                <p:oleObj name="Equation" r:id="rId18" imgW="215640" imgH="3301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43A62045-F24B-4D97-BF50-1AE45BB00A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06344" y="5279953"/>
                        <a:ext cx="237490" cy="36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1780276-6990-4F4B-BC81-E5EB0EE1A7C5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988143" y="5281962"/>
            <a:ext cx="4203290" cy="351922"/>
          </a:xfrm>
        </p:spPr>
        <p:txBody>
          <a:bodyPr lIns="0" tIns="0" rIns="0" bIns="0"/>
          <a:lstStyle/>
          <a:p>
            <a:r>
              <a:rPr lang="en-US" sz="2000" dirty="0"/>
              <a:t>is the standard error of the residuals.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A8F472C9-49E5-40B7-AEAD-99D473F15E39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42901" y="5738188"/>
            <a:ext cx="8191500" cy="719302"/>
          </a:xfrm>
        </p:spPr>
        <p:txBody>
          <a:bodyPr/>
          <a:lstStyle/>
          <a:p>
            <a:r>
              <a:rPr lang="en-US" sz="2000" dirty="0"/>
              <a:t>The prediction interval incorporates the variability of the random error term.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0770069-354A-4B16-A154-3F275F92F5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03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4A08E-55E5-484B-98BC-A0B05B261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18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DB784-9959-49C4-B503-12EF6F12BFA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817562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Example: Consider the below model from the College Scorecard case: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C449B2FB-4AAE-43A6-AB74-0464B08F3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112545"/>
              </p:ext>
            </p:extLst>
          </p:nvPr>
        </p:nvGraphicFramePr>
        <p:xfrm>
          <a:off x="1312863" y="2259013"/>
          <a:ext cx="6426200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41720" imgH="330120" progId="Equation.DSMT4">
                  <p:embed/>
                </p:oleObj>
              </mc:Choice>
              <mc:Fallback>
                <p:oleObj name="Equation" r:id="rId2" imgW="5841720" imgH="3301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7FA4AA6-7B2C-4948-A201-7065D609B3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12863" y="2259013"/>
                        <a:ext cx="6426200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366D60-9E3F-4A1C-8D6C-687A07C6A9E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2769994"/>
            <a:ext cx="8458200" cy="2485594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Construct the 95% confidence interval for the expected Earnings if Cost equals $25,000, Grad equals 60, Debt equals 80, and City equals 1.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Construct the 95% prediction interval for the expected Earnings if Cost equals $25,000, Grad equals 60, Debt equals 80, and City equals 1.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8CF60-957D-4AB8-BF56-7DD24C95D40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49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5760D-7BE2-467C-A8DC-8111BEEE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19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C7564-5A75-41C2-8AF2-172B16C3D2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276710"/>
            <a:ext cx="2710016" cy="404606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Example: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31B5B-2AFC-48F8-9597-F8B14FE7904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1" y="1720296"/>
            <a:ext cx="350274" cy="37021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8E548A6B-66C2-45B7-9FAB-FBBA79C4B5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8065306"/>
              </p:ext>
            </p:extLst>
          </p:nvPr>
        </p:nvGraphicFramePr>
        <p:xfrm>
          <a:off x="730250" y="1776413"/>
          <a:ext cx="4495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95680" imgH="380880" progId="Equation.DSMT4">
                  <p:embed/>
                </p:oleObj>
              </mc:Choice>
              <mc:Fallback>
                <p:oleObj name="Equation" r:id="rId2" imgW="4495680" imgH="3808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1F081952-FDA2-444E-A5B6-DA4EAA92E9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0250" y="1776413"/>
                        <a:ext cx="4495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7DA01F-01AF-4B51-829C-B42900F3A32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2220821"/>
            <a:ext cx="365023" cy="36184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628EB79E-3091-40E4-8EF4-48C2B84562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4326737"/>
              </p:ext>
            </p:extLst>
          </p:nvPr>
        </p:nvGraphicFramePr>
        <p:xfrm>
          <a:off x="769938" y="2217737"/>
          <a:ext cx="41640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84320" imgH="431640" progId="Equation.DSMT4">
                  <p:embed/>
                </p:oleObj>
              </mc:Choice>
              <mc:Fallback>
                <p:oleObj name="Equation" r:id="rId4" imgW="378432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97E9130-29E3-4594-B9CE-0B358970A06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9938" y="2217737"/>
                        <a:ext cx="4164012" cy="474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C30889-F3E2-4C25-A09F-9EA07C319EF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2708222"/>
            <a:ext cx="365023" cy="3741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9884739-F0FA-442A-B238-506077E1CE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7354808"/>
              </p:ext>
            </p:extLst>
          </p:nvPr>
        </p:nvGraphicFramePr>
        <p:xfrm>
          <a:off x="730250" y="2752725"/>
          <a:ext cx="449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95680" imgH="431640" progId="Equation.DSMT4">
                  <p:embed/>
                </p:oleObj>
              </mc:Choice>
              <mc:Fallback>
                <p:oleObj name="Equation" r:id="rId6" imgW="4495680" imgH="4316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C3F2DFF-3488-4AEA-9F2E-19DE1F5D45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0250" y="2752725"/>
                        <a:ext cx="4495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E59637-043C-48DF-BFF6-6585460CE52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3280227"/>
            <a:ext cx="8458200" cy="1039141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With 95% confidence, we can state that the mean Earnings fall between $43,393 and $47,425 when Cost equals 25,000, Grad equals 60, Debt equals 80, and City equals 1.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A31F96-7788-4C24-A353-03C28F4164C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1" y="4544307"/>
            <a:ext cx="335526" cy="34943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BFD3F746-F81A-4807-9739-28E0CC8214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0316784"/>
              </p:ext>
            </p:extLst>
          </p:nvPr>
        </p:nvGraphicFramePr>
        <p:xfrm>
          <a:off x="763588" y="4402138"/>
          <a:ext cx="6078537" cy="63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841720" imgH="609480" progId="Equation.DSMT4">
                  <p:embed/>
                </p:oleObj>
              </mc:Choice>
              <mc:Fallback>
                <p:oleObj name="Equation" r:id="rId8" imgW="5841720" imgH="609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506C2C6-89FC-4CAD-A43A-30246C95EC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3588" y="4402138"/>
                        <a:ext cx="6078537" cy="633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C3D17B4-8BA0-4768-85F2-CF1810785437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1" y="5074812"/>
            <a:ext cx="8191500" cy="1026454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With 95% confidence, the Earnings fall between $34,041 and $56,777 when Cost equals 25,000, Grad equals 60, Debt equals 80, and City equals 1.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AE35BBAA-1A90-4111-A203-E46C0A8E50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112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43492-24AF-46A8-A814-63CF6208F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8C2FF-904F-42DE-8C3E-A9D3B1BEEE1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2779096"/>
          </a:xfrm>
        </p:spPr>
        <p:txBody>
          <a:bodyPr/>
          <a:lstStyle/>
          <a:p>
            <a:r>
              <a:rPr lang="en-US" sz="2000" dirty="0"/>
              <a:t>A categorical variable may be defined by more than two categories.</a:t>
            </a:r>
          </a:p>
          <a:p>
            <a:r>
              <a:rPr lang="en-US" sz="2000" dirty="0"/>
              <a:t>Use multiple dummy variables to capture all categories, one for each category.</a:t>
            </a:r>
          </a:p>
          <a:p>
            <a:r>
              <a:rPr lang="en-US" sz="2000" dirty="0"/>
              <a:t>Given the intercept term, we exclude one of the dummy variables from the regression.</a:t>
            </a:r>
          </a:p>
          <a:p>
            <a:pPr lvl="1"/>
            <a:r>
              <a:rPr lang="en-US" sz="2000" dirty="0"/>
              <a:t>The excluded variable represents the reference category.</a:t>
            </a:r>
          </a:p>
          <a:p>
            <a:pPr lvl="1"/>
            <a:r>
              <a:rPr lang="en-US" sz="2000" dirty="0"/>
              <a:t>Including all dummy variables creates perfect multicollinearity.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500BA-EC64-40B3-9EA2-914124FA7A4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4120519"/>
            <a:ext cx="8458200" cy="790694"/>
          </a:xfrm>
        </p:spPr>
        <p:txBody>
          <a:bodyPr/>
          <a:lstStyle/>
          <a:p>
            <a:r>
              <a:rPr lang="en-US" sz="2000" dirty="0"/>
              <a:t>Example: mode of transportation with three categories.</a:t>
            </a:r>
          </a:p>
          <a:p>
            <a:pPr lvl="1"/>
            <a:r>
              <a:rPr lang="en-US" sz="2000" dirty="0"/>
              <a:t>Public transportation, driving alone, or car pooling.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4BDB0A-E5DA-46C4-A538-6D5D536A99E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4965717"/>
            <a:ext cx="306029" cy="3654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815B98BC-0893-45B0-A516-256C92500D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891167"/>
              </p:ext>
            </p:extLst>
          </p:nvPr>
        </p:nvGraphicFramePr>
        <p:xfrm>
          <a:off x="725488" y="4986338"/>
          <a:ext cx="584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330120" progId="Equation.DSMT4">
                  <p:embed/>
                </p:oleObj>
              </mc:Choice>
              <mc:Fallback>
                <p:oleObj name="Equation" r:id="rId2" imgW="583920" imgH="3301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FE955AE-CFA1-4D4D-A70F-31328F66DD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25488" y="4986338"/>
                        <a:ext cx="584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479916-F792-4DB0-BB82-F133EA4D8E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463776" y="4964721"/>
            <a:ext cx="4715797" cy="379288"/>
          </a:xfrm>
        </p:spPr>
        <p:txBody>
          <a:bodyPr lIns="0"/>
          <a:lstStyle/>
          <a:p>
            <a:pPr marL="0" lvl="1" indent="0">
              <a:buNone/>
            </a:pPr>
            <a:r>
              <a:rPr lang="en-US" sz="2000" dirty="0"/>
              <a:t>for public transportation and 0 otherwise.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9B720C2-D4F8-4A25-A117-9D3EB1CD37F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5375078"/>
            <a:ext cx="306029" cy="34480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7DBF0C1D-6CDD-41FC-B507-D3768CBE84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285459"/>
              </p:ext>
            </p:extLst>
          </p:nvPr>
        </p:nvGraphicFramePr>
        <p:xfrm>
          <a:off x="717550" y="5419725"/>
          <a:ext cx="609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09480" imgH="330120" progId="Equation.DSMT4">
                  <p:embed/>
                </p:oleObj>
              </mc:Choice>
              <mc:Fallback>
                <p:oleObj name="Equation" r:id="rId4" imgW="609480" imgH="33012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815B98BC-0893-45B0-A516-256C92500D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7550" y="5419725"/>
                        <a:ext cx="609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A3CEBCC-676C-4565-BF03-C5999310ED5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463777" y="5426485"/>
            <a:ext cx="3771900" cy="354883"/>
          </a:xfrm>
        </p:spPr>
        <p:txBody>
          <a:bodyPr lIns="0" tIns="0" rIns="0" bIns="0"/>
          <a:lstStyle/>
          <a:p>
            <a:pPr marL="0" lvl="1" indent="0">
              <a:buNone/>
            </a:pPr>
            <a:r>
              <a:rPr lang="en-US" sz="2000" dirty="0"/>
              <a:t>for driving alone and 0 otherwise.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B42265-92D9-4CC9-ABBD-72BBEEC2E3A3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1" y="5805238"/>
            <a:ext cx="306028" cy="36549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73F5896A-F5FD-4FD1-B882-76D911A913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337096"/>
              </p:ext>
            </p:extLst>
          </p:nvPr>
        </p:nvGraphicFramePr>
        <p:xfrm>
          <a:off x="693738" y="5886450"/>
          <a:ext cx="1117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117440" imgH="330120" progId="Equation.DSMT4">
                  <p:embed/>
                </p:oleObj>
              </mc:Choice>
              <mc:Fallback>
                <p:oleObj name="Equation" r:id="rId6" imgW="111744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17BF5FD-13B2-4AFE-A6F6-78C7A1B128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3738" y="5886450"/>
                        <a:ext cx="1117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7164DBF-A86E-4202-AB84-3DE718F5AD2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920245" y="5876814"/>
            <a:ext cx="2563265" cy="376503"/>
          </a:xfrm>
        </p:spPr>
        <p:txBody>
          <a:bodyPr lIns="0" tIns="0" rIns="0" bIns="0"/>
          <a:lstStyle/>
          <a:p>
            <a:r>
              <a:rPr lang="en-US" sz="2000" dirty="0"/>
              <a:t>indicates car pooling.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70F13EAD-2A31-4F8E-A694-134CC6765B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7104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1BF6-EA65-4728-B601-95DD2ACD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21</a:t>
            </a:r>
            <a:endParaRPr lang="en-US" sz="1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39AB3-377F-4303-8290-785CF4E9B5D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1569729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600" dirty="0"/>
              <a:t>Example: A government researcher is analyzing the relationship between retail sales (Sales in $ millions) and the gross national product (G</a:t>
            </a:r>
            <a:r>
              <a:rPr lang="en-US" sz="100" dirty="0"/>
              <a:t> </a:t>
            </a:r>
            <a:r>
              <a:rPr lang="en-US" sz="1600" dirty="0"/>
              <a:t>N</a:t>
            </a:r>
            <a:r>
              <a:rPr lang="en-US" sz="100" dirty="0"/>
              <a:t> </a:t>
            </a:r>
            <a:r>
              <a:rPr lang="en-US" sz="1600" dirty="0"/>
              <a:t>P in $ billions).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600" dirty="0"/>
              <a:t>He also wonders whether there are significant differences in retail sales related to the quarters of the year.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600" dirty="0"/>
              <a:t>He collects 10 years of quarterly data and creates dummy variables for the quarters.</a:t>
            </a:r>
          </a:p>
        </p:txBody>
      </p:sp>
      <p:graphicFrame>
        <p:nvGraphicFramePr>
          <p:cNvPr id="25" name="Table 25">
            <a:extLst>
              <a:ext uri="{FF2B5EF4-FFF2-40B4-BE49-F238E27FC236}">
                <a16:creationId xmlns:a16="http://schemas.microsoft.com/office/drawing/2014/main" id="{87D8D5BE-6406-4E2F-ADF7-15D845AA51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685091"/>
              </p:ext>
            </p:extLst>
          </p:nvPr>
        </p:nvGraphicFramePr>
        <p:xfrm>
          <a:off x="1683666" y="2918850"/>
          <a:ext cx="57668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10">
                  <a:extLst>
                    <a:ext uri="{9D8B030D-6E8A-4147-A177-3AD203B41FA5}">
                      <a16:colId xmlns:a16="http://schemas.microsoft.com/office/drawing/2014/main" val="1795806944"/>
                    </a:ext>
                  </a:extLst>
                </a:gridCol>
                <a:gridCol w="1441710">
                  <a:extLst>
                    <a:ext uri="{9D8B030D-6E8A-4147-A177-3AD203B41FA5}">
                      <a16:colId xmlns:a16="http://schemas.microsoft.com/office/drawing/2014/main" val="2073468432"/>
                    </a:ext>
                  </a:extLst>
                </a:gridCol>
                <a:gridCol w="1441710">
                  <a:extLst>
                    <a:ext uri="{9D8B030D-6E8A-4147-A177-3AD203B41FA5}">
                      <a16:colId xmlns:a16="http://schemas.microsoft.com/office/drawing/2014/main" val="2792750933"/>
                    </a:ext>
                  </a:extLst>
                </a:gridCol>
                <a:gridCol w="1441710">
                  <a:extLst>
                    <a:ext uri="{9D8B030D-6E8A-4147-A177-3AD203B41FA5}">
                      <a16:colId xmlns:a16="http://schemas.microsoft.com/office/drawing/2014/main" val="3278527583"/>
                    </a:ext>
                  </a:extLst>
                </a:gridCol>
              </a:tblGrid>
              <a:tr h="34508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502" marR="8650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502" marR="8650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502" marR="8650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502" marR="86502"/>
                </a:tc>
                <a:extLst>
                  <a:ext uri="{0D108BD9-81ED-4DB2-BD59-A6C34878D82A}">
                    <a16:rowId xmlns:a16="http://schemas.microsoft.com/office/drawing/2014/main" val="4082714799"/>
                  </a:ext>
                </a:extLst>
              </a:tr>
              <a:tr h="3450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502" marR="8650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502" marR="8650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502" marR="8650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502" marR="86502"/>
                </a:tc>
                <a:extLst>
                  <a:ext uri="{0D108BD9-81ED-4DB2-BD59-A6C34878D82A}">
                    <a16:rowId xmlns:a16="http://schemas.microsoft.com/office/drawing/2014/main" val="3932859533"/>
                  </a:ext>
                </a:extLst>
              </a:tr>
              <a:tr h="3450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502" marR="8650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502" marR="8650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502" marR="8650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502" marR="86502"/>
                </a:tc>
                <a:extLst>
                  <a:ext uri="{0D108BD9-81ED-4DB2-BD59-A6C34878D82A}">
                    <a16:rowId xmlns:a16="http://schemas.microsoft.com/office/drawing/2014/main" val="3213754621"/>
                  </a:ext>
                </a:extLst>
              </a:tr>
              <a:tr h="3450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502" marR="8650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502" marR="8650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502" marR="8650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502" marR="86502"/>
                </a:tc>
                <a:extLst>
                  <a:ext uri="{0D108BD9-81ED-4DB2-BD59-A6C34878D82A}">
                    <a16:rowId xmlns:a16="http://schemas.microsoft.com/office/drawing/2014/main" val="2196494928"/>
                  </a:ext>
                </a:extLst>
              </a:tr>
              <a:tr h="3450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502" marR="8650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502" marR="86502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502" marR="86502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502" marR="86502"/>
                </a:tc>
                <a:extLst>
                  <a:ext uri="{0D108BD9-81ED-4DB2-BD59-A6C34878D82A}">
                    <a16:rowId xmlns:a16="http://schemas.microsoft.com/office/drawing/2014/main" val="2177205269"/>
                  </a:ext>
                </a:extLst>
              </a:tr>
            </a:tbl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13BA90D0-4C1E-4A8A-AECD-F7C9422890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717087"/>
              </p:ext>
            </p:extLst>
          </p:nvPr>
        </p:nvGraphicFramePr>
        <p:xfrm>
          <a:off x="2058522" y="3015271"/>
          <a:ext cx="482810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241200" progId="Equation.DSMT4">
                  <p:embed/>
                </p:oleObj>
              </mc:Choice>
              <mc:Fallback>
                <p:oleObj name="Equation" r:id="rId2" imgW="583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58522" y="3015271"/>
                        <a:ext cx="482810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440D74FB-3276-4A9D-9481-40820CFF72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718156"/>
              </p:ext>
            </p:extLst>
          </p:nvPr>
        </p:nvGraphicFramePr>
        <p:xfrm>
          <a:off x="3430700" y="3009767"/>
          <a:ext cx="766198" cy="230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000" imgH="279360" progId="Equation.DSMT4">
                  <p:embed/>
                </p:oleObj>
              </mc:Choice>
              <mc:Fallback>
                <p:oleObj name="Equation" r:id="rId4" imgW="9270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30700" y="3009767"/>
                        <a:ext cx="766198" cy="230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9892489C-572E-417B-85B6-02C071847C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627939"/>
              </p:ext>
            </p:extLst>
          </p:nvPr>
        </p:nvGraphicFramePr>
        <p:xfrm>
          <a:off x="5101179" y="2985775"/>
          <a:ext cx="482810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241200" progId="Equation.DSMT4">
                  <p:embed/>
                </p:oleObj>
              </mc:Choice>
              <mc:Fallback>
                <p:oleObj name="Equation" r:id="rId6" imgW="583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101179" y="2985775"/>
                        <a:ext cx="482810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72C4AE0F-58FE-43E3-990E-B9ACEB49A0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0962386"/>
              </p:ext>
            </p:extLst>
          </p:nvPr>
        </p:nvGraphicFramePr>
        <p:xfrm>
          <a:off x="6504536" y="2985775"/>
          <a:ext cx="472314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71320" imgH="241200" progId="Equation.DSMT4">
                  <p:embed/>
                </p:oleObj>
              </mc:Choice>
              <mc:Fallback>
                <p:oleObj name="Equation" r:id="rId8" imgW="571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504536" y="2985775"/>
                        <a:ext cx="472314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9756DD22-BC6C-4B7B-A30A-831FD2422C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601810"/>
              </p:ext>
            </p:extLst>
          </p:nvPr>
        </p:nvGraphicFramePr>
        <p:xfrm>
          <a:off x="2078038" y="3354388"/>
          <a:ext cx="444500" cy="198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33160" imgH="241200" progId="Equation.DSMT4">
                  <p:embed/>
                </p:oleObj>
              </mc:Choice>
              <mc:Fallback>
                <p:oleObj name="Equation" r:id="rId10" imgW="533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78038" y="3354388"/>
                        <a:ext cx="444500" cy="198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97D065B6-D4B9-4973-BF11-6070DBDD7E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3836088"/>
              </p:ext>
            </p:extLst>
          </p:nvPr>
        </p:nvGraphicFramePr>
        <p:xfrm>
          <a:off x="3742285" y="3344985"/>
          <a:ext cx="94463" cy="1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20" imgH="228600" progId="Equation.DSMT4">
                  <p:embed/>
                </p:oleObj>
              </mc:Choice>
              <mc:Fallback>
                <p:oleObj name="Equation" r:id="rId12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42285" y="3344985"/>
                        <a:ext cx="94463" cy="1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4225C6E7-2C17-4E8B-8332-0BC564FE2F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835392"/>
              </p:ext>
            </p:extLst>
          </p:nvPr>
        </p:nvGraphicFramePr>
        <p:xfrm>
          <a:off x="4969981" y="3354484"/>
          <a:ext cx="745206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01440" imgH="241200" progId="Equation.DSMT4">
                  <p:embed/>
                </p:oleObj>
              </mc:Choice>
              <mc:Fallback>
                <p:oleObj name="Equation" r:id="rId14" imgW="901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969981" y="3354484"/>
                        <a:ext cx="745206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C739481C-00F1-4D39-94A2-9109EDD95E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508728"/>
              </p:ext>
            </p:extLst>
          </p:nvPr>
        </p:nvGraphicFramePr>
        <p:xfrm>
          <a:off x="6289371" y="3354484"/>
          <a:ext cx="902645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91880" imgH="241200" progId="Equation.DSMT4">
                  <p:embed/>
                </p:oleObj>
              </mc:Choice>
              <mc:Fallback>
                <p:oleObj name="Equation" r:id="rId16" imgW="1091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289371" y="3354484"/>
                        <a:ext cx="902645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D9C3A53E-B328-494C-B549-91718ED3F5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2789766"/>
              </p:ext>
            </p:extLst>
          </p:nvPr>
        </p:nvGraphicFramePr>
        <p:xfrm>
          <a:off x="2078038" y="3713163"/>
          <a:ext cx="44450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33160" imgH="241200" progId="Equation.DSMT4">
                  <p:embed/>
                </p:oleObj>
              </mc:Choice>
              <mc:Fallback>
                <p:oleObj name="Equation" r:id="rId18" imgW="533160" imgH="24120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9756DD22-BC6C-4B7B-A30A-831FD2422C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078038" y="3713163"/>
                        <a:ext cx="44450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506CF94B-8079-49AC-905D-21C76D9ADA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3716479"/>
              </p:ext>
            </p:extLst>
          </p:nvPr>
        </p:nvGraphicFramePr>
        <p:xfrm>
          <a:off x="3721293" y="3757939"/>
          <a:ext cx="136446" cy="1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64880" imgH="228600" progId="Equation.DSMT4">
                  <p:embed/>
                </p:oleObj>
              </mc:Choice>
              <mc:Fallback>
                <p:oleObj name="Equation" r:id="rId20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721293" y="3757939"/>
                        <a:ext cx="136446" cy="1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7340DD7F-6A31-42B0-AC12-3188FD1EF1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225823"/>
              </p:ext>
            </p:extLst>
          </p:nvPr>
        </p:nvGraphicFramePr>
        <p:xfrm>
          <a:off x="4969981" y="3723194"/>
          <a:ext cx="745206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901440" imgH="241200" progId="Equation.DSMT4">
                  <p:embed/>
                </p:oleObj>
              </mc:Choice>
              <mc:Fallback>
                <p:oleObj name="Equation" r:id="rId22" imgW="901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969981" y="3723194"/>
                        <a:ext cx="745206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A8955659-553B-4279-91A3-8D28319882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7257109"/>
              </p:ext>
            </p:extLst>
          </p:nvPr>
        </p:nvGraphicFramePr>
        <p:xfrm>
          <a:off x="6289371" y="3678949"/>
          <a:ext cx="902645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91880" imgH="241200" progId="Equation.DSMT4">
                  <p:embed/>
                </p:oleObj>
              </mc:Choice>
              <mc:Fallback>
                <p:oleObj name="Equation" r:id="rId24" imgW="10918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289371" y="3678949"/>
                        <a:ext cx="902645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4EE76907-4BC3-4484-8486-F9E0E4D485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9484856"/>
              </p:ext>
            </p:extLst>
          </p:nvPr>
        </p:nvGraphicFramePr>
        <p:xfrm>
          <a:off x="2263192" y="4116154"/>
          <a:ext cx="73471" cy="209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8560" imgH="253800" progId="Equation.DSMT4">
                  <p:embed/>
                </p:oleObj>
              </mc:Choice>
              <mc:Fallback>
                <p:oleObj name="Equation" r:id="rId26" imgW="88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2263192" y="4116154"/>
                        <a:ext cx="73471" cy="209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DDF68438-8FC0-4EC9-B196-B39246F71D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81206"/>
              </p:ext>
            </p:extLst>
          </p:nvPr>
        </p:nvGraphicFramePr>
        <p:xfrm>
          <a:off x="3752781" y="4062076"/>
          <a:ext cx="73471" cy="209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8560" imgH="253800" progId="Equation.DSMT4">
                  <p:embed/>
                </p:oleObj>
              </mc:Choice>
              <mc:Fallback>
                <p:oleObj name="Equation" r:id="rId26" imgW="88560" imgH="25380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4EE76907-4BC3-4484-8486-F9E0E4D485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752781" y="4062076"/>
                        <a:ext cx="73471" cy="209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DF35BE41-7BB9-449B-8D9B-858CEAB9E9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5500493"/>
              </p:ext>
            </p:extLst>
          </p:nvPr>
        </p:nvGraphicFramePr>
        <p:xfrm>
          <a:off x="5305849" y="4081741"/>
          <a:ext cx="73471" cy="209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8560" imgH="253800" progId="Equation.DSMT4">
                  <p:embed/>
                </p:oleObj>
              </mc:Choice>
              <mc:Fallback>
                <p:oleObj name="Equation" r:id="rId26" imgW="88560" imgH="253800" progId="Equation.DSMT4">
                  <p:embed/>
                  <p:pic>
                    <p:nvPicPr>
                      <p:cNvPr id="40" name="Object 39">
                        <a:extLst>
                          <a:ext uri="{FF2B5EF4-FFF2-40B4-BE49-F238E27FC236}">
                            <a16:creationId xmlns:a16="http://schemas.microsoft.com/office/drawing/2014/main" id="{DDF68438-8FC0-4EC9-B196-B39246F71D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305849" y="4081741"/>
                        <a:ext cx="73471" cy="209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F19FC4BE-451B-47C7-A2F3-1F66036DB4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5865187"/>
              </p:ext>
            </p:extLst>
          </p:nvPr>
        </p:nvGraphicFramePr>
        <p:xfrm>
          <a:off x="6703958" y="4071909"/>
          <a:ext cx="73471" cy="209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88560" imgH="253800" progId="Equation.DSMT4">
                  <p:embed/>
                </p:oleObj>
              </mc:Choice>
              <mc:Fallback>
                <p:oleObj name="Equation" r:id="rId26" imgW="88560" imgH="253800" progId="Equation.DSMT4">
                  <p:embed/>
                  <p:pic>
                    <p:nvPicPr>
                      <p:cNvPr id="41" name="Object 40">
                        <a:extLst>
                          <a:ext uri="{FF2B5EF4-FFF2-40B4-BE49-F238E27FC236}">
                            <a16:creationId xmlns:a16="http://schemas.microsoft.com/office/drawing/2014/main" id="{DF35BE41-7BB9-449B-8D9B-858CEAB9E9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703958" y="4071909"/>
                        <a:ext cx="73471" cy="209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2CE81D62-FCAB-451F-B435-91DB519A2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019907"/>
              </p:ext>
            </p:extLst>
          </p:nvPr>
        </p:nvGraphicFramePr>
        <p:xfrm>
          <a:off x="2074863" y="4519613"/>
          <a:ext cx="450850" cy="20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545760" imgH="241200" progId="Equation.DSMT4">
                  <p:embed/>
                </p:oleObj>
              </mc:Choice>
              <mc:Fallback>
                <p:oleObj name="Equation" r:id="rId28" imgW="545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074863" y="4519613"/>
                        <a:ext cx="450850" cy="20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598D8A48-607B-4FC8-9380-6E923D6FD6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1286408"/>
              </p:ext>
            </p:extLst>
          </p:nvPr>
        </p:nvGraphicFramePr>
        <p:xfrm>
          <a:off x="3721293" y="4480610"/>
          <a:ext cx="136446" cy="1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228600" progId="Equation.DSMT4">
                  <p:embed/>
                </p:oleObj>
              </mc:Choice>
              <mc:Fallback>
                <p:oleObj name="Equation" r:id="rId30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3721293" y="4480610"/>
                        <a:ext cx="136446" cy="18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18CAC586-31CD-4232-800C-FDF8EDCEE4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539831"/>
              </p:ext>
            </p:extLst>
          </p:nvPr>
        </p:nvGraphicFramePr>
        <p:xfrm>
          <a:off x="4975229" y="4460613"/>
          <a:ext cx="734711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888840" imgH="241200" progId="Equation.DSMT4">
                  <p:embed/>
                </p:oleObj>
              </mc:Choice>
              <mc:Fallback>
                <p:oleObj name="Equation" r:id="rId32" imgW="888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975229" y="4460613"/>
                        <a:ext cx="734711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4114E6AE-B7DC-4477-B20C-8B425A48A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7667073"/>
              </p:ext>
            </p:extLst>
          </p:nvPr>
        </p:nvGraphicFramePr>
        <p:xfrm>
          <a:off x="6278875" y="4475828"/>
          <a:ext cx="923636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1117440" imgH="241200" progId="Equation.DSMT4">
                  <p:embed/>
                </p:oleObj>
              </mc:Choice>
              <mc:Fallback>
                <p:oleObj name="Equation" r:id="rId34" imgW="1117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278875" y="4475828"/>
                        <a:ext cx="923636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F23B25-13FC-4C71-BCA5-B9A5B8BFBE6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1" y="4966228"/>
            <a:ext cx="1176184" cy="343190"/>
          </a:xfrm>
        </p:spPr>
        <p:txBody>
          <a:bodyPr rIns="0"/>
          <a:lstStyle/>
          <a:p>
            <a:r>
              <a:rPr lang="en-US" sz="1600" dirty="0"/>
              <a:t>a. Estimate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207A25A9-58DB-4697-AA1B-4649D73AD4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1952386"/>
              </p:ext>
            </p:extLst>
          </p:nvPr>
        </p:nvGraphicFramePr>
        <p:xfrm>
          <a:off x="1646238" y="5000625"/>
          <a:ext cx="3106737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3759120" imgH="330120" progId="Equation.DSMT4">
                  <p:embed/>
                </p:oleObj>
              </mc:Choice>
              <mc:Fallback>
                <p:oleObj name="Equation" r:id="rId36" imgW="375912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AB39DA3-624B-4ECC-80A0-925B925CE0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1646238" y="5000625"/>
                        <a:ext cx="3106737" cy="273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9E7A92-C029-4F24-A8FC-43B3DDC5EDE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855908" y="4993002"/>
            <a:ext cx="3196711" cy="286918"/>
          </a:xfrm>
        </p:spPr>
        <p:txBody>
          <a:bodyPr lIns="0" tIns="0" rIns="0" bIns="0"/>
          <a:lstStyle/>
          <a:p>
            <a:r>
              <a:rPr lang="en-US" sz="1600" dirty="0"/>
              <a:t>where </a:t>
            </a:r>
            <a:r>
              <a:rPr lang="en-US" sz="1600" i="1" dirty="0"/>
              <a:t>y</a:t>
            </a:r>
            <a:r>
              <a:rPr lang="en-US" sz="1600" dirty="0"/>
              <a:t> and </a:t>
            </a:r>
            <a:r>
              <a:rPr lang="en-US" sz="1600" i="1" dirty="0"/>
              <a:t>x </a:t>
            </a:r>
            <a:r>
              <a:rPr lang="en-US" sz="1600" dirty="0"/>
              <a:t>are sales and G</a:t>
            </a:r>
            <a:r>
              <a:rPr lang="en-US" sz="100" dirty="0"/>
              <a:t> </a:t>
            </a:r>
            <a:r>
              <a:rPr lang="en-US" sz="1600" dirty="0"/>
              <a:t>N</a:t>
            </a:r>
            <a:r>
              <a:rPr lang="en-US" sz="100" dirty="0"/>
              <a:t> </a:t>
            </a:r>
            <a:r>
              <a:rPr lang="en-US" sz="1600" dirty="0"/>
              <a:t>P,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321371B6-2A25-4DF0-BD2D-F4157FEF53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90557"/>
              </p:ext>
            </p:extLst>
          </p:nvPr>
        </p:nvGraphicFramePr>
        <p:xfrm>
          <a:off x="8036381" y="4987005"/>
          <a:ext cx="207818" cy="30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228600" imgH="330120" progId="Equation.DSMT4">
                  <p:embed/>
                </p:oleObj>
              </mc:Choice>
              <mc:Fallback>
                <p:oleObj name="Equation" r:id="rId38" imgW="2286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8036381" y="4987005"/>
                        <a:ext cx="207818" cy="30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3D8590-59D9-4269-ABBB-01AF3C39AF6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1" y="5348177"/>
            <a:ext cx="2385552" cy="285704"/>
          </a:xfrm>
        </p:spPr>
        <p:txBody>
          <a:bodyPr tIns="0"/>
          <a:lstStyle/>
          <a:p>
            <a:pPr marL="236538"/>
            <a:r>
              <a:rPr lang="en-US" sz="1600" dirty="0"/>
              <a:t>is a quarter 1 dummy,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5EE38D46-091A-4D62-9658-B21D49CF7D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1990890"/>
              </p:ext>
            </p:extLst>
          </p:nvPr>
        </p:nvGraphicFramePr>
        <p:xfrm>
          <a:off x="2705561" y="5345828"/>
          <a:ext cx="2317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253800" imgH="330120" progId="Equation.DSMT4">
                  <p:embed/>
                </p:oleObj>
              </mc:Choice>
              <mc:Fallback>
                <p:oleObj name="Equation" r:id="rId40" imgW="253800" imgH="33012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321371B6-2A25-4DF0-BD2D-F4157FEF5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2705561" y="5345828"/>
                        <a:ext cx="231775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20F9548-3BE6-4180-8EB3-CD5887E58C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97610" y="5360062"/>
            <a:ext cx="2459294" cy="273820"/>
          </a:xfrm>
        </p:spPr>
        <p:txBody>
          <a:bodyPr lIns="0" tIns="0" rIns="0" bIns="0"/>
          <a:lstStyle/>
          <a:p>
            <a:r>
              <a:rPr lang="en-US" sz="1600" dirty="0"/>
              <a:t>is a quarter 2 dummy, and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EF1EE2B9-4B01-4FC7-AC92-C531E2C4365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985020"/>
              </p:ext>
            </p:extLst>
          </p:nvPr>
        </p:nvGraphicFramePr>
        <p:xfrm>
          <a:off x="5430786" y="5327800"/>
          <a:ext cx="231775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253800" imgH="330120" progId="Equation.DSMT4">
                  <p:embed/>
                </p:oleObj>
              </mc:Choice>
              <mc:Fallback>
                <p:oleObj name="Equation" r:id="rId42" imgW="253800" imgH="33012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5EE38D46-091A-4D62-9658-B21D49CF7D2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5430786" y="5327800"/>
                        <a:ext cx="231775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D1DCCAF-DE13-4E79-B1E2-96CF1682D02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726066" y="5352743"/>
            <a:ext cx="2090584" cy="281141"/>
          </a:xfrm>
        </p:spPr>
        <p:txBody>
          <a:bodyPr lIns="0" tIns="0" rIns="0" bIns="0"/>
          <a:lstStyle/>
          <a:p>
            <a:r>
              <a:rPr lang="en-US" sz="1600" dirty="0"/>
              <a:t>is a quarter 3 dummy.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9C11555-4E63-407D-8C7F-EC706B98340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1" y="5737874"/>
            <a:ext cx="8191500" cy="673725"/>
          </a:xfrm>
        </p:spPr>
        <p:txBody>
          <a:bodyPr tIns="0"/>
          <a:lstStyle/>
          <a:p>
            <a:r>
              <a:rPr lang="en-US" sz="1600" dirty="0"/>
              <a:t>b. Interpret the slope coefficient for quarter 1.</a:t>
            </a:r>
          </a:p>
          <a:p>
            <a:r>
              <a:rPr lang="en-US" sz="1600" dirty="0"/>
              <a:t>c. What are the predicted sales in quarter 2 if G</a:t>
            </a:r>
            <a:r>
              <a:rPr lang="en-US" sz="100" dirty="0"/>
              <a:t> </a:t>
            </a:r>
            <a:r>
              <a:rPr lang="en-US" sz="1600" dirty="0"/>
              <a:t>N</a:t>
            </a:r>
            <a:r>
              <a:rPr lang="en-US" sz="100" dirty="0"/>
              <a:t> </a:t>
            </a:r>
            <a:r>
              <a:rPr lang="en-US" sz="1600" dirty="0"/>
              <a:t>P is $21,000 (in billions)? 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50C310E7-CE97-40E4-8CC3-7B1220607D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06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263DC-CDAB-4019-8924-19308A00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22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5E6F7-02F0-4126-A021-64A3EFC145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2739513" cy="389858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Example.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6AE25-3AE4-475D-9D53-32BE0F8B047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741895"/>
            <a:ext cx="4111113" cy="415510"/>
          </a:xfrm>
        </p:spPr>
        <p:txBody>
          <a:bodyPr/>
          <a:lstStyle/>
          <a:p>
            <a:r>
              <a:rPr lang="en-US" sz="2000" dirty="0"/>
              <a:t>a. Output from statistical software.</a:t>
            </a:r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413542C5-650B-40F7-9717-62F31043F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96636"/>
              </p:ext>
            </p:extLst>
          </p:nvPr>
        </p:nvGraphicFramePr>
        <p:xfrm>
          <a:off x="562822" y="2283005"/>
          <a:ext cx="7903740" cy="21596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748">
                  <a:extLst>
                    <a:ext uri="{9D8B030D-6E8A-4147-A177-3AD203B41FA5}">
                      <a16:colId xmlns:a16="http://schemas.microsoft.com/office/drawing/2014/main" val="2494762782"/>
                    </a:ext>
                  </a:extLst>
                </a:gridCol>
                <a:gridCol w="1580748">
                  <a:extLst>
                    <a:ext uri="{9D8B030D-6E8A-4147-A177-3AD203B41FA5}">
                      <a16:colId xmlns:a16="http://schemas.microsoft.com/office/drawing/2014/main" val="1149460592"/>
                    </a:ext>
                  </a:extLst>
                </a:gridCol>
                <a:gridCol w="1580748">
                  <a:extLst>
                    <a:ext uri="{9D8B030D-6E8A-4147-A177-3AD203B41FA5}">
                      <a16:colId xmlns:a16="http://schemas.microsoft.com/office/drawing/2014/main" val="323764681"/>
                    </a:ext>
                  </a:extLst>
                </a:gridCol>
                <a:gridCol w="1580748">
                  <a:extLst>
                    <a:ext uri="{9D8B030D-6E8A-4147-A177-3AD203B41FA5}">
                      <a16:colId xmlns:a16="http://schemas.microsoft.com/office/drawing/2014/main" val="2463700278"/>
                    </a:ext>
                  </a:extLst>
                </a:gridCol>
                <a:gridCol w="1580748">
                  <a:extLst>
                    <a:ext uri="{9D8B030D-6E8A-4147-A177-3AD203B41FA5}">
                      <a16:colId xmlns:a16="http://schemas.microsoft.com/office/drawing/2014/main" val="3755134286"/>
                    </a:ext>
                  </a:extLst>
                </a:gridCol>
              </a:tblGrid>
              <a:tr h="359934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Coefficients</a:t>
                      </a:r>
                    </a:p>
                  </a:txBody>
                  <a:tcPr marT="44375" marB="443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Standard error</a:t>
                      </a:r>
                    </a:p>
                  </a:txBody>
                  <a:tcPr marT="44375" marB="443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t</a:t>
                      </a:r>
                      <a:r>
                        <a:rPr lang="en-US" sz="1400" dirty="0"/>
                        <a:t> stat</a:t>
                      </a:r>
                    </a:p>
                  </a:txBody>
                  <a:tcPr marT="44375" marB="44375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 dirty="0"/>
                        <a:t>p</a:t>
                      </a:r>
                      <a:r>
                        <a:rPr lang="en-US" sz="1400" dirty="0"/>
                        <a:t>-value</a:t>
                      </a:r>
                    </a:p>
                  </a:txBody>
                  <a:tcPr marT="44375" marB="44375" anchor="b"/>
                </a:tc>
                <a:extLst>
                  <a:ext uri="{0D108BD9-81ED-4DB2-BD59-A6C34878D82A}">
                    <a16:rowId xmlns:a16="http://schemas.microsoft.com/office/drawing/2014/main" val="3260233142"/>
                  </a:ext>
                </a:extLst>
              </a:tr>
              <a:tr h="359934">
                <a:tc>
                  <a:txBody>
                    <a:bodyPr/>
                    <a:lstStyle/>
                    <a:p>
                      <a:r>
                        <a:rPr lang="en-US" sz="1400" dirty="0"/>
                        <a:t>Intercept</a:t>
                      </a:r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135609.2001</a:t>
                      </a:r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37106.9383</a:t>
                      </a:r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3.655</a:t>
                      </a:r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0.0008</a:t>
                      </a:r>
                    </a:p>
                  </a:txBody>
                  <a:tcPr marT="44375" marB="44375"/>
                </a:tc>
                <a:extLst>
                  <a:ext uri="{0D108BD9-81ED-4DB2-BD59-A6C34878D82A}">
                    <a16:rowId xmlns:a16="http://schemas.microsoft.com/office/drawing/2014/main" val="3850141147"/>
                  </a:ext>
                </a:extLst>
              </a:tr>
              <a:tr h="359934">
                <a:tc>
                  <a:txBody>
                    <a:bodyPr/>
                    <a:lstStyle/>
                    <a:p>
                      <a:r>
                        <a:rPr lang="en-US" sz="1400" dirty="0"/>
                        <a:t>G</a:t>
                      </a:r>
                      <a:r>
                        <a:rPr lang="en-US" sz="100" dirty="0"/>
                        <a:t> </a:t>
                      </a:r>
                      <a:r>
                        <a:rPr lang="en-US" sz="1400" dirty="0"/>
                        <a:t>N</a:t>
                      </a:r>
                      <a:r>
                        <a:rPr lang="en-US" sz="100" dirty="0"/>
                        <a:t> </a:t>
                      </a:r>
                      <a:r>
                        <a:rPr lang="en-US" sz="1400" dirty="0"/>
                        <a:t>P</a:t>
                      </a:r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70.0110</a:t>
                      </a:r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1.9261</a:t>
                      </a:r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36.348</a:t>
                      </a:r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2.18E-29</a:t>
                      </a:r>
                    </a:p>
                  </a:txBody>
                  <a:tcPr marT="44375" marB="44375"/>
                </a:tc>
                <a:extLst>
                  <a:ext uri="{0D108BD9-81ED-4DB2-BD59-A6C34878D82A}">
                    <a16:rowId xmlns:a16="http://schemas.microsoft.com/office/drawing/2014/main" val="3961543484"/>
                  </a:ext>
                </a:extLst>
              </a:tr>
              <a:tr h="359934">
                <a:tc>
                  <a:txBody>
                    <a:bodyPr/>
                    <a:lstStyle/>
                    <a:p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d1</a:t>
                      </a:r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−155654.2095</a:t>
                      </a:r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10767.8433</a:t>
                      </a:r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−14.456</a:t>
                      </a:r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2.52E-16</a:t>
                      </a:r>
                    </a:p>
                  </a:txBody>
                  <a:tcPr marT="44375" marB="44375"/>
                </a:tc>
                <a:extLst>
                  <a:ext uri="{0D108BD9-81ED-4DB2-BD59-A6C34878D82A}">
                    <a16:rowId xmlns:a16="http://schemas.microsoft.com/office/drawing/2014/main" val="4060707622"/>
                  </a:ext>
                </a:extLst>
              </a:tr>
              <a:tr h="3599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d2</a:t>
                      </a:r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−50030.3508</a:t>
                      </a:r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10771.8471</a:t>
                      </a:r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−4.645</a:t>
                      </a:r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4.67E-05</a:t>
                      </a:r>
                    </a:p>
                  </a:txBody>
                  <a:tcPr marT="44375" marB="44375"/>
                </a:tc>
                <a:extLst>
                  <a:ext uri="{0D108BD9-81ED-4DB2-BD59-A6C34878D82A}">
                    <a16:rowId xmlns:a16="http://schemas.microsoft.com/office/drawing/2014/main" val="3291450538"/>
                  </a:ext>
                </a:extLst>
              </a:tr>
              <a:tr h="3599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d3</a:t>
                      </a:r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−45187.9073</a:t>
                      </a:r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10731.5474</a:t>
                      </a:r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−4.211</a:t>
                      </a:r>
                    </a:p>
                  </a:txBody>
                  <a:tcPr marT="44375" marB="44375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0.0002</a:t>
                      </a:r>
                    </a:p>
                  </a:txBody>
                  <a:tcPr marT="44375" marB="44375"/>
                </a:tc>
                <a:extLst>
                  <a:ext uri="{0D108BD9-81ED-4DB2-BD59-A6C34878D82A}">
                    <a16:rowId xmlns:a16="http://schemas.microsoft.com/office/drawing/2014/main" val="2149792105"/>
                  </a:ext>
                </a:extLst>
              </a:tr>
            </a:tbl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45BC64C-A100-431A-950F-26E9553B2D2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4572061"/>
            <a:ext cx="8458200" cy="693495"/>
          </a:xfrm>
        </p:spPr>
        <p:txBody>
          <a:bodyPr/>
          <a:lstStyle/>
          <a:p>
            <a:pPr marL="265113" indent="-265113"/>
            <a:r>
              <a:rPr lang="en-US" sz="2000" dirty="0"/>
              <a:t>b. All else equal, retail sales in quarter 1 are expected to be approximately $155,654 million less than sales in quarter 4.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85AA0C0-0212-4678-97B2-383A3C863DE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5264632"/>
            <a:ext cx="379771" cy="393807"/>
          </a:xfrm>
        </p:spPr>
        <p:txBody>
          <a:bodyPr/>
          <a:lstStyle/>
          <a:p>
            <a:r>
              <a:rPr lang="en-US" sz="2000" dirty="0"/>
              <a:t>c.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8F152B1C-150F-4420-9E90-DAFDF5445C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7589880"/>
              </p:ext>
            </p:extLst>
          </p:nvPr>
        </p:nvGraphicFramePr>
        <p:xfrm>
          <a:off x="754063" y="5354638"/>
          <a:ext cx="3429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429000" imgH="330120" progId="Equation.DSMT4">
                  <p:embed/>
                </p:oleObj>
              </mc:Choice>
              <mc:Fallback>
                <p:oleObj name="Equation" r:id="rId2" imgW="3429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4063" y="5354638"/>
                        <a:ext cx="3429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03D08D0-2633-4798-8FBC-55A168C906F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352619" y="5339279"/>
            <a:ext cx="851472" cy="324103"/>
          </a:xfrm>
        </p:spPr>
        <p:txBody>
          <a:bodyPr lIns="0" tIns="0" rIns="0" bIns="0"/>
          <a:lstStyle/>
          <a:p>
            <a:r>
              <a:rPr lang="en-US" sz="2000" dirty="0"/>
              <a:t>so that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716BFBDE-F990-4A63-90EA-C21CA7B54A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2474952"/>
              </p:ext>
            </p:extLst>
          </p:nvPr>
        </p:nvGraphicFramePr>
        <p:xfrm>
          <a:off x="5359400" y="5368925"/>
          <a:ext cx="1879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79560" imgH="304560" progId="Equation.DSMT4">
                  <p:embed/>
                </p:oleObj>
              </mc:Choice>
              <mc:Fallback>
                <p:oleObj name="Equation" r:id="rId4" imgW="18795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59400" y="5368925"/>
                        <a:ext cx="18796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0C1C445A-F2EF-4DF2-9F0F-82165BD3D70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75857" y="5323247"/>
            <a:ext cx="1460450" cy="354883"/>
          </a:xfrm>
        </p:spPr>
        <p:txBody>
          <a:bodyPr lIns="0" tIns="0" rIns="0" bIns="0"/>
          <a:lstStyle/>
          <a:p>
            <a:r>
              <a:rPr lang="en-US" sz="2000" dirty="0"/>
              <a:t>Retail sales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6AA43B6B-3D52-4CAD-95F3-A3DC7115456C}"/>
                  </a:ext>
                </a:extLst>
              </p:cNvPr>
              <p:cNvSpPr>
                <a:spLocks noGrp="1"/>
              </p:cNvSpPr>
              <p:nvPr>
                <p:ph sz="quarter" idx="19"/>
              </p:nvPr>
            </p:nvSpPr>
            <p:spPr>
              <a:xfrm>
                <a:off x="342901" y="5737879"/>
                <a:ext cx="8191500" cy="673725"/>
              </a:xfrm>
            </p:spPr>
            <p:txBody>
              <a:bodyPr tIns="0"/>
              <a:lstStyle/>
              <a:p>
                <a:pPr marL="295275"/>
                <a:r>
                  <a:rPr lang="en-US" sz="2000" dirty="0"/>
                  <a:t>are predicted to be approximately $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dirty="0"/>
                      <m:t>1,555,809.33</m:t>
                    </m:r>
                  </m:oMath>
                </a14:m>
                <a:r>
                  <a:rPr lang="en-US" sz="2000" dirty="0"/>
                  <a:t> (in millions) in the second quarter when the G</a:t>
                </a:r>
                <a:r>
                  <a:rPr lang="en-US" sz="100" dirty="0"/>
                  <a:t> </a:t>
                </a:r>
                <a:r>
                  <a:rPr lang="en-US" sz="2000" dirty="0"/>
                  <a:t>N</a:t>
                </a:r>
                <a:r>
                  <a:rPr lang="en-US" sz="100" dirty="0"/>
                  <a:t> </a:t>
                </a:r>
                <a:r>
                  <a:rPr lang="en-US" sz="2000" dirty="0"/>
                  <a:t>P is $21,000 (in billions).</a:t>
                </a:r>
              </a:p>
            </p:txBody>
          </p:sp>
        </mc:Choice>
        <mc:Fallback xmlns="">
          <p:sp>
            <p:nvSpPr>
              <p:cNvPr id="18" name="Content Placeholder 17">
                <a:extLst>
                  <a:ext uri="{FF2B5EF4-FFF2-40B4-BE49-F238E27FC236}">
                    <a16:creationId xmlns:a16="http://schemas.microsoft.com/office/drawing/2014/main" id="{6AA43B6B-3D52-4CAD-95F3-A3DC711545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9"/>
              </p:nvPr>
            </p:nvSpPr>
            <p:spPr>
              <a:xfrm>
                <a:off x="342901" y="5737879"/>
                <a:ext cx="8191500" cy="673725"/>
              </a:xfrm>
              <a:blipFill>
                <a:blip r:embed="rId7"/>
                <a:stretch>
                  <a:fillRect t="-10811" b="-14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1BAC0CC-AAC4-4204-ACE8-B811F269B9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551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736AEFD-30F4-4F98-9585-8F4F215C9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7.2: Model Selection </a:t>
            </a:r>
            <a:r>
              <a:rPr lang="en-US" sz="1000" b="0" dirty="0"/>
              <a:t>1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A3E9D7-45C6-4E7B-8962-23659A5AB4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903231"/>
          </a:xfrm>
        </p:spPr>
        <p:txBody>
          <a:bodyPr/>
          <a:lstStyle/>
          <a:p>
            <a:r>
              <a:rPr lang="en-US" dirty="0"/>
              <a:t>Example: Recall the College Scorecard case and consider three models. Which should we choose?</a:t>
            </a:r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BA160D8C-C423-4A31-8507-193E8B1D88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4933228"/>
              </p:ext>
            </p:extLst>
          </p:nvPr>
        </p:nvGraphicFramePr>
        <p:xfrm>
          <a:off x="680367" y="2231121"/>
          <a:ext cx="4418745" cy="3742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98800" imgH="330120" progId="Equation.DSMT4">
                  <p:embed/>
                </p:oleObj>
              </mc:Choice>
              <mc:Fallback>
                <p:oleObj name="Equation" r:id="rId2" imgW="3898800" imgH="3301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E0ABCE69-3A82-491F-B2E5-7833E490AA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0367" y="2231121"/>
                        <a:ext cx="4418745" cy="3742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386561F5-3648-4EE9-9873-6D091A1876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5934935"/>
              </p:ext>
            </p:extLst>
          </p:nvPr>
        </p:nvGraphicFramePr>
        <p:xfrm>
          <a:off x="673100" y="2757488"/>
          <a:ext cx="672147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30640" imgH="330120" progId="Equation.DSMT4">
                  <p:embed/>
                </p:oleObj>
              </mc:Choice>
              <mc:Fallback>
                <p:oleObj name="Equation" r:id="rId4" imgW="5930640" imgH="33012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BA160D8C-C423-4A31-8507-193E8B1D88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3100" y="2757488"/>
                        <a:ext cx="6721475" cy="373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03F87E75-BBFF-44ED-A6BC-1FFBF72FF7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3764990"/>
              </p:ext>
            </p:extLst>
          </p:nvPr>
        </p:nvGraphicFramePr>
        <p:xfrm>
          <a:off x="690563" y="3306763"/>
          <a:ext cx="77628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81680" imgH="330120" progId="Equation.DSMT4">
                  <p:embed/>
                </p:oleObj>
              </mc:Choice>
              <mc:Fallback>
                <p:oleObj name="Equation" r:id="rId6" imgW="6781680" imgH="33012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386561F5-3648-4EE9-9873-6D091A1876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90563" y="3306763"/>
                        <a:ext cx="7762875" cy="37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794F5A9B-65B1-47CD-81F4-B73811F8FD7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870158"/>
            <a:ext cx="8458200" cy="878458"/>
          </a:xfrm>
        </p:spPr>
        <p:txBody>
          <a:bodyPr/>
          <a:lstStyle/>
          <a:p>
            <a:r>
              <a:rPr lang="en-US" dirty="0"/>
              <a:t>Several “goodness-of-fit” measures summarize how well the sample regression equation fits the data.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73FAC88-7058-4D67-81F5-707F593D7AF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1" y="4803484"/>
            <a:ext cx="5158248" cy="476437"/>
          </a:xfrm>
        </p:spPr>
        <p:txBody>
          <a:bodyPr r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standard error of the estimate,</a:t>
            </a: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9EC96B26-D7FA-40C5-A0BC-B6D319BBD0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088997"/>
              </p:ext>
            </p:extLst>
          </p:nvPr>
        </p:nvGraphicFramePr>
        <p:xfrm>
          <a:off x="5572895" y="4852072"/>
          <a:ext cx="371881" cy="439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9360" imgH="330120" progId="Equation.DSMT4">
                  <p:embed/>
                </p:oleObj>
              </mc:Choice>
              <mc:Fallback>
                <p:oleObj name="Equation" r:id="rId8" imgW="279360" imgH="3301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5A511EEB-399E-4406-BBC4-B718855629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72895" y="4852072"/>
                        <a:ext cx="371881" cy="4394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A8E1FEC4-4F3A-4A4D-BC7F-824C644A4BB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5348178"/>
            <a:ext cx="4760042" cy="447936"/>
          </a:xfrm>
        </p:spPr>
        <p:txBody>
          <a:bodyPr tIns="0" r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coefficient of determination,</a:t>
            </a: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6E1B1311-562C-41E3-A565-44615E4E66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1399015"/>
              </p:ext>
            </p:extLst>
          </p:nvPr>
        </p:nvGraphicFramePr>
        <p:xfrm>
          <a:off x="5179776" y="5374650"/>
          <a:ext cx="405130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8280" imgH="291960" progId="Equation.DSMT4">
                  <p:embed/>
                </p:oleObj>
              </mc:Choice>
              <mc:Fallback>
                <p:oleObj name="Equation" r:id="rId10" imgW="368280" imgH="2919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31FCB62-FD9B-4555-91AF-F03EC98C26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179776" y="5374650"/>
                        <a:ext cx="405130" cy="32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F19DA6F-39CE-4FC0-849C-4E5F8F4EC940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5834953"/>
            <a:ext cx="7327900" cy="398437"/>
          </a:xfrm>
        </p:spPr>
        <p:txBody>
          <a:bodyPr t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adjusted coefficient of determination, adjusted</a:t>
            </a: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8CF9D50B-BAE5-4169-8816-90BD1E376F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4636436"/>
              </p:ext>
            </p:extLst>
          </p:nvPr>
        </p:nvGraphicFramePr>
        <p:xfrm>
          <a:off x="7677170" y="5851515"/>
          <a:ext cx="405130" cy="321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68280" imgH="291960" progId="Equation.DSMT4">
                  <p:embed/>
                </p:oleObj>
              </mc:Choice>
              <mc:Fallback>
                <p:oleObj name="Equation" r:id="rId10" imgW="368280" imgH="29196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6E1B1311-562C-41E3-A565-44615E4E66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77170" y="5851515"/>
                        <a:ext cx="405130" cy="321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FCFF349-C959-43A0-B4F2-E20E939053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0470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B63E-CE46-4E43-A21E-5E1C107C4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7.2: Model Selection </a:t>
            </a:r>
            <a:r>
              <a:rPr lang="en-US" sz="1000" b="0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BC68-5327-422E-B7DC-01D4414A764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1"/>
            <a:ext cx="8458200" cy="389858"/>
          </a:xfrm>
        </p:spPr>
        <p:txBody>
          <a:bodyPr/>
          <a:lstStyle/>
          <a:p>
            <a:r>
              <a:rPr lang="en-US" sz="2000" dirty="0"/>
              <a:t>Recall that a residual is the difference between the observed 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7639AE-DBE5-41FC-A6D7-C91448B0BAB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731285"/>
            <a:ext cx="3845641" cy="362988"/>
          </a:xfrm>
        </p:spPr>
        <p:txBody>
          <a:bodyPr tIns="0"/>
          <a:lstStyle/>
          <a:p>
            <a:r>
              <a:rPr lang="en-US" sz="2000" dirty="0"/>
              <a:t>predicted value of the response,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35C11BD-101C-4DFA-984A-AABE7E19B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8399628"/>
              </p:ext>
            </p:extLst>
          </p:nvPr>
        </p:nvGraphicFramePr>
        <p:xfrm>
          <a:off x="4186238" y="1733550"/>
          <a:ext cx="1143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330120" progId="Equation.DSMT4">
                  <p:embed/>
                </p:oleObj>
              </mc:Choice>
              <mc:Fallback>
                <p:oleObj name="Equation" r:id="rId2" imgW="114300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86238" y="1733550"/>
                        <a:ext cx="1143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6831A7E-559C-45E3-85CD-ECA040EE38D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2163529"/>
            <a:ext cx="8458200" cy="638668"/>
          </a:xfrm>
        </p:spPr>
        <p:txBody>
          <a:bodyPr tIns="0"/>
          <a:lstStyle/>
          <a:p>
            <a:pPr lvl="1"/>
            <a:r>
              <a:rPr lang="en-US" sz="2000" dirty="0"/>
              <a:t>The sample regression equation provides a good fit when the dispersion of the residuals is relatively small.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0189A7-1660-4FBB-9532-3CA43D96EB5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2888803"/>
            <a:ext cx="2901745" cy="366992"/>
          </a:xfrm>
        </p:spPr>
        <p:txBody>
          <a:bodyPr tIns="0" r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The sample variance,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35EBE39-A9C5-424A-8B7F-774535595E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6965562"/>
              </p:ext>
            </p:extLst>
          </p:nvPr>
        </p:nvGraphicFramePr>
        <p:xfrm>
          <a:off x="3297647" y="2910689"/>
          <a:ext cx="334818" cy="323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68280" imgH="355320" progId="Equation.DSMT4">
                  <p:embed/>
                </p:oleObj>
              </mc:Choice>
              <mc:Fallback>
                <p:oleObj name="Equation" r:id="rId4" imgW="36828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7647" y="2910689"/>
                        <a:ext cx="334818" cy="3232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950F964-336D-4362-AE52-E72F1E24563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705533" y="2891376"/>
            <a:ext cx="4804287" cy="400993"/>
          </a:xfrm>
        </p:spPr>
        <p:txBody>
          <a:bodyPr lIns="0" tIns="0" rIns="0" bIns="0"/>
          <a:lstStyle/>
          <a:p>
            <a:r>
              <a:rPr lang="en-US" sz="2000" dirty="0"/>
              <a:t>is the average squared deviation between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4CF96DE-87F7-492D-8E83-6C22DA29383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899" y="3317468"/>
            <a:ext cx="4494571" cy="369631"/>
          </a:xfrm>
        </p:spPr>
        <p:txBody>
          <a:bodyPr tIns="0"/>
          <a:lstStyle/>
          <a:p>
            <a:pPr lvl="1" indent="0">
              <a:buNone/>
            </a:pPr>
            <a:r>
              <a:rPr lang="en-US" sz="2000" dirty="0"/>
              <a:t>the observed and predicted values.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E4FF82-58B4-4D73-AE31-05B5353AEEF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899" y="3761589"/>
            <a:ext cx="8191501" cy="673725"/>
          </a:xfrm>
        </p:spPr>
        <p:txBody>
          <a:bodyPr tIns="0"/>
          <a:lstStyle/>
          <a:p>
            <a:r>
              <a:rPr lang="en-US" sz="2000" dirty="0"/>
              <a:t>The standard deviation of the residuals or </a:t>
            </a:r>
            <a:r>
              <a:rPr lang="en-US" sz="2000" b="1" dirty="0"/>
              <a:t>standard error of the estimate</a:t>
            </a:r>
            <a:r>
              <a:rPr lang="en-US" sz="2000" dirty="0"/>
              <a:t> has the same units of measurement as the response.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AE6894B-890D-483C-808C-231EBE64EB3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899" y="4620553"/>
            <a:ext cx="350275" cy="34705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BE8C69FF-FDF0-4640-AFD9-904F004E8F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8739888"/>
              </p:ext>
            </p:extLst>
          </p:nvPr>
        </p:nvGraphicFramePr>
        <p:xfrm>
          <a:off x="676275" y="4476750"/>
          <a:ext cx="1409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49080" imgH="698400" progId="Equation.DSMT4">
                  <p:embed/>
                </p:oleObj>
              </mc:Choice>
              <mc:Fallback>
                <p:oleObj name="Equation" r:id="rId6" imgW="1549080" imgH="698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6275" y="4476750"/>
                        <a:ext cx="14097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DAABD0-C1C2-4A03-BB2F-EBC03FD41D9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2900" y="5219012"/>
            <a:ext cx="8191500" cy="659283"/>
          </a:xfrm>
        </p:spPr>
        <p:txBody>
          <a:bodyPr tIns="0"/>
          <a:lstStyle/>
          <a:p>
            <a:pPr lvl="1"/>
            <a:r>
              <a:rPr lang="en-IN" sz="2000" i="1" dirty="0"/>
              <a:t>S</a:t>
            </a:r>
            <a:r>
              <a:rPr lang="en-IN" sz="100" i="1" dirty="0"/>
              <a:t> </a:t>
            </a:r>
            <a:r>
              <a:rPr lang="en-IN" sz="2000" i="1" dirty="0" err="1"/>
              <a:t>S</a:t>
            </a:r>
            <a:r>
              <a:rPr lang="en-IN" sz="100" i="1" dirty="0"/>
              <a:t> </a:t>
            </a:r>
            <a:r>
              <a:rPr lang="en-IN" sz="2000" i="1" dirty="0"/>
              <a:t>E</a:t>
            </a:r>
            <a:r>
              <a:rPr lang="en-IN" sz="2000" dirty="0"/>
              <a:t> is the error sum of squares, </a:t>
            </a:r>
            <a:r>
              <a:rPr lang="en-IN" sz="2000" i="1" dirty="0"/>
              <a:t>k</a:t>
            </a:r>
            <a:r>
              <a:rPr lang="en-IN" sz="2000" dirty="0"/>
              <a:t> denotes the number of predictors, </a:t>
            </a:r>
            <a:r>
              <a:rPr lang="en-IN" sz="2000" i="1" dirty="0"/>
              <a:t>n</a:t>
            </a:r>
            <a:r>
              <a:rPr lang="en-IN" sz="2000" dirty="0"/>
              <a:t> is the sample size.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C636BA4-CC85-41FD-B8C4-98F5527CEF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03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DD7E-0DBE-4D32-8A39-6D7BAEA61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92490"/>
            <a:ext cx="8458200" cy="903231"/>
          </a:xfrm>
        </p:spPr>
        <p:txBody>
          <a:bodyPr>
            <a:normAutofit/>
          </a:bodyPr>
          <a:lstStyle/>
          <a:p>
            <a:r>
              <a:rPr lang="en-US" sz="3400" dirty="0"/>
              <a:t>Introductory Case: College Scorecard </a:t>
            </a:r>
            <a:r>
              <a:rPr lang="en-US" sz="1000" b="0" dirty="0"/>
              <a:t>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90AF-6B30-4C96-9C7D-C7B6193F262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College costs and student debt are on the rise!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Students and parents struggle to find clear, reliable data on critical questions of college affordability and value.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Department of Education (D</a:t>
            </a:r>
            <a:r>
              <a:rPr lang="en-US" sz="100" dirty="0"/>
              <a:t> </a:t>
            </a:r>
            <a:r>
              <a:rPr lang="en-US" dirty="0"/>
              <a:t>O</a:t>
            </a:r>
            <a:r>
              <a:rPr lang="en-US" sz="100" dirty="0"/>
              <a:t> </a:t>
            </a:r>
            <a:r>
              <a:rPr lang="en-US" dirty="0"/>
              <a:t>E) published a redesigned College Scorecard that reports the most reliable national data on college costs and students’ outcomes at specific colleges.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Fiona Schmidt, a college counselor, believes that the information from the College Scorecard can help her as she advises families.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0D505-167C-41A4-B762-BA90BF2F4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197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10D3250-1802-415E-B58E-EF950B7CA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7.2: Model Selection </a:t>
            </a:r>
            <a:r>
              <a:rPr lang="en-US" sz="1000" b="0" dirty="0"/>
              <a:t>3</a:t>
            </a:r>
            <a:endParaRPr lang="en-US" dirty="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D166719A-679E-42AC-8B2A-AF78B1BC90B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1540233"/>
          </a:xfrm>
        </p:spPr>
        <p:txBody>
          <a:bodyPr/>
          <a:lstStyle/>
          <a:p>
            <a:r>
              <a:rPr lang="en-US" sz="2200" dirty="0"/>
              <a:t>For a given sample size, increasing the number of predictors reduces the numerator and denominator.</a:t>
            </a:r>
          </a:p>
          <a:p>
            <a:pPr lvl="1"/>
            <a:r>
              <a:rPr lang="en-US" sz="2200" dirty="0"/>
              <a:t>The net effect allows us to determine if the added predictor variables improve the fit.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92BF35ED-982C-4E23-BD5B-A3737293309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2892887"/>
            <a:ext cx="8458200" cy="377146"/>
          </a:xfrm>
        </p:spPr>
        <p:txBody>
          <a:bodyPr t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When comparing models with the same response, the model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665FDF4F-C187-4633-B8C1-6CDDB35D02D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1" y="3327741"/>
            <a:ext cx="2474042" cy="379947"/>
          </a:xfrm>
        </p:spPr>
        <p:txBody>
          <a:bodyPr tIns="0"/>
          <a:lstStyle/>
          <a:p>
            <a:pPr marL="292608"/>
            <a:r>
              <a:rPr lang="en-US" sz="2200" dirty="0"/>
              <a:t>with the smaller</a:t>
            </a:r>
          </a:p>
        </p:txBody>
      </p: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ADF3C653-9E94-46BE-B392-963416AC67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002901"/>
              </p:ext>
            </p:extLst>
          </p:nvPr>
        </p:nvGraphicFramePr>
        <p:xfrm>
          <a:off x="2722963" y="3338624"/>
          <a:ext cx="265430" cy="36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1200" imgH="330120" progId="Equation.DSMT4">
                  <p:embed/>
                </p:oleObj>
              </mc:Choice>
              <mc:Fallback>
                <p:oleObj name="Equation" r:id="rId2" imgW="241200" imgH="3301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3C20DCC0-BD25-4C42-8E20-A0B52F7744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22963" y="3338624"/>
                        <a:ext cx="265430" cy="36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AA446DB7-1901-4F71-BB84-C61EAC16C3D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094529" y="3327650"/>
            <a:ext cx="1721874" cy="374194"/>
          </a:xfrm>
        </p:spPr>
        <p:txBody>
          <a:bodyPr lIns="0" tIns="0" rIns="0" bIns="0"/>
          <a:lstStyle/>
          <a:p>
            <a:pPr marL="0" lvl="1" indent="0">
              <a:buNone/>
            </a:pPr>
            <a:r>
              <a:rPr lang="en-US" sz="2200" dirty="0"/>
              <a:t>is preferred.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AFFFE47-689D-41D5-ACBC-6CC9D5CBAA1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3868248"/>
            <a:ext cx="4568313" cy="364539"/>
          </a:xfrm>
        </p:spPr>
        <p:txBody>
          <a:bodyPr tIns="0"/>
          <a:lstStyle/>
          <a:p>
            <a:r>
              <a:rPr lang="en-US" sz="2200" dirty="0"/>
              <a:t>The </a:t>
            </a:r>
            <a:r>
              <a:rPr lang="en-US" sz="2200" b="1" dirty="0"/>
              <a:t>coefficient of determination</a:t>
            </a:r>
            <a:r>
              <a:rPr lang="en-US" sz="2200" dirty="0"/>
              <a:t>,</a:t>
            </a:r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F6FB1FA9-FF5F-4F6B-9F16-58A357561D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93705"/>
              </p:ext>
            </p:extLst>
          </p:nvPr>
        </p:nvGraphicFramePr>
        <p:xfrm>
          <a:off x="4892572" y="3849361"/>
          <a:ext cx="419100" cy="36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330120" progId="Equation.DSMT4">
                  <p:embed/>
                </p:oleObj>
              </mc:Choice>
              <mc:Fallback>
                <p:oleObj name="Equation" r:id="rId4" imgW="38088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2C00131-EE43-4ACD-BD82-CDE204751F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92572" y="3849361"/>
                        <a:ext cx="419100" cy="36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06600F1F-093F-48AA-99AE-DFFF2B939FE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08105" y="3848410"/>
            <a:ext cx="2770741" cy="384380"/>
          </a:xfrm>
        </p:spPr>
        <p:txBody>
          <a:bodyPr lIns="0" tIns="0" rIns="0" bIns="0"/>
          <a:lstStyle/>
          <a:p>
            <a:r>
              <a:rPr lang="en-US" sz="2200" dirty="0"/>
              <a:t>quantifies the sample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BB8F1843-408F-4B23-9B0D-C16DC862517D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0" y="4284974"/>
            <a:ext cx="8458199" cy="1526594"/>
          </a:xfrm>
        </p:spPr>
        <p:txBody>
          <a:bodyPr tIns="0"/>
          <a:lstStyle/>
          <a:p>
            <a:r>
              <a:rPr lang="en-US" sz="2200" dirty="0"/>
              <a:t>variation in the response that is explained by the sample regression equation.</a:t>
            </a:r>
          </a:p>
          <a:p>
            <a:r>
              <a:rPr lang="en-US" sz="2200" dirty="0"/>
              <a:t>It is the ratio of the explained variation of the response variable to its total variation.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749A4EE-0113-4F02-8DD5-36D72FB7D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046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4D687-DC45-4A61-BF32-0149C9021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7.2: Model Selection </a:t>
            </a:r>
            <a:r>
              <a:rPr lang="en-US" sz="1000" b="0" dirty="0"/>
              <a:t>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5C12-B790-481D-8A21-FE50795281A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434103"/>
          </a:xfrm>
        </p:spPr>
        <p:txBody>
          <a:bodyPr/>
          <a:lstStyle/>
          <a:p>
            <a:r>
              <a:rPr lang="en-US" sz="2000" dirty="0"/>
              <a:t>Use analysis of variance (A</a:t>
            </a:r>
            <a:r>
              <a:rPr lang="en-US" sz="100" dirty="0"/>
              <a:t> </a:t>
            </a:r>
            <a:r>
              <a:rPr lang="en-US" sz="2000" dirty="0"/>
              <a:t>N</a:t>
            </a:r>
            <a:r>
              <a:rPr lang="en-US" sz="100" dirty="0"/>
              <a:t> </a:t>
            </a:r>
            <a:r>
              <a:rPr lang="en-US" sz="2000" dirty="0"/>
              <a:t>O</a:t>
            </a:r>
            <a:r>
              <a:rPr lang="en-US" sz="100" dirty="0"/>
              <a:t> </a:t>
            </a:r>
            <a:r>
              <a:rPr lang="en-US" sz="2000" dirty="0"/>
              <a:t>V</a:t>
            </a:r>
            <a:r>
              <a:rPr lang="en-US" sz="100" dirty="0"/>
              <a:t> </a:t>
            </a:r>
            <a:r>
              <a:rPr lang="en-US" sz="2000" dirty="0"/>
              <a:t>A) in the context of regression.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A3472-52E0-4D5F-8E13-CF852C6B729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775528"/>
            <a:ext cx="6131642" cy="407233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The total variation in </a:t>
            </a:r>
            <a:r>
              <a:rPr lang="en-US" sz="2000" i="1" dirty="0"/>
              <a:t>y</a:t>
            </a:r>
            <a:r>
              <a:rPr lang="en-US" sz="2000" dirty="0"/>
              <a:t> is the total sum of squares,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BCEDA5A3-EC78-4E4A-B0DB-1D70CF6250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9502096"/>
              </p:ext>
            </p:extLst>
          </p:nvPr>
        </p:nvGraphicFramePr>
        <p:xfrm>
          <a:off x="6383338" y="1797050"/>
          <a:ext cx="1658937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06280" imgH="507960" progId="Equation.DSMT4">
                  <p:embed/>
                </p:oleObj>
              </mc:Choice>
              <mc:Fallback>
                <p:oleObj name="Equation" r:id="rId2" imgW="2006280" imgH="50796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AC36DE4-EC9D-40F5-9CF7-4507890859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83338" y="1797050"/>
                        <a:ext cx="1658937" cy="420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89B598-149F-46AE-9288-39C39B6707A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2284398"/>
            <a:ext cx="8181668" cy="352678"/>
          </a:xfrm>
        </p:spPr>
        <p:txBody>
          <a:bodyPr tIns="0"/>
          <a:lstStyle/>
          <a:p>
            <a:pPr lvl="1"/>
            <a:r>
              <a:rPr lang="en-US" sz="2000" dirty="0"/>
              <a:t>Break into two parts: explained variation and unexplained variation.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B92385-83DA-4491-B56B-D415E15FDC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2752466"/>
            <a:ext cx="379771" cy="35944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674E1C70-002E-41A5-B25E-88D194E42B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7968215"/>
              </p:ext>
            </p:extLst>
          </p:nvPr>
        </p:nvGraphicFramePr>
        <p:xfrm>
          <a:off x="776288" y="2832100"/>
          <a:ext cx="2012950" cy="265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28800" imgH="241200" progId="Equation.DSMT4">
                  <p:embed/>
                </p:oleObj>
              </mc:Choice>
              <mc:Fallback>
                <p:oleObj name="Equation" r:id="rId4" imgW="1828800" imgH="241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949916D-F257-49EA-BEEB-58D3341514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6288" y="2832100"/>
                        <a:ext cx="2012950" cy="265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9C4336-D4A9-4680-989E-20C576E5CDB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3237234"/>
            <a:ext cx="8432390" cy="358215"/>
          </a:xfrm>
        </p:spPr>
        <p:txBody>
          <a:bodyPr t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The variation in </a:t>
            </a:r>
            <a:r>
              <a:rPr lang="en-US" sz="2000" i="1" dirty="0"/>
              <a:t>y</a:t>
            </a:r>
            <a:r>
              <a:rPr lang="en-US" sz="2000" dirty="0"/>
              <a:t> explained by the sample regression equation is the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7B4A8E-322F-478B-8925-83EF1E9B95B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1" y="3671430"/>
            <a:ext cx="3550674" cy="354883"/>
          </a:xfrm>
        </p:spPr>
        <p:txBody>
          <a:bodyPr tIns="0"/>
          <a:lstStyle/>
          <a:p>
            <a:pPr marL="292608"/>
            <a:r>
              <a:rPr lang="en-US" sz="2000" dirty="0"/>
              <a:t>regression sum of squares,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D5F7EE42-F655-4375-8149-B87844AD5B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0354994"/>
              </p:ext>
            </p:extLst>
          </p:nvPr>
        </p:nvGraphicFramePr>
        <p:xfrm>
          <a:off x="3883025" y="3617913"/>
          <a:ext cx="17780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5520" imgH="507960" progId="Equation.DSMT4">
                  <p:embed/>
                </p:oleObj>
              </mc:Choice>
              <mc:Fallback>
                <p:oleObj name="Equation" r:id="rId6" imgW="1955520" imgH="507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02C83A4-7FC2-4C23-8E32-4D29866E89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83025" y="3617913"/>
                        <a:ext cx="177800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BED1C2DA-7CE6-425D-8442-050256210B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9759109"/>
              </p:ext>
            </p:extLst>
          </p:nvPr>
        </p:nvGraphicFramePr>
        <p:xfrm>
          <a:off x="415763" y="4131757"/>
          <a:ext cx="21717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71520" imgH="634680" progId="Equation.DSMT4">
                  <p:embed/>
                </p:oleObj>
              </mc:Choice>
              <mc:Fallback>
                <p:oleObj name="Equation" r:id="rId8" imgW="2171520" imgH="63468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8C70CB7D-D142-4064-8302-D867C109F1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15763" y="4131757"/>
                        <a:ext cx="21717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B25459-5A08-4498-BF66-72ABF73965FE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1" y="4843569"/>
            <a:ext cx="8191500" cy="1555315"/>
          </a:xfrm>
        </p:spPr>
        <p:txBody>
          <a:bodyPr/>
          <a:lstStyle/>
          <a:p>
            <a:pPr lvl="1"/>
            <a:r>
              <a:rPr lang="en-US" sz="2000" dirty="0"/>
              <a:t>The proportion of the sample variation in the response explained by the sample regression equation.</a:t>
            </a:r>
          </a:p>
          <a:p>
            <a:pPr lvl="1"/>
            <a:r>
              <a:rPr lang="en-US" sz="2000" dirty="0"/>
              <a:t>Falls between 0 and 1.</a:t>
            </a:r>
          </a:p>
          <a:p>
            <a:pPr lvl="1"/>
            <a:r>
              <a:rPr lang="en-US" sz="2000" dirty="0"/>
              <a:t>The closer to 1, the better the fit.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82E4C89-9511-4725-A5A1-F146C9A757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4825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8852-D849-48F5-A9F1-2493C4338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7.2: Model Selection </a:t>
            </a:r>
            <a:r>
              <a:rPr lang="en-US" sz="1000" b="0" dirty="0"/>
              <a:t>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981EA-67A6-4815-AF14-866FFC1AF39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266568"/>
            <a:ext cx="1913602" cy="375109"/>
          </a:xfrm>
        </p:spPr>
        <p:txBody>
          <a:bodyPr/>
          <a:lstStyle/>
          <a:p>
            <a:r>
              <a:rPr lang="en-US" sz="2000" dirty="0"/>
              <a:t>We cannot use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0E93A261-98B9-46F9-A4F0-E0DA7E6A5B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3607750"/>
              </p:ext>
            </p:extLst>
          </p:nvPr>
        </p:nvGraphicFramePr>
        <p:xfrm>
          <a:off x="2198758" y="1326206"/>
          <a:ext cx="29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279360" progId="Equation.DSMT4">
                  <p:embed/>
                </p:oleObj>
              </mc:Choice>
              <mc:Fallback>
                <p:oleObj name="Equation" r:id="rId2" imgW="291960" imgH="27936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BBE8624D-F060-4073-AF55-5317D20423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198758" y="1326206"/>
                        <a:ext cx="292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40948-AE51-42BC-A28D-4BBD398DF2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591829" y="1326206"/>
            <a:ext cx="5733435" cy="325756"/>
          </a:xfrm>
        </p:spPr>
        <p:txBody>
          <a:bodyPr lIns="0" tIns="0" rIns="0" bIns="0"/>
          <a:lstStyle/>
          <a:p>
            <a:r>
              <a:rPr lang="en-US" sz="2000" dirty="0"/>
              <a:t>for model comparison when the competing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79CEA2-B5E2-4D93-96D0-790F64B1481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1716643"/>
            <a:ext cx="8458200" cy="626523"/>
          </a:xfrm>
        </p:spPr>
        <p:txBody>
          <a:bodyPr tIns="0"/>
          <a:lstStyle/>
          <a:p>
            <a:r>
              <a:rPr lang="en-US" sz="2000" dirty="0"/>
              <a:t>do not include the same number of predictor variables (but have the same response).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539A88-0B53-4BF1-A9DB-F0EA90A85BD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1" y="2462861"/>
            <a:ext cx="350274" cy="368831"/>
          </a:xfrm>
        </p:spPr>
        <p:txBody>
          <a:bodyPr tIns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D4717EDF-337E-4010-88F9-BC2DCB15DD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5972857"/>
              </p:ext>
            </p:extLst>
          </p:nvPr>
        </p:nvGraphicFramePr>
        <p:xfrm>
          <a:off x="708538" y="2460679"/>
          <a:ext cx="29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279360" progId="Equation.DSMT4">
                  <p:embed/>
                </p:oleObj>
              </mc:Choice>
              <mc:Fallback>
                <p:oleObj name="Equation" r:id="rId4" imgW="291960" imgH="27936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B71E4074-A427-4BC8-8ABC-03FA1FA60B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8538" y="2460679"/>
                        <a:ext cx="292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90C62FE-AF3F-4179-8614-2847E0EA090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39312" y="2451294"/>
            <a:ext cx="4981268" cy="348238"/>
          </a:xfrm>
        </p:spPr>
        <p:txBody>
          <a:bodyPr lIns="0" tIns="0" rIns="0" bIns="0"/>
          <a:lstStyle/>
          <a:p>
            <a:r>
              <a:rPr lang="en-US" sz="2000" dirty="0"/>
              <a:t>never decreases as we add more variables.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B4009-C2FC-440A-8962-952C934FF1B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0" y="2844619"/>
            <a:ext cx="7930945" cy="355880"/>
          </a:xfrm>
        </p:spPr>
        <p:txBody>
          <a:bodyPr tIns="0"/>
          <a:lstStyle/>
          <a:p>
            <a:pPr lvl="1"/>
            <a:r>
              <a:rPr lang="en-US" sz="2000" dirty="0"/>
              <a:t>May include variables with no economic or intuitive foundation.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C9D0FC-3E65-4EB2-BB12-6DD37976CAB9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0" y="3245462"/>
            <a:ext cx="1323668" cy="338401"/>
          </a:xfrm>
        </p:spPr>
        <p:txBody>
          <a:bodyPr tIns="0"/>
          <a:lstStyle/>
          <a:p>
            <a:r>
              <a:rPr lang="en-US" sz="2000" b="1" dirty="0"/>
              <a:t>Adjusted</a:t>
            </a:r>
            <a:endParaRPr lang="en-US" sz="2000" dirty="0"/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831C67F2-20AB-45D5-9E92-E6EB3D064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08131"/>
              </p:ext>
            </p:extLst>
          </p:nvPr>
        </p:nvGraphicFramePr>
        <p:xfrm>
          <a:off x="1659144" y="3246752"/>
          <a:ext cx="317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7160" imgH="279360" progId="Equation.DSMT4">
                  <p:embed/>
                </p:oleObj>
              </mc:Choice>
              <mc:Fallback>
                <p:oleObj name="Equation" r:id="rId6" imgW="317160" imgH="27936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962E94A1-26CB-4913-823B-22892F5D98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9144" y="3246752"/>
                        <a:ext cx="3175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84DC326-9D5F-488C-BDFA-30C5BC8741A9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2006560" y="3250604"/>
            <a:ext cx="6842471" cy="348003"/>
          </a:xfrm>
        </p:spPr>
        <p:txBody>
          <a:bodyPr lIns="0" tIns="0" rIns="0" bIns="0"/>
          <a:lstStyle/>
          <a:p>
            <a:r>
              <a:rPr lang="en-US" sz="2000" dirty="0"/>
              <a:t>explicitly accounts for the sample size </a:t>
            </a:r>
            <a:r>
              <a:rPr lang="en-US" sz="2000" i="1" dirty="0"/>
              <a:t>n</a:t>
            </a:r>
            <a:r>
              <a:rPr lang="en-US" sz="2000" dirty="0"/>
              <a:t> and the number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941152-CD09-4F2C-9386-EFF90A22E2E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2900" y="3621706"/>
            <a:ext cx="2931241" cy="360361"/>
          </a:xfrm>
        </p:spPr>
        <p:txBody>
          <a:bodyPr tIns="0"/>
          <a:lstStyle/>
          <a:p>
            <a:r>
              <a:rPr lang="en-US" sz="2000" dirty="0"/>
              <a:t>of predictor variables </a:t>
            </a:r>
            <a:r>
              <a:rPr lang="en-US" sz="2000" i="1" dirty="0"/>
              <a:t>k</a:t>
            </a:r>
            <a:r>
              <a:rPr lang="en-US" sz="2000" dirty="0"/>
              <a:t>.</a:t>
            </a: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1DBBBF0D-7187-4E42-85F6-E6E9A5C92C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06849"/>
              </p:ext>
            </p:extLst>
          </p:nvPr>
        </p:nvGraphicFramePr>
        <p:xfrm>
          <a:off x="3422666" y="3947186"/>
          <a:ext cx="2228273" cy="623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50880" imgH="685800" progId="Equation.DSMT4">
                  <p:embed/>
                </p:oleObj>
              </mc:Choice>
              <mc:Fallback>
                <p:oleObj name="Equation" r:id="rId8" imgW="2450880" imgH="6858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9D93560-9CBA-49A4-AC69-C28C787552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422666" y="3947186"/>
                        <a:ext cx="2228273" cy="623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D87F774-2979-468E-B0E8-C3C310C7649A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42900" y="4728754"/>
            <a:ext cx="7880673" cy="338862"/>
          </a:xfrm>
        </p:spPr>
        <p:txBody>
          <a:bodyPr t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Imposes a penalty for any additional predictors.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2D12BA5-849A-4150-9410-5AE7B962A27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17766" y="5147049"/>
            <a:ext cx="3059615" cy="354101"/>
          </a:xfrm>
        </p:spPr>
        <p:txBody>
          <a:bodyPr tIns="0" r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The higher the adjusted</a:t>
            </a:r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DBFF627D-AE47-41DE-97FF-7003AD8C5D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815267"/>
              </p:ext>
            </p:extLst>
          </p:nvPr>
        </p:nvGraphicFramePr>
        <p:xfrm>
          <a:off x="3466281" y="5163728"/>
          <a:ext cx="381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0880" imgH="330120" progId="Equation.DSMT4">
                  <p:embed/>
                </p:oleObj>
              </mc:Choice>
              <mc:Fallback>
                <p:oleObj name="Equation" r:id="rId10" imgW="38088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585BF62-B829-4902-AD32-2C9A23960C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66281" y="5163728"/>
                        <a:ext cx="381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A880E8A-3878-43CA-84D5-17C85B579E83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904048" y="5153244"/>
            <a:ext cx="2397783" cy="347864"/>
          </a:xfrm>
        </p:spPr>
        <p:txBody>
          <a:bodyPr lIns="0" tIns="0" rIns="0" bIns="0"/>
          <a:lstStyle/>
          <a:p>
            <a:r>
              <a:rPr lang="en-US" sz="2000" dirty="0"/>
              <a:t>the better the model.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58AACDA-A8F8-4F2A-AACC-1716BEBE245C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17766" y="5577501"/>
            <a:ext cx="8310040" cy="372748"/>
          </a:xfrm>
        </p:spPr>
        <p:txBody>
          <a:bodyPr tIns="0"/>
          <a:lstStyle/>
          <a:p>
            <a:r>
              <a:rPr lang="en-US" sz="2000" dirty="0"/>
              <a:t>When comparing models with the same response, the model with the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C5385975-9B74-4E7C-BA68-FA2BE01F9A4C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42900" y="6000939"/>
            <a:ext cx="1913603" cy="375397"/>
          </a:xfrm>
        </p:spPr>
        <p:txBody>
          <a:bodyPr tIns="0" rIns="0"/>
          <a:lstStyle/>
          <a:p>
            <a:r>
              <a:rPr lang="en-US" sz="2000" dirty="0"/>
              <a:t>higher adjusted</a:t>
            </a: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CB63237F-A116-4B07-BD57-6E8D02D9B1C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563483"/>
              </p:ext>
            </p:extLst>
          </p:nvPr>
        </p:nvGraphicFramePr>
        <p:xfrm>
          <a:off x="2299729" y="6004382"/>
          <a:ext cx="2921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279360" progId="Equation.DSMT4">
                  <p:embed/>
                </p:oleObj>
              </mc:Choice>
              <mc:Fallback>
                <p:oleObj name="Equation" r:id="rId2" imgW="291960" imgH="27936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0E93A261-98B9-46F9-A4F0-E0DA7E6A5B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99729" y="6004382"/>
                        <a:ext cx="292100" cy="279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FEDF380-1575-4973-A532-996F3FD21B6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727796" y="5997059"/>
            <a:ext cx="1476969" cy="360971"/>
          </a:xfrm>
        </p:spPr>
        <p:txBody>
          <a:bodyPr lIns="0" tIns="0" rIns="0" bIns="0"/>
          <a:lstStyle/>
          <a:p>
            <a:r>
              <a:rPr lang="en-US" sz="2000" dirty="0"/>
              <a:t>is preferred.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85B82FB-6292-46DE-A42D-F74A30EC44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5951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7950-6EE4-4F2A-ACC5-188375108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7.2: Model Selection </a:t>
            </a:r>
            <a:r>
              <a:rPr lang="en-US" sz="1000" b="0" dirty="0"/>
              <a:t>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32CE2-69E1-41FD-987E-4A762DDCF3D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419355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Example: Recall the introductory case and consider three models.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384EA25-3379-4465-88E2-CC18A48A66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714405"/>
              </p:ext>
            </p:extLst>
          </p:nvPr>
        </p:nvGraphicFramePr>
        <p:xfrm>
          <a:off x="776388" y="1803286"/>
          <a:ext cx="3725258" cy="315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98800" imgH="330120" progId="Equation.DSMT4">
                  <p:embed/>
                </p:oleObj>
              </mc:Choice>
              <mc:Fallback>
                <p:oleObj name="Equation" r:id="rId2" imgW="3898800" imgH="33012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BA160D8C-C423-4A31-8507-193E8B1D88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6388" y="1803286"/>
                        <a:ext cx="3725258" cy="315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D00D158-2B94-422D-9CDB-F8727ED67E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262157"/>
              </p:ext>
            </p:extLst>
          </p:nvPr>
        </p:nvGraphicFramePr>
        <p:xfrm>
          <a:off x="788988" y="2220913"/>
          <a:ext cx="57769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867280" imgH="330120" progId="Equation.DSMT4">
                  <p:embed/>
                </p:oleObj>
              </mc:Choice>
              <mc:Fallback>
                <p:oleObj name="Equation" r:id="rId4" imgW="5867280" imgH="33012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386561F5-3648-4EE9-9873-6D091A1876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8988" y="2220913"/>
                        <a:ext cx="5776912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9E6B515-6AB6-4B46-A49F-06D0FCDDF5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929302"/>
              </p:ext>
            </p:extLst>
          </p:nvPr>
        </p:nvGraphicFramePr>
        <p:xfrm>
          <a:off x="738188" y="2659063"/>
          <a:ext cx="6753225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858000" imgH="330120" progId="Equation.DSMT4">
                  <p:embed/>
                </p:oleObj>
              </mc:Choice>
              <mc:Fallback>
                <p:oleObj name="Equation" r:id="rId6" imgW="6858000" imgH="33012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03F87E75-BBFF-44ED-A6BC-1FFBF72FF7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8188" y="2659063"/>
                        <a:ext cx="6753225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0BABF935-A42A-4A8E-BA72-DC195DC601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1457267"/>
              </p:ext>
            </p:extLst>
          </p:nvPr>
        </p:nvGraphicFramePr>
        <p:xfrm>
          <a:off x="723899" y="3217325"/>
          <a:ext cx="76974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1">
                  <a:extLst>
                    <a:ext uri="{9D8B030D-6E8A-4147-A177-3AD203B41FA5}">
                      <a16:colId xmlns:a16="http://schemas.microsoft.com/office/drawing/2014/main" val="1948988549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3410873146"/>
                    </a:ext>
                  </a:extLst>
                </a:gridCol>
                <a:gridCol w="1327355">
                  <a:extLst>
                    <a:ext uri="{9D8B030D-6E8A-4147-A177-3AD203B41FA5}">
                      <a16:colId xmlns:a16="http://schemas.microsoft.com/office/drawing/2014/main" val="1119681232"/>
                    </a:ext>
                  </a:extLst>
                </a:gridCol>
                <a:gridCol w="1386346">
                  <a:extLst>
                    <a:ext uri="{9D8B030D-6E8A-4147-A177-3AD203B41FA5}">
                      <a16:colId xmlns:a16="http://schemas.microsoft.com/office/drawing/2014/main" val="334259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87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0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743626"/>
                  </a:ext>
                </a:extLst>
              </a:tr>
            </a:tbl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906AF476-6092-4D7B-A853-1797DE469F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26252"/>
              </p:ext>
            </p:extLst>
          </p:nvPr>
        </p:nvGraphicFramePr>
        <p:xfrm>
          <a:off x="4572000" y="3290422"/>
          <a:ext cx="831273" cy="21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241200" progId="Equation.DSMT4">
                  <p:embed/>
                </p:oleObj>
              </mc:Choice>
              <mc:Fallback>
                <p:oleObj name="Equation" r:id="rId8" imgW="914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72000" y="3290422"/>
                        <a:ext cx="831273" cy="219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D3C1F7A-5FC1-4866-9ACF-BA5C348984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2027542"/>
              </p:ext>
            </p:extLst>
          </p:nvPr>
        </p:nvGraphicFramePr>
        <p:xfrm>
          <a:off x="5959641" y="3285757"/>
          <a:ext cx="8540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600" imgH="241200" progId="Equation.DSMT4">
                  <p:embed/>
                </p:oleObj>
              </mc:Choice>
              <mc:Fallback>
                <p:oleObj name="Equation" r:id="rId10" imgW="939600" imgH="2412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906AF476-6092-4D7B-A853-1797DE469F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959641" y="3285757"/>
                        <a:ext cx="85407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B431ABDD-969A-49FF-831B-5A1C1E25EB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480215"/>
              </p:ext>
            </p:extLst>
          </p:nvPr>
        </p:nvGraphicFramePr>
        <p:xfrm>
          <a:off x="7299277" y="3273516"/>
          <a:ext cx="8540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39600" imgH="241200" progId="Equation.DSMT4">
                  <p:embed/>
                </p:oleObj>
              </mc:Choice>
              <mc:Fallback>
                <p:oleObj name="Equation" r:id="rId12" imgW="939600" imgH="2412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AD3C1F7A-5FC1-4866-9ACF-BA5C348984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99277" y="3273516"/>
                        <a:ext cx="85407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C73DCC71-BA30-40E5-AEF6-6CEEE4322A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6273513"/>
              </p:ext>
            </p:extLst>
          </p:nvPr>
        </p:nvGraphicFramePr>
        <p:xfrm>
          <a:off x="868516" y="3647323"/>
          <a:ext cx="3099075" cy="3138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276360" imgH="330120" progId="Equation.DSMT4">
                  <p:embed/>
                </p:oleObj>
              </mc:Choice>
              <mc:Fallback>
                <p:oleObj name="Equation" r:id="rId14" imgW="32763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68516" y="3647323"/>
                        <a:ext cx="3099075" cy="3138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58AAB200-8DA1-4212-83F6-4756CD4C34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8559101"/>
              </p:ext>
            </p:extLst>
          </p:nvPr>
        </p:nvGraphicFramePr>
        <p:xfrm>
          <a:off x="4499579" y="3669954"/>
          <a:ext cx="976115" cy="230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80800" imgH="279360" progId="Equation.DSMT4">
                  <p:embed/>
                </p:oleObj>
              </mc:Choice>
              <mc:Fallback>
                <p:oleObj name="Equation" r:id="rId16" imgW="1180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99579" y="3669954"/>
                        <a:ext cx="976115" cy="230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BE58DE3E-89EE-4E58-9F8A-FA7DD98124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3464732"/>
              </p:ext>
            </p:extLst>
          </p:nvPr>
        </p:nvGraphicFramePr>
        <p:xfrm>
          <a:off x="5837148" y="3668880"/>
          <a:ext cx="965620" cy="230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168200" imgH="279360" progId="Equation.DSMT4">
                  <p:embed/>
                </p:oleObj>
              </mc:Choice>
              <mc:Fallback>
                <p:oleObj name="Equation" r:id="rId18" imgW="1168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37148" y="3668880"/>
                        <a:ext cx="965620" cy="230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371D2AC5-D64E-45CF-9C4E-607C456397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181410"/>
              </p:ext>
            </p:extLst>
          </p:nvPr>
        </p:nvGraphicFramePr>
        <p:xfrm>
          <a:off x="7214067" y="3659755"/>
          <a:ext cx="976115" cy="230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180800" imgH="279360" progId="Equation.DSMT4">
                  <p:embed/>
                </p:oleObj>
              </mc:Choice>
              <mc:Fallback>
                <p:oleObj name="Equation" r:id="rId20" imgW="1180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214067" y="3659755"/>
                        <a:ext cx="976115" cy="230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76CBED85-C537-47A2-89CF-82C99E542D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1740033"/>
              </p:ext>
            </p:extLst>
          </p:nvPr>
        </p:nvGraphicFramePr>
        <p:xfrm>
          <a:off x="883033" y="4006727"/>
          <a:ext cx="2903510" cy="2629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225600" imgH="291960" progId="Equation.DSMT4">
                  <p:embed/>
                </p:oleObj>
              </mc:Choice>
              <mc:Fallback>
                <p:oleObj name="Equation" r:id="rId22" imgW="3225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883033" y="4006727"/>
                        <a:ext cx="2903510" cy="2629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07F3E65D-7D8A-498B-8CA4-72D38EE79B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7200231"/>
              </p:ext>
            </p:extLst>
          </p:nvPr>
        </p:nvGraphicFramePr>
        <p:xfrm>
          <a:off x="4772576" y="4037398"/>
          <a:ext cx="669636" cy="21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736560" imgH="241200" progId="Equation.DSMT4">
                  <p:embed/>
                </p:oleObj>
              </mc:Choice>
              <mc:Fallback>
                <p:oleObj name="Equation" r:id="rId24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772576" y="4037398"/>
                        <a:ext cx="669636" cy="219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A2ABEC05-CD8B-4852-A83D-85BD633F59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965505"/>
              </p:ext>
            </p:extLst>
          </p:nvPr>
        </p:nvGraphicFramePr>
        <p:xfrm>
          <a:off x="6160646" y="4028263"/>
          <a:ext cx="626152" cy="2087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23600" imgH="241200" progId="Equation.DSMT4">
                  <p:embed/>
                </p:oleObj>
              </mc:Choice>
              <mc:Fallback>
                <p:oleObj name="Equation" r:id="rId26" imgW="723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6160646" y="4028263"/>
                        <a:ext cx="626152" cy="2087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02B4B927-A059-48B9-B18B-9FE7C4F425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6441398"/>
              </p:ext>
            </p:extLst>
          </p:nvPr>
        </p:nvGraphicFramePr>
        <p:xfrm>
          <a:off x="7530393" y="4023752"/>
          <a:ext cx="649943" cy="21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36560" imgH="241200" progId="Equation.DSMT4">
                  <p:embed/>
                </p:oleObj>
              </mc:Choice>
              <mc:Fallback>
                <p:oleObj name="Equation" r:id="rId28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7530393" y="4023752"/>
                        <a:ext cx="649943" cy="212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4917AF89-9CC3-4537-839C-612A09BAAD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200573"/>
              </p:ext>
            </p:extLst>
          </p:nvPr>
        </p:nvGraphicFramePr>
        <p:xfrm>
          <a:off x="881028" y="4349595"/>
          <a:ext cx="1244976" cy="33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269720" imgH="342720" progId="Equation.DSMT4">
                  <p:embed/>
                </p:oleObj>
              </mc:Choice>
              <mc:Fallback>
                <p:oleObj name="Equation" r:id="rId30" imgW="12697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881028" y="4349595"/>
                        <a:ext cx="1244976" cy="3361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FAB252AF-1868-4B7B-8E10-0E5BA0745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7111577"/>
              </p:ext>
            </p:extLst>
          </p:nvPr>
        </p:nvGraphicFramePr>
        <p:xfrm>
          <a:off x="4785915" y="4414773"/>
          <a:ext cx="617358" cy="20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723600" imgH="241200" progId="Equation.DSMT4">
                  <p:embed/>
                </p:oleObj>
              </mc:Choice>
              <mc:Fallback>
                <p:oleObj name="Equation" r:id="rId32" imgW="723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785915" y="4414773"/>
                        <a:ext cx="617358" cy="2057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472D64A2-CBC1-47BD-9C2A-602F6ACE04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280211"/>
              </p:ext>
            </p:extLst>
          </p:nvPr>
        </p:nvGraphicFramePr>
        <p:xfrm>
          <a:off x="6138905" y="4421146"/>
          <a:ext cx="669636" cy="21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736560" imgH="241200" progId="Equation.DSMT4">
                  <p:embed/>
                </p:oleObj>
              </mc:Choice>
              <mc:Fallback>
                <p:oleObj name="Equation" r:id="rId34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138905" y="4421146"/>
                        <a:ext cx="669636" cy="219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E8F30734-9341-4BF6-94DC-365CAE51A2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967586"/>
              </p:ext>
            </p:extLst>
          </p:nvPr>
        </p:nvGraphicFramePr>
        <p:xfrm>
          <a:off x="7483716" y="4418953"/>
          <a:ext cx="669636" cy="21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736560" imgH="241200" progId="Equation.DSMT4">
                  <p:embed/>
                </p:oleObj>
              </mc:Choice>
              <mc:Fallback>
                <p:oleObj name="Equation" r:id="rId36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483716" y="4418953"/>
                        <a:ext cx="669636" cy="219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15D961-1BCB-4AD8-81DF-EE7F87C297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4851202"/>
            <a:ext cx="8458200" cy="1577013"/>
          </a:xfrm>
        </p:spPr>
        <p:txBody>
          <a:bodyPr/>
          <a:lstStyle/>
          <a:p>
            <a:pPr marL="280988" indent="-280988"/>
            <a:r>
              <a:rPr lang="en-US" sz="2000" dirty="0"/>
              <a:t>a. Which of the three models is the preferred model?</a:t>
            </a:r>
          </a:p>
          <a:p>
            <a:pPr marL="280988" indent="-280988"/>
            <a:r>
              <a:rPr lang="en-US" sz="2000" dirty="0"/>
              <a:t>b. Interpret the coefficient of determination for the preferred model.</a:t>
            </a:r>
          </a:p>
          <a:p>
            <a:pPr marL="280988" indent="-280988"/>
            <a:r>
              <a:rPr lang="en-US" sz="2000" dirty="0"/>
              <a:t>c. What percentage of the sample variation in annual post-college earnings is unexplained by the preferred model?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F313A91-0479-41DA-B595-B6270D0ACE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649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3FC1-EEB5-4934-B661-EF535FF2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7.2: Model Selection </a:t>
            </a:r>
            <a:r>
              <a:rPr lang="en-US" sz="1000" b="0" dirty="0"/>
              <a:t>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D7A9-8C4D-4448-9B13-0B4746DE7B5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2960739" cy="434103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Example:</a:t>
            </a:r>
          </a:p>
        </p:txBody>
      </p:sp>
      <p:graphicFrame>
        <p:nvGraphicFramePr>
          <p:cNvPr id="13" name="Table 15">
            <a:extLst>
              <a:ext uri="{FF2B5EF4-FFF2-40B4-BE49-F238E27FC236}">
                <a16:creationId xmlns:a16="http://schemas.microsoft.com/office/drawing/2014/main" id="{D82D8A11-3104-43BE-810B-2ECF7CAEB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9576058"/>
              </p:ext>
            </p:extLst>
          </p:nvPr>
        </p:nvGraphicFramePr>
        <p:xfrm>
          <a:off x="723286" y="1945640"/>
          <a:ext cx="7697428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01">
                  <a:extLst>
                    <a:ext uri="{9D8B030D-6E8A-4147-A177-3AD203B41FA5}">
                      <a16:colId xmlns:a16="http://schemas.microsoft.com/office/drawing/2014/main" val="1948988549"/>
                    </a:ext>
                  </a:extLst>
                </a:gridCol>
                <a:gridCol w="1592826">
                  <a:extLst>
                    <a:ext uri="{9D8B030D-6E8A-4147-A177-3AD203B41FA5}">
                      <a16:colId xmlns:a16="http://schemas.microsoft.com/office/drawing/2014/main" val="3410873146"/>
                    </a:ext>
                  </a:extLst>
                </a:gridCol>
                <a:gridCol w="1327355">
                  <a:extLst>
                    <a:ext uri="{9D8B030D-6E8A-4147-A177-3AD203B41FA5}">
                      <a16:colId xmlns:a16="http://schemas.microsoft.com/office/drawing/2014/main" val="1119681232"/>
                    </a:ext>
                  </a:extLst>
                </a:gridCol>
                <a:gridCol w="1386346">
                  <a:extLst>
                    <a:ext uri="{9D8B030D-6E8A-4147-A177-3AD203B41FA5}">
                      <a16:colId xmlns:a16="http://schemas.microsoft.com/office/drawing/2014/main" val="3342594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7114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870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810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743626"/>
                  </a:ext>
                </a:extLst>
              </a:tr>
            </a:tbl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20D1743-36F3-4DFB-A7F2-81081B668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939589"/>
              </p:ext>
            </p:extLst>
          </p:nvPr>
        </p:nvGraphicFramePr>
        <p:xfrm>
          <a:off x="4571386" y="2009029"/>
          <a:ext cx="831273" cy="21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41200" progId="Equation.DSMT4">
                  <p:embed/>
                </p:oleObj>
              </mc:Choice>
              <mc:Fallback>
                <p:oleObj name="Equation" r:id="rId2" imgW="914400" imgH="2412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906AF476-6092-4D7B-A853-1797DE469F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71386" y="2009029"/>
                        <a:ext cx="831273" cy="219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28E5486-5352-4CA8-AEE1-FE48A1E87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292533"/>
              </p:ext>
            </p:extLst>
          </p:nvPr>
        </p:nvGraphicFramePr>
        <p:xfrm>
          <a:off x="5959028" y="2014072"/>
          <a:ext cx="8540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39600" imgH="241200" progId="Equation.DSMT4">
                  <p:embed/>
                </p:oleObj>
              </mc:Choice>
              <mc:Fallback>
                <p:oleObj name="Equation" r:id="rId4" imgW="939600" imgH="241200" progId="Equation.DSMT4">
                  <p:embed/>
                  <p:pic>
                    <p:nvPicPr>
                      <p:cNvPr id="18" name="Object 17">
                        <a:extLst>
                          <a:ext uri="{FF2B5EF4-FFF2-40B4-BE49-F238E27FC236}">
                            <a16:creationId xmlns:a16="http://schemas.microsoft.com/office/drawing/2014/main" id="{AD3C1F7A-5FC1-4866-9ACF-BA5C348984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9028" y="2014072"/>
                        <a:ext cx="85407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F919568-F204-4787-8F14-71D7CD9B79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5470301"/>
              </p:ext>
            </p:extLst>
          </p:nvPr>
        </p:nvGraphicFramePr>
        <p:xfrm>
          <a:off x="7241971" y="2018436"/>
          <a:ext cx="85407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241200" progId="Equation.DSMT4">
                  <p:embed/>
                </p:oleObj>
              </mc:Choice>
              <mc:Fallback>
                <p:oleObj name="Equation" r:id="rId6" imgW="939600" imgH="24120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B431ABDD-969A-49FF-831B-5A1C1E25EB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241971" y="2018436"/>
                        <a:ext cx="854075" cy="21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239A0CD0-3664-4AED-A26A-AB592F2F64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458997"/>
              </p:ext>
            </p:extLst>
          </p:nvPr>
        </p:nvGraphicFramePr>
        <p:xfrm>
          <a:off x="867541" y="2342344"/>
          <a:ext cx="297815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76360" imgH="330120" progId="Equation.DSMT4">
                  <p:embed/>
                </p:oleObj>
              </mc:Choice>
              <mc:Fallback>
                <p:oleObj name="Equation" r:id="rId8" imgW="3276360" imgH="33012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C73DCC71-BA30-40E5-AEF6-6CEEE4322A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67541" y="2342344"/>
                        <a:ext cx="2978150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5EFDE822-6518-4947-B98E-66DC266958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852463"/>
              </p:ext>
            </p:extLst>
          </p:nvPr>
        </p:nvGraphicFramePr>
        <p:xfrm>
          <a:off x="4498966" y="2398269"/>
          <a:ext cx="976115" cy="230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80800" imgH="279360" progId="Equation.DSMT4">
                  <p:embed/>
                </p:oleObj>
              </mc:Choice>
              <mc:Fallback>
                <p:oleObj name="Equation" r:id="rId10" imgW="1180800" imgH="2793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58AAB200-8DA1-4212-83F6-4756CD4C34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98966" y="2398269"/>
                        <a:ext cx="976115" cy="230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D0E0F619-ED3E-431A-9C8C-FB1585F430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1289659"/>
              </p:ext>
            </p:extLst>
          </p:nvPr>
        </p:nvGraphicFramePr>
        <p:xfrm>
          <a:off x="5836535" y="2398269"/>
          <a:ext cx="965620" cy="230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68200" imgH="279360" progId="Equation.DSMT4">
                  <p:embed/>
                </p:oleObj>
              </mc:Choice>
              <mc:Fallback>
                <p:oleObj name="Equation" r:id="rId12" imgW="1168200" imgH="27936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BE58DE3E-89EE-4E58-9F8A-FA7DD98124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836535" y="2398269"/>
                        <a:ext cx="965620" cy="230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CC06928A-76A2-407D-832F-41A8006AE4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6926099"/>
              </p:ext>
            </p:extLst>
          </p:nvPr>
        </p:nvGraphicFramePr>
        <p:xfrm>
          <a:off x="7237645" y="2379980"/>
          <a:ext cx="976115" cy="230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80800" imgH="279360" progId="Equation.DSMT4">
                  <p:embed/>
                </p:oleObj>
              </mc:Choice>
              <mc:Fallback>
                <p:oleObj name="Equation" r:id="rId14" imgW="1180800" imgH="27936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371D2AC5-D64E-45CF-9C4E-607C456397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37645" y="2379980"/>
                        <a:ext cx="976115" cy="230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53A91B19-D466-4D40-9D47-0FA89F8E27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92245920"/>
              </p:ext>
            </p:extLst>
          </p:nvPr>
        </p:nvGraphicFramePr>
        <p:xfrm>
          <a:off x="867541" y="2727115"/>
          <a:ext cx="2932545" cy="26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225600" imgH="291960" progId="Equation.DSMT4">
                  <p:embed/>
                </p:oleObj>
              </mc:Choice>
              <mc:Fallback>
                <p:oleObj name="Equation" r:id="rId16" imgW="3225600" imgH="29196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76CBED85-C537-47A2-89CF-82C99E542D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67541" y="2727115"/>
                        <a:ext cx="2932545" cy="265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C5A38A47-15FD-469B-931E-99D7C3F4E9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100061"/>
              </p:ext>
            </p:extLst>
          </p:nvPr>
        </p:nvGraphicFramePr>
        <p:xfrm>
          <a:off x="4771963" y="2765713"/>
          <a:ext cx="669636" cy="21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36560" imgH="241200" progId="Equation.DSMT4">
                  <p:embed/>
                </p:oleObj>
              </mc:Choice>
              <mc:Fallback>
                <p:oleObj name="Equation" r:id="rId18" imgW="736560" imgH="2412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07F3E65D-7D8A-498B-8CA4-72D38EE79B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771963" y="2765713"/>
                        <a:ext cx="669636" cy="219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C9624DE9-9B8B-49CC-94F9-DA7C6C4E07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4163591"/>
              </p:ext>
            </p:extLst>
          </p:nvPr>
        </p:nvGraphicFramePr>
        <p:xfrm>
          <a:off x="6144063" y="2751255"/>
          <a:ext cx="658092" cy="21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23600" imgH="241200" progId="Equation.DSMT4">
                  <p:embed/>
                </p:oleObj>
              </mc:Choice>
              <mc:Fallback>
                <p:oleObj name="Equation" r:id="rId20" imgW="723600" imgH="24120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A2ABEC05-CD8B-4852-A83D-85BD633F59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144063" y="2751255"/>
                        <a:ext cx="658092" cy="219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73E377BB-CD51-40EC-A20A-A1C1517C0E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6482133"/>
              </p:ext>
            </p:extLst>
          </p:nvPr>
        </p:nvGraphicFramePr>
        <p:xfrm>
          <a:off x="7519933" y="2748841"/>
          <a:ext cx="669636" cy="21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36560" imgH="241200" progId="Equation.DSMT4">
                  <p:embed/>
                </p:oleObj>
              </mc:Choice>
              <mc:Fallback>
                <p:oleObj name="Equation" r:id="rId22" imgW="736560" imgH="2412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02B4B927-A059-48B9-B18B-9FE7C4F425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519933" y="2748841"/>
                        <a:ext cx="669636" cy="219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822CDF60-708A-4191-A4B7-C872897F58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1334278"/>
              </p:ext>
            </p:extLst>
          </p:nvPr>
        </p:nvGraphicFramePr>
        <p:xfrm>
          <a:off x="867541" y="3087650"/>
          <a:ext cx="1172824" cy="31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69720" imgH="342720" progId="Equation.DSMT4">
                  <p:embed/>
                </p:oleObj>
              </mc:Choice>
              <mc:Fallback>
                <p:oleObj name="Equation" r:id="rId24" imgW="1269720" imgH="34272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4917AF89-9CC3-4537-839C-612A09BAAD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867541" y="3087650"/>
                        <a:ext cx="1172824" cy="316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7E9D1EAE-7863-4BAD-A6EA-2A66774B80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7322867"/>
              </p:ext>
            </p:extLst>
          </p:nvPr>
        </p:nvGraphicFramePr>
        <p:xfrm>
          <a:off x="4734149" y="3134562"/>
          <a:ext cx="668510" cy="22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23600" imgH="241200" progId="Equation.DSMT4">
                  <p:embed/>
                </p:oleObj>
              </mc:Choice>
              <mc:Fallback>
                <p:oleObj name="Equation" r:id="rId26" imgW="723600" imgH="24120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FAB252AF-1868-4B7B-8E10-0E5BA0745F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734149" y="3134562"/>
                        <a:ext cx="668510" cy="2228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F139DE48-8BD2-4DB5-9877-585F6DA25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8088218"/>
              </p:ext>
            </p:extLst>
          </p:nvPr>
        </p:nvGraphicFramePr>
        <p:xfrm>
          <a:off x="6138292" y="3149461"/>
          <a:ext cx="669636" cy="21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36560" imgH="241200" progId="Equation.DSMT4">
                  <p:embed/>
                </p:oleObj>
              </mc:Choice>
              <mc:Fallback>
                <p:oleObj name="Equation" r:id="rId28" imgW="736560" imgH="24120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472D64A2-CBC1-47BD-9C2A-602F6ACE04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138292" y="3149461"/>
                        <a:ext cx="669636" cy="219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8F05A9CF-9E1D-48E1-BF57-94DE1CB566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6287195"/>
              </p:ext>
            </p:extLst>
          </p:nvPr>
        </p:nvGraphicFramePr>
        <p:xfrm>
          <a:off x="7510642" y="3148113"/>
          <a:ext cx="669636" cy="21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736560" imgH="241200" progId="Equation.DSMT4">
                  <p:embed/>
                </p:oleObj>
              </mc:Choice>
              <mc:Fallback>
                <p:oleObj name="Equation" r:id="rId30" imgW="736560" imgH="24120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E8F30734-9341-4BF6-94DC-365CAE51A2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510642" y="3148113"/>
                        <a:ext cx="669636" cy="2193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178BC-183D-49C8-8BED-95480B19330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825200"/>
            <a:ext cx="8458200" cy="443369"/>
          </a:xfrm>
        </p:spPr>
        <p:txBody>
          <a:bodyPr/>
          <a:lstStyle/>
          <a:p>
            <a:r>
              <a:rPr lang="en-US" sz="2200" dirty="0"/>
              <a:t>a. Model 3 has the lowest standard error of the estimate and the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DE48B0-C593-4EE3-8E1C-BC500C07F9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4315885"/>
            <a:ext cx="2533035" cy="379947"/>
          </a:xfrm>
        </p:spPr>
        <p:txBody>
          <a:bodyPr tIns="0"/>
          <a:lstStyle/>
          <a:p>
            <a:pPr marL="309563"/>
            <a:r>
              <a:rPr lang="en-US" sz="2200" dirty="0"/>
              <a:t>highest adjusted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BBBF4AE-8AF7-4395-8FCA-134F266C99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1330406"/>
              </p:ext>
            </p:extLst>
          </p:nvPr>
        </p:nvGraphicFramePr>
        <p:xfrm>
          <a:off x="2881620" y="4345755"/>
          <a:ext cx="368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68280" imgH="291960" progId="Equation.DSMT4">
                  <p:embed/>
                </p:oleObj>
              </mc:Choice>
              <mc:Fallback>
                <p:oleObj name="Equation" r:id="rId32" imgW="368280" imgH="29196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CB63237F-A116-4B07-BD57-6E8D02D9B1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881620" y="4345755"/>
                        <a:ext cx="368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E2576C-365F-43A7-93C2-69B5086DC78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4758244"/>
            <a:ext cx="8458200" cy="1539317"/>
          </a:xfrm>
        </p:spPr>
        <p:txBody>
          <a:bodyPr/>
          <a:lstStyle/>
          <a:p>
            <a:pPr marL="280988" indent="-280988"/>
            <a:r>
              <a:rPr lang="en-US" sz="2200" dirty="0"/>
              <a:t>b. Model 3 explains 42.92% of the sample variation in the earnings.</a:t>
            </a:r>
          </a:p>
          <a:p>
            <a:pPr marL="280988" indent="-280988"/>
            <a:r>
              <a:rPr lang="en-US" sz="2200" dirty="0"/>
              <a:t>c. Model 3 does not explain 57.08% of the sample variation in earnings.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E0A6718-C256-410E-AE08-FD13D5E000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8208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59E0-2015-41E8-8823-62F6B27F7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7.2: Model Selection </a:t>
            </a:r>
            <a:r>
              <a:rPr lang="en-US" sz="1000" b="0" dirty="0"/>
              <a:t>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9BAD5-111C-4CD4-B584-D7E7F4B70DA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Note that goodness-of-fit measures discussed in this section use the same sample to build the model to asses it.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Unfortunately, this procedure does not gauge how well the estimated model will predict in an unseen sample.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We will discuss cross-validation techniques that evaluate predictive models by dividing the original sample into a training set to build (train) the model and a validation set to evaluate (validate) it.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validation set is used to provide an independent performance assessment by exposing the model to unseen data.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712555-AF71-4D23-8256-6973A3DEC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2152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30E9A-DEE9-4D44-98B2-34F4A4B9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7.2: Model Selection </a:t>
            </a:r>
            <a:r>
              <a:rPr lang="en-US" sz="1000" b="0" dirty="0"/>
              <a:t>9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2A6714D-8C9A-4769-8601-E27135BA0A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1"/>
            <a:ext cx="8458200" cy="389858"/>
          </a:xfrm>
        </p:spPr>
        <p:txBody>
          <a:bodyPr/>
          <a:lstStyle/>
          <a:p>
            <a:r>
              <a:rPr lang="en-US" sz="2200" dirty="0"/>
              <a:t>Consider the linear regression model with </a:t>
            </a:r>
            <a:r>
              <a:rPr lang="en-US" sz="2200" i="1" dirty="0"/>
              <a:t>k</a:t>
            </a:r>
            <a:r>
              <a:rPr lang="en-US" sz="2200" dirty="0"/>
              <a:t> predictor variables: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DD7E61CB-286E-4D8B-B9E9-E564FDF8E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16436"/>
              </p:ext>
            </p:extLst>
          </p:nvPr>
        </p:nvGraphicFramePr>
        <p:xfrm>
          <a:off x="458788" y="1706563"/>
          <a:ext cx="426402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3880" imgH="330120" progId="Equation.DSMT4">
                  <p:embed/>
                </p:oleObj>
              </mc:Choice>
              <mc:Fallback>
                <p:oleObj name="Equation" r:id="rId2" imgW="3593880" imgH="3301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233F85A-8D67-4D84-8604-F99369E281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8788" y="1706563"/>
                        <a:ext cx="4264025" cy="392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FD8BAEE-8620-4F70-832F-952E615F98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2291719"/>
            <a:ext cx="8458200" cy="448851"/>
          </a:xfrm>
        </p:spPr>
        <p:txBody>
          <a:bodyPr/>
          <a:lstStyle/>
          <a:p>
            <a:r>
              <a:rPr lang="en-US" sz="2200" dirty="0"/>
              <a:t>We can conduct hypothesis tests about the unknown parameters</a:t>
            </a: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CCCE3701-6B7A-4DC3-8192-06BA045E64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5601727"/>
              </p:ext>
            </p:extLst>
          </p:nvPr>
        </p:nvGraphicFramePr>
        <p:xfrm>
          <a:off x="485775" y="2749550"/>
          <a:ext cx="19272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01720" imgH="330120" progId="Equation.DSMT4">
                  <p:embed/>
                </p:oleObj>
              </mc:Choice>
              <mc:Fallback>
                <p:oleObj name="Equation" r:id="rId4" imgW="170172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673EBE2-8DE2-4ACB-B6D7-46E29E1F9D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5775" y="2749550"/>
                        <a:ext cx="1927225" cy="374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A6F53D5-F0CE-41EA-A912-2F0EF7C8137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3288180"/>
            <a:ext cx="7326261" cy="913965"/>
          </a:xfrm>
        </p:spPr>
        <p:txBody>
          <a:bodyPr/>
          <a:lstStyle/>
          <a:p>
            <a:pPr lvl="1"/>
            <a:r>
              <a:rPr lang="en-US" sz="2200" dirty="0"/>
              <a:t>Joint test about all of the parameters.</a:t>
            </a:r>
          </a:p>
          <a:p>
            <a:pPr lvl="1"/>
            <a:r>
              <a:rPr lang="en-US" sz="2200" dirty="0"/>
              <a:t>Individual tests about a single parameter.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E7D01CA-E84E-439F-8786-3DBAE3B0E1B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1" y="4285951"/>
            <a:ext cx="3152468" cy="404036"/>
          </a:xfrm>
        </p:spPr>
        <p:txBody>
          <a:bodyPr rIns="0"/>
          <a:lstStyle/>
          <a:p>
            <a:r>
              <a:rPr lang="en-US" sz="2200" dirty="0"/>
              <a:t>For the tests to be valid,</a:t>
            </a: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863E448D-313A-4747-B3C6-037806D841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3503812"/>
              </p:ext>
            </p:extLst>
          </p:nvPr>
        </p:nvGraphicFramePr>
        <p:xfrm>
          <a:off x="3579813" y="4300538"/>
          <a:ext cx="189547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47560" imgH="330120" progId="Equation.DSMT4">
                  <p:embed/>
                </p:oleObj>
              </mc:Choice>
              <mc:Fallback>
                <p:oleObj name="Equation" r:id="rId6" imgW="144756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579813" y="4300538"/>
                        <a:ext cx="1895475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52844A3B-74ED-4BD0-9FF5-65A84912310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5612257" y="4336060"/>
            <a:ext cx="2233885" cy="383606"/>
          </a:xfrm>
        </p:spPr>
        <p:txBody>
          <a:bodyPr lIns="0" tIns="0" rIns="0" bIns="0"/>
          <a:lstStyle/>
          <a:p>
            <a:r>
              <a:rPr lang="en-US" sz="2200" dirty="0"/>
              <a:t>must be normally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996E79B-712F-4BA9-81BA-0B00331F199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1" y="4733309"/>
            <a:ext cx="1603886" cy="354883"/>
          </a:xfrm>
        </p:spPr>
        <p:txBody>
          <a:bodyPr tIns="0"/>
          <a:lstStyle/>
          <a:p>
            <a:r>
              <a:rPr lang="en-US" sz="2200" dirty="0"/>
              <a:t>distributed.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D58774F9-D512-4AEA-A5F2-2910A9F7BBDB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1" y="5160438"/>
            <a:ext cx="4568312" cy="355458"/>
          </a:xfrm>
        </p:spPr>
        <p:txBody>
          <a:bodyPr tIns="0"/>
          <a:lstStyle/>
          <a:p>
            <a:pPr lvl="1"/>
            <a:r>
              <a:rPr lang="en-US" sz="2200" dirty="0"/>
              <a:t>Satisfied if the random error term</a:t>
            </a: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78D1094F-A27A-40FA-900F-D18B7DD00B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912530"/>
              </p:ext>
            </p:extLst>
          </p:nvPr>
        </p:nvGraphicFramePr>
        <p:xfrm>
          <a:off x="4926232" y="5232246"/>
          <a:ext cx="215138" cy="23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190440" progId="Equation.DSMT4">
                  <p:embed/>
                </p:oleObj>
              </mc:Choice>
              <mc:Fallback>
                <p:oleObj name="Equation" r:id="rId8" imgW="177480" imgH="1904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26232" y="5232246"/>
                        <a:ext cx="215138" cy="23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4FBCBD4-C48F-4447-9A79-4D928952BE9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200653" y="5156646"/>
            <a:ext cx="2920998" cy="378901"/>
          </a:xfrm>
        </p:spPr>
        <p:txBody>
          <a:bodyPr lIns="0" tIns="0" rIns="0" bIns="0"/>
          <a:lstStyle/>
          <a:p>
            <a:pPr marL="0" lvl="1" indent="0">
              <a:buNone/>
            </a:pPr>
            <a:r>
              <a:rPr lang="en-US" sz="2200" dirty="0"/>
              <a:t>is normally distributed.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CD28F3E-FE6B-468E-B21F-FA3F01D96D54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2900" y="5644353"/>
            <a:ext cx="674739" cy="313997"/>
          </a:xfrm>
        </p:spPr>
        <p:txBody>
          <a:bodyPr t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If</a:t>
            </a:r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66638FE0-606F-4817-B755-7F71591390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626839"/>
              </p:ext>
            </p:extLst>
          </p:nvPr>
        </p:nvGraphicFramePr>
        <p:xfrm>
          <a:off x="987911" y="5717552"/>
          <a:ext cx="215138" cy="23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480" imgH="190440" progId="Equation.DSMT4">
                  <p:embed/>
                </p:oleObj>
              </mc:Choice>
              <mc:Fallback>
                <p:oleObj name="Equation" r:id="rId8" imgW="177480" imgH="19044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78D1094F-A27A-40FA-900F-D18B7DD00B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87911" y="5717552"/>
                        <a:ext cx="215138" cy="23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0FE78BA7-A4D1-49BE-B1FC-B179DF1B3E2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268362" y="5646270"/>
            <a:ext cx="7595418" cy="371072"/>
          </a:xfrm>
        </p:spPr>
        <p:txBody>
          <a:bodyPr lIns="0" tIns="0" rIns="0" bIns="0"/>
          <a:lstStyle/>
          <a:p>
            <a:r>
              <a:rPr lang="en-US" sz="2200" dirty="0"/>
              <a:t>is not normally distributed, the tests are valid only for large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130B4A25-3CBB-406A-A0EA-A8992A347DB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2901" y="6060250"/>
            <a:ext cx="8191500" cy="380300"/>
          </a:xfrm>
        </p:spPr>
        <p:txBody>
          <a:bodyPr tIns="0"/>
          <a:lstStyle/>
          <a:p>
            <a:pPr marL="292608"/>
            <a:r>
              <a:rPr lang="en-US" sz="2200" dirty="0"/>
              <a:t>sample sizes.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2A4EE29-5FA1-4D0C-94EA-126177E6F4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7272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B2074-C10D-4BE3-9A1B-0688C4DE9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7.2: Model Selection </a:t>
            </a:r>
            <a:r>
              <a:rPr lang="en-US" sz="1000" b="0" dirty="0"/>
              <a:t>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8AC4-D334-4D76-9A16-AF4E2BA3287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1451743"/>
          </a:xfrm>
        </p:spPr>
        <p:txBody>
          <a:bodyPr/>
          <a:lstStyle/>
          <a:p>
            <a:r>
              <a:rPr lang="en-US" sz="2000" dirty="0"/>
              <a:t>A test of joint significance is regarded as a test of the overall usefulness of a regression.</a:t>
            </a:r>
          </a:p>
          <a:p>
            <a:r>
              <a:rPr lang="en-US" sz="2000" dirty="0"/>
              <a:t>The test determines whether the predictor variables have a joint statistical influence on the response.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DBE056D-1644-45FE-AB51-7D46B9F52D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276665"/>
              </p:ext>
            </p:extLst>
          </p:nvPr>
        </p:nvGraphicFramePr>
        <p:xfrm>
          <a:off x="2624138" y="2865438"/>
          <a:ext cx="38973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43120" imgH="330120" progId="Equation.DSMT4">
                  <p:embed/>
                </p:oleObj>
              </mc:Choice>
              <mc:Fallback>
                <p:oleObj name="Equation" r:id="rId2" imgW="3543120" imgH="3301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E5FCB8C5-26B6-4B2E-9B28-765411EEE7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24138" y="2865438"/>
                        <a:ext cx="3897312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63C29-65BB-4317-811D-D9B2427DDAD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348206"/>
            <a:ext cx="8458200" cy="1456346"/>
          </a:xfrm>
        </p:spPr>
        <p:txBody>
          <a:bodyPr/>
          <a:lstStyle/>
          <a:p>
            <a:pPr lvl="1"/>
            <a:r>
              <a:rPr lang="en-US" sz="2000" dirty="0"/>
              <a:t>All of the slope coefficients equal zero: all of the predictors drop out; none of the predictors have a linear relationship with the response.</a:t>
            </a:r>
          </a:p>
          <a:p>
            <a:pPr lvl="1"/>
            <a:r>
              <a:rPr lang="en-US" sz="2000" dirty="0"/>
              <a:t>At least one of the slope coefficients does not equal zero: at least one predictor influences the response.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F98F001D-F80F-41F8-92CB-0195B4BC30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59573"/>
              </p:ext>
            </p:extLst>
          </p:nvPr>
        </p:nvGraphicFramePr>
        <p:xfrm>
          <a:off x="3313113" y="4908550"/>
          <a:ext cx="2514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14600" imgH="330120" progId="Equation.DSMT4">
                  <p:embed/>
                </p:oleObj>
              </mc:Choice>
              <mc:Fallback>
                <p:oleObj name="Equation" r:id="rId4" imgW="251460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FF14A1F0-1731-4A55-988A-01088CD9BB5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13113" y="4908550"/>
                        <a:ext cx="25146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EBBBD572-2053-4C63-8984-282BBF66E3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3104497"/>
              </p:ext>
            </p:extLst>
          </p:nvPr>
        </p:nvGraphicFramePr>
        <p:xfrm>
          <a:off x="3313113" y="5357281"/>
          <a:ext cx="2362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61960" imgH="355320" progId="Equation.DSMT4">
                  <p:embed/>
                </p:oleObj>
              </mc:Choice>
              <mc:Fallback>
                <p:oleObj name="Equation" r:id="rId6" imgW="2361960" imgH="3553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B1DBFBD-3019-4D06-A895-221BCB99AA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13113" y="5357281"/>
                        <a:ext cx="23622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CDB062-0BD7-42B4-995A-F179A033B23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5831413"/>
            <a:ext cx="8458200" cy="711520"/>
          </a:xfrm>
        </p:spPr>
        <p:txBody>
          <a:bodyPr/>
          <a:lstStyle/>
          <a:p>
            <a:r>
              <a:rPr lang="en-US" sz="2000" dirty="0"/>
              <a:t>The test statistic measures how well the sample regression equation explains the variability in the response.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67DE5-5523-4048-AEB4-ED0D29FD63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0350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2F919-D457-451E-B3DE-8E789288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7.2: Model Selection </a:t>
            </a:r>
            <a:r>
              <a:rPr lang="en-US" sz="1000" b="0" dirty="0"/>
              <a:t>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81FA2-1BA5-4EC2-AE6B-CB4ABD106A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276710"/>
            <a:ext cx="2105332" cy="375109"/>
          </a:xfrm>
        </p:spPr>
        <p:txBody>
          <a:bodyPr/>
          <a:lstStyle/>
          <a:p>
            <a:r>
              <a:rPr lang="en-US" sz="1800" dirty="0"/>
              <a:t>The test statistic is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93547BEF-3BA9-4CA0-95AC-C07A1CDC42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259955"/>
              </p:ext>
            </p:extLst>
          </p:nvPr>
        </p:nvGraphicFramePr>
        <p:xfrm>
          <a:off x="2473325" y="1179513"/>
          <a:ext cx="247173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654280" imgH="723600" progId="Equation.DSMT4">
                  <p:embed/>
                </p:oleObj>
              </mc:Choice>
              <mc:Fallback>
                <p:oleObj name="Equation" r:id="rId2" imgW="2654280" imgH="72360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831EAA1-2BBB-444D-B0A3-7E03BDB7B0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73325" y="1179513"/>
                        <a:ext cx="2471738" cy="671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B8A0EB9-765B-4454-892B-5E724194BCD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775533"/>
            <a:ext cx="320777" cy="33349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8925A1FE-7038-4A43-AC0A-88AE762CA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641552"/>
              </p:ext>
            </p:extLst>
          </p:nvPr>
        </p:nvGraphicFramePr>
        <p:xfrm>
          <a:off x="719138" y="1822450"/>
          <a:ext cx="762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61760" imgH="330120" progId="Equation.DSMT4">
                  <p:embed/>
                </p:oleObj>
              </mc:Choice>
              <mc:Fallback>
                <p:oleObj name="Equation" r:id="rId4" imgW="76176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7DFAA1D-2EEA-4A25-9E1E-1DED6A9C88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9138" y="1822450"/>
                        <a:ext cx="7620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BAC4836C-93C4-440E-AD6C-20BE0CA122D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2268980"/>
            <a:ext cx="320777" cy="33927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 </a:t>
            </a: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8A4104BF-2D3F-458B-9B37-4151BAC565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958483"/>
              </p:ext>
            </p:extLst>
          </p:nvPr>
        </p:nvGraphicFramePr>
        <p:xfrm>
          <a:off x="719138" y="2306638"/>
          <a:ext cx="14732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473120" imgH="330120" progId="Equation.DSMT4">
                  <p:embed/>
                </p:oleObj>
              </mc:Choice>
              <mc:Fallback>
                <p:oleObj name="Equation" r:id="rId6" imgW="1473120" imgH="3301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7E2333C-A6FC-4708-BDE7-F9CAADE368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9138" y="2306638"/>
                        <a:ext cx="14732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B725C32-D199-4F2D-A0E4-94F036E5B02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2732023"/>
            <a:ext cx="8458200" cy="1515511"/>
          </a:xfrm>
        </p:spPr>
        <p:txBody>
          <a:bodyPr t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IN" sz="1800" i="1" dirty="0"/>
              <a:t>S</a:t>
            </a:r>
            <a:r>
              <a:rPr lang="en-IN" sz="100" i="1" dirty="0"/>
              <a:t> </a:t>
            </a:r>
            <a:r>
              <a:rPr lang="en-IN" sz="1800" i="1" dirty="0" err="1"/>
              <a:t>S</a:t>
            </a:r>
            <a:r>
              <a:rPr lang="en-IN" sz="100" i="1" dirty="0"/>
              <a:t> </a:t>
            </a:r>
            <a:r>
              <a:rPr lang="en-IN" sz="1800" i="1" dirty="0"/>
              <a:t>R </a:t>
            </a:r>
            <a:r>
              <a:rPr lang="en-IN" sz="1800" dirty="0"/>
              <a:t>is the regression sum of squares.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IN" sz="1800" i="1" dirty="0"/>
              <a:t>S</a:t>
            </a:r>
            <a:r>
              <a:rPr lang="en-IN" sz="100" i="1" dirty="0"/>
              <a:t> </a:t>
            </a:r>
            <a:r>
              <a:rPr lang="en-IN" sz="1800" i="1" dirty="0" err="1"/>
              <a:t>S</a:t>
            </a:r>
            <a:r>
              <a:rPr lang="en-IN" sz="100" i="1" dirty="0"/>
              <a:t> </a:t>
            </a:r>
            <a:r>
              <a:rPr lang="en-IN" sz="1800" i="1" dirty="0"/>
              <a:t>E</a:t>
            </a:r>
            <a:r>
              <a:rPr lang="en-IN" sz="1800" dirty="0"/>
              <a:t> is the error sum of squares.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IN" sz="1800" i="1" dirty="0"/>
              <a:t>M</a:t>
            </a:r>
            <a:r>
              <a:rPr lang="en-IN" sz="100" i="1" dirty="0"/>
              <a:t> </a:t>
            </a:r>
            <a:r>
              <a:rPr lang="en-IN" sz="1800" i="1" dirty="0"/>
              <a:t>S</a:t>
            </a:r>
            <a:r>
              <a:rPr lang="en-IN" sz="100" i="1" dirty="0"/>
              <a:t> </a:t>
            </a:r>
            <a:r>
              <a:rPr lang="en-IN" sz="1800" i="1" dirty="0"/>
              <a:t>R</a:t>
            </a:r>
            <a:r>
              <a:rPr lang="en-IN" sz="1800" dirty="0"/>
              <a:t> is the mean square regression.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IN" sz="1800" i="1" dirty="0"/>
              <a:t>M</a:t>
            </a:r>
            <a:r>
              <a:rPr lang="en-IN" sz="100" i="1" dirty="0"/>
              <a:t> </a:t>
            </a:r>
            <a:r>
              <a:rPr lang="en-IN" sz="1800" i="1" dirty="0"/>
              <a:t>S</a:t>
            </a:r>
            <a:r>
              <a:rPr lang="en-IN" sz="100" i="1" dirty="0"/>
              <a:t> </a:t>
            </a:r>
            <a:r>
              <a:rPr lang="en-IN" sz="1800" i="1" dirty="0"/>
              <a:t>E</a:t>
            </a:r>
            <a:r>
              <a:rPr lang="en-IN" sz="1800" dirty="0"/>
              <a:t> is the mean square error.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833661E-5441-4CBA-83BA-97F8DE6E680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4471672"/>
            <a:ext cx="4317590" cy="306806"/>
          </a:xfrm>
        </p:spPr>
        <p:txBody>
          <a:bodyPr tIns="0"/>
          <a:lstStyle/>
          <a:p>
            <a:r>
              <a:rPr lang="en-US" sz="1800" dirty="0"/>
              <a:t>This is a right-tailed F test; the p-value is</a:t>
            </a: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F35B3575-E7FB-44FE-BD85-EADD2CA7E6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743367"/>
              </p:ext>
            </p:extLst>
          </p:nvPr>
        </p:nvGraphicFramePr>
        <p:xfrm>
          <a:off x="4692650" y="4286250"/>
          <a:ext cx="199707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57400" imgH="685800" progId="Equation.DSMT4">
                  <p:embed/>
                </p:oleObj>
              </mc:Choice>
              <mc:Fallback>
                <p:oleObj name="Equation" r:id="rId8" imgW="2057400" imgH="685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7D75334-C32E-486A-94E7-E62D1D257A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92650" y="4286250"/>
                        <a:ext cx="1997075" cy="666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8CE70AF5-49C8-4D33-9BD2-F4B3F6F2563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0" y="4985703"/>
            <a:ext cx="8458200" cy="1374189"/>
          </a:xfrm>
        </p:spPr>
        <p:txBody>
          <a:bodyPr/>
          <a:lstStyle/>
          <a:p>
            <a:pPr lvl="1"/>
            <a:r>
              <a:rPr lang="en-US" sz="1800" dirty="0"/>
              <a:t>A larger test statistic provides us with more evidence to reject the null hypothesis.</a:t>
            </a:r>
          </a:p>
          <a:p>
            <a:pPr lvl="1"/>
            <a:r>
              <a:rPr lang="en-US" sz="1800" dirty="0"/>
              <a:t>A larger test statistic indicates that a large portion of the sample variation in the response is explained by the regression model, thus the model is useful.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5D5550A-9FA0-4D71-ACB5-A36F0AA41A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7536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9232D-53AB-4078-BC50-D2A4CA78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7.2: Model Selection </a:t>
            </a:r>
            <a:r>
              <a:rPr lang="en-US" sz="1000" b="0" dirty="0"/>
              <a:t>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0CD5C-09D0-4D08-AE66-E13E335F47A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1658219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Example: Recall that Model 3 was the preferred model.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Conduct a hypothesis test to determine if the predictor variables are jointly significant in explaining earnings.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We set up the following competing hypotheses: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D249D575-6617-40ED-B20A-90DC4DFEB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2686478"/>
              </p:ext>
            </p:extLst>
          </p:nvPr>
        </p:nvGraphicFramePr>
        <p:xfrm>
          <a:off x="3169174" y="3024932"/>
          <a:ext cx="26162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9800" imgH="330120" progId="Equation.DSMT4">
                  <p:embed/>
                </p:oleObj>
              </mc:Choice>
              <mc:Fallback>
                <p:oleObj name="Equation" r:id="rId2" imgW="2539800" imgH="3301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C75BD2D-FF7C-404E-AEC4-59A69B45E9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69174" y="3024932"/>
                        <a:ext cx="2616200" cy="339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922039AD-AC6D-4894-AB8D-AC95B20D4A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748960"/>
              </p:ext>
            </p:extLst>
          </p:nvPr>
        </p:nvGraphicFramePr>
        <p:xfrm>
          <a:off x="3155950" y="3563938"/>
          <a:ext cx="244475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360" imgH="355320" progId="Equation.DSMT4">
                  <p:embed/>
                </p:oleObj>
              </mc:Choice>
              <mc:Fallback>
                <p:oleObj name="Equation" r:id="rId4" imgW="2349360" imgH="3553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8E14351-B9B9-4449-87C2-BD851897F19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55950" y="3563938"/>
                        <a:ext cx="2444750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33CB2E-B123-4D35-A760-61204B179E3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4241949"/>
            <a:ext cx="335526" cy="36298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BF366543-CF08-4A46-85C0-A14A5681FE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7413327"/>
              </p:ext>
            </p:extLst>
          </p:nvPr>
        </p:nvGraphicFramePr>
        <p:xfrm>
          <a:off x="762000" y="4238625"/>
          <a:ext cx="61341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574960" imgH="393480" progId="Equation.DSMT4">
                  <p:embed/>
                </p:oleObj>
              </mc:Choice>
              <mc:Fallback>
                <p:oleObj name="Equation" r:id="rId6" imgW="5574960" imgH="3934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3753A45-1DF7-4D83-BB84-5A6DD2828C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62000" y="4238625"/>
                        <a:ext cx="6134100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F4756A-E6E0-48B0-98AC-E27AAFEAB49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1" y="4754083"/>
            <a:ext cx="1884105" cy="334109"/>
          </a:xfrm>
        </p:spPr>
        <p:txBody>
          <a:bodyPr tIns="0" r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The p-value,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F790A9F9-8585-45C0-AE1B-35A16695C7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136119"/>
              </p:ext>
            </p:extLst>
          </p:nvPr>
        </p:nvGraphicFramePr>
        <p:xfrm>
          <a:off x="2271713" y="4705350"/>
          <a:ext cx="2082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82600" imgH="482400" progId="Equation.DSMT4">
                  <p:embed/>
                </p:oleObj>
              </mc:Choice>
              <mc:Fallback>
                <p:oleObj name="Equation" r:id="rId8" imgW="2082600" imgH="482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35DA51B-689B-4D87-96C3-33C2902191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71713" y="4705350"/>
                        <a:ext cx="20828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3B085C-9372-45A3-93D8-8358505B081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7703" y="4768486"/>
            <a:ext cx="2606778" cy="363952"/>
          </a:xfrm>
        </p:spPr>
        <p:txBody>
          <a:bodyPr lIns="0" tIns="0" rIns="0" bIns="0"/>
          <a:lstStyle/>
          <a:p>
            <a:r>
              <a:rPr lang="en-US" sz="2000" dirty="0"/>
              <a:t>is approximately zero.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85E029-E0E3-455C-A5CA-C4BF44CB34D7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5170729"/>
            <a:ext cx="1205681" cy="389413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Reject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E8B5BA4B-F7E9-4A5A-8428-671501198E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014566"/>
              </p:ext>
            </p:extLst>
          </p:nvPr>
        </p:nvGraphicFramePr>
        <p:xfrm>
          <a:off x="1586886" y="5252219"/>
          <a:ext cx="393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480" imgH="330120" progId="Equation.DSMT4">
                  <p:embed/>
                </p:oleObj>
              </mc:Choice>
              <mc:Fallback>
                <p:oleObj name="Equation" r:id="rId10" imgW="393480" imgH="3301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3BBC2A5-452D-49BB-AA75-41E0FFEDC5E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6886" y="5252219"/>
                        <a:ext cx="393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097379-14B6-4782-A7BA-54BCBC86D540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0" y="5652171"/>
            <a:ext cx="8458200" cy="679215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At the 5% significance level, the predictor variables are jointly significant in explaining Earnings.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21F5871-E867-49A0-A4DD-7D71D9E622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47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7DD7E-0DBE-4D32-8A39-6D7BAEA61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Introductory Case: College Scorecard </a:t>
            </a:r>
            <a:r>
              <a:rPr lang="en-US" sz="1000" b="0" dirty="0"/>
              <a:t>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390AF-6B30-4C96-9C7D-C7B6193F2625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IN" dirty="0"/>
              <a:t>Fiona wonders what college factors influence post-college earnings and wants answers to the following questions: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IN" dirty="0"/>
              <a:t>If a college costs more or has a higher graduation rate, should a student expect to earn more after graduation?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IN" dirty="0"/>
              <a:t>If a greater percentage of the students are paying down debt after college, does this somehow influence post-college earnings?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IN" dirty="0"/>
              <a:t>And finally, does the location of a college affect post-college earnings?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90D505-167C-41A4-B762-BA90BF2F45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6204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21220EB4-8E90-45C6-9B9E-706536803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7.2: Model Selection </a:t>
            </a:r>
            <a:r>
              <a:rPr lang="en-US" sz="1000" b="0" dirty="0"/>
              <a:t>13</a:t>
            </a:r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C1C70488-1336-4C09-96C3-2F18F5C67C2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419355"/>
          </a:xfrm>
        </p:spPr>
        <p:txBody>
          <a:bodyPr/>
          <a:lstStyle/>
          <a:p>
            <a:r>
              <a:rPr lang="en-US" sz="2200" dirty="0"/>
              <a:t>Consider the linear regression model with </a:t>
            </a:r>
            <a:r>
              <a:rPr lang="en-US" sz="2200" i="1" dirty="0"/>
              <a:t>k </a:t>
            </a:r>
            <a:r>
              <a:rPr lang="en-US" sz="2200" dirty="0"/>
              <a:t>predictor variables:</a:t>
            </a:r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FC8F35DF-3B91-4AFA-98B9-10BD514B8C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0355049"/>
              </p:ext>
            </p:extLst>
          </p:nvPr>
        </p:nvGraphicFramePr>
        <p:xfrm>
          <a:off x="739775" y="1743075"/>
          <a:ext cx="39544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3880" imgH="330120" progId="Equation.DSMT4">
                  <p:embed/>
                </p:oleObj>
              </mc:Choice>
              <mc:Fallback>
                <p:oleObj name="Equation" r:id="rId2" imgW="359388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950A5567-18B7-49A5-9EDE-5EF56222EF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9775" y="1743075"/>
                        <a:ext cx="3954463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7EABBDA4-BC08-4447-90D7-44FC4EDD4B1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1" y="2261872"/>
            <a:ext cx="394518" cy="378090"/>
          </a:xfrm>
        </p:spPr>
        <p:txBody>
          <a:bodyPr/>
          <a:lstStyle/>
          <a:p>
            <a:r>
              <a:rPr lang="en-US" sz="2200" dirty="0"/>
              <a:t>If</a:t>
            </a:r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75DDE708-6DB6-47B2-B1D4-A5FA9FE101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7832072"/>
              </p:ext>
            </p:extLst>
          </p:nvPr>
        </p:nvGraphicFramePr>
        <p:xfrm>
          <a:off x="730250" y="2287588"/>
          <a:ext cx="17795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85720" imgH="330120" progId="Equation.DSMT4">
                  <p:embed/>
                </p:oleObj>
              </mc:Choice>
              <mc:Fallback>
                <p:oleObj name="Equation" r:id="rId4" imgW="1485720" imgH="3301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D48E8A9-D326-4277-BF64-6BE79076BC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30250" y="2287588"/>
                        <a:ext cx="1779588" cy="396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7C2C57CE-5AB2-41A0-B530-03C99F4EDD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584657" y="2296262"/>
            <a:ext cx="4420829" cy="417443"/>
          </a:xfrm>
        </p:spPr>
        <p:txBody>
          <a:bodyPr lIns="0" tIns="0" rIns="0" bIns="0"/>
          <a:lstStyle/>
          <a:p>
            <a:r>
              <a:rPr lang="en-US" sz="2200" dirty="0"/>
              <a:t>basically drops out of the equation.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9B2FFBAC-772F-449B-8E66-2F016DB0F2A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2823721"/>
            <a:ext cx="5335229" cy="379168"/>
          </a:xfrm>
        </p:spPr>
        <p:txBody>
          <a:bodyPr t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There is no linear relationship between</a:t>
            </a:r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575193E5-5319-46ED-8CF5-701615270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8735904"/>
              </p:ext>
            </p:extLst>
          </p:nvPr>
        </p:nvGraphicFramePr>
        <p:xfrm>
          <a:off x="5672138" y="2817813"/>
          <a:ext cx="101123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01440" imgH="330120" progId="Equation.DSMT4">
                  <p:embed/>
                </p:oleObj>
              </mc:Choice>
              <mc:Fallback>
                <p:oleObj name="Equation" r:id="rId6" imgW="901440" imgH="3301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2679A1B-C5A4-492B-9C86-FAF0F6FD12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72138" y="2817813"/>
                        <a:ext cx="1011237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3404C5F1-40FB-4A12-934F-EA0F8903103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3310974"/>
            <a:ext cx="379771" cy="358215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</a:t>
            </a:r>
          </a:p>
        </p:txBody>
      </p: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14AE2063-FA5C-43E1-992D-BEF15ECB4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816294"/>
              </p:ext>
            </p:extLst>
          </p:nvPr>
        </p:nvGraphicFramePr>
        <p:xfrm>
          <a:off x="744538" y="3321050"/>
          <a:ext cx="26035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640" imgH="330120" progId="Equation.DSMT4">
                  <p:embed/>
                </p:oleObj>
              </mc:Choice>
              <mc:Fallback>
                <p:oleObj name="Equation" r:id="rId8" imgW="215640" imgH="3301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88F4DBE2-0876-4055-96E1-62309EB88E8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4538" y="3321050"/>
                        <a:ext cx="260350" cy="398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3D4392CC-075C-4553-AAB6-3757CF98CA2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39314" y="3376459"/>
            <a:ext cx="2724765" cy="399128"/>
          </a:xfrm>
        </p:spPr>
        <p:txBody>
          <a:bodyPr lIns="0" tIns="0" rIns="0" bIns="0"/>
          <a:lstStyle/>
          <a:p>
            <a:pPr marL="0" lvl="1" indent="0">
              <a:buNone/>
            </a:pPr>
            <a:r>
              <a:rPr lang="en-US" sz="2200" dirty="0"/>
              <a:t>does not influence </a:t>
            </a:r>
            <a:r>
              <a:rPr lang="en-US" sz="2200" i="1" dirty="0"/>
              <a:t>y.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0AD3CF63-A991-47B7-94E4-07B66F49943C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0" y="3836460"/>
            <a:ext cx="586247" cy="399542"/>
          </a:xfrm>
        </p:spPr>
        <p:txBody>
          <a:bodyPr/>
          <a:lstStyle/>
          <a:p>
            <a:r>
              <a:rPr lang="en-US" sz="2200" dirty="0"/>
              <a:t>Let</a:t>
            </a:r>
          </a:p>
        </p:txBody>
      </p: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C344D525-5876-489E-B22D-5EB1061D36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090336"/>
              </p:ext>
            </p:extLst>
          </p:nvPr>
        </p:nvGraphicFramePr>
        <p:xfrm>
          <a:off x="995542" y="3862208"/>
          <a:ext cx="426016" cy="426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55320" imgH="355320" progId="Equation.DSMT4">
                  <p:embed/>
                </p:oleObj>
              </mc:Choice>
              <mc:Fallback>
                <p:oleObj name="Equation" r:id="rId10" imgW="355320" imgH="3553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C8A7A4C-124C-40A2-A46B-CA9B402D0F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95542" y="3862208"/>
                        <a:ext cx="426016" cy="4260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2AA814F-A7E9-48D6-9E0D-5F481E2DDE1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537767" y="3900833"/>
            <a:ext cx="3461937" cy="361451"/>
          </a:xfrm>
        </p:spPr>
        <p:txBody>
          <a:bodyPr lIns="0" tIns="0" rIns="0" bIns="0"/>
          <a:lstStyle/>
          <a:p>
            <a:r>
              <a:rPr lang="en-US" sz="2200" dirty="0"/>
              <a:t>be a hypothesized value of</a:t>
            </a:r>
          </a:p>
        </p:txBody>
      </p: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C87218E1-872E-4A27-9D9D-A524D70531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2898750"/>
              </p:ext>
            </p:extLst>
          </p:nvPr>
        </p:nvGraphicFramePr>
        <p:xfrm>
          <a:off x="5069213" y="3892118"/>
          <a:ext cx="377190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2720" imgH="355320" progId="Equation.DSMT4">
                  <p:embed/>
                </p:oleObj>
              </mc:Choice>
              <mc:Fallback>
                <p:oleObj name="Equation" r:id="rId12" imgW="342720" imgH="3553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03A59B22-B1BE-48BE-863A-ABB0007EFD9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69213" y="3892118"/>
                        <a:ext cx="377190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Table 45">
            <a:extLst>
              <a:ext uri="{FF2B5EF4-FFF2-40B4-BE49-F238E27FC236}">
                <a16:creationId xmlns:a16="http://schemas.microsoft.com/office/drawing/2014/main" id="{CFD878BF-4ECE-4EAB-9F59-57339CD02D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237997"/>
              </p:ext>
            </p:extLst>
          </p:nvPr>
        </p:nvGraphicFramePr>
        <p:xfrm>
          <a:off x="1465805" y="4408524"/>
          <a:ext cx="6096000" cy="1195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54613557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30778302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460732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5502"/>
                  </a:ext>
                </a:extLst>
              </a:tr>
              <a:tr h="8250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371198"/>
                  </a:ext>
                </a:extLst>
              </a:tr>
            </a:tbl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59C19CA5-1B70-41CA-A639-7476B42F9B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7813404"/>
              </p:ext>
            </p:extLst>
          </p:nvPr>
        </p:nvGraphicFramePr>
        <p:xfrm>
          <a:off x="1589028" y="4473879"/>
          <a:ext cx="1598783" cy="23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63560" imgH="241200" progId="Equation.DSMT4">
                  <p:embed/>
                </p:oleObj>
              </mc:Choice>
              <mc:Fallback>
                <p:oleObj name="Equation" r:id="rId14" imgW="1663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9028" y="4473879"/>
                        <a:ext cx="1598783" cy="231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0BBB4B08-C220-49F6-BB60-2EFA655508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8614023"/>
              </p:ext>
            </p:extLst>
          </p:nvPr>
        </p:nvGraphicFramePr>
        <p:xfrm>
          <a:off x="3777422" y="4460208"/>
          <a:ext cx="1589156" cy="25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790640" imgH="291960" progId="Equation.DSMT4">
                  <p:embed/>
                </p:oleObj>
              </mc:Choice>
              <mc:Fallback>
                <p:oleObj name="Equation" r:id="rId16" imgW="17906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77422" y="4460208"/>
                        <a:ext cx="1589156" cy="259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449168FA-7555-44A2-9A66-1D8A1BF03D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2581720"/>
              </p:ext>
            </p:extLst>
          </p:nvPr>
        </p:nvGraphicFramePr>
        <p:xfrm>
          <a:off x="5766679" y="4459829"/>
          <a:ext cx="1528071" cy="225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38000" imgH="241200" progId="Equation.DSMT4">
                  <p:embed/>
                </p:oleObj>
              </mc:Choice>
              <mc:Fallback>
                <p:oleObj name="Equation" r:id="rId18" imgW="1638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66679" y="4459829"/>
                        <a:ext cx="1528071" cy="225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CB0E738D-2D5A-4129-AD45-7678F49E17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054262"/>
              </p:ext>
            </p:extLst>
          </p:nvPr>
        </p:nvGraphicFramePr>
        <p:xfrm>
          <a:off x="1881188" y="4841875"/>
          <a:ext cx="1139825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257120" imgH="355320" progId="Equation.DSMT4">
                  <p:embed/>
                </p:oleObj>
              </mc:Choice>
              <mc:Fallback>
                <p:oleObj name="Equation" r:id="rId20" imgW="1257120" imgH="3553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881188" y="4841875"/>
                        <a:ext cx="1139825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967D70A9-4B8C-4D26-9233-59D2AA621F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2250613"/>
              </p:ext>
            </p:extLst>
          </p:nvPr>
        </p:nvGraphicFramePr>
        <p:xfrm>
          <a:off x="1798638" y="5243513"/>
          <a:ext cx="11795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95280" imgH="355320" progId="Equation.DSMT4">
                  <p:embed/>
                </p:oleObj>
              </mc:Choice>
              <mc:Fallback>
                <p:oleObj name="Equation" r:id="rId22" imgW="1295280" imgH="355320" progId="Equation.DSMT4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CB0E738D-2D5A-4129-AD45-7678F49E17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798638" y="5243513"/>
                        <a:ext cx="1179512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8A52D63B-7D1C-4B0A-8992-19AF421358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030230"/>
              </p:ext>
            </p:extLst>
          </p:nvPr>
        </p:nvGraphicFramePr>
        <p:xfrm>
          <a:off x="4002088" y="4818063"/>
          <a:ext cx="1141412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257120" imgH="355320" progId="Equation.DSMT4">
                  <p:embed/>
                </p:oleObj>
              </mc:Choice>
              <mc:Fallback>
                <p:oleObj name="Equation" r:id="rId24" imgW="1257120" imgH="355320" progId="Equation.DSMT4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CB0E738D-2D5A-4129-AD45-7678F49E17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002088" y="4818063"/>
                        <a:ext cx="1141412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2652B560-83C5-472E-A59F-E2C4384C64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7829312"/>
              </p:ext>
            </p:extLst>
          </p:nvPr>
        </p:nvGraphicFramePr>
        <p:xfrm>
          <a:off x="3932238" y="5243513"/>
          <a:ext cx="116522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282680" imgH="355320" progId="Equation.DSMT4">
                  <p:embed/>
                </p:oleObj>
              </mc:Choice>
              <mc:Fallback>
                <p:oleObj name="Equation" r:id="rId26" imgW="1282680" imgH="35532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8A52D63B-7D1C-4B0A-8992-19AF421358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932238" y="5243513"/>
                        <a:ext cx="1165225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E55214BC-4D3A-46CB-A789-8657BA7AE6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97202"/>
              </p:ext>
            </p:extLst>
          </p:nvPr>
        </p:nvGraphicFramePr>
        <p:xfrm>
          <a:off x="5867400" y="4843463"/>
          <a:ext cx="11430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257120" imgH="355320" progId="Equation.DSMT4">
                  <p:embed/>
                </p:oleObj>
              </mc:Choice>
              <mc:Fallback>
                <p:oleObj name="Equation" r:id="rId28" imgW="1257120" imgH="35532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8A52D63B-7D1C-4B0A-8992-19AF421358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867400" y="4843463"/>
                        <a:ext cx="1143000" cy="323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53D0C6DC-9230-4D05-9680-2BF42B7920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9742133"/>
              </p:ext>
            </p:extLst>
          </p:nvPr>
        </p:nvGraphicFramePr>
        <p:xfrm>
          <a:off x="5867400" y="5243513"/>
          <a:ext cx="11668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282680" imgH="355320" progId="Equation.DSMT4">
                  <p:embed/>
                </p:oleObj>
              </mc:Choice>
              <mc:Fallback>
                <p:oleObj name="Equation" r:id="rId30" imgW="1282680" imgH="355320" progId="Equation.DSMT4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2652B560-83C5-472E-A59F-E2C4384C64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867400" y="5243513"/>
                        <a:ext cx="1166813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E3C520D4-E2A9-44A7-BB67-97E5679586B3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2901" y="5851937"/>
            <a:ext cx="1544894" cy="439041"/>
          </a:xfrm>
        </p:spPr>
        <p:txBody>
          <a:bodyPr r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Typically</a:t>
            </a:r>
          </a:p>
        </p:txBody>
      </p:sp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A5B18FC4-44CC-4633-AC9A-97B516FB0B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9215841"/>
              </p:ext>
            </p:extLst>
          </p:nvPr>
        </p:nvGraphicFramePr>
        <p:xfrm>
          <a:off x="1929818" y="5884863"/>
          <a:ext cx="98425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812520" imgH="355320" progId="Equation.DSMT4">
                  <p:embed/>
                </p:oleObj>
              </mc:Choice>
              <mc:Fallback>
                <p:oleObj name="Equation" r:id="rId32" imgW="812520" imgH="3553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A3C2D29-FD52-4AEF-8E0F-8D3ACEA09D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1929818" y="5884863"/>
                        <a:ext cx="984250" cy="430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5D88305-6C28-4D01-AE49-DF9CF41369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010514" y="5917493"/>
            <a:ext cx="3949616" cy="383154"/>
          </a:xfrm>
        </p:spPr>
        <p:txBody>
          <a:bodyPr lIns="0" tIns="0" rIns="0" bIns="0"/>
          <a:lstStyle/>
          <a:p>
            <a:r>
              <a:rPr lang="en-US" sz="2200" dirty="0"/>
              <a:t>but it could be a nonzero value.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99BBC6F-E284-49C8-B5E7-9AF40D2E4F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312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1E14F-980D-4147-8AAC-FB78C4E1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7.2: Model Selection </a:t>
            </a:r>
            <a:r>
              <a:rPr lang="en-US" sz="1000" b="0" dirty="0"/>
              <a:t>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069A-50A2-4D2F-BAFB-A834B503060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6013655" cy="419355"/>
          </a:xfrm>
        </p:spPr>
        <p:txBody>
          <a:bodyPr/>
          <a:lstStyle/>
          <a:p>
            <a:r>
              <a:rPr lang="en-US" sz="2000" dirty="0"/>
              <a:t>The test statistic for a test of individual significance: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5CFAB0F8-36EC-4FC4-98E4-C5EE31867A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254859"/>
              </p:ext>
            </p:extLst>
          </p:nvPr>
        </p:nvGraphicFramePr>
        <p:xfrm>
          <a:off x="3944938" y="1839913"/>
          <a:ext cx="125730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799920" progId="Equation.DSMT4">
                  <p:embed/>
                </p:oleObj>
              </mc:Choice>
              <mc:Fallback>
                <p:oleObj name="Equation" r:id="rId2" imgW="1384200" imgH="7999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CD0DE76-7D9D-4F63-AC8E-28A42BEA89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44938" y="1839913"/>
                        <a:ext cx="1257300" cy="728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60733C-2C0E-4AFA-8A91-52749FF4ECF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2421322"/>
            <a:ext cx="394519" cy="35137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D03D326A-2005-4B51-844F-85167CB66B9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6848883"/>
              </p:ext>
            </p:extLst>
          </p:nvPr>
        </p:nvGraphicFramePr>
        <p:xfrm>
          <a:off x="785558" y="2497391"/>
          <a:ext cx="1435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34960" imgH="304560" progId="Equation.DSMT4">
                  <p:embed/>
                </p:oleObj>
              </mc:Choice>
              <mc:Fallback>
                <p:oleObj name="Equation" r:id="rId4" imgW="1434960" imgH="3045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9793D3C-6D12-443E-813D-14C874EBE6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5558" y="2497391"/>
                        <a:ext cx="1435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7B07D-8DCB-4184-8588-E9D19E2E6EE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1" y="2883772"/>
            <a:ext cx="276532" cy="37177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34AA5985-0160-4754-B888-6207B1A910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781328"/>
              </p:ext>
            </p:extLst>
          </p:nvPr>
        </p:nvGraphicFramePr>
        <p:xfrm>
          <a:off x="755039" y="2953516"/>
          <a:ext cx="228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8600" imgH="355320" progId="Equation.DSMT4">
                  <p:embed/>
                </p:oleObj>
              </mc:Choice>
              <mc:Fallback>
                <p:oleObj name="Equation" r:id="rId6" imgW="228600" imgH="3553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BEB7842-A0B2-4037-BF8F-39E196D57E1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5039" y="2953516"/>
                        <a:ext cx="2286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7EE567-A0E3-47B1-8BB2-919DB9312E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80320" y="2934806"/>
            <a:ext cx="2075835" cy="354083"/>
          </a:xfrm>
        </p:spPr>
        <p:txBody>
          <a:bodyPr lIns="0" tIns="0" rIns="0" bIns="0"/>
          <a:lstStyle/>
          <a:p>
            <a:r>
              <a:rPr lang="en-US" sz="2000" dirty="0"/>
              <a:t>is the estimate for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EA1563B2-0031-4A50-B94D-F2FA024A8C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6766353"/>
              </p:ext>
            </p:extLst>
          </p:nvPr>
        </p:nvGraphicFramePr>
        <p:xfrm>
          <a:off x="3219859" y="2968265"/>
          <a:ext cx="342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720" imgH="355320" progId="Equation.DSMT4">
                  <p:embed/>
                </p:oleObj>
              </mc:Choice>
              <mc:Fallback>
                <p:oleObj name="Equation" r:id="rId8" imgW="342720" imgH="3553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1EE55CBF-945B-4DDC-8D89-1AED7C6866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219859" y="2968265"/>
                        <a:ext cx="342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D4045D2-D32F-4549-88B9-938A7DA98C9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3495762"/>
            <a:ext cx="379771" cy="324068"/>
          </a:xfrm>
        </p:spPr>
        <p:txBody>
          <a:bodyPr tIns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C956C885-9DA6-4693-A42E-B7FCFB1E7B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0147828"/>
              </p:ext>
            </p:extLst>
          </p:nvPr>
        </p:nvGraphicFramePr>
        <p:xfrm>
          <a:off x="733731" y="3432510"/>
          <a:ext cx="685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85800" imgH="431640" progId="Equation.DSMT4">
                  <p:embed/>
                </p:oleObj>
              </mc:Choice>
              <mc:Fallback>
                <p:oleObj name="Equation" r:id="rId10" imgW="685800" imgH="4316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DD2D573-65FD-418D-9C2A-FFE3DB9886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33731" y="3432510"/>
                        <a:ext cx="685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7FAF8D7-CB5F-4D8F-97F6-833E557700C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537519" y="3446356"/>
            <a:ext cx="4125861" cy="391258"/>
          </a:xfrm>
        </p:spPr>
        <p:txBody>
          <a:bodyPr lIns="0" tIns="0" rIns="0" bIns="0"/>
          <a:lstStyle/>
          <a:p>
            <a:r>
              <a:rPr lang="en-US" sz="2000" dirty="0"/>
              <a:t>is the standard error of the estimator</a:t>
            </a:r>
          </a:p>
        </p:txBody>
      </p:sp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240CA094-6CCB-4F58-BD33-A90AE97D4C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32292"/>
              </p:ext>
            </p:extLst>
          </p:nvPr>
        </p:nvGraphicFramePr>
        <p:xfrm>
          <a:off x="5737737" y="3454962"/>
          <a:ext cx="2921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1960" imgH="355320" progId="Equation.DSMT4">
                  <p:embed/>
                </p:oleObj>
              </mc:Choice>
              <mc:Fallback>
                <p:oleObj name="Equation" r:id="rId12" imgW="291960" imgH="3553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428636C7-D40E-4C85-8C04-0EBA55B6DD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37737" y="3454962"/>
                        <a:ext cx="2921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066CD8-78D1-46FA-953F-EE15A3DEA2B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0" y="3894385"/>
            <a:ext cx="350274" cy="36789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5737DEFC-C4BE-413D-A13C-C7879A247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0535935"/>
              </p:ext>
            </p:extLst>
          </p:nvPr>
        </p:nvGraphicFramePr>
        <p:xfrm>
          <a:off x="721031" y="3912163"/>
          <a:ext cx="3556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55320" imgH="355320" progId="Equation.DSMT4">
                  <p:embed/>
                </p:oleObj>
              </mc:Choice>
              <mc:Fallback>
                <p:oleObj name="Equation" r:id="rId14" imgW="355320" imgH="3553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93C42BA2-5536-4E37-9FD2-3D9381A961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21031" y="3912163"/>
                        <a:ext cx="3556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254C97-EF68-41CE-98D6-BECB010BE7D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151153" y="3929027"/>
            <a:ext cx="3273364" cy="348003"/>
          </a:xfrm>
        </p:spPr>
        <p:txBody>
          <a:bodyPr lIns="0" tIns="0" rIns="0" bIns="0"/>
          <a:lstStyle/>
          <a:p>
            <a:r>
              <a:rPr lang="en-US" sz="2000" dirty="0"/>
              <a:t>is the hypothesized value of</a:t>
            </a:r>
          </a:p>
        </p:txBody>
      </p: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BD55C789-33AB-410C-80A6-DF5EF0D9F5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4112399"/>
              </p:ext>
            </p:extLst>
          </p:nvPr>
        </p:nvGraphicFramePr>
        <p:xfrm>
          <a:off x="4399731" y="3941659"/>
          <a:ext cx="3429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2720" imgH="355320" progId="Equation.DSMT4">
                  <p:embed/>
                </p:oleObj>
              </mc:Choice>
              <mc:Fallback>
                <p:oleObj name="Equation" r:id="rId16" imgW="342720" imgH="3553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4FE72F05-E76C-405F-804E-8EF84146F2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99731" y="3941659"/>
                        <a:ext cx="342900" cy="355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12F9EE0-16BF-4C17-BDF7-7B8E480633F5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2900" y="4534935"/>
            <a:ext cx="4125861" cy="346784"/>
          </a:xfrm>
        </p:spPr>
        <p:txBody>
          <a:bodyPr tIns="0" r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If the hypothesized value is zero,</a:t>
            </a:r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98141566-CC28-4734-AB17-94022C9634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127602"/>
              </p:ext>
            </p:extLst>
          </p:nvPr>
        </p:nvGraphicFramePr>
        <p:xfrm>
          <a:off x="4533900" y="4391025"/>
          <a:ext cx="106045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82680" imgH="774360" progId="Equation.DSMT4">
                  <p:embed/>
                </p:oleObj>
              </mc:Choice>
              <mc:Fallback>
                <p:oleObj name="Equation" r:id="rId18" imgW="1282680" imgH="7743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95A593A-77F2-4F56-95DD-F0613FB5692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533900" y="4391025"/>
                        <a:ext cx="1060450" cy="639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A7D8634-EBA6-4E36-8EBD-5929ACCFFB8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42900" y="5080908"/>
            <a:ext cx="2931242" cy="390744"/>
          </a:xfrm>
        </p:spPr>
        <p:txBody>
          <a:bodyPr tIns="0" r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Null not rejected, then</a:t>
            </a:r>
          </a:p>
        </p:txBody>
      </p: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66BE5559-0656-4B50-A7C8-B250EC85D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303993"/>
              </p:ext>
            </p:extLst>
          </p:nvPr>
        </p:nvGraphicFramePr>
        <p:xfrm>
          <a:off x="3285796" y="5066062"/>
          <a:ext cx="265430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41200" imgH="355320" progId="Equation.DSMT4">
                  <p:embed/>
                </p:oleObj>
              </mc:Choice>
              <mc:Fallback>
                <p:oleObj name="Equation" r:id="rId20" imgW="241200" imgH="35532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525DDA30-1D1D-4DE5-AE44-270DB568BB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285796" y="5066062"/>
                        <a:ext cx="265430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8EC0C7F-0212-48BC-80C3-7FDA83F820AF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660502" y="5085381"/>
            <a:ext cx="1976286" cy="371841"/>
          </a:xfrm>
        </p:spPr>
        <p:txBody>
          <a:bodyPr lIns="0" tIns="0" rIns="0" bIns="0"/>
          <a:lstStyle/>
          <a:p>
            <a:r>
              <a:rPr lang="en-US" sz="2000" dirty="0"/>
              <a:t>is not significant.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6D95C8B3-40BF-409F-B82E-8BD01F13FD5D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42900" y="5543375"/>
            <a:ext cx="2533035" cy="355980"/>
          </a:xfrm>
        </p:spPr>
        <p:txBody>
          <a:bodyPr t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Null rejected, then</a:t>
            </a:r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B0ED9563-DF22-4C18-B526-97C397733C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1630215"/>
              </p:ext>
            </p:extLst>
          </p:nvPr>
        </p:nvGraphicFramePr>
        <p:xfrm>
          <a:off x="2939046" y="5536369"/>
          <a:ext cx="265430" cy="39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41200" imgH="355320" progId="Equation.DSMT4">
                  <p:embed/>
                </p:oleObj>
              </mc:Choice>
              <mc:Fallback>
                <p:oleObj name="Equation" r:id="rId22" imgW="241200" imgH="35532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66BE5559-0656-4B50-A7C8-B250EC85D5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939046" y="5536369"/>
                        <a:ext cx="265430" cy="39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10C11F16-91A4-4CBE-9520-57339D8F6BEC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285796" y="5542563"/>
            <a:ext cx="1578080" cy="373231"/>
          </a:xfrm>
        </p:spPr>
        <p:txBody>
          <a:bodyPr lIns="0" tIns="0" rIns="0" bIns="0"/>
          <a:lstStyle/>
          <a:p>
            <a:r>
              <a:rPr lang="en-US" sz="2000" dirty="0"/>
              <a:t>is significant.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236F20A3-26FC-4B81-99C2-298059F72ABA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342901" y="5989050"/>
            <a:ext cx="5526958" cy="410023"/>
          </a:xfrm>
        </p:spPr>
        <p:txBody>
          <a:bodyPr rIns="0"/>
          <a:lstStyle/>
          <a:p>
            <a:r>
              <a:rPr lang="en-US" sz="2000" dirty="0"/>
              <a:t>Note that the testing framework for the intercept</a:t>
            </a:r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1183C040-6CC0-462A-B8C0-A9DFCE0A40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467938"/>
              </p:ext>
            </p:extLst>
          </p:nvPr>
        </p:nvGraphicFramePr>
        <p:xfrm>
          <a:off x="5928366" y="6046140"/>
          <a:ext cx="279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79360" imgH="330120" progId="Equation.DSMT4">
                  <p:embed/>
                </p:oleObj>
              </mc:Choice>
              <mc:Fallback>
                <p:oleObj name="Equation" r:id="rId24" imgW="279360" imgH="33012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148ACD70-F9A8-4335-A27A-F304DBE47A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928366" y="6046140"/>
                        <a:ext cx="279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A39C1AA-2128-460F-8116-0E0CB6BA8B1E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266273" y="6046140"/>
            <a:ext cx="1093511" cy="364621"/>
          </a:xfrm>
        </p:spPr>
        <p:txBody>
          <a:bodyPr lIns="0" tIns="0" rIns="0" bIns="0"/>
          <a:lstStyle/>
          <a:p>
            <a:r>
              <a:rPr lang="en-US" sz="2000" dirty="0"/>
              <a:t>is similar.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00914645-3642-4C7A-ABAD-1084173800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44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81B8-208C-4687-90FC-B3D267A96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7.2: Model Selection </a:t>
            </a:r>
            <a:r>
              <a:rPr lang="en-US" sz="1000" b="0" dirty="0"/>
              <a:t>15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31741-7336-4AC8-A4E6-1A2D60042FA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1392748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Example: Recall Model 3 was the preferred model.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Conduct a hypothesis test to determine whether cost influences earnings at the 5% significance level.</a:t>
            </a:r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82330B49-093F-4CB7-AF9D-D393BD94D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1354232"/>
              </p:ext>
            </p:extLst>
          </p:nvPr>
        </p:nvGraphicFramePr>
        <p:xfrm>
          <a:off x="419100" y="2960328"/>
          <a:ext cx="838200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417">
                  <a:extLst>
                    <a:ext uri="{9D8B030D-6E8A-4147-A177-3AD203B41FA5}">
                      <a16:colId xmlns:a16="http://schemas.microsoft.com/office/drawing/2014/main" val="1545152135"/>
                    </a:ext>
                  </a:extLst>
                </a:gridCol>
                <a:gridCol w="2091229">
                  <a:extLst>
                    <a:ext uri="{9D8B030D-6E8A-4147-A177-3AD203B41FA5}">
                      <a16:colId xmlns:a16="http://schemas.microsoft.com/office/drawing/2014/main" val="138445820"/>
                    </a:ext>
                  </a:extLst>
                </a:gridCol>
                <a:gridCol w="2255247">
                  <a:extLst>
                    <a:ext uri="{9D8B030D-6E8A-4147-A177-3AD203B41FA5}">
                      <a16:colId xmlns:a16="http://schemas.microsoft.com/office/drawing/2014/main" val="4128914662"/>
                    </a:ext>
                  </a:extLst>
                </a:gridCol>
                <a:gridCol w="1100287">
                  <a:extLst>
                    <a:ext uri="{9D8B030D-6E8A-4147-A177-3AD203B41FA5}">
                      <a16:colId xmlns:a16="http://schemas.microsoft.com/office/drawing/2014/main" val="1705715640"/>
                    </a:ext>
                  </a:extLst>
                </a:gridCol>
                <a:gridCol w="1407821">
                  <a:extLst>
                    <a:ext uri="{9D8B030D-6E8A-4147-A177-3AD203B41FA5}">
                      <a16:colId xmlns:a16="http://schemas.microsoft.com/office/drawing/2014/main" val="20422096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Coefficients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Standard error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t</a:t>
                      </a:r>
                      <a:r>
                        <a:rPr lang="en-US" dirty="0"/>
                        <a:t> stat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  <a:r>
                        <a:rPr lang="en-US" dirty="0"/>
                        <a:t>-value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5908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10004.9665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7634.3338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0.1927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17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0.4349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0.1110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3.917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403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Grad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178.0989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69.1940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2.574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3336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Debt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141.4783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117.2120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1.207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0.2300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52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2526.7888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1103.4026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2.290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0.0239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967351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242FF71-9B6E-43CD-812F-0D7A13C519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507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06CDD-8FF4-40FA-A2E5-FAE4A6EE5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7.2: Model Selection </a:t>
            </a:r>
            <a:r>
              <a:rPr lang="en-US" sz="1000" b="0" dirty="0"/>
              <a:t>16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F6BAB-F10F-4E83-BC23-A4BECC12AE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1363252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We set up the following competing hypotheses to determine whether costs influence earnings.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3B3F05C-8224-4DA9-A36E-471C82D1FF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5400519"/>
              </p:ext>
            </p:extLst>
          </p:nvPr>
        </p:nvGraphicFramePr>
        <p:xfrm>
          <a:off x="3990491" y="2708330"/>
          <a:ext cx="1131887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28520" imgH="330120" progId="Equation.DSMT4">
                  <p:embed/>
                </p:oleObj>
              </mc:Choice>
              <mc:Fallback>
                <p:oleObj name="Equation" r:id="rId2" imgW="1028520" imgH="3301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3BF0483-F3A3-4645-8081-A5D4C9CDB0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990491" y="2708330"/>
                        <a:ext cx="1131887" cy="361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6295A91E-3A2F-4096-8D67-A2CC12A84A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8756378"/>
              </p:ext>
            </p:extLst>
          </p:nvPr>
        </p:nvGraphicFramePr>
        <p:xfrm>
          <a:off x="3949215" y="3138353"/>
          <a:ext cx="117316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66680" imgH="330120" progId="Equation.DSMT4">
                  <p:embed/>
                </p:oleObj>
              </mc:Choice>
              <mc:Fallback>
                <p:oleObj name="Equation" r:id="rId4" imgW="106668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6412778-123D-44F6-9E05-316846E6B2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949215" y="3138353"/>
                        <a:ext cx="1173163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CCB02-682F-451B-AFE7-397219E00A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1" y="3738264"/>
            <a:ext cx="424016" cy="415510"/>
          </a:xfrm>
        </p:spPr>
        <p:txBody>
          <a:bodyPr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D62499EC-C32A-421C-9CDD-910A4E0822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9216870"/>
              </p:ext>
            </p:extLst>
          </p:nvPr>
        </p:nvGraphicFramePr>
        <p:xfrm>
          <a:off x="627063" y="3578225"/>
          <a:ext cx="7415212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75240" imgH="634680" progId="Equation.DSMT4">
                  <p:embed/>
                </p:oleObj>
              </mc:Choice>
              <mc:Fallback>
                <p:oleObj name="Equation" r:id="rId6" imgW="6375240" imgH="6346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62187AC-8C87-4DEB-9476-06D84CC224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7063" y="3578225"/>
                        <a:ext cx="7415212" cy="738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983ECB-1CBA-4B7F-AF4B-1E7D02A1808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4474226"/>
            <a:ext cx="5246739" cy="50571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p-value is 0.0002, so we reject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E8A1A9D0-8767-4CF8-9ED2-3986E725DF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550827"/>
              </p:ext>
            </p:extLst>
          </p:nvPr>
        </p:nvGraphicFramePr>
        <p:xfrm>
          <a:off x="5600953" y="4539899"/>
          <a:ext cx="433070" cy="36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93480" imgH="330120" progId="Equation.DSMT4">
                  <p:embed/>
                </p:oleObj>
              </mc:Choice>
              <mc:Fallback>
                <p:oleObj name="Equation" r:id="rId8" imgW="393480" imgH="33012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DC96BD8-2F65-493D-A326-D3BAEB31DC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00953" y="4539899"/>
                        <a:ext cx="433070" cy="36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58C68C-31C8-46E7-976C-715FDE46814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5026100"/>
            <a:ext cx="8458200" cy="929704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At the 5% significance level, Cost is significant in explaining Earnings.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7A7E648-0993-4605-A3DE-0AD0C22DBB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4423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499B3-9CBF-4867-9871-2413EE53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7.2: Model Selection </a:t>
            </a:r>
            <a:r>
              <a:rPr lang="en-US" sz="1000" b="0" dirty="0"/>
              <a:t>17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8820A-23AC-4AC2-ABD0-8F775563BE7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539390"/>
          </a:xfrm>
        </p:spPr>
        <p:txBody>
          <a:bodyPr/>
          <a:lstStyle/>
          <a:p>
            <a:r>
              <a:rPr lang="en-US" sz="1600" dirty="0"/>
              <a:t>Capital Asset Pricing Model (C</a:t>
            </a:r>
            <a:r>
              <a:rPr lang="en-US" sz="100" dirty="0"/>
              <a:t> </a:t>
            </a:r>
            <a:r>
              <a:rPr lang="en-US" sz="1600" dirty="0"/>
              <a:t>A</a:t>
            </a:r>
            <a:r>
              <a:rPr lang="en-US" sz="100" dirty="0"/>
              <a:t> </a:t>
            </a:r>
            <a:r>
              <a:rPr lang="en-US" sz="1600" dirty="0"/>
              <a:t>P</a:t>
            </a:r>
            <a:r>
              <a:rPr lang="en-US" sz="100" dirty="0"/>
              <a:t> </a:t>
            </a:r>
            <a:r>
              <a:rPr lang="en-US" sz="1600" dirty="0"/>
              <a:t>M): Expresses the risk-adjusted return of an asset as a function of the risk-adjusted market return.</a:t>
            </a: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4E500B60-0F0B-46D2-AB45-17517F0C81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389552"/>
              </p:ext>
            </p:extLst>
          </p:nvPr>
        </p:nvGraphicFramePr>
        <p:xfrm>
          <a:off x="3527425" y="1844675"/>
          <a:ext cx="2165350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431640" progId="Equation.DSMT4">
                  <p:embed/>
                </p:oleObj>
              </mc:Choice>
              <mc:Fallback>
                <p:oleObj name="Equation" r:id="rId2" imgW="2971800" imgH="4316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0159181-305F-4B85-AE7F-2CF8587DB1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27425" y="1844675"/>
                        <a:ext cx="2165350" cy="314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9C332-DF78-4F99-9295-81E0E7E33FB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2232783"/>
            <a:ext cx="4470400" cy="294517"/>
          </a:xfrm>
        </p:spPr>
        <p:txBody>
          <a:bodyPr tIns="0"/>
          <a:lstStyle/>
          <a:p>
            <a:pPr lvl="1"/>
            <a:r>
              <a:rPr lang="en-US" sz="1600" i="1" dirty="0"/>
              <a:t>R</a:t>
            </a:r>
            <a:r>
              <a:rPr lang="en-US" sz="1600" dirty="0"/>
              <a:t> is the rate of return on a stock or portfolio.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A692AE-D78E-4E2B-ADA1-363D341E9A9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1" y="2618235"/>
            <a:ext cx="317500" cy="226566"/>
          </a:xfrm>
        </p:spPr>
        <p:txBody>
          <a:bodyPr tIns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</a:p>
        </p:txBody>
      </p:sp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534BC5A3-15D7-4C66-9D01-74A2235670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6691735"/>
              </p:ext>
            </p:extLst>
          </p:nvPr>
        </p:nvGraphicFramePr>
        <p:xfrm>
          <a:off x="698789" y="2556597"/>
          <a:ext cx="323273" cy="30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5320" imgH="330120" progId="Equation.DSMT4">
                  <p:embed/>
                </p:oleObj>
              </mc:Choice>
              <mc:Fallback>
                <p:oleObj name="Equation" r:id="rId4" imgW="35532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7EA414B-71DF-41F3-A220-C281CBE013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98789" y="2556597"/>
                        <a:ext cx="323273" cy="30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57B3D-02C0-46C7-B815-0AF9C2EC60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66800" y="2561613"/>
            <a:ext cx="4051300" cy="293893"/>
          </a:xfrm>
        </p:spPr>
        <p:txBody>
          <a:bodyPr lIns="0" tIns="0" rIns="0" bIns="0"/>
          <a:lstStyle/>
          <a:p>
            <a:pPr marL="0" lvl="1" indent="0">
              <a:buNone/>
            </a:pPr>
            <a:r>
              <a:rPr lang="en-US" sz="1600" dirty="0"/>
              <a:t>is the market return (typically the S&amp;P 500).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8062560-6457-4197-B8B8-BE9F6B5B23F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1" y="2903630"/>
            <a:ext cx="292100" cy="245969"/>
          </a:xfrm>
        </p:spPr>
        <p:txBody>
          <a:bodyPr tIns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AC754DC0-63C4-4A48-8B40-DCF6B8C8D9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362792"/>
              </p:ext>
            </p:extLst>
          </p:nvPr>
        </p:nvGraphicFramePr>
        <p:xfrm>
          <a:off x="715425" y="2912171"/>
          <a:ext cx="251901" cy="293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4560" imgH="355320" progId="Equation.DSMT4">
                  <p:embed/>
                </p:oleObj>
              </mc:Choice>
              <mc:Fallback>
                <p:oleObj name="Equation" r:id="rId6" imgW="304560" imgH="3553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BE44EF5-2844-4437-B6D1-96EDBB1F2F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5425" y="2912171"/>
                        <a:ext cx="251901" cy="293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D32447A-9103-4C4C-BD29-9CFFC5FCCE1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16000" y="2895311"/>
            <a:ext cx="4775200" cy="290561"/>
          </a:xfrm>
        </p:spPr>
        <p:txBody>
          <a:bodyPr lIns="0" tIns="0" rIns="0" bIns="0"/>
          <a:lstStyle/>
          <a:p>
            <a:pPr marL="0" lvl="1" indent="0">
              <a:buNone/>
            </a:pPr>
            <a:r>
              <a:rPr lang="en-US" sz="1600" dirty="0"/>
              <a:t>is the risk-free interest rate (typically a Treasury bill).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F0F70D2-2B69-423A-92D1-A02BB20E2E7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39991" y="3240210"/>
            <a:ext cx="244209" cy="239589"/>
          </a:xfrm>
        </p:spPr>
        <p:txBody>
          <a:bodyPr tIns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3341B14C-0211-4424-AC0F-EC56816108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526716"/>
              </p:ext>
            </p:extLst>
          </p:nvPr>
        </p:nvGraphicFramePr>
        <p:xfrm>
          <a:off x="731195" y="3237963"/>
          <a:ext cx="734711" cy="2519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8840" imgH="304560" progId="Equation.DSMT4">
                  <p:embed/>
                </p:oleObj>
              </mc:Choice>
              <mc:Fallback>
                <p:oleObj name="Equation" r:id="rId8" imgW="888840" imgH="304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851E837-F37F-40CC-86AA-A88623DD97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31195" y="3237963"/>
                        <a:ext cx="734711" cy="2519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6932331-8405-434C-90C0-075E3533771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533791" y="3223712"/>
            <a:ext cx="1869809" cy="268787"/>
          </a:xfrm>
        </p:spPr>
        <p:txBody>
          <a:bodyPr lIns="0" tIns="0" rIns="0" bIns="0"/>
          <a:lstStyle/>
          <a:p>
            <a:r>
              <a:rPr lang="en-US" sz="1600" dirty="0"/>
              <a:t>are used in place of</a:t>
            </a:r>
          </a:p>
        </p:txBody>
      </p:sp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AB9EC950-A835-46F0-B2D8-2BEF551C8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919368"/>
              </p:ext>
            </p:extLst>
          </p:nvPr>
        </p:nvGraphicFramePr>
        <p:xfrm>
          <a:off x="3428787" y="3228238"/>
          <a:ext cx="828643" cy="253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79280" imgH="330120" progId="Equation.DSMT4">
                  <p:embed/>
                </p:oleObj>
              </mc:Choice>
              <mc:Fallback>
                <p:oleObj name="Equation" r:id="rId10" imgW="1079280" imgH="3301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DB4AE9D-04DE-4B70-8545-EE803B2AF9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428787" y="3228238"/>
                        <a:ext cx="828643" cy="253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D435D04D-72F0-4380-8ED9-4957E54FEB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42014"/>
              </p:ext>
            </p:extLst>
          </p:nvPr>
        </p:nvGraphicFramePr>
        <p:xfrm>
          <a:off x="371057" y="3573734"/>
          <a:ext cx="288636" cy="265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17160" imgH="291960" progId="Equation.DSMT4">
                  <p:embed/>
                </p:oleObj>
              </mc:Choice>
              <mc:Fallback>
                <p:oleObj name="Equation" r:id="rId12" imgW="317160" imgH="2919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2FEE971B-70F4-4F87-B4AF-D036E8ECD8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71057" y="3573734"/>
                        <a:ext cx="288636" cy="265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47580D6-FE85-4B53-AC2E-EEB8304266EE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8500" y="3558295"/>
            <a:ext cx="6438900" cy="289805"/>
          </a:xfrm>
        </p:spPr>
        <p:txBody>
          <a:bodyPr lIns="0" tIns="0" rIns="0" bIns="0"/>
          <a:lstStyle/>
          <a:p>
            <a:r>
              <a:rPr lang="en-US" sz="1600" dirty="0"/>
              <a:t>measures how sensitive the stock’s return is to changes in the market.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1928DCF8-631F-49A2-B881-6D679D9611E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39991" y="3902667"/>
            <a:ext cx="2606410" cy="262934"/>
          </a:xfrm>
        </p:spPr>
        <p:txBody>
          <a:bodyPr tIns="0"/>
          <a:lstStyle/>
          <a:p>
            <a:pPr lvl="1"/>
            <a:r>
              <a:rPr lang="en-US" sz="1600" dirty="0"/>
              <a:t>Called the stock’s beta.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B39A70FA-9E8E-46FD-B16D-66F58C30AA4D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9310" y="4232319"/>
            <a:ext cx="270290" cy="250782"/>
          </a:xfrm>
        </p:spPr>
        <p:txBody>
          <a:bodyPr tIns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</a:p>
        </p:txBody>
      </p:sp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BFFC9625-E695-4420-B84D-88FFF0FF32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162533"/>
              </p:ext>
            </p:extLst>
          </p:nvPr>
        </p:nvGraphicFramePr>
        <p:xfrm>
          <a:off x="705008" y="4256036"/>
          <a:ext cx="545785" cy="24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60240" imgH="291960" progId="Equation.DSMT4">
                  <p:embed/>
                </p:oleObj>
              </mc:Choice>
              <mc:Fallback>
                <p:oleObj name="Equation" r:id="rId14" imgW="660240" imgH="2919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AF740899-AC6A-4CEF-AD38-E397CD28C5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5008" y="4256036"/>
                        <a:ext cx="545785" cy="241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B817B0B0-C759-4D19-A42A-84B2FC72AB90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304508" y="4214911"/>
            <a:ext cx="6074192" cy="280889"/>
          </a:xfrm>
        </p:spPr>
        <p:txBody>
          <a:bodyPr lIns="0" tIns="0" rIns="0" bIns="0"/>
          <a:lstStyle/>
          <a:p>
            <a:pPr marL="0" lvl="1" indent="0">
              <a:buNone/>
            </a:pPr>
            <a:r>
              <a:rPr lang="en-US" sz="1600" dirty="0"/>
              <a:t>any change in the market leads to an identical change in the stock.</a:t>
            </a:r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928FE517-F9A9-464D-98D6-59A4D7A90585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39307" y="4566285"/>
            <a:ext cx="270293" cy="245473"/>
          </a:xfrm>
        </p:spPr>
        <p:txBody>
          <a:bodyPr tIns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</a:p>
        </p:txBody>
      </p:sp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FB305301-FD96-44CB-BE57-C6DCC119F4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6329451"/>
              </p:ext>
            </p:extLst>
          </p:nvPr>
        </p:nvGraphicFramePr>
        <p:xfrm>
          <a:off x="694356" y="4586236"/>
          <a:ext cx="545785" cy="24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60240" imgH="291960" progId="Equation.DSMT4">
                  <p:embed/>
                </p:oleObj>
              </mc:Choice>
              <mc:Fallback>
                <p:oleObj name="Equation" r:id="rId16" imgW="660240" imgH="2919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6A7B1E0-674B-4E00-A956-6B904DAA7DD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94356" y="4586236"/>
                        <a:ext cx="545785" cy="241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Content Placeholder 34">
            <a:extLst>
              <a:ext uri="{FF2B5EF4-FFF2-40B4-BE49-F238E27FC236}">
                <a16:creationId xmlns:a16="http://schemas.microsoft.com/office/drawing/2014/main" id="{4FAB179B-4C8E-49B3-B512-7DB5AA4EBFD3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1293146" y="4540819"/>
            <a:ext cx="4724195" cy="296652"/>
          </a:xfrm>
        </p:spPr>
        <p:txBody>
          <a:bodyPr lIns="0" tIns="0" rIns="0" bIns="0"/>
          <a:lstStyle/>
          <a:p>
            <a:r>
              <a:rPr lang="en-US" sz="1600" dirty="0"/>
              <a:t>stock is more aggressive or riskier than the market.</a:t>
            </a:r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FC108ED9-9E2E-48B6-809C-6D1A28B95C9A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339307" y="4867317"/>
            <a:ext cx="265377" cy="294618"/>
          </a:xfrm>
        </p:spPr>
        <p:txBody>
          <a:bodyPr tIns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</a:p>
        </p:txBody>
      </p:sp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71BC6910-0DD9-4BD1-BDBE-12E1CA53D8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29499"/>
              </p:ext>
            </p:extLst>
          </p:nvPr>
        </p:nvGraphicFramePr>
        <p:xfrm>
          <a:off x="684776" y="4903201"/>
          <a:ext cx="551243" cy="243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60240" imgH="291960" progId="Equation.DSMT4">
                  <p:embed/>
                </p:oleObj>
              </mc:Choice>
              <mc:Fallback>
                <p:oleObj name="Equation" r:id="rId18" imgW="660240" imgH="2919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653A7DFB-D57D-430E-AB3C-74768A358D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84776" y="4903201"/>
                        <a:ext cx="551243" cy="2438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Content Placeholder 36">
            <a:extLst>
              <a:ext uri="{FF2B5EF4-FFF2-40B4-BE49-F238E27FC236}">
                <a16:creationId xmlns:a16="http://schemas.microsoft.com/office/drawing/2014/main" id="{A0A1F358-8154-417E-A7BC-D59B82AF72D0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287044" y="4877625"/>
            <a:ext cx="4656557" cy="284309"/>
          </a:xfrm>
        </p:spPr>
        <p:txBody>
          <a:bodyPr lIns="0" tIns="0" rIns="0" bIns="0"/>
          <a:lstStyle/>
          <a:p>
            <a:r>
              <a:rPr lang="en-US" sz="1600" dirty="0"/>
              <a:t>stock is conservative or less risky than the market.</a:t>
            </a:r>
          </a:p>
        </p:txBody>
      </p:sp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9CA5CD0E-54EB-4B17-AE3F-AF5B2761C6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222159"/>
              </p:ext>
            </p:extLst>
          </p:nvPr>
        </p:nvGraphicFramePr>
        <p:xfrm>
          <a:off x="392471" y="5261487"/>
          <a:ext cx="304800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04560" imgH="190440" progId="Equation.DSMT4">
                  <p:embed/>
                </p:oleObj>
              </mc:Choice>
              <mc:Fallback>
                <p:oleObj name="Equation" r:id="rId20" imgW="304560" imgH="19044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820AEEE3-7D5D-4934-B01A-342F3F7DAC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92471" y="5261487"/>
                        <a:ext cx="304800" cy="19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20818DEE-798D-48C6-AC4D-C7D3AFCEF306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766917" y="5222005"/>
            <a:ext cx="6223820" cy="279143"/>
          </a:xfrm>
        </p:spPr>
        <p:txBody>
          <a:bodyPr lIns="0" tIns="0" rIns="0" bIns="0"/>
          <a:lstStyle/>
          <a:p>
            <a:r>
              <a:rPr lang="en-US" sz="1600" dirty="0"/>
              <a:t>predicted to be zero, thus nonzero values indicate abnormal returns.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5916764B-83BF-4938-AFD0-31DE98A2420B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339308" y="5553210"/>
            <a:ext cx="2772602" cy="287151"/>
          </a:xfrm>
        </p:spPr>
        <p:txBody>
          <a:bodyPr tIns="0"/>
          <a:lstStyle/>
          <a:p>
            <a:pPr lvl="1"/>
            <a:r>
              <a:rPr lang="en-US" sz="1600" dirty="0"/>
              <a:t>Called the stock’s alpha.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E63AB7BA-F1E3-424D-88F0-B4652FB8D533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9308" y="5888198"/>
            <a:ext cx="221132" cy="247131"/>
          </a:xfrm>
        </p:spPr>
        <p:txBody>
          <a:bodyPr tIns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</a:p>
        </p:txBody>
      </p:sp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4E935350-DF30-47FC-BBE8-F2C5080C07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6652940"/>
              </p:ext>
            </p:extLst>
          </p:nvPr>
        </p:nvGraphicFramePr>
        <p:xfrm>
          <a:off x="711814" y="5885017"/>
          <a:ext cx="698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698400" imgH="241200" progId="Equation.DSMT4">
                  <p:embed/>
                </p:oleObj>
              </mc:Choice>
              <mc:Fallback>
                <p:oleObj name="Equation" r:id="rId22" imgW="698400" imgH="2412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1FE89E1C-832E-4C83-B3CB-A140EF1835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11814" y="5885017"/>
                        <a:ext cx="698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Content Placeholder 40">
            <a:extLst>
              <a:ext uri="{FF2B5EF4-FFF2-40B4-BE49-F238E27FC236}">
                <a16:creationId xmlns:a16="http://schemas.microsoft.com/office/drawing/2014/main" id="{E957A67F-9B65-42EC-AD8C-718E5540C18B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1504295" y="5880379"/>
            <a:ext cx="2462982" cy="275123"/>
          </a:xfrm>
        </p:spPr>
        <p:txBody>
          <a:bodyPr lIns="0" tIns="0" rIns="0" bIns="0"/>
          <a:lstStyle/>
          <a:p>
            <a:r>
              <a:rPr lang="en-US" sz="1600" dirty="0"/>
              <a:t>positive abnormal returns.</a:t>
            </a:r>
          </a:p>
        </p:txBody>
      </p:sp>
      <p:sp>
        <p:nvSpPr>
          <p:cNvPr id="42" name="Content Placeholder 41">
            <a:extLst>
              <a:ext uri="{FF2B5EF4-FFF2-40B4-BE49-F238E27FC236}">
                <a16:creationId xmlns:a16="http://schemas.microsoft.com/office/drawing/2014/main" id="{2B120EA5-93A9-486F-97CA-24A342AAEC55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339308" y="6242208"/>
            <a:ext cx="250628" cy="277459"/>
          </a:xfrm>
        </p:spPr>
        <p:txBody>
          <a:bodyPr tIns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</a:t>
            </a:r>
          </a:p>
        </p:txBody>
      </p:sp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F076A014-3D7A-4858-9360-A374B9F6B9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2849882"/>
              </p:ext>
            </p:extLst>
          </p:nvPr>
        </p:nvGraphicFramePr>
        <p:xfrm>
          <a:off x="703416" y="6224229"/>
          <a:ext cx="6858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85800" imgH="241200" progId="Equation.DSMT4">
                  <p:embed/>
                </p:oleObj>
              </mc:Choice>
              <mc:Fallback>
                <p:oleObj name="Equation" r:id="rId24" imgW="685800" imgH="2412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4907567C-8FDC-4F66-9472-1B1D2E3FF9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03416" y="6224229"/>
                        <a:ext cx="6858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BD0D85FB-AEDE-4138-8D4B-5BC879E44495}"/>
              </a:ext>
            </a:extLst>
          </p:cNvPr>
          <p:cNvSpPr>
            <a:spLocks noGrp="1"/>
          </p:cNvSpPr>
          <p:nvPr>
            <p:ph sz="quarter" idx="34"/>
          </p:nvPr>
        </p:nvSpPr>
        <p:spPr>
          <a:xfrm>
            <a:off x="1502317" y="6246403"/>
            <a:ext cx="2553489" cy="301882"/>
          </a:xfrm>
        </p:spPr>
        <p:txBody>
          <a:bodyPr lIns="0" tIns="0" rIns="0" bIns="0"/>
          <a:lstStyle/>
          <a:p>
            <a:pPr marL="0" lvl="1" indent="0">
              <a:buNone/>
            </a:pPr>
            <a:r>
              <a:rPr lang="en-US" sz="1600" dirty="0"/>
              <a:t>negative abnormal returns.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D07EC8E-92F2-424A-B5E8-669BCB4D1F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6419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0049-6CF1-419D-AAB8-FB743C8E2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7.2: Model Selection </a:t>
            </a:r>
            <a:r>
              <a:rPr lang="en-US" sz="1000" b="0" dirty="0"/>
              <a:t>18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142AB-D546-42AD-9D90-5261FF56978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375109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Example: Johnson &amp; Johnson monthly stock returns.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8BBD3148-21CB-4FA3-9326-812604A682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11611"/>
              </p:ext>
            </p:extLst>
          </p:nvPr>
        </p:nvGraphicFramePr>
        <p:xfrm>
          <a:off x="1432560" y="1758629"/>
          <a:ext cx="627888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3257">
                  <a:extLst>
                    <a:ext uri="{9D8B030D-6E8A-4147-A177-3AD203B41FA5}">
                      <a16:colId xmlns:a16="http://schemas.microsoft.com/office/drawing/2014/main" val="446541768"/>
                    </a:ext>
                  </a:extLst>
                </a:gridCol>
                <a:gridCol w="1686183">
                  <a:extLst>
                    <a:ext uri="{9D8B030D-6E8A-4147-A177-3AD203B41FA5}">
                      <a16:colId xmlns:a16="http://schemas.microsoft.com/office/drawing/2014/main" val="963690815"/>
                    </a:ext>
                  </a:extLst>
                </a:gridCol>
                <a:gridCol w="1427938">
                  <a:extLst>
                    <a:ext uri="{9D8B030D-6E8A-4147-A177-3AD203B41FA5}">
                      <a16:colId xmlns:a16="http://schemas.microsoft.com/office/drawing/2014/main" val="1984560375"/>
                    </a:ext>
                  </a:extLst>
                </a:gridCol>
                <a:gridCol w="1711502">
                  <a:extLst>
                    <a:ext uri="{9D8B030D-6E8A-4147-A177-3AD203B41FA5}">
                      <a16:colId xmlns:a16="http://schemas.microsoft.com/office/drawing/2014/main" val="3354512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073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4194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9168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13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017833"/>
                  </a:ext>
                </a:extLst>
              </a:tr>
            </a:tbl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64F68DD-1902-49FB-919A-A70814B2A1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208136"/>
              </p:ext>
            </p:extLst>
          </p:nvPr>
        </p:nvGraphicFramePr>
        <p:xfrm>
          <a:off x="1765095" y="1824542"/>
          <a:ext cx="774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74360" imgH="241200" progId="Equation.DSMT4">
                  <p:embed/>
                </p:oleObj>
              </mc:Choice>
              <mc:Fallback>
                <p:oleObj name="Equation" r:id="rId3" imgW="774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65095" y="1824542"/>
                        <a:ext cx="774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3B37544-0849-4C2C-B9AE-1C6F0FD1E4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964713"/>
              </p:ext>
            </p:extLst>
          </p:nvPr>
        </p:nvGraphicFramePr>
        <p:xfrm>
          <a:off x="3379429" y="1812969"/>
          <a:ext cx="584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83920" imgH="241200" progId="Equation.DSMT4">
                  <p:embed/>
                </p:oleObj>
              </mc:Choice>
              <mc:Fallback>
                <p:oleObj name="Equation" r:id="rId5" imgW="583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379429" y="1812969"/>
                        <a:ext cx="584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9DBAD8F-00C2-4EE9-B2F4-4D0D1DD67C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927333"/>
              </p:ext>
            </p:extLst>
          </p:nvPr>
        </p:nvGraphicFramePr>
        <p:xfrm>
          <a:off x="4851810" y="1812969"/>
          <a:ext cx="8255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825480" imgH="291960" progId="Equation.DSMT4">
                  <p:embed/>
                </p:oleObj>
              </mc:Choice>
              <mc:Fallback>
                <p:oleObj name="Equation" r:id="rId7" imgW="8254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51810" y="1812969"/>
                        <a:ext cx="8255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D2DFD685-70C5-4B02-ACE4-2B6530A2D4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228515"/>
              </p:ext>
            </p:extLst>
          </p:nvPr>
        </p:nvGraphicFramePr>
        <p:xfrm>
          <a:off x="6142088" y="1799142"/>
          <a:ext cx="13716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371600" imgH="291960" progId="Equation.DSMT4">
                  <p:embed/>
                </p:oleObj>
              </mc:Choice>
              <mc:Fallback>
                <p:oleObj name="Equation" r:id="rId9" imgW="1371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42088" y="1799142"/>
                        <a:ext cx="13716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34654B6-F8CD-49EE-A7E8-B54054AB1F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8258801"/>
              </p:ext>
            </p:extLst>
          </p:nvPr>
        </p:nvGraphicFramePr>
        <p:xfrm>
          <a:off x="1913398" y="2168423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93480" imgH="241200" progId="Equation.DSMT4">
                  <p:embed/>
                </p:oleObj>
              </mc:Choice>
              <mc:Fallback>
                <p:oleObj name="Equation" r:id="rId11" imgW="393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13398" y="2168423"/>
                        <a:ext cx="393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CA114FFC-3F17-4760-94E7-C90744597C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003475"/>
              </p:ext>
            </p:extLst>
          </p:nvPr>
        </p:nvGraphicFramePr>
        <p:xfrm>
          <a:off x="3368982" y="2197919"/>
          <a:ext cx="546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545760" imgH="241200" progId="Equation.DSMT4">
                  <p:embed/>
                </p:oleObj>
              </mc:Choice>
              <mc:Fallback>
                <p:oleObj name="Equation" r:id="rId13" imgW="545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368982" y="2197919"/>
                        <a:ext cx="546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F9580AD-E77D-4FBA-AF46-BEE427785B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9264681"/>
              </p:ext>
            </p:extLst>
          </p:nvPr>
        </p:nvGraphicFramePr>
        <p:xfrm>
          <a:off x="4851810" y="2183171"/>
          <a:ext cx="736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36560" imgH="241200" progId="Equation.DSMT4">
                  <p:embed/>
                </p:oleObj>
              </mc:Choice>
              <mc:Fallback>
                <p:oleObj name="Equation" r:id="rId15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851810" y="2183171"/>
                        <a:ext cx="736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38CD6273-5F69-4422-AD2D-BB16E3664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8945246"/>
              </p:ext>
            </p:extLst>
          </p:nvPr>
        </p:nvGraphicFramePr>
        <p:xfrm>
          <a:off x="6381136" y="2168423"/>
          <a:ext cx="863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863280" imgH="241200" progId="Equation.DSMT4">
                  <p:embed/>
                </p:oleObj>
              </mc:Choice>
              <mc:Fallback>
                <p:oleObj name="Equation" r:id="rId17" imgW="863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381136" y="2168423"/>
                        <a:ext cx="863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F46BCB71-D4A1-45D6-A110-CE98E35EB3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912998"/>
              </p:ext>
            </p:extLst>
          </p:nvPr>
        </p:nvGraphicFramePr>
        <p:xfrm>
          <a:off x="1913398" y="2530782"/>
          <a:ext cx="4191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419040" imgH="253800" progId="Equation.DSMT4">
                  <p:embed/>
                </p:oleObj>
              </mc:Choice>
              <mc:Fallback>
                <p:oleObj name="Equation" r:id="rId19" imgW="419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913398" y="2530782"/>
                        <a:ext cx="4191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D675744-6885-4F90-8775-958304B1BD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888645"/>
              </p:ext>
            </p:extLst>
          </p:nvPr>
        </p:nvGraphicFramePr>
        <p:xfrm>
          <a:off x="3383731" y="2566628"/>
          <a:ext cx="546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545760" imgH="241200" progId="Equation.DSMT4">
                  <p:embed/>
                </p:oleObj>
              </mc:Choice>
              <mc:Fallback>
                <p:oleObj name="Equation" r:id="rId21" imgW="545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383731" y="2566628"/>
                        <a:ext cx="546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CDD40860-DEFA-4443-92CD-C0B137FA6C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6425208"/>
              </p:ext>
            </p:extLst>
          </p:nvPr>
        </p:nvGraphicFramePr>
        <p:xfrm>
          <a:off x="4830099" y="2568161"/>
          <a:ext cx="736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736560" imgH="241200" progId="Equation.DSMT4">
                  <p:embed/>
                </p:oleObj>
              </mc:Choice>
              <mc:Fallback>
                <p:oleObj name="Equation" r:id="rId23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830099" y="2568161"/>
                        <a:ext cx="736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CF8A78CD-03A7-472D-9BE9-18853B893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404724"/>
              </p:ext>
            </p:extLst>
          </p:nvPr>
        </p:nvGraphicFramePr>
        <p:xfrm>
          <a:off x="6444636" y="2581377"/>
          <a:ext cx="736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736560" imgH="241200" progId="Equation.DSMT4">
                  <p:embed/>
                </p:oleObj>
              </mc:Choice>
              <mc:Fallback>
                <p:oleObj name="Equation" r:id="rId25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444636" y="2581377"/>
                        <a:ext cx="736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275206EC-A122-4D71-8414-36453D1726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170593"/>
              </p:ext>
            </p:extLst>
          </p:nvPr>
        </p:nvGraphicFramePr>
        <p:xfrm>
          <a:off x="2093247" y="2914240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88560" imgH="253800" progId="Equation.DSMT4">
                  <p:embed/>
                </p:oleObj>
              </mc:Choice>
              <mc:Fallback>
                <p:oleObj name="Equation" r:id="rId27" imgW="88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093247" y="2914240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0E587DD0-F1EB-4AEC-942C-98FC33298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7352003"/>
              </p:ext>
            </p:extLst>
          </p:nvPr>
        </p:nvGraphicFramePr>
        <p:xfrm>
          <a:off x="3602497" y="2933905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88560" imgH="253800" progId="Equation.DSMT4">
                  <p:embed/>
                </p:oleObj>
              </mc:Choice>
              <mc:Fallback>
                <p:oleObj name="Equation" r:id="rId27" imgW="88560" imgH="253800" progId="Equation.DSMT4">
                  <p:embed/>
                  <p:pic>
                    <p:nvPicPr>
                      <p:cNvPr id="22" name="Object 21">
                        <a:extLst>
                          <a:ext uri="{FF2B5EF4-FFF2-40B4-BE49-F238E27FC236}">
                            <a16:creationId xmlns:a16="http://schemas.microsoft.com/office/drawing/2014/main" id="{275206EC-A122-4D71-8414-36453D1726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602497" y="2933905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B4507FD7-A46F-4495-B0B6-133C230594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6184468"/>
              </p:ext>
            </p:extLst>
          </p:nvPr>
        </p:nvGraphicFramePr>
        <p:xfrm>
          <a:off x="5141245" y="2924074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88560" imgH="253800" progId="Equation.DSMT4">
                  <p:embed/>
                </p:oleObj>
              </mc:Choice>
              <mc:Fallback>
                <p:oleObj name="Equation" r:id="rId27" imgW="88560" imgH="253800" progId="Equation.DSMT4">
                  <p:embed/>
                  <p:pic>
                    <p:nvPicPr>
                      <p:cNvPr id="23" name="Object 22">
                        <a:extLst>
                          <a:ext uri="{FF2B5EF4-FFF2-40B4-BE49-F238E27FC236}">
                            <a16:creationId xmlns:a16="http://schemas.microsoft.com/office/drawing/2014/main" id="{0E587DD0-F1EB-4AEC-942C-98FC33298C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141245" y="2924074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E947122C-55C1-4CC7-81C4-5810D2832F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4063484"/>
              </p:ext>
            </p:extLst>
          </p:nvPr>
        </p:nvGraphicFramePr>
        <p:xfrm>
          <a:off x="6738988" y="2914243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88560" imgH="253800" progId="Equation.DSMT4">
                  <p:embed/>
                </p:oleObj>
              </mc:Choice>
              <mc:Fallback>
                <p:oleObj name="Equation" r:id="rId27" imgW="88560" imgH="25380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B4507FD7-A46F-4495-B0B6-133C230594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738988" y="2914243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DF7520EB-0E67-4556-A775-DFD054825C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5537832"/>
              </p:ext>
            </p:extLst>
          </p:nvPr>
        </p:nvGraphicFramePr>
        <p:xfrm>
          <a:off x="1930195" y="3302170"/>
          <a:ext cx="4445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444240" imgH="241200" progId="Equation.DSMT4">
                  <p:embed/>
                </p:oleObj>
              </mc:Choice>
              <mc:Fallback>
                <p:oleObj name="Equation" r:id="rId29" imgW="444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930195" y="3302170"/>
                        <a:ext cx="4445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909ED76A-2BB7-4A7A-BFBA-1553D69DEA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16982"/>
              </p:ext>
            </p:extLst>
          </p:nvPr>
        </p:nvGraphicFramePr>
        <p:xfrm>
          <a:off x="3398479" y="3313868"/>
          <a:ext cx="546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545760" imgH="241200" progId="Equation.DSMT4">
                  <p:embed/>
                </p:oleObj>
              </mc:Choice>
              <mc:Fallback>
                <p:oleObj name="Equation" r:id="rId31" imgW="545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398479" y="3313868"/>
                        <a:ext cx="546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4B10A9B7-0807-4A8B-920D-E87E38CF19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3451147"/>
              </p:ext>
            </p:extLst>
          </p:nvPr>
        </p:nvGraphicFramePr>
        <p:xfrm>
          <a:off x="4830099" y="3313868"/>
          <a:ext cx="736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736560" imgH="241200" progId="Equation.DSMT4">
                  <p:embed/>
                </p:oleObj>
              </mc:Choice>
              <mc:Fallback>
                <p:oleObj name="Equation" r:id="rId33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830099" y="3313868"/>
                        <a:ext cx="736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274EA031-72D6-4389-9D8C-1FB4EF0938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755809"/>
              </p:ext>
            </p:extLst>
          </p:nvPr>
        </p:nvGraphicFramePr>
        <p:xfrm>
          <a:off x="6331157" y="3302170"/>
          <a:ext cx="876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876240" imgH="241200" progId="Equation.DSMT4">
                  <p:embed/>
                </p:oleObj>
              </mc:Choice>
              <mc:Fallback>
                <p:oleObj name="Equation" r:id="rId35" imgW="8762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331157" y="3302170"/>
                        <a:ext cx="8763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83CE4921-113C-404B-A37C-BEA0A42F8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81896"/>
              </p:ext>
            </p:extLst>
          </p:nvPr>
        </p:nvGraphicFramePr>
        <p:xfrm>
          <a:off x="957580" y="3727442"/>
          <a:ext cx="722884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2080">
                  <a:extLst>
                    <a:ext uri="{9D8B030D-6E8A-4147-A177-3AD203B41FA5}">
                      <a16:colId xmlns:a16="http://schemas.microsoft.com/office/drawing/2014/main" val="17413778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1181076800"/>
                    </a:ext>
                  </a:extLst>
                </a:gridCol>
                <a:gridCol w="1833880">
                  <a:extLst>
                    <a:ext uri="{9D8B030D-6E8A-4147-A177-3AD203B41FA5}">
                      <a16:colId xmlns:a16="http://schemas.microsoft.com/office/drawing/2014/main" val="970365408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74479018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779263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Coefficients</a:t>
                      </a:r>
                      <a:endParaRPr lang="en-US" sz="1800" b="0" i="0" u="none" strike="noStrike" kern="1200" baseline="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Standard error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t</a:t>
                      </a:r>
                      <a:r>
                        <a:rPr lang="en-US" dirty="0"/>
                        <a:t> stat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p</a:t>
                      </a:r>
                      <a:r>
                        <a:rPr lang="en-US" dirty="0"/>
                        <a:t>-value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720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−0.0007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−0.139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0.8899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663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Market_A</a:t>
                      </a:r>
                      <a:r>
                        <a:rPr lang="en-US" sz="100" dirty="0"/>
                        <a:t> </a:t>
                      </a:r>
                      <a:r>
                        <a:rPr lang="en-US" dirty="0"/>
                        <a:t>d</a:t>
                      </a:r>
                      <a:r>
                        <a:rPr lang="en-US" sz="100" dirty="0"/>
                        <a:t> </a:t>
                      </a:r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9.57E-09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8994380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44FFBD-2D83-4A23-BC12-75A92ABCCA7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5235415"/>
            <a:ext cx="8458200" cy="1182855"/>
          </a:xfrm>
        </p:spPr>
        <p:txBody>
          <a:bodyPr/>
          <a:lstStyle/>
          <a:p>
            <a:pPr marL="236538" indent="-236538"/>
            <a:r>
              <a:rPr lang="en-US" sz="2000" dirty="0"/>
              <a:t>a. At the 5% significance level, is the beta coefficient less than one?</a:t>
            </a:r>
          </a:p>
          <a:p>
            <a:pPr marL="236538" indent="-236538"/>
            <a:r>
              <a:rPr lang="en-US" sz="2000" dirty="0"/>
              <a:t>b. At the 5% significance level, are there abnormal returns? In other words, is the alpha coefficient significantly different from zero?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7C5D67-6D09-4777-B223-43180E99E8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399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5AC7B01-8C64-4FA3-8AAE-795488788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7.2: Model Selection </a:t>
            </a:r>
            <a:r>
              <a:rPr lang="en-US" sz="1000" b="0" dirty="0"/>
              <a:t>19</a:t>
            </a:r>
            <a:endParaRPr lang="en-US" dirty="0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05A7DF7-04B7-48FB-98A2-39B7A31FB36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1" y="1276710"/>
            <a:ext cx="2783758" cy="404606"/>
          </a:xfrm>
        </p:spPr>
        <p:txBody>
          <a:bodyPr/>
          <a:lstStyle/>
          <a:p>
            <a:r>
              <a:rPr lang="en-US" sz="2000" dirty="0"/>
              <a:t>Example: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CB05676F-970A-4899-B499-B38B29C7294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776976"/>
            <a:ext cx="4789539" cy="332044"/>
          </a:xfrm>
        </p:spPr>
        <p:txBody>
          <a:bodyPr tIns="0"/>
          <a:lstStyle/>
          <a:p>
            <a:r>
              <a:rPr lang="en-US" sz="2000" dirty="0"/>
              <a:t>a. Formulate the competing hypotheses.</a:t>
            </a:r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A359111A-C036-4D40-8973-690A4EB9D4A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8512245"/>
              </p:ext>
            </p:extLst>
          </p:nvPr>
        </p:nvGraphicFramePr>
        <p:xfrm>
          <a:off x="4159250" y="2205038"/>
          <a:ext cx="901700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330120" progId="Equation.DSMT4">
                  <p:embed/>
                </p:oleObj>
              </mc:Choice>
              <mc:Fallback>
                <p:oleObj name="Equation" r:id="rId2" imgW="990360" imgH="3301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92EBC838-98F0-4AEF-A324-FCD51E33ED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59250" y="2205038"/>
                        <a:ext cx="901700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AA3BDFEC-89D8-4ABF-AF31-F247B213CF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92547519"/>
              </p:ext>
            </p:extLst>
          </p:nvPr>
        </p:nvGraphicFramePr>
        <p:xfrm>
          <a:off x="4148138" y="2557463"/>
          <a:ext cx="922337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15920" imgH="330120" progId="Equation.DSMT4">
                  <p:embed/>
                </p:oleObj>
              </mc:Choice>
              <mc:Fallback>
                <p:oleObj name="Equation" r:id="rId4" imgW="101592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45EAF71-9557-4B6A-86F6-8141F3F039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48138" y="2557463"/>
                        <a:ext cx="922337" cy="300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06F63500-232B-42BC-BEF7-225D7640082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3015840"/>
            <a:ext cx="394519" cy="35837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AFC2F195-7934-4B2C-A60E-F8E892EFBC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5596954"/>
              </p:ext>
            </p:extLst>
          </p:nvPr>
        </p:nvGraphicFramePr>
        <p:xfrm>
          <a:off x="776288" y="2908300"/>
          <a:ext cx="63881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387840" imgH="634680" progId="Equation.DSMT4">
                  <p:embed/>
                </p:oleObj>
              </mc:Choice>
              <mc:Fallback>
                <p:oleObj name="Equation" r:id="rId6" imgW="6387840" imgH="6346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46B00825-3A72-420F-BA7C-5DDCA4556F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6288" y="2908300"/>
                        <a:ext cx="6388100" cy="635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B5FF17DF-AA35-4003-AC36-7ECB34F1E07A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3649374"/>
            <a:ext cx="2134829" cy="317941"/>
          </a:xfrm>
        </p:spPr>
        <p:txBody>
          <a:bodyPr t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The p-value is</a:t>
            </a:r>
          </a:p>
        </p:txBody>
      </p:sp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BB822BF7-5878-4D0B-9D88-E916B6D8B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143351"/>
              </p:ext>
            </p:extLst>
          </p:nvPr>
        </p:nvGraphicFramePr>
        <p:xfrm>
          <a:off x="2495550" y="3649663"/>
          <a:ext cx="2297113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27200" imgH="380880" progId="Equation.DSMT4">
                  <p:embed/>
                </p:oleObj>
              </mc:Choice>
              <mc:Fallback>
                <p:oleObj name="Equation" r:id="rId8" imgW="2527200" imgH="3808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A9EA5D81-8A61-479F-94CD-E60DBCBC03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495550" y="3649663"/>
                        <a:ext cx="2297113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D99C77A4-EAE2-44FE-9536-CFA0953D82C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4885401" y="3636029"/>
            <a:ext cx="1190932" cy="344630"/>
          </a:xfrm>
        </p:spPr>
        <p:txBody>
          <a:bodyPr lIns="0" tIns="0" rIns="0" bIns="0"/>
          <a:lstStyle/>
          <a:p>
            <a:r>
              <a:rPr lang="en-US" sz="2000" dirty="0"/>
              <a:t>We reject</a:t>
            </a:r>
          </a:p>
        </p:txBody>
      </p: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4D4E1BB5-E7AB-4DF6-BCFA-C71F91F63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718410"/>
              </p:ext>
            </p:extLst>
          </p:nvPr>
        </p:nvGraphicFramePr>
        <p:xfrm>
          <a:off x="6117152" y="3674402"/>
          <a:ext cx="300182" cy="300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330120" progId="Equation.DSMT4">
                  <p:embed/>
                </p:oleObj>
              </mc:Choice>
              <mc:Fallback>
                <p:oleObj name="Equation" r:id="rId10" imgW="330120" imgH="33012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96744F1C-3C1F-4DBF-81A1-76D2BC8A6C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17152" y="3674402"/>
                        <a:ext cx="300182" cy="3001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A2277F5D-8A23-4F5F-9E8A-B7776FCEF2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537222" y="3641123"/>
            <a:ext cx="2090584" cy="326193"/>
          </a:xfrm>
        </p:spPr>
        <p:txBody>
          <a:bodyPr lIns="0" tIns="0" rIns="0" bIns="0"/>
          <a:lstStyle/>
          <a:p>
            <a:r>
              <a:rPr lang="en-US" sz="2000" dirty="0"/>
              <a:t>and conclude the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E110EF59-0EDC-4A78-B1F5-37167F04C4B6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0" y="4027122"/>
            <a:ext cx="8458200" cy="323653"/>
          </a:xfrm>
        </p:spPr>
        <p:txBody>
          <a:bodyPr tIns="0" rIns="0"/>
          <a:lstStyle/>
          <a:p>
            <a:pPr marL="292608"/>
            <a:r>
              <a:rPr lang="en-US" sz="2000" dirty="0"/>
              <a:t>return on the J&amp;J stock is less risky than the return on the market.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04B932B3-E108-40EA-968E-953C53B0A51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39991" y="4418811"/>
            <a:ext cx="4969428" cy="356589"/>
          </a:xfrm>
        </p:spPr>
        <p:txBody>
          <a:bodyPr tIns="0"/>
          <a:lstStyle/>
          <a:p>
            <a:r>
              <a:rPr lang="en-US" sz="2000" dirty="0"/>
              <a:t>b. Formulate the competing hypotheses.</a:t>
            </a:r>
          </a:p>
        </p:txBody>
      </p:sp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76CA2561-E92B-41E3-8EAE-6EE95EC9F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812901"/>
              </p:ext>
            </p:extLst>
          </p:nvPr>
        </p:nvGraphicFramePr>
        <p:xfrm>
          <a:off x="4095750" y="4814888"/>
          <a:ext cx="977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77760" imgH="330120" progId="Equation.DSMT4">
                  <p:embed/>
                </p:oleObj>
              </mc:Choice>
              <mc:Fallback>
                <p:oleObj name="Equation" r:id="rId12" imgW="977760" imgH="33012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392931C-2E4C-48B0-8BCB-BC071898FC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095750" y="4814888"/>
                        <a:ext cx="977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DF6327B1-731E-4B69-B322-455C83F413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495212"/>
              </p:ext>
            </p:extLst>
          </p:nvPr>
        </p:nvGraphicFramePr>
        <p:xfrm>
          <a:off x="4090988" y="5226050"/>
          <a:ext cx="960437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02960" imgH="330120" progId="Equation.DSMT4">
                  <p:embed/>
                </p:oleObj>
              </mc:Choice>
              <mc:Fallback>
                <p:oleObj name="Equation" r:id="rId14" imgW="1002960" imgH="33012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81220C4E-CBE5-420F-AF1D-B16BFF6285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90988" y="5226050"/>
                        <a:ext cx="960437" cy="315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30156F8-9FE7-41A1-B17B-93CE12EA898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39991" y="5655798"/>
            <a:ext cx="4954680" cy="332045"/>
          </a:xfrm>
        </p:spPr>
        <p:txBody>
          <a:bodyPr tIns="0" r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The p-value is 0.8899. We cannot reject</a:t>
            </a:r>
          </a:p>
        </p:txBody>
      </p:sp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B33896BD-8130-46F8-A015-6E391D1BC7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3625"/>
              </p:ext>
            </p:extLst>
          </p:nvPr>
        </p:nvGraphicFramePr>
        <p:xfrm>
          <a:off x="5347723" y="5665172"/>
          <a:ext cx="3937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480" imgH="330120" progId="Equation.DSMT4">
                  <p:embed/>
                </p:oleObj>
              </mc:Choice>
              <mc:Fallback>
                <p:oleObj name="Equation" r:id="rId16" imgW="393480" imgH="33012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8CC1DB85-3205-4969-ABA0-7A749BDCD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347723" y="5665172"/>
                        <a:ext cx="3937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EC3E95C6-9271-444F-B9D3-B801D3866EE8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5810541" y="5651986"/>
            <a:ext cx="2478053" cy="335857"/>
          </a:xfrm>
        </p:spPr>
        <p:txBody>
          <a:bodyPr lIns="0" tIns="0" rIns="0" bIns="0"/>
          <a:lstStyle/>
          <a:p>
            <a:r>
              <a:rPr lang="en-US" sz="2000" dirty="0"/>
              <a:t>We cannot conclude</a:t>
            </a:r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8FCC1B40-26EF-4018-A903-9E1CDBB597B3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39992" y="6038809"/>
            <a:ext cx="8147210" cy="318447"/>
          </a:xfrm>
        </p:spPr>
        <p:txBody>
          <a:bodyPr tIns="0"/>
          <a:lstStyle/>
          <a:p>
            <a:pPr lvl="1" indent="0">
              <a:buNone/>
            </a:pPr>
            <a:r>
              <a:rPr lang="en-US" sz="2000" dirty="0"/>
              <a:t>that there are abnormal returns for J&amp;J stock.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3C08169F-B627-458C-BFFA-E11CD1ADA8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217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5CF1F-0000-4B76-B324-BBEC5A7BF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7.2: Model Selection </a:t>
            </a:r>
            <a:r>
              <a:rPr lang="en-US" sz="1000" b="0" dirty="0"/>
              <a:t>20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73E89-E0CF-40B7-BDFC-FB92466DB22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448852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IN" sz="2000" dirty="0"/>
              <a:t>Regression results are often reported in a table.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9C3DAEB4-8840-4E1B-A79A-9DB86838A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833780"/>
              </p:ext>
            </p:extLst>
          </p:nvPr>
        </p:nvGraphicFramePr>
        <p:xfrm>
          <a:off x="637817" y="1757592"/>
          <a:ext cx="7896225" cy="430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535">
                  <a:extLst>
                    <a:ext uri="{9D8B030D-6E8A-4147-A177-3AD203B41FA5}">
                      <a16:colId xmlns:a16="http://schemas.microsoft.com/office/drawing/2014/main" val="3666914374"/>
                    </a:ext>
                  </a:extLst>
                </a:gridCol>
                <a:gridCol w="1889537">
                  <a:extLst>
                    <a:ext uri="{9D8B030D-6E8A-4147-A177-3AD203B41FA5}">
                      <a16:colId xmlns:a16="http://schemas.microsoft.com/office/drawing/2014/main" val="2963477185"/>
                    </a:ext>
                  </a:extLst>
                </a:gridCol>
                <a:gridCol w="1736706">
                  <a:extLst>
                    <a:ext uri="{9D8B030D-6E8A-4147-A177-3AD203B41FA5}">
                      <a16:colId xmlns:a16="http://schemas.microsoft.com/office/drawing/2014/main" val="1547781125"/>
                    </a:ext>
                  </a:extLst>
                </a:gridCol>
                <a:gridCol w="1705447">
                  <a:extLst>
                    <a:ext uri="{9D8B030D-6E8A-4147-A177-3AD203B41FA5}">
                      <a16:colId xmlns:a16="http://schemas.microsoft.com/office/drawing/2014/main" val="1672087145"/>
                    </a:ext>
                  </a:extLst>
                </a:gridCol>
              </a:tblGrid>
              <a:tr h="3601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1" marR="86141"/>
                </a:tc>
                <a:extLst>
                  <a:ext uri="{0D108BD9-81ED-4DB2-BD59-A6C34878D82A}">
                    <a16:rowId xmlns:a16="http://schemas.microsoft.com/office/drawing/2014/main" val="3387993453"/>
                  </a:ext>
                </a:extLst>
              </a:tr>
              <a:tr h="48776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1" marR="86141"/>
                </a:tc>
                <a:extLst>
                  <a:ext uri="{0D108BD9-81ED-4DB2-BD59-A6C34878D82A}">
                    <a16:rowId xmlns:a16="http://schemas.microsoft.com/office/drawing/2014/main" val="19065736"/>
                  </a:ext>
                </a:extLst>
              </a:tr>
              <a:tr h="5268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1" marR="86141"/>
                </a:tc>
                <a:extLst>
                  <a:ext uri="{0D108BD9-81ED-4DB2-BD59-A6C34878D82A}">
                    <a16:rowId xmlns:a16="http://schemas.microsoft.com/office/drawing/2014/main" val="4286371149"/>
                  </a:ext>
                </a:extLst>
              </a:tr>
              <a:tr h="465623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1" marR="86141"/>
                </a:tc>
                <a:extLst>
                  <a:ext uri="{0D108BD9-81ED-4DB2-BD59-A6C34878D82A}">
                    <a16:rowId xmlns:a16="http://schemas.microsoft.com/office/drawing/2014/main" val="3030003180"/>
                  </a:ext>
                </a:extLst>
              </a:tr>
              <a:tr h="51463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1" marR="86141"/>
                </a:tc>
                <a:extLst>
                  <a:ext uri="{0D108BD9-81ED-4DB2-BD59-A6C34878D82A}">
                    <a16:rowId xmlns:a16="http://schemas.microsoft.com/office/drawing/2014/main" val="4132898930"/>
                  </a:ext>
                </a:extLst>
              </a:tr>
              <a:tr h="4790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1" marR="86141"/>
                </a:tc>
                <a:extLst>
                  <a:ext uri="{0D108BD9-81ED-4DB2-BD59-A6C34878D82A}">
                    <a16:rowId xmlns:a16="http://schemas.microsoft.com/office/drawing/2014/main" val="1765311430"/>
                  </a:ext>
                </a:extLst>
              </a:tr>
              <a:tr h="3601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extLst>
                  <a:ext uri="{0D108BD9-81ED-4DB2-BD59-A6C34878D82A}">
                    <a16:rowId xmlns:a16="http://schemas.microsoft.com/office/drawing/2014/main" val="3351971894"/>
                  </a:ext>
                </a:extLst>
              </a:tr>
              <a:tr h="3601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extLst>
                  <a:ext uri="{0D108BD9-81ED-4DB2-BD59-A6C34878D82A}">
                    <a16:rowId xmlns:a16="http://schemas.microsoft.com/office/drawing/2014/main" val="3802655930"/>
                  </a:ext>
                </a:extLst>
              </a:tr>
              <a:tr h="3601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extLst>
                  <a:ext uri="{0D108BD9-81ED-4DB2-BD59-A6C34878D82A}">
                    <a16:rowId xmlns:a16="http://schemas.microsoft.com/office/drawing/2014/main" val="1608818191"/>
                  </a:ext>
                </a:extLst>
              </a:tr>
              <a:tr h="36019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86141" marR="86141"/>
                </a:tc>
                <a:extLst>
                  <a:ext uri="{0D108BD9-81ED-4DB2-BD59-A6C34878D82A}">
                    <a16:rowId xmlns:a16="http://schemas.microsoft.com/office/drawing/2014/main" val="2662144354"/>
                  </a:ext>
                </a:extLst>
              </a:tr>
            </a:tbl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188EF5A-9368-4971-A23E-DC1B9274F9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898361"/>
              </p:ext>
            </p:extLst>
          </p:nvPr>
        </p:nvGraphicFramePr>
        <p:xfrm>
          <a:off x="4065865" y="1853064"/>
          <a:ext cx="627172" cy="165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241200" progId="Equation.DSMT4">
                  <p:embed/>
                </p:oleObj>
              </mc:Choice>
              <mc:Fallback>
                <p:oleObj name="Equation" r:id="rId2" imgW="914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65865" y="1853064"/>
                        <a:ext cx="627172" cy="165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10BEDD2A-5E91-4EE3-8970-3D272F026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980868"/>
              </p:ext>
            </p:extLst>
          </p:nvPr>
        </p:nvGraphicFramePr>
        <p:xfrm>
          <a:off x="5934556" y="1853064"/>
          <a:ext cx="635883" cy="165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27000" imgH="241200" progId="Equation.DSMT4">
                  <p:embed/>
                </p:oleObj>
              </mc:Choice>
              <mc:Fallback>
                <p:oleObj name="Equation" r:id="rId4" imgW="927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34556" y="1853064"/>
                        <a:ext cx="635883" cy="165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CDB6B22-CE6D-4954-B4D1-7FB8D23581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939272"/>
              </p:ext>
            </p:extLst>
          </p:nvPr>
        </p:nvGraphicFramePr>
        <p:xfrm>
          <a:off x="7582050" y="1846038"/>
          <a:ext cx="635883" cy="1655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27000" imgH="241200" progId="Equation.DSMT4">
                  <p:embed/>
                </p:oleObj>
              </mc:Choice>
              <mc:Fallback>
                <p:oleObj name="Equation" r:id="rId6" imgW="9270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82050" y="1846038"/>
                        <a:ext cx="635883" cy="1655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1FF81FE5-9E58-406F-893B-56B049D358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6729946"/>
              </p:ext>
            </p:extLst>
          </p:nvPr>
        </p:nvGraphicFramePr>
        <p:xfrm>
          <a:off x="767682" y="2215004"/>
          <a:ext cx="657548" cy="204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39600" imgH="291960" progId="Equation.DSMT4">
                  <p:embed/>
                </p:oleObj>
              </mc:Choice>
              <mc:Fallback>
                <p:oleObj name="Equation" r:id="rId8" imgW="939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67682" y="2215004"/>
                        <a:ext cx="657548" cy="2043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CE14F1BF-0BF2-4C98-83BB-96E880BE92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4736886"/>
              </p:ext>
            </p:extLst>
          </p:nvPr>
        </p:nvGraphicFramePr>
        <p:xfrm>
          <a:off x="3970017" y="2154127"/>
          <a:ext cx="883198" cy="181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22360" imgH="291960" progId="Equation.DSMT4">
                  <p:embed/>
                </p:oleObj>
              </mc:Choice>
              <mc:Fallback>
                <p:oleObj name="Equation" r:id="rId10" imgW="14223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970017" y="2154127"/>
                        <a:ext cx="883198" cy="181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2944AE0-A1CB-4681-9DF1-044D4F7B7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5801833"/>
              </p:ext>
            </p:extLst>
          </p:nvPr>
        </p:nvGraphicFramePr>
        <p:xfrm>
          <a:off x="4309929" y="2382967"/>
          <a:ext cx="481028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74360" imgH="304560" progId="Equation.DSMT4">
                  <p:embed/>
                </p:oleObj>
              </mc:Choice>
              <mc:Fallback>
                <p:oleObj name="Equation" r:id="rId12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09929" y="2382967"/>
                        <a:ext cx="481028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A382812-4D7E-45B6-B391-711773E3ED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343405"/>
              </p:ext>
            </p:extLst>
          </p:nvPr>
        </p:nvGraphicFramePr>
        <p:xfrm>
          <a:off x="5848583" y="2146152"/>
          <a:ext cx="757028" cy="14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18960" imgH="241200" progId="Equation.DSMT4">
                  <p:embed/>
                </p:oleObj>
              </mc:Choice>
              <mc:Fallback>
                <p:oleObj name="Equation" r:id="rId14" imgW="1218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48583" y="2146152"/>
                        <a:ext cx="757028" cy="149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B73F715D-71F9-4B65-BBBD-FB2550694B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021899"/>
              </p:ext>
            </p:extLst>
          </p:nvPr>
        </p:nvGraphicFramePr>
        <p:xfrm>
          <a:off x="6125857" y="2392477"/>
          <a:ext cx="481028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74360" imgH="304560" progId="Equation.DSMT4">
                  <p:embed/>
                </p:oleObj>
              </mc:Choice>
              <mc:Fallback>
                <p:oleObj name="Equation" r:id="rId16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125857" y="2392477"/>
                        <a:ext cx="481028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59384746-2B02-4E51-A9DA-FA18A94B54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1707819"/>
              </p:ext>
            </p:extLst>
          </p:nvPr>
        </p:nvGraphicFramePr>
        <p:xfrm>
          <a:off x="7560542" y="2175219"/>
          <a:ext cx="796456" cy="17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282680" imgH="279360" progId="Equation.DSMT4">
                  <p:embed/>
                </p:oleObj>
              </mc:Choice>
              <mc:Fallback>
                <p:oleObj name="Equation" r:id="rId18" imgW="128268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560542" y="2175219"/>
                        <a:ext cx="796456" cy="17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5FA1DB60-9CDD-4EEB-B2E9-5DC37B9F2D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15755595"/>
              </p:ext>
            </p:extLst>
          </p:nvPr>
        </p:nvGraphicFramePr>
        <p:xfrm>
          <a:off x="7895573" y="2396316"/>
          <a:ext cx="481028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774360" imgH="304560" progId="Equation.DSMT4">
                  <p:embed/>
                </p:oleObj>
              </mc:Choice>
              <mc:Fallback>
                <p:oleObj name="Equation" r:id="rId20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895573" y="2396316"/>
                        <a:ext cx="481028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931EE87C-E672-44C3-BEB6-B31F1CFDDC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2271783"/>
              </p:ext>
            </p:extLst>
          </p:nvPr>
        </p:nvGraphicFramePr>
        <p:xfrm>
          <a:off x="765580" y="2765563"/>
          <a:ext cx="350101" cy="162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520560" imgH="241200" progId="Equation.DSMT4">
                  <p:embed/>
                </p:oleObj>
              </mc:Choice>
              <mc:Fallback>
                <p:oleObj name="Equation" r:id="rId22" imgW="520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65580" y="2765563"/>
                        <a:ext cx="350101" cy="1622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B53B9B8E-6411-4834-B8C7-644ADF04B5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899302"/>
              </p:ext>
            </p:extLst>
          </p:nvPr>
        </p:nvGraphicFramePr>
        <p:xfrm>
          <a:off x="4286272" y="2700377"/>
          <a:ext cx="528342" cy="157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850680" imgH="253800" progId="Equation.DSMT4">
                  <p:embed/>
                </p:oleObj>
              </mc:Choice>
              <mc:Fallback>
                <p:oleObj name="Equation" r:id="rId24" imgW="850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286272" y="2700377"/>
                        <a:ext cx="528342" cy="157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1B269EC8-4D56-41D7-A2FB-E7F615F77E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2109457"/>
              </p:ext>
            </p:extLst>
          </p:nvPr>
        </p:nvGraphicFramePr>
        <p:xfrm>
          <a:off x="4297273" y="2949193"/>
          <a:ext cx="481028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774360" imgH="304560" progId="Equation.DSMT4">
                  <p:embed/>
                </p:oleObj>
              </mc:Choice>
              <mc:Fallback>
                <p:oleObj name="Equation" r:id="rId26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297273" y="2949193"/>
                        <a:ext cx="481028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E42140FC-F7E4-45B4-A970-0AAF9A27BD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97540"/>
              </p:ext>
            </p:extLst>
          </p:nvPr>
        </p:nvGraphicFramePr>
        <p:xfrm>
          <a:off x="6075783" y="2674274"/>
          <a:ext cx="581176" cy="17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850680" imgH="253800" progId="Equation.DSMT4">
                  <p:embed/>
                </p:oleObj>
              </mc:Choice>
              <mc:Fallback>
                <p:oleObj name="Equation" r:id="rId28" imgW="850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6075783" y="2674274"/>
                        <a:ext cx="581176" cy="17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FE4A9AB9-9122-4357-9CBB-A1EB028982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111198"/>
              </p:ext>
            </p:extLst>
          </p:nvPr>
        </p:nvGraphicFramePr>
        <p:xfrm>
          <a:off x="6125857" y="2906119"/>
          <a:ext cx="481028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774360" imgH="304560" progId="Equation.DSMT4">
                  <p:embed/>
                </p:oleObj>
              </mc:Choice>
              <mc:Fallback>
                <p:oleObj name="Equation" r:id="rId30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125857" y="2906119"/>
                        <a:ext cx="481028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1B879CEA-D12E-4E28-A11C-F9E8F2F7594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818887"/>
              </p:ext>
            </p:extLst>
          </p:nvPr>
        </p:nvGraphicFramePr>
        <p:xfrm>
          <a:off x="7854371" y="2700377"/>
          <a:ext cx="528342" cy="157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850680" imgH="253800" progId="Equation.DSMT4">
                  <p:embed/>
                </p:oleObj>
              </mc:Choice>
              <mc:Fallback>
                <p:oleObj name="Equation" r:id="rId32" imgW="850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7854371" y="2700377"/>
                        <a:ext cx="528342" cy="157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1D0452EA-5123-459D-8542-0BF9BE0617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6791502"/>
              </p:ext>
            </p:extLst>
          </p:nvPr>
        </p:nvGraphicFramePr>
        <p:xfrm>
          <a:off x="7886036" y="2927805"/>
          <a:ext cx="481028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774360" imgH="304560" progId="Equation.DSMT4">
                  <p:embed/>
                </p:oleObj>
              </mc:Choice>
              <mc:Fallback>
                <p:oleObj name="Equation" r:id="rId34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886036" y="2927805"/>
                        <a:ext cx="481028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27CA1F6F-864B-4B93-A033-5760926869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811460"/>
              </p:ext>
            </p:extLst>
          </p:nvPr>
        </p:nvGraphicFramePr>
        <p:xfrm>
          <a:off x="784066" y="3272306"/>
          <a:ext cx="367182" cy="17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545760" imgH="253800" progId="Equation.DSMT4">
                  <p:embed/>
                </p:oleObj>
              </mc:Choice>
              <mc:Fallback>
                <p:oleObj name="Equation" r:id="rId36" imgW="545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84066" y="3272306"/>
                        <a:ext cx="367182" cy="17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68265B8D-29C4-4531-8842-EE4AA05954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244447"/>
              </p:ext>
            </p:extLst>
          </p:nvPr>
        </p:nvGraphicFramePr>
        <p:xfrm>
          <a:off x="4441752" y="3274033"/>
          <a:ext cx="260228" cy="14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19040" imgH="241200" progId="Equation.DSMT4">
                  <p:embed/>
                </p:oleObj>
              </mc:Choice>
              <mc:Fallback>
                <p:oleObj name="Equation" r:id="rId38" imgW="419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441752" y="3274033"/>
                        <a:ext cx="260228" cy="149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F12754BF-3BC0-4758-9DB9-E99AE54E59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533195"/>
              </p:ext>
            </p:extLst>
          </p:nvPr>
        </p:nvGraphicFramePr>
        <p:xfrm>
          <a:off x="5965030" y="3196990"/>
          <a:ext cx="670285" cy="157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079280" imgH="253800" progId="Equation.DSMT4">
                  <p:embed/>
                </p:oleObj>
              </mc:Choice>
              <mc:Fallback>
                <p:oleObj name="Equation" r:id="rId40" imgW="1079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965030" y="3196990"/>
                        <a:ext cx="670285" cy="157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EB465C64-F5D8-434F-B0BC-E645661231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4425166"/>
              </p:ext>
            </p:extLst>
          </p:nvPr>
        </p:nvGraphicFramePr>
        <p:xfrm>
          <a:off x="6144718" y="3395056"/>
          <a:ext cx="481028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774360" imgH="304560" progId="Equation.DSMT4">
                  <p:embed/>
                </p:oleObj>
              </mc:Choice>
              <mc:Fallback>
                <p:oleObj name="Equation" r:id="rId42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6144718" y="3395056"/>
                        <a:ext cx="481028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79D8CBA0-CCA1-42B5-9649-18C83AFC2A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958789"/>
              </p:ext>
            </p:extLst>
          </p:nvPr>
        </p:nvGraphicFramePr>
        <p:xfrm>
          <a:off x="7717682" y="3199983"/>
          <a:ext cx="670285" cy="157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1079280" imgH="253800" progId="Equation.DSMT4">
                  <p:embed/>
                </p:oleObj>
              </mc:Choice>
              <mc:Fallback>
                <p:oleObj name="Equation" r:id="rId44" imgW="1079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7717682" y="3199983"/>
                        <a:ext cx="670285" cy="157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1ECCC1E2-D957-4FB2-B23A-F17B17801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9990351"/>
              </p:ext>
            </p:extLst>
          </p:nvPr>
        </p:nvGraphicFramePr>
        <p:xfrm>
          <a:off x="7882570" y="3405635"/>
          <a:ext cx="481028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774360" imgH="304560" progId="Equation.DSMT4">
                  <p:embed/>
                </p:oleObj>
              </mc:Choice>
              <mc:Fallback>
                <p:oleObj name="Equation" r:id="rId46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7882570" y="3405635"/>
                        <a:ext cx="481028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82E50DE8-E312-4067-A2BB-54E6C2A6CF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414453"/>
              </p:ext>
            </p:extLst>
          </p:nvPr>
        </p:nvGraphicFramePr>
        <p:xfrm>
          <a:off x="771221" y="3736759"/>
          <a:ext cx="367182" cy="17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545760" imgH="253800" progId="Equation.DSMT4">
                  <p:embed/>
                </p:oleObj>
              </mc:Choice>
              <mc:Fallback>
                <p:oleObj name="Equation" r:id="rId48" imgW="545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771221" y="3736759"/>
                        <a:ext cx="367182" cy="1707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FF9DCBA6-07C3-47CA-BE74-7189D718D9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081408"/>
              </p:ext>
            </p:extLst>
          </p:nvPr>
        </p:nvGraphicFramePr>
        <p:xfrm>
          <a:off x="4443062" y="3806616"/>
          <a:ext cx="260228" cy="14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19040" imgH="241200" progId="Equation.DSMT4">
                  <p:embed/>
                </p:oleObj>
              </mc:Choice>
              <mc:Fallback>
                <p:oleObj name="Equation" r:id="rId38" imgW="419040" imgH="241200" progId="Equation.DSMT4">
                  <p:embed/>
                  <p:pic>
                    <p:nvPicPr>
                      <p:cNvPr id="28" name="Object 27">
                        <a:extLst>
                          <a:ext uri="{FF2B5EF4-FFF2-40B4-BE49-F238E27FC236}">
                            <a16:creationId xmlns:a16="http://schemas.microsoft.com/office/drawing/2014/main" id="{68265B8D-29C4-4531-8842-EE4AA05954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4443062" y="3806616"/>
                        <a:ext cx="260228" cy="149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252CAE67-E751-4569-843E-7144CE3667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452534"/>
              </p:ext>
            </p:extLst>
          </p:nvPr>
        </p:nvGraphicFramePr>
        <p:xfrm>
          <a:off x="6016329" y="3690114"/>
          <a:ext cx="591427" cy="14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1" imgW="952200" imgH="241200" progId="Equation.DSMT4">
                  <p:embed/>
                </p:oleObj>
              </mc:Choice>
              <mc:Fallback>
                <p:oleObj name="Equation" r:id="rId51" imgW="952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2"/>
                      <a:stretch>
                        <a:fillRect/>
                      </a:stretch>
                    </p:blipFill>
                    <p:spPr>
                      <a:xfrm>
                        <a:off x="6016329" y="3690114"/>
                        <a:ext cx="591427" cy="149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E208A9C0-A31C-48F3-8F6C-69C2A0EE68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2014738"/>
              </p:ext>
            </p:extLst>
          </p:nvPr>
        </p:nvGraphicFramePr>
        <p:xfrm>
          <a:off x="6138281" y="3895661"/>
          <a:ext cx="481028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3" imgW="774360" imgH="304560" progId="Equation.DSMT4">
                  <p:embed/>
                </p:oleObj>
              </mc:Choice>
              <mc:Fallback>
                <p:oleObj name="Equation" r:id="rId53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4"/>
                      <a:stretch>
                        <a:fillRect/>
                      </a:stretch>
                    </p:blipFill>
                    <p:spPr>
                      <a:xfrm>
                        <a:off x="6138281" y="3895661"/>
                        <a:ext cx="481028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0F3D3D7A-3961-42B9-ADE6-61FEBFBDC8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1935073"/>
              </p:ext>
            </p:extLst>
          </p:nvPr>
        </p:nvGraphicFramePr>
        <p:xfrm>
          <a:off x="7785174" y="3713044"/>
          <a:ext cx="591427" cy="14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5" imgW="952200" imgH="241200" progId="Equation.DSMT4">
                  <p:embed/>
                </p:oleObj>
              </mc:Choice>
              <mc:Fallback>
                <p:oleObj name="Equation" r:id="rId55" imgW="9522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7785174" y="3713044"/>
                        <a:ext cx="591427" cy="149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098DC816-FB4B-4258-9532-E9869D1DC7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89051"/>
              </p:ext>
            </p:extLst>
          </p:nvPr>
        </p:nvGraphicFramePr>
        <p:xfrm>
          <a:off x="7886036" y="3928847"/>
          <a:ext cx="481028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7" imgW="774360" imgH="304560" progId="Equation.DSMT4">
                  <p:embed/>
                </p:oleObj>
              </mc:Choice>
              <mc:Fallback>
                <p:oleObj name="Equation" r:id="rId57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8"/>
                      <a:stretch>
                        <a:fillRect/>
                      </a:stretch>
                    </p:blipFill>
                    <p:spPr>
                      <a:xfrm>
                        <a:off x="7886036" y="3928847"/>
                        <a:ext cx="481028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8B4CCA1E-64B0-4B5A-8C28-6B742FC13D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2521064"/>
              </p:ext>
            </p:extLst>
          </p:nvPr>
        </p:nvGraphicFramePr>
        <p:xfrm>
          <a:off x="780728" y="4263601"/>
          <a:ext cx="308738" cy="194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9" imgW="482400" imgH="304560" progId="Equation.DSMT4">
                  <p:embed/>
                </p:oleObj>
              </mc:Choice>
              <mc:Fallback>
                <p:oleObj name="Equation" r:id="rId59" imgW="482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0"/>
                      <a:stretch>
                        <a:fillRect/>
                      </a:stretch>
                    </p:blipFill>
                    <p:spPr>
                      <a:xfrm>
                        <a:off x="780728" y="4263601"/>
                        <a:ext cx="308738" cy="1949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80730254-B803-4537-8BFC-F317681E70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341357"/>
              </p:ext>
            </p:extLst>
          </p:nvPr>
        </p:nvGraphicFramePr>
        <p:xfrm>
          <a:off x="4441752" y="4286182"/>
          <a:ext cx="260228" cy="14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19040" imgH="241200" progId="Equation.DSMT4">
                  <p:embed/>
                </p:oleObj>
              </mc:Choice>
              <mc:Fallback>
                <p:oleObj name="Equation" r:id="rId38" imgW="419040" imgH="2412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FF9DCBA6-07C3-47CA-BE74-7189D718D9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4441752" y="4286182"/>
                        <a:ext cx="260228" cy="149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5F35C782-6FFB-4457-A71A-53FC2F931D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7557178"/>
              </p:ext>
            </p:extLst>
          </p:nvPr>
        </p:nvGraphicFramePr>
        <p:xfrm>
          <a:off x="6300172" y="4275710"/>
          <a:ext cx="260228" cy="14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19040" imgH="241200" progId="Equation.DSMT4">
                  <p:embed/>
                </p:oleObj>
              </mc:Choice>
              <mc:Fallback>
                <p:oleObj name="Equation" r:id="rId38" imgW="419040" imgH="241200" progId="Equation.DSMT4">
                  <p:embed/>
                  <p:pic>
                    <p:nvPicPr>
                      <p:cNvPr id="34" name="Object 33">
                        <a:extLst>
                          <a:ext uri="{FF2B5EF4-FFF2-40B4-BE49-F238E27FC236}">
                            <a16:creationId xmlns:a16="http://schemas.microsoft.com/office/drawing/2014/main" id="{FF9DCBA6-07C3-47CA-BE74-7189D718D9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0"/>
                      <a:stretch>
                        <a:fillRect/>
                      </a:stretch>
                    </p:blipFill>
                    <p:spPr>
                      <a:xfrm>
                        <a:off x="6300172" y="4275710"/>
                        <a:ext cx="260228" cy="149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D096AD00-DF99-4200-B0AC-CD109776EE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8471334"/>
              </p:ext>
            </p:extLst>
          </p:nvPr>
        </p:nvGraphicFramePr>
        <p:xfrm>
          <a:off x="7633037" y="4163318"/>
          <a:ext cx="804341" cy="181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2" imgW="1295280" imgH="291960" progId="Equation.DSMT4">
                  <p:embed/>
                </p:oleObj>
              </mc:Choice>
              <mc:Fallback>
                <p:oleObj name="Equation" r:id="rId62" imgW="129528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7633037" y="4163318"/>
                        <a:ext cx="804341" cy="181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6C0C5E30-9500-41FD-A290-8CD0F2533B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228605"/>
              </p:ext>
            </p:extLst>
          </p:nvPr>
        </p:nvGraphicFramePr>
        <p:xfrm>
          <a:off x="7847771" y="4384371"/>
          <a:ext cx="481028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4" imgW="774360" imgH="304560" progId="Equation.DSMT4">
                  <p:embed/>
                </p:oleObj>
              </mc:Choice>
              <mc:Fallback>
                <p:oleObj name="Equation" r:id="rId64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7847771" y="4384371"/>
                        <a:ext cx="481028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CE58C92E-934E-4C6F-B14F-DDB2751C61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1277166"/>
              </p:ext>
            </p:extLst>
          </p:nvPr>
        </p:nvGraphicFramePr>
        <p:xfrm>
          <a:off x="809861" y="4620795"/>
          <a:ext cx="199905" cy="305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6" imgW="215640" imgH="330120" progId="Equation.DSMT4">
                  <p:embed/>
                </p:oleObj>
              </mc:Choice>
              <mc:Fallback>
                <p:oleObj name="Equation" r:id="rId66" imgW="21564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809861" y="4620795"/>
                        <a:ext cx="199905" cy="3057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035E3FDD-BBF1-4ECF-832F-B5AE1FDF00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661714"/>
              </p:ext>
            </p:extLst>
          </p:nvPr>
        </p:nvGraphicFramePr>
        <p:xfrm>
          <a:off x="4044932" y="4686921"/>
          <a:ext cx="733369" cy="17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8" imgW="1180800" imgH="279360" progId="Equation.DSMT4">
                  <p:embed/>
                </p:oleObj>
              </mc:Choice>
              <mc:Fallback>
                <p:oleObj name="Equation" r:id="rId68" imgW="1180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4044932" y="4686921"/>
                        <a:ext cx="733369" cy="17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7F2E4023-6B42-4879-BE49-F25AF00DAC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7821813"/>
              </p:ext>
            </p:extLst>
          </p:nvPr>
        </p:nvGraphicFramePr>
        <p:xfrm>
          <a:off x="5875509" y="4686921"/>
          <a:ext cx="725485" cy="17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0" imgW="1168200" imgH="279360" progId="Equation.DSMT4">
                  <p:embed/>
                </p:oleObj>
              </mc:Choice>
              <mc:Fallback>
                <p:oleObj name="Equation" r:id="rId70" imgW="11682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5875509" y="4686921"/>
                        <a:ext cx="725485" cy="17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52C634AB-B2FF-4991-B3EF-ED89783858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5440712"/>
              </p:ext>
            </p:extLst>
          </p:nvPr>
        </p:nvGraphicFramePr>
        <p:xfrm>
          <a:off x="7582050" y="4686921"/>
          <a:ext cx="733369" cy="17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2" imgW="1180800" imgH="279360" progId="Equation.DSMT4">
                  <p:embed/>
                </p:oleObj>
              </mc:Choice>
              <mc:Fallback>
                <p:oleObj name="Equation" r:id="rId72" imgW="118080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7582050" y="4686921"/>
                        <a:ext cx="733369" cy="17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B53C5917-FBD6-4797-9D84-7A92503936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192480"/>
              </p:ext>
            </p:extLst>
          </p:nvPr>
        </p:nvGraphicFramePr>
        <p:xfrm>
          <a:off x="781643" y="5037843"/>
          <a:ext cx="210567" cy="201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4" imgW="291960" imgH="279360" progId="Equation.DSMT4">
                  <p:embed/>
                </p:oleObj>
              </mc:Choice>
              <mc:Fallback>
                <p:oleObj name="Equation" r:id="rId74" imgW="291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781643" y="5037843"/>
                        <a:ext cx="210567" cy="201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8F22D9A4-572A-4173-8274-8ACABC95C0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9634384"/>
              </p:ext>
            </p:extLst>
          </p:nvPr>
        </p:nvGraphicFramePr>
        <p:xfrm>
          <a:off x="4286272" y="5063634"/>
          <a:ext cx="457370" cy="14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6" imgW="736560" imgH="241200" progId="Equation.DSMT4">
                  <p:embed/>
                </p:oleObj>
              </mc:Choice>
              <mc:Fallback>
                <p:oleObj name="Equation" r:id="rId76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4286272" y="5063634"/>
                        <a:ext cx="457370" cy="149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8FBD9C9-8C6F-4A5D-8883-2013ECDC72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1522169"/>
              </p:ext>
            </p:extLst>
          </p:nvPr>
        </p:nvGraphicFramePr>
        <p:xfrm>
          <a:off x="6117256" y="5063634"/>
          <a:ext cx="449485" cy="14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8" imgW="723600" imgH="241200" progId="Equation.DSMT4">
                  <p:embed/>
                </p:oleObj>
              </mc:Choice>
              <mc:Fallback>
                <p:oleObj name="Equation" r:id="rId78" imgW="723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6117256" y="5063634"/>
                        <a:ext cx="449485" cy="149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3254CFEF-3FEB-42B5-AA60-D0B442BE05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512104"/>
              </p:ext>
            </p:extLst>
          </p:nvPr>
        </p:nvGraphicFramePr>
        <p:xfrm>
          <a:off x="7806523" y="5063634"/>
          <a:ext cx="457370" cy="14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0" imgW="736560" imgH="241200" progId="Equation.DSMT4">
                  <p:embed/>
                </p:oleObj>
              </mc:Choice>
              <mc:Fallback>
                <p:oleObj name="Equation" r:id="rId80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1"/>
                      <a:stretch>
                        <a:fillRect/>
                      </a:stretch>
                    </p:blipFill>
                    <p:spPr>
                      <a:xfrm>
                        <a:off x="7806523" y="5063634"/>
                        <a:ext cx="457370" cy="149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56BC60EA-0FAF-4363-98F3-019397C975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0050650"/>
              </p:ext>
            </p:extLst>
          </p:nvPr>
        </p:nvGraphicFramePr>
        <p:xfrm>
          <a:off x="734657" y="5403075"/>
          <a:ext cx="828795" cy="22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2" imgW="1269720" imgH="342720" progId="Equation.DSMT4">
                  <p:embed/>
                </p:oleObj>
              </mc:Choice>
              <mc:Fallback>
                <p:oleObj name="Equation" r:id="rId82" imgW="12697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734657" y="5403075"/>
                        <a:ext cx="828795" cy="223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ACEF7C89-648E-4241-89EA-1CBEBF9B802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6924469"/>
              </p:ext>
            </p:extLst>
          </p:nvPr>
        </p:nvGraphicFramePr>
        <p:xfrm>
          <a:off x="4298972" y="5440048"/>
          <a:ext cx="449485" cy="14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4" imgW="723600" imgH="241200" progId="Equation.DSMT4">
                  <p:embed/>
                </p:oleObj>
              </mc:Choice>
              <mc:Fallback>
                <p:oleObj name="Equation" r:id="rId84" imgW="7236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4298972" y="5440048"/>
                        <a:ext cx="449485" cy="149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E92A38BA-A621-43EA-A8F7-50F6B6A4EA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0190297"/>
              </p:ext>
            </p:extLst>
          </p:nvPr>
        </p:nvGraphicFramePr>
        <p:xfrm>
          <a:off x="6150386" y="5440048"/>
          <a:ext cx="457370" cy="14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6" imgW="736560" imgH="241200" progId="Equation.DSMT4">
                  <p:embed/>
                </p:oleObj>
              </mc:Choice>
              <mc:Fallback>
                <p:oleObj name="Equation" r:id="rId86" imgW="736560" imgH="241200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F6EFCA0B-315A-4355-8836-E753BD751E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7"/>
                      <a:stretch>
                        <a:fillRect/>
                      </a:stretch>
                    </p:blipFill>
                    <p:spPr>
                      <a:xfrm>
                        <a:off x="6150386" y="5440048"/>
                        <a:ext cx="457370" cy="149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B246D452-D5AF-4FE4-ABA7-4C60E74C19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990549"/>
              </p:ext>
            </p:extLst>
          </p:nvPr>
        </p:nvGraphicFramePr>
        <p:xfrm>
          <a:off x="7820247" y="5440048"/>
          <a:ext cx="457370" cy="14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8" imgW="736560" imgH="241200" progId="Equation.DSMT4">
                  <p:embed/>
                </p:oleObj>
              </mc:Choice>
              <mc:Fallback>
                <p:oleObj name="Equation" r:id="rId88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9"/>
                      <a:stretch>
                        <a:fillRect/>
                      </a:stretch>
                    </p:blipFill>
                    <p:spPr>
                      <a:xfrm>
                        <a:off x="7820247" y="5440048"/>
                        <a:ext cx="457370" cy="149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46693010-DE1A-4B7F-A0AB-0425DA001F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271284"/>
              </p:ext>
            </p:extLst>
          </p:nvPr>
        </p:nvGraphicFramePr>
        <p:xfrm>
          <a:off x="737648" y="5778710"/>
          <a:ext cx="1285368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0" imgW="2070000" imgH="304560" progId="Equation.DSMT4">
                  <p:embed/>
                </p:oleObj>
              </mc:Choice>
              <mc:Fallback>
                <p:oleObj name="Equation" r:id="rId90" imgW="20700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1"/>
                      <a:stretch>
                        <a:fillRect/>
                      </a:stretch>
                    </p:blipFill>
                    <p:spPr>
                      <a:xfrm>
                        <a:off x="737648" y="5778710"/>
                        <a:ext cx="1285368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>
            <a:extLst>
              <a:ext uri="{FF2B5EF4-FFF2-40B4-BE49-F238E27FC236}">
                <a16:creationId xmlns:a16="http://schemas.microsoft.com/office/drawing/2014/main" id="{7BAC27E0-658F-49AD-B2CC-9CF38C7640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486074"/>
              </p:ext>
            </p:extLst>
          </p:nvPr>
        </p:nvGraphicFramePr>
        <p:xfrm>
          <a:off x="3828946" y="5778710"/>
          <a:ext cx="962055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2" imgW="1549080" imgH="304560" progId="Equation.DSMT4">
                  <p:embed/>
                </p:oleObj>
              </mc:Choice>
              <mc:Fallback>
                <p:oleObj name="Equation" r:id="rId92" imgW="1549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3"/>
                      <a:stretch>
                        <a:fillRect/>
                      </a:stretch>
                    </p:blipFill>
                    <p:spPr>
                      <a:xfrm>
                        <a:off x="3828946" y="5778710"/>
                        <a:ext cx="962055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1B301212-8863-4CF0-ADC4-868D0CDA6E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5911387"/>
              </p:ext>
            </p:extLst>
          </p:nvPr>
        </p:nvGraphicFramePr>
        <p:xfrm>
          <a:off x="5746069" y="5778710"/>
          <a:ext cx="962055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4" imgW="1549080" imgH="304560" progId="Equation.DSMT4">
                  <p:embed/>
                </p:oleObj>
              </mc:Choice>
              <mc:Fallback>
                <p:oleObj name="Equation" r:id="rId94" imgW="1549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5"/>
                      <a:stretch>
                        <a:fillRect/>
                      </a:stretch>
                    </p:blipFill>
                    <p:spPr>
                      <a:xfrm>
                        <a:off x="5746069" y="5778710"/>
                        <a:ext cx="962055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C0522011-7626-4C36-88EC-C6B5807CBD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955254"/>
              </p:ext>
            </p:extLst>
          </p:nvPr>
        </p:nvGraphicFramePr>
        <p:xfrm>
          <a:off x="7401986" y="5778710"/>
          <a:ext cx="962055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6" imgW="1549080" imgH="304560" progId="Equation.DSMT4">
                  <p:embed/>
                </p:oleObj>
              </mc:Choice>
              <mc:Fallback>
                <p:oleObj name="Equation" r:id="rId96" imgW="15490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7"/>
                      <a:stretch>
                        <a:fillRect/>
                      </a:stretch>
                    </p:blipFill>
                    <p:spPr>
                      <a:xfrm>
                        <a:off x="7401986" y="5778710"/>
                        <a:ext cx="962055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64114-D369-44F5-8A56-5907C600CB0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6069970"/>
            <a:ext cx="8458200" cy="450266"/>
          </a:xfrm>
        </p:spPr>
        <p:txBody>
          <a:bodyPr/>
          <a:lstStyle/>
          <a:p>
            <a:r>
              <a:rPr lang="en-IN" sz="1200" i="1" dirty="0"/>
              <a:t>Notes: </a:t>
            </a:r>
            <a:r>
              <a:rPr lang="en-IN" sz="1200" dirty="0"/>
              <a:t>Parameter estimates are in the top half of the table with the </a:t>
            </a:r>
            <a:r>
              <a:rPr lang="en-IN" sz="1200" i="1" dirty="0"/>
              <a:t>p</a:t>
            </a:r>
            <a:r>
              <a:rPr lang="en-IN" sz="1200" dirty="0"/>
              <a:t>-values in parentheses; * represents significance at the 5% level. N</a:t>
            </a:r>
            <a:r>
              <a:rPr lang="en-IN" sz="100" dirty="0"/>
              <a:t> </a:t>
            </a:r>
            <a:r>
              <a:rPr lang="en-IN" sz="1200" dirty="0"/>
              <a:t>A denotes not applicable. The lower part of the table contains goodness-of-fit measures.</a:t>
            </a:r>
            <a:endParaRPr lang="en-US" sz="12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BF71AD-384C-4E82-BF30-092C4A6B2E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174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2B1FD-E5FB-4365-9C95-CCFEEEEF4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7.3: Model Assumptions and Common Violations </a:t>
            </a:r>
            <a:r>
              <a:rPr lang="en-IN" sz="1100" b="0" dirty="0"/>
              <a:t>1</a:t>
            </a:r>
            <a:endParaRPr lang="en-US" sz="11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7A149-85E8-46C2-B909-F0F6F8806D0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1292320"/>
          </a:xfrm>
        </p:spPr>
        <p:txBody>
          <a:bodyPr/>
          <a:lstStyle/>
          <a:p>
            <a:r>
              <a:rPr lang="en-US" sz="2200" dirty="0"/>
              <a:t>The statistical properties of the O</a:t>
            </a:r>
            <a:r>
              <a:rPr lang="en-US" sz="100" dirty="0"/>
              <a:t> </a:t>
            </a:r>
            <a:r>
              <a:rPr lang="en-US" sz="2200" dirty="0"/>
              <a:t>L</a:t>
            </a:r>
            <a:r>
              <a:rPr lang="en-US" sz="100" dirty="0"/>
              <a:t> </a:t>
            </a:r>
            <a:r>
              <a:rPr lang="en-US" sz="2200" dirty="0"/>
              <a:t>S estimator and validity of testing procedures depend on assumptions.</a:t>
            </a:r>
          </a:p>
          <a:p>
            <a:r>
              <a:rPr lang="en-US" sz="2200" dirty="0"/>
              <a:t>Under the assumptions, O</a:t>
            </a:r>
            <a:r>
              <a:rPr lang="en-US" sz="100" dirty="0"/>
              <a:t> </a:t>
            </a:r>
            <a:r>
              <a:rPr lang="en-US" sz="2200" dirty="0"/>
              <a:t>L</a:t>
            </a:r>
            <a:r>
              <a:rPr lang="en-US" sz="100" dirty="0"/>
              <a:t> </a:t>
            </a:r>
            <a:r>
              <a:rPr lang="en-US" sz="2200" dirty="0"/>
              <a:t>S estimators have desirable properties.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AE6B9D-3D5B-4846-852D-68F8C2B5A7C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2666867"/>
            <a:ext cx="2893786" cy="381134"/>
          </a:xfrm>
        </p:spPr>
        <p:txBody>
          <a:bodyPr t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200" dirty="0"/>
              <a:t>They are unbiased,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2987864D-A0B1-4EB6-9869-ADB748F75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412622"/>
              </p:ext>
            </p:extLst>
          </p:nvPr>
        </p:nvGraphicFramePr>
        <p:xfrm>
          <a:off x="3281363" y="2673350"/>
          <a:ext cx="1193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760" imgH="431640" progId="Equation.DSMT4">
                  <p:embed/>
                </p:oleObj>
              </mc:Choice>
              <mc:Fallback>
                <p:oleObj name="Equation" r:id="rId2" imgW="1193760" imgH="4316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F9625429-FB9D-42E4-AB2B-DF82B13407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281363" y="2673350"/>
                        <a:ext cx="1193800" cy="43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D6AD89-9D19-4204-B1BB-97D7ECB74D1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3163789"/>
            <a:ext cx="8458200" cy="1192439"/>
          </a:xfrm>
        </p:spPr>
        <p:txBody>
          <a:bodyPr/>
          <a:lstStyle/>
          <a:p>
            <a:pPr lvl="1"/>
            <a:r>
              <a:rPr lang="en-US" sz="2200" dirty="0"/>
              <a:t>They have minimum variations between samples.</a:t>
            </a:r>
          </a:p>
          <a:p>
            <a:pPr lvl="1"/>
            <a:r>
              <a:rPr lang="en-US" sz="2200" dirty="0"/>
              <a:t>These are compromised when one or more of the model assumptions are violated.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6E9B22-DB35-4B25-B004-C9CD90F75BB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4597181"/>
            <a:ext cx="8458200" cy="1687504"/>
          </a:xfrm>
        </p:spPr>
        <p:txBody>
          <a:bodyPr/>
          <a:lstStyle/>
          <a:p>
            <a:r>
              <a:rPr lang="en-US" sz="2200" dirty="0"/>
              <a:t>The validity of the significance tests is also impacted.</a:t>
            </a:r>
          </a:p>
          <a:p>
            <a:pPr lvl="1"/>
            <a:r>
              <a:rPr lang="en-US" sz="2200" dirty="0"/>
              <a:t>Estimated standard errors are inappropriate.</a:t>
            </a:r>
          </a:p>
          <a:p>
            <a:pPr lvl="1"/>
            <a:r>
              <a:rPr lang="en-US" sz="2200" dirty="0"/>
              <a:t>Not possible to make meaningful inferences from the t and F tests.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329744B-427B-4DAF-911F-71D6B2C3BE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49827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1D71-32CD-487A-B783-A0A9F65EB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7.3: Model Assumptions and Common Violations </a:t>
            </a:r>
            <a:r>
              <a:rPr lang="en-IN" sz="1100" b="0" dirty="0"/>
              <a:t>2</a:t>
            </a:r>
            <a:endParaRPr lang="en-US" dirty="0"/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DD4C30EB-0E3F-40E5-A418-872C21CA7B5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6323371" cy="434103"/>
          </a:xfrm>
        </p:spPr>
        <p:txBody>
          <a:bodyPr/>
          <a:lstStyle/>
          <a:p>
            <a:r>
              <a:rPr lang="en-US" dirty="0"/>
              <a:t>The assumptions are based on the error term</a:t>
            </a:r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F86FD1EF-89DC-4382-8FA1-75DD3C0C6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7626499"/>
              </p:ext>
            </p:extLst>
          </p:nvPr>
        </p:nvGraphicFramePr>
        <p:xfrm>
          <a:off x="6746840" y="1408005"/>
          <a:ext cx="261239" cy="23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640" imgH="190440" progId="Equation.DSMT4">
                  <p:embed/>
                </p:oleObj>
              </mc:Choice>
              <mc:Fallback>
                <p:oleObj name="Equation" r:id="rId2" imgW="215640" imgH="19044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C019A17C-9872-4636-8970-AAB57FEA6F1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746840" y="1408005"/>
                        <a:ext cx="261239" cy="23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EC56A8-4A80-4B29-BB56-73A7327C531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1786879"/>
            <a:ext cx="5807177" cy="395882"/>
          </a:xfrm>
        </p:spPr>
        <p:txBody>
          <a:bodyPr tIns="0" rIns="0"/>
          <a:lstStyle/>
          <a:p>
            <a:r>
              <a:rPr lang="en-US" dirty="0"/>
              <a:t>The residuals, or the observed error term,</a:t>
            </a:r>
          </a:p>
        </p:txBody>
      </p:sp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A35249DF-3779-4DF5-BB42-B50BAAB09A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511926"/>
              </p:ext>
            </p:extLst>
          </p:nvPr>
        </p:nvGraphicFramePr>
        <p:xfrm>
          <a:off x="6183313" y="1801813"/>
          <a:ext cx="11826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760" imgH="304560" progId="Equation.DSMT4">
                  <p:embed/>
                </p:oleObj>
              </mc:Choice>
              <mc:Fallback>
                <p:oleObj name="Equation" r:id="rId4" imgW="977760" imgH="3045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A6243E7-E0BE-4CA0-B615-A83EACF968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183313" y="1801813"/>
                        <a:ext cx="1182687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FC56BE84-EC22-47AF-B63F-1E9293FDA9E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474976" y="1767150"/>
            <a:ext cx="1161435" cy="402695"/>
          </a:xfrm>
        </p:spPr>
        <p:txBody>
          <a:bodyPr lIns="0" tIns="0" rIns="0" bIns="0"/>
          <a:lstStyle/>
          <a:p>
            <a:r>
              <a:rPr lang="en-US" dirty="0"/>
              <a:t>contain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0C45CAE-01EC-4433-812C-597DF196BB2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1" y="2202074"/>
            <a:ext cx="3462184" cy="427837"/>
          </a:xfrm>
        </p:spPr>
        <p:txBody>
          <a:bodyPr tIns="0"/>
          <a:lstStyle/>
          <a:p>
            <a:r>
              <a:rPr lang="en-US" dirty="0"/>
              <a:t>useful information about</a:t>
            </a:r>
          </a:p>
        </p:txBody>
      </p: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0D268C87-0D08-4EC8-B5CB-9741AB4A52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280348"/>
              </p:ext>
            </p:extLst>
          </p:nvPr>
        </p:nvGraphicFramePr>
        <p:xfrm>
          <a:off x="3824064" y="2300739"/>
          <a:ext cx="261239" cy="230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5640" imgH="190440" progId="Equation.DSMT4">
                  <p:embed/>
                </p:oleObj>
              </mc:Choice>
              <mc:Fallback>
                <p:oleObj name="Equation" r:id="rId2" imgW="215640" imgH="19044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F86FD1EF-89DC-4382-8FA1-75DD3C0C6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824064" y="2300739"/>
                        <a:ext cx="261239" cy="230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00EE352C-4B69-44F2-8766-03A381D2B042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2682952"/>
            <a:ext cx="8458200" cy="768350"/>
          </a:xfrm>
        </p:spPr>
        <p:txBody>
          <a:bodyPr tIns="0"/>
          <a:lstStyle/>
          <a:p>
            <a:r>
              <a:rPr lang="en-US" dirty="0"/>
              <a:t>Use the residuals to investigate the assumptions through </a:t>
            </a:r>
            <a:r>
              <a:rPr lang="en-US" b="1" dirty="0"/>
              <a:t>residual plots</a:t>
            </a:r>
            <a:r>
              <a:rPr lang="en-US" dirty="0"/>
              <a:t>.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B41E294A-A35D-4A2B-8F7A-1DC2281625AE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899" y="3559298"/>
            <a:ext cx="8110635" cy="437516"/>
          </a:xfrm>
        </p:spPr>
        <p:txBody>
          <a:bodyPr t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Residuals versus predictor variable: nonlinear patterns.</a:t>
            </a:r>
          </a:p>
        </p:txBody>
      </p:sp>
      <p:sp>
        <p:nvSpPr>
          <p:cNvPr id="30" name="Content Placeholder 29">
            <a:extLst>
              <a:ext uri="{FF2B5EF4-FFF2-40B4-BE49-F238E27FC236}">
                <a16:creationId xmlns:a16="http://schemas.microsoft.com/office/drawing/2014/main" id="{1CB6558B-AD50-45FB-90AC-4AF400CCFF15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342901" y="4051518"/>
            <a:ext cx="5128161" cy="431991"/>
          </a:xfrm>
        </p:spPr>
        <p:txBody>
          <a:bodyPr t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Residuals versus predicted values</a:t>
            </a:r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327E3508-2100-4B45-82D7-0D39F5EF82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527569"/>
              </p:ext>
            </p:extLst>
          </p:nvPr>
        </p:nvGraphicFramePr>
        <p:xfrm>
          <a:off x="5471062" y="4063583"/>
          <a:ext cx="338074" cy="36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60" imgH="304560" progId="Equation.DSMT4">
                  <p:embed/>
                </p:oleObj>
              </mc:Choice>
              <mc:Fallback>
                <p:oleObj name="Equation" r:id="rId6" imgW="279360" imgH="3045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762E32C-6943-4065-AF0E-351312D555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71062" y="4063583"/>
                        <a:ext cx="338074" cy="3688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36FB2204-F27B-4989-A58E-CACA91D111A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855791" y="4052600"/>
            <a:ext cx="2780620" cy="433869"/>
          </a:xfrm>
        </p:spPr>
        <p:txBody>
          <a:bodyPr lIns="0" tIns="0" rIns="0" bIns="0"/>
          <a:lstStyle/>
          <a:p>
            <a:r>
              <a:rPr lang="en-US" dirty="0"/>
              <a:t>changing variability.</a:t>
            </a: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BBAAA228-1316-479B-808D-5CCD2B2F27F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342900" y="4590408"/>
            <a:ext cx="8191499" cy="418330"/>
          </a:xfrm>
        </p:spPr>
        <p:txBody>
          <a:bodyPr tIns="0"/>
          <a:lstStyle/>
          <a:p>
            <a:pPr lvl="1"/>
            <a:r>
              <a:rPr lang="en-US" dirty="0"/>
              <a:t>Residuals sequentially: correlated observations.</a:t>
            </a:r>
          </a:p>
        </p:txBody>
      </p:sp>
      <p:sp>
        <p:nvSpPr>
          <p:cNvPr id="33" name="Content Placeholder 32">
            <a:extLst>
              <a:ext uri="{FF2B5EF4-FFF2-40B4-BE49-F238E27FC236}">
                <a16:creationId xmlns:a16="http://schemas.microsoft.com/office/drawing/2014/main" id="{5A95E5E7-7FDB-4231-B44B-EFFAF0D6453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42901" y="5093938"/>
            <a:ext cx="8191498" cy="460163"/>
          </a:xfrm>
        </p:spPr>
        <p:txBody>
          <a:bodyPr/>
          <a:lstStyle/>
          <a:p>
            <a:r>
              <a:rPr lang="en-US" dirty="0"/>
              <a:t>Residuals can also be used to detect outliers.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9C3933B-8BA3-4166-8767-EFC8063648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092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Introductory Case: College Scorecard </a:t>
            </a:r>
            <a:r>
              <a:rPr lang="en-US" sz="1000" b="0" dirty="0"/>
              <a:t>3</a:t>
            </a:r>
            <a:endParaRPr lang="en-US" sz="1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413779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Information from 116 colleges on the following variables: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079076"/>
              </p:ext>
            </p:extLst>
          </p:nvPr>
        </p:nvGraphicFramePr>
        <p:xfrm>
          <a:off x="678180" y="1810122"/>
          <a:ext cx="7810500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5020">
                  <a:extLst>
                    <a:ext uri="{9D8B030D-6E8A-4147-A177-3AD203B41FA5}">
                      <a16:colId xmlns:a16="http://schemas.microsoft.com/office/drawing/2014/main" val="1787888691"/>
                    </a:ext>
                  </a:extLst>
                </a:gridCol>
                <a:gridCol w="1386348">
                  <a:extLst>
                    <a:ext uri="{9D8B030D-6E8A-4147-A177-3AD203B41FA5}">
                      <a16:colId xmlns:a16="http://schemas.microsoft.com/office/drawing/2014/main" val="4283196982"/>
                    </a:ext>
                  </a:extLst>
                </a:gridCol>
                <a:gridCol w="973394">
                  <a:extLst>
                    <a:ext uri="{9D8B030D-6E8A-4147-A177-3AD203B41FA5}">
                      <a16:colId xmlns:a16="http://schemas.microsoft.com/office/drawing/2014/main" val="2450073672"/>
                    </a:ext>
                  </a:extLst>
                </a:gridCol>
                <a:gridCol w="1076632">
                  <a:extLst>
                    <a:ext uri="{9D8B030D-6E8A-4147-A177-3AD203B41FA5}">
                      <a16:colId xmlns:a16="http://schemas.microsoft.com/office/drawing/2014/main" val="4022274603"/>
                    </a:ext>
                  </a:extLst>
                </a:gridCol>
                <a:gridCol w="1007356">
                  <a:extLst>
                    <a:ext uri="{9D8B030D-6E8A-4147-A177-3AD203B41FA5}">
                      <a16:colId xmlns:a16="http://schemas.microsoft.com/office/drawing/2014/main" val="2919686394"/>
                    </a:ext>
                  </a:extLst>
                </a:gridCol>
                <a:gridCol w="1301750">
                  <a:extLst>
                    <a:ext uri="{9D8B030D-6E8A-4147-A177-3AD203B41FA5}">
                      <a16:colId xmlns:a16="http://schemas.microsoft.com/office/drawing/2014/main" val="35699750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657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6332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2979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10345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508032"/>
                  </a:ext>
                </a:extLst>
              </a:tr>
            </a:tbl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762186"/>
              </p:ext>
            </p:extLst>
          </p:nvPr>
        </p:nvGraphicFramePr>
        <p:xfrm>
          <a:off x="773223" y="1862007"/>
          <a:ext cx="6223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080" imgH="203040" progId="Equation.DSMT4">
                  <p:embed/>
                </p:oleObj>
              </mc:Choice>
              <mc:Fallback>
                <p:oleObj name="Equation" r:id="rId2" imgW="6220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3223" y="1862007"/>
                        <a:ext cx="6223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342804"/>
              </p:ext>
            </p:extLst>
          </p:nvPr>
        </p:nvGraphicFramePr>
        <p:xfrm>
          <a:off x="3074670" y="1855445"/>
          <a:ext cx="838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241200" progId="Equation.DSMT4">
                  <p:embed/>
                </p:oleObj>
              </mc:Choice>
              <mc:Fallback>
                <p:oleObj name="Equation" r:id="rId4" imgW="8380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74670" y="1855445"/>
                        <a:ext cx="838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403E7886-DC31-4955-9BC0-31594D4CE70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0816496"/>
              </p:ext>
            </p:extLst>
          </p:nvPr>
        </p:nvGraphicFramePr>
        <p:xfrm>
          <a:off x="4399004" y="1875560"/>
          <a:ext cx="467173" cy="213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203040" progId="Equation.DSMT4">
                  <p:embed/>
                </p:oleObj>
              </mc:Choice>
              <mc:Fallback>
                <p:oleObj name="Equation" r:id="rId6" imgW="444240" imgH="20304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99004" y="1875560"/>
                        <a:ext cx="467173" cy="213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6158F813-CE38-4E83-BE56-292D390DD2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2058124"/>
              </p:ext>
            </p:extLst>
          </p:nvPr>
        </p:nvGraphicFramePr>
        <p:xfrm>
          <a:off x="5376176" y="1885537"/>
          <a:ext cx="5080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07960" imgH="203040" progId="Equation.DSMT4">
                  <p:embed/>
                </p:oleObj>
              </mc:Choice>
              <mc:Fallback>
                <p:oleObj name="Equation" r:id="rId8" imgW="507960" imgH="20304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403E7886-DC31-4955-9BC0-31594D4CE70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76176" y="1885537"/>
                        <a:ext cx="5080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B912BFA8-B319-4170-BD8A-47AAE99BD1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4394269"/>
              </p:ext>
            </p:extLst>
          </p:nvPr>
        </p:nvGraphicFramePr>
        <p:xfrm>
          <a:off x="6522402" y="1874495"/>
          <a:ext cx="4699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69800" imgH="203040" progId="Equation.DSMT4">
                  <p:embed/>
                </p:oleObj>
              </mc:Choice>
              <mc:Fallback>
                <p:oleObj name="Equation" r:id="rId10" imgW="469800" imgH="203040" progId="Equation.DSMT4">
                  <p:embed/>
                  <p:pic>
                    <p:nvPicPr>
                      <p:cNvPr id="38" name="Object 37">
                        <a:extLst>
                          <a:ext uri="{FF2B5EF4-FFF2-40B4-BE49-F238E27FC236}">
                            <a16:creationId xmlns:a16="http://schemas.microsoft.com/office/drawing/2014/main" id="{6158F813-CE38-4E83-BE56-292D390DD2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22402" y="1874495"/>
                        <a:ext cx="4699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93CA50E5-A11A-435C-9028-ECF6367B73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2621350"/>
              </p:ext>
            </p:extLst>
          </p:nvPr>
        </p:nvGraphicFramePr>
        <p:xfrm>
          <a:off x="7513638" y="1866900"/>
          <a:ext cx="8128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12520" imgH="203040" progId="Equation.DSMT4">
                  <p:embed/>
                </p:oleObj>
              </mc:Choice>
              <mc:Fallback>
                <p:oleObj name="Equation" r:id="rId12" imgW="812520" imgH="20304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B912BFA8-B319-4170-BD8A-47AAE99BD11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513638" y="1866900"/>
                        <a:ext cx="812800" cy="20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B842E05C-FB79-461E-B162-DB2DA7C0E4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7187435"/>
              </p:ext>
            </p:extLst>
          </p:nvPr>
        </p:nvGraphicFramePr>
        <p:xfrm>
          <a:off x="764771" y="2205227"/>
          <a:ext cx="1731818" cy="230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904760" imgH="253800" progId="Equation.DSMT4">
                  <p:embed/>
                </p:oleObj>
              </mc:Choice>
              <mc:Fallback>
                <p:oleObj name="Equation" r:id="rId14" imgW="19047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64771" y="2205227"/>
                        <a:ext cx="1731818" cy="2309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1EE53FED-5362-428E-977B-C8AA36FD4A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1747937"/>
              </p:ext>
            </p:extLst>
          </p:nvPr>
        </p:nvGraphicFramePr>
        <p:xfrm>
          <a:off x="3238530" y="2204110"/>
          <a:ext cx="556281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72840" imgH="241200" progId="Equation.DSMT4">
                  <p:embed/>
                </p:oleObj>
              </mc:Choice>
              <mc:Fallback>
                <p:oleObj name="Equation" r:id="rId16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238530" y="2204110"/>
                        <a:ext cx="556281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9FF47EA2-8C2D-4943-BEC0-5F0A47E401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642443"/>
              </p:ext>
            </p:extLst>
          </p:nvPr>
        </p:nvGraphicFramePr>
        <p:xfrm>
          <a:off x="4374157" y="2204110"/>
          <a:ext cx="556281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672840" imgH="241200" progId="Equation.DSMT4">
                  <p:embed/>
                </p:oleObj>
              </mc:Choice>
              <mc:Fallback>
                <p:oleObj name="Equation" r:id="rId18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4374157" y="2204110"/>
                        <a:ext cx="556281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FBDC2E70-E8DD-4CCB-8CF2-A579DD0708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8737992"/>
              </p:ext>
            </p:extLst>
          </p:nvPr>
        </p:nvGraphicFramePr>
        <p:xfrm>
          <a:off x="5563982" y="2189362"/>
          <a:ext cx="241405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91960" imgH="241200" progId="Equation.DSMT4">
                  <p:embed/>
                </p:oleObj>
              </mc:Choice>
              <mc:Fallback>
                <p:oleObj name="Equation" r:id="rId20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563982" y="2189362"/>
                        <a:ext cx="241405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35916743-CB26-4100-9E8F-0F269206EF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880619"/>
              </p:ext>
            </p:extLst>
          </p:nvPr>
        </p:nvGraphicFramePr>
        <p:xfrm>
          <a:off x="6653236" y="2218858"/>
          <a:ext cx="230909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9360" imgH="241200" progId="Equation.DSMT4">
                  <p:embed/>
                </p:oleObj>
              </mc:Choice>
              <mc:Fallback>
                <p:oleObj name="Equation" r:id="rId22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653236" y="2218858"/>
                        <a:ext cx="230909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5E6F1C2E-2593-45DB-B59E-B1587DCD90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857398"/>
              </p:ext>
            </p:extLst>
          </p:nvPr>
        </p:nvGraphicFramePr>
        <p:xfrm>
          <a:off x="7688263" y="2193925"/>
          <a:ext cx="401637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482400" imgH="304560" progId="Equation.DSMT4">
                  <p:embed/>
                </p:oleObj>
              </mc:Choice>
              <mc:Fallback>
                <p:oleObj name="Equation" r:id="rId24" imgW="482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688263" y="2193925"/>
                        <a:ext cx="401637" cy="252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F6E9434B-80F8-4D3A-885E-70710FA4DE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2450391"/>
              </p:ext>
            </p:extLst>
          </p:nvPr>
        </p:nvGraphicFramePr>
        <p:xfrm>
          <a:off x="764771" y="2535574"/>
          <a:ext cx="1443182" cy="277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587240" imgH="304560" progId="Equation.DSMT4">
                  <p:embed/>
                </p:oleObj>
              </mc:Choice>
              <mc:Fallback>
                <p:oleObj name="Equation" r:id="rId26" imgW="15872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64771" y="2535574"/>
                        <a:ext cx="1443182" cy="277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320AB24E-F00E-4156-B121-AA9E9FED6D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9967362"/>
              </p:ext>
            </p:extLst>
          </p:nvPr>
        </p:nvGraphicFramePr>
        <p:xfrm>
          <a:off x="3238530" y="2543323"/>
          <a:ext cx="556281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672840" imgH="241200" progId="Equation.DSMT4">
                  <p:embed/>
                </p:oleObj>
              </mc:Choice>
              <mc:Fallback>
                <p:oleObj name="Equation" r:id="rId28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238530" y="2543323"/>
                        <a:ext cx="556281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1BCE270B-CBF0-4C70-8268-94061BE33E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9520665"/>
              </p:ext>
            </p:extLst>
          </p:nvPr>
        </p:nvGraphicFramePr>
        <p:xfrm>
          <a:off x="4374157" y="2558071"/>
          <a:ext cx="556281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672840" imgH="241200" progId="Equation.DSMT4">
                  <p:embed/>
                </p:oleObj>
              </mc:Choice>
              <mc:Fallback>
                <p:oleObj name="Equation" r:id="rId30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374157" y="2558071"/>
                        <a:ext cx="556281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8F80DB72-1900-4031-B127-AF5DD3566B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7357969"/>
              </p:ext>
            </p:extLst>
          </p:nvPr>
        </p:nvGraphicFramePr>
        <p:xfrm>
          <a:off x="5569230" y="2543323"/>
          <a:ext cx="230909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79360" imgH="241200" progId="Equation.DSMT4">
                  <p:embed/>
                </p:oleObj>
              </mc:Choice>
              <mc:Fallback>
                <p:oleObj name="Equation" r:id="rId32" imgW="279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569230" y="2543323"/>
                        <a:ext cx="230909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3EDBA65C-EB1F-4349-8BF7-5D0E111926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522945"/>
              </p:ext>
            </p:extLst>
          </p:nvPr>
        </p:nvGraphicFramePr>
        <p:xfrm>
          <a:off x="6647988" y="2528575"/>
          <a:ext cx="241405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91960" imgH="241200" progId="Equation.DSMT4">
                  <p:embed/>
                </p:oleObj>
              </mc:Choice>
              <mc:Fallback>
                <p:oleObj name="Equation" r:id="rId34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6647988" y="2528575"/>
                        <a:ext cx="241405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19F0BF1D-B7F7-4574-BFC5-67C26D4BEC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8784972"/>
              </p:ext>
            </p:extLst>
          </p:nvPr>
        </p:nvGraphicFramePr>
        <p:xfrm>
          <a:off x="7496175" y="2519363"/>
          <a:ext cx="787400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952200" imgH="304560" progId="Equation.DSMT4">
                  <p:embed/>
                </p:oleObj>
              </mc:Choice>
              <mc:Fallback>
                <p:oleObj name="Equation" r:id="rId36" imgW="9522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496175" y="2519363"/>
                        <a:ext cx="787400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B82F3245-8F28-4D17-ADAE-5E1DD563B1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8482988"/>
              </p:ext>
            </p:extLst>
          </p:nvPr>
        </p:nvGraphicFramePr>
        <p:xfrm>
          <a:off x="815914" y="2845683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88560" imgH="253800" progId="Equation.DSMT4">
                  <p:embed/>
                </p:oleObj>
              </mc:Choice>
              <mc:Fallback>
                <p:oleObj name="Equation" r:id="rId38" imgW="88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815914" y="2845683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BB508D57-9828-47A7-9437-7D5074546BF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138962"/>
              </p:ext>
            </p:extLst>
          </p:nvPr>
        </p:nvGraphicFramePr>
        <p:xfrm>
          <a:off x="3472220" y="2858935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88560" imgH="253800" progId="Equation.DSMT4">
                  <p:embed/>
                </p:oleObj>
              </mc:Choice>
              <mc:Fallback>
                <p:oleObj name="Equation" r:id="rId38" imgW="88560" imgH="253800" progId="Equation.DSMT4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B82F3245-8F28-4D17-ADAE-5E1DD563B1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3472220" y="2858935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54">
            <a:extLst>
              <a:ext uri="{FF2B5EF4-FFF2-40B4-BE49-F238E27FC236}">
                <a16:creationId xmlns:a16="http://schemas.microsoft.com/office/drawing/2014/main" id="{31ACF85D-5BF5-49B6-ADB9-03955E47A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828707"/>
              </p:ext>
            </p:extLst>
          </p:nvPr>
        </p:nvGraphicFramePr>
        <p:xfrm>
          <a:off x="4607847" y="2877740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88560" imgH="253800" progId="Equation.DSMT4">
                  <p:embed/>
                </p:oleObj>
              </mc:Choice>
              <mc:Fallback>
                <p:oleObj name="Equation" r:id="rId38" imgW="88560" imgH="253800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BB508D57-9828-47A7-9437-7D5074546B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4607847" y="2877740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E4403668-BF0C-47C5-8DF0-700708E20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901438"/>
              </p:ext>
            </p:extLst>
          </p:nvPr>
        </p:nvGraphicFramePr>
        <p:xfrm>
          <a:off x="5640234" y="2838515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88560" imgH="253800" progId="Equation.DSMT4">
                  <p:embed/>
                </p:oleObj>
              </mc:Choice>
              <mc:Fallback>
                <p:oleObj name="Equation" r:id="rId38" imgW="88560" imgH="253800" progId="Equation.DSMT4">
                  <p:embed/>
                  <p:pic>
                    <p:nvPicPr>
                      <p:cNvPr id="55" name="Object 54">
                        <a:extLst>
                          <a:ext uri="{FF2B5EF4-FFF2-40B4-BE49-F238E27FC236}">
                            <a16:creationId xmlns:a16="http://schemas.microsoft.com/office/drawing/2014/main" id="{31ACF85D-5BF5-49B6-ADB9-03955E47AED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640234" y="2838515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2945DE5B-D483-41E4-94EE-345392345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6068225"/>
              </p:ext>
            </p:extLst>
          </p:nvPr>
        </p:nvGraphicFramePr>
        <p:xfrm>
          <a:off x="6724240" y="2845683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88560" imgH="253800" progId="Equation.DSMT4">
                  <p:embed/>
                </p:oleObj>
              </mc:Choice>
              <mc:Fallback>
                <p:oleObj name="Equation" r:id="rId38" imgW="88560" imgH="2538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E4403668-BF0C-47C5-8DF0-700708E20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6724240" y="2845683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>
            <a:extLst>
              <a:ext uri="{FF2B5EF4-FFF2-40B4-BE49-F238E27FC236}">
                <a16:creationId xmlns:a16="http://schemas.microsoft.com/office/drawing/2014/main" id="{09059484-A91E-483D-92C3-EA0AF786ED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772575"/>
              </p:ext>
            </p:extLst>
          </p:nvPr>
        </p:nvGraphicFramePr>
        <p:xfrm>
          <a:off x="7845117" y="2821102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88560" imgH="253800" progId="Equation.DSMT4">
                  <p:embed/>
                </p:oleObj>
              </mc:Choice>
              <mc:Fallback>
                <p:oleObj name="Equation" r:id="rId38" imgW="88560" imgH="253800" progId="Equation.DSMT4">
                  <p:embed/>
                  <p:pic>
                    <p:nvPicPr>
                      <p:cNvPr id="57" name="Object 56">
                        <a:extLst>
                          <a:ext uri="{FF2B5EF4-FFF2-40B4-BE49-F238E27FC236}">
                            <a16:creationId xmlns:a16="http://schemas.microsoft.com/office/drawing/2014/main" id="{2945DE5B-D483-41E4-94EE-345392345C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7845117" y="2821102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58">
            <a:extLst>
              <a:ext uri="{FF2B5EF4-FFF2-40B4-BE49-F238E27FC236}">
                <a16:creationId xmlns:a16="http://schemas.microsoft.com/office/drawing/2014/main" id="{D664F175-60F5-4EE4-A306-E9A761184B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9948387"/>
              </p:ext>
            </p:extLst>
          </p:nvPr>
        </p:nvGraphicFramePr>
        <p:xfrm>
          <a:off x="764771" y="3199251"/>
          <a:ext cx="1651000" cy="277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1815840" imgH="304560" progId="Equation.DSMT4">
                  <p:embed/>
                </p:oleObj>
              </mc:Choice>
              <mc:Fallback>
                <p:oleObj name="Equation" r:id="rId40" imgW="1815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764771" y="3199251"/>
                        <a:ext cx="1651000" cy="277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1785FEB7-8414-4EC7-8679-3E9A78BF4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265304"/>
              </p:ext>
            </p:extLst>
          </p:nvPr>
        </p:nvGraphicFramePr>
        <p:xfrm>
          <a:off x="3238530" y="3207000"/>
          <a:ext cx="556281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672840" imgH="241200" progId="Equation.DSMT4">
                  <p:embed/>
                </p:oleObj>
              </mc:Choice>
              <mc:Fallback>
                <p:oleObj name="Equation" r:id="rId42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3238530" y="3207000"/>
                        <a:ext cx="556281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" name="Object 60">
            <a:extLst>
              <a:ext uri="{FF2B5EF4-FFF2-40B4-BE49-F238E27FC236}">
                <a16:creationId xmlns:a16="http://schemas.microsoft.com/office/drawing/2014/main" id="{4BE3FA69-C36B-4B29-B28F-F0F25D2B8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276861"/>
              </p:ext>
            </p:extLst>
          </p:nvPr>
        </p:nvGraphicFramePr>
        <p:xfrm>
          <a:off x="4374157" y="3221748"/>
          <a:ext cx="556281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672840" imgH="241200" progId="Equation.DSMT4">
                  <p:embed/>
                </p:oleObj>
              </mc:Choice>
              <mc:Fallback>
                <p:oleObj name="Equation" r:id="rId44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4374157" y="3221748"/>
                        <a:ext cx="556281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61">
            <a:extLst>
              <a:ext uri="{FF2B5EF4-FFF2-40B4-BE49-F238E27FC236}">
                <a16:creationId xmlns:a16="http://schemas.microsoft.com/office/drawing/2014/main" id="{24B8146F-55C9-468F-80B2-BE91E5369B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342251"/>
              </p:ext>
            </p:extLst>
          </p:nvPr>
        </p:nvGraphicFramePr>
        <p:xfrm>
          <a:off x="5563982" y="3207001"/>
          <a:ext cx="241405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291960" imgH="241200" progId="Equation.DSMT4">
                  <p:embed/>
                </p:oleObj>
              </mc:Choice>
              <mc:Fallback>
                <p:oleObj name="Equation" r:id="rId46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5563982" y="3207001"/>
                        <a:ext cx="241405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62">
            <a:extLst>
              <a:ext uri="{FF2B5EF4-FFF2-40B4-BE49-F238E27FC236}">
                <a16:creationId xmlns:a16="http://schemas.microsoft.com/office/drawing/2014/main" id="{910105CD-3D41-4D3E-B788-9F2638C06A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6058401"/>
              </p:ext>
            </p:extLst>
          </p:nvPr>
        </p:nvGraphicFramePr>
        <p:xfrm>
          <a:off x="6647988" y="3207000"/>
          <a:ext cx="241405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291960" imgH="241200" progId="Equation.DSMT4">
                  <p:embed/>
                </p:oleObj>
              </mc:Choice>
              <mc:Fallback>
                <p:oleObj name="Equation" r:id="rId48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6647988" y="3207000"/>
                        <a:ext cx="241405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63">
            <a:extLst>
              <a:ext uri="{FF2B5EF4-FFF2-40B4-BE49-F238E27FC236}">
                <a16:creationId xmlns:a16="http://schemas.microsoft.com/office/drawing/2014/main" id="{2F0D13C9-F325-4CF6-8AC9-95683CB63D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302410"/>
              </p:ext>
            </p:extLst>
          </p:nvPr>
        </p:nvGraphicFramePr>
        <p:xfrm>
          <a:off x="7688263" y="3197892"/>
          <a:ext cx="401637" cy="250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482400" imgH="304560" progId="Equation.DSMT4">
                  <p:embed/>
                </p:oleObj>
              </mc:Choice>
              <mc:Fallback>
                <p:oleObj name="Equation" r:id="rId50" imgW="4824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7688263" y="3197892"/>
                        <a:ext cx="401637" cy="250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quarter" idx="14"/>
          </p:nvPr>
        </p:nvSpPr>
        <p:spPr>
          <a:xfrm>
            <a:off x="342900" y="3573994"/>
            <a:ext cx="8458200" cy="503484"/>
          </a:xfrm>
        </p:spPr>
        <p:txBody>
          <a:bodyPr/>
          <a:lstStyle/>
          <a:p>
            <a:r>
              <a:rPr lang="en-IN" sz="1200" i="1" dirty="0"/>
              <a:t>Notes: </a:t>
            </a:r>
            <a:r>
              <a:rPr lang="en-IN" sz="1200" dirty="0"/>
              <a:t>All data were downloaded from https://collegescorecard.ed.gov from May 24-26.2016; see website for complete description of data.</a:t>
            </a:r>
            <a:endParaRPr lang="en-IN" sz="1200" dirty="0">
              <a:solidFill>
                <a:schemeClr val="tx1"/>
              </a:solidFill>
              <a:hlinkClick r:id="rId5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67" name="Content Placeholder 66">
            <a:extLst>
              <a:ext uri="{FF2B5EF4-FFF2-40B4-BE49-F238E27FC236}">
                <a16:creationId xmlns:a16="http://schemas.microsoft.com/office/drawing/2014/main" id="{CD059FC5-3560-4AD2-B81F-D4F72E41616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6750" y="4278728"/>
            <a:ext cx="8458200" cy="2066087"/>
          </a:xfrm>
        </p:spPr>
        <p:txBody>
          <a:bodyPr/>
          <a:lstStyle/>
          <a:p>
            <a:r>
              <a:rPr lang="en-US" sz="2000" dirty="0"/>
              <a:t>Use the information to:</a:t>
            </a:r>
          </a:p>
          <a:p>
            <a:pPr lvl="1"/>
            <a:r>
              <a:rPr lang="en-US" sz="2000" dirty="0"/>
              <a:t>Make predictions for post-college earnings using regression analysis.</a:t>
            </a:r>
          </a:p>
          <a:p>
            <a:pPr lvl="1"/>
            <a:r>
              <a:rPr lang="en-US" sz="2000" dirty="0"/>
              <a:t>Interpret goodness-of-fit measures for the post-college earnings model.</a:t>
            </a:r>
          </a:p>
          <a:p>
            <a:pPr lvl="1"/>
            <a:r>
              <a:rPr lang="en-US" sz="2000" dirty="0"/>
              <a:t>Determine which factors are statistically significant in explaining post-college earnings.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609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F6117-14EC-43A6-8392-F527E63F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7.3: Model Assumptions and Common Violations </a:t>
            </a:r>
            <a:r>
              <a:rPr lang="en-IN" sz="1100" b="0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C6705-C22F-48A1-A214-4ED4E50A1596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Recall that outliers are observations that stand out from the rest of the data.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An outlier observation will stand out in the residual plot.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Outliers can greatly impact the estimates.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It is not always clear what to do with them.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Outliers may indicate bad data due to incorrectly recorded (or included) observations.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These observations should be corrected or simply deleted.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Alternatively, outliers may just be due to random variations, in which case the relevant observations should remain.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9ED66-550F-4A16-A923-740F06177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34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616F-34C8-4A8A-807B-15EEB28E0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7.3: Model Assumptions and Common Violations </a:t>
            </a:r>
            <a:r>
              <a:rPr lang="en-IN" sz="1100" b="0" dirty="0"/>
              <a:t>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0427-D6D5-4DC6-A427-9BAF224DC30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1378001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Plot the residuals on the vertical axis and the predictor variable or predicted values on the horizontal axis.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This is a residual plot with no violated assumptions.</a:t>
            </a:r>
          </a:p>
        </p:txBody>
      </p:sp>
      <p:pic>
        <p:nvPicPr>
          <p:cNvPr id="8" name="Picture 7" descr="A scatterplot of e versus x j shows data points along the x axis.">
            <a:extLst>
              <a:ext uri="{FF2B5EF4-FFF2-40B4-BE49-F238E27FC236}">
                <a16:creationId xmlns:a16="http://schemas.microsoft.com/office/drawing/2014/main" id="{DBB3A16F-20D0-4E15-92C1-01B4678EF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748" y="2825009"/>
            <a:ext cx="6920505" cy="332929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E8D29-C732-49C8-B6A7-C653A9F6AE3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1268" y="6324600"/>
            <a:ext cx="3201464" cy="190500"/>
          </a:xfrm>
        </p:spPr>
        <p:txBody>
          <a:bodyPr anchor="ctr"/>
          <a:lstStyle/>
          <a:p>
            <a:r>
              <a:rPr lang="en-IN" sz="1200" dirty="0">
                <a:hlinkClick r:id="rId4" action="ppaction://hlinksldjump"/>
              </a:rPr>
              <a:t>Access the text alternative for slide images.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917FC-098C-4B1E-A2E5-4A4B39420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3839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180B9-A756-4D00-A9AF-DDA9994FE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/>
              <a:t>7.3: Model Assumptions and Common Violations </a:t>
            </a:r>
            <a:r>
              <a:rPr lang="en-IN" sz="1100" b="0" dirty="0"/>
              <a:t>5</a:t>
            </a:r>
            <a:endParaRPr lang="en-US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67063-E828-4C9E-A6FC-2E48B83FA2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2277652"/>
          </a:xfrm>
        </p:spPr>
        <p:txBody>
          <a:bodyPr/>
          <a:lstStyle/>
          <a:p>
            <a:r>
              <a:rPr lang="en-US" sz="1800" dirty="0"/>
              <a:t>Assumption 1: The regression model is linear in the parameters and is correctly specified.</a:t>
            </a:r>
          </a:p>
          <a:p>
            <a:pPr lvl="1"/>
            <a:r>
              <a:rPr lang="en-US" sz="1800" dirty="0"/>
              <a:t>The linearity is in the parameters not in the variables.</a:t>
            </a:r>
          </a:p>
          <a:p>
            <a:pPr lvl="1"/>
            <a:r>
              <a:rPr lang="en-US" sz="1800" dirty="0"/>
              <a:t>Make economic and intuitive sense.</a:t>
            </a:r>
          </a:p>
          <a:p>
            <a:pPr lvl="1"/>
            <a:r>
              <a:rPr lang="en-US" sz="1800" dirty="0"/>
              <a:t>Include all relevant predictor variables.</a:t>
            </a:r>
          </a:p>
          <a:p>
            <a:pPr lvl="1"/>
            <a:r>
              <a:rPr lang="en-US" sz="1800" dirty="0"/>
              <a:t>Incorporate nonlinearities.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AD058-1429-4142-ACD8-9AC85A3BE70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653805"/>
            <a:ext cx="8458200" cy="1577327"/>
          </a:xfrm>
        </p:spPr>
        <p:txBody>
          <a:bodyPr/>
          <a:lstStyle/>
          <a:p>
            <a:r>
              <a:rPr lang="en-US" sz="1800" dirty="0"/>
              <a:t>Detection.</a:t>
            </a:r>
          </a:p>
          <a:p>
            <a:pPr lvl="1"/>
            <a:r>
              <a:rPr lang="en-US" sz="1800" dirty="0"/>
              <a:t>Use residual plots to identify nonlinear patterns.</a:t>
            </a:r>
          </a:p>
          <a:p>
            <a:pPr lvl="1"/>
            <a:r>
              <a:rPr lang="en-US" sz="1800" dirty="0"/>
              <a:t>Linearity is justified if the residuals are randomly dispersed.</a:t>
            </a:r>
          </a:p>
          <a:p>
            <a:pPr lvl="1"/>
            <a:r>
              <a:rPr lang="en-US" sz="1800" dirty="0"/>
              <a:t>A discernible trend in the residuals indicates a nonlinear pattern.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47B74E-19A5-441F-AE88-168393CC215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6750" y="5345773"/>
            <a:ext cx="8458200" cy="1185069"/>
          </a:xfrm>
        </p:spPr>
        <p:txBody>
          <a:bodyPr/>
          <a:lstStyle/>
          <a:p>
            <a:r>
              <a:rPr lang="en-US" sz="1800" dirty="0"/>
              <a:t>Remedy.</a:t>
            </a:r>
          </a:p>
          <a:p>
            <a:pPr lvl="1"/>
            <a:r>
              <a:rPr lang="en-US" sz="1800" dirty="0"/>
              <a:t>Employ nonlinear regression.</a:t>
            </a:r>
          </a:p>
          <a:p>
            <a:pPr lvl="1"/>
            <a:r>
              <a:rPr lang="en-US" sz="1800" dirty="0"/>
              <a:t>Transform the response and predictor variables.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576AD-C22E-462A-AD0E-4D3CC5C488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176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9736D-2AD2-4DDB-8A8C-0DD6EE8E7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7.3: Model Assumptions and Common Violations </a:t>
            </a:r>
            <a:r>
              <a:rPr lang="en-IN" sz="1100" b="0" dirty="0"/>
              <a:t>6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EAE25-46FD-47BB-97AD-AC8C3E790A0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2159665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Example: A sociologist wishes to study the relationship between age and happiness.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He interviews 24 individuals and collects data on each person’s age and happiness, where happiness is measured on a scale from 0 to 100.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ABD18ED-5F4F-4D3F-8305-DCB47D997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069194"/>
              </p:ext>
            </p:extLst>
          </p:nvPr>
        </p:nvGraphicFramePr>
        <p:xfrm>
          <a:off x="2569906" y="3727091"/>
          <a:ext cx="408038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0194">
                  <a:extLst>
                    <a:ext uri="{9D8B030D-6E8A-4147-A177-3AD203B41FA5}">
                      <a16:colId xmlns:a16="http://schemas.microsoft.com/office/drawing/2014/main" val="261514293"/>
                    </a:ext>
                  </a:extLst>
                </a:gridCol>
                <a:gridCol w="2040194">
                  <a:extLst>
                    <a:ext uri="{9D8B030D-6E8A-4147-A177-3AD203B41FA5}">
                      <a16:colId xmlns:a16="http://schemas.microsoft.com/office/drawing/2014/main" val="2961724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4497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8563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2083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6952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558623"/>
                  </a:ext>
                </a:extLst>
              </a:tr>
            </a:tbl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537EFFD-2641-4FBF-BD44-AE8E636576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795812"/>
              </p:ext>
            </p:extLst>
          </p:nvPr>
        </p:nvGraphicFramePr>
        <p:xfrm>
          <a:off x="2932471" y="3759046"/>
          <a:ext cx="11811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80800" imgH="291960" progId="Equation.DSMT4">
                  <p:embed/>
                </p:oleObj>
              </mc:Choice>
              <mc:Fallback>
                <p:oleObj name="Equation" r:id="rId2" imgW="11808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32471" y="3759046"/>
                        <a:ext cx="11811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125C250-E2D3-49A5-833A-1897A24850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1241548"/>
              </p:ext>
            </p:extLst>
          </p:nvPr>
        </p:nvGraphicFramePr>
        <p:xfrm>
          <a:off x="5381932" y="3759046"/>
          <a:ext cx="4699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91960" progId="Equation.DSMT4">
                  <p:embed/>
                </p:oleObj>
              </mc:Choice>
              <mc:Fallback>
                <p:oleObj name="Equation" r:id="rId4" imgW="4698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1932" y="3759046"/>
                        <a:ext cx="4699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28C1078-B26E-4889-828D-3BB9E450D0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635614"/>
              </p:ext>
            </p:extLst>
          </p:nvPr>
        </p:nvGraphicFramePr>
        <p:xfrm>
          <a:off x="3316748" y="4159755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241200" progId="Equation.DSMT4">
                  <p:embed/>
                </p:oleObj>
              </mc:Choice>
              <mc:Fallback>
                <p:oleObj name="Equation" r:id="rId6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16748" y="4159755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A5EA6FB-820E-48B3-8A7C-0BCFF9FB84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0946688"/>
              </p:ext>
            </p:extLst>
          </p:nvPr>
        </p:nvGraphicFramePr>
        <p:xfrm>
          <a:off x="5471037" y="4154221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241200" progId="Equation.DSMT4">
                  <p:embed/>
                </p:oleObj>
              </mc:Choice>
              <mc:Fallback>
                <p:oleObj name="Equation" r:id="rId8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71037" y="4154221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FD0321E-F7DD-48FF-ACD1-BCF0B32177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5899367"/>
              </p:ext>
            </p:extLst>
          </p:nvPr>
        </p:nvGraphicFramePr>
        <p:xfrm>
          <a:off x="3316748" y="4528160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1960" imgH="241200" progId="Equation.DSMT4">
                  <p:embed/>
                </p:oleObj>
              </mc:Choice>
              <mc:Fallback>
                <p:oleObj name="Equation" r:id="rId10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16748" y="4528160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D5490CD3-92C9-4247-B6B7-44B861F798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618520"/>
              </p:ext>
            </p:extLst>
          </p:nvPr>
        </p:nvGraphicFramePr>
        <p:xfrm>
          <a:off x="5471037" y="4523381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41200" progId="Equation.DSMT4">
                  <p:embed/>
                </p:oleObj>
              </mc:Choice>
              <mc:Fallback>
                <p:oleObj name="Equation" r:id="rId12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471037" y="4523381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CEBFC5D8-4FB5-4FB2-B167-D5DADDCC09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3349204"/>
              </p:ext>
            </p:extLst>
          </p:nvPr>
        </p:nvGraphicFramePr>
        <p:xfrm>
          <a:off x="3434121" y="4899472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8560" imgH="253800" progId="Equation.DSMT4">
                  <p:embed/>
                </p:oleObj>
              </mc:Choice>
              <mc:Fallback>
                <p:oleObj name="Equation" r:id="rId14" imgW="88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434121" y="4899472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5E422FD5-E7FE-44B7-8200-6CC8E4403C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0943080"/>
              </p:ext>
            </p:extLst>
          </p:nvPr>
        </p:nvGraphicFramePr>
        <p:xfrm>
          <a:off x="5616882" y="4869781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8560" imgH="253800" progId="Equation.DSMT4">
                  <p:embed/>
                </p:oleObj>
              </mc:Choice>
              <mc:Fallback>
                <p:oleObj name="Equation" r:id="rId14" imgW="88560" imgH="25380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CEBFC5D8-4FB5-4FB2-B167-D5DADDCC09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16882" y="4869781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700B60B3-8BB7-496D-A043-AF36D0AB1E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448119"/>
              </p:ext>
            </p:extLst>
          </p:nvPr>
        </p:nvGraphicFramePr>
        <p:xfrm>
          <a:off x="3317772" y="5289281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1960" imgH="241200" progId="Equation.DSMT4">
                  <p:embed/>
                </p:oleObj>
              </mc:Choice>
              <mc:Fallback>
                <p:oleObj name="Equation" r:id="rId16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317772" y="5289281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75821EE-54F5-4B92-BC1B-8FD1FEC81E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654275"/>
              </p:ext>
            </p:extLst>
          </p:nvPr>
        </p:nvGraphicFramePr>
        <p:xfrm>
          <a:off x="5515282" y="5289281"/>
          <a:ext cx="292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91960" imgH="241200" progId="Equation.DSMT4">
                  <p:embed/>
                </p:oleObj>
              </mc:Choice>
              <mc:Fallback>
                <p:oleObj name="Equation" r:id="rId18" imgW="2919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515282" y="5289281"/>
                        <a:ext cx="292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DF1B4-5EE1-403E-91C4-476E91DF4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7494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23D32-28F2-4BA6-BDD2-616D95C7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7.3: Model Assumptions and Common Violations </a:t>
            </a:r>
            <a:r>
              <a:rPr lang="en-IN" sz="1100" b="0" dirty="0"/>
              <a:t>7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14527-958F-497D-934A-55EE703E7D2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478349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</p:txBody>
      </p:sp>
      <p:pic>
        <p:nvPicPr>
          <p:cNvPr id="8" name="Picture 7" descr="A two-quadrant scatterplot of positive and negative values of e versus age from 0 to 100.">
            <a:extLst>
              <a:ext uri="{FF2B5EF4-FFF2-40B4-BE49-F238E27FC236}">
                <a16:creationId xmlns:a16="http://schemas.microsoft.com/office/drawing/2014/main" id="{0F5BB2BB-3F18-4324-B480-2159C0253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639" y="2098254"/>
            <a:ext cx="8360723" cy="38831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8133F0-B14D-4AAF-A41A-25A68BACE3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1268" y="6324600"/>
            <a:ext cx="3201464" cy="190500"/>
          </a:xfrm>
        </p:spPr>
        <p:txBody>
          <a:bodyPr anchor="ctr"/>
          <a:lstStyle/>
          <a:p>
            <a:r>
              <a:rPr lang="en-IN" sz="1200" dirty="0">
                <a:hlinkClick r:id="rId3" action="ppaction://hlinksldjump"/>
              </a:rPr>
              <a:t>Access the text alternative for slide images.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436D88-B633-42E2-9D7B-12301D5E80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8276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9690-CB2C-4BC1-B833-B8D4D15F8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600" dirty="0"/>
              <a:t>7.3: Model Assumptions and Common Violations </a:t>
            </a:r>
            <a:r>
              <a:rPr lang="en-IN" sz="1100" b="0" dirty="0"/>
              <a:t>8</a:t>
            </a:r>
            <a:endParaRPr lang="en-US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C653B-94BF-4E27-84E8-FFB4372631F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1481004"/>
          </a:xfrm>
        </p:spPr>
        <p:txBody>
          <a:bodyPr/>
          <a:lstStyle/>
          <a:p>
            <a:r>
              <a:rPr lang="en-US" sz="1600" dirty="0"/>
              <a:t>Assumption 2: There is no exact linear relationship among the predictor variables, there is no multicollinearity.</a:t>
            </a:r>
          </a:p>
          <a:p>
            <a:pPr lvl="1">
              <a:spcBef>
                <a:spcPts val="500"/>
              </a:spcBef>
            </a:pPr>
            <a:r>
              <a:rPr lang="en-US" sz="1600" dirty="0"/>
              <a:t>Exists when two or more predictor variables have an exact linear relationship.</a:t>
            </a:r>
          </a:p>
          <a:p>
            <a:pPr lvl="1">
              <a:spcBef>
                <a:spcPts val="500"/>
              </a:spcBef>
            </a:pPr>
            <a:r>
              <a:rPr lang="en-US" sz="1600" dirty="0"/>
              <a:t>Difficult to disentangle the separate influences of the predictor variables.</a:t>
            </a:r>
          </a:p>
          <a:p>
            <a:pPr lvl="1">
              <a:spcBef>
                <a:spcPts val="500"/>
              </a:spcBef>
            </a:pPr>
            <a:r>
              <a:rPr lang="en-US" sz="1600" dirty="0"/>
              <a:t>Results in imprecise estimates of slope coefficients.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5D6FF6E-CFB3-4768-9068-4EF5413F927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1" y="2818969"/>
            <a:ext cx="2798505" cy="620917"/>
          </a:xfrm>
        </p:spPr>
        <p:txBody>
          <a:bodyPr/>
          <a:lstStyle/>
          <a:p>
            <a:r>
              <a:rPr lang="en-US" sz="1600" dirty="0"/>
              <a:t>Detection:</a:t>
            </a:r>
          </a:p>
          <a:p>
            <a:pPr lvl="1">
              <a:spcBef>
                <a:spcPts val="500"/>
              </a:spcBef>
            </a:pPr>
            <a:r>
              <a:rPr lang="en-US" sz="1600" dirty="0"/>
              <a:t>Model can’t be estimated.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683B46D-92F8-4556-B715-6403629F53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1" y="3494420"/>
            <a:ext cx="905328" cy="293809"/>
          </a:xfrm>
        </p:spPr>
        <p:txBody>
          <a:bodyPr tIns="0" r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600" dirty="0"/>
              <a:t>High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EC5C0B40-3357-4D0F-8D67-A4CEDF469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9981193"/>
              </p:ext>
            </p:extLst>
          </p:nvPr>
        </p:nvGraphicFramePr>
        <p:xfrm>
          <a:off x="1248229" y="3494420"/>
          <a:ext cx="265546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279360" progId="Equation.DSMT4">
                  <p:embed/>
                </p:oleObj>
              </mc:Choice>
              <mc:Fallback>
                <p:oleObj name="Equation" r:id="rId2" imgW="291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248229" y="3494420"/>
                        <a:ext cx="265546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A9FA28E-B06C-4324-B8E4-4F8FF2BBB74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649186" y="3512773"/>
            <a:ext cx="6623957" cy="275454"/>
          </a:xfrm>
        </p:spPr>
        <p:txBody>
          <a:bodyPr lIns="0" tIns="0" rIns="0" bIns="0"/>
          <a:lstStyle/>
          <a:p>
            <a:pPr marL="0" lvl="1" indent="0">
              <a:buNone/>
            </a:pPr>
            <a:r>
              <a:rPr lang="en-US" sz="1600" dirty="0"/>
              <a:t>and significant F statistic coupled with individually insignificant predictor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513928F-52B6-4903-9184-4B0CB33CA77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3827135"/>
            <a:ext cx="8458200" cy="1194808"/>
          </a:xfrm>
        </p:spPr>
        <p:txBody>
          <a:bodyPr tIns="0"/>
          <a:lstStyle/>
          <a:p>
            <a:pPr marL="292608"/>
            <a:r>
              <a:rPr lang="en-US" sz="1600" dirty="0"/>
              <a:t>variables.</a:t>
            </a:r>
          </a:p>
          <a:p>
            <a:pPr lvl="1">
              <a:spcBef>
                <a:spcPts val="500"/>
              </a:spcBef>
            </a:pPr>
            <a:r>
              <a:rPr lang="en-US" sz="1600" dirty="0"/>
              <a:t>High correlations between predictor variables.</a:t>
            </a:r>
          </a:p>
          <a:p>
            <a:pPr lvl="1">
              <a:spcBef>
                <a:spcPts val="500"/>
              </a:spcBef>
            </a:pPr>
            <a:r>
              <a:rPr lang="en-US" sz="1600" dirty="0"/>
              <a:t>Wrong signs of the estimated coefficients.</a:t>
            </a:r>
          </a:p>
          <a:p>
            <a:pPr lvl="1">
              <a:spcBef>
                <a:spcPts val="500"/>
              </a:spcBef>
            </a:pPr>
            <a:r>
              <a:rPr lang="en-US" sz="1600" dirty="0"/>
              <a:t>Insignificant important predictor variables.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D5D3E41-3997-48B4-B9C7-8CAB9306C13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0" y="5095163"/>
            <a:ext cx="6115957" cy="1492638"/>
          </a:xfrm>
        </p:spPr>
        <p:txBody>
          <a:bodyPr tIns="0"/>
          <a:lstStyle/>
          <a:p>
            <a:pPr>
              <a:spcBef>
                <a:spcPts val="500"/>
              </a:spcBef>
            </a:pPr>
            <a:r>
              <a:rPr lang="en-US" sz="1600" dirty="0"/>
              <a:t>Remedy:</a:t>
            </a:r>
          </a:p>
          <a:p>
            <a:pPr lvl="1">
              <a:spcBef>
                <a:spcPts val="500"/>
              </a:spcBef>
            </a:pPr>
            <a:r>
              <a:rPr lang="en-US" sz="1600" dirty="0"/>
              <a:t>Drop one of the collinear variables.</a:t>
            </a:r>
          </a:p>
          <a:p>
            <a:pPr lvl="1">
              <a:spcBef>
                <a:spcPts val="500"/>
              </a:spcBef>
            </a:pPr>
            <a:r>
              <a:rPr lang="en-US" sz="1600" dirty="0"/>
              <a:t>Obtain more data.</a:t>
            </a:r>
          </a:p>
          <a:p>
            <a:pPr lvl="1">
              <a:spcBef>
                <a:spcPts val="500"/>
              </a:spcBef>
            </a:pPr>
            <a:r>
              <a:rPr lang="en-US" sz="1600" dirty="0"/>
              <a:t>Express variables differently.</a:t>
            </a:r>
          </a:p>
          <a:p>
            <a:pPr lvl="1">
              <a:spcBef>
                <a:spcPts val="500"/>
              </a:spcBef>
            </a:pPr>
            <a:r>
              <a:rPr lang="en-US" sz="1600" dirty="0"/>
              <a:t>Do nothing.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CE81C-39F8-4285-B4FC-A4F059F135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029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6FC00-4D9F-4805-ABF8-BA9B00A85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7.3: Model Assumptions and Common Violations </a:t>
            </a:r>
            <a:r>
              <a:rPr lang="en-IN" sz="1100" b="0" dirty="0"/>
              <a:t>9</a:t>
            </a:r>
            <a:endParaRPr lang="en-US" sz="11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E8CBB-5AF2-4AA9-894C-976ABAAB6F5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132679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600" dirty="0"/>
              <a:t>Example: A regression model was developed to analyze the relationship between employee performance scores, including whether the employee has a college degree (</a:t>
            </a:r>
            <a:r>
              <a:rPr lang="en-US" sz="1600" dirty="0" err="1"/>
              <a:t>College_Dummy</a:t>
            </a:r>
            <a:r>
              <a:rPr lang="en-US" sz="1600" dirty="0"/>
              <a:t> = 1 if college degree, 0 otherwise), their age (Age in years), work experience (Experience in years), and the percentage of sales targets achieved (Targets in %).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1D10FB-B0F8-43B9-ADA1-B531CFD3212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572613" y="2616596"/>
            <a:ext cx="4191000" cy="367904"/>
          </a:xfrm>
        </p:spPr>
        <p:txBody>
          <a:bodyPr/>
          <a:lstStyle/>
          <a:p>
            <a:r>
              <a:rPr lang="en-US" sz="1600" b="1" dirty="0"/>
              <a:t>Response Variable: Performance Scores.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6E21D990-E1F6-4DD7-B475-3C7FC226B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6112174"/>
              </p:ext>
            </p:extLst>
          </p:nvPr>
        </p:nvGraphicFramePr>
        <p:xfrm>
          <a:off x="1562100" y="3035300"/>
          <a:ext cx="6591300" cy="2931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2898065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807637573"/>
                    </a:ext>
                  </a:extLst>
                </a:gridCol>
                <a:gridCol w="1418748">
                  <a:extLst>
                    <a:ext uri="{9D8B030D-6E8A-4147-A177-3AD203B41FA5}">
                      <a16:colId xmlns:a16="http://schemas.microsoft.com/office/drawing/2014/main" val="1181630013"/>
                    </a:ext>
                  </a:extLst>
                </a:gridCol>
                <a:gridCol w="1400652">
                  <a:extLst>
                    <a:ext uri="{9D8B030D-6E8A-4147-A177-3AD203B41FA5}">
                      <a16:colId xmlns:a16="http://schemas.microsoft.com/office/drawing/2014/main" val="744454485"/>
                    </a:ext>
                  </a:extLst>
                </a:gridCol>
              </a:tblGrid>
              <a:tr h="2592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9185463"/>
                  </a:ext>
                </a:extLst>
              </a:tr>
              <a:tr h="44219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563850"/>
                  </a:ext>
                </a:extLst>
              </a:tr>
              <a:tr h="4617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204763"/>
                  </a:ext>
                </a:extLst>
              </a:tr>
              <a:tr h="461732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78622"/>
                  </a:ext>
                </a:extLst>
              </a:tr>
              <a:tr h="4173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433423"/>
                  </a:ext>
                </a:extLst>
              </a:tr>
              <a:tr h="41733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3238939"/>
                  </a:ext>
                </a:extLst>
              </a:tr>
              <a:tr h="2592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486228"/>
                  </a:ext>
                </a:extLst>
              </a:tr>
            </a:tbl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04A53706-412B-43F5-A1E8-0DB61FF0B2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823924"/>
              </p:ext>
            </p:extLst>
          </p:nvPr>
        </p:nvGraphicFramePr>
        <p:xfrm>
          <a:off x="1681256" y="3099308"/>
          <a:ext cx="744252" cy="181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241200" progId="Equation.DSMT4">
                  <p:embed/>
                </p:oleObj>
              </mc:Choice>
              <mc:Fallback>
                <p:oleObj name="Equation" r:id="rId2" imgW="990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81256" y="3099308"/>
                        <a:ext cx="744252" cy="181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3FF1579A-8656-4974-8C39-3CF097E507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076186"/>
              </p:ext>
            </p:extLst>
          </p:nvPr>
        </p:nvGraphicFramePr>
        <p:xfrm>
          <a:off x="4224403" y="3128804"/>
          <a:ext cx="687003" cy="1812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14400" imgH="241200" progId="Equation.DSMT4">
                  <p:embed/>
                </p:oleObj>
              </mc:Choice>
              <mc:Fallback>
                <p:oleObj name="Equation" r:id="rId4" imgW="914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24403" y="3128804"/>
                        <a:ext cx="687003" cy="1812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F1E73FA-E246-4EE0-AA36-04C1D65E0F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603410"/>
              </p:ext>
            </p:extLst>
          </p:nvPr>
        </p:nvGraphicFramePr>
        <p:xfrm>
          <a:off x="5712901" y="3119739"/>
          <a:ext cx="766198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27000" imgH="241200" progId="Equation.DSMT4">
                  <p:embed/>
                </p:oleObj>
              </mc:Choice>
              <mc:Fallback>
                <p:oleObj name="Equation" r:id="rId6" imgW="927000" imgH="2412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3FF1579A-8656-4974-8C39-3CF097E507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712901" y="3119739"/>
                        <a:ext cx="766198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4A944EE9-FFD0-48A0-94B9-1CAB43BBE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7037292"/>
              </p:ext>
            </p:extLst>
          </p:nvPr>
        </p:nvGraphicFramePr>
        <p:xfrm>
          <a:off x="7055145" y="3119739"/>
          <a:ext cx="766198" cy="19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27000" imgH="241200" progId="Equation.DSMT4">
                  <p:embed/>
                </p:oleObj>
              </mc:Choice>
              <mc:Fallback>
                <p:oleObj name="Equation" r:id="rId8" imgW="927000" imgH="2412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5F1E73FA-E246-4EE0-AA36-04C1D65E0F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55145" y="3119739"/>
                        <a:ext cx="766198" cy="199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E540EE9-837B-455E-B7E1-BC780B111D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898802"/>
              </p:ext>
            </p:extLst>
          </p:nvPr>
        </p:nvGraphicFramePr>
        <p:xfrm>
          <a:off x="1681256" y="3450113"/>
          <a:ext cx="706086" cy="219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600" imgH="291960" progId="Equation.DSMT4">
                  <p:embed/>
                </p:oleObj>
              </mc:Choice>
              <mc:Fallback>
                <p:oleObj name="Equation" r:id="rId10" imgW="939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81256" y="3450113"/>
                        <a:ext cx="706086" cy="219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82105DDB-D79F-4B17-8F6A-2147B24F41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981473"/>
              </p:ext>
            </p:extLst>
          </p:nvPr>
        </p:nvGraphicFramePr>
        <p:xfrm>
          <a:off x="4316351" y="3439796"/>
          <a:ext cx="503107" cy="16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36560" imgH="241200" progId="Equation.DSMT4">
                  <p:embed/>
                </p:oleObj>
              </mc:Choice>
              <mc:Fallback>
                <p:oleObj name="Equation" r:id="rId12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16351" y="3439796"/>
                        <a:ext cx="503107" cy="16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EEFED16C-DFA2-4C18-A9E1-087C9B2700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7430668"/>
              </p:ext>
            </p:extLst>
          </p:nvPr>
        </p:nvGraphicFramePr>
        <p:xfrm>
          <a:off x="4327390" y="3629647"/>
          <a:ext cx="481028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74360" imgH="304560" progId="Equation.DSMT4">
                  <p:embed/>
                </p:oleObj>
              </mc:Choice>
              <mc:Fallback>
                <p:oleObj name="Equation" r:id="rId14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327390" y="3629647"/>
                        <a:ext cx="481028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880866D-CFCB-45BA-8E26-779545093E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314986"/>
              </p:ext>
            </p:extLst>
          </p:nvPr>
        </p:nvGraphicFramePr>
        <p:xfrm>
          <a:off x="5770715" y="3431158"/>
          <a:ext cx="650570" cy="17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52200" imgH="253800" progId="Equation.DSMT4">
                  <p:embed/>
                </p:oleObj>
              </mc:Choice>
              <mc:Fallback>
                <p:oleObj name="Equation" r:id="rId16" imgW="952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5770715" y="3431158"/>
                        <a:ext cx="650570" cy="17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D9E3A6F-A76E-4606-920D-ED2CFC2670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116841"/>
              </p:ext>
            </p:extLst>
          </p:nvPr>
        </p:nvGraphicFramePr>
        <p:xfrm>
          <a:off x="5831435" y="3629709"/>
          <a:ext cx="529131" cy="208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774360" imgH="304560" progId="Equation.DSMT4">
                  <p:embed/>
                </p:oleObj>
              </mc:Choice>
              <mc:Fallback>
                <p:oleObj name="Equation" r:id="rId18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831435" y="3629709"/>
                        <a:ext cx="529131" cy="208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9098C2D6-87B0-48CC-B011-0E4BA70521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021124"/>
              </p:ext>
            </p:extLst>
          </p:nvPr>
        </p:nvGraphicFramePr>
        <p:xfrm>
          <a:off x="7170131" y="3449336"/>
          <a:ext cx="536227" cy="1498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863280" imgH="241200" progId="Equation.DSMT4">
                  <p:embed/>
                </p:oleObj>
              </mc:Choice>
              <mc:Fallback>
                <p:oleObj name="Equation" r:id="rId20" imgW="8632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170131" y="3449336"/>
                        <a:ext cx="536227" cy="14982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D1CC7A2D-A504-46FE-BB3C-B930732142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8201835"/>
              </p:ext>
            </p:extLst>
          </p:nvPr>
        </p:nvGraphicFramePr>
        <p:xfrm>
          <a:off x="7197730" y="3616947"/>
          <a:ext cx="481028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774360" imgH="304560" progId="Equation.DSMT4">
                  <p:embed/>
                </p:oleObj>
              </mc:Choice>
              <mc:Fallback>
                <p:oleObj name="Equation" r:id="rId22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7197730" y="3616947"/>
                        <a:ext cx="481028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40EA843F-B0D6-4702-B05F-BC2983A73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236948"/>
              </p:ext>
            </p:extLst>
          </p:nvPr>
        </p:nvGraphicFramePr>
        <p:xfrm>
          <a:off x="1681256" y="3878077"/>
          <a:ext cx="1214398" cy="208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777680" imgH="304560" progId="Equation.DSMT4">
                  <p:embed/>
                </p:oleObj>
              </mc:Choice>
              <mc:Fallback>
                <p:oleObj name="Equation" r:id="rId24" imgW="177768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681256" y="3878077"/>
                        <a:ext cx="1214398" cy="208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8091D2FB-310F-4340-8CBF-E4662D623B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053642"/>
              </p:ext>
            </p:extLst>
          </p:nvPr>
        </p:nvGraphicFramePr>
        <p:xfrm>
          <a:off x="4272191" y="3881082"/>
          <a:ext cx="591427" cy="157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952200" imgH="253800" progId="Equation.DSMT4">
                  <p:embed/>
                </p:oleObj>
              </mc:Choice>
              <mc:Fallback>
                <p:oleObj name="Equation" r:id="rId26" imgW="952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272191" y="3881082"/>
                        <a:ext cx="591427" cy="157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4FF9B7FF-885F-46AA-93F7-2681A4DF8C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4554460"/>
              </p:ext>
            </p:extLst>
          </p:nvPr>
        </p:nvGraphicFramePr>
        <p:xfrm>
          <a:off x="4303338" y="4077394"/>
          <a:ext cx="529131" cy="208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774360" imgH="304560" progId="Equation.DSMT4">
                  <p:embed/>
                </p:oleObj>
              </mc:Choice>
              <mc:Fallback>
                <p:oleObj name="Equation" r:id="rId28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4303338" y="4077394"/>
                        <a:ext cx="529131" cy="208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4845FD14-66CA-42AD-9304-377669EF62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2067715"/>
              </p:ext>
            </p:extLst>
          </p:nvPr>
        </p:nvGraphicFramePr>
        <p:xfrm>
          <a:off x="5770715" y="3889854"/>
          <a:ext cx="650570" cy="17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952200" imgH="253800" progId="Equation.DSMT4">
                  <p:embed/>
                </p:oleObj>
              </mc:Choice>
              <mc:Fallback>
                <p:oleObj name="Equation" r:id="rId30" imgW="952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5770715" y="3889854"/>
                        <a:ext cx="650570" cy="17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9991355B-DD72-4DBD-8C84-52A8C1350A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6939733"/>
              </p:ext>
            </p:extLst>
          </p:nvPr>
        </p:nvGraphicFramePr>
        <p:xfrm>
          <a:off x="5831435" y="4096908"/>
          <a:ext cx="529131" cy="208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774360" imgH="304560" progId="Equation.DSMT4">
                  <p:embed/>
                </p:oleObj>
              </mc:Choice>
              <mc:Fallback>
                <p:oleObj name="Equation" r:id="rId32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831435" y="4096908"/>
                        <a:ext cx="529131" cy="208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9F059272-428F-45D9-A0E9-9AC772D95AD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4972086"/>
              </p:ext>
            </p:extLst>
          </p:nvPr>
        </p:nvGraphicFramePr>
        <p:xfrm>
          <a:off x="7142531" y="3867971"/>
          <a:ext cx="591427" cy="157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952200" imgH="253800" progId="Equation.DSMT4">
                  <p:embed/>
                </p:oleObj>
              </mc:Choice>
              <mc:Fallback>
                <p:oleObj name="Equation" r:id="rId34" imgW="95220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7142531" y="3867971"/>
                        <a:ext cx="591427" cy="157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A4A80F8E-ADF4-4152-8841-39F80C055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0665114"/>
              </p:ext>
            </p:extLst>
          </p:nvPr>
        </p:nvGraphicFramePr>
        <p:xfrm>
          <a:off x="7173679" y="4077394"/>
          <a:ext cx="529131" cy="208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774360" imgH="304560" progId="Equation.DSMT4">
                  <p:embed/>
                </p:oleObj>
              </mc:Choice>
              <mc:Fallback>
                <p:oleObj name="Equation" r:id="rId36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7173679" y="4077394"/>
                        <a:ext cx="529131" cy="208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95481232-D2A0-4F28-9410-A3C78012C4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908325"/>
              </p:ext>
            </p:extLst>
          </p:nvPr>
        </p:nvGraphicFramePr>
        <p:xfrm>
          <a:off x="1681256" y="4360671"/>
          <a:ext cx="343501" cy="219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57200" imgH="291960" progId="Equation.DSMT4">
                  <p:embed/>
                </p:oleObj>
              </mc:Choice>
              <mc:Fallback>
                <p:oleObj name="Equation" r:id="rId38" imgW="4572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1681256" y="4360671"/>
                        <a:ext cx="343501" cy="219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68C6F6B4-A07E-4044-8964-4548F16F6C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5668788"/>
              </p:ext>
            </p:extLst>
          </p:nvPr>
        </p:nvGraphicFramePr>
        <p:xfrm>
          <a:off x="4316351" y="4332447"/>
          <a:ext cx="503107" cy="16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736560" imgH="241200" progId="Equation.DSMT4">
                  <p:embed/>
                </p:oleObj>
              </mc:Choice>
              <mc:Fallback>
                <p:oleObj name="Equation" r:id="rId40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4316351" y="4332447"/>
                        <a:ext cx="503107" cy="16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D486B797-33DC-4051-BE78-26EA1F6734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036505"/>
              </p:ext>
            </p:extLst>
          </p:nvPr>
        </p:nvGraphicFramePr>
        <p:xfrm>
          <a:off x="4316351" y="4535368"/>
          <a:ext cx="481028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2" imgW="774360" imgH="304560" progId="Equation.DSMT4">
                  <p:embed/>
                </p:oleObj>
              </mc:Choice>
              <mc:Fallback>
                <p:oleObj name="Equation" r:id="rId42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3"/>
                      <a:stretch>
                        <a:fillRect/>
                      </a:stretch>
                    </p:blipFill>
                    <p:spPr>
                      <a:xfrm>
                        <a:off x="4316351" y="4535368"/>
                        <a:ext cx="481028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BA9E16C9-D6AD-469E-BE3F-9B0846B365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176580"/>
              </p:ext>
            </p:extLst>
          </p:nvPr>
        </p:nvGraphicFramePr>
        <p:xfrm>
          <a:off x="5952874" y="4465184"/>
          <a:ext cx="286251" cy="16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4" imgW="419040" imgH="241200" progId="Equation.DSMT4">
                  <p:embed/>
                </p:oleObj>
              </mc:Choice>
              <mc:Fallback>
                <p:oleObj name="Equation" r:id="rId44" imgW="419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5"/>
                      <a:stretch>
                        <a:fillRect/>
                      </a:stretch>
                    </p:blipFill>
                    <p:spPr>
                      <a:xfrm>
                        <a:off x="5952874" y="4465184"/>
                        <a:ext cx="286251" cy="16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8504ED1B-6BDD-45E6-9893-C0C0E94B63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385085"/>
              </p:ext>
            </p:extLst>
          </p:nvPr>
        </p:nvGraphicFramePr>
        <p:xfrm>
          <a:off x="7156208" y="4334604"/>
          <a:ext cx="581176" cy="17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6" imgW="850680" imgH="253800" progId="Equation.DSMT4">
                  <p:embed/>
                </p:oleObj>
              </mc:Choice>
              <mc:Fallback>
                <p:oleObj name="Equation" r:id="rId46" imgW="850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7"/>
                      <a:stretch>
                        <a:fillRect/>
                      </a:stretch>
                    </p:blipFill>
                    <p:spPr>
                      <a:xfrm>
                        <a:off x="7156208" y="4334604"/>
                        <a:ext cx="581176" cy="17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B2233AAB-A2DA-40CE-B32F-6DB0115B8B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9793448"/>
              </p:ext>
            </p:extLst>
          </p:nvPr>
        </p:nvGraphicFramePr>
        <p:xfrm>
          <a:off x="7161347" y="4547413"/>
          <a:ext cx="553795" cy="217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8" imgW="774360" imgH="304560" progId="Equation.DSMT4">
                  <p:embed/>
                </p:oleObj>
              </mc:Choice>
              <mc:Fallback>
                <p:oleObj name="Equation" r:id="rId48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9"/>
                      <a:stretch>
                        <a:fillRect/>
                      </a:stretch>
                    </p:blipFill>
                    <p:spPr>
                      <a:xfrm>
                        <a:off x="7161347" y="4547413"/>
                        <a:ext cx="553795" cy="2178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62CE25FB-1C14-4179-8C80-9B16A376BA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2835116"/>
              </p:ext>
            </p:extLst>
          </p:nvPr>
        </p:nvGraphicFramePr>
        <p:xfrm>
          <a:off x="1681256" y="4854254"/>
          <a:ext cx="806706" cy="208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0" imgW="1180800" imgH="304560" progId="Equation.DSMT4">
                  <p:embed/>
                </p:oleObj>
              </mc:Choice>
              <mc:Fallback>
                <p:oleObj name="Equation" r:id="rId50" imgW="118080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681256" y="4854254"/>
                        <a:ext cx="806706" cy="208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5E43464C-56B1-430F-B661-A72F67B97D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155902"/>
              </p:ext>
            </p:extLst>
          </p:nvPr>
        </p:nvGraphicFramePr>
        <p:xfrm>
          <a:off x="4316351" y="4794528"/>
          <a:ext cx="503107" cy="16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2" imgW="736560" imgH="241200" progId="Equation.DSMT4">
                  <p:embed/>
                </p:oleObj>
              </mc:Choice>
              <mc:Fallback>
                <p:oleObj name="Equation" r:id="rId52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3"/>
                      <a:stretch>
                        <a:fillRect/>
                      </a:stretch>
                    </p:blipFill>
                    <p:spPr>
                      <a:xfrm>
                        <a:off x="4316351" y="4794528"/>
                        <a:ext cx="503107" cy="16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0D5B0B9C-E587-47BD-9D7A-B0B93F6930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0128826"/>
              </p:ext>
            </p:extLst>
          </p:nvPr>
        </p:nvGraphicFramePr>
        <p:xfrm>
          <a:off x="4327390" y="5007587"/>
          <a:ext cx="481028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4" imgW="774360" imgH="304560" progId="Equation.DSMT4">
                  <p:embed/>
                </p:oleObj>
              </mc:Choice>
              <mc:Fallback>
                <p:oleObj name="Equation" r:id="rId54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5"/>
                      <a:stretch>
                        <a:fillRect/>
                      </a:stretch>
                    </p:blipFill>
                    <p:spPr>
                      <a:xfrm>
                        <a:off x="4327390" y="5007587"/>
                        <a:ext cx="481028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0E74E7B2-DBCE-4649-8902-74BAE0C7DE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0474754"/>
              </p:ext>
            </p:extLst>
          </p:nvPr>
        </p:nvGraphicFramePr>
        <p:xfrm>
          <a:off x="5788826" y="4772684"/>
          <a:ext cx="614349" cy="18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6" imgW="850680" imgH="253800" progId="Equation.DSMT4">
                  <p:embed/>
                </p:oleObj>
              </mc:Choice>
              <mc:Fallback>
                <p:oleObj name="Equation" r:id="rId56" imgW="850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7"/>
                      <a:stretch>
                        <a:fillRect/>
                      </a:stretch>
                    </p:blipFill>
                    <p:spPr>
                      <a:xfrm>
                        <a:off x="5788826" y="4772684"/>
                        <a:ext cx="614349" cy="18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959E829B-C4B2-4D56-9378-B34F05C516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534524"/>
              </p:ext>
            </p:extLst>
          </p:nvPr>
        </p:nvGraphicFramePr>
        <p:xfrm>
          <a:off x="5831435" y="4983454"/>
          <a:ext cx="529131" cy="2081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8" imgW="774360" imgH="304560" progId="Equation.DSMT4">
                  <p:embed/>
                </p:oleObj>
              </mc:Choice>
              <mc:Fallback>
                <p:oleObj name="Equation" r:id="rId58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9"/>
                      <a:stretch>
                        <a:fillRect/>
                      </a:stretch>
                    </p:blipFill>
                    <p:spPr>
                      <a:xfrm>
                        <a:off x="5831435" y="4983454"/>
                        <a:ext cx="529131" cy="2081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Object 40">
            <a:extLst>
              <a:ext uri="{FF2B5EF4-FFF2-40B4-BE49-F238E27FC236}">
                <a16:creationId xmlns:a16="http://schemas.microsoft.com/office/drawing/2014/main" id="{7198674F-0897-48FB-B9EF-81C72AB5B4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6853634"/>
              </p:ext>
            </p:extLst>
          </p:nvPr>
        </p:nvGraphicFramePr>
        <p:xfrm>
          <a:off x="7295118" y="4893004"/>
          <a:ext cx="286251" cy="16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0" imgW="419040" imgH="241200" progId="Equation.DSMT4">
                  <p:embed/>
                </p:oleObj>
              </mc:Choice>
              <mc:Fallback>
                <p:oleObj name="Equation" r:id="rId60" imgW="419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1"/>
                      <a:stretch>
                        <a:fillRect/>
                      </a:stretch>
                    </p:blipFill>
                    <p:spPr>
                      <a:xfrm>
                        <a:off x="7295118" y="4893004"/>
                        <a:ext cx="286251" cy="164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644ABA50-ABD2-4C6F-B796-D65979C91D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5035811"/>
              </p:ext>
            </p:extLst>
          </p:nvPr>
        </p:nvGraphicFramePr>
        <p:xfrm>
          <a:off x="1681903" y="5292518"/>
          <a:ext cx="546479" cy="199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2" imgW="799920" imgH="291960" progId="Equation.DSMT4">
                  <p:embed/>
                </p:oleObj>
              </mc:Choice>
              <mc:Fallback>
                <p:oleObj name="Equation" r:id="rId62" imgW="79992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3"/>
                      <a:stretch>
                        <a:fillRect/>
                      </a:stretch>
                    </p:blipFill>
                    <p:spPr>
                      <a:xfrm>
                        <a:off x="1681903" y="5292518"/>
                        <a:ext cx="546479" cy="1995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825EAE56-E56F-4E58-9950-A81DFF7E5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937227"/>
              </p:ext>
            </p:extLst>
          </p:nvPr>
        </p:nvGraphicFramePr>
        <p:xfrm>
          <a:off x="4303733" y="5236545"/>
          <a:ext cx="528342" cy="157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4" imgW="850680" imgH="253800" progId="Equation.DSMT4">
                  <p:embed/>
                </p:oleObj>
              </mc:Choice>
              <mc:Fallback>
                <p:oleObj name="Equation" r:id="rId64" imgW="850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4303733" y="5236545"/>
                        <a:ext cx="528342" cy="157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Object 43">
            <a:extLst>
              <a:ext uri="{FF2B5EF4-FFF2-40B4-BE49-F238E27FC236}">
                <a16:creationId xmlns:a16="http://schemas.microsoft.com/office/drawing/2014/main" id="{027F5B8C-45DF-461C-85D1-066F0037E0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3849443"/>
              </p:ext>
            </p:extLst>
          </p:nvPr>
        </p:nvGraphicFramePr>
        <p:xfrm>
          <a:off x="4327390" y="5404180"/>
          <a:ext cx="481028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6" imgW="774360" imgH="304560" progId="Equation.DSMT4">
                  <p:embed/>
                </p:oleObj>
              </mc:Choice>
              <mc:Fallback>
                <p:oleObj name="Equation" r:id="rId66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7"/>
                      <a:stretch>
                        <a:fillRect/>
                      </a:stretch>
                    </p:blipFill>
                    <p:spPr>
                      <a:xfrm>
                        <a:off x="4327390" y="5404180"/>
                        <a:ext cx="481028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6CD7B983-A97C-4683-B5DC-DF3E4F663C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0579663"/>
              </p:ext>
            </p:extLst>
          </p:nvPr>
        </p:nvGraphicFramePr>
        <p:xfrm>
          <a:off x="5831829" y="5217962"/>
          <a:ext cx="528342" cy="157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8" imgW="850680" imgH="253800" progId="Equation.DSMT4">
                  <p:embed/>
                </p:oleObj>
              </mc:Choice>
              <mc:Fallback>
                <p:oleObj name="Equation" r:id="rId68" imgW="850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9"/>
                      <a:stretch>
                        <a:fillRect/>
                      </a:stretch>
                    </p:blipFill>
                    <p:spPr>
                      <a:xfrm>
                        <a:off x="5831829" y="5217962"/>
                        <a:ext cx="528342" cy="1577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2C971830-D345-439E-9A1A-A284A41B36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3724998"/>
              </p:ext>
            </p:extLst>
          </p:nvPr>
        </p:nvGraphicFramePr>
        <p:xfrm>
          <a:off x="5855486" y="5398609"/>
          <a:ext cx="481028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0" imgW="774360" imgH="304560" progId="Equation.DSMT4">
                  <p:embed/>
                </p:oleObj>
              </mc:Choice>
              <mc:Fallback>
                <p:oleObj name="Equation" r:id="rId70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1"/>
                      <a:stretch>
                        <a:fillRect/>
                      </a:stretch>
                    </p:blipFill>
                    <p:spPr>
                      <a:xfrm>
                        <a:off x="5855486" y="5398609"/>
                        <a:ext cx="481028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29520034-9654-4329-B201-C208F32A3A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759778"/>
              </p:ext>
            </p:extLst>
          </p:nvPr>
        </p:nvGraphicFramePr>
        <p:xfrm>
          <a:off x="7147656" y="5224544"/>
          <a:ext cx="581176" cy="173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2" imgW="850680" imgH="253800" progId="Equation.DSMT4">
                  <p:embed/>
                </p:oleObj>
              </mc:Choice>
              <mc:Fallback>
                <p:oleObj name="Equation" r:id="rId72" imgW="850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3"/>
                      <a:stretch>
                        <a:fillRect/>
                      </a:stretch>
                    </p:blipFill>
                    <p:spPr>
                      <a:xfrm>
                        <a:off x="7147656" y="5224544"/>
                        <a:ext cx="581176" cy="1734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3FACA090-4409-4863-B1CB-4E549F6C84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524165"/>
              </p:ext>
            </p:extLst>
          </p:nvPr>
        </p:nvGraphicFramePr>
        <p:xfrm>
          <a:off x="7197730" y="5392538"/>
          <a:ext cx="481028" cy="189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4" imgW="774360" imgH="304560" progId="Equation.DSMT4">
                  <p:embed/>
                </p:oleObj>
              </mc:Choice>
              <mc:Fallback>
                <p:oleObj name="Equation" r:id="rId74" imgW="7743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7197730" y="5392538"/>
                        <a:ext cx="481028" cy="189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389233D0-D944-48C0-BF81-8B737A2D16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069986"/>
              </p:ext>
            </p:extLst>
          </p:nvPr>
        </p:nvGraphicFramePr>
        <p:xfrm>
          <a:off x="1684619" y="5647721"/>
          <a:ext cx="889970" cy="240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6" imgW="1269720" imgH="342720" progId="Equation.DSMT4">
                  <p:embed/>
                </p:oleObj>
              </mc:Choice>
              <mc:Fallback>
                <p:oleObj name="Equation" r:id="rId76" imgW="1269720" imgH="342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7"/>
                      <a:stretch>
                        <a:fillRect/>
                      </a:stretch>
                    </p:blipFill>
                    <p:spPr>
                      <a:xfrm>
                        <a:off x="1684619" y="5647721"/>
                        <a:ext cx="889970" cy="24029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EA58FEB2-68CD-4637-9F85-35FB46A5C9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859490"/>
              </p:ext>
            </p:extLst>
          </p:nvPr>
        </p:nvGraphicFramePr>
        <p:xfrm>
          <a:off x="4304625" y="5681620"/>
          <a:ext cx="526559" cy="172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8" imgW="736560" imgH="241200" progId="Equation.DSMT4">
                  <p:embed/>
                </p:oleObj>
              </mc:Choice>
              <mc:Fallback>
                <p:oleObj name="Equation" r:id="rId78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9"/>
                      <a:stretch>
                        <a:fillRect/>
                      </a:stretch>
                    </p:blipFill>
                    <p:spPr>
                      <a:xfrm>
                        <a:off x="4304625" y="5681620"/>
                        <a:ext cx="526559" cy="172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DBC68C3F-E0F4-43C3-80F5-F90BFEBD35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6400738"/>
              </p:ext>
            </p:extLst>
          </p:nvPr>
        </p:nvGraphicFramePr>
        <p:xfrm>
          <a:off x="5842994" y="5672936"/>
          <a:ext cx="506013" cy="16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0" imgW="736560" imgH="241200" progId="Equation.DSMT4">
                  <p:embed/>
                </p:oleObj>
              </mc:Choice>
              <mc:Fallback>
                <p:oleObj name="Equation" r:id="rId80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1"/>
                      <a:stretch>
                        <a:fillRect/>
                      </a:stretch>
                    </p:blipFill>
                    <p:spPr>
                      <a:xfrm>
                        <a:off x="5842994" y="5672936"/>
                        <a:ext cx="506013" cy="16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16334484-4A9A-4843-9867-8DB83E9003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603608"/>
              </p:ext>
            </p:extLst>
          </p:nvPr>
        </p:nvGraphicFramePr>
        <p:xfrm>
          <a:off x="7185238" y="5667557"/>
          <a:ext cx="506013" cy="16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2" imgW="736560" imgH="241200" progId="Equation.DSMT4">
                  <p:embed/>
                </p:oleObj>
              </mc:Choice>
              <mc:Fallback>
                <p:oleObj name="Equation" r:id="rId82" imgW="736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7185238" y="5667557"/>
                        <a:ext cx="506013" cy="1657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Content Placeholder 54">
            <a:extLst>
              <a:ext uri="{FF2B5EF4-FFF2-40B4-BE49-F238E27FC236}">
                <a16:creationId xmlns:a16="http://schemas.microsoft.com/office/drawing/2014/main" id="{60661143-1D87-4FFF-8B3B-A7EE59344AC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5600" y="6076196"/>
            <a:ext cx="8458200" cy="251284"/>
          </a:xfrm>
        </p:spPr>
        <p:txBody>
          <a:bodyPr/>
          <a:lstStyle/>
          <a:p>
            <a:r>
              <a:rPr lang="en-IN" sz="1200" i="1" dirty="0"/>
              <a:t>Notes: </a:t>
            </a:r>
            <a:r>
              <a:rPr lang="en-IN" sz="1200" dirty="0"/>
              <a:t>The table contains parameter estimates with </a:t>
            </a:r>
            <a:r>
              <a:rPr lang="en-IN" sz="1200" i="1" dirty="0"/>
              <a:t>p</a:t>
            </a:r>
            <a:r>
              <a:rPr lang="en-IN" sz="1200" dirty="0"/>
              <a:t>-values in parentheses; * represents significance at the 5% level. N</a:t>
            </a:r>
            <a:r>
              <a:rPr lang="en-IN" sz="100" dirty="0"/>
              <a:t> </a:t>
            </a:r>
            <a:r>
              <a:rPr lang="en-IN" sz="1200" dirty="0"/>
              <a:t>A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393CEBA9-15CB-4EFA-A5F9-41F2A6F689D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6362033"/>
            <a:ext cx="2356757" cy="201418"/>
          </a:xfrm>
        </p:spPr>
        <p:txBody>
          <a:bodyPr tIns="0" rIns="0"/>
          <a:lstStyle/>
          <a:p>
            <a:r>
              <a:rPr lang="en-IN" sz="1200" dirty="0"/>
              <a:t>denotes not applicable. Adjusted</a:t>
            </a:r>
            <a:endParaRPr lang="en-US" sz="1200" dirty="0"/>
          </a:p>
        </p:txBody>
      </p:sp>
      <p:graphicFrame>
        <p:nvGraphicFramePr>
          <p:cNvPr id="65" name="Object 64">
            <a:extLst>
              <a:ext uri="{FF2B5EF4-FFF2-40B4-BE49-F238E27FC236}">
                <a16:creationId xmlns:a16="http://schemas.microsoft.com/office/drawing/2014/main" id="{8611DCD6-1017-419F-A598-1158A5EED5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695274"/>
              </p:ext>
            </p:extLst>
          </p:nvPr>
        </p:nvGraphicFramePr>
        <p:xfrm>
          <a:off x="2699657" y="6337223"/>
          <a:ext cx="199508" cy="190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4" imgW="291960" imgH="279360" progId="Equation.DSMT4">
                  <p:embed/>
                </p:oleObj>
              </mc:Choice>
              <mc:Fallback>
                <p:oleObj name="Equation" r:id="rId84" imgW="291960" imgH="2793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5"/>
                      <a:stretch>
                        <a:fillRect/>
                      </a:stretch>
                    </p:blipFill>
                    <p:spPr>
                      <a:xfrm>
                        <a:off x="2699657" y="6337223"/>
                        <a:ext cx="199508" cy="1908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Content Placeholder 56">
            <a:extLst>
              <a:ext uri="{FF2B5EF4-FFF2-40B4-BE49-F238E27FC236}">
                <a16:creationId xmlns:a16="http://schemas.microsoft.com/office/drawing/2014/main" id="{06B6170A-A65C-49CF-ADA5-BD41C79078D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968177" y="6349181"/>
            <a:ext cx="1950357" cy="227122"/>
          </a:xfrm>
        </p:spPr>
        <p:txBody>
          <a:bodyPr lIns="0" tIns="0" rIns="0" bIns="0"/>
          <a:lstStyle/>
          <a:p>
            <a:r>
              <a:rPr lang="en-IN" sz="1200" dirty="0"/>
              <a:t>is used for model selection.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F9BC2-14C8-4B5B-A831-094C060BE6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668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7FC28-BC77-4A22-BFB5-75695147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7.3: Model Assumptions and Common Violations </a:t>
            </a:r>
            <a:r>
              <a:rPr lang="en-IN" sz="1100" b="0" dirty="0"/>
              <a:t>10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D44A5-F362-4631-BFD0-D552D31101B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2528374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400" dirty="0"/>
              <a:t>Assumption 3: Conditional on the values of the predictors, the variance of the error term is the same for all observations.</a:t>
            </a:r>
          </a:p>
          <a:p>
            <a:pPr lvl="1">
              <a:spcBef>
                <a:spcPts val="500"/>
              </a:spcBef>
            </a:pPr>
            <a:r>
              <a:rPr lang="en-US" sz="1400" dirty="0"/>
              <a:t>Constant variability.</a:t>
            </a:r>
          </a:p>
          <a:p>
            <a:pPr lvl="1">
              <a:spcBef>
                <a:spcPts val="500"/>
              </a:spcBef>
            </a:pPr>
            <a:r>
              <a:rPr lang="en-US" sz="1400" dirty="0"/>
              <a:t>No heteroskedasticity.</a:t>
            </a:r>
          </a:p>
          <a:p>
            <a:pPr lvl="1">
              <a:spcBef>
                <a:spcPts val="500"/>
              </a:spcBef>
            </a:pPr>
            <a:r>
              <a:rPr lang="en-US" sz="1400" dirty="0"/>
              <a:t>Often breaks down cross-sectional data.</a:t>
            </a:r>
          </a:p>
          <a:p>
            <a:pPr lvl="1">
              <a:spcBef>
                <a:spcPts val="500"/>
              </a:spcBef>
            </a:pPr>
            <a:r>
              <a:rPr lang="en-US" sz="1400" dirty="0"/>
              <a:t>Exists when the variability in the response changes with at least one other predictor variable.</a:t>
            </a:r>
          </a:p>
          <a:p>
            <a:pPr lvl="1">
              <a:spcBef>
                <a:spcPts val="500"/>
              </a:spcBef>
            </a:pPr>
            <a:r>
              <a:rPr lang="en-US" sz="1400" dirty="0"/>
              <a:t>O</a:t>
            </a:r>
            <a:r>
              <a:rPr lang="en-US" sz="100" dirty="0"/>
              <a:t> </a:t>
            </a:r>
            <a:r>
              <a:rPr lang="en-US" sz="1400" dirty="0"/>
              <a:t>L</a:t>
            </a:r>
            <a:r>
              <a:rPr lang="en-US" sz="100" dirty="0"/>
              <a:t> </a:t>
            </a:r>
            <a:r>
              <a:rPr lang="en-US" sz="1400" dirty="0"/>
              <a:t>S estimators are still unbiased.</a:t>
            </a:r>
          </a:p>
          <a:p>
            <a:pPr lvl="1">
              <a:spcBef>
                <a:spcPts val="500"/>
              </a:spcBef>
            </a:pPr>
            <a:r>
              <a:rPr lang="en-US" sz="1400" dirty="0"/>
              <a:t>But the standard errors are not appropriate.</a:t>
            </a:r>
          </a:p>
          <a:p>
            <a:pPr lvl="1">
              <a:spcBef>
                <a:spcPts val="500"/>
              </a:spcBef>
            </a:pPr>
            <a:r>
              <a:rPr lang="en-US" sz="1400" dirty="0"/>
              <a:t>Can’t use the t and F tests.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A7C0ED-1523-4C6F-87F7-B137CBBC0B9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843793"/>
            <a:ext cx="8458200" cy="1173102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400" dirty="0"/>
              <a:t>Detection.</a:t>
            </a:r>
          </a:p>
          <a:p>
            <a:pPr lvl="1">
              <a:spcBef>
                <a:spcPts val="500"/>
              </a:spcBef>
            </a:pPr>
            <a:r>
              <a:rPr lang="en-US" sz="1400" dirty="0"/>
              <a:t>Plot the residuals against each predictor variable or predicted values.</a:t>
            </a:r>
          </a:p>
          <a:p>
            <a:pPr lvl="1">
              <a:spcBef>
                <a:spcPts val="500"/>
              </a:spcBef>
            </a:pPr>
            <a:r>
              <a:rPr lang="en-US" sz="1400" dirty="0"/>
              <a:t>Residuals should be randomly dispersed.</a:t>
            </a:r>
          </a:p>
          <a:p>
            <a:pPr lvl="1">
              <a:spcBef>
                <a:spcPts val="500"/>
              </a:spcBef>
            </a:pPr>
            <a:r>
              <a:rPr lang="en-US" sz="1400" dirty="0"/>
              <a:t>Violated when the variability of the residuals increases or decreases.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3E42D1-31AD-4EB5-AB70-5003C478C32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5097034"/>
            <a:ext cx="8458200" cy="1442851"/>
          </a:xfrm>
        </p:spPr>
        <p:txBody>
          <a:bodyPr/>
          <a:lstStyle/>
          <a:p>
            <a:pPr>
              <a:spcBef>
                <a:spcPts val="500"/>
              </a:spcBef>
            </a:pPr>
            <a:r>
              <a:rPr lang="en-US" sz="1400" dirty="0"/>
              <a:t>Remedy.</a:t>
            </a:r>
          </a:p>
          <a:p>
            <a:pPr lvl="1">
              <a:spcBef>
                <a:spcPts val="500"/>
              </a:spcBef>
            </a:pPr>
            <a:r>
              <a:rPr lang="en-US" sz="1400" dirty="0"/>
              <a:t>Correct the standard errors.</a:t>
            </a:r>
          </a:p>
          <a:p>
            <a:pPr lvl="1">
              <a:spcBef>
                <a:spcPts val="500"/>
              </a:spcBef>
            </a:pPr>
            <a:r>
              <a:rPr lang="en-US" sz="1400" dirty="0"/>
              <a:t>Called White’s robust standard errors.</a:t>
            </a:r>
          </a:p>
          <a:p>
            <a:pPr lvl="1">
              <a:spcBef>
                <a:spcPts val="500"/>
              </a:spcBef>
            </a:pPr>
            <a:r>
              <a:rPr lang="en-US" sz="1400" dirty="0"/>
              <a:t>Not available in Excel.</a:t>
            </a:r>
          </a:p>
          <a:p>
            <a:pPr lvl="1">
              <a:spcBef>
                <a:spcPts val="500"/>
              </a:spcBef>
            </a:pPr>
            <a:r>
              <a:rPr lang="en-US" sz="1400" dirty="0"/>
              <a:t>R has packages.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DE1D52-DEB5-4ED1-AF85-75CC9053B0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3437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53C0C-4550-43FC-BDB0-61F6018B2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7.3: Model Assumptions and Common Violations </a:t>
            </a:r>
            <a:r>
              <a:rPr lang="en-IN" sz="1100" b="0" dirty="0"/>
              <a:t>11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54C39-10A0-47E7-BE1A-29B9E8B689F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876555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1800" dirty="0"/>
              <a:t>Example: Consider a simple regression model that relates a store’s monthly sales (Sales in $1,000s) to its square footage (</a:t>
            </a:r>
            <a:r>
              <a:rPr lang="en-US" sz="1800" dirty="0" err="1"/>
              <a:t>Sqft</a:t>
            </a:r>
            <a:r>
              <a:rPr lang="en-US" sz="1800" dirty="0"/>
              <a:t>) for a chain of convenience stores.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948D4BE6-3DC3-4BA9-A28A-32A942A9A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1444013"/>
              </p:ext>
            </p:extLst>
          </p:nvPr>
        </p:nvGraphicFramePr>
        <p:xfrm>
          <a:off x="2676470" y="2262658"/>
          <a:ext cx="3791060" cy="1757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95530">
                  <a:extLst>
                    <a:ext uri="{9D8B030D-6E8A-4147-A177-3AD203B41FA5}">
                      <a16:colId xmlns:a16="http://schemas.microsoft.com/office/drawing/2014/main" val="37253792"/>
                    </a:ext>
                  </a:extLst>
                </a:gridCol>
                <a:gridCol w="1895530">
                  <a:extLst>
                    <a:ext uri="{9D8B030D-6E8A-4147-A177-3AD203B41FA5}">
                      <a16:colId xmlns:a16="http://schemas.microsoft.com/office/drawing/2014/main" val="3835293764"/>
                    </a:ext>
                  </a:extLst>
                </a:gridCol>
              </a:tblGrid>
              <a:tr h="348812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6865" marR="56865" marT="38604" marB="3860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6865" marR="56865" marT="38604" marB="38604"/>
                </a:tc>
                <a:extLst>
                  <a:ext uri="{0D108BD9-81ED-4DB2-BD59-A6C34878D82A}">
                    <a16:rowId xmlns:a16="http://schemas.microsoft.com/office/drawing/2014/main" val="4171295854"/>
                  </a:ext>
                </a:extLst>
              </a:tr>
              <a:tr h="348812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6865" marR="56865" marT="38604" marB="38604"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6865" marR="56865" marT="38604" marB="38604"/>
                </a:tc>
                <a:extLst>
                  <a:ext uri="{0D108BD9-81ED-4DB2-BD59-A6C34878D82A}">
                    <a16:rowId xmlns:a16="http://schemas.microsoft.com/office/drawing/2014/main" val="2514406310"/>
                  </a:ext>
                </a:extLst>
              </a:tr>
              <a:tr h="348812"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L="56865" marR="56865" marT="38604" marB="3860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6865" marR="56865" marT="38604" marB="38604"/>
                </a:tc>
                <a:extLst>
                  <a:ext uri="{0D108BD9-81ED-4DB2-BD59-A6C34878D82A}">
                    <a16:rowId xmlns:a16="http://schemas.microsoft.com/office/drawing/2014/main" val="3121762467"/>
                  </a:ext>
                </a:extLst>
              </a:tr>
              <a:tr h="34881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6865" marR="56865" marT="38604" marB="3860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6865" marR="56865" marT="38604" marB="38604"/>
                </a:tc>
                <a:extLst>
                  <a:ext uri="{0D108BD9-81ED-4DB2-BD59-A6C34878D82A}">
                    <a16:rowId xmlns:a16="http://schemas.microsoft.com/office/drawing/2014/main" val="2069271076"/>
                  </a:ext>
                </a:extLst>
              </a:tr>
              <a:tr h="348812"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6865" marR="56865" marT="38604" marB="38604"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L="56865" marR="56865" marT="38604" marB="38604"/>
                </a:tc>
                <a:extLst>
                  <a:ext uri="{0D108BD9-81ED-4DB2-BD59-A6C34878D82A}">
                    <a16:rowId xmlns:a16="http://schemas.microsoft.com/office/drawing/2014/main" val="3225538810"/>
                  </a:ext>
                </a:extLst>
              </a:tr>
            </a:tbl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F2B485F-60D3-490F-85B4-FD2333394F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178550"/>
              </p:ext>
            </p:extLst>
          </p:nvPr>
        </p:nvGraphicFramePr>
        <p:xfrm>
          <a:off x="3099210" y="2328367"/>
          <a:ext cx="584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241200" progId="Equation.DSMT4">
                  <p:embed/>
                </p:oleObj>
              </mc:Choice>
              <mc:Fallback>
                <p:oleObj name="Equation" r:id="rId2" imgW="583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99210" y="2328367"/>
                        <a:ext cx="584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AEF59B41-FB43-452B-9821-D90294723D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09999"/>
              </p:ext>
            </p:extLst>
          </p:nvPr>
        </p:nvGraphicFramePr>
        <p:xfrm>
          <a:off x="5385414" y="2306843"/>
          <a:ext cx="4953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95000" imgH="291960" progId="Equation.DSMT4">
                  <p:embed/>
                </p:oleObj>
              </mc:Choice>
              <mc:Fallback>
                <p:oleObj name="Equation" r:id="rId4" imgW="4950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85414" y="2306843"/>
                        <a:ext cx="495300" cy="292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AE036A13-2DD9-45C4-AA98-483AFA0743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6744360"/>
              </p:ext>
            </p:extLst>
          </p:nvPr>
        </p:nvGraphicFramePr>
        <p:xfrm>
          <a:off x="3164963" y="2669868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241200" progId="Equation.DSMT4">
                  <p:embed/>
                </p:oleObj>
              </mc:Choice>
              <mc:Fallback>
                <p:oleObj name="Equation" r:id="rId6" imgW="393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64963" y="2669868"/>
                        <a:ext cx="393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013B75BD-6E03-4923-BCAD-E6A7DB333A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220561"/>
              </p:ext>
            </p:extLst>
          </p:nvPr>
        </p:nvGraphicFramePr>
        <p:xfrm>
          <a:off x="5385414" y="2669868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20560" imgH="241200" progId="Equation.DSMT4">
                  <p:embed/>
                </p:oleObj>
              </mc:Choice>
              <mc:Fallback>
                <p:oleObj name="Equation" r:id="rId8" imgW="520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85414" y="2669868"/>
                        <a:ext cx="520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D2279A82-5A13-4BFF-A614-85F580EEB9B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6959482"/>
              </p:ext>
            </p:extLst>
          </p:nvPr>
        </p:nvGraphicFramePr>
        <p:xfrm>
          <a:off x="3150215" y="3023829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480" imgH="241200" progId="Equation.DSMT4">
                  <p:embed/>
                </p:oleObj>
              </mc:Choice>
              <mc:Fallback>
                <p:oleObj name="Equation" r:id="rId10" imgW="393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150215" y="3023829"/>
                        <a:ext cx="393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8758E63B-2163-4D00-ACE3-138453F9B1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170370"/>
              </p:ext>
            </p:extLst>
          </p:nvPr>
        </p:nvGraphicFramePr>
        <p:xfrm>
          <a:off x="5364110" y="3032385"/>
          <a:ext cx="546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45760" imgH="241200" progId="Equation.DSMT4">
                  <p:embed/>
                </p:oleObj>
              </mc:Choice>
              <mc:Fallback>
                <p:oleObj name="Equation" r:id="rId12" imgW="5457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64110" y="3032385"/>
                        <a:ext cx="546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34149646-AD20-4051-B345-FDCA9863F9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122523"/>
              </p:ext>
            </p:extLst>
          </p:nvPr>
        </p:nvGraphicFramePr>
        <p:xfrm>
          <a:off x="3317363" y="3386188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8560" imgH="253800" progId="Equation.DSMT4">
                  <p:embed/>
                </p:oleObj>
              </mc:Choice>
              <mc:Fallback>
                <p:oleObj name="Equation" r:id="rId14" imgW="88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317363" y="3386188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ACA03FA8-0A06-4CC7-899F-F2845EB22B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2008008"/>
              </p:ext>
            </p:extLst>
          </p:nvPr>
        </p:nvGraphicFramePr>
        <p:xfrm>
          <a:off x="5623027" y="3376356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8560" imgH="253800" progId="Equation.DSMT4">
                  <p:embed/>
                </p:oleObj>
              </mc:Choice>
              <mc:Fallback>
                <p:oleObj name="Equation" r:id="rId14" imgW="88560" imgH="25380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34149646-AD20-4051-B345-FDCA9863F91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23027" y="3376356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49A62E90-D31C-4CC4-9719-6497F1E133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703305"/>
              </p:ext>
            </p:extLst>
          </p:nvPr>
        </p:nvGraphicFramePr>
        <p:xfrm>
          <a:off x="3150214" y="3761248"/>
          <a:ext cx="393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93480" imgH="241200" progId="Equation.DSMT4">
                  <p:embed/>
                </p:oleObj>
              </mc:Choice>
              <mc:Fallback>
                <p:oleObj name="Equation" r:id="rId16" imgW="393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150214" y="3761248"/>
                        <a:ext cx="393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BE74C25F-0981-4E9C-B2A9-61654DBC2E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0668950"/>
              </p:ext>
            </p:extLst>
          </p:nvPr>
        </p:nvGraphicFramePr>
        <p:xfrm>
          <a:off x="5387463" y="3761249"/>
          <a:ext cx="520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20560" imgH="241200" progId="Equation.DSMT4">
                  <p:embed/>
                </p:oleObj>
              </mc:Choice>
              <mc:Fallback>
                <p:oleObj name="Equation" r:id="rId18" imgW="5205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387463" y="3761249"/>
                        <a:ext cx="520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 descr="A two-quadrant scatterplot of positive and negative values of e versus values in square feet.">
            <a:extLst>
              <a:ext uri="{FF2B5EF4-FFF2-40B4-BE49-F238E27FC236}">
                <a16:creationId xmlns:a16="http://schemas.microsoft.com/office/drawing/2014/main" id="{D01D2353-3858-424F-A935-6CDAD3C3D91C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38598" y="4151191"/>
            <a:ext cx="4466805" cy="2050909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D216E4-D17E-445E-BD55-68F022DBA6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1558" y="6324600"/>
            <a:ext cx="3200885" cy="190500"/>
          </a:xfrm>
        </p:spPr>
        <p:txBody>
          <a:bodyPr anchor="ctr"/>
          <a:lstStyle/>
          <a:p>
            <a:r>
              <a:rPr lang="en-IN" sz="1200" dirty="0">
                <a:hlinkClick r:id="rId21" action="ppaction://hlinksldjump"/>
              </a:rPr>
              <a:t>Access the text alternative for slide images.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DD69FDB-4249-44BB-8120-C4D0D47BF8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7395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79F84-A093-4CD9-8BEA-BC1D2F804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7.3: Model Assumptions and Common Violations </a:t>
            </a:r>
            <a:r>
              <a:rPr lang="en-IN" sz="1100" b="0" dirty="0"/>
              <a:t>12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84761-F034-4427-B4E3-B7A22921BF2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2671177"/>
          </a:xfrm>
        </p:spPr>
        <p:txBody>
          <a:bodyPr/>
          <a:lstStyle/>
          <a:p>
            <a:r>
              <a:rPr lang="en-US" sz="1600" dirty="0"/>
              <a:t>Assumption 4: Conditional on the predictor variables, the error term is uncorrelated across observations.</a:t>
            </a:r>
          </a:p>
          <a:p>
            <a:pPr lvl="1"/>
            <a:r>
              <a:rPr lang="en-US" sz="1600" dirty="0"/>
              <a:t>No serial correlation.</a:t>
            </a:r>
          </a:p>
          <a:p>
            <a:pPr lvl="1"/>
            <a:r>
              <a:rPr lang="en-US" sz="1600" dirty="0"/>
              <a:t>Often breaks down with time series data.</a:t>
            </a:r>
          </a:p>
          <a:p>
            <a:pPr lvl="1"/>
            <a:r>
              <a:rPr lang="en-US" sz="1600" dirty="0"/>
              <a:t>O</a:t>
            </a:r>
            <a:r>
              <a:rPr lang="en-US" sz="100" dirty="0"/>
              <a:t> </a:t>
            </a:r>
            <a:r>
              <a:rPr lang="en-US" sz="1600" dirty="0"/>
              <a:t>L</a:t>
            </a:r>
            <a:r>
              <a:rPr lang="en-US" sz="100" dirty="0"/>
              <a:t> </a:t>
            </a:r>
            <a:r>
              <a:rPr lang="en-US" sz="1600" dirty="0"/>
              <a:t>S estimates are still unbiased.</a:t>
            </a:r>
          </a:p>
          <a:p>
            <a:pPr lvl="1"/>
            <a:r>
              <a:rPr lang="en-US" sz="1600" dirty="0"/>
              <a:t>Standard errors are inappropriate, distorted downward making the model look better than it really is.</a:t>
            </a:r>
          </a:p>
          <a:p>
            <a:pPr lvl="1"/>
            <a:r>
              <a:rPr lang="en-US" sz="1600" dirty="0"/>
              <a:t>The t and F tests may suggest the predictor variables are significant when they are not.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664A7-8320-4DF3-A025-A0BD7D90476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4055927"/>
            <a:ext cx="8458200" cy="1855350"/>
          </a:xfrm>
        </p:spPr>
        <p:txBody>
          <a:bodyPr/>
          <a:lstStyle/>
          <a:p>
            <a:r>
              <a:rPr lang="en-US" sz="1600" dirty="0"/>
              <a:t>Detection:</a:t>
            </a:r>
          </a:p>
          <a:p>
            <a:pPr lvl="1"/>
            <a:r>
              <a:rPr lang="en-US" sz="1600" dirty="0"/>
              <a:t>Plot the residuals sequentially over time.</a:t>
            </a:r>
          </a:p>
          <a:p>
            <a:pPr lvl="1"/>
            <a:r>
              <a:rPr lang="en-US" sz="1600" dirty="0"/>
              <a:t>Should show no pattern.</a:t>
            </a:r>
          </a:p>
          <a:p>
            <a:pPr lvl="1"/>
            <a:r>
              <a:rPr lang="en-US" sz="1600" dirty="0"/>
              <a:t>Positive (or negative) residuals followed by positive (or negative) residuals consecutively.</a:t>
            </a:r>
          </a:p>
          <a:p>
            <a:pPr lvl="1"/>
            <a:r>
              <a:rPr lang="en-US" sz="1600" dirty="0"/>
              <a:t>Switching between positive and negative residuals.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EEF5ED-52AC-49D0-A811-10D2FCFA840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5981455"/>
            <a:ext cx="8458200" cy="345406"/>
          </a:xfrm>
        </p:spPr>
        <p:txBody>
          <a:bodyPr/>
          <a:lstStyle/>
          <a:p>
            <a:r>
              <a:rPr lang="en-US" sz="1600" dirty="0"/>
              <a:t>Remedy: Use Newey-West robust standard errors in R.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7AE6DBA-AED2-414C-A8C8-9EA81966D0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97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B740-8C5B-4987-84A4-E25C13F2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1</a:t>
            </a:r>
            <a:endParaRPr lang="en-US" sz="1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1514-9C94-4E40-A2A0-23E4ED57F62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3411405"/>
          </a:xfrm>
        </p:spPr>
        <p:txBody>
          <a:bodyPr/>
          <a:lstStyle/>
          <a:p>
            <a:r>
              <a:rPr lang="en-US" dirty="0"/>
              <a:t>Regression analysis is one of the most widely used techniques in predictive analytics.</a:t>
            </a:r>
          </a:p>
          <a:p>
            <a:pPr lvl="1"/>
            <a:r>
              <a:rPr lang="en-US" dirty="0"/>
              <a:t>Captures the relationship between two or more variables.</a:t>
            </a:r>
          </a:p>
          <a:p>
            <a:pPr lvl="1"/>
            <a:r>
              <a:rPr lang="en-US" dirty="0"/>
              <a:t>Predict an outcome of a target variable based on several input variables.</a:t>
            </a:r>
          </a:p>
          <a:p>
            <a:pPr lvl="1"/>
            <a:r>
              <a:rPr lang="en-US" dirty="0"/>
              <a:t>Make assessments and robust predictions by determining which of the relationships matter the most and which we can ignore.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55E08E-457A-4C96-B0D8-E7024C8FFB3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4761444"/>
            <a:ext cx="8458200" cy="1301141"/>
          </a:xfrm>
        </p:spPr>
        <p:txBody>
          <a:bodyPr/>
          <a:lstStyle/>
          <a:p>
            <a:r>
              <a:rPr lang="en-US" dirty="0"/>
              <a:t>Formulate a mathematical model that relates the outcome of a target variable, called the </a:t>
            </a:r>
            <a:r>
              <a:rPr lang="en-US" b="1" dirty="0"/>
              <a:t>response variable</a:t>
            </a:r>
            <a:r>
              <a:rPr lang="en-US" dirty="0"/>
              <a:t>, to one or more other input variables, called the </a:t>
            </a:r>
            <a:r>
              <a:rPr lang="en-US" b="1" dirty="0"/>
              <a:t>predictor variables</a:t>
            </a:r>
            <a:r>
              <a:rPr lang="en-US" dirty="0"/>
              <a:t>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70496-609A-43F4-84B9-21B989D4B2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3212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BE511-71E5-411C-8568-A80700AA7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7.3: Model Assumptions and Common Violations </a:t>
            </a:r>
            <a:r>
              <a:rPr lang="en-IN" sz="1100" b="0" dirty="0"/>
              <a:t>13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036F-5712-44A7-A99A-4FA89F115E8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5925165" cy="389858"/>
          </a:xfrm>
        </p:spPr>
        <p:txBody>
          <a:bodyPr rIns="0"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sz="2000" dirty="0"/>
              <a:t>Example: Consider a model that uses advertising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C6DA387F-1F8A-49BA-B40A-E8AE1B1DEE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4809172"/>
              </p:ext>
            </p:extLst>
          </p:nvPr>
        </p:nvGraphicFramePr>
        <p:xfrm>
          <a:off x="6359525" y="1344613"/>
          <a:ext cx="4064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6080" imgH="330120" progId="Equation.DSMT4">
                  <p:embed/>
                </p:oleObj>
              </mc:Choice>
              <mc:Fallback>
                <p:oleObj name="Equation" r:id="rId2" imgW="4060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359525" y="1344613"/>
                        <a:ext cx="4064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B681DE-6B28-4DA3-880D-DC7BADE6CF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32197" y="1288833"/>
            <a:ext cx="645236" cy="330200"/>
          </a:xfrm>
        </p:spPr>
        <p:txBody>
          <a:bodyPr lIns="0"/>
          <a:lstStyle/>
          <a:p>
            <a:r>
              <a:rPr lang="en-US" sz="2000" dirty="0"/>
              <a:t>and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8B5D25-42E9-423B-9024-23EF5F11591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1707872"/>
            <a:ext cx="2636274" cy="325864"/>
          </a:xfrm>
        </p:spPr>
        <p:txBody>
          <a:bodyPr tIns="0" rIns="0"/>
          <a:lstStyle/>
          <a:p>
            <a:pPr marL="292608"/>
            <a:r>
              <a:rPr lang="en-US" sz="2000" dirty="0"/>
              <a:t>unemployment rate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C59AC28-31BD-475D-8DD1-1C64B22355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4893105"/>
              </p:ext>
            </p:extLst>
          </p:nvPr>
        </p:nvGraphicFramePr>
        <p:xfrm>
          <a:off x="3032739" y="1732771"/>
          <a:ext cx="444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330120" progId="Equation.DSMT4">
                  <p:embed/>
                </p:oleObj>
              </mc:Choice>
              <mc:Fallback>
                <p:oleObj name="Equation" r:id="rId4" imgW="444240" imgH="33012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C6DA387F-1F8A-49BA-B40A-E8AE1B1DEE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2739" y="1732771"/>
                        <a:ext cx="444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768E6D-6CFB-4E96-B021-391AFDA1FC2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30804" y="1716220"/>
            <a:ext cx="4669299" cy="363303"/>
          </a:xfrm>
        </p:spPr>
        <p:txBody>
          <a:bodyPr lIns="0" tIns="0" rIns="0" bIns="0"/>
          <a:lstStyle/>
          <a:p>
            <a:r>
              <a:rPr lang="en-US" sz="2000" dirty="0"/>
              <a:t>to predict the sales of a sushi restaurant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CC18B0-AB7C-4570-B6A6-E78994F397E3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42900" y="2098445"/>
            <a:ext cx="1500648" cy="349791"/>
          </a:xfrm>
        </p:spPr>
        <p:txBody>
          <a:bodyPr tIns="0" rIns="0"/>
          <a:lstStyle/>
          <a:p>
            <a:pPr marL="292608"/>
            <a:r>
              <a:rPr lang="en-US" sz="2000" dirty="0"/>
              <a:t>over time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DB805EE1-FEE1-4D88-A8ED-0039D0821E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3305538"/>
              </p:ext>
            </p:extLst>
          </p:nvPr>
        </p:nvGraphicFramePr>
        <p:xfrm>
          <a:off x="1882775" y="2098675"/>
          <a:ext cx="444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304560" progId="Equation.DSMT4">
                  <p:embed/>
                </p:oleObj>
              </mc:Choice>
              <mc:Fallback>
                <p:oleObj name="Equation" r:id="rId6" imgW="4442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82775" y="2098675"/>
                        <a:ext cx="444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87746EAC-69DC-4211-A671-66E81EE8E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580419"/>
              </p:ext>
            </p:extLst>
          </p:nvPr>
        </p:nvGraphicFramePr>
        <p:xfrm>
          <a:off x="1690536" y="2570312"/>
          <a:ext cx="592516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291">
                  <a:extLst>
                    <a:ext uri="{9D8B030D-6E8A-4147-A177-3AD203B41FA5}">
                      <a16:colId xmlns:a16="http://schemas.microsoft.com/office/drawing/2014/main" val="3314605006"/>
                    </a:ext>
                  </a:extLst>
                </a:gridCol>
                <a:gridCol w="1481291">
                  <a:extLst>
                    <a:ext uri="{9D8B030D-6E8A-4147-A177-3AD203B41FA5}">
                      <a16:colId xmlns:a16="http://schemas.microsoft.com/office/drawing/2014/main" val="205850557"/>
                    </a:ext>
                  </a:extLst>
                </a:gridCol>
                <a:gridCol w="1481291">
                  <a:extLst>
                    <a:ext uri="{9D8B030D-6E8A-4147-A177-3AD203B41FA5}">
                      <a16:colId xmlns:a16="http://schemas.microsoft.com/office/drawing/2014/main" val="3570630603"/>
                    </a:ext>
                  </a:extLst>
                </a:gridCol>
                <a:gridCol w="1481291">
                  <a:extLst>
                    <a:ext uri="{9D8B030D-6E8A-4147-A177-3AD203B41FA5}">
                      <a16:colId xmlns:a16="http://schemas.microsoft.com/office/drawing/2014/main" val="38489574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899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58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5168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979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5797485"/>
                  </a:ext>
                </a:extLst>
              </a:tr>
            </a:tbl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51762773-093B-4E40-9E03-CC4B7E3490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4374024"/>
              </p:ext>
            </p:extLst>
          </p:nvPr>
        </p:nvGraphicFramePr>
        <p:xfrm>
          <a:off x="1956822" y="2625623"/>
          <a:ext cx="774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74360" imgH="241200" progId="Equation.DSMT4">
                  <p:embed/>
                </p:oleObj>
              </mc:Choice>
              <mc:Fallback>
                <p:oleObj name="Equation" r:id="rId8" imgW="7743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956822" y="2625623"/>
                        <a:ext cx="774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0EC099CB-C5FF-4277-8731-65B6FD29E0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7612351"/>
              </p:ext>
            </p:extLst>
          </p:nvPr>
        </p:nvGraphicFramePr>
        <p:xfrm>
          <a:off x="3880742" y="2615035"/>
          <a:ext cx="230505" cy="291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0440" imgH="241200" progId="Equation.DSMT4">
                  <p:embed/>
                </p:oleObj>
              </mc:Choice>
              <mc:Fallback>
                <p:oleObj name="Equation" r:id="rId10" imgW="1904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80742" y="2615035"/>
                        <a:ext cx="230505" cy="2919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2074A765-EDBA-440D-A330-4C97139D810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4985190"/>
              </p:ext>
            </p:extLst>
          </p:nvPr>
        </p:nvGraphicFramePr>
        <p:xfrm>
          <a:off x="5229644" y="2531530"/>
          <a:ext cx="295836" cy="388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00" imgH="330120" progId="Equation.DSMT4">
                  <p:embed/>
                </p:oleObj>
              </mc:Choice>
              <mc:Fallback>
                <p:oleObj name="Equation" r:id="rId12" imgW="253800" imgH="33012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0EC099CB-C5FF-4277-8731-65B6FD29E0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29644" y="2531530"/>
                        <a:ext cx="295836" cy="3882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CF19411B-C511-4353-9054-24B1391C0D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1170215"/>
              </p:ext>
            </p:extLst>
          </p:nvPr>
        </p:nvGraphicFramePr>
        <p:xfrm>
          <a:off x="6746875" y="2527300"/>
          <a:ext cx="3190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66400" imgH="330120" progId="Equation.DSMT4">
                  <p:embed/>
                </p:oleObj>
              </mc:Choice>
              <mc:Fallback>
                <p:oleObj name="Equation" r:id="rId14" imgW="266400" imgH="330120" progId="Equation.DSMT4">
                  <p:embed/>
                  <p:pic>
                    <p:nvPicPr>
                      <p:cNvPr id="20" name="Object 19">
                        <a:extLst>
                          <a:ext uri="{FF2B5EF4-FFF2-40B4-BE49-F238E27FC236}">
                            <a16:creationId xmlns:a16="http://schemas.microsoft.com/office/drawing/2014/main" id="{2074A765-EDBA-440D-A330-4C97139D81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746875" y="2527300"/>
                        <a:ext cx="31908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0E508986-5992-48E7-93F0-BC431C7665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0135405"/>
              </p:ext>
            </p:extLst>
          </p:nvPr>
        </p:nvGraphicFramePr>
        <p:xfrm>
          <a:off x="2316521" y="3015430"/>
          <a:ext cx="1143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120" imgH="228600" progId="Equation.DSMT4">
                  <p:embed/>
                </p:oleObj>
              </mc:Choice>
              <mc:Fallback>
                <p:oleObj name="Equation" r:id="rId16" imgW="114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316521" y="3015430"/>
                        <a:ext cx="1143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61369997-D60A-4446-AC01-308CE086B4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1014904"/>
              </p:ext>
            </p:extLst>
          </p:nvPr>
        </p:nvGraphicFramePr>
        <p:xfrm>
          <a:off x="3680952" y="2979584"/>
          <a:ext cx="482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82400" imgH="241200" progId="Equation.DSMT4">
                  <p:embed/>
                </p:oleObj>
              </mc:Choice>
              <mc:Fallback>
                <p:oleObj name="Equation" r:id="rId18" imgW="482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80952" y="2979584"/>
                        <a:ext cx="482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5A76DA28-E657-4F72-9A4F-093575C3DB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9570654"/>
              </p:ext>
            </p:extLst>
          </p:nvPr>
        </p:nvGraphicFramePr>
        <p:xfrm>
          <a:off x="5172792" y="2994333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9040" imgH="241200" progId="Equation.DSMT4">
                  <p:embed/>
                </p:oleObj>
              </mc:Choice>
              <mc:Fallback>
                <p:oleObj name="Equation" r:id="rId20" imgW="419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172792" y="2994333"/>
                        <a:ext cx="419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128C920D-DEAC-4215-844F-D80F169271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6648527"/>
              </p:ext>
            </p:extLst>
          </p:nvPr>
        </p:nvGraphicFramePr>
        <p:xfrm>
          <a:off x="6710363" y="3009080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55320" imgH="241200" progId="Equation.DSMT4">
                  <p:embed/>
                </p:oleObj>
              </mc:Choice>
              <mc:Fallback>
                <p:oleObj name="Equation" r:id="rId22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710363" y="3009080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17F0BA5E-55E3-4CAD-A15F-AB41DD4441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0027871"/>
              </p:ext>
            </p:extLst>
          </p:nvPr>
        </p:nvGraphicFramePr>
        <p:xfrm>
          <a:off x="2276372" y="3413637"/>
          <a:ext cx="1651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4880" imgH="228600" progId="Equation.DSMT4">
                  <p:embed/>
                </p:oleObj>
              </mc:Choice>
              <mc:Fallback>
                <p:oleObj name="Equation" r:id="rId24" imgW="164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276372" y="3413637"/>
                        <a:ext cx="165100" cy="228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ADEC67A1-09F3-41EF-A911-2F90BDB8A6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8246499"/>
              </p:ext>
            </p:extLst>
          </p:nvPr>
        </p:nvGraphicFramePr>
        <p:xfrm>
          <a:off x="3695700" y="3348294"/>
          <a:ext cx="482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82400" imgH="241200" progId="Equation.DSMT4">
                  <p:embed/>
                </p:oleObj>
              </mc:Choice>
              <mc:Fallback>
                <p:oleObj name="Equation" r:id="rId26" imgW="482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3695700" y="3348294"/>
                        <a:ext cx="482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>
            <a:extLst>
              <a:ext uri="{FF2B5EF4-FFF2-40B4-BE49-F238E27FC236}">
                <a16:creationId xmlns:a16="http://schemas.microsoft.com/office/drawing/2014/main" id="{6F5D9FC9-D5A9-4830-B7A5-3F25C55ED3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61624"/>
              </p:ext>
            </p:extLst>
          </p:nvPr>
        </p:nvGraphicFramePr>
        <p:xfrm>
          <a:off x="5172792" y="3377791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19040" imgH="241200" progId="Equation.DSMT4">
                  <p:embed/>
                </p:oleObj>
              </mc:Choice>
              <mc:Fallback>
                <p:oleObj name="Equation" r:id="rId28" imgW="419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172792" y="3377791"/>
                        <a:ext cx="419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E64C4B89-B49A-4718-A750-62076B92A8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421220"/>
              </p:ext>
            </p:extLst>
          </p:nvPr>
        </p:nvGraphicFramePr>
        <p:xfrm>
          <a:off x="6689828" y="3366118"/>
          <a:ext cx="355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55320" imgH="241200" progId="Equation.DSMT4">
                  <p:embed/>
                </p:oleObj>
              </mc:Choice>
              <mc:Fallback>
                <p:oleObj name="Equation" r:id="rId30" imgW="3553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6689828" y="3366118"/>
                        <a:ext cx="355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F6B32965-17AB-4DB6-826C-E1800CCF60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4193446"/>
              </p:ext>
            </p:extLst>
          </p:nvPr>
        </p:nvGraphicFramePr>
        <p:xfrm>
          <a:off x="2314473" y="3725402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88560" imgH="253800" progId="Equation.DSMT4">
                  <p:embed/>
                </p:oleObj>
              </mc:Choice>
              <mc:Fallback>
                <p:oleObj name="Equation" r:id="rId32" imgW="8856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2314473" y="3725402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50E158E4-4926-4C6D-86BD-CF7C3D98BD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2495086"/>
              </p:ext>
            </p:extLst>
          </p:nvPr>
        </p:nvGraphicFramePr>
        <p:xfrm>
          <a:off x="3956593" y="3732374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88560" imgH="253800" progId="Equation.DSMT4">
                  <p:embed/>
                </p:oleObj>
              </mc:Choice>
              <mc:Fallback>
                <p:oleObj name="Equation" r:id="rId32" imgW="88560" imgH="253800" progId="Equation.DSMT4">
                  <p:embed/>
                  <p:pic>
                    <p:nvPicPr>
                      <p:cNvPr id="30" name="Object 29">
                        <a:extLst>
                          <a:ext uri="{FF2B5EF4-FFF2-40B4-BE49-F238E27FC236}">
                            <a16:creationId xmlns:a16="http://schemas.microsoft.com/office/drawing/2014/main" id="{F6B32965-17AB-4DB6-826C-E1800CCF60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3956593" y="3732374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ADAA77D2-146F-486A-A59B-4BDB8BE20B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968218"/>
              </p:ext>
            </p:extLst>
          </p:nvPr>
        </p:nvGraphicFramePr>
        <p:xfrm>
          <a:off x="5333112" y="3737291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88560" imgH="253800" progId="Equation.DSMT4">
                  <p:embed/>
                </p:oleObj>
              </mc:Choice>
              <mc:Fallback>
                <p:oleObj name="Equation" r:id="rId32" imgW="88560" imgH="25380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50E158E4-4926-4C6D-86BD-CF7C3D98BD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5333112" y="3737291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BE83EF13-6D33-43A8-8AC7-1B6E3BE965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8570735"/>
              </p:ext>
            </p:extLst>
          </p:nvPr>
        </p:nvGraphicFramePr>
        <p:xfrm>
          <a:off x="6812864" y="3727458"/>
          <a:ext cx="889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88560" imgH="253800" progId="Equation.DSMT4">
                  <p:embed/>
                </p:oleObj>
              </mc:Choice>
              <mc:Fallback>
                <p:oleObj name="Equation" r:id="rId32" imgW="88560" imgH="25380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ADAA77D2-146F-486A-A59B-4BDB8BE20B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6812864" y="3727458"/>
                        <a:ext cx="88900" cy="25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163E604A-486F-4C5D-9801-1853080ADD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459397"/>
              </p:ext>
            </p:extLst>
          </p:nvPr>
        </p:nvGraphicFramePr>
        <p:xfrm>
          <a:off x="2276372" y="4114800"/>
          <a:ext cx="2667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4" imgW="266400" imgH="241200" progId="Equation.DSMT4">
                  <p:embed/>
                </p:oleObj>
              </mc:Choice>
              <mc:Fallback>
                <p:oleObj name="Equation" r:id="rId34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2276372" y="4114800"/>
                        <a:ext cx="2667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34">
            <a:extLst>
              <a:ext uri="{FF2B5EF4-FFF2-40B4-BE49-F238E27FC236}">
                <a16:creationId xmlns:a16="http://schemas.microsoft.com/office/drawing/2014/main" id="{85395094-4BE5-49C0-8E18-0CCE964EEE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856975"/>
              </p:ext>
            </p:extLst>
          </p:nvPr>
        </p:nvGraphicFramePr>
        <p:xfrm>
          <a:off x="3715293" y="4085709"/>
          <a:ext cx="482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6" imgW="482400" imgH="241200" progId="Equation.DSMT4">
                  <p:embed/>
                </p:oleObj>
              </mc:Choice>
              <mc:Fallback>
                <p:oleObj name="Equation" r:id="rId36" imgW="482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7"/>
                      <a:stretch>
                        <a:fillRect/>
                      </a:stretch>
                    </p:blipFill>
                    <p:spPr>
                      <a:xfrm>
                        <a:off x="3715293" y="4085709"/>
                        <a:ext cx="4826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7998309A-B15E-410B-B6C8-1784EC4404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171701"/>
              </p:ext>
            </p:extLst>
          </p:nvPr>
        </p:nvGraphicFramePr>
        <p:xfrm>
          <a:off x="5172792" y="4114800"/>
          <a:ext cx="4191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8" imgW="419040" imgH="241200" progId="Equation.DSMT4">
                  <p:embed/>
                </p:oleObj>
              </mc:Choice>
              <mc:Fallback>
                <p:oleObj name="Equation" r:id="rId38" imgW="419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9"/>
                      <a:stretch>
                        <a:fillRect/>
                      </a:stretch>
                    </p:blipFill>
                    <p:spPr>
                      <a:xfrm>
                        <a:off x="5172792" y="4114800"/>
                        <a:ext cx="4191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3F5C0E6D-FC5D-48DB-A8A8-C752587883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3208696"/>
              </p:ext>
            </p:extLst>
          </p:nvPr>
        </p:nvGraphicFramePr>
        <p:xfrm>
          <a:off x="6662513" y="4122582"/>
          <a:ext cx="330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0" imgW="330120" imgH="241200" progId="Equation.DSMT4">
                  <p:embed/>
                </p:oleObj>
              </mc:Choice>
              <mc:Fallback>
                <p:oleObj name="Equation" r:id="rId40" imgW="3301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6662513" y="4122582"/>
                        <a:ext cx="330200" cy="24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A two-quadrant scatterplot of positive and negative values of e versus t from 0 to 20.">
            <a:extLst>
              <a:ext uri="{FF2B5EF4-FFF2-40B4-BE49-F238E27FC236}">
                <a16:creationId xmlns:a16="http://schemas.microsoft.com/office/drawing/2014/main" id="{7B8CE35A-3D7F-42A2-801D-FE2B6556536F}"/>
              </a:ext>
            </a:extLst>
          </p:cNvPr>
          <p:cNvPicPr>
            <a:picLocks noChangeAspect="1"/>
          </p:cNvPicPr>
          <p:nvPr/>
        </p:nvPicPr>
        <p:blipFill>
          <a:blip r:embed="rId42"/>
          <a:stretch>
            <a:fillRect/>
          </a:stretch>
        </p:blipFill>
        <p:spPr>
          <a:xfrm>
            <a:off x="2858811" y="4507849"/>
            <a:ext cx="3588614" cy="182246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133B56E-60A1-43BD-B586-D8E4E37C5CA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052676" y="6378030"/>
            <a:ext cx="3200885" cy="190500"/>
          </a:xfrm>
        </p:spPr>
        <p:txBody>
          <a:bodyPr anchor="ctr"/>
          <a:lstStyle/>
          <a:p>
            <a:r>
              <a:rPr lang="en-IN" sz="1200" dirty="0">
                <a:hlinkClick r:id="rId43" action="ppaction://hlinksldjump"/>
              </a:rPr>
              <a:t>Access the text alternative for slide images.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8E9BEF0-01E8-4ED7-958A-D6C96E176D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59431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D9719-3FB3-4CDF-B3B1-7FDC97944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7.3: Model Assumptions and Common Violations </a:t>
            </a:r>
            <a:r>
              <a:rPr lang="en-IN" sz="1100" b="0" dirty="0"/>
              <a:t>14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B483C-8CDF-4692-B2B7-63AD07DA3A4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Assumption 6: The error term is Normally distributed.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Allows the construction of interval estimates and hypothesis tests.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If the error term is no normally distributed, then the interval estimates and hypothesis tests are valid only for large samples.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BADD-F5F7-4418-B227-0273697EF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853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F92C4D4-C867-4E2F-BF62-33A518B42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End of Main 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6A61A-BFE6-4A7C-8D2C-21B89B6A854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18768" y="6537961"/>
            <a:ext cx="8715375" cy="274320"/>
          </a:xfrm>
        </p:spPr>
        <p:txBody>
          <a:bodyPr/>
          <a:lstStyle/>
          <a:p>
            <a:r>
              <a:rPr lang="en-US" sz="1200" dirty="0"/>
              <a:t>© McGraw Hill LLC. All rights reserved. No reproduction or distribution without the prior written consent of McGraw Hill LLC.</a:t>
            </a:r>
            <a:endParaRPr lang="en-US" sz="1200" noProof="0" dirty="0"/>
          </a:p>
        </p:txBody>
      </p:sp>
    </p:spTree>
    <p:extLst>
      <p:ext uri="{BB962C8B-B14F-4D97-AF65-F5344CB8AC3E}">
        <p14:creationId xmlns:p14="http://schemas.microsoft.com/office/powerpoint/2010/main" val="38482663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6140-A63B-4D20-A758-54BAF6E00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Accessibility Content: Text Alternatives for Images</a:t>
            </a:r>
          </a:p>
        </p:txBody>
      </p:sp>
      <p:sp>
        <p:nvSpPr>
          <p:cNvPr id="3" name="Slide Number Placeholder 10">
            <a:extLst>
              <a:ext uri="{FF2B5EF4-FFF2-40B4-BE49-F238E27FC236}">
                <a16:creationId xmlns:a16="http://schemas.microsoft.com/office/drawing/2014/main" id="{5DAA2DDB-33E2-4AA3-AF18-2D1109C27B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626412" y="6673531"/>
            <a:ext cx="355840" cy="161396"/>
          </a:xfrm>
        </p:spPr>
        <p:txBody>
          <a:bodyPr/>
          <a:lstStyle/>
          <a:p>
            <a:fld id="{68151E55-6873-49E2-B8D5-2F265E6F1973}" type="slidenum">
              <a:rPr lang="en-US" sz="800" smtClean="0"/>
              <a:t>63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424501654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A5ED-CAD3-47DB-A4E7-65C65CF3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18250"/>
            <a:ext cx="8458200" cy="795725"/>
          </a:xfrm>
        </p:spPr>
        <p:txBody>
          <a:bodyPr>
            <a:noAutofit/>
          </a:bodyPr>
          <a:lstStyle/>
          <a:p>
            <a:r>
              <a:rPr lang="en-US" sz="2800" dirty="0"/>
              <a:t>Chapter 7</a:t>
            </a:r>
            <a:r>
              <a:rPr lang="en-IN" sz="2800" b="0" dirty="0"/>
              <a:t> </a:t>
            </a:r>
            <a:r>
              <a:rPr lang="en-US" sz="2800" dirty="0"/>
              <a:t>– Text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AFA28-1386-4C49-BF30-AE94EAC5A8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Return to parent-slide containing images.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AA280-82AB-4A35-A24A-545B897DD52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400" b="0" dirty="0">
                <a:solidFill>
                  <a:schemeClr val="tx1"/>
                </a:solidFill>
                <a:effectLst/>
              </a:rPr>
              <a:t>Below the title is a 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stylised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, abstract illustration of a woman’s profile. The back of her head extends into bubbles of numbers and letters. Words beside the illustration read, insights, strategy, action, feedback, profit. The authors are listed below, side by side. 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Jaggia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, Kelly, </a:t>
            </a:r>
            <a:r>
              <a:rPr lang="en-US" sz="2400" b="0" dirty="0" err="1">
                <a:solidFill>
                  <a:schemeClr val="tx1"/>
                </a:solidFill>
                <a:effectLst/>
              </a:rPr>
              <a:t>Lertwachara</a:t>
            </a:r>
            <a:r>
              <a:rPr lang="en-US" sz="2400" b="0" dirty="0">
                <a:solidFill>
                  <a:schemeClr val="tx1"/>
                </a:solidFill>
                <a:effectLst/>
              </a:rPr>
              <a:t>, Chen. The McGraw Hill logo is at the bottom left of the page.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BF5EE-AFD8-4500-A278-CA66914AC6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>
                <a:hlinkClick r:id="rId2" action="ppaction://hlinksldjump"/>
              </a:rPr>
              <a:t>Return to parent-slide containing images.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D65ED-4431-451F-B43D-13E4F9B264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z="800" smtClean="0"/>
              <a:t>64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499606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A5ED-CAD3-47DB-A4E7-65C65CF3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18250"/>
            <a:ext cx="8458200" cy="795725"/>
          </a:xfrm>
        </p:spPr>
        <p:txBody>
          <a:bodyPr>
            <a:noAutofit/>
          </a:bodyPr>
          <a:lstStyle/>
          <a:p>
            <a:r>
              <a:rPr lang="en-IN" sz="2800" dirty="0"/>
              <a:t>7.1: The Linear Regression Model </a:t>
            </a:r>
            <a:r>
              <a:rPr lang="en-IN" sz="1000" b="0" dirty="0"/>
              <a:t>4</a:t>
            </a:r>
            <a:r>
              <a:rPr lang="en-IN" sz="2800" b="0" dirty="0"/>
              <a:t> </a:t>
            </a:r>
            <a:r>
              <a:rPr lang="en-US" sz="2800" dirty="0"/>
              <a:t>– Text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AFA28-1386-4C49-BF30-AE94EAC5A8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Return to parent-slide containing images.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AA280-82AB-4A35-A24A-545B897DD52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For First Image: A graph of E of y versus x plots an upward-sloping line that begins from the point beta 0 on the Y axis. The line represents beta 1 greater than 0.</a:t>
            </a:r>
          </a:p>
          <a:p>
            <a:r>
              <a:rPr lang="en-US" sz="2400" dirty="0"/>
              <a:t>For Second Image: A graph of E of y versus x plots a downward-sloping line that begins from the point beta 0 on the Y axis. The line represents beta 1 less than 0.</a:t>
            </a:r>
          </a:p>
          <a:p>
            <a:r>
              <a:rPr lang="en-US" sz="2400" dirty="0"/>
              <a:t>For Third Image: A graph of E of y versus x plots a horizontal line that begins from the point beta 0 on the Y axis. The line represents beta 1 equal to 0.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BF5EE-AFD8-4500-A278-CA66914AC6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>
                <a:hlinkClick r:id="rId2" action="ppaction://hlinksldjump"/>
              </a:rPr>
              <a:t>Return to parent-slide containing images.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D65ED-4431-451F-B43D-13E4F9B264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z="800" smtClean="0"/>
              <a:t>65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1766968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A5ED-CAD3-47DB-A4E7-65C65CF3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18250"/>
            <a:ext cx="8458200" cy="795725"/>
          </a:xfrm>
        </p:spPr>
        <p:txBody>
          <a:bodyPr>
            <a:noAutofit/>
          </a:bodyPr>
          <a:lstStyle/>
          <a:p>
            <a:r>
              <a:rPr lang="en-IN" sz="2800" dirty="0"/>
              <a:t>7.1: The Linear Regression Model </a:t>
            </a:r>
            <a:r>
              <a:rPr lang="en-IN" sz="1000" b="0" dirty="0"/>
              <a:t>10</a:t>
            </a:r>
            <a:r>
              <a:rPr lang="en-IN" sz="2800" b="0" dirty="0"/>
              <a:t> </a:t>
            </a:r>
            <a:r>
              <a:rPr lang="en-US" sz="2800" dirty="0"/>
              <a:t>– Text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AFA28-1386-4C49-BF30-AE94EAC5A8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Return to parent-slide containing images.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AA280-82AB-4A35-A24A-545B897DD52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regression line follows a decreasing trend. The vertical distance between the left end of the line and the closest point above the line is labeled as e = y minus y cap. The line represents the equation y cap = b 0 + b 1 x.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BF5EE-AFD8-4500-A278-CA66914AC6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>
                <a:hlinkClick r:id="rId2" action="ppaction://hlinksldjump"/>
              </a:rPr>
              <a:t>Return to parent-slide containing images.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D65ED-4431-451F-B43D-13E4F9B264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z="800" smtClean="0"/>
              <a:t>66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55052301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A5ED-CAD3-47DB-A4E7-65C65CF3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18250"/>
            <a:ext cx="8639352" cy="795725"/>
          </a:xfrm>
        </p:spPr>
        <p:txBody>
          <a:bodyPr>
            <a:noAutofit/>
          </a:bodyPr>
          <a:lstStyle/>
          <a:p>
            <a:r>
              <a:rPr lang="en-IN" sz="2800" dirty="0"/>
              <a:t>7.3: Model Assumptions and Common Violations </a:t>
            </a:r>
            <a:r>
              <a:rPr lang="en-IN" sz="1000" b="0" dirty="0"/>
              <a:t>4</a:t>
            </a:r>
            <a:r>
              <a:rPr lang="en-IN" sz="2800" b="0" dirty="0"/>
              <a:t> </a:t>
            </a:r>
            <a:r>
              <a:rPr lang="en-US" sz="2800" dirty="0"/>
              <a:t>– Text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AFA28-1386-4C49-BF30-AE94EAC5A8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Return to parent-slide containing images.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AA280-82AB-4A35-A24A-545B897DD52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 points begin from the origin and extend along the x axis for a few units.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BF5EE-AFD8-4500-A278-CA66914AC6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>
                <a:hlinkClick r:id="rId2" action="ppaction://hlinksldjump"/>
              </a:rPr>
              <a:t>Return to parent-slide containing images.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D65ED-4431-451F-B43D-13E4F9B264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z="800" smtClean="0"/>
              <a:t>67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0284712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A5ED-CAD3-47DB-A4E7-65C65CF3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18250"/>
            <a:ext cx="8639352" cy="795725"/>
          </a:xfrm>
        </p:spPr>
        <p:txBody>
          <a:bodyPr>
            <a:noAutofit/>
          </a:bodyPr>
          <a:lstStyle/>
          <a:p>
            <a:r>
              <a:rPr lang="en-IN" sz="2800" dirty="0"/>
              <a:t>7.3: Model Assumptions and Common Violations </a:t>
            </a:r>
            <a:r>
              <a:rPr lang="en-IN" sz="1000" b="0" dirty="0"/>
              <a:t>7</a:t>
            </a:r>
            <a:r>
              <a:rPr lang="en-IN" sz="2800" b="0" dirty="0"/>
              <a:t> </a:t>
            </a:r>
            <a:r>
              <a:rPr lang="en-US" sz="2800" dirty="0"/>
              <a:t>– Text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AFA28-1386-4C49-BF30-AE94EAC5A8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Return to parent-slide containing images.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AA280-82AB-4A35-A24A-545B897DD52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 points form a concave upward curve with the valley on the negative side of the y axis. The data appoints begin from (15,16) and ends at (87, 14). Its lowest point is in (53, negative 14). Values are approximated.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BF5EE-AFD8-4500-A278-CA66914AC6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>
                <a:hlinkClick r:id="rId2" action="ppaction://hlinksldjump"/>
              </a:rPr>
              <a:t>Return to parent-slide containing images.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D65ED-4431-451F-B43D-13E4F9B264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z="800" smtClean="0"/>
              <a:t>68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1093902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A5ED-CAD3-47DB-A4E7-65C65CF3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88" y="218250"/>
            <a:ext cx="8711664" cy="795725"/>
          </a:xfrm>
        </p:spPr>
        <p:txBody>
          <a:bodyPr>
            <a:noAutofit/>
          </a:bodyPr>
          <a:lstStyle/>
          <a:p>
            <a:r>
              <a:rPr lang="en-IN" sz="2800" dirty="0"/>
              <a:t>7.3: Model Assumptions and Common Violations </a:t>
            </a:r>
            <a:r>
              <a:rPr lang="en-IN" sz="1000" b="0" dirty="0"/>
              <a:t>11</a:t>
            </a:r>
            <a:r>
              <a:rPr lang="en-IN" sz="2800" b="0" dirty="0"/>
              <a:t> </a:t>
            </a:r>
            <a:r>
              <a:rPr lang="en-US" sz="2800" dirty="0"/>
              <a:t>– Text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AFA28-1386-4C49-BF30-AE94EAC5A8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Return to parent-slide containing images.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AA280-82AB-4A35-A24A-545B897DD52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Starting at the origin, the data points diverge along the x-axis. The highest point is at (2350, 50) and the lowest point is at (2400, negative 35). Values are approximated.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BF5EE-AFD8-4500-A278-CA66914AC6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>
                <a:hlinkClick r:id="rId2" action="ppaction://hlinksldjump"/>
              </a:rPr>
              <a:t>Return to parent-slide containing images.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D65ED-4431-451F-B43D-13E4F9B264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z="800" smtClean="0"/>
              <a:t>69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429196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B740-8C5B-4987-84A4-E25C13F2B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2</a:t>
            </a:r>
            <a:endParaRPr lang="en-US" sz="1000" b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1514-9C94-4E40-A2A0-23E4ED57F62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09"/>
            <a:ext cx="8458200" cy="4514491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Use information on the predictor variables to describe and/ or predict changes in the response variable.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No matter the response variable, we cannot expect to predict its exact (unique) value.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If the value of the response variable is uniquely determined by the values of the predictor variables, the relationship is deterministic.</a:t>
            </a:r>
          </a:p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There is a random component due to the omission of relevant factors (sometimes not measurable) that influence the response variable.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E70496-609A-43F4-84B9-21B989D4B2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677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FA5ED-CAD3-47DB-A4E7-65C65CF39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88" y="218250"/>
            <a:ext cx="8711664" cy="795725"/>
          </a:xfrm>
        </p:spPr>
        <p:txBody>
          <a:bodyPr>
            <a:noAutofit/>
          </a:bodyPr>
          <a:lstStyle/>
          <a:p>
            <a:r>
              <a:rPr lang="en-IN" sz="2800" dirty="0"/>
              <a:t>7.3: Model Assumptions and Common Violations </a:t>
            </a:r>
            <a:r>
              <a:rPr lang="en-IN" sz="1000" b="0" dirty="0"/>
              <a:t>13</a:t>
            </a:r>
            <a:r>
              <a:rPr lang="en-IN" sz="2800" b="0" dirty="0"/>
              <a:t> </a:t>
            </a:r>
            <a:r>
              <a:rPr lang="en-US" sz="2800" dirty="0"/>
              <a:t>– Text Alternative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AFA28-1386-4C49-BF30-AE94EAC5A82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>
                <a:hlinkClick r:id="rId2" action="ppaction://hlinksldjump"/>
              </a:rPr>
              <a:t>Return to parent-slide containing images.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AA280-82AB-4A35-A24A-545B897DD52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data points are scattered in both quadrants. The highest point is at (10, 3.5) and the lowest point is at (14, negative 3). Values are approximated.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BF5EE-AFD8-4500-A278-CA66914AC62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algn="ctr"/>
            <a:r>
              <a:rPr lang="en-US" dirty="0">
                <a:hlinkClick r:id="rId2" action="ppaction://hlinksldjump"/>
              </a:rPr>
              <a:t>Return to parent-slide containing images.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D65ED-4431-451F-B43D-13E4F9B264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z="800" smtClean="0"/>
              <a:t>70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2902235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AEFE0-8996-4797-82F3-14349A90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3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12B4C-14A6-4561-B3F6-0DC6079512A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8458200" cy="1422948"/>
          </a:xfrm>
        </p:spPr>
        <p:txBody>
          <a:bodyPr/>
          <a:lstStyle/>
          <a:p>
            <a:r>
              <a:rPr lang="en-US" sz="2000" dirty="0"/>
              <a:t>Use economic theory, intuition, and statistical measures to determine which predictor variables might best explain the response variable.</a:t>
            </a:r>
          </a:p>
          <a:p>
            <a:r>
              <a:rPr lang="en-US" sz="2000" dirty="0"/>
              <a:t>If a linear regression model only uses one predictor variable, it is called a </a:t>
            </a:r>
            <a:r>
              <a:rPr lang="en-US" sz="2000" b="1" dirty="0"/>
              <a:t>simple linear regression model:</a:t>
            </a:r>
            <a:endParaRPr lang="en-US" sz="2000" dirty="0"/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AA4C74A6-24AD-4BD9-BB27-696F63AE47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6930723"/>
              </p:ext>
            </p:extLst>
          </p:nvPr>
        </p:nvGraphicFramePr>
        <p:xfrm>
          <a:off x="3700463" y="2813050"/>
          <a:ext cx="1857375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88760" imgH="330120" progId="Equation.DSMT4">
                  <p:embed/>
                </p:oleObj>
              </mc:Choice>
              <mc:Fallback>
                <p:oleObj name="Equation" r:id="rId2" imgW="1688760" imgH="33012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A571856-998F-4224-A480-942DE3214F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700463" y="2813050"/>
                        <a:ext cx="1857375" cy="36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FE180E-B968-43BE-83C0-777BDB9C470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42900" y="3325982"/>
            <a:ext cx="397329" cy="38241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300F7D6-8943-4FE4-BAFD-84CD2A9232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473740"/>
              </p:ext>
            </p:extLst>
          </p:nvPr>
        </p:nvGraphicFramePr>
        <p:xfrm>
          <a:off x="749845" y="3335581"/>
          <a:ext cx="307340" cy="36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60" imgH="330120" progId="Equation.DSMT4">
                  <p:embed/>
                </p:oleObj>
              </mc:Choice>
              <mc:Fallback>
                <p:oleObj name="Equation" r:id="rId4" imgW="27936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6853D9E8-76C1-4809-B21B-6C8EDF8752A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9845" y="3335581"/>
                        <a:ext cx="307340" cy="36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2689A6-60DF-4045-8A86-7FCF72DBE9B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1155702" y="3317620"/>
            <a:ext cx="2937328" cy="399143"/>
          </a:xfrm>
        </p:spPr>
        <p:txBody>
          <a:bodyPr lIns="0"/>
          <a:lstStyle/>
          <a:p>
            <a:r>
              <a:rPr lang="en-US" sz="2000" dirty="0"/>
              <a:t>is the unknown intercept.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98F52-959E-4C51-AC2F-B4692C4BD0C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42900" y="3826240"/>
            <a:ext cx="411843" cy="320172"/>
          </a:xfrm>
        </p:spPr>
        <p:txBody>
          <a:bodyPr tIns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E3EFBC29-23EF-46CE-9EDD-0232158390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5155597"/>
              </p:ext>
            </p:extLst>
          </p:nvPr>
        </p:nvGraphicFramePr>
        <p:xfrm>
          <a:off x="740229" y="3804558"/>
          <a:ext cx="280988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30120" progId="Equation.DSMT4">
                  <p:embed/>
                </p:oleObj>
              </mc:Choice>
              <mc:Fallback>
                <p:oleObj name="Equation" r:id="rId6" imgW="253800" imgH="330120" progId="Equation.DSMT4">
                  <p:embed/>
                  <p:pic>
                    <p:nvPicPr>
                      <p:cNvPr id="19" name="Object 18">
                        <a:extLst>
                          <a:ext uri="{FF2B5EF4-FFF2-40B4-BE49-F238E27FC236}">
                            <a16:creationId xmlns:a16="http://schemas.microsoft.com/office/drawing/2014/main" id="{2300F7D6-8943-4FE4-BAFD-84CD2A9232E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0229" y="3804558"/>
                        <a:ext cx="280988" cy="3635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B374E2-55DD-45BE-833D-73805351DAB6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126671" y="3807451"/>
            <a:ext cx="2559957" cy="357750"/>
          </a:xfrm>
        </p:spPr>
        <p:txBody>
          <a:bodyPr lIns="0" tIns="0" rIns="0" bIns="0"/>
          <a:lstStyle/>
          <a:p>
            <a:r>
              <a:rPr lang="en-US" sz="2000" dirty="0"/>
              <a:t>is the unknown slope.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9F9AF1A-5407-4042-AE38-FBA7984CF634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342901" y="4281263"/>
            <a:ext cx="339270" cy="348795"/>
          </a:xfrm>
        </p:spPr>
        <p:txBody>
          <a:bodyPr tIns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5F73CA4C-CF86-4574-84D5-4DD037DDB9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521808"/>
              </p:ext>
            </p:extLst>
          </p:nvPr>
        </p:nvGraphicFramePr>
        <p:xfrm>
          <a:off x="749300" y="4291013"/>
          <a:ext cx="215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5640" imgH="330120" progId="Equation.DSMT4">
                  <p:embed/>
                </p:oleObj>
              </mc:Choice>
              <mc:Fallback>
                <p:oleObj name="Equation" r:id="rId8" imgW="215640" imgH="3301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C389F50-F987-46E9-8AD0-5FFAB39B9A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9300" y="4291013"/>
                        <a:ext cx="2159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6D897C-EBD7-4696-8B64-DC296F9A837F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097125" y="4281375"/>
            <a:ext cx="2879789" cy="348570"/>
          </a:xfrm>
        </p:spPr>
        <p:txBody>
          <a:bodyPr lIns="0" tIns="0" rIns="0" bIns="0"/>
          <a:lstStyle/>
          <a:p>
            <a:r>
              <a:rPr lang="en-US" sz="2000" dirty="0"/>
              <a:t>is the predictor variable.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389F47-1EC8-455A-9A0A-7A398F1307B5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2901" y="4754369"/>
            <a:ext cx="324756" cy="286062"/>
          </a:xfrm>
        </p:spPr>
        <p:txBody>
          <a:bodyPr tIns="0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</a:p>
        </p:txBody>
      </p:sp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90A4B8CE-54B9-42B8-B818-848F8F0622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497150"/>
              </p:ext>
            </p:extLst>
          </p:nvPr>
        </p:nvGraphicFramePr>
        <p:xfrm>
          <a:off x="762182" y="4792625"/>
          <a:ext cx="195580" cy="20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7480" imgH="190440" progId="Equation.DSMT4">
                  <p:embed/>
                </p:oleObj>
              </mc:Choice>
              <mc:Fallback>
                <p:oleObj name="Equation" r:id="rId10" imgW="177480" imgH="1904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4508F7C-9C28-46E7-9D1E-29A36BFE56D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2182" y="4792625"/>
                        <a:ext cx="195580" cy="209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5B768AC-E068-458A-8F03-7CD41958E550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082612" y="4718203"/>
            <a:ext cx="2923332" cy="358395"/>
          </a:xfrm>
        </p:spPr>
        <p:txBody>
          <a:bodyPr lIns="0" tIns="0" rIns="0" bIns="0"/>
          <a:lstStyle/>
          <a:p>
            <a:r>
              <a:rPr lang="en-US" sz="2000" dirty="0"/>
              <a:t>is the random error term.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9A1437B-48E0-48EA-9B9A-F843E3933B2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342901" y="5182799"/>
            <a:ext cx="8191498" cy="380300"/>
          </a:xfrm>
        </p:spPr>
        <p:txBody>
          <a:bodyPr/>
          <a:lstStyle/>
          <a:p>
            <a:r>
              <a:rPr lang="en-IN" sz="2000" dirty="0"/>
              <a:t>The expected value of </a:t>
            </a:r>
            <a:r>
              <a:rPr lang="en-IN" sz="2000" i="1" dirty="0"/>
              <a:t>y</a:t>
            </a:r>
            <a:r>
              <a:rPr lang="en-IN" sz="2000" dirty="0"/>
              <a:t> for a given value of </a:t>
            </a:r>
            <a:r>
              <a:rPr lang="en-IN" sz="2000" i="1" dirty="0"/>
              <a:t>x</a:t>
            </a:r>
            <a:r>
              <a:rPr lang="en-IN" sz="2000" dirty="0"/>
              <a:t> lies on a straight line:</a:t>
            </a:r>
            <a:endParaRPr lang="en-US" sz="2000" dirty="0"/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93511496-2660-45BF-8E0A-696CD78593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6509121"/>
              </p:ext>
            </p:extLst>
          </p:nvPr>
        </p:nvGraphicFramePr>
        <p:xfrm>
          <a:off x="438150" y="5611813"/>
          <a:ext cx="1701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701720" imgH="380880" progId="Equation.DSMT4">
                  <p:embed/>
                </p:oleObj>
              </mc:Choice>
              <mc:Fallback>
                <p:oleObj name="Equation" r:id="rId12" imgW="1701720" imgH="380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38150" y="5611813"/>
                        <a:ext cx="17018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BF472E56-73F2-4E9E-90F0-C613A80C4A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090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FECF70B-62A2-4DAF-AFC9-9F11E799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7.1: The Linear Regression Model </a:t>
            </a:r>
            <a:r>
              <a:rPr lang="en-IN" sz="1000" b="0" dirty="0"/>
              <a:t>4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B4DA767-6240-4295-937E-88BA8FDFF39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2900" y="1276710"/>
            <a:ext cx="3343729" cy="450490"/>
          </a:xfrm>
        </p:spPr>
        <p:txBody>
          <a:bodyPr/>
          <a:lstStyle/>
          <a:p>
            <a:pPr marL="292608" indent="-292608">
              <a:buFont typeface="Arial" panose="020B0604020202020204" pitchFamily="34" charset="0"/>
              <a:buChar char="•"/>
            </a:pPr>
            <a:r>
              <a:rPr lang="en-US" dirty="0"/>
              <a:t>The slope parameter</a:t>
            </a:r>
          </a:p>
        </p:txBody>
      </p:sp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3CF8F57D-4A07-479B-9875-E6CDD7F778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5909745"/>
              </p:ext>
            </p:extLst>
          </p:nvPr>
        </p:nvGraphicFramePr>
        <p:xfrm>
          <a:off x="3695699" y="1343072"/>
          <a:ext cx="279400" cy="36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30120" progId="Equation.DSMT4">
                  <p:embed/>
                </p:oleObj>
              </mc:Choice>
              <mc:Fallback>
                <p:oleObj name="Equation" r:id="rId2" imgW="25380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F442E68-71D9-4B92-ACE6-DFC0EDF28C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95699" y="1343072"/>
                        <a:ext cx="279400" cy="36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2B86CB6-D89C-4EC3-B92A-52845A1F519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58560" y="1279217"/>
            <a:ext cx="4475840" cy="462498"/>
          </a:xfrm>
        </p:spPr>
        <p:txBody>
          <a:bodyPr lIns="0"/>
          <a:lstStyle/>
          <a:p>
            <a:r>
              <a:rPr lang="en-US" dirty="0"/>
              <a:t>determines whether the linear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D24A694D-DD81-4614-AE84-6F98C29CC0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42900" y="1774194"/>
            <a:ext cx="5201557" cy="397584"/>
          </a:xfrm>
        </p:spPr>
        <p:txBody>
          <a:bodyPr tIns="0"/>
          <a:lstStyle/>
          <a:p>
            <a:pPr marL="292608"/>
            <a:r>
              <a:rPr lang="en-US" dirty="0"/>
              <a:t>relationship is positive or negative</a:t>
            </a:r>
            <a:r>
              <a:rPr lang="en-US" sz="2000" dirty="0"/>
              <a:t>.</a:t>
            </a:r>
            <a:endParaRPr lang="en-US" dirty="0"/>
          </a:p>
        </p:txBody>
      </p:sp>
      <p:pic>
        <p:nvPicPr>
          <p:cNvPr id="3" name="Picture 2" descr="A line graph of a positive linear relationship.">
            <a:extLst>
              <a:ext uri="{FF2B5EF4-FFF2-40B4-BE49-F238E27FC236}">
                <a16:creationId xmlns:a16="http://schemas.microsoft.com/office/drawing/2014/main" id="{74D33708-A47F-4E18-AEC5-8667D15F5D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70211"/>
          <a:stretch/>
        </p:blipFill>
        <p:spPr>
          <a:xfrm>
            <a:off x="342900" y="2707916"/>
            <a:ext cx="2441498" cy="2579058"/>
          </a:xfrm>
          <a:prstGeom prst="rect">
            <a:avLst/>
          </a:prstGeom>
        </p:spPr>
      </p:pic>
      <p:pic>
        <p:nvPicPr>
          <p:cNvPr id="15" name="Picture 14" descr="A line graph of a negative linear relationship.">
            <a:extLst>
              <a:ext uri="{FF2B5EF4-FFF2-40B4-BE49-F238E27FC236}">
                <a16:creationId xmlns:a16="http://schemas.microsoft.com/office/drawing/2014/main" id="{A1B4E322-EBC2-4BA7-AAFF-477ACAC739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73" r="35315"/>
          <a:stretch/>
        </p:blipFill>
        <p:spPr>
          <a:xfrm>
            <a:off x="3092824" y="2707916"/>
            <a:ext cx="2771193" cy="2579058"/>
          </a:xfrm>
          <a:prstGeom prst="rect">
            <a:avLst/>
          </a:prstGeom>
        </p:spPr>
      </p:pic>
      <p:pic>
        <p:nvPicPr>
          <p:cNvPr id="12" name="Picture 11" descr="A line graph of no linear relationship.">
            <a:extLst>
              <a:ext uri="{FF2B5EF4-FFF2-40B4-BE49-F238E27FC236}">
                <a16:creationId xmlns:a16="http://schemas.microsoft.com/office/drawing/2014/main" id="{49885077-917C-4A1C-86F2-BB4AB5490EC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188"/>
          <a:stretch/>
        </p:blipFill>
        <p:spPr>
          <a:xfrm>
            <a:off x="6172443" y="2707916"/>
            <a:ext cx="2771194" cy="2579058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8C37CD6-3CF2-411E-B572-A3DBF0D69F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971558" y="6324600"/>
            <a:ext cx="3200885" cy="190500"/>
          </a:xfrm>
        </p:spPr>
        <p:txBody>
          <a:bodyPr anchor="ctr"/>
          <a:lstStyle/>
          <a:p>
            <a:r>
              <a:rPr lang="en-US" sz="1200" dirty="0">
                <a:hlinkClick r:id="rId5" action="ppaction://hlinksldjump"/>
              </a:rPr>
              <a:t>Access the text alternative for slide images.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FF3E4-3D2E-4748-B469-314A8EFE15A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151E55-6873-49E2-B8D5-2F265E6F19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6838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 Master">
  <a:themeElements>
    <a:clrScheme name="Custom 80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2060"/>
      </a:hlink>
      <a:folHlink>
        <a:srgbClr val="00206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41975DA0-F041-4DB0-8948-AC3BFD0C25BA}" vid="{84F6219E-3D47-41AC-9893-1108D06AA07D}"/>
    </a:ext>
  </a:extLst>
</a:theme>
</file>

<file path=ppt/theme/theme2.xml><?xml version="1.0" encoding="utf-8"?>
<a:theme xmlns:a="http://schemas.openxmlformats.org/drawingml/2006/main" name="MainContentSlideMaster">
  <a:themeElements>
    <a:clrScheme name="Custom 16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2060"/>
      </a:hlink>
      <a:folHlink>
        <a:srgbClr val="00206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41975DA0-F041-4DB0-8948-AC3BFD0C25BA}" vid="{B385948E-CF34-4CE8-9AC7-28DE40FDC656}"/>
    </a:ext>
  </a:extLst>
</a:theme>
</file>

<file path=ppt/theme/theme3.xml><?xml version="1.0" encoding="utf-8"?>
<a:theme xmlns:a="http://schemas.openxmlformats.org/drawingml/2006/main" name="Closing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41975DA0-F041-4DB0-8948-AC3BFD0C25BA}" vid="{FEE61EC3-6634-45B5-BF77-FBC9B835BC79}"/>
    </a:ext>
  </a:extLst>
</a:theme>
</file>

<file path=ppt/theme/theme4.xml><?xml version="1.0" encoding="utf-8"?>
<a:theme xmlns:a="http://schemas.openxmlformats.org/drawingml/2006/main" name="DividerSlideMaster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41975DA0-F041-4DB0-8948-AC3BFD0C25BA}" vid="{A15A20A0-BEE6-47A5-BC6B-F87134FBF13C}"/>
    </a:ext>
  </a:extLst>
</a:theme>
</file>

<file path=ppt/theme/theme5.xml><?xml version="1.0" encoding="utf-8"?>
<a:theme xmlns:a="http://schemas.openxmlformats.org/drawingml/2006/main" name="ImageDescriptionAppendixSlideMaster">
  <a:themeElements>
    <a:clrScheme name="Custom 16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002060"/>
      </a:hlink>
      <a:folHlink>
        <a:srgbClr val="00206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HE_Generic Accessible PPT Template_Editorial_v9_2019.potx" id="{41975DA0-F041-4DB0-8948-AC3BFD0C25BA}" vid="{22313DF8-AA3F-4A8D-9652-6DDC53D759ED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Nickels_UB13e_PPT_Instructor_Ch03</Template>
  <TotalTime>6874</TotalTime>
  <Words>5331</Words>
  <Application>Microsoft Office PowerPoint</Application>
  <PresentationFormat>On-screen Show (4:3)</PresentationFormat>
  <Paragraphs>748</Paragraphs>
  <Slides>70</Slides>
  <Notes>5</Notes>
  <HiddenSlides>8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Arial</vt:lpstr>
      <vt:lpstr>Calibri</vt:lpstr>
      <vt:lpstr>Cambria Math</vt:lpstr>
      <vt:lpstr>Title Slides Master</vt:lpstr>
      <vt:lpstr>MainContentSlideMaster</vt:lpstr>
      <vt:lpstr>ClosingMaster</vt:lpstr>
      <vt:lpstr>DividerSlideMaster</vt:lpstr>
      <vt:lpstr>ImageDescriptionAppendixSlideMaster</vt:lpstr>
      <vt:lpstr>Equation</vt:lpstr>
      <vt:lpstr>Chapter 7</vt:lpstr>
      <vt:lpstr>Chapter 7 Learning Objectives (L Os)</vt:lpstr>
      <vt:lpstr>Introductory Case: College Scorecard 1</vt:lpstr>
      <vt:lpstr>Introductory Case: College Scorecard 2</vt:lpstr>
      <vt:lpstr>Introductory Case: College Scorecard 3</vt:lpstr>
      <vt:lpstr>7.1: The Linear Regression Model 1</vt:lpstr>
      <vt:lpstr>7.1: The Linear Regression Model 2</vt:lpstr>
      <vt:lpstr>7.1: The Linear Regression Model 3</vt:lpstr>
      <vt:lpstr>7.1: The Linear Regression Model 4</vt:lpstr>
      <vt:lpstr>7.1: The Linear Regression Model 5</vt:lpstr>
      <vt:lpstr>7.1: The Linear Regression Model 6</vt:lpstr>
      <vt:lpstr>7.1: The Linear Regression Model 7</vt:lpstr>
      <vt:lpstr>7.1: The Linear Regression Model 8</vt:lpstr>
      <vt:lpstr>7.1: The Linear Regression Model 9</vt:lpstr>
      <vt:lpstr>7.1: The Linear Regression Model 10</vt:lpstr>
      <vt:lpstr>7.1: The Linear Regression Model 11</vt:lpstr>
      <vt:lpstr>7.1: The Linear Regression Model 12</vt:lpstr>
      <vt:lpstr>7.1: The Linear Regression Model 13</vt:lpstr>
      <vt:lpstr>7.1: The Linear Regression Model 14</vt:lpstr>
      <vt:lpstr>7.1: The Linear Regression Model 15</vt:lpstr>
      <vt:lpstr>7.1: The Linear Regression Model 16</vt:lpstr>
      <vt:lpstr>7.1: The Linear Regression Model 17</vt:lpstr>
      <vt:lpstr>7.1: The Linear Regression Model 18</vt:lpstr>
      <vt:lpstr>7.1: The Linear Regression Model 19</vt:lpstr>
      <vt:lpstr>7.1: The Linear Regression Model 20</vt:lpstr>
      <vt:lpstr>7.1: The Linear Regression Model 21</vt:lpstr>
      <vt:lpstr>7.1: The Linear Regression Model 22</vt:lpstr>
      <vt:lpstr>7.2: Model Selection 1</vt:lpstr>
      <vt:lpstr>7.2: Model Selection 2</vt:lpstr>
      <vt:lpstr>7.2: Model Selection 3</vt:lpstr>
      <vt:lpstr>7.2: Model Selection 4</vt:lpstr>
      <vt:lpstr>7.2: Model Selection 5</vt:lpstr>
      <vt:lpstr>7.2: Model Selection 6</vt:lpstr>
      <vt:lpstr>7.2: Model Selection 7</vt:lpstr>
      <vt:lpstr>7.2: Model Selection 8</vt:lpstr>
      <vt:lpstr>7.2: Model Selection 9</vt:lpstr>
      <vt:lpstr>7.2: Model Selection 10</vt:lpstr>
      <vt:lpstr>7.2: Model Selection 11</vt:lpstr>
      <vt:lpstr>7.2: Model Selection 12</vt:lpstr>
      <vt:lpstr>7.2: Model Selection 13</vt:lpstr>
      <vt:lpstr>7.2: Model Selection 14</vt:lpstr>
      <vt:lpstr>7.2: Model Selection 15</vt:lpstr>
      <vt:lpstr>7.2: Model Selection 16</vt:lpstr>
      <vt:lpstr>7.2: Model Selection 17</vt:lpstr>
      <vt:lpstr>7.2: Model Selection 18</vt:lpstr>
      <vt:lpstr>7.2: Model Selection 19</vt:lpstr>
      <vt:lpstr>7.2: Model Selection 20</vt:lpstr>
      <vt:lpstr>7.3: Model Assumptions and Common Violations 1</vt:lpstr>
      <vt:lpstr>7.3: Model Assumptions and Common Violations 2</vt:lpstr>
      <vt:lpstr>7.3: Model Assumptions and Common Violations 3</vt:lpstr>
      <vt:lpstr>7.3: Model Assumptions and Common Violations 4</vt:lpstr>
      <vt:lpstr>7.3: Model Assumptions and Common Violations 5</vt:lpstr>
      <vt:lpstr>7.3: Model Assumptions and Common Violations 6</vt:lpstr>
      <vt:lpstr>7.3: Model Assumptions and Common Violations 7</vt:lpstr>
      <vt:lpstr>7.3: Model Assumptions and Common Violations 8</vt:lpstr>
      <vt:lpstr>7.3: Model Assumptions and Common Violations 9</vt:lpstr>
      <vt:lpstr>7.3: Model Assumptions and Common Violations 10</vt:lpstr>
      <vt:lpstr>7.3: Model Assumptions and Common Violations 11</vt:lpstr>
      <vt:lpstr>7.3: Model Assumptions and Common Violations 12</vt:lpstr>
      <vt:lpstr>7.3: Model Assumptions and Common Violations 13</vt:lpstr>
      <vt:lpstr>7.3: Model Assumptions and Common Violations 14</vt:lpstr>
      <vt:lpstr>End of Main Content</vt:lpstr>
      <vt:lpstr>Accessibility Content: Text Alternatives for Images</vt:lpstr>
      <vt:lpstr>Chapter 7 – Text Alternative</vt:lpstr>
      <vt:lpstr>7.1: The Linear Regression Model 4 – Text Alternative</vt:lpstr>
      <vt:lpstr>7.1: The Linear Regression Model 10 – Text Alternative</vt:lpstr>
      <vt:lpstr>7.3: Model Assumptions and Common Violations 4 – Text Alternative</vt:lpstr>
      <vt:lpstr>7.3: Model Assumptions and Common Violations 7 – Text Alternative</vt:lpstr>
      <vt:lpstr>7.3: Model Assumptions and Common Violations 11 – Text Alternative</vt:lpstr>
      <vt:lpstr>7.3: Model Assumptions and Common Violations 13 – Text Alternative</vt:lpstr>
    </vt:vector>
  </TitlesOfParts>
  <Company>McGraw Hill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Balamurugan  Yuvaraj</dc:creator>
  <cp:keywords/>
  <cp:lastModifiedBy>McAndrews, Ryan</cp:lastModifiedBy>
  <cp:revision>2627</cp:revision>
  <dcterms:created xsi:type="dcterms:W3CDTF">2020-12-08T04:00:13Z</dcterms:created>
  <dcterms:modified xsi:type="dcterms:W3CDTF">2025-08-05T22:24:55Z</dcterms:modified>
</cp:coreProperties>
</file>