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66" r:id="rId14"/>
    <p:sldId id="271"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993"/>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3BB127-535C-450D-9924-797E9E478F9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87BFC6D-0F73-446C-B94B-4780BF4C5CE2}">
      <dgm:prSet custT="1"/>
      <dgm:spPr/>
      <dgm:t>
        <a:bodyPr/>
        <a:lstStyle/>
        <a:p>
          <a:pPr>
            <a:lnSpc>
              <a:spcPct val="100000"/>
            </a:lnSpc>
            <a:defRPr cap="all"/>
          </a:pPr>
          <a:r>
            <a:rPr lang="en-US" sz="1400" dirty="0"/>
            <a:t>Develop a video surveillance system using deep learning technology.</a:t>
          </a:r>
        </a:p>
      </dgm:t>
    </dgm:pt>
    <dgm:pt modelId="{7884330B-4F80-4E02-8161-B20DCFBCF4F2}" type="parTrans" cxnId="{E7E11573-7D1B-41DA-924D-1C857499E433}">
      <dgm:prSet/>
      <dgm:spPr/>
      <dgm:t>
        <a:bodyPr/>
        <a:lstStyle/>
        <a:p>
          <a:endParaRPr lang="en-US"/>
        </a:p>
      </dgm:t>
    </dgm:pt>
    <dgm:pt modelId="{5D8C524F-6C2B-4811-ABC0-0AB59CD192A5}" type="sibTrans" cxnId="{E7E11573-7D1B-41DA-924D-1C857499E433}">
      <dgm:prSet/>
      <dgm:spPr/>
      <dgm:t>
        <a:bodyPr/>
        <a:lstStyle/>
        <a:p>
          <a:endParaRPr lang="en-US"/>
        </a:p>
      </dgm:t>
    </dgm:pt>
    <dgm:pt modelId="{1259BD08-1F64-4D42-9506-9AE68D5AC638}">
      <dgm:prSet custT="1"/>
      <dgm:spPr/>
      <dgm:t>
        <a:bodyPr/>
        <a:lstStyle/>
        <a:p>
          <a:pPr>
            <a:lnSpc>
              <a:spcPct val="100000"/>
            </a:lnSpc>
            <a:defRPr cap="all"/>
          </a:pPr>
          <a:r>
            <a:rPr lang="en-US" sz="1400" dirty="0"/>
            <a:t>Implement object detection and image classification for real-time monitoring.</a:t>
          </a:r>
        </a:p>
      </dgm:t>
    </dgm:pt>
    <dgm:pt modelId="{8F957148-A8B8-44AB-B0EB-59C0BE6E586B}" type="parTrans" cxnId="{3B354008-1207-465C-A061-4CD4D0DE36F0}">
      <dgm:prSet/>
      <dgm:spPr/>
      <dgm:t>
        <a:bodyPr/>
        <a:lstStyle/>
        <a:p>
          <a:endParaRPr lang="en-US"/>
        </a:p>
      </dgm:t>
    </dgm:pt>
    <dgm:pt modelId="{EB9734A5-E51F-4E69-A917-CDB3FFD74B4F}" type="sibTrans" cxnId="{3B354008-1207-465C-A061-4CD4D0DE36F0}">
      <dgm:prSet/>
      <dgm:spPr/>
      <dgm:t>
        <a:bodyPr/>
        <a:lstStyle/>
        <a:p>
          <a:endParaRPr lang="en-US"/>
        </a:p>
      </dgm:t>
    </dgm:pt>
    <dgm:pt modelId="{38BBA05B-D9A6-43B7-BBC4-2FDD2CAEACAD}">
      <dgm:prSet custT="1"/>
      <dgm:spPr/>
      <dgm:t>
        <a:bodyPr/>
        <a:lstStyle/>
        <a:p>
          <a:pPr>
            <a:lnSpc>
              <a:spcPct val="100000"/>
            </a:lnSpc>
            <a:defRPr cap="all"/>
          </a:pPr>
          <a:r>
            <a:rPr lang="en-US" sz="1400" dirty="0"/>
            <a:t>Enhance system accuracy and efficiency through deep learning models.</a:t>
          </a:r>
        </a:p>
      </dgm:t>
    </dgm:pt>
    <dgm:pt modelId="{F0625382-38B6-4A66-8BDC-B334672B10D8}" type="parTrans" cxnId="{292D10C6-C1F3-4CA0-900A-F3BE7AD0C319}">
      <dgm:prSet/>
      <dgm:spPr/>
      <dgm:t>
        <a:bodyPr/>
        <a:lstStyle/>
        <a:p>
          <a:endParaRPr lang="en-US"/>
        </a:p>
      </dgm:t>
    </dgm:pt>
    <dgm:pt modelId="{B1CBBFDA-0F27-4DA2-946D-9BF28FFC769D}" type="sibTrans" cxnId="{292D10C6-C1F3-4CA0-900A-F3BE7AD0C319}">
      <dgm:prSet/>
      <dgm:spPr/>
      <dgm:t>
        <a:bodyPr/>
        <a:lstStyle/>
        <a:p>
          <a:endParaRPr lang="en-US"/>
        </a:p>
      </dgm:t>
    </dgm:pt>
    <dgm:pt modelId="{BFB93CBE-9F39-4E9F-BAF0-00826F0B8D05}">
      <dgm:prSet custT="1"/>
      <dgm:spPr/>
      <dgm:t>
        <a:bodyPr/>
        <a:lstStyle/>
        <a:p>
          <a:pPr>
            <a:lnSpc>
              <a:spcPct val="100000"/>
            </a:lnSpc>
            <a:defRPr cap="all"/>
          </a:pPr>
          <a:r>
            <a:rPr lang="en-US" sz="1400" dirty="0"/>
            <a:t>Address challenges such as latency Issues, real time-processing, and varying lighting conditions.</a:t>
          </a:r>
        </a:p>
      </dgm:t>
    </dgm:pt>
    <dgm:pt modelId="{6CA0F441-AFE3-4057-88B9-E1EC46B84346}" type="parTrans" cxnId="{01D6C4CC-B1E7-4521-870E-D8EAA3F22147}">
      <dgm:prSet/>
      <dgm:spPr/>
      <dgm:t>
        <a:bodyPr/>
        <a:lstStyle/>
        <a:p>
          <a:endParaRPr lang="en-US"/>
        </a:p>
      </dgm:t>
    </dgm:pt>
    <dgm:pt modelId="{25903A8A-337B-4CDA-A3AE-94E99DCA9003}" type="sibTrans" cxnId="{01D6C4CC-B1E7-4521-870E-D8EAA3F22147}">
      <dgm:prSet/>
      <dgm:spPr/>
      <dgm:t>
        <a:bodyPr/>
        <a:lstStyle/>
        <a:p>
          <a:endParaRPr lang="en-US"/>
        </a:p>
      </dgm:t>
    </dgm:pt>
    <dgm:pt modelId="{A4D27D9D-FD92-4442-9014-68401744F306}">
      <dgm:prSet custT="1"/>
      <dgm:spPr/>
      <dgm:t>
        <a:bodyPr/>
        <a:lstStyle/>
        <a:p>
          <a:pPr>
            <a:lnSpc>
              <a:spcPct val="100000"/>
            </a:lnSpc>
            <a:defRPr cap="all"/>
          </a:pPr>
          <a:r>
            <a:rPr lang="en-US" sz="1400" dirty="0"/>
            <a:t>Evaluate system performance in terms of detection accuracy and processing speed.</a:t>
          </a:r>
        </a:p>
      </dgm:t>
    </dgm:pt>
    <dgm:pt modelId="{399F767B-2039-4226-95D7-607EEB3F0417}" type="parTrans" cxnId="{046F3C02-0D89-48B4-92B1-F40CFB2093D4}">
      <dgm:prSet/>
      <dgm:spPr/>
      <dgm:t>
        <a:bodyPr/>
        <a:lstStyle/>
        <a:p>
          <a:endParaRPr lang="en-US"/>
        </a:p>
      </dgm:t>
    </dgm:pt>
    <dgm:pt modelId="{48F4D28B-2E7F-4D1E-A97C-565B622959AC}" type="sibTrans" cxnId="{046F3C02-0D89-48B4-92B1-F40CFB2093D4}">
      <dgm:prSet/>
      <dgm:spPr/>
      <dgm:t>
        <a:bodyPr/>
        <a:lstStyle/>
        <a:p>
          <a:endParaRPr lang="en-US"/>
        </a:p>
      </dgm:t>
    </dgm:pt>
    <dgm:pt modelId="{135863CF-34EA-479F-95AC-950445FAB55B}" type="pres">
      <dgm:prSet presAssocID="{0D3BB127-535C-450D-9924-797E9E478F95}" presName="root" presStyleCnt="0">
        <dgm:presLayoutVars>
          <dgm:dir/>
          <dgm:resizeHandles val="exact"/>
        </dgm:presLayoutVars>
      </dgm:prSet>
      <dgm:spPr/>
    </dgm:pt>
    <dgm:pt modelId="{9374DE4A-4428-4CF9-85D1-CD62ABA84EF5}" type="pres">
      <dgm:prSet presAssocID="{D87BFC6D-0F73-446C-B94B-4780BF4C5CE2}" presName="compNode" presStyleCnt="0"/>
      <dgm:spPr/>
    </dgm:pt>
    <dgm:pt modelId="{881630F3-E13D-4B87-865B-B85668ABF008}" type="pres">
      <dgm:prSet presAssocID="{D87BFC6D-0F73-446C-B94B-4780BF4C5CE2}" presName="iconBgRect" presStyleLbl="bgShp" presStyleIdx="0" presStyleCnt="5"/>
      <dgm:spPr/>
    </dgm:pt>
    <dgm:pt modelId="{50F175D6-7231-4AF0-8EDF-5D54486E56FF}" type="pres">
      <dgm:prSet presAssocID="{D87BFC6D-0F73-446C-B94B-4780BF4C5C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curity Camera"/>
        </a:ext>
      </dgm:extLst>
    </dgm:pt>
    <dgm:pt modelId="{A98DCC0C-522D-4309-927C-B3E40A249B55}" type="pres">
      <dgm:prSet presAssocID="{D87BFC6D-0F73-446C-B94B-4780BF4C5CE2}" presName="spaceRect" presStyleCnt="0"/>
      <dgm:spPr/>
    </dgm:pt>
    <dgm:pt modelId="{0E2C0914-0C5C-4E37-A809-DA3E98C2923C}" type="pres">
      <dgm:prSet presAssocID="{D87BFC6D-0F73-446C-B94B-4780BF4C5CE2}" presName="textRect" presStyleLbl="revTx" presStyleIdx="0" presStyleCnt="5">
        <dgm:presLayoutVars>
          <dgm:chMax val="1"/>
          <dgm:chPref val="1"/>
        </dgm:presLayoutVars>
      </dgm:prSet>
      <dgm:spPr/>
    </dgm:pt>
    <dgm:pt modelId="{1EAC4D86-37B9-42D5-BFDE-85FD1F286D3D}" type="pres">
      <dgm:prSet presAssocID="{5D8C524F-6C2B-4811-ABC0-0AB59CD192A5}" presName="sibTrans" presStyleCnt="0"/>
      <dgm:spPr/>
    </dgm:pt>
    <dgm:pt modelId="{887BBE20-F36A-4B2F-99D8-D96F8A6EBC2B}" type="pres">
      <dgm:prSet presAssocID="{1259BD08-1F64-4D42-9506-9AE68D5AC638}" presName="compNode" presStyleCnt="0"/>
      <dgm:spPr/>
    </dgm:pt>
    <dgm:pt modelId="{3087AA64-188C-47E5-9098-C4DA4E1EAAA7}" type="pres">
      <dgm:prSet presAssocID="{1259BD08-1F64-4D42-9506-9AE68D5AC638}" presName="iconBgRect" presStyleLbl="bgShp" presStyleIdx="1" presStyleCnt="5"/>
      <dgm:spPr/>
    </dgm:pt>
    <dgm:pt modelId="{95190909-B986-4829-8159-36E26B768F2C}" type="pres">
      <dgm:prSet presAssocID="{1259BD08-1F64-4D42-9506-9AE68D5AC63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C8570CFD-D26F-4CE4-949E-E8107EA4D2F4}" type="pres">
      <dgm:prSet presAssocID="{1259BD08-1F64-4D42-9506-9AE68D5AC638}" presName="spaceRect" presStyleCnt="0"/>
      <dgm:spPr/>
    </dgm:pt>
    <dgm:pt modelId="{4E56BE61-9B93-49CC-BC69-2601B86184E7}" type="pres">
      <dgm:prSet presAssocID="{1259BD08-1F64-4D42-9506-9AE68D5AC638}" presName="textRect" presStyleLbl="revTx" presStyleIdx="1" presStyleCnt="5">
        <dgm:presLayoutVars>
          <dgm:chMax val="1"/>
          <dgm:chPref val="1"/>
        </dgm:presLayoutVars>
      </dgm:prSet>
      <dgm:spPr/>
    </dgm:pt>
    <dgm:pt modelId="{1AFDCB33-6C5F-420B-AC5B-112EDDE1B0FE}" type="pres">
      <dgm:prSet presAssocID="{EB9734A5-E51F-4E69-A917-CDB3FFD74B4F}" presName="sibTrans" presStyleCnt="0"/>
      <dgm:spPr/>
    </dgm:pt>
    <dgm:pt modelId="{7932A7FC-E69A-486B-A2DE-2E2BBF9F8CE5}" type="pres">
      <dgm:prSet presAssocID="{38BBA05B-D9A6-43B7-BBC4-2FDD2CAEACAD}" presName="compNode" presStyleCnt="0"/>
      <dgm:spPr/>
    </dgm:pt>
    <dgm:pt modelId="{2B6F407D-9147-48FB-9C55-25183313BAEE}" type="pres">
      <dgm:prSet presAssocID="{38BBA05B-D9A6-43B7-BBC4-2FDD2CAEACAD}" presName="iconBgRect" presStyleLbl="bgShp" presStyleIdx="2" presStyleCnt="5"/>
      <dgm:spPr/>
    </dgm:pt>
    <dgm:pt modelId="{B84B098F-0108-4377-84C9-F09B4DFF1486}" type="pres">
      <dgm:prSet presAssocID="{38BBA05B-D9A6-43B7-BBC4-2FDD2CAEACA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42C2EB45-8932-48CA-85CC-8FD872D94381}" type="pres">
      <dgm:prSet presAssocID="{38BBA05B-D9A6-43B7-BBC4-2FDD2CAEACAD}" presName="spaceRect" presStyleCnt="0"/>
      <dgm:spPr/>
    </dgm:pt>
    <dgm:pt modelId="{0F180955-9E98-46AF-B5A1-AD0D1B95875D}" type="pres">
      <dgm:prSet presAssocID="{38BBA05B-D9A6-43B7-BBC4-2FDD2CAEACAD}" presName="textRect" presStyleLbl="revTx" presStyleIdx="2" presStyleCnt="5">
        <dgm:presLayoutVars>
          <dgm:chMax val="1"/>
          <dgm:chPref val="1"/>
        </dgm:presLayoutVars>
      </dgm:prSet>
      <dgm:spPr/>
    </dgm:pt>
    <dgm:pt modelId="{A6A0FA3B-6070-46C8-ABD6-0EE26524BCE6}" type="pres">
      <dgm:prSet presAssocID="{B1CBBFDA-0F27-4DA2-946D-9BF28FFC769D}" presName="sibTrans" presStyleCnt="0"/>
      <dgm:spPr/>
    </dgm:pt>
    <dgm:pt modelId="{EBC2F761-0982-463E-BD36-27288C43405E}" type="pres">
      <dgm:prSet presAssocID="{BFB93CBE-9F39-4E9F-BAF0-00826F0B8D05}" presName="compNode" presStyleCnt="0"/>
      <dgm:spPr/>
    </dgm:pt>
    <dgm:pt modelId="{906CF938-9D0E-4142-80B0-3FCAA4F4A031}" type="pres">
      <dgm:prSet presAssocID="{BFB93CBE-9F39-4E9F-BAF0-00826F0B8D05}" presName="iconBgRect" presStyleLbl="bgShp" presStyleIdx="3" presStyleCnt="5"/>
      <dgm:spPr/>
    </dgm:pt>
    <dgm:pt modelId="{45AF134C-4EEE-4122-AD96-07F10E69EA64}" type="pres">
      <dgm:prSet presAssocID="{BFB93CBE-9F39-4E9F-BAF0-00826F0B8D0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d Bump"/>
        </a:ext>
      </dgm:extLst>
    </dgm:pt>
    <dgm:pt modelId="{97FAEC3C-3BFA-41D0-AFD9-2F2D41D19397}" type="pres">
      <dgm:prSet presAssocID="{BFB93CBE-9F39-4E9F-BAF0-00826F0B8D05}" presName="spaceRect" presStyleCnt="0"/>
      <dgm:spPr/>
    </dgm:pt>
    <dgm:pt modelId="{3405E8B2-9DD6-4C92-A118-26A07A538611}" type="pres">
      <dgm:prSet presAssocID="{BFB93CBE-9F39-4E9F-BAF0-00826F0B8D05}" presName="textRect" presStyleLbl="revTx" presStyleIdx="3" presStyleCnt="5">
        <dgm:presLayoutVars>
          <dgm:chMax val="1"/>
          <dgm:chPref val="1"/>
        </dgm:presLayoutVars>
      </dgm:prSet>
      <dgm:spPr/>
    </dgm:pt>
    <dgm:pt modelId="{7B132428-1439-497C-B2AD-4796853F4B38}" type="pres">
      <dgm:prSet presAssocID="{25903A8A-337B-4CDA-A3AE-94E99DCA9003}" presName="sibTrans" presStyleCnt="0"/>
      <dgm:spPr/>
    </dgm:pt>
    <dgm:pt modelId="{D31DFC16-9677-41B8-9D59-9CD112947B0F}" type="pres">
      <dgm:prSet presAssocID="{A4D27D9D-FD92-4442-9014-68401744F306}" presName="compNode" presStyleCnt="0"/>
      <dgm:spPr/>
    </dgm:pt>
    <dgm:pt modelId="{64683CC4-0B0B-44F4-9FA8-83CCACE13D6A}" type="pres">
      <dgm:prSet presAssocID="{A4D27D9D-FD92-4442-9014-68401744F306}" presName="iconBgRect" presStyleLbl="bgShp" presStyleIdx="4" presStyleCnt="5"/>
      <dgm:spPr/>
    </dgm:pt>
    <dgm:pt modelId="{DFC15F09-CD91-42C8-8048-15BD6A405035}" type="pres">
      <dgm:prSet presAssocID="{A4D27D9D-FD92-4442-9014-68401744F3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518D09C6-47B1-4219-8999-175D2FF22323}" type="pres">
      <dgm:prSet presAssocID="{A4D27D9D-FD92-4442-9014-68401744F306}" presName="spaceRect" presStyleCnt="0"/>
      <dgm:spPr/>
    </dgm:pt>
    <dgm:pt modelId="{217F520B-4E80-4656-B17C-98A1BBD7C43E}" type="pres">
      <dgm:prSet presAssocID="{A4D27D9D-FD92-4442-9014-68401744F306}" presName="textRect" presStyleLbl="revTx" presStyleIdx="4" presStyleCnt="5">
        <dgm:presLayoutVars>
          <dgm:chMax val="1"/>
          <dgm:chPref val="1"/>
        </dgm:presLayoutVars>
      </dgm:prSet>
      <dgm:spPr/>
    </dgm:pt>
  </dgm:ptLst>
  <dgm:cxnLst>
    <dgm:cxn modelId="{046F3C02-0D89-48B4-92B1-F40CFB2093D4}" srcId="{0D3BB127-535C-450D-9924-797E9E478F95}" destId="{A4D27D9D-FD92-4442-9014-68401744F306}" srcOrd="4" destOrd="0" parTransId="{399F767B-2039-4226-95D7-607EEB3F0417}" sibTransId="{48F4D28B-2E7F-4D1E-A97C-565B622959AC}"/>
    <dgm:cxn modelId="{FED8B706-2330-4A92-8E33-D248AB415DF6}" type="presOf" srcId="{BFB93CBE-9F39-4E9F-BAF0-00826F0B8D05}" destId="{3405E8B2-9DD6-4C92-A118-26A07A538611}" srcOrd="0" destOrd="0" presId="urn:microsoft.com/office/officeart/2018/5/layout/IconCircleLabelList"/>
    <dgm:cxn modelId="{3B354008-1207-465C-A061-4CD4D0DE36F0}" srcId="{0D3BB127-535C-450D-9924-797E9E478F95}" destId="{1259BD08-1F64-4D42-9506-9AE68D5AC638}" srcOrd="1" destOrd="0" parTransId="{8F957148-A8B8-44AB-B0EB-59C0BE6E586B}" sibTransId="{EB9734A5-E51F-4E69-A917-CDB3FFD74B4F}"/>
    <dgm:cxn modelId="{22B44528-35A9-4BF7-AF7A-4EAA2EB9F178}" type="presOf" srcId="{0D3BB127-535C-450D-9924-797E9E478F95}" destId="{135863CF-34EA-479F-95AC-950445FAB55B}" srcOrd="0" destOrd="0" presId="urn:microsoft.com/office/officeart/2018/5/layout/IconCircleLabelList"/>
    <dgm:cxn modelId="{D3570C34-F847-4215-ACC0-81C72498F39C}" type="presOf" srcId="{1259BD08-1F64-4D42-9506-9AE68D5AC638}" destId="{4E56BE61-9B93-49CC-BC69-2601B86184E7}" srcOrd="0" destOrd="0" presId="urn:microsoft.com/office/officeart/2018/5/layout/IconCircleLabelList"/>
    <dgm:cxn modelId="{FACC6E4C-1BDE-4EAC-B0B6-1DDA44863762}" type="presOf" srcId="{38BBA05B-D9A6-43B7-BBC4-2FDD2CAEACAD}" destId="{0F180955-9E98-46AF-B5A1-AD0D1B95875D}" srcOrd="0" destOrd="0" presId="urn:microsoft.com/office/officeart/2018/5/layout/IconCircleLabelList"/>
    <dgm:cxn modelId="{E7E11573-7D1B-41DA-924D-1C857499E433}" srcId="{0D3BB127-535C-450D-9924-797E9E478F95}" destId="{D87BFC6D-0F73-446C-B94B-4780BF4C5CE2}" srcOrd="0" destOrd="0" parTransId="{7884330B-4F80-4E02-8161-B20DCFBCF4F2}" sibTransId="{5D8C524F-6C2B-4811-ABC0-0AB59CD192A5}"/>
    <dgm:cxn modelId="{681639AE-E8B6-4ADA-9BAC-0BBB480578C6}" type="presOf" srcId="{A4D27D9D-FD92-4442-9014-68401744F306}" destId="{217F520B-4E80-4656-B17C-98A1BBD7C43E}" srcOrd="0" destOrd="0" presId="urn:microsoft.com/office/officeart/2018/5/layout/IconCircleLabelList"/>
    <dgm:cxn modelId="{292D10C6-C1F3-4CA0-900A-F3BE7AD0C319}" srcId="{0D3BB127-535C-450D-9924-797E9E478F95}" destId="{38BBA05B-D9A6-43B7-BBC4-2FDD2CAEACAD}" srcOrd="2" destOrd="0" parTransId="{F0625382-38B6-4A66-8BDC-B334672B10D8}" sibTransId="{B1CBBFDA-0F27-4DA2-946D-9BF28FFC769D}"/>
    <dgm:cxn modelId="{01D6C4CC-B1E7-4521-870E-D8EAA3F22147}" srcId="{0D3BB127-535C-450D-9924-797E9E478F95}" destId="{BFB93CBE-9F39-4E9F-BAF0-00826F0B8D05}" srcOrd="3" destOrd="0" parTransId="{6CA0F441-AFE3-4057-88B9-E1EC46B84346}" sibTransId="{25903A8A-337B-4CDA-A3AE-94E99DCA9003}"/>
    <dgm:cxn modelId="{E4E4C2DF-8C35-42F1-8B30-733415C3EA04}" type="presOf" srcId="{D87BFC6D-0F73-446C-B94B-4780BF4C5CE2}" destId="{0E2C0914-0C5C-4E37-A809-DA3E98C2923C}" srcOrd="0" destOrd="0" presId="urn:microsoft.com/office/officeart/2018/5/layout/IconCircleLabelList"/>
    <dgm:cxn modelId="{E4D39D83-9457-4ABA-9FDA-8D1D518DACC5}" type="presParOf" srcId="{135863CF-34EA-479F-95AC-950445FAB55B}" destId="{9374DE4A-4428-4CF9-85D1-CD62ABA84EF5}" srcOrd="0" destOrd="0" presId="urn:microsoft.com/office/officeart/2018/5/layout/IconCircleLabelList"/>
    <dgm:cxn modelId="{D279DB53-EB96-4F3B-81A6-9780F5E332E9}" type="presParOf" srcId="{9374DE4A-4428-4CF9-85D1-CD62ABA84EF5}" destId="{881630F3-E13D-4B87-865B-B85668ABF008}" srcOrd="0" destOrd="0" presId="urn:microsoft.com/office/officeart/2018/5/layout/IconCircleLabelList"/>
    <dgm:cxn modelId="{45C5A2E1-CE74-4484-A81E-1B93B1FE2259}" type="presParOf" srcId="{9374DE4A-4428-4CF9-85D1-CD62ABA84EF5}" destId="{50F175D6-7231-4AF0-8EDF-5D54486E56FF}" srcOrd="1" destOrd="0" presId="urn:microsoft.com/office/officeart/2018/5/layout/IconCircleLabelList"/>
    <dgm:cxn modelId="{76069BF4-F706-49E2-8027-A272A03DBE97}" type="presParOf" srcId="{9374DE4A-4428-4CF9-85D1-CD62ABA84EF5}" destId="{A98DCC0C-522D-4309-927C-B3E40A249B55}" srcOrd="2" destOrd="0" presId="urn:microsoft.com/office/officeart/2018/5/layout/IconCircleLabelList"/>
    <dgm:cxn modelId="{4585E93E-BA87-49F9-8BED-EC5C649E045B}" type="presParOf" srcId="{9374DE4A-4428-4CF9-85D1-CD62ABA84EF5}" destId="{0E2C0914-0C5C-4E37-A809-DA3E98C2923C}" srcOrd="3" destOrd="0" presId="urn:microsoft.com/office/officeart/2018/5/layout/IconCircleLabelList"/>
    <dgm:cxn modelId="{E69CC3F0-2B7D-4095-BF2C-457F8F6B5DDC}" type="presParOf" srcId="{135863CF-34EA-479F-95AC-950445FAB55B}" destId="{1EAC4D86-37B9-42D5-BFDE-85FD1F286D3D}" srcOrd="1" destOrd="0" presId="urn:microsoft.com/office/officeart/2018/5/layout/IconCircleLabelList"/>
    <dgm:cxn modelId="{11883C9A-86A8-4EA3-A093-DAEAEC44D098}" type="presParOf" srcId="{135863CF-34EA-479F-95AC-950445FAB55B}" destId="{887BBE20-F36A-4B2F-99D8-D96F8A6EBC2B}" srcOrd="2" destOrd="0" presId="urn:microsoft.com/office/officeart/2018/5/layout/IconCircleLabelList"/>
    <dgm:cxn modelId="{99743C70-D597-46C2-AC3E-4149AB66E42D}" type="presParOf" srcId="{887BBE20-F36A-4B2F-99D8-D96F8A6EBC2B}" destId="{3087AA64-188C-47E5-9098-C4DA4E1EAAA7}" srcOrd="0" destOrd="0" presId="urn:microsoft.com/office/officeart/2018/5/layout/IconCircleLabelList"/>
    <dgm:cxn modelId="{69D98437-382C-4393-BCB0-8BE25CAA70AD}" type="presParOf" srcId="{887BBE20-F36A-4B2F-99D8-D96F8A6EBC2B}" destId="{95190909-B986-4829-8159-36E26B768F2C}" srcOrd="1" destOrd="0" presId="urn:microsoft.com/office/officeart/2018/5/layout/IconCircleLabelList"/>
    <dgm:cxn modelId="{B0F4EA45-5046-4CA0-B745-65B61715D06C}" type="presParOf" srcId="{887BBE20-F36A-4B2F-99D8-D96F8A6EBC2B}" destId="{C8570CFD-D26F-4CE4-949E-E8107EA4D2F4}" srcOrd="2" destOrd="0" presId="urn:microsoft.com/office/officeart/2018/5/layout/IconCircleLabelList"/>
    <dgm:cxn modelId="{F2D5DBDF-382F-4415-AE41-2286F609C811}" type="presParOf" srcId="{887BBE20-F36A-4B2F-99D8-D96F8A6EBC2B}" destId="{4E56BE61-9B93-49CC-BC69-2601B86184E7}" srcOrd="3" destOrd="0" presId="urn:microsoft.com/office/officeart/2018/5/layout/IconCircleLabelList"/>
    <dgm:cxn modelId="{145E9C95-77E8-4690-BB8E-8EF206A46562}" type="presParOf" srcId="{135863CF-34EA-479F-95AC-950445FAB55B}" destId="{1AFDCB33-6C5F-420B-AC5B-112EDDE1B0FE}" srcOrd="3" destOrd="0" presId="urn:microsoft.com/office/officeart/2018/5/layout/IconCircleLabelList"/>
    <dgm:cxn modelId="{6E588FBD-0F68-4409-83BA-56FC23C1086E}" type="presParOf" srcId="{135863CF-34EA-479F-95AC-950445FAB55B}" destId="{7932A7FC-E69A-486B-A2DE-2E2BBF9F8CE5}" srcOrd="4" destOrd="0" presId="urn:microsoft.com/office/officeart/2018/5/layout/IconCircleLabelList"/>
    <dgm:cxn modelId="{E1C139D5-EB4A-48E5-8391-A1EF0318F5E0}" type="presParOf" srcId="{7932A7FC-E69A-486B-A2DE-2E2BBF9F8CE5}" destId="{2B6F407D-9147-48FB-9C55-25183313BAEE}" srcOrd="0" destOrd="0" presId="urn:microsoft.com/office/officeart/2018/5/layout/IconCircleLabelList"/>
    <dgm:cxn modelId="{E4B3924D-6E0A-4BD2-A58E-7029976883DB}" type="presParOf" srcId="{7932A7FC-E69A-486B-A2DE-2E2BBF9F8CE5}" destId="{B84B098F-0108-4377-84C9-F09B4DFF1486}" srcOrd="1" destOrd="0" presId="urn:microsoft.com/office/officeart/2018/5/layout/IconCircleLabelList"/>
    <dgm:cxn modelId="{74C2DAB1-C7B0-4038-92CB-C1C612A500AF}" type="presParOf" srcId="{7932A7FC-E69A-486B-A2DE-2E2BBF9F8CE5}" destId="{42C2EB45-8932-48CA-85CC-8FD872D94381}" srcOrd="2" destOrd="0" presId="urn:microsoft.com/office/officeart/2018/5/layout/IconCircleLabelList"/>
    <dgm:cxn modelId="{F8ADEC0B-7CC6-4F5A-8BCB-942BB6B77D0B}" type="presParOf" srcId="{7932A7FC-E69A-486B-A2DE-2E2BBF9F8CE5}" destId="{0F180955-9E98-46AF-B5A1-AD0D1B95875D}" srcOrd="3" destOrd="0" presId="urn:microsoft.com/office/officeart/2018/5/layout/IconCircleLabelList"/>
    <dgm:cxn modelId="{DF3D73A2-E4F0-4FAF-B7E8-6F372625A409}" type="presParOf" srcId="{135863CF-34EA-479F-95AC-950445FAB55B}" destId="{A6A0FA3B-6070-46C8-ABD6-0EE26524BCE6}" srcOrd="5" destOrd="0" presId="urn:microsoft.com/office/officeart/2018/5/layout/IconCircleLabelList"/>
    <dgm:cxn modelId="{D53AE7A6-89F8-4B8D-9C1B-EC5ED2EF5B64}" type="presParOf" srcId="{135863CF-34EA-479F-95AC-950445FAB55B}" destId="{EBC2F761-0982-463E-BD36-27288C43405E}" srcOrd="6" destOrd="0" presId="urn:microsoft.com/office/officeart/2018/5/layout/IconCircleLabelList"/>
    <dgm:cxn modelId="{990E4FB4-2CCD-4A92-8640-21115D109597}" type="presParOf" srcId="{EBC2F761-0982-463E-BD36-27288C43405E}" destId="{906CF938-9D0E-4142-80B0-3FCAA4F4A031}" srcOrd="0" destOrd="0" presId="urn:microsoft.com/office/officeart/2018/5/layout/IconCircleLabelList"/>
    <dgm:cxn modelId="{3D174370-F0A9-4D4D-B212-82BC88AC88A3}" type="presParOf" srcId="{EBC2F761-0982-463E-BD36-27288C43405E}" destId="{45AF134C-4EEE-4122-AD96-07F10E69EA64}" srcOrd="1" destOrd="0" presId="urn:microsoft.com/office/officeart/2018/5/layout/IconCircleLabelList"/>
    <dgm:cxn modelId="{BE2E53D2-AA54-48A0-8D55-5C4ED1FBE175}" type="presParOf" srcId="{EBC2F761-0982-463E-BD36-27288C43405E}" destId="{97FAEC3C-3BFA-41D0-AFD9-2F2D41D19397}" srcOrd="2" destOrd="0" presId="urn:microsoft.com/office/officeart/2018/5/layout/IconCircleLabelList"/>
    <dgm:cxn modelId="{FB0805D8-88F3-4CD8-98D3-6CBBD0F48087}" type="presParOf" srcId="{EBC2F761-0982-463E-BD36-27288C43405E}" destId="{3405E8B2-9DD6-4C92-A118-26A07A538611}" srcOrd="3" destOrd="0" presId="urn:microsoft.com/office/officeart/2018/5/layout/IconCircleLabelList"/>
    <dgm:cxn modelId="{32A9127D-5586-4C5C-9B6E-65E2445E2E7A}" type="presParOf" srcId="{135863CF-34EA-479F-95AC-950445FAB55B}" destId="{7B132428-1439-497C-B2AD-4796853F4B38}" srcOrd="7" destOrd="0" presId="urn:microsoft.com/office/officeart/2018/5/layout/IconCircleLabelList"/>
    <dgm:cxn modelId="{B62BFD01-5C9B-42FF-948C-0293A42ED991}" type="presParOf" srcId="{135863CF-34EA-479F-95AC-950445FAB55B}" destId="{D31DFC16-9677-41B8-9D59-9CD112947B0F}" srcOrd="8" destOrd="0" presId="urn:microsoft.com/office/officeart/2018/5/layout/IconCircleLabelList"/>
    <dgm:cxn modelId="{08B9A983-2117-4685-94EA-BAB4F70A9E62}" type="presParOf" srcId="{D31DFC16-9677-41B8-9D59-9CD112947B0F}" destId="{64683CC4-0B0B-44F4-9FA8-83CCACE13D6A}" srcOrd="0" destOrd="0" presId="urn:microsoft.com/office/officeart/2018/5/layout/IconCircleLabelList"/>
    <dgm:cxn modelId="{ED481D26-5286-4E9F-A3DF-0700849F6B77}" type="presParOf" srcId="{D31DFC16-9677-41B8-9D59-9CD112947B0F}" destId="{DFC15F09-CD91-42C8-8048-15BD6A405035}" srcOrd="1" destOrd="0" presId="urn:microsoft.com/office/officeart/2018/5/layout/IconCircleLabelList"/>
    <dgm:cxn modelId="{719D8196-887E-4A49-823C-000865D46247}" type="presParOf" srcId="{D31DFC16-9677-41B8-9D59-9CD112947B0F}" destId="{518D09C6-47B1-4219-8999-175D2FF22323}" srcOrd="2" destOrd="0" presId="urn:microsoft.com/office/officeart/2018/5/layout/IconCircleLabelList"/>
    <dgm:cxn modelId="{DABC79AA-94CE-4352-B400-833EE4615841}" type="presParOf" srcId="{D31DFC16-9677-41B8-9D59-9CD112947B0F}" destId="{217F520B-4E80-4656-B17C-98A1BBD7C43E}"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D74CF7-59A8-4FD2-B881-25A36FE3555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CD27991-5951-4ECD-B8CD-DAB0FEF8039B}">
      <dgm:prSet/>
      <dgm:spPr>
        <a:noFill/>
      </dgm:spPr>
      <dgm:t>
        <a:bodyPr/>
        <a:lstStyle/>
        <a:p>
          <a:r>
            <a:rPr lang="en-US" b="1"/>
            <a:t>Scope:</a:t>
          </a:r>
          <a:endParaRPr lang="en-US"/>
        </a:p>
      </dgm:t>
    </dgm:pt>
    <dgm:pt modelId="{14A7FE9E-F0E7-419D-827A-39515F21D647}" type="parTrans" cxnId="{95F5AAA1-4CAD-4886-BCEF-194D50662926}">
      <dgm:prSet/>
      <dgm:spPr/>
      <dgm:t>
        <a:bodyPr/>
        <a:lstStyle/>
        <a:p>
          <a:endParaRPr lang="en-US"/>
        </a:p>
      </dgm:t>
    </dgm:pt>
    <dgm:pt modelId="{17F2BF59-2EE1-4BB7-A20F-DE59F2CD7D20}" type="sibTrans" cxnId="{95F5AAA1-4CAD-4886-BCEF-194D50662926}">
      <dgm:prSet/>
      <dgm:spPr/>
      <dgm:t>
        <a:bodyPr/>
        <a:lstStyle/>
        <a:p>
          <a:endParaRPr lang="en-US"/>
        </a:p>
      </dgm:t>
    </dgm:pt>
    <dgm:pt modelId="{F602DE01-7C0C-4ED5-9910-93AB79485568}">
      <dgm:prSet/>
      <dgm:spPr>
        <a:noFill/>
      </dgm:spPr>
      <dgm:t>
        <a:bodyPr/>
        <a:lstStyle/>
        <a:p>
          <a:r>
            <a:rPr lang="en-US"/>
            <a:t>Develop a video surveillance system using deep learning technology.</a:t>
          </a:r>
        </a:p>
      </dgm:t>
    </dgm:pt>
    <dgm:pt modelId="{3089B609-6114-44C4-83E8-502A7D31DAE3}" type="parTrans" cxnId="{DDC815D8-E26C-4B04-A330-BE648A67A88C}">
      <dgm:prSet/>
      <dgm:spPr/>
      <dgm:t>
        <a:bodyPr/>
        <a:lstStyle/>
        <a:p>
          <a:endParaRPr lang="en-US"/>
        </a:p>
      </dgm:t>
    </dgm:pt>
    <dgm:pt modelId="{2F67F7E1-FA13-4491-B2B1-F5A3A2BF7086}" type="sibTrans" cxnId="{DDC815D8-E26C-4B04-A330-BE648A67A88C}">
      <dgm:prSet/>
      <dgm:spPr/>
      <dgm:t>
        <a:bodyPr/>
        <a:lstStyle/>
        <a:p>
          <a:endParaRPr lang="en-US"/>
        </a:p>
      </dgm:t>
    </dgm:pt>
    <dgm:pt modelId="{C521DCC2-1079-4ADA-B9E7-68A3F711E051}">
      <dgm:prSet/>
      <dgm:spPr/>
      <dgm:t>
        <a:bodyPr/>
        <a:lstStyle/>
        <a:p>
          <a:r>
            <a:rPr lang="en-US"/>
            <a:t>Implement object detection and image classification for real-time monitoring.</a:t>
          </a:r>
        </a:p>
      </dgm:t>
    </dgm:pt>
    <dgm:pt modelId="{605F6D4A-EF1C-40C6-ABE6-DD2F02166216}" type="parTrans" cxnId="{C8E8A603-4642-4375-9586-081652D51559}">
      <dgm:prSet/>
      <dgm:spPr/>
      <dgm:t>
        <a:bodyPr/>
        <a:lstStyle/>
        <a:p>
          <a:endParaRPr lang="en-US"/>
        </a:p>
      </dgm:t>
    </dgm:pt>
    <dgm:pt modelId="{EF99BCE4-6758-45A0-9A3E-61EA8002B059}" type="sibTrans" cxnId="{C8E8A603-4642-4375-9586-081652D51559}">
      <dgm:prSet/>
      <dgm:spPr/>
      <dgm:t>
        <a:bodyPr/>
        <a:lstStyle/>
        <a:p>
          <a:endParaRPr lang="en-US"/>
        </a:p>
      </dgm:t>
    </dgm:pt>
    <dgm:pt modelId="{73344404-B5AD-4CA4-A5FA-6E560B81CA00}">
      <dgm:prSet/>
      <dgm:spPr/>
      <dgm:t>
        <a:bodyPr/>
        <a:lstStyle/>
        <a:p>
          <a:r>
            <a:rPr lang="en-US"/>
            <a:t>Integrate advanced features such as fire, violence and weapons detection.</a:t>
          </a:r>
        </a:p>
      </dgm:t>
    </dgm:pt>
    <dgm:pt modelId="{049B8851-00F1-481E-9EA7-916C7645677E}" type="parTrans" cxnId="{CBD0178C-FFBE-4B1C-A997-CFAD86485274}">
      <dgm:prSet/>
      <dgm:spPr/>
      <dgm:t>
        <a:bodyPr/>
        <a:lstStyle/>
        <a:p>
          <a:endParaRPr lang="en-US"/>
        </a:p>
      </dgm:t>
    </dgm:pt>
    <dgm:pt modelId="{38031F94-4C1B-4C3E-A1A2-40B1382AA53F}" type="sibTrans" cxnId="{CBD0178C-FFBE-4B1C-A997-CFAD86485274}">
      <dgm:prSet/>
      <dgm:spPr/>
      <dgm:t>
        <a:bodyPr/>
        <a:lstStyle/>
        <a:p>
          <a:endParaRPr lang="en-US"/>
        </a:p>
      </dgm:t>
    </dgm:pt>
    <dgm:pt modelId="{AD2F9ED4-FA79-47AC-AE61-125AF8C661A8}">
      <dgm:prSet/>
      <dgm:spPr/>
      <dgm:t>
        <a:bodyPr/>
        <a:lstStyle/>
        <a:p>
          <a:r>
            <a:rPr lang="en-US"/>
            <a:t>Evaluate system performance in terms of accuracy and efficiency.</a:t>
          </a:r>
        </a:p>
      </dgm:t>
    </dgm:pt>
    <dgm:pt modelId="{A644FCB5-842A-41D9-80B0-1C3829DD0195}" type="parTrans" cxnId="{174F5879-6556-4BC9-B841-D37200A9F74C}">
      <dgm:prSet/>
      <dgm:spPr/>
      <dgm:t>
        <a:bodyPr/>
        <a:lstStyle/>
        <a:p>
          <a:endParaRPr lang="en-US"/>
        </a:p>
      </dgm:t>
    </dgm:pt>
    <dgm:pt modelId="{CE9E1FEF-4A22-4DF7-8994-FBDA78A96A3C}" type="sibTrans" cxnId="{174F5879-6556-4BC9-B841-D37200A9F74C}">
      <dgm:prSet/>
      <dgm:spPr/>
      <dgm:t>
        <a:bodyPr/>
        <a:lstStyle/>
        <a:p>
          <a:endParaRPr lang="en-US"/>
        </a:p>
      </dgm:t>
    </dgm:pt>
    <dgm:pt modelId="{A076D80C-1452-4597-8B29-F52CBEC13B9C}">
      <dgm:prSet/>
      <dgm:spPr/>
      <dgm:t>
        <a:bodyPr/>
        <a:lstStyle/>
        <a:p>
          <a:r>
            <a:rPr lang="en-US" b="1"/>
            <a:t>Purpose:</a:t>
          </a:r>
          <a:endParaRPr lang="en-US"/>
        </a:p>
      </dgm:t>
    </dgm:pt>
    <dgm:pt modelId="{14366679-627F-4317-AD2E-E4578650872A}" type="parTrans" cxnId="{29CB884A-6D3A-4319-BBFE-0BA28E2C357B}">
      <dgm:prSet/>
      <dgm:spPr/>
      <dgm:t>
        <a:bodyPr/>
        <a:lstStyle/>
        <a:p>
          <a:endParaRPr lang="en-US"/>
        </a:p>
      </dgm:t>
    </dgm:pt>
    <dgm:pt modelId="{24C7940A-1092-44A7-B140-A90B22CD423C}" type="sibTrans" cxnId="{29CB884A-6D3A-4319-BBFE-0BA28E2C357B}">
      <dgm:prSet/>
      <dgm:spPr/>
      <dgm:t>
        <a:bodyPr/>
        <a:lstStyle/>
        <a:p>
          <a:endParaRPr lang="en-US"/>
        </a:p>
      </dgm:t>
    </dgm:pt>
    <dgm:pt modelId="{CB5064BD-B610-4C39-A450-50E6A371C39D}">
      <dgm:prSet/>
      <dgm:spPr/>
      <dgm:t>
        <a:bodyPr/>
        <a:lstStyle/>
        <a:p>
          <a:r>
            <a:rPr lang="en-US"/>
            <a:t>Enhance security measures through advanced video surveillance capabilities.</a:t>
          </a:r>
        </a:p>
      </dgm:t>
    </dgm:pt>
    <dgm:pt modelId="{A272B100-C7F3-4358-A0EC-1D931FDEDE0C}" type="parTrans" cxnId="{94E05869-4D24-401E-AC5C-C852B86E7799}">
      <dgm:prSet/>
      <dgm:spPr/>
      <dgm:t>
        <a:bodyPr/>
        <a:lstStyle/>
        <a:p>
          <a:endParaRPr lang="en-US"/>
        </a:p>
      </dgm:t>
    </dgm:pt>
    <dgm:pt modelId="{DA580DF6-9F79-4FDB-818D-E0BC6E72D03B}" type="sibTrans" cxnId="{94E05869-4D24-401E-AC5C-C852B86E7799}">
      <dgm:prSet/>
      <dgm:spPr/>
      <dgm:t>
        <a:bodyPr/>
        <a:lstStyle/>
        <a:p>
          <a:endParaRPr lang="en-US"/>
        </a:p>
      </dgm:t>
    </dgm:pt>
    <dgm:pt modelId="{C7546CB1-3CC1-490C-B094-96158C310BF1}">
      <dgm:prSet/>
      <dgm:spPr/>
      <dgm:t>
        <a:bodyPr/>
        <a:lstStyle/>
        <a:p>
          <a:r>
            <a:rPr lang="en-US"/>
            <a:t>Enhance object identification and tracking accuracy using deep learning algorithms.</a:t>
          </a:r>
        </a:p>
      </dgm:t>
    </dgm:pt>
    <dgm:pt modelId="{857A73C2-6F29-4C40-A7EA-103BD1310232}" type="parTrans" cxnId="{8F670EC0-EBCB-42A0-AA24-D3A8C656B2F7}">
      <dgm:prSet/>
      <dgm:spPr/>
      <dgm:t>
        <a:bodyPr/>
        <a:lstStyle/>
        <a:p>
          <a:endParaRPr lang="en-US"/>
        </a:p>
      </dgm:t>
    </dgm:pt>
    <dgm:pt modelId="{EAD8F249-BDCC-4FD7-821D-1D8E5D716B2A}" type="sibTrans" cxnId="{8F670EC0-EBCB-42A0-AA24-D3A8C656B2F7}">
      <dgm:prSet/>
      <dgm:spPr/>
      <dgm:t>
        <a:bodyPr/>
        <a:lstStyle/>
        <a:p>
          <a:endParaRPr lang="en-US"/>
        </a:p>
      </dgm:t>
    </dgm:pt>
    <dgm:pt modelId="{8FEA5A93-C421-45EB-861B-8EF5DEBFC92F}">
      <dgm:prSet/>
      <dgm:spPr/>
      <dgm:t>
        <a:bodyPr/>
        <a:lstStyle/>
        <a:p>
          <a:r>
            <a:rPr lang="en-US"/>
            <a:t>Offer real-time monitoring and alerting for possible security risks.</a:t>
          </a:r>
        </a:p>
      </dgm:t>
    </dgm:pt>
    <dgm:pt modelId="{9E271718-827C-421E-9226-0A3B9CAAB399}" type="parTrans" cxnId="{9F111E3E-D46E-4F8F-B78E-8AE6D773EA3E}">
      <dgm:prSet/>
      <dgm:spPr/>
      <dgm:t>
        <a:bodyPr/>
        <a:lstStyle/>
        <a:p>
          <a:endParaRPr lang="en-US"/>
        </a:p>
      </dgm:t>
    </dgm:pt>
    <dgm:pt modelId="{C616A0CE-990B-496C-A9B4-2DACFEDD192E}" type="sibTrans" cxnId="{9F111E3E-D46E-4F8F-B78E-8AE6D773EA3E}">
      <dgm:prSet/>
      <dgm:spPr/>
      <dgm:t>
        <a:bodyPr/>
        <a:lstStyle/>
        <a:p>
          <a:endParaRPr lang="en-US"/>
        </a:p>
      </dgm:t>
    </dgm:pt>
    <dgm:pt modelId="{203A4D30-F9DE-4C1E-9B29-531A2546163A}">
      <dgm:prSet/>
      <dgm:spPr/>
      <dgm:t>
        <a:bodyPr/>
        <a:lstStyle/>
        <a:p>
          <a:r>
            <a:rPr lang="en-US"/>
            <a:t>Investigate the potential of deep learning in improving video surveillance systems.</a:t>
          </a:r>
        </a:p>
      </dgm:t>
    </dgm:pt>
    <dgm:pt modelId="{A640DB41-E944-4DFE-AE59-F465572B8CCD}" type="parTrans" cxnId="{43FA89C9-7C20-4197-8250-6A9AE7BE7CCC}">
      <dgm:prSet/>
      <dgm:spPr/>
      <dgm:t>
        <a:bodyPr/>
        <a:lstStyle/>
        <a:p>
          <a:endParaRPr lang="en-US"/>
        </a:p>
      </dgm:t>
    </dgm:pt>
    <dgm:pt modelId="{B2D6B5A2-8133-4F41-82D5-88983827F157}" type="sibTrans" cxnId="{43FA89C9-7C20-4197-8250-6A9AE7BE7CCC}">
      <dgm:prSet/>
      <dgm:spPr/>
      <dgm:t>
        <a:bodyPr/>
        <a:lstStyle/>
        <a:p>
          <a:endParaRPr lang="en-US"/>
        </a:p>
      </dgm:t>
    </dgm:pt>
    <dgm:pt modelId="{4DA0487B-2539-4188-987C-D259D7B03690}" type="pres">
      <dgm:prSet presAssocID="{47D74CF7-59A8-4FD2-B881-25A36FE35550}" presName="vert0" presStyleCnt="0">
        <dgm:presLayoutVars>
          <dgm:dir/>
          <dgm:animOne val="branch"/>
          <dgm:animLvl val="lvl"/>
        </dgm:presLayoutVars>
      </dgm:prSet>
      <dgm:spPr/>
    </dgm:pt>
    <dgm:pt modelId="{ECFB0C7B-5B80-4785-B38C-8AF3243D4EE6}" type="pres">
      <dgm:prSet presAssocID="{9CD27991-5951-4ECD-B8CD-DAB0FEF8039B}" presName="thickLine" presStyleLbl="alignNode1" presStyleIdx="0" presStyleCnt="10"/>
      <dgm:spPr/>
    </dgm:pt>
    <dgm:pt modelId="{F3FD213B-209C-41BB-91AB-AD4BA990CF88}" type="pres">
      <dgm:prSet presAssocID="{9CD27991-5951-4ECD-B8CD-DAB0FEF8039B}" presName="horz1" presStyleCnt="0"/>
      <dgm:spPr/>
    </dgm:pt>
    <dgm:pt modelId="{12332650-EF09-47E8-8980-BDAB621A9392}" type="pres">
      <dgm:prSet presAssocID="{9CD27991-5951-4ECD-B8CD-DAB0FEF8039B}" presName="tx1" presStyleLbl="revTx" presStyleIdx="0" presStyleCnt="10"/>
      <dgm:spPr/>
    </dgm:pt>
    <dgm:pt modelId="{A99735BC-19E9-486D-BCB6-D49AAFA1334C}" type="pres">
      <dgm:prSet presAssocID="{9CD27991-5951-4ECD-B8CD-DAB0FEF8039B}" presName="vert1" presStyleCnt="0"/>
      <dgm:spPr/>
    </dgm:pt>
    <dgm:pt modelId="{42C517DD-53FC-4DAA-9BDE-BD02E89B9A57}" type="pres">
      <dgm:prSet presAssocID="{F602DE01-7C0C-4ED5-9910-93AB79485568}" presName="thickLine" presStyleLbl="alignNode1" presStyleIdx="1" presStyleCnt="10"/>
      <dgm:spPr/>
    </dgm:pt>
    <dgm:pt modelId="{0AB0E09A-7811-49D8-A5B4-E8FC93AFD766}" type="pres">
      <dgm:prSet presAssocID="{F602DE01-7C0C-4ED5-9910-93AB79485568}" presName="horz1" presStyleCnt="0"/>
      <dgm:spPr/>
    </dgm:pt>
    <dgm:pt modelId="{A0A8035C-7C64-49B8-80C6-A02F2C9DEC49}" type="pres">
      <dgm:prSet presAssocID="{F602DE01-7C0C-4ED5-9910-93AB79485568}" presName="tx1" presStyleLbl="revTx" presStyleIdx="1" presStyleCnt="10"/>
      <dgm:spPr/>
    </dgm:pt>
    <dgm:pt modelId="{704FA689-6F3F-4510-A504-1719F427D9F7}" type="pres">
      <dgm:prSet presAssocID="{F602DE01-7C0C-4ED5-9910-93AB79485568}" presName="vert1" presStyleCnt="0"/>
      <dgm:spPr/>
    </dgm:pt>
    <dgm:pt modelId="{679549F8-6A16-4F2B-AF47-99FCBD809193}" type="pres">
      <dgm:prSet presAssocID="{C521DCC2-1079-4ADA-B9E7-68A3F711E051}" presName="thickLine" presStyleLbl="alignNode1" presStyleIdx="2" presStyleCnt="10"/>
      <dgm:spPr/>
    </dgm:pt>
    <dgm:pt modelId="{9074757E-2C14-4DAE-8622-EA692F47564F}" type="pres">
      <dgm:prSet presAssocID="{C521DCC2-1079-4ADA-B9E7-68A3F711E051}" presName="horz1" presStyleCnt="0"/>
      <dgm:spPr/>
    </dgm:pt>
    <dgm:pt modelId="{724F44B7-9420-4B24-984F-AB8BD0E3844E}" type="pres">
      <dgm:prSet presAssocID="{C521DCC2-1079-4ADA-B9E7-68A3F711E051}" presName="tx1" presStyleLbl="revTx" presStyleIdx="2" presStyleCnt="10"/>
      <dgm:spPr/>
    </dgm:pt>
    <dgm:pt modelId="{0D0C833A-446C-400E-B499-018DA219F8C9}" type="pres">
      <dgm:prSet presAssocID="{C521DCC2-1079-4ADA-B9E7-68A3F711E051}" presName="vert1" presStyleCnt="0"/>
      <dgm:spPr/>
    </dgm:pt>
    <dgm:pt modelId="{059E3597-8DE0-4258-BCF2-51B759CF72B4}" type="pres">
      <dgm:prSet presAssocID="{73344404-B5AD-4CA4-A5FA-6E560B81CA00}" presName="thickLine" presStyleLbl="alignNode1" presStyleIdx="3" presStyleCnt="10"/>
      <dgm:spPr/>
    </dgm:pt>
    <dgm:pt modelId="{7978BEAF-A9D6-4D5D-B895-966FEFAE15DD}" type="pres">
      <dgm:prSet presAssocID="{73344404-B5AD-4CA4-A5FA-6E560B81CA00}" presName="horz1" presStyleCnt="0"/>
      <dgm:spPr/>
    </dgm:pt>
    <dgm:pt modelId="{FB6861A9-39F6-4F51-B816-E5DE2FDED2D8}" type="pres">
      <dgm:prSet presAssocID="{73344404-B5AD-4CA4-A5FA-6E560B81CA00}" presName="tx1" presStyleLbl="revTx" presStyleIdx="3" presStyleCnt="10"/>
      <dgm:spPr/>
    </dgm:pt>
    <dgm:pt modelId="{A6015E48-E310-439E-B010-A04E37964AFB}" type="pres">
      <dgm:prSet presAssocID="{73344404-B5AD-4CA4-A5FA-6E560B81CA00}" presName="vert1" presStyleCnt="0"/>
      <dgm:spPr/>
    </dgm:pt>
    <dgm:pt modelId="{13372BC0-EE20-48A2-9EF9-1401976C5E3C}" type="pres">
      <dgm:prSet presAssocID="{AD2F9ED4-FA79-47AC-AE61-125AF8C661A8}" presName="thickLine" presStyleLbl="alignNode1" presStyleIdx="4" presStyleCnt="10"/>
      <dgm:spPr/>
    </dgm:pt>
    <dgm:pt modelId="{4D900184-52E6-4000-A50A-FE9D957DBBB9}" type="pres">
      <dgm:prSet presAssocID="{AD2F9ED4-FA79-47AC-AE61-125AF8C661A8}" presName="horz1" presStyleCnt="0"/>
      <dgm:spPr/>
    </dgm:pt>
    <dgm:pt modelId="{8FD6AE36-7B03-49E9-8B3A-23BCB78F3DBA}" type="pres">
      <dgm:prSet presAssocID="{AD2F9ED4-FA79-47AC-AE61-125AF8C661A8}" presName="tx1" presStyleLbl="revTx" presStyleIdx="4" presStyleCnt="10"/>
      <dgm:spPr/>
    </dgm:pt>
    <dgm:pt modelId="{5EE65E52-E9E2-40A8-9492-90F8338777AA}" type="pres">
      <dgm:prSet presAssocID="{AD2F9ED4-FA79-47AC-AE61-125AF8C661A8}" presName="vert1" presStyleCnt="0"/>
      <dgm:spPr/>
    </dgm:pt>
    <dgm:pt modelId="{C46DB8FD-C2F4-4892-9574-8E427E5EA52E}" type="pres">
      <dgm:prSet presAssocID="{A076D80C-1452-4597-8B29-F52CBEC13B9C}" presName="thickLine" presStyleLbl="alignNode1" presStyleIdx="5" presStyleCnt="10"/>
      <dgm:spPr/>
    </dgm:pt>
    <dgm:pt modelId="{50882B54-08DD-45C0-9A9E-7846C66BE7FF}" type="pres">
      <dgm:prSet presAssocID="{A076D80C-1452-4597-8B29-F52CBEC13B9C}" presName="horz1" presStyleCnt="0"/>
      <dgm:spPr/>
    </dgm:pt>
    <dgm:pt modelId="{C5496427-260B-478B-BA1D-634B3B525AE9}" type="pres">
      <dgm:prSet presAssocID="{A076D80C-1452-4597-8B29-F52CBEC13B9C}" presName="tx1" presStyleLbl="revTx" presStyleIdx="5" presStyleCnt="10"/>
      <dgm:spPr/>
    </dgm:pt>
    <dgm:pt modelId="{1D8303CF-B162-4673-BD26-B8036A18F6B7}" type="pres">
      <dgm:prSet presAssocID="{A076D80C-1452-4597-8B29-F52CBEC13B9C}" presName="vert1" presStyleCnt="0"/>
      <dgm:spPr/>
    </dgm:pt>
    <dgm:pt modelId="{6CD0C4F4-BDBE-49AA-BAE8-91799FA88093}" type="pres">
      <dgm:prSet presAssocID="{CB5064BD-B610-4C39-A450-50E6A371C39D}" presName="thickLine" presStyleLbl="alignNode1" presStyleIdx="6" presStyleCnt="10"/>
      <dgm:spPr/>
    </dgm:pt>
    <dgm:pt modelId="{825AD320-6B42-493F-BB51-48C2C2477157}" type="pres">
      <dgm:prSet presAssocID="{CB5064BD-B610-4C39-A450-50E6A371C39D}" presName="horz1" presStyleCnt="0"/>
      <dgm:spPr/>
    </dgm:pt>
    <dgm:pt modelId="{AAA5BFC4-076B-45BE-9FA4-009F5D21AAE1}" type="pres">
      <dgm:prSet presAssocID="{CB5064BD-B610-4C39-A450-50E6A371C39D}" presName="tx1" presStyleLbl="revTx" presStyleIdx="6" presStyleCnt="10"/>
      <dgm:spPr/>
    </dgm:pt>
    <dgm:pt modelId="{A8A91720-DD32-4A13-BC6D-06F26A3A38B5}" type="pres">
      <dgm:prSet presAssocID="{CB5064BD-B610-4C39-A450-50E6A371C39D}" presName="vert1" presStyleCnt="0"/>
      <dgm:spPr/>
    </dgm:pt>
    <dgm:pt modelId="{A627E733-2312-4FEC-9143-369A30C25E7C}" type="pres">
      <dgm:prSet presAssocID="{C7546CB1-3CC1-490C-B094-96158C310BF1}" presName="thickLine" presStyleLbl="alignNode1" presStyleIdx="7" presStyleCnt="10"/>
      <dgm:spPr/>
    </dgm:pt>
    <dgm:pt modelId="{56918403-F7CA-42DF-A1D1-4D257C485A8A}" type="pres">
      <dgm:prSet presAssocID="{C7546CB1-3CC1-490C-B094-96158C310BF1}" presName="horz1" presStyleCnt="0"/>
      <dgm:spPr/>
    </dgm:pt>
    <dgm:pt modelId="{FCF02A26-F0C9-4B04-AD3A-3D5314EEE5A0}" type="pres">
      <dgm:prSet presAssocID="{C7546CB1-3CC1-490C-B094-96158C310BF1}" presName="tx1" presStyleLbl="revTx" presStyleIdx="7" presStyleCnt="10"/>
      <dgm:spPr/>
    </dgm:pt>
    <dgm:pt modelId="{407C5425-70FA-43E2-9DA6-873567A3487F}" type="pres">
      <dgm:prSet presAssocID="{C7546CB1-3CC1-490C-B094-96158C310BF1}" presName="vert1" presStyleCnt="0"/>
      <dgm:spPr/>
    </dgm:pt>
    <dgm:pt modelId="{2C73C6D4-6839-4E54-B0D0-181CCB5C8FF7}" type="pres">
      <dgm:prSet presAssocID="{8FEA5A93-C421-45EB-861B-8EF5DEBFC92F}" presName="thickLine" presStyleLbl="alignNode1" presStyleIdx="8" presStyleCnt="10"/>
      <dgm:spPr/>
    </dgm:pt>
    <dgm:pt modelId="{774F993A-FCB7-4E1E-A902-EF7A302F4F9E}" type="pres">
      <dgm:prSet presAssocID="{8FEA5A93-C421-45EB-861B-8EF5DEBFC92F}" presName="horz1" presStyleCnt="0"/>
      <dgm:spPr/>
    </dgm:pt>
    <dgm:pt modelId="{BFC6424F-D727-4720-81A5-5E1F9021823E}" type="pres">
      <dgm:prSet presAssocID="{8FEA5A93-C421-45EB-861B-8EF5DEBFC92F}" presName="tx1" presStyleLbl="revTx" presStyleIdx="8" presStyleCnt="10"/>
      <dgm:spPr/>
    </dgm:pt>
    <dgm:pt modelId="{FED8E259-463F-494E-8DDD-3D0795DF1441}" type="pres">
      <dgm:prSet presAssocID="{8FEA5A93-C421-45EB-861B-8EF5DEBFC92F}" presName="vert1" presStyleCnt="0"/>
      <dgm:spPr/>
    </dgm:pt>
    <dgm:pt modelId="{9650DF2E-EF6D-4ACB-8AB0-2B94BEA13CC4}" type="pres">
      <dgm:prSet presAssocID="{203A4D30-F9DE-4C1E-9B29-531A2546163A}" presName="thickLine" presStyleLbl="alignNode1" presStyleIdx="9" presStyleCnt="10"/>
      <dgm:spPr/>
    </dgm:pt>
    <dgm:pt modelId="{98C02E56-0026-42C8-89BE-FB7FDC4D2CAE}" type="pres">
      <dgm:prSet presAssocID="{203A4D30-F9DE-4C1E-9B29-531A2546163A}" presName="horz1" presStyleCnt="0"/>
      <dgm:spPr/>
    </dgm:pt>
    <dgm:pt modelId="{4B50F1E6-61AD-47A6-8AFD-24CA343A35D5}" type="pres">
      <dgm:prSet presAssocID="{203A4D30-F9DE-4C1E-9B29-531A2546163A}" presName="tx1" presStyleLbl="revTx" presStyleIdx="9" presStyleCnt="10"/>
      <dgm:spPr/>
    </dgm:pt>
    <dgm:pt modelId="{B6655781-2FF9-4BDD-AC06-8804CC268595}" type="pres">
      <dgm:prSet presAssocID="{203A4D30-F9DE-4C1E-9B29-531A2546163A}" presName="vert1" presStyleCnt="0"/>
      <dgm:spPr/>
    </dgm:pt>
  </dgm:ptLst>
  <dgm:cxnLst>
    <dgm:cxn modelId="{C8E8A603-4642-4375-9586-081652D51559}" srcId="{47D74CF7-59A8-4FD2-B881-25A36FE35550}" destId="{C521DCC2-1079-4ADA-B9E7-68A3F711E051}" srcOrd="2" destOrd="0" parTransId="{605F6D4A-EF1C-40C6-ABE6-DD2F02166216}" sibTransId="{EF99BCE4-6758-45A0-9A3E-61EA8002B059}"/>
    <dgm:cxn modelId="{45A25106-D3F4-4AFD-82E0-448E486C842D}" type="presOf" srcId="{AD2F9ED4-FA79-47AC-AE61-125AF8C661A8}" destId="{8FD6AE36-7B03-49E9-8B3A-23BCB78F3DBA}" srcOrd="0" destOrd="0" presId="urn:microsoft.com/office/officeart/2008/layout/LinedList"/>
    <dgm:cxn modelId="{FF4C770E-6974-410D-976D-FA4D306F9F8E}" type="presOf" srcId="{CB5064BD-B610-4C39-A450-50E6A371C39D}" destId="{AAA5BFC4-076B-45BE-9FA4-009F5D21AAE1}" srcOrd="0" destOrd="0" presId="urn:microsoft.com/office/officeart/2008/layout/LinedList"/>
    <dgm:cxn modelId="{56E48633-7F1F-4EBD-8A90-666AEAF28A5C}" type="presOf" srcId="{73344404-B5AD-4CA4-A5FA-6E560B81CA00}" destId="{FB6861A9-39F6-4F51-B816-E5DE2FDED2D8}" srcOrd="0" destOrd="0" presId="urn:microsoft.com/office/officeart/2008/layout/LinedList"/>
    <dgm:cxn modelId="{2B813938-D8F6-42D1-93D7-2863889FD689}" type="presOf" srcId="{C7546CB1-3CC1-490C-B094-96158C310BF1}" destId="{FCF02A26-F0C9-4B04-AD3A-3D5314EEE5A0}" srcOrd="0" destOrd="0" presId="urn:microsoft.com/office/officeart/2008/layout/LinedList"/>
    <dgm:cxn modelId="{9F111E3E-D46E-4F8F-B78E-8AE6D773EA3E}" srcId="{47D74CF7-59A8-4FD2-B881-25A36FE35550}" destId="{8FEA5A93-C421-45EB-861B-8EF5DEBFC92F}" srcOrd="8" destOrd="0" parTransId="{9E271718-827C-421E-9226-0A3B9CAAB399}" sibTransId="{C616A0CE-990B-496C-A9B4-2DACFEDD192E}"/>
    <dgm:cxn modelId="{94E05869-4D24-401E-AC5C-C852B86E7799}" srcId="{47D74CF7-59A8-4FD2-B881-25A36FE35550}" destId="{CB5064BD-B610-4C39-A450-50E6A371C39D}" srcOrd="6" destOrd="0" parTransId="{A272B100-C7F3-4358-A0EC-1D931FDEDE0C}" sibTransId="{DA580DF6-9F79-4FDB-818D-E0BC6E72D03B}"/>
    <dgm:cxn modelId="{29CB884A-6D3A-4319-BBFE-0BA28E2C357B}" srcId="{47D74CF7-59A8-4FD2-B881-25A36FE35550}" destId="{A076D80C-1452-4597-8B29-F52CBEC13B9C}" srcOrd="5" destOrd="0" parTransId="{14366679-627F-4317-AD2E-E4578650872A}" sibTransId="{24C7940A-1092-44A7-B140-A90B22CD423C}"/>
    <dgm:cxn modelId="{98EA0F74-9572-4DE7-A05A-E6376BFAD5DD}" type="presOf" srcId="{47D74CF7-59A8-4FD2-B881-25A36FE35550}" destId="{4DA0487B-2539-4188-987C-D259D7B03690}" srcOrd="0" destOrd="0" presId="urn:microsoft.com/office/officeart/2008/layout/LinedList"/>
    <dgm:cxn modelId="{6ABC2177-A629-4C79-B4F4-E50278E4487A}" type="presOf" srcId="{203A4D30-F9DE-4C1E-9B29-531A2546163A}" destId="{4B50F1E6-61AD-47A6-8AFD-24CA343A35D5}" srcOrd="0" destOrd="0" presId="urn:microsoft.com/office/officeart/2008/layout/LinedList"/>
    <dgm:cxn modelId="{174F5879-6556-4BC9-B841-D37200A9F74C}" srcId="{47D74CF7-59A8-4FD2-B881-25A36FE35550}" destId="{AD2F9ED4-FA79-47AC-AE61-125AF8C661A8}" srcOrd="4" destOrd="0" parTransId="{A644FCB5-842A-41D9-80B0-1C3829DD0195}" sibTransId="{CE9E1FEF-4A22-4DF7-8994-FBDA78A96A3C}"/>
    <dgm:cxn modelId="{CBD0178C-FFBE-4B1C-A997-CFAD86485274}" srcId="{47D74CF7-59A8-4FD2-B881-25A36FE35550}" destId="{73344404-B5AD-4CA4-A5FA-6E560B81CA00}" srcOrd="3" destOrd="0" parTransId="{049B8851-00F1-481E-9EA7-916C7645677E}" sibTransId="{38031F94-4C1B-4C3E-A1A2-40B1382AA53F}"/>
    <dgm:cxn modelId="{95F5AAA1-4CAD-4886-BCEF-194D50662926}" srcId="{47D74CF7-59A8-4FD2-B881-25A36FE35550}" destId="{9CD27991-5951-4ECD-B8CD-DAB0FEF8039B}" srcOrd="0" destOrd="0" parTransId="{14A7FE9E-F0E7-419D-827A-39515F21D647}" sibTransId="{17F2BF59-2EE1-4BB7-A20F-DE59F2CD7D20}"/>
    <dgm:cxn modelId="{A91FE4AE-D167-4CFC-8558-18E1DCF21A5F}" type="presOf" srcId="{A076D80C-1452-4597-8B29-F52CBEC13B9C}" destId="{C5496427-260B-478B-BA1D-634B3B525AE9}" srcOrd="0" destOrd="0" presId="urn:microsoft.com/office/officeart/2008/layout/LinedList"/>
    <dgm:cxn modelId="{8F670EC0-EBCB-42A0-AA24-D3A8C656B2F7}" srcId="{47D74CF7-59A8-4FD2-B881-25A36FE35550}" destId="{C7546CB1-3CC1-490C-B094-96158C310BF1}" srcOrd="7" destOrd="0" parTransId="{857A73C2-6F29-4C40-A7EA-103BD1310232}" sibTransId="{EAD8F249-BDCC-4FD7-821D-1D8E5D716B2A}"/>
    <dgm:cxn modelId="{43FA89C9-7C20-4197-8250-6A9AE7BE7CCC}" srcId="{47D74CF7-59A8-4FD2-B881-25A36FE35550}" destId="{203A4D30-F9DE-4C1E-9B29-531A2546163A}" srcOrd="9" destOrd="0" parTransId="{A640DB41-E944-4DFE-AE59-F465572B8CCD}" sibTransId="{B2D6B5A2-8133-4F41-82D5-88983827F157}"/>
    <dgm:cxn modelId="{8C5ABDD3-D124-4C36-975F-7FDCB98A9481}" type="presOf" srcId="{9CD27991-5951-4ECD-B8CD-DAB0FEF8039B}" destId="{12332650-EF09-47E8-8980-BDAB621A9392}" srcOrd="0" destOrd="0" presId="urn:microsoft.com/office/officeart/2008/layout/LinedList"/>
    <dgm:cxn modelId="{DDC815D8-E26C-4B04-A330-BE648A67A88C}" srcId="{47D74CF7-59A8-4FD2-B881-25A36FE35550}" destId="{F602DE01-7C0C-4ED5-9910-93AB79485568}" srcOrd="1" destOrd="0" parTransId="{3089B609-6114-44C4-83E8-502A7D31DAE3}" sibTransId="{2F67F7E1-FA13-4491-B2B1-F5A3A2BF7086}"/>
    <dgm:cxn modelId="{2985E9DE-536F-40FD-88ED-C2E8AC971718}" type="presOf" srcId="{F602DE01-7C0C-4ED5-9910-93AB79485568}" destId="{A0A8035C-7C64-49B8-80C6-A02F2C9DEC49}" srcOrd="0" destOrd="0" presId="urn:microsoft.com/office/officeart/2008/layout/LinedList"/>
    <dgm:cxn modelId="{CD3DA1F0-D8D2-46FF-933E-4442A9A52AB6}" type="presOf" srcId="{8FEA5A93-C421-45EB-861B-8EF5DEBFC92F}" destId="{BFC6424F-D727-4720-81A5-5E1F9021823E}" srcOrd="0" destOrd="0" presId="urn:microsoft.com/office/officeart/2008/layout/LinedList"/>
    <dgm:cxn modelId="{95FF2EF7-654F-461E-8358-86F1918360B4}" type="presOf" srcId="{C521DCC2-1079-4ADA-B9E7-68A3F711E051}" destId="{724F44B7-9420-4B24-984F-AB8BD0E3844E}" srcOrd="0" destOrd="0" presId="urn:microsoft.com/office/officeart/2008/layout/LinedList"/>
    <dgm:cxn modelId="{7DEF3D4F-AE32-458D-B76A-DB68ECFC9639}" type="presParOf" srcId="{4DA0487B-2539-4188-987C-D259D7B03690}" destId="{ECFB0C7B-5B80-4785-B38C-8AF3243D4EE6}" srcOrd="0" destOrd="0" presId="urn:microsoft.com/office/officeart/2008/layout/LinedList"/>
    <dgm:cxn modelId="{9C9CD34C-5EAF-4ABA-919A-43F87C146D29}" type="presParOf" srcId="{4DA0487B-2539-4188-987C-D259D7B03690}" destId="{F3FD213B-209C-41BB-91AB-AD4BA990CF88}" srcOrd="1" destOrd="0" presId="urn:microsoft.com/office/officeart/2008/layout/LinedList"/>
    <dgm:cxn modelId="{223BBC62-6B01-4EBD-A386-607FEEDA6AA9}" type="presParOf" srcId="{F3FD213B-209C-41BB-91AB-AD4BA990CF88}" destId="{12332650-EF09-47E8-8980-BDAB621A9392}" srcOrd="0" destOrd="0" presId="urn:microsoft.com/office/officeart/2008/layout/LinedList"/>
    <dgm:cxn modelId="{BC2F7E6B-59C7-46AA-87A9-7EDC96FA6EA6}" type="presParOf" srcId="{F3FD213B-209C-41BB-91AB-AD4BA990CF88}" destId="{A99735BC-19E9-486D-BCB6-D49AAFA1334C}" srcOrd="1" destOrd="0" presId="urn:microsoft.com/office/officeart/2008/layout/LinedList"/>
    <dgm:cxn modelId="{6218A930-7CE0-482B-9FD6-98DD29622F97}" type="presParOf" srcId="{4DA0487B-2539-4188-987C-D259D7B03690}" destId="{42C517DD-53FC-4DAA-9BDE-BD02E89B9A57}" srcOrd="2" destOrd="0" presId="urn:microsoft.com/office/officeart/2008/layout/LinedList"/>
    <dgm:cxn modelId="{19DE61F1-46B6-44F9-B219-B9B84F413040}" type="presParOf" srcId="{4DA0487B-2539-4188-987C-D259D7B03690}" destId="{0AB0E09A-7811-49D8-A5B4-E8FC93AFD766}" srcOrd="3" destOrd="0" presId="urn:microsoft.com/office/officeart/2008/layout/LinedList"/>
    <dgm:cxn modelId="{68B699B1-F2DC-47F7-9D1F-D3A2AC9C0011}" type="presParOf" srcId="{0AB0E09A-7811-49D8-A5B4-E8FC93AFD766}" destId="{A0A8035C-7C64-49B8-80C6-A02F2C9DEC49}" srcOrd="0" destOrd="0" presId="urn:microsoft.com/office/officeart/2008/layout/LinedList"/>
    <dgm:cxn modelId="{5CC461BA-099E-4185-8EE4-29296EAD6432}" type="presParOf" srcId="{0AB0E09A-7811-49D8-A5B4-E8FC93AFD766}" destId="{704FA689-6F3F-4510-A504-1719F427D9F7}" srcOrd="1" destOrd="0" presId="urn:microsoft.com/office/officeart/2008/layout/LinedList"/>
    <dgm:cxn modelId="{77AFF41F-FD24-414D-A438-9F243B561351}" type="presParOf" srcId="{4DA0487B-2539-4188-987C-D259D7B03690}" destId="{679549F8-6A16-4F2B-AF47-99FCBD809193}" srcOrd="4" destOrd="0" presId="urn:microsoft.com/office/officeart/2008/layout/LinedList"/>
    <dgm:cxn modelId="{38AFB96A-5F07-4D5E-9CBF-56EACEECFDE9}" type="presParOf" srcId="{4DA0487B-2539-4188-987C-D259D7B03690}" destId="{9074757E-2C14-4DAE-8622-EA692F47564F}" srcOrd="5" destOrd="0" presId="urn:microsoft.com/office/officeart/2008/layout/LinedList"/>
    <dgm:cxn modelId="{9B58E40E-AAD8-43CE-B4E3-1314EF967DDA}" type="presParOf" srcId="{9074757E-2C14-4DAE-8622-EA692F47564F}" destId="{724F44B7-9420-4B24-984F-AB8BD0E3844E}" srcOrd="0" destOrd="0" presId="urn:microsoft.com/office/officeart/2008/layout/LinedList"/>
    <dgm:cxn modelId="{CC478C5A-009C-43C2-873C-817E2A7F7486}" type="presParOf" srcId="{9074757E-2C14-4DAE-8622-EA692F47564F}" destId="{0D0C833A-446C-400E-B499-018DA219F8C9}" srcOrd="1" destOrd="0" presId="urn:microsoft.com/office/officeart/2008/layout/LinedList"/>
    <dgm:cxn modelId="{BE987E70-6C58-4F2C-8C50-64FBD26A374D}" type="presParOf" srcId="{4DA0487B-2539-4188-987C-D259D7B03690}" destId="{059E3597-8DE0-4258-BCF2-51B759CF72B4}" srcOrd="6" destOrd="0" presId="urn:microsoft.com/office/officeart/2008/layout/LinedList"/>
    <dgm:cxn modelId="{8A0D7DCC-E04C-479E-BA6B-196580A4209E}" type="presParOf" srcId="{4DA0487B-2539-4188-987C-D259D7B03690}" destId="{7978BEAF-A9D6-4D5D-B895-966FEFAE15DD}" srcOrd="7" destOrd="0" presId="urn:microsoft.com/office/officeart/2008/layout/LinedList"/>
    <dgm:cxn modelId="{F23F8069-799C-46AB-9569-CCE22BFA0557}" type="presParOf" srcId="{7978BEAF-A9D6-4D5D-B895-966FEFAE15DD}" destId="{FB6861A9-39F6-4F51-B816-E5DE2FDED2D8}" srcOrd="0" destOrd="0" presId="urn:microsoft.com/office/officeart/2008/layout/LinedList"/>
    <dgm:cxn modelId="{61852D18-2900-48D0-805F-843C07F36B5D}" type="presParOf" srcId="{7978BEAF-A9D6-4D5D-B895-966FEFAE15DD}" destId="{A6015E48-E310-439E-B010-A04E37964AFB}" srcOrd="1" destOrd="0" presId="urn:microsoft.com/office/officeart/2008/layout/LinedList"/>
    <dgm:cxn modelId="{EBF1D6F2-94FA-4586-8C7B-38F654D2E53A}" type="presParOf" srcId="{4DA0487B-2539-4188-987C-D259D7B03690}" destId="{13372BC0-EE20-48A2-9EF9-1401976C5E3C}" srcOrd="8" destOrd="0" presId="urn:microsoft.com/office/officeart/2008/layout/LinedList"/>
    <dgm:cxn modelId="{A80A0602-F6C9-47FC-B4B9-43F4AB980410}" type="presParOf" srcId="{4DA0487B-2539-4188-987C-D259D7B03690}" destId="{4D900184-52E6-4000-A50A-FE9D957DBBB9}" srcOrd="9" destOrd="0" presId="urn:microsoft.com/office/officeart/2008/layout/LinedList"/>
    <dgm:cxn modelId="{7F2B2841-7599-4042-A156-4D8FC32F0A45}" type="presParOf" srcId="{4D900184-52E6-4000-A50A-FE9D957DBBB9}" destId="{8FD6AE36-7B03-49E9-8B3A-23BCB78F3DBA}" srcOrd="0" destOrd="0" presId="urn:microsoft.com/office/officeart/2008/layout/LinedList"/>
    <dgm:cxn modelId="{6050B58C-D913-49B0-8C46-498FD8156017}" type="presParOf" srcId="{4D900184-52E6-4000-A50A-FE9D957DBBB9}" destId="{5EE65E52-E9E2-40A8-9492-90F8338777AA}" srcOrd="1" destOrd="0" presId="urn:microsoft.com/office/officeart/2008/layout/LinedList"/>
    <dgm:cxn modelId="{E81B3E0D-F832-4CC0-8273-4058082D1C9F}" type="presParOf" srcId="{4DA0487B-2539-4188-987C-D259D7B03690}" destId="{C46DB8FD-C2F4-4892-9574-8E427E5EA52E}" srcOrd="10" destOrd="0" presId="urn:microsoft.com/office/officeart/2008/layout/LinedList"/>
    <dgm:cxn modelId="{B6C43C0D-B4ED-44C0-89CF-50D480E2D874}" type="presParOf" srcId="{4DA0487B-2539-4188-987C-D259D7B03690}" destId="{50882B54-08DD-45C0-9A9E-7846C66BE7FF}" srcOrd="11" destOrd="0" presId="urn:microsoft.com/office/officeart/2008/layout/LinedList"/>
    <dgm:cxn modelId="{9C8EB4CF-24D4-4F71-830A-BACA920BEB8A}" type="presParOf" srcId="{50882B54-08DD-45C0-9A9E-7846C66BE7FF}" destId="{C5496427-260B-478B-BA1D-634B3B525AE9}" srcOrd="0" destOrd="0" presId="urn:microsoft.com/office/officeart/2008/layout/LinedList"/>
    <dgm:cxn modelId="{FB68655E-4DA1-43B7-9B93-3CD7B83F559E}" type="presParOf" srcId="{50882B54-08DD-45C0-9A9E-7846C66BE7FF}" destId="{1D8303CF-B162-4673-BD26-B8036A18F6B7}" srcOrd="1" destOrd="0" presId="urn:microsoft.com/office/officeart/2008/layout/LinedList"/>
    <dgm:cxn modelId="{334B18F5-0484-4A60-BBB7-FEFDD4F4C300}" type="presParOf" srcId="{4DA0487B-2539-4188-987C-D259D7B03690}" destId="{6CD0C4F4-BDBE-49AA-BAE8-91799FA88093}" srcOrd="12" destOrd="0" presId="urn:microsoft.com/office/officeart/2008/layout/LinedList"/>
    <dgm:cxn modelId="{7E07B334-B7EB-4519-AA83-6964F68AA510}" type="presParOf" srcId="{4DA0487B-2539-4188-987C-D259D7B03690}" destId="{825AD320-6B42-493F-BB51-48C2C2477157}" srcOrd="13" destOrd="0" presId="urn:microsoft.com/office/officeart/2008/layout/LinedList"/>
    <dgm:cxn modelId="{E3565D01-092C-4036-8D36-8FEC63FA2F3A}" type="presParOf" srcId="{825AD320-6B42-493F-BB51-48C2C2477157}" destId="{AAA5BFC4-076B-45BE-9FA4-009F5D21AAE1}" srcOrd="0" destOrd="0" presId="urn:microsoft.com/office/officeart/2008/layout/LinedList"/>
    <dgm:cxn modelId="{8C089D46-BD62-4CCF-9BCF-26E69E7CA504}" type="presParOf" srcId="{825AD320-6B42-493F-BB51-48C2C2477157}" destId="{A8A91720-DD32-4A13-BC6D-06F26A3A38B5}" srcOrd="1" destOrd="0" presId="urn:microsoft.com/office/officeart/2008/layout/LinedList"/>
    <dgm:cxn modelId="{F7303619-0B20-4663-B8B6-90373B9E40BC}" type="presParOf" srcId="{4DA0487B-2539-4188-987C-D259D7B03690}" destId="{A627E733-2312-4FEC-9143-369A30C25E7C}" srcOrd="14" destOrd="0" presId="urn:microsoft.com/office/officeart/2008/layout/LinedList"/>
    <dgm:cxn modelId="{B84E03FE-ABC2-4A00-A3A6-49C1328EC12A}" type="presParOf" srcId="{4DA0487B-2539-4188-987C-D259D7B03690}" destId="{56918403-F7CA-42DF-A1D1-4D257C485A8A}" srcOrd="15" destOrd="0" presId="urn:microsoft.com/office/officeart/2008/layout/LinedList"/>
    <dgm:cxn modelId="{69743CA9-77BD-4999-A05E-2AF5D433F9B2}" type="presParOf" srcId="{56918403-F7CA-42DF-A1D1-4D257C485A8A}" destId="{FCF02A26-F0C9-4B04-AD3A-3D5314EEE5A0}" srcOrd="0" destOrd="0" presId="urn:microsoft.com/office/officeart/2008/layout/LinedList"/>
    <dgm:cxn modelId="{5BFB625B-74D7-47E1-85D7-712C4E8FE6A8}" type="presParOf" srcId="{56918403-F7CA-42DF-A1D1-4D257C485A8A}" destId="{407C5425-70FA-43E2-9DA6-873567A3487F}" srcOrd="1" destOrd="0" presId="urn:microsoft.com/office/officeart/2008/layout/LinedList"/>
    <dgm:cxn modelId="{D6AA154A-6B31-4EAB-9C8D-33339AABF9ED}" type="presParOf" srcId="{4DA0487B-2539-4188-987C-D259D7B03690}" destId="{2C73C6D4-6839-4E54-B0D0-181CCB5C8FF7}" srcOrd="16" destOrd="0" presId="urn:microsoft.com/office/officeart/2008/layout/LinedList"/>
    <dgm:cxn modelId="{74FDA453-A8C7-4594-A4B9-077168D27708}" type="presParOf" srcId="{4DA0487B-2539-4188-987C-D259D7B03690}" destId="{774F993A-FCB7-4E1E-A902-EF7A302F4F9E}" srcOrd="17" destOrd="0" presId="urn:microsoft.com/office/officeart/2008/layout/LinedList"/>
    <dgm:cxn modelId="{0035E500-D506-4A90-ACD1-C87663FBB856}" type="presParOf" srcId="{774F993A-FCB7-4E1E-A902-EF7A302F4F9E}" destId="{BFC6424F-D727-4720-81A5-5E1F9021823E}" srcOrd="0" destOrd="0" presId="urn:microsoft.com/office/officeart/2008/layout/LinedList"/>
    <dgm:cxn modelId="{3B56CC00-FA48-437F-98B4-E0C483211DB7}" type="presParOf" srcId="{774F993A-FCB7-4E1E-A902-EF7A302F4F9E}" destId="{FED8E259-463F-494E-8DDD-3D0795DF1441}" srcOrd="1" destOrd="0" presId="urn:microsoft.com/office/officeart/2008/layout/LinedList"/>
    <dgm:cxn modelId="{1237848B-47CD-4B17-9D9F-C3A7C7113FA6}" type="presParOf" srcId="{4DA0487B-2539-4188-987C-D259D7B03690}" destId="{9650DF2E-EF6D-4ACB-8AB0-2B94BEA13CC4}" srcOrd="18" destOrd="0" presId="urn:microsoft.com/office/officeart/2008/layout/LinedList"/>
    <dgm:cxn modelId="{0562D1D4-C3D8-4D3F-8E3D-43834BD8C7E4}" type="presParOf" srcId="{4DA0487B-2539-4188-987C-D259D7B03690}" destId="{98C02E56-0026-42C8-89BE-FB7FDC4D2CAE}" srcOrd="19" destOrd="0" presId="urn:microsoft.com/office/officeart/2008/layout/LinedList"/>
    <dgm:cxn modelId="{5786FAD3-4E05-4463-B3A1-BA43B136EF53}" type="presParOf" srcId="{98C02E56-0026-42C8-89BE-FB7FDC4D2CAE}" destId="{4B50F1E6-61AD-47A6-8AFD-24CA343A35D5}" srcOrd="0" destOrd="0" presId="urn:microsoft.com/office/officeart/2008/layout/LinedList"/>
    <dgm:cxn modelId="{603805E1-DB0A-44D1-8CDF-D026E2E0C99F}" type="presParOf" srcId="{98C02E56-0026-42C8-89BE-FB7FDC4D2CAE}" destId="{B6655781-2FF9-4BDD-AC06-8804CC26859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630F3-E13D-4B87-865B-B85668ABF008}">
      <dsp:nvSpPr>
        <dsp:cNvPr id="0" name=""/>
        <dsp:cNvSpPr/>
      </dsp:nvSpPr>
      <dsp:spPr>
        <a:xfrm>
          <a:off x="478800" y="80439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175D6-7231-4AF0-8EDF-5D54486E56FF}">
      <dsp:nvSpPr>
        <dsp:cNvPr id="0" name=""/>
        <dsp:cNvSpPr/>
      </dsp:nvSpPr>
      <dsp:spPr>
        <a:xfrm>
          <a:off x="712800" y="103839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2C0914-0C5C-4E37-A809-DA3E98C2923C}">
      <dsp:nvSpPr>
        <dsp:cNvPr id="0" name=""/>
        <dsp:cNvSpPr/>
      </dsp:nvSpPr>
      <dsp:spPr>
        <a:xfrm>
          <a:off x="127800" y="2244399"/>
          <a:ext cx="1800000"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Develop a video surveillance system using deep learning technology.</a:t>
          </a:r>
        </a:p>
      </dsp:txBody>
      <dsp:txXfrm>
        <a:off x="127800" y="2244399"/>
        <a:ext cx="1800000" cy="1302539"/>
      </dsp:txXfrm>
    </dsp:sp>
    <dsp:sp modelId="{3087AA64-188C-47E5-9098-C4DA4E1EAAA7}">
      <dsp:nvSpPr>
        <dsp:cNvPr id="0" name=""/>
        <dsp:cNvSpPr/>
      </dsp:nvSpPr>
      <dsp:spPr>
        <a:xfrm>
          <a:off x="2593800" y="80439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90909-B986-4829-8159-36E26B768F2C}">
      <dsp:nvSpPr>
        <dsp:cNvPr id="0" name=""/>
        <dsp:cNvSpPr/>
      </dsp:nvSpPr>
      <dsp:spPr>
        <a:xfrm>
          <a:off x="2827800" y="103839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6BE61-9B93-49CC-BC69-2601B86184E7}">
      <dsp:nvSpPr>
        <dsp:cNvPr id="0" name=""/>
        <dsp:cNvSpPr/>
      </dsp:nvSpPr>
      <dsp:spPr>
        <a:xfrm>
          <a:off x="2242800" y="2244399"/>
          <a:ext cx="1800000"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Implement object detection and image classification for real-time monitoring.</a:t>
          </a:r>
        </a:p>
      </dsp:txBody>
      <dsp:txXfrm>
        <a:off x="2242800" y="2244399"/>
        <a:ext cx="1800000" cy="1302539"/>
      </dsp:txXfrm>
    </dsp:sp>
    <dsp:sp modelId="{2B6F407D-9147-48FB-9C55-25183313BAEE}">
      <dsp:nvSpPr>
        <dsp:cNvPr id="0" name=""/>
        <dsp:cNvSpPr/>
      </dsp:nvSpPr>
      <dsp:spPr>
        <a:xfrm>
          <a:off x="4708800" y="80439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B098F-0108-4377-84C9-F09B4DFF1486}">
      <dsp:nvSpPr>
        <dsp:cNvPr id="0" name=""/>
        <dsp:cNvSpPr/>
      </dsp:nvSpPr>
      <dsp:spPr>
        <a:xfrm>
          <a:off x="4942800" y="103839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80955-9E98-46AF-B5A1-AD0D1B95875D}">
      <dsp:nvSpPr>
        <dsp:cNvPr id="0" name=""/>
        <dsp:cNvSpPr/>
      </dsp:nvSpPr>
      <dsp:spPr>
        <a:xfrm>
          <a:off x="4357800" y="2244399"/>
          <a:ext cx="1800000"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Enhance system accuracy and efficiency through deep learning models.</a:t>
          </a:r>
        </a:p>
      </dsp:txBody>
      <dsp:txXfrm>
        <a:off x="4357800" y="2244399"/>
        <a:ext cx="1800000" cy="1302539"/>
      </dsp:txXfrm>
    </dsp:sp>
    <dsp:sp modelId="{906CF938-9D0E-4142-80B0-3FCAA4F4A031}">
      <dsp:nvSpPr>
        <dsp:cNvPr id="0" name=""/>
        <dsp:cNvSpPr/>
      </dsp:nvSpPr>
      <dsp:spPr>
        <a:xfrm>
          <a:off x="6823800" y="80439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AF134C-4EEE-4122-AD96-07F10E69EA64}">
      <dsp:nvSpPr>
        <dsp:cNvPr id="0" name=""/>
        <dsp:cNvSpPr/>
      </dsp:nvSpPr>
      <dsp:spPr>
        <a:xfrm>
          <a:off x="7057800" y="103839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5E8B2-9DD6-4C92-A118-26A07A538611}">
      <dsp:nvSpPr>
        <dsp:cNvPr id="0" name=""/>
        <dsp:cNvSpPr/>
      </dsp:nvSpPr>
      <dsp:spPr>
        <a:xfrm>
          <a:off x="6472800" y="2244399"/>
          <a:ext cx="1800000"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Address challenges such as latency Issues, real time-processing, and varying lighting conditions.</a:t>
          </a:r>
        </a:p>
      </dsp:txBody>
      <dsp:txXfrm>
        <a:off x="6472800" y="2244399"/>
        <a:ext cx="1800000" cy="1302539"/>
      </dsp:txXfrm>
    </dsp:sp>
    <dsp:sp modelId="{64683CC4-0B0B-44F4-9FA8-83CCACE13D6A}">
      <dsp:nvSpPr>
        <dsp:cNvPr id="0" name=""/>
        <dsp:cNvSpPr/>
      </dsp:nvSpPr>
      <dsp:spPr>
        <a:xfrm>
          <a:off x="8938800" y="80439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C15F09-CD91-42C8-8048-15BD6A405035}">
      <dsp:nvSpPr>
        <dsp:cNvPr id="0" name=""/>
        <dsp:cNvSpPr/>
      </dsp:nvSpPr>
      <dsp:spPr>
        <a:xfrm>
          <a:off x="9172800" y="103839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F520B-4E80-4656-B17C-98A1BBD7C43E}">
      <dsp:nvSpPr>
        <dsp:cNvPr id="0" name=""/>
        <dsp:cNvSpPr/>
      </dsp:nvSpPr>
      <dsp:spPr>
        <a:xfrm>
          <a:off x="8587800" y="2244399"/>
          <a:ext cx="1800000"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Evaluate system performance in terms of detection accuracy and processing speed.</a:t>
          </a:r>
        </a:p>
      </dsp:txBody>
      <dsp:txXfrm>
        <a:off x="8587800" y="2244399"/>
        <a:ext cx="1800000" cy="1302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B0C7B-5B80-4785-B38C-8AF3243D4EE6}">
      <dsp:nvSpPr>
        <dsp:cNvPr id="0" name=""/>
        <dsp:cNvSpPr/>
      </dsp:nvSpPr>
      <dsp:spPr>
        <a:xfrm>
          <a:off x="0" y="531"/>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32650-EF09-47E8-8980-BDAB621A9392}">
      <dsp:nvSpPr>
        <dsp:cNvPr id="0" name=""/>
        <dsp:cNvSpPr/>
      </dsp:nvSpPr>
      <dsp:spPr>
        <a:xfrm>
          <a:off x="0" y="531"/>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Scope:</a:t>
          </a:r>
          <a:endParaRPr lang="en-US" sz="2000" kern="1200"/>
        </a:p>
      </dsp:txBody>
      <dsp:txXfrm>
        <a:off x="0" y="531"/>
        <a:ext cx="10401300" cy="435027"/>
      </dsp:txXfrm>
    </dsp:sp>
    <dsp:sp modelId="{42C517DD-53FC-4DAA-9BDE-BD02E89B9A57}">
      <dsp:nvSpPr>
        <dsp:cNvPr id="0" name=""/>
        <dsp:cNvSpPr/>
      </dsp:nvSpPr>
      <dsp:spPr>
        <a:xfrm>
          <a:off x="0" y="435558"/>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8035C-7C64-49B8-80C6-A02F2C9DEC49}">
      <dsp:nvSpPr>
        <dsp:cNvPr id="0" name=""/>
        <dsp:cNvSpPr/>
      </dsp:nvSpPr>
      <dsp:spPr>
        <a:xfrm>
          <a:off x="0" y="435558"/>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Develop a video surveillance system using deep learning technology.</a:t>
          </a:r>
        </a:p>
      </dsp:txBody>
      <dsp:txXfrm>
        <a:off x="0" y="435558"/>
        <a:ext cx="10401300" cy="435027"/>
      </dsp:txXfrm>
    </dsp:sp>
    <dsp:sp modelId="{679549F8-6A16-4F2B-AF47-99FCBD809193}">
      <dsp:nvSpPr>
        <dsp:cNvPr id="0" name=""/>
        <dsp:cNvSpPr/>
      </dsp:nvSpPr>
      <dsp:spPr>
        <a:xfrm>
          <a:off x="0" y="870586"/>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F44B7-9420-4B24-984F-AB8BD0E3844E}">
      <dsp:nvSpPr>
        <dsp:cNvPr id="0" name=""/>
        <dsp:cNvSpPr/>
      </dsp:nvSpPr>
      <dsp:spPr>
        <a:xfrm>
          <a:off x="0" y="870586"/>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Implement object detection and image classification for real-time monitoring.</a:t>
          </a:r>
        </a:p>
      </dsp:txBody>
      <dsp:txXfrm>
        <a:off x="0" y="870586"/>
        <a:ext cx="10401300" cy="435027"/>
      </dsp:txXfrm>
    </dsp:sp>
    <dsp:sp modelId="{059E3597-8DE0-4258-BCF2-51B759CF72B4}">
      <dsp:nvSpPr>
        <dsp:cNvPr id="0" name=""/>
        <dsp:cNvSpPr/>
      </dsp:nvSpPr>
      <dsp:spPr>
        <a:xfrm>
          <a:off x="0" y="1305613"/>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861A9-39F6-4F51-B816-E5DE2FDED2D8}">
      <dsp:nvSpPr>
        <dsp:cNvPr id="0" name=""/>
        <dsp:cNvSpPr/>
      </dsp:nvSpPr>
      <dsp:spPr>
        <a:xfrm>
          <a:off x="0" y="1305613"/>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Integrate advanced features such as fire, violence and weapons detection.</a:t>
          </a:r>
        </a:p>
      </dsp:txBody>
      <dsp:txXfrm>
        <a:off x="0" y="1305613"/>
        <a:ext cx="10401300" cy="435027"/>
      </dsp:txXfrm>
    </dsp:sp>
    <dsp:sp modelId="{13372BC0-EE20-48A2-9EF9-1401976C5E3C}">
      <dsp:nvSpPr>
        <dsp:cNvPr id="0" name=""/>
        <dsp:cNvSpPr/>
      </dsp:nvSpPr>
      <dsp:spPr>
        <a:xfrm>
          <a:off x="0" y="1740641"/>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6AE36-7B03-49E9-8B3A-23BCB78F3DBA}">
      <dsp:nvSpPr>
        <dsp:cNvPr id="0" name=""/>
        <dsp:cNvSpPr/>
      </dsp:nvSpPr>
      <dsp:spPr>
        <a:xfrm>
          <a:off x="0" y="1740641"/>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Evaluate system performance in terms of accuracy and efficiency.</a:t>
          </a:r>
        </a:p>
      </dsp:txBody>
      <dsp:txXfrm>
        <a:off x="0" y="1740641"/>
        <a:ext cx="10401300" cy="435027"/>
      </dsp:txXfrm>
    </dsp:sp>
    <dsp:sp modelId="{C46DB8FD-C2F4-4892-9574-8E427E5EA52E}">
      <dsp:nvSpPr>
        <dsp:cNvPr id="0" name=""/>
        <dsp:cNvSpPr/>
      </dsp:nvSpPr>
      <dsp:spPr>
        <a:xfrm>
          <a:off x="0" y="2175668"/>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96427-260B-478B-BA1D-634B3B525AE9}">
      <dsp:nvSpPr>
        <dsp:cNvPr id="0" name=""/>
        <dsp:cNvSpPr/>
      </dsp:nvSpPr>
      <dsp:spPr>
        <a:xfrm>
          <a:off x="0" y="2175669"/>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Purpose:</a:t>
          </a:r>
          <a:endParaRPr lang="en-US" sz="2000" kern="1200"/>
        </a:p>
      </dsp:txBody>
      <dsp:txXfrm>
        <a:off x="0" y="2175669"/>
        <a:ext cx="10401300" cy="435027"/>
      </dsp:txXfrm>
    </dsp:sp>
    <dsp:sp modelId="{6CD0C4F4-BDBE-49AA-BAE8-91799FA88093}">
      <dsp:nvSpPr>
        <dsp:cNvPr id="0" name=""/>
        <dsp:cNvSpPr/>
      </dsp:nvSpPr>
      <dsp:spPr>
        <a:xfrm>
          <a:off x="0" y="2610696"/>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5BFC4-076B-45BE-9FA4-009F5D21AAE1}">
      <dsp:nvSpPr>
        <dsp:cNvPr id="0" name=""/>
        <dsp:cNvSpPr/>
      </dsp:nvSpPr>
      <dsp:spPr>
        <a:xfrm>
          <a:off x="0" y="2610696"/>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Enhance security measures through advanced video surveillance capabilities.</a:t>
          </a:r>
        </a:p>
      </dsp:txBody>
      <dsp:txXfrm>
        <a:off x="0" y="2610696"/>
        <a:ext cx="10401300" cy="435027"/>
      </dsp:txXfrm>
    </dsp:sp>
    <dsp:sp modelId="{A627E733-2312-4FEC-9143-369A30C25E7C}">
      <dsp:nvSpPr>
        <dsp:cNvPr id="0" name=""/>
        <dsp:cNvSpPr/>
      </dsp:nvSpPr>
      <dsp:spPr>
        <a:xfrm>
          <a:off x="0" y="3045724"/>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F02A26-F0C9-4B04-AD3A-3D5314EEE5A0}">
      <dsp:nvSpPr>
        <dsp:cNvPr id="0" name=""/>
        <dsp:cNvSpPr/>
      </dsp:nvSpPr>
      <dsp:spPr>
        <a:xfrm>
          <a:off x="0" y="3045724"/>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Enhance object identification and tracking accuracy using deep learning algorithms.</a:t>
          </a:r>
        </a:p>
      </dsp:txBody>
      <dsp:txXfrm>
        <a:off x="0" y="3045724"/>
        <a:ext cx="10401300" cy="435027"/>
      </dsp:txXfrm>
    </dsp:sp>
    <dsp:sp modelId="{2C73C6D4-6839-4E54-B0D0-181CCB5C8FF7}">
      <dsp:nvSpPr>
        <dsp:cNvPr id="0" name=""/>
        <dsp:cNvSpPr/>
      </dsp:nvSpPr>
      <dsp:spPr>
        <a:xfrm>
          <a:off x="0" y="3480751"/>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C6424F-D727-4720-81A5-5E1F9021823E}">
      <dsp:nvSpPr>
        <dsp:cNvPr id="0" name=""/>
        <dsp:cNvSpPr/>
      </dsp:nvSpPr>
      <dsp:spPr>
        <a:xfrm>
          <a:off x="0" y="3480751"/>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Offer real-time monitoring and alerting for possible security risks.</a:t>
          </a:r>
        </a:p>
      </dsp:txBody>
      <dsp:txXfrm>
        <a:off x="0" y="3480751"/>
        <a:ext cx="10401300" cy="435027"/>
      </dsp:txXfrm>
    </dsp:sp>
    <dsp:sp modelId="{9650DF2E-EF6D-4ACB-8AB0-2B94BEA13CC4}">
      <dsp:nvSpPr>
        <dsp:cNvPr id="0" name=""/>
        <dsp:cNvSpPr/>
      </dsp:nvSpPr>
      <dsp:spPr>
        <a:xfrm>
          <a:off x="0" y="3915779"/>
          <a:ext cx="104013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0F1E6-61AD-47A6-8AFD-24CA343A35D5}">
      <dsp:nvSpPr>
        <dsp:cNvPr id="0" name=""/>
        <dsp:cNvSpPr/>
      </dsp:nvSpPr>
      <dsp:spPr>
        <a:xfrm>
          <a:off x="0" y="3915779"/>
          <a:ext cx="104013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Investigate the potential of deep learning in improving video surveillance systems.</a:t>
          </a:r>
        </a:p>
      </dsp:txBody>
      <dsp:txXfrm>
        <a:off x="0" y="3915779"/>
        <a:ext cx="10401300" cy="43502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0EF31B-E4AC-4505-BC11-5C243976C193}"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3168808554"/>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0EF31B-E4AC-4505-BC11-5C243976C193}"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1300707865"/>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0EF31B-E4AC-4505-BC11-5C243976C193}"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1723987952"/>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0EF31B-E4AC-4505-BC11-5C243976C193}"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3251968779"/>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EF31B-E4AC-4505-BC11-5C243976C193}"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2334641851"/>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0EF31B-E4AC-4505-BC11-5C243976C193}"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2415574377"/>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0EF31B-E4AC-4505-BC11-5C243976C193}"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550388021"/>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0EF31B-E4AC-4505-BC11-5C243976C193}"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107145526"/>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EF31B-E4AC-4505-BC11-5C243976C193}"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3803702680"/>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EF31B-E4AC-4505-BC11-5C243976C193}"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1971078806"/>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EF31B-E4AC-4505-BC11-5C243976C193}"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C35A9-D21D-43C2-BFBA-6D84DC546DBC}" type="slidenum">
              <a:rPr lang="en-US" smtClean="0"/>
              <a:t>‹#›</a:t>
            </a:fld>
            <a:endParaRPr lang="en-US"/>
          </a:p>
        </p:txBody>
      </p:sp>
    </p:spTree>
    <p:extLst>
      <p:ext uri="{BB962C8B-B14F-4D97-AF65-F5344CB8AC3E}">
        <p14:creationId xmlns:p14="http://schemas.microsoft.com/office/powerpoint/2010/main" val="2045191171"/>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1" name="bomb.wav"/>
          </p:stSnd>
        </p:sndAc>
      </p:transition>
    </mc:Choice>
    <mc:Fallback xmlns="">
      <p:transition spd="slow">
        <p:circle/>
        <p:sndAc>
          <p:stSnd>
            <p:snd r:embed="rId3"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7399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EF31B-E4AC-4505-BC11-5C243976C193}" type="datetimeFigureOut">
              <a:rPr lang="en-US" smtClean="0"/>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C35A9-D21D-43C2-BFBA-6D84DC546DBC}" type="slidenum">
              <a:rPr lang="en-US" smtClean="0"/>
              <a:t>‹#›</a:t>
            </a:fld>
            <a:endParaRPr lang="en-US"/>
          </a:p>
        </p:txBody>
      </p:sp>
    </p:spTree>
    <p:extLst>
      <p:ext uri="{BB962C8B-B14F-4D97-AF65-F5344CB8AC3E}">
        <p14:creationId xmlns:p14="http://schemas.microsoft.com/office/powerpoint/2010/main" val="169495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circle/>
        <p:sndAc>
          <p:stSnd>
            <p:snd r:embed="rId13" name="bomb.wav"/>
          </p:stSnd>
        </p:sndAc>
      </p:transition>
    </mc:Choice>
    <mc:Fallback xmlns="">
      <p:transition spd="slow">
        <p:circle/>
        <p:sndAc>
          <p:stSnd>
            <p:snd r:embed="rId14" name="bomb.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jpeg"/><Relationship Id="rId7" Type="http://schemas.openxmlformats.org/officeDocument/2006/relationships/diagramQuickStyle" Target="../diagrams/quickStyl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audio" Target="../media/audio1.wav"/><Relationship Id="rId4" Type="http://schemas.openxmlformats.org/officeDocument/2006/relationships/image" Target="../media/image6.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audio" Target="../media/audio1.wav"/><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59" y="0"/>
            <a:ext cx="12563145" cy="6857999"/>
          </a:xfrm>
          <a:prstGeom prst="rect">
            <a:avLst/>
          </a:prstGeom>
        </p:spPr>
      </p:pic>
      <p:sp>
        <p:nvSpPr>
          <p:cNvPr id="2" name="Title 1"/>
          <p:cNvSpPr>
            <a:spLocks noGrp="1"/>
          </p:cNvSpPr>
          <p:nvPr>
            <p:ph type="ctrTitle"/>
          </p:nvPr>
        </p:nvSpPr>
        <p:spPr>
          <a:xfrm>
            <a:off x="218942" y="1631559"/>
            <a:ext cx="11616744" cy="2387600"/>
          </a:xfrm>
        </p:spPr>
        <p:txBody>
          <a:bodyPr>
            <a:normAutofit fontScale="90000"/>
          </a:bodyPr>
          <a:lstStyle/>
          <a:p>
            <a:br>
              <a:rPr lang="en-US" dirty="0"/>
            </a:br>
            <a:br>
              <a:rPr lang="en-US" sz="4900" dirty="0"/>
            </a:br>
            <a:br>
              <a:rPr lang="en-US" sz="4900" dirty="0"/>
            </a:br>
            <a:br>
              <a:rPr lang="en-US" sz="4900" dirty="0"/>
            </a:br>
            <a:br>
              <a:rPr lang="en-US" sz="4900" dirty="0"/>
            </a:br>
            <a:br>
              <a:rPr lang="en-US" sz="4900" dirty="0"/>
            </a:br>
            <a:br>
              <a:rPr lang="en-US" sz="4800" dirty="0"/>
            </a:br>
            <a:br>
              <a:rPr lang="en-US" sz="4900" dirty="0"/>
            </a:br>
            <a:br>
              <a:rPr lang="en-US" sz="4900" dirty="0"/>
            </a:br>
            <a:r>
              <a:rPr lang="en-US" sz="5400" b="1" dirty="0">
                <a:solidFill>
                  <a:schemeClr val="tx2">
                    <a:lumMod val="75000"/>
                  </a:schemeClr>
                </a:solidFill>
                <a:latin typeface="Algerian" panose="04020705040A02060702" pitchFamily="82" charset="0"/>
              </a:rPr>
              <a:t>Final Year Project Presentation</a:t>
            </a:r>
            <a:r>
              <a:rPr lang="en-US" sz="4900" b="1" dirty="0">
                <a:solidFill>
                  <a:schemeClr val="tx2">
                    <a:lumMod val="75000"/>
                  </a:schemeClr>
                </a:solidFill>
                <a:latin typeface="Algerian" panose="04020705040A02060702" pitchFamily="82" charset="0"/>
              </a:rPr>
              <a:t> </a:t>
            </a:r>
            <a:br>
              <a:rPr lang="en-US" sz="4900" dirty="0">
                <a:solidFill>
                  <a:schemeClr val="tx2">
                    <a:lumMod val="75000"/>
                  </a:schemeClr>
                </a:solidFill>
              </a:rPr>
            </a:br>
            <a:endParaRPr lang="en-US" dirty="0">
              <a:solidFill>
                <a:schemeClr val="tx2">
                  <a:lumMod val="75000"/>
                </a:schemeClr>
              </a:solidFill>
            </a:endParaRPr>
          </a:p>
        </p:txBody>
      </p:sp>
      <p:sp>
        <p:nvSpPr>
          <p:cNvPr id="3" name="Subtitle 2"/>
          <p:cNvSpPr>
            <a:spLocks noGrp="1"/>
          </p:cNvSpPr>
          <p:nvPr>
            <p:ph type="subTitle" idx="1"/>
          </p:nvPr>
        </p:nvSpPr>
        <p:spPr>
          <a:xfrm>
            <a:off x="1073239" y="4310075"/>
            <a:ext cx="10002197" cy="1260301"/>
          </a:xfrm>
        </p:spPr>
        <p:txBody>
          <a:bodyPr>
            <a:noAutofit/>
          </a:bodyPr>
          <a:lstStyle/>
          <a:p>
            <a:r>
              <a:rPr lang="en-US" sz="3200" b="1" dirty="0">
                <a:solidFill>
                  <a:schemeClr val="accent1">
                    <a:lumMod val="50000"/>
                  </a:schemeClr>
                </a:solidFill>
              </a:rPr>
              <a:t>Software Engineering Department</a:t>
            </a:r>
          </a:p>
          <a:p>
            <a:r>
              <a:rPr lang="en-US" sz="3200" b="1" dirty="0">
                <a:solidFill>
                  <a:schemeClr val="accent1">
                    <a:lumMod val="50000"/>
                  </a:schemeClr>
                </a:solidFill>
              </a:rPr>
              <a:t>Sir Syed University of Engineering &amp;Technology</a:t>
            </a: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9570" t="16247" r="20519" b="24283"/>
          <a:stretch/>
        </p:blipFill>
        <p:spPr>
          <a:xfrm>
            <a:off x="10762344" y="0"/>
            <a:ext cx="1429656" cy="141915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79" y="39397"/>
            <a:ext cx="1340361" cy="134036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9953" y="66347"/>
            <a:ext cx="1814720" cy="1286462"/>
          </a:xfrm>
          <a:prstGeom prst="rect">
            <a:avLst/>
          </a:prstGeom>
        </p:spPr>
      </p:pic>
    </p:spTree>
    <p:extLst>
      <p:ext uri="{BB962C8B-B14F-4D97-AF65-F5344CB8AC3E}">
        <p14:creationId xmlns:p14="http://schemas.microsoft.com/office/powerpoint/2010/main" val="3016687126"/>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7" name="bomb.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small squares&#10;&#10;Description automatically generated"/>
          <p:cNvPicPr>
            <a:picLocks noChangeAspect="1"/>
          </p:cNvPicPr>
          <p:nvPr/>
        </p:nvPicPr>
        <p:blipFill>
          <a:blip r:embed="rId3">
            <a:alphaModFix amt="40000"/>
            <a:extLst>
              <a:ext uri="{28A0092B-C50C-407E-A947-70E740481C1C}">
                <a14:useLocalDpi xmlns:a14="http://schemas.microsoft.com/office/drawing/2010/main" val="0"/>
              </a:ext>
            </a:extLst>
          </a:blip>
          <a:srcRect t="3846"/>
          <a:stretch/>
        </p:blipFill>
        <p:spPr>
          <a:xfrm>
            <a:off x="20" y="10"/>
            <a:ext cx="12191979"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sz="5400" b="1">
                <a:solidFill>
                  <a:schemeClr val="bg1"/>
                </a:solidFill>
              </a:rPr>
              <a:t>Methodology</a:t>
            </a:r>
          </a:p>
        </p:txBody>
      </p:sp>
      <p:sp>
        <p:nvSpPr>
          <p:cNvPr id="1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2004446"/>
            <a:ext cx="10515600" cy="4176897"/>
          </a:xfrm>
        </p:spPr>
        <p:txBody>
          <a:bodyPr numCol="1">
            <a:normAutofit/>
          </a:bodyPr>
          <a:lstStyle/>
          <a:p>
            <a:pPr marL="342900" indent="-342900">
              <a:buFont typeface="+mj-lt"/>
              <a:buAutoNum type="arabicPeriod"/>
            </a:pPr>
            <a:r>
              <a:rPr lang="en-US" sz="1500" dirty="0">
                <a:solidFill>
                  <a:schemeClr val="bg1"/>
                </a:solidFill>
              </a:rPr>
              <a:t>Data Collection:</a:t>
            </a:r>
          </a:p>
          <a:p>
            <a:pPr lvl="1">
              <a:buFontTx/>
              <a:buChar char="-"/>
            </a:pPr>
            <a:r>
              <a:rPr lang="en-US" sz="1500" dirty="0">
                <a:solidFill>
                  <a:schemeClr val="bg1"/>
                </a:solidFill>
              </a:rPr>
              <a:t>Source: Kaggle datasets.</a:t>
            </a:r>
          </a:p>
          <a:p>
            <a:pPr lvl="1">
              <a:buFontTx/>
              <a:buChar char="-"/>
            </a:pPr>
            <a:r>
              <a:rPr lang="en-US" sz="1500" dirty="0">
                <a:solidFill>
                  <a:schemeClr val="bg1"/>
                </a:solidFill>
              </a:rPr>
              <a:t>Content: Surveillance footage focused on weapons, violence, and fire detection.</a:t>
            </a:r>
          </a:p>
          <a:p>
            <a:pPr lvl="1">
              <a:buFontTx/>
              <a:buChar char="-"/>
            </a:pPr>
            <a:r>
              <a:rPr lang="en-US" sz="1500" dirty="0">
                <a:solidFill>
                  <a:schemeClr val="bg1"/>
                </a:solidFill>
              </a:rPr>
              <a:t>Diversity: Includes various environments and conditions for robust model training.</a:t>
            </a:r>
          </a:p>
          <a:p>
            <a:pPr marL="342900" indent="-342900">
              <a:buFont typeface="+mj-lt"/>
              <a:buAutoNum type="arabicPeriod"/>
            </a:pPr>
            <a:r>
              <a:rPr lang="en-US" sz="1500" dirty="0">
                <a:solidFill>
                  <a:schemeClr val="bg1"/>
                </a:solidFill>
              </a:rPr>
              <a:t>Data Preprocessing:  </a:t>
            </a:r>
          </a:p>
          <a:p>
            <a:pPr marL="457200" lvl="1" indent="0">
              <a:buNone/>
            </a:pPr>
            <a:r>
              <a:rPr lang="en-US" sz="1500" dirty="0">
                <a:solidFill>
                  <a:schemeClr val="bg1"/>
                </a:solidFill>
              </a:rPr>
              <a:t>- Frame Extraction: Videos are split into frames for model input.</a:t>
            </a:r>
          </a:p>
          <a:p>
            <a:pPr marL="457200" lvl="1" indent="0">
              <a:buNone/>
            </a:pPr>
            <a:r>
              <a:rPr lang="en-US" sz="1500" dirty="0">
                <a:solidFill>
                  <a:schemeClr val="bg1"/>
                </a:solidFill>
              </a:rPr>
              <a:t>- Data Augmentation: Techniques like shuffling, and scaling are applied to enhance data diversity.</a:t>
            </a:r>
          </a:p>
          <a:p>
            <a:pPr marL="342900" indent="-342900">
              <a:buFont typeface="+mj-lt"/>
              <a:buAutoNum type="arabicPeriod"/>
            </a:pPr>
            <a:r>
              <a:rPr lang="en-US" sz="1500" dirty="0">
                <a:solidFill>
                  <a:schemeClr val="bg1"/>
                </a:solidFill>
              </a:rPr>
              <a:t>Model Training:  </a:t>
            </a:r>
          </a:p>
          <a:p>
            <a:pPr lvl="1">
              <a:buFontTx/>
              <a:buChar char="-"/>
            </a:pPr>
            <a:r>
              <a:rPr lang="en-US" sz="1500" dirty="0">
                <a:solidFill>
                  <a:schemeClr val="bg1"/>
                </a:solidFill>
              </a:rPr>
              <a:t>Models Used: ResNet-50 for classification, and Faster R-CNN ResNet50 FPN for object detection.</a:t>
            </a:r>
          </a:p>
          <a:p>
            <a:pPr lvl="1">
              <a:buFontTx/>
              <a:buChar char="-"/>
            </a:pPr>
            <a:r>
              <a:rPr lang="en-US" sz="1500" dirty="0">
                <a:solidFill>
                  <a:schemeClr val="bg1"/>
                </a:solidFill>
              </a:rPr>
              <a:t>Training: Conducted with supervised learning, optimized through cross-validation and early stopping.</a:t>
            </a:r>
          </a:p>
          <a:p>
            <a:pPr marL="342900" indent="-342900">
              <a:buFont typeface="+mj-lt"/>
              <a:buAutoNum type="arabicPeriod"/>
            </a:pPr>
            <a:r>
              <a:rPr lang="en-US" sz="1500" dirty="0">
                <a:solidFill>
                  <a:schemeClr val="bg1"/>
                </a:solidFill>
              </a:rPr>
              <a:t>System Integration  </a:t>
            </a:r>
          </a:p>
          <a:p>
            <a:pPr lvl="1">
              <a:buFontTx/>
              <a:buChar char="-"/>
            </a:pPr>
            <a:r>
              <a:rPr lang="en-US" sz="1500" dirty="0">
                <a:solidFill>
                  <a:schemeClr val="bg1"/>
                </a:solidFill>
              </a:rPr>
              <a:t>Deployment: Camera feed processed in real-time, routed through a modem to an AWS EC2 instance.</a:t>
            </a:r>
          </a:p>
          <a:p>
            <a:pPr lvl="1">
              <a:buFontTx/>
              <a:buChar char="-"/>
            </a:pPr>
            <a:r>
              <a:rPr lang="en-US" sz="1500" dirty="0">
                <a:solidFill>
                  <a:schemeClr val="bg1"/>
                </a:solidFill>
              </a:rPr>
              <a:t>Testing: System performance validated through real-world scenarios and metrics evaluation.</a:t>
            </a:r>
            <a:endParaRPr lang="en-US" sz="1500" b="1" dirty="0">
              <a:solidFill>
                <a:schemeClr val="bg1"/>
              </a:solidFill>
            </a:endParaRPr>
          </a:p>
        </p:txBody>
      </p:sp>
    </p:spTree>
    <p:extLst>
      <p:ext uri="{BB962C8B-B14F-4D97-AF65-F5344CB8AC3E}">
        <p14:creationId xmlns:p14="http://schemas.microsoft.com/office/powerpoint/2010/main" val="3874658956"/>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4" name="bomb.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7686261"/>
          </a:xfrm>
          <a:prstGeom prst="rect">
            <a:avLst/>
          </a:prstGeom>
        </p:spPr>
      </p:pic>
      <p:sp>
        <p:nvSpPr>
          <p:cNvPr id="2" name="Title 1"/>
          <p:cNvSpPr>
            <a:spLocks noGrp="1"/>
          </p:cNvSpPr>
          <p:nvPr>
            <p:ph type="title"/>
          </p:nvPr>
        </p:nvSpPr>
        <p:spPr/>
        <p:txBody>
          <a:bodyPr/>
          <a:lstStyle/>
          <a:p>
            <a:r>
              <a:rPr lang="en-US" b="1" dirty="0">
                <a:solidFill>
                  <a:schemeClr val="bg1"/>
                </a:solidFill>
              </a:rPr>
              <a:t>Observation &amp; Results</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50238"/>
          <a:stretch/>
        </p:blipFill>
        <p:spPr>
          <a:xfrm>
            <a:off x="8356827" y="2214836"/>
            <a:ext cx="3390530" cy="446425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061" y="2214835"/>
            <a:ext cx="3061251" cy="446425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3898" y="2214836"/>
            <a:ext cx="3984203" cy="4464257"/>
          </a:xfrm>
          <a:prstGeom prst="rect">
            <a:avLst/>
          </a:prstGeom>
        </p:spPr>
      </p:pic>
      <p:sp>
        <p:nvSpPr>
          <p:cNvPr id="8" name="Rectangle 7"/>
          <p:cNvSpPr/>
          <p:nvPr/>
        </p:nvSpPr>
        <p:spPr>
          <a:xfrm>
            <a:off x="838200" y="1506022"/>
            <a:ext cx="2996974" cy="523220"/>
          </a:xfrm>
          <a:prstGeom prst="rect">
            <a:avLst/>
          </a:prstGeom>
        </p:spPr>
        <p:txBody>
          <a:bodyPr wrap="none">
            <a:spAutoFit/>
          </a:bodyPr>
          <a:lstStyle/>
          <a:p>
            <a:r>
              <a:rPr lang="en-US" dirty="0">
                <a:solidFill>
                  <a:schemeClr val="bg1">
                    <a:lumMod val="85000"/>
                  </a:schemeClr>
                </a:solidFill>
              </a:rPr>
              <a:t> </a:t>
            </a:r>
            <a:r>
              <a:rPr lang="en-US" sz="2800" dirty="0">
                <a:solidFill>
                  <a:schemeClr val="bg1">
                    <a:lumMod val="85000"/>
                  </a:schemeClr>
                </a:solidFill>
              </a:rPr>
              <a:t>Violence Detection</a:t>
            </a:r>
          </a:p>
        </p:txBody>
      </p:sp>
      <p:sp>
        <p:nvSpPr>
          <p:cNvPr id="9" name="Rectangle 8"/>
          <p:cNvSpPr/>
          <p:nvPr/>
        </p:nvSpPr>
        <p:spPr>
          <a:xfrm>
            <a:off x="4936033" y="1506022"/>
            <a:ext cx="2802247" cy="523220"/>
          </a:xfrm>
          <a:prstGeom prst="rect">
            <a:avLst/>
          </a:prstGeom>
        </p:spPr>
        <p:txBody>
          <a:bodyPr wrap="square">
            <a:spAutoFit/>
          </a:bodyPr>
          <a:lstStyle/>
          <a:p>
            <a:r>
              <a:rPr lang="en-US" sz="2800" dirty="0">
                <a:solidFill>
                  <a:schemeClr val="bg1">
                    <a:lumMod val="85000"/>
                  </a:schemeClr>
                </a:solidFill>
              </a:rPr>
              <a:t>Fire Detection</a:t>
            </a:r>
          </a:p>
        </p:txBody>
      </p:sp>
      <p:sp>
        <p:nvSpPr>
          <p:cNvPr id="10" name="Rectangle 9"/>
          <p:cNvSpPr/>
          <p:nvPr/>
        </p:nvSpPr>
        <p:spPr>
          <a:xfrm>
            <a:off x="8356827" y="1506022"/>
            <a:ext cx="3329976" cy="523220"/>
          </a:xfrm>
          <a:prstGeom prst="rect">
            <a:avLst/>
          </a:prstGeom>
        </p:spPr>
        <p:txBody>
          <a:bodyPr wrap="square">
            <a:spAutoFit/>
          </a:bodyPr>
          <a:lstStyle/>
          <a:p>
            <a:r>
              <a:rPr lang="en-US" sz="2800" dirty="0">
                <a:solidFill>
                  <a:schemeClr val="bg1">
                    <a:lumMod val="85000"/>
                  </a:schemeClr>
                </a:solidFill>
              </a:rPr>
              <a:t>Weapon Detection</a:t>
            </a:r>
          </a:p>
        </p:txBody>
      </p:sp>
    </p:spTree>
    <p:extLst>
      <p:ext uri="{BB962C8B-B14F-4D97-AF65-F5344CB8AC3E}">
        <p14:creationId xmlns:p14="http://schemas.microsoft.com/office/powerpoint/2010/main" val="1642957066"/>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7" name="bomb.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Picture 4" descr="A blue background with small squares&#10;&#10;Description automatically generated"/>
          <p:cNvPicPr>
            <a:picLocks noChangeAspect="1"/>
          </p:cNvPicPr>
          <p:nvPr/>
        </p:nvPicPr>
        <p:blipFill>
          <a:blip r:embed="rId4">
            <a:alphaModFix amt="60000"/>
            <a:extLst>
              <a:ext uri="{28A0092B-C50C-407E-A947-70E740481C1C}">
                <a14:useLocalDpi xmlns:a14="http://schemas.microsoft.com/office/drawing/2010/main" val="0"/>
              </a:ext>
            </a:extLst>
          </a:blip>
          <a:srcRect t="3822" r="-1" b="-1"/>
          <a:stretch/>
        </p:blipFill>
        <p:spPr>
          <a:xfrm>
            <a:off x="20" y="10"/>
            <a:ext cx="12188932" cy="6857990"/>
          </a:xfrm>
          <a:prstGeom prst="rect">
            <a:avLst/>
          </a:prstGeom>
        </p:spPr>
      </p:pic>
      <p:sp>
        <p:nvSpPr>
          <p:cNvPr id="2" name="Title 1"/>
          <p:cNvSpPr>
            <a:spLocks noGrp="1"/>
          </p:cNvSpPr>
          <p:nvPr>
            <p:ph type="title"/>
          </p:nvPr>
        </p:nvSpPr>
        <p:spPr>
          <a:xfrm>
            <a:off x="1191965" y="552807"/>
            <a:ext cx="9801854" cy="2790331"/>
          </a:xfrm>
        </p:spPr>
        <p:txBody>
          <a:bodyPr anchor="b">
            <a:normAutofit/>
          </a:bodyPr>
          <a:lstStyle/>
          <a:p>
            <a:pPr algn="ctr"/>
            <a:r>
              <a:rPr lang="en-US" sz="4800" b="1">
                <a:solidFill>
                  <a:srgbClr val="FFFFFF"/>
                </a:solidFill>
              </a:rPr>
              <a:t>Project as Product</a:t>
            </a:r>
          </a:p>
        </p:txBody>
      </p:sp>
      <p:sp>
        <p:nvSpPr>
          <p:cNvPr id="4" name="Rectangle 1"/>
          <p:cNvSpPr>
            <a:spLocks noGrp="1" noChangeArrowheads="1"/>
          </p:cNvSpPr>
          <p:nvPr>
            <p:ph idx="1"/>
          </p:nvPr>
        </p:nvSpPr>
        <p:spPr bwMode="auto">
          <a:xfrm>
            <a:off x="3837709" y="3510476"/>
            <a:ext cx="7156111" cy="26142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rgbClr val="FFFFFF"/>
                </a:solidFill>
                <a:effectLst/>
              </a:rPr>
              <a:t>Value</a:t>
            </a:r>
            <a:r>
              <a:rPr kumimoji="0" lang="en-US" altLang="en-US" sz="1800" b="0" i="0" u="none" strike="noStrike" cap="none" normalizeH="0" baseline="0" dirty="0">
                <a:ln>
                  <a:noFill/>
                </a:ln>
                <a:solidFill>
                  <a:srgbClr val="FFFFFF"/>
                </a:solidFill>
                <a:effectLst/>
              </a:rPr>
              <a:t>: Real-time incident detection and alerts.</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rgbClr val="FFFFFF"/>
                </a:solidFill>
                <a:effectLst/>
              </a:rPr>
              <a:t>Partners</a:t>
            </a:r>
            <a:r>
              <a:rPr kumimoji="0" lang="en-US" altLang="en-US" sz="1800" b="0" i="0" u="none" strike="noStrike" cap="none" normalizeH="0" baseline="0" dirty="0">
                <a:ln>
                  <a:noFill/>
                </a:ln>
                <a:solidFill>
                  <a:srgbClr val="FFFFFF"/>
                </a:solidFill>
                <a:effectLst/>
              </a:rPr>
              <a:t>: Hardware suppliers, AWS, security experts.</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rgbClr val="FFFFFF"/>
                </a:solidFill>
                <a:effectLst/>
              </a:rPr>
              <a:t>Activities</a:t>
            </a:r>
            <a:r>
              <a:rPr kumimoji="0" lang="en-US" altLang="en-US" sz="1800" b="0" i="0" u="none" strike="noStrike" cap="none" normalizeH="0" baseline="0" dirty="0">
                <a:ln>
                  <a:noFill/>
                </a:ln>
                <a:solidFill>
                  <a:srgbClr val="FFFFFF"/>
                </a:solidFill>
                <a:effectLst/>
              </a:rPr>
              <a:t>: Model training, system setup, maintenance.</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rgbClr val="FFFFFF"/>
                </a:solidFill>
                <a:effectLst/>
              </a:rPr>
              <a:t>Customers</a:t>
            </a:r>
            <a:r>
              <a:rPr kumimoji="0" lang="en-US" altLang="en-US" sz="1800" b="0" i="0" u="none" strike="noStrike" cap="none" normalizeH="0" baseline="0" dirty="0">
                <a:ln>
                  <a:noFill/>
                </a:ln>
                <a:solidFill>
                  <a:srgbClr val="FFFFFF"/>
                </a:solidFill>
                <a:effectLst/>
              </a:rPr>
              <a:t>: Businesses, security firms, property managers.</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rgbClr val="FFFFFF"/>
                </a:solidFill>
                <a:effectLst/>
              </a:rPr>
              <a:t>Revenue</a:t>
            </a:r>
            <a:r>
              <a:rPr kumimoji="0" lang="en-US" altLang="en-US" sz="1800" b="0" i="0" u="none" strike="noStrike" cap="none" normalizeH="0" baseline="0" dirty="0">
                <a:ln>
                  <a:noFill/>
                </a:ln>
                <a:solidFill>
                  <a:srgbClr val="FFFFFF"/>
                </a:solidFill>
                <a:effectLst/>
              </a:rPr>
              <a:t>: Subscriptions, setup fees, service contracts. </a:t>
            </a:r>
          </a:p>
        </p:txBody>
      </p:sp>
    </p:spTree>
    <p:extLst>
      <p:ext uri="{BB962C8B-B14F-4D97-AF65-F5344CB8AC3E}">
        <p14:creationId xmlns:p14="http://schemas.microsoft.com/office/powerpoint/2010/main" val="2634032500"/>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5" name="bomb.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3">
            <a:alphaModFix amt="55000"/>
            <a:extLst>
              <a:ext uri="{28A0092B-C50C-407E-A947-70E740481C1C}">
                <a14:useLocalDpi xmlns:a14="http://schemas.microsoft.com/office/drawing/2010/main" val="0"/>
              </a:ext>
            </a:extLst>
          </a:blip>
          <a:srcRect t="3846"/>
          <a:stretch/>
        </p:blipFill>
        <p:spPr>
          <a:xfrm>
            <a:off x="20" y="-9107"/>
            <a:ext cx="12191980" cy="6858000"/>
          </a:xfrm>
          <a:prstGeom prst="rect">
            <a:avLst/>
          </a:prstGeom>
        </p:spPr>
      </p:pic>
      <p:sp>
        <p:nvSpPr>
          <p:cNvPr id="2" name="Title 1"/>
          <p:cNvSpPr>
            <a:spLocks noGrp="1"/>
          </p:cNvSpPr>
          <p:nvPr>
            <p:ph type="title"/>
          </p:nvPr>
        </p:nvSpPr>
        <p:spPr>
          <a:xfrm>
            <a:off x="686834" y="591344"/>
            <a:ext cx="3200400" cy="5585619"/>
          </a:xfrm>
        </p:spPr>
        <p:txBody>
          <a:bodyPr>
            <a:normAutofit/>
          </a:bodyPr>
          <a:lstStyle/>
          <a:p>
            <a:r>
              <a:rPr lang="en-US" b="1">
                <a:solidFill>
                  <a:srgbClr val="FFFFFF"/>
                </a:solidFill>
              </a:rPr>
              <a:t>Business Model</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447308" y="591344"/>
            <a:ext cx="6906491" cy="5585619"/>
          </a:xfrm>
        </p:spPr>
        <p:txBody>
          <a:bodyPr anchor="ctr">
            <a:normAutofit/>
          </a:bodyPr>
          <a:lstStyle/>
          <a:p>
            <a:r>
              <a:rPr lang="en-US" sz="2600">
                <a:solidFill>
                  <a:srgbClr val="FFFFFF"/>
                </a:solidFill>
              </a:rPr>
              <a:t>Present the video monitoring system as a software-as-a-service (SaaS) solution with subscription-based pricing.</a:t>
            </a:r>
          </a:p>
          <a:p>
            <a:r>
              <a:rPr lang="en-US" sz="2600">
                <a:solidFill>
                  <a:srgbClr val="FFFFFF"/>
                </a:solidFill>
              </a:rPr>
              <a:t>Supply customization options for various industries and use cases, like retail, transportation, and security.</a:t>
            </a:r>
          </a:p>
          <a:p>
            <a:r>
              <a:rPr lang="en-US" sz="2600">
                <a:solidFill>
                  <a:srgbClr val="FFFFFF"/>
                </a:solidFill>
              </a:rPr>
              <a:t>Implement a tiered pricing model based on the number of cameras and features required.</a:t>
            </a:r>
          </a:p>
          <a:p>
            <a:r>
              <a:rPr lang="en-US" sz="2600">
                <a:solidFill>
                  <a:srgbClr val="FFFFFF"/>
                </a:solidFill>
              </a:rPr>
              <a:t>Offer training and support services for system implementation and maintenance.</a:t>
            </a:r>
          </a:p>
          <a:p>
            <a:r>
              <a:rPr lang="en-US" sz="2600">
                <a:solidFill>
                  <a:srgbClr val="FFFFFF"/>
                </a:solidFill>
              </a:rPr>
              <a:t>Explore partnerships with security companies and integrators for distribution and installation opportunities.</a:t>
            </a:r>
          </a:p>
        </p:txBody>
      </p:sp>
    </p:spTree>
    <p:extLst>
      <p:ext uri="{BB962C8B-B14F-4D97-AF65-F5344CB8AC3E}">
        <p14:creationId xmlns:p14="http://schemas.microsoft.com/office/powerpoint/2010/main" val="1434456555"/>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4" name="bomb.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background with small squares&#10;&#10;Description automatically generated"/>
          <p:cNvPicPr>
            <a:picLocks noChangeAspect="1"/>
          </p:cNvPicPr>
          <p:nvPr/>
        </p:nvPicPr>
        <p:blipFill>
          <a:blip r:embed="rId3">
            <a:extLst>
              <a:ext uri="{28A0092B-C50C-407E-A947-70E740481C1C}">
                <a14:useLocalDpi xmlns:a14="http://schemas.microsoft.com/office/drawing/2010/main" val="0"/>
              </a:ext>
            </a:extLst>
          </a:blip>
          <a:srcRect t="3846"/>
          <a:stretch/>
        </p:blipFill>
        <p:spPr>
          <a:xfrm>
            <a:off x="1" y="1"/>
            <a:ext cx="12192000" cy="6857999"/>
          </a:xfrm>
          <a:prstGeom prst="rect">
            <a:avLst/>
          </a:prstGeom>
        </p:spPr>
      </p:pic>
      <p:sp useBgFill="1">
        <p:nvSpPr>
          <p:cNvPr id="12" name="Freeform: Shape 11">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037809" y="1071350"/>
            <a:ext cx="4775162" cy="1339382"/>
          </a:xfrm>
        </p:spPr>
        <p:txBody>
          <a:bodyPr>
            <a:normAutofit/>
          </a:bodyPr>
          <a:lstStyle/>
          <a:p>
            <a:pPr algn="ctr"/>
            <a:r>
              <a:rPr lang="en-US" sz="3600" b="1"/>
              <a:t>Product Costing </a:t>
            </a:r>
          </a:p>
        </p:txBody>
      </p:sp>
      <p:sp>
        <p:nvSpPr>
          <p:cNvPr id="14"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1189319" y="2547257"/>
            <a:ext cx="4458446" cy="31097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rPr>
              <a:t>One-Time Costs</a:t>
            </a:r>
            <a:r>
              <a:rPr kumimoji="0" lang="en-US" altLang="en-US" sz="2000" b="0" i="0" u="none" strike="noStrike" cap="none" normalizeH="0" baseline="0">
                <a:ln>
                  <a:noFill/>
                </a:ln>
                <a:effectLst/>
              </a:rPr>
              <a:t>: Hardware (cameras, modems), development.</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rPr>
              <a:t>Recurring Costs</a:t>
            </a:r>
            <a:r>
              <a:rPr kumimoji="0" lang="en-US" altLang="en-US" sz="2000" b="0" i="0" u="none" strike="noStrike" cap="none" normalizeH="0" baseline="0">
                <a:ln>
                  <a:noFill/>
                </a:ln>
                <a:effectLst/>
              </a:rPr>
              <a:t>: Cloud services, maintenance, support.</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rPr>
              <a:t>Marketing &amp; Sales</a:t>
            </a:r>
            <a:r>
              <a:rPr kumimoji="0" lang="en-US" altLang="en-US" sz="2000" b="0" i="0" u="none" strike="noStrike" cap="none" normalizeH="0" baseline="0">
                <a:ln>
                  <a:noFill/>
                </a:ln>
                <a:effectLst/>
              </a:rPr>
              <a:t>: Campaigns, customer acquisition.</a:t>
            </a:r>
          </a:p>
        </p:txBody>
      </p:sp>
    </p:spTree>
    <p:extLst>
      <p:ext uri="{BB962C8B-B14F-4D97-AF65-F5344CB8AC3E}">
        <p14:creationId xmlns:p14="http://schemas.microsoft.com/office/powerpoint/2010/main" val="2001882888"/>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4" name="bomb.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small squares&#10;&#10;Description automatically generated"/>
          <p:cNvPicPr>
            <a:picLocks noChangeAspect="1"/>
          </p:cNvPicPr>
          <p:nvPr/>
        </p:nvPicPr>
        <p:blipFill>
          <a:blip r:embed="rId3">
            <a:alphaModFix amt="40000"/>
            <a:extLst>
              <a:ext uri="{28A0092B-C50C-407E-A947-70E740481C1C}">
                <a14:useLocalDpi xmlns:a14="http://schemas.microsoft.com/office/drawing/2010/main" val="0"/>
              </a:ext>
            </a:extLst>
          </a:blip>
          <a:srcRect t="3846"/>
          <a:stretch/>
        </p:blipFill>
        <p:spPr>
          <a:xfrm>
            <a:off x="20" y="10"/>
            <a:ext cx="12191979" cy="6857990"/>
          </a:xfrm>
          <a:prstGeom prst="rect">
            <a:avLst/>
          </a:prstGeom>
        </p:spPr>
      </p:pic>
      <p:sp>
        <p:nvSpPr>
          <p:cNvPr id="2" name="Title 1"/>
          <p:cNvSpPr>
            <a:spLocks noGrp="1"/>
          </p:cNvSpPr>
          <p:nvPr>
            <p:ph type="title"/>
          </p:nvPr>
        </p:nvSpPr>
        <p:spPr>
          <a:xfrm>
            <a:off x="841249" y="941832"/>
            <a:ext cx="10506456" cy="2057400"/>
          </a:xfrm>
        </p:spPr>
        <p:txBody>
          <a:bodyPr anchor="b">
            <a:normAutofit/>
          </a:bodyPr>
          <a:lstStyle/>
          <a:p>
            <a:br>
              <a:rPr lang="en-US" sz="4600">
                <a:solidFill>
                  <a:schemeClr val="bg1"/>
                </a:solidFill>
              </a:rPr>
            </a:br>
            <a:r>
              <a:rPr lang="en-US" sz="4600" b="1">
                <a:solidFill>
                  <a:schemeClr val="bg1"/>
                </a:solidFill>
              </a:rPr>
              <a:t>Future Scope</a:t>
            </a:r>
            <a:br>
              <a:rPr lang="en-US" sz="4600">
                <a:solidFill>
                  <a:schemeClr val="bg1"/>
                </a:solidFill>
              </a:rPr>
            </a:br>
            <a:endParaRPr lang="en-US" sz="460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41248" y="3502152"/>
            <a:ext cx="10506456" cy="2670048"/>
          </a:xfrm>
        </p:spPr>
        <p:txBody>
          <a:bodyPr>
            <a:normAutofit/>
          </a:bodyPr>
          <a:lstStyle/>
          <a:p>
            <a:r>
              <a:rPr lang="en-US" sz="2000">
                <a:solidFill>
                  <a:schemeClr val="bg1"/>
                </a:solidFill>
              </a:rPr>
              <a:t>Integration of advanced deep learning models for improved object detection.</a:t>
            </a:r>
          </a:p>
          <a:p>
            <a:r>
              <a:rPr lang="en-US" sz="2000">
                <a:solidFill>
                  <a:schemeClr val="bg1"/>
                </a:solidFill>
              </a:rPr>
              <a:t>Implementation of real-time fire, violence and weapons detection algorithms for enhanced security measures.</a:t>
            </a:r>
          </a:p>
          <a:p>
            <a:r>
              <a:rPr lang="en-US" sz="2000">
                <a:solidFill>
                  <a:schemeClr val="bg1"/>
                </a:solidFill>
              </a:rPr>
              <a:t>Incorporation of multi-camera systems for comprehensive surveillance coverage.</a:t>
            </a:r>
          </a:p>
          <a:p>
            <a:r>
              <a:rPr lang="en-US" sz="2000">
                <a:solidFill>
                  <a:schemeClr val="bg1"/>
                </a:solidFill>
              </a:rPr>
              <a:t>Integration of cloud-based storage and processing for scalability and flexibility.</a:t>
            </a:r>
          </a:p>
          <a:p>
            <a:r>
              <a:rPr lang="en-US" sz="2000">
                <a:solidFill>
                  <a:schemeClr val="bg1"/>
                </a:solidFill>
              </a:rPr>
              <a:t>Exploration of edge computing solutions for faster processing and reduced latency in surveillance systems</a:t>
            </a:r>
          </a:p>
        </p:txBody>
      </p:sp>
    </p:spTree>
    <p:extLst>
      <p:ext uri="{BB962C8B-B14F-4D97-AF65-F5344CB8AC3E}">
        <p14:creationId xmlns:p14="http://schemas.microsoft.com/office/powerpoint/2010/main" val="805506268"/>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4" name="bomb.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p:nvPr>
        </p:nvSpPr>
        <p:spPr>
          <a:xfrm>
            <a:off x="2232252" y="633046"/>
            <a:ext cx="4463623" cy="1314996"/>
          </a:xfrm>
        </p:spPr>
        <p:txBody>
          <a:bodyPr anchor="b">
            <a:normAutofit/>
          </a:bodyPr>
          <a:lstStyle/>
          <a:p>
            <a:r>
              <a:rPr lang="en-US" b="1">
                <a:solidFill>
                  <a:schemeClr val="bg1"/>
                </a:solidFill>
              </a:rPr>
              <a:t>Conclusion</a:t>
            </a:r>
          </a:p>
        </p:txBody>
      </p:sp>
      <p:sp>
        <p:nvSpPr>
          <p:cNvPr id="55" name="Freeform: Shape 5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p:cNvSpPr>
            <a:spLocks noGrp="1"/>
          </p:cNvSpPr>
          <p:nvPr>
            <p:ph idx="1"/>
          </p:nvPr>
        </p:nvSpPr>
        <p:spPr>
          <a:xfrm>
            <a:off x="2232252" y="2125737"/>
            <a:ext cx="4463623" cy="4044463"/>
          </a:xfrm>
        </p:spPr>
        <p:txBody>
          <a:bodyPr>
            <a:normAutofit/>
          </a:bodyPr>
          <a:lstStyle/>
          <a:p>
            <a:pPr marL="0" indent="0">
              <a:buNone/>
            </a:pPr>
            <a:r>
              <a:rPr lang="en-US" sz="1800">
                <a:solidFill>
                  <a:schemeClr val="bg1"/>
                </a:solidFill>
              </a:rPr>
              <a:t>The application of a video surveillance system using deep learning technology has displayed encouraging outcomes in boosting safety measures through improved object identification and observing abilities. The inclusion of advanced learning formulas has greatly enhanced the precision and effectiveness of the monitoring system, enabling instantaneous identification of irregularities and potential risks. Going ahead, additional exploration and advancement in this field can result in even more intricate and efficient video monitoring systems for different uses in safety and public protection.</a:t>
            </a:r>
          </a:p>
        </p:txBody>
      </p:sp>
      <p:sp>
        <p:nvSpPr>
          <p:cNvPr id="73" name="Freeform: Shape 72">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4" name="Freeform: Shape 73">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5" name="Freeform: Shape 74">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descr="A blue background with small squares&#10;&#10;Description automatically generated"/>
          <p:cNvPicPr>
            <a:picLocks noChangeAspect="1"/>
          </p:cNvPicPr>
          <p:nvPr/>
        </p:nvPicPr>
        <p:blipFill>
          <a:blip r:embed="rId3">
            <a:extLst>
              <a:ext uri="{28A0092B-C50C-407E-A947-70E740481C1C}">
                <a14:useLocalDpi xmlns:a14="http://schemas.microsoft.com/office/drawing/2010/main" val="0"/>
              </a:ext>
            </a:extLst>
          </a:blip>
          <a:srcRect l="12435" r="29066"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76"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77" name="Freeform: Shape 76">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9C7866A5-FB3F-9F91-DDA2-8913865A83EB}"/>
              </a:ext>
            </a:extLst>
          </p:cNvPr>
          <p:cNvSpPr txBox="1"/>
          <p:nvPr/>
        </p:nvSpPr>
        <p:spPr>
          <a:xfrm>
            <a:off x="8087268" y="2125737"/>
            <a:ext cx="2282161" cy="1569660"/>
          </a:xfrm>
          <a:prstGeom prst="rect">
            <a:avLst/>
          </a:prstGeom>
          <a:noFill/>
        </p:spPr>
        <p:txBody>
          <a:bodyPr wrap="square" rtlCol="0">
            <a:spAutoFit/>
          </a:bodyPr>
          <a:lstStyle/>
          <a:p>
            <a:pPr algn="ctr"/>
            <a:r>
              <a:rPr lang="en-US" sz="4800" dirty="0"/>
              <a:t>THANK YOU</a:t>
            </a:r>
          </a:p>
        </p:txBody>
      </p:sp>
    </p:spTree>
    <p:extLst>
      <p:ext uri="{BB962C8B-B14F-4D97-AF65-F5344CB8AC3E}">
        <p14:creationId xmlns:p14="http://schemas.microsoft.com/office/powerpoint/2010/main" val="2191251971"/>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4"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3679"/>
            <a:ext cx="12728799" cy="6948427"/>
          </a:xfrm>
          <a:prstGeom prst="rect">
            <a:avLst/>
          </a:prstGeom>
        </p:spPr>
      </p:pic>
      <p:sp>
        <p:nvSpPr>
          <p:cNvPr id="2" name="Title 1"/>
          <p:cNvSpPr>
            <a:spLocks noGrp="1"/>
          </p:cNvSpPr>
          <p:nvPr>
            <p:ph type="title"/>
          </p:nvPr>
        </p:nvSpPr>
        <p:spPr>
          <a:xfrm>
            <a:off x="554864" y="1736035"/>
            <a:ext cx="11040787" cy="2732933"/>
          </a:xfrm>
        </p:spPr>
        <p:txBody>
          <a:bodyPr>
            <a:normAutofit/>
          </a:bodyPr>
          <a:lstStyle/>
          <a:p>
            <a:pPr algn="ctr"/>
            <a:r>
              <a:rPr lang="en-US" b="1" dirty="0">
                <a:solidFill>
                  <a:schemeClr val="tx2">
                    <a:lumMod val="50000"/>
                  </a:schemeClr>
                </a:solidFill>
                <a:latin typeface="Algerian" panose="04020705040A02060702" pitchFamily="82" charset="0"/>
              </a:rPr>
              <a:t>Project Number: 46</a:t>
            </a:r>
            <a:br>
              <a:rPr lang="en-US" b="1" dirty="0">
                <a:solidFill>
                  <a:schemeClr val="tx2">
                    <a:lumMod val="75000"/>
                  </a:schemeClr>
                </a:solidFill>
                <a:latin typeface="Algerian" panose="04020705040A02060702" pitchFamily="82" charset="0"/>
              </a:rPr>
            </a:br>
            <a:r>
              <a:rPr lang="en-US" sz="3200" b="1" dirty="0">
                <a:solidFill>
                  <a:schemeClr val="bg2">
                    <a:lumMod val="10000"/>
                  </a:schemeClr>
                </a:solidFill>
                <a:latin typeface="Algerian" panose="04020705040A02060702" pitchFamily="82" charset="0"/>
              </a:rPr>
              <a:t>Video Surveillance System Using Deep-Learning</a:t>
            </a:r>
            <a:br>
              <a:rPr lang="en-US" sz="3200" b="1" dirty="0">
                <a:solidFill>
                  <a:schemeClr val="tx2">
                    <a:lumMod val="75000"/>
                  </a:schemeClr>
                </a:solidFill>
                <a:latin typeface="Algerian" panose="04020705040A02060702" pitchFamily="82" charset="0"/>
              </a:rPr>
            </a:br>
            <a:r>
              <a:rPr lang="en-US" b="1" dirty="0">
                <a:solidFill>
                  <a:schemeClr val="tx2">
                    <a:lumMod val="50000"/>
                  </a:schemeClr>
                </a:solidFill>
                <a:latin typeface="Algerian" panose="04020705040A02060702" pitchFamily="82" charset="0"/>
              </a:rPr>
              <a:t>(Final Year Project)</a:t>
            </a:r>
          </a:p>
        </p:txBody>
      </p:sp>
      <p:sp>
        <p:nvSpPr>
          <p:cNvPr id="3" name="Content Placeholder 2"/>
          <p:cNvSpPr>
            <a:spLocks noGrp="1"/>
          </p:cNvSpPr>
          <p:nvPr>
            <p:ph idx="1"/>
          </p:nvPr>
        </p:nvSpPr>
        <p:spPr>
          <a:xfrm>
            <a:off x="2672915" y="4985076"/>
            <a:ext cx="6998874" cy="971235"/>
          </a:xfrm>
        </p:spPr>
        <p:txBody>
          <a:bodyPr>
            <a:normAutofit lnSpcReduction="10000"/>
          </a:bodyPr>
          <a:lstStyle/>
          <a:p>
            <a:pPr marL="0" indent="0">
              <a:buNone/>
            </a:pPr>
            <a:r>
              <a:rPr lang="en-US" b="1" dirty="0">
                <a:solidFill>
                  <a:schemeClr val="tx2">
                    <a:lumMod val="75000"/>
                  </a:schemeClr>
                </a:solidFill>
                <a:latin typeface="Arial Black" panose="020B0A04020102020204" pitchFamily="34" charset="0"/>
              </a:rPr>
              <a:t>Supervised by: Dr. Muhammad Asif</a:t>
            </a:r>
          </a:p>
          <a:p>
            <a:pPr marL="0" indent="0">
              <a:buNone/>
            </a:pPr>
            <a:r>
              <a:rPr lang="en-US" b="1" dirty="0">
                <a:solidFill>
                  <a:schemeClr val="tx2">
                    <a:lumMod val="75000"/>
                  </a:schemeClr>
                </a:solidFill>
                <a:latin typeface="Arial Black" panose="020B0A04020102020204" pitchFamily="34" charset="0"/>
              </a:rPr>
              <a:t>                              </a:t>
            </a:r>
            <a:r>
              <a:rPr lang="en-US" sz="1800" b="1" dirty="0">
                <a:solidFill>
                  <a:schemeClr val="tx2">
                    <a:lumMod val="75000"/>
                  </a:schemeClr>
                </a:solidFill>
                <a:latin typeface="Arial Black" panose="020B0A04020102020204" pitchFamily="34" charset="0"/>
              </a:rPr>
              <a:t>(Dean of Faculty )</a:t>
            </a:r>
            <a:endParaRPr lang="en-US" dirty="0">
              <a:solidFill>
                <a:schemeClr val="tx2">
                  <a:lumMod val="75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5450" y="-401170"/>
            <a:ext cx="2704272" cy="3286317"/>
          </a:xfrm>
          <a:prstGeom prst="rect">
            <a:avLst/>
          </a:prstGeom>
        </p:spPr>
      </p:pic>
    </p:spTree>
    <p:extLst>
      <p:ext uri="{BB962C8B-B14F-4D97-AF65-F5344CB8AC3E}">
        <p14:creationId xmlns:p14="http://schemas.microsoft.com/office/powerpoint/2010/main" val="3969450126"/>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5" name="bomb.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9568069"/>
          </a:xfrm>
          <a:prstGeom prst="rect">
            <a:avLst/>
          </a:prstGeom>
        </p:spPr>
      </p:pic>
      <p:sp>
        <p:nvSpPr>
          <p:cNvPr id="2" name="Title 1"/>
          <p:cNvSpPr>
            <a:spLocks noGrp="1"/>
          </p:cNvSpPr>
          <p:nvPr>
            <p:ph type="title"/>
          </p:nvPr>
        </p:nvSpPr>
        <p:spPr/>
        <p:txBody>
          <a:bodyPr/>
          <a:lstStyle/>
          <a:p>
            <a:r>
              <a:rPr lang="en-US" b="1" dirty="0">
                <a:solidFill>
                  <a:srgbClr val="002060"/>
                </a:solidFill>
              </a:rPr>
              <a:t>Team Members &amp; Work Distribution</a:t>
            </a:r>
          </a:p>
        </p:txBody>
      </p:sp>
      <p:sp>
        <p:nvSpPr>
          <p:cNvPr id="4" name="Rectangle 3"/>
          <p:cNvSpPr/>
          <p:nvPr/>
        </p:nvSpPr>
        <p:spPr>
          <a:xfrm>
            <a:off x="2709345" y="2252830"/>
            <a:ext cx="2911444" cy="14401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Adnan Asad (GL)</a:t>
            </a:r>
          </a:p>
          <a:p>
            <a:pPr algn="ctr"/>
            <a:r>
              <a:rPr lang="en-US" dirty="0"/>
              <a:t>2020F-BSE-249</a:t>
            </a:r>
          </a:p>
          <a:p>
            <a:pPr marL="285750" indent="-285750">
              <a:buFont typeface="Arial" panose="020B0604020202020204" pitchFamily="34" charset="0"/>
              <a:buChar char="•"/>
            </a:pPr>
            <a:r>
              <a:rPr lang="en-US" dirty="0"/>
              <a:t>Deep Learning </a:t>
            </a:r>
          </a:p>
          <a:p>
            <a:pPr marL="285750" indent="-285750">
              <a:buFont typeface="Arial" panose="020B0604020202020204" pitchFamily="34" charset="0"/>
              <a:buChar char="•"/>
            </a:pPr>
            <a:r>
              <a:rPr lang="en-US" dirty="0"/>
              <a:t>System Design </a:t>
            </a:r>
          </a:p>
          <a:p>
            <a:pPr marL="285750" indent="-285750">
              <a:buFont typeface="Arial" panose="020B0604020202020204" pitchFamily="34" charset="0"/>
              <a:buChar char="•"/>
            </a:pPr>
            <a:r>
              <a:rPr lang="en-US" dirty="0"/>
              <a:t>System Developer</a:t>
            </a:r>
          </a:p>
        </p:txBody>
      </p:sp>
      <p:sp>
        <p:nvSpPr>
          <p:cNvPr id="3" name="Rectangle 2"/>
          <p:cNvSpPr/>
          <p:nvPr/>
        </p:nvSpPr>
        <p:spPr>
          <a:xfrm>
            <a:off x="675408" y="2269373"/>
            <a:ext cx="1787237" cy="1440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8330134" y="2269376"/>
            <a:ext cx="2911444" cy="14401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Rida Bhatti</a:t>
            </a:r>
          </a:p>
          <a:p>
            <a:pPr algn="ctr"/>
            <a:r>
              <a:rPr lang="en-US" dirty="0"/>
              <a:t>2020F-BSE-217</a:t>
            </a:r>
          </a:p>
          <a:p>
            <a:pPr marL="285750" indent="-285750">
              <a:buFont typeface="Arial" panose="020B0604020202020204" pitchFamily="34" charset="0"/>
              <a:buChar char="•"/>
            </a:pPr>
            <a:r>
              <a:rPr lang="en-US" dirty="0"/>
              <a:t> Mobile Application</a:t>
            </a:r>
          </a:p>
          <a:p>
            <a:pPr marL="285750" indent="-285750">
              <a:buFont typeface="Arial" panose="020B0604020202020204" pitchFamily="34" charset="0"/>
              <a:buChar char="•"/>
            </a:pPr>
            <a:r>
              <a:rPr lang="en-US" dirty="0"/>
              <a:t> Testing</a:t>
            </a:r>
          </a:p>
          <a:p>
            <a:pPr algn="ctr"/>
            <a:endParaRPr lang="en-US" dirty="0"/>
          </a:p>
        </p:txBody>
      </p:sp>
      <p:sp>
        <p:nvSpPr>
          <p:cNvPr id="11" name="Rectangle 10"/>
          <p:cNvSpPr/>
          <p:nvPr/>
        </p:nvSpPr>
        <p:spPr>
          <a:xfrm>
            <a:off x="6420196" y="2269376"/>
            <a:ext cx="1787237" cy="14401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2585346" y="4485330"/>
            <a:ext cx="2911444" cy="1400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Maham Fatima</a:t>
            </a:r>
          </a:p>
          <a:p>
            <a:pPr algn="ctr"/>
            <a:r>
              <a:rPr lang="en-US" dirty="0"/>
              <a:t>2020F-BSE-211</a:t>
            </a:r>
          </a:p>
          <a:p>
            <a:pPr marL="285750" indent="-285750">
              <a:buFont typeface="Arial" panose="020B0604020202020204" pitchFamily="34" charset="0"/>
              <a:buChar char="•"/>
            </a:pPr>
            <a:r>
              <a:rPr lang="en-US" dirty="0"/>
              <a:t>Documentation</a:t>
            </a:r>
          </a:p>
          <a:p>
            <a:pPr marL="285750" indent="-285750">
              <a:buFont typeface="Arial" panose="020B0604020202020204" pitchFamily="34" charset="0"/>
              <a:buChar char="•"/>
            </a:pPr>
            <a:r>
              <a:rPr lang="en-US" dirty="0"/>
              <a:t>Software Development</a:t>
            </a:r>
          </a:p>
        </p:txBody>
      </p:sp>
      <p:sp>
        <p:nvSpPr>
          <p:cNvPr id="13" name="Rectangle 12"/>
          <p:cNvSpPr/>
          <p:nvPr/>
        </p:nvSpPr>
        <p:spPr>
          <a:xfrm>
            <a:off x="675408" y="4457701"/>
            <a:ext cx="1787237" cy="14138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8330134" y="4457702"/>
            <a:ext cx="2911444" cy="14138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Eisha Waseem</a:t>
            </a:r>
          </a:p>
          <a:p>
            <a:pPr algn="ctr"/>
            <a:r>
              <a:rPr lang="en-US" dirty="0"/>
              <a:t>2020F-BSE-234</a:t>
            </a:r>
          </a:p>
          <a:p>
            <a:pPr marL="285750" indent="-285750">
              <a:buFont typeface="Arial" panose="020B0604020202020204" pitchFamily="34" charset="0"/>
              <a:buChar char="•"/>
            </a:pPr>
            <a:r>
              <a:rPr lang="en-US" dirty="0"/>
              <a:t>Documentation</a:t>
            </a:r>
          </a:p>
          <a:p>
            <a:pPr marL="285750" indent="-285750">
              <a:buFont typeface="Arial" panose="020B0604020202020204" pitchFamily="34" charset="0"/>
              <a:buChar char="•"/>
            </a:pPr>
            <a:r>
              <a:rPr lang="en-US" dirty="0"/>
              <a:t>Software Development</a:t>
            </a:r>
          </a:p>
        </p:txBody>
      </p:sp>
      <p:sp>
        <p:nvSpPr>
          <p:cNvPr id="15" name="Rectangle 14"/>
          <p:cNvSpPr/>
          <p:nvPr/>
        </p:nvSpPr>
        <p:spPr>
          <a:xfrm>
            <a:off x="6420196" y="4457701"/>
            <a:ext cx="1787237" cy="142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utoShape 4" descr="blob:https://web.whatsapp.com/54d6a68e-eb08-4721-b3d5-5f612f2f30f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407" y="2269374"/>
            <a:ext cx="1787237" cy="1440178"/>
          </a:xfrm>
          <a:prstGeom prst="rect">
            <a:avLst/>
          </a:prstGeom>
        </p:spPr>
      </p:pic>
    </p:spTree>
    <p:extLst>
      <p:ext uri="{BB962C8B-B14F-4D97-AF65-F5344CB8AC3E}">
        <p14:creationId xmlns:p14="http://schemas.microsoft.com/office/powerpoint/2010/main" val="3330446833"/>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8" name="bomb.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87" y="-264440"/>
            <a:ext cx="12973878" cy="9024730"/>
          </a:xfrm>
          <a:prstGeom prst="rect">
            <a:avLst/>
          </a:prstGeom>
        </p:spPr>
      </p:pic>
      <p:sp>
        <p:nvSpPr>
          <p:cNvPr id="2" name="Title 1"/>
          <p:cNvSpPr>
            <a:spLocks noGrp="1"/>
          </p:cNvSpPr>
          <p:nvPr>
            <p:ph type="title"/>
          </p:nvPr>
        </p:nvSpPr>
        <p:spPr/>
        <p:txBody>
          <a:bodyPr>
            <a:normAutofit/>
          </a:bodyPr>
          <a:lstStyle/>
          <a:p>
            <a:r>
              <a:rPr lang="en-US" sz="4800" b="1" dirty="0">
                <a:solidFill>
                  <a:schemeClr val="bg1"/>
                </a:solidFill>
                <a:latin typeface="Barlow Condensed SemiBold" panose="00000706000000000000" pitchFamily="50" charset="0"/>
              </a:rPr>
              <a:t>Problem Statement</a:t>
            </a:r>
          </a:p>
        </p:txBody>
      </p:sp>
      <p:graphicFrame>
        <p:nvGraphicFramePr>
          <p:cNvPr id="6" name="Content Placeholder 2">
            <a:extLst>
              <a:ext uri="{FF2B5EF4-FFF2-40B4-BE49-F238E27FC236}">
                <a16:creationId xmlns:a16="http://schemas.microsoft.com/office/drawing/2014/main" id="{59679ABE-AA10-1CDF-5D07-E93474CCAD3A}"/>
              </a:ext>
            </a:extLst>
          </p:cNvPr>
          <p:cNvGraphicFramePr>
            <a:graphicFrameLocks noGrp="1"/>
          </p:cNvGraphicFramePr>
          <p:nvPr>
            <p:ph idx="1"/>
            <p:extLst>
              <p:ext uri="{D42A27DB-BD31-4B8C-83A1-F6EECF244321}">
                <p14:modId xmlns:p14="http://schemas.microsoft.com/office/powerpoint/2010/main" val="15750865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18718250"/>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10"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1" y="365125"/>
            <a:ext cx="5393360" cy="1325563"/>
          </a:xfrm>
        </p:spPr>
        <p:txBody>
          <a:bodyPr>
            <a:normAutofit/>
          </a:bodyPr>
          <a:lstStyle/>
          <a:p>
            <a:r>
              <a:rPr lang="en-US" b="1">
                <a:latin typeface="Barlow Condensed SemiBold" panose="00000706000000000000" pitchFamily="50" charset="0"/>
              </a:rPr>
              <a:t>Idea / Solution</a:t>
            </a:r>
          </a:p>
        </p:txBody>
      </p:sp>
      <p:sp>
        <p:nvSpPr>
          <p:cNvPr id="25" name="Freeform: Shape 24">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393361" cy="4351338"/>
          </a:xfrm>
        </p:spPr>
        <p:txBody>
          <a:bodyPr>
            <a:normAutofit/>
          </a:bodyPr>
          <a:lstStyle/>
          <a:p>
            <a:r>
              <a:rPr lang="en-US" sz="2000">
                <a:latin typeface="Barlow Semi Condensed Medium" panose="00000606000000000000" pitchFamily="50" charset="0"/>
              </a:rPr>
              <a:t>Create a video surveillance system that uses deep learning algorithms for object detection and image classification.</a:t>
            </a:r>
          </a:p>
          <a:p>
            <a:r>
              <a:rPr lang="en-US" sz="2000">
                <a:latin typeface="Barlow Semi Condensed Medium" panose="00000606000000000000" pitchFamily="50" charset="0"/>
              </a:rPr>
              <a:t>Integrate live monitoring features for improved security and surveillance.</a:t>
            </a:r>
          </a:p>
          <a:p>
            <a:r>
              <a:rPr lang="en-US" sz="2000">
                <a:latin typeface="Barlow Semi Condensed Medium" panose="00000606000000000000" pitchFamily="50" charset="0"/>
              </a:rPr>
              <a:t>Integrate advanced features such as fire, violence and weapons detection with improved accuracy.</a:t>
            </a:r>
          </a:p>
          <a:p>
            <a:r>
              <a:rPr lang="en-US" sz="2000">
                <a:latin typeface="Barlow Semi Condensed Medium" panose="00000606000000000000" pitchFamily="50" charset="0"/>
              </a:rPr>
              <a:t>Enhance system performance through continuous learning and model optimization.</a:t>
            </a:r>
          </a:p>
          <a:p>
            <a:r>
              <a:rPr lang="en-US" sz="2000">
                <a:latin typeface="Barlow Semi Condensed Medium" panose="00000606000000000000" pitchFamily="50" charset="0"/>
              </a:rPr>
              <a:t>Provide a user-friendly interface for easy system management and monitoring of surveillance footage.</a:t>
            </a:r>
          </a:p>
        </p:txBody>
      </p:sp>
      <p:sp>
        <p:nvSpPr>
          <p:cNvPr id="27" name="Oval 26">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blue background with small squares&#10;&#10;Description automatically generated"/>
          <p:cNvPicPr>
            <a:picLocks noChangeAspect="1"/>
          </p:cNvPicPr>
          <p:nvPr/>
        </p:nvPicPr>
        <p:blipFill>
          <a:blip r:embed="rId3">
            <a:extLst>
              <a:ext uri="{28A0092B-C50C-407E-A947-70E740481C1C}">
                <a14:useLocalDpi xmlns:a14="http://schemas.microsoft.com/office/drawing/2010/main" val="0"/>
              </a:ext>
            </a:extLst>
          </a:blip>
          <a:srcRect l="12435" r="29066"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4" name="Freeform: Shape 2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56762564"/>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4" name="bomb.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small square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10285066"/>
          </a:xfrm>
          <a:prstGeom prst="rect">
            <a:avLst/>
          </a:prstGeom>
        </p:spPr>
      </p:pic>
      <p:sp>
        <p:nvSpPr>
          <p:cNvPr id="2" name="Title 1"/>
          <p:cNvSpPr>
            <a:spLocks noGrp="1"/>
          </p:cNvSpPr>
          <p:nvPr>
            <p:ph type="title"/>
          </p:nvPr>
        </p:nvSpPr>
        <p:spPr/>
        <p:txBody>
          <a:bodyPr/>
          <a:lstStyle/>
          <a:p>
            <a:r>
              <a:rPr lang="en-US" b="1">
                <a:solidFill>
                  <a:schemeClr val="bg1"/>
                </a:solidFill>
              </a:rPr>
              <a:t>Scope and Purpose</a:t>
            </a:r>
            <a:endParaRPr lang="en-US" b="1" dirty="0">
              <a:solidFill>
                <a:schemeClr val="bg1"/>
              </a:solidFill>
            </a:endParaRPr>
          </a:p>
        </p:txBody>
      </p:sp>
      <p:graphicFrame>
        <p:nvGraphicFramePr>
          <p:cNvPr id="8" name="Content Placeholder 2">
            <a:extLst>
              <a:ext uri="{FF2B5EF4-FFF2-40B4-BE49-F238E27FC236}">
                <a16:creationId xmlns:a16="http://schemas.microsoft.com/office/drawing/2014/main" id="{1C6BF5E4-59DA-C98F-EE2B-F25806C6962B}"/>
              </a:ext>
            </a:extLst>
          </p:cNvPr>
          <p:cNvGraphicFramePr>
            <a:graphicFrameLocks noGrp="1"/>
          </p:cNvGraphicFramePr>
          <p:nvPr>
            <p:ph idx="1"/>
            <p:extLst>
              <p:ext uri="{D42A27DB-BD31-4B8C-83A1-F6EECF244321}">
                <p14:modId xmlns:p14="http://schemas.microsoft.com/office/powerpoint/2010/main" val="80759624"/>
              </p:ext>
            </p:extLst>
          </p:nvPr>
        </p:nvGraphicFramePr>
        <p:xfrm>
          <a:off x="952500" y="1825625"/>
          <a:ext cx="104013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20391481"/>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9" name="bomb.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7315200"/>
          </a:xfrm>
          <a:prstGeom prst="rect">
            <a:avLst/>
          </a:prstGeom>
        </p:spPr>
      </p:pic>
      <p:sp>
        <p:nvSpPr>
          <p:cNvPr id="2" name="Title 1"/>
          <p:cNvSpPr>
            <a:spLocks noGrp="1"/>
          </p:cNvSpPr>
          <p:nvPr>
            <p:ph type="title"/>
          </p:nvPr>
        </p:nvSpPr>
        <p:spPr>
          <a:xfrm>
            <a:off x="616527" y="64871"/>
            <a:ext cx="10515600" cy="1172730"/>
          </a:xfrm>
        </p:spPr>
        <p:txBody>
          <a:bodyPr/>
          <a:lstStyle/>
          <a:p>
            <a:r>
              <a:rPr lang="en-US" b="1" dirty="0">
                <a:solidFill>
                  <a:schemeClr val="bg1"/>
                </a:solidFill>
              </a:rPr>
              <a:t>System Diagram</a:t>
            </a: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237759" y="875515"/>
            <a:ext cx="3716482" cy="5917614"/>
          </a:xfrm>
        </p:spPr>
      </p:pic>
    </p:spTree>
    <p:extLst>
      <p:ext uri="{BB962C8B-B14F-4D97-AF65-F5344CB8AC3E}">
        <p14:creationId xmlns:p14="http://schemas.microsoft.com/office/powerpoint/2010/main" val="1366781415"/>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5"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8772939"/>
          </a:xfrm>
          <a:prstGeom prst="rect">
            <a:avLst/>
          </a:prstGeom>
        </p:spPr>
      </p:pic>
      <p:sp>
        <p:nvSpPr>
          <p:cNvPr id="2" name="Title 1"/>
          <p:cNvSpPr>
            <a:spLocks noGrp="1"/>
          </p:cNvSpPr>
          <p:nvPr>
            <p:ph type="title"/>
          </p:nvPr>
        </p:nvSpPr>
        <p:spPr/>
        <p:txBody>
          <a:bodyPr/>
          <a:lstStyle/>
          <a:p>
            <a:r>
              <a:rPr lang="en-US" b="1" dirty="0">
                <a:solidFill>
                  <a:schemeClr val="bg1"/>
                </a:solidFill>
              </a:rPr>
              <a:t>Flow Chart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488873" y="883228"/>
            <a:ext cx="2979814" cy="5655566"/>
          </a:xfrm>
        </p:spPr>
      </p:pic>
      <p:cxnSp>
        <p:nvCxnSpPr>
          <p:cNvPr id="7" name="Straight Arrow Connector 6"/>
          <p:cNvCxnSpPr/>
          <p:nvPr/>
        </p:nvCxnSpPr>
        <p:spPr>
          <a:xfrm flipH="1">
            <a:off x="4839929" y="4434348"/>
            <a:ext cx="2458" cy="125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839929" y="5032188"/>
            <a:ext cx="0" cy="131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411200"/>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5"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117496"/>
          </a:xfrm>
          <a:prstGeom prst="rect">
            <a:avLst/>
          </a:prstGeom>
        </p:spPr>
      </p:pic>
      <p:sp>
        <p:nvSpPr>
          <p:cNvPr id="2" name="Title 1"/>
          <p:cNvSpPr>
            <a:spLocks noGrp="1"/>
          </p:cNvSpPr>
          <p:nvPr>
            <p:ph type="title"/>
          </p:nvPr>
        </p:nvSpPr>
        <p:spPr/>
        <p:txBody>
          <a:bodyPr/>
          <a:lstStyle/>
          <a:p>
            <a:r>
              <a:rPr lang="en-US" b="1" dirty="0">
                <a:solidFill>
                  <a:schemeClr val="bg1"/>
                </a:solidFill>
              </a:rPr>
              <a:t>Hardware &amp; Software Components</a:t>
            </a:r>
          </a:p>
        </p:txBody>
      </p:sp>
      <p:sp>
        <p:nvSpPr>
          <p:cNvPr id="3" name="Content Placeholder 2"/>
          <p:cNvSpPr>
            <a:spLocks noGrp="1"/>
          </p:cNvSpPr>
          <p:nvPr>
            <p:ph idx="1"/>
          </p:nvPr>
        </p:nvSpPr>
        <p:spPr/>
        <p:txBody>
          <a:bodyPr/>
          <a:lstStyle/>
          <a:p>
            <a:r>
              <a:rPr lang="en-US" dirty="0">
                <a:solidFill>
                  <a:srgbClr val="002060"/>
                </a:solidFill>
              </a:rPr>
              <a:t>Camera </a:t>
            </a:r>
          </a:p>
          <a:p>
            <a:r>
              <a:rPr lang="en-US" dirty="0">
                <a:solidFill>
                  <a:srgbClr val="002060"/>
                </a:solidFill>
              </a:rPr>
              <a:t>WIFI Modem</a:t>
            </a:r>
          </a:p>
          <a:p>
            <a:r>
              <a:rPr lang="en-US" dirty="0">
                <a:solidFill>
                  <a:srgbClr val="002060"/>
                </a:solidFill>
              </a:rPr>
              <a:t>Python</a:t>
            </a:r>
          </a:p>
          <a:p>
            <a:r>
              <a:rPr lang="en-US" dirty="0">
                <a:solidFill>
                  <a:srgbClr val="002060"/>
                </a:solidFill>
              </a:rPr>
              <a:t>OpenCV</a:t>
            </a:r>
          </a:p>
          <a:p>
            <a:r>
              <a:rPr lang="en-US" dirty="0">
                <a:solidFill>
                  <a:srgbClr val="002060"/>
                </a:solidFill>
              </a:rPr>
              <a:t>Flutter</a:t>
            </a:r>
          </a:p>
          <a:p>
            <a:r>
              <a:rPr lang="en-US" dirty="0">
                <a:solidFill>
                  <a:srgbClr val="002060"/>
                </a:solidFill>
              </a:rPr>
              <a:t>TensorFlow</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9937" y="1899556"/>
            <a:ext cx="1646063" cy="126807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7278" y="3712839"/>
            <a:ext cx="1123520" cy="1240553"/>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8488" y="4197514"/>
            <a:ext cx="1828959" cy="59136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8887" y="3636633"/>
            <a:ext cx="1303328" cy="137035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3952" y="1899556"/>
            <a:ext cx="1353429" cy="1182727"/>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45071" y="1690688"/>
            <a:ext cx="2090355" cy="1476946"/>
          </a:xfrm>
          <a:prstGeom prst="rect">
            <a:avLst/>
          </a:prstGeom>
        </p:spPr>
      </p:pic>
    </p:spTree>
    <p:extLst>
      <p:ext uri="{BB962C8B-B14F-4D97-AF65-F5344CB8AC3E}">
        <p14:creationId xmlns:p14="http://schemas.microsoft.com/office/powerpoint/2010/main" val="1437031655"/>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bomb.wav"/>
          </p:stSnd>
        </p:sndAc>
      </p:transition>
    </mc:Choice>
    <mc:Fallback xmlns="">
      <p:transition spd="slow">
        <p:circle/>
        <p:sndAc>
          <p:stSnd>
            <p:snd r:embed="rId10" name="bomb.wav"/>
          </p:stSnd>
        </p:sndAc>
      </p:transition>
    </mc:Fallback>
  </mc:AlternateContent>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3681</TotalTime>
  <Words>776</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Arial Black</vt:lpstr>
      <vt:lpstr>Barlow Condensed SemiBold</vt:lpstr>
      <vt:lpstr>Barlow Semi Condensed Medium</vt:lpstr>
      <vt:lpstr>Calibri</vt:lpstr>
      <vt:lpstr>Calibri Light</vt:lpstr>
      <vt:lpstr>Office Theme</vt:lpstr>
      <vt:lpstr>         Final Year Project Presentation  </vt:lpstr>
      <vt:lpstr>Project Number: 46 Video Surveillance System Using Deep-Learning (Final Year Project)</vt:lpstr>
      <vt:lpstr>Team Members &amp; Work Distribution</vt:lpstr>
      <vt:lpstr>Problem Statement</vt:lpstr>
      <vt:lpstr>Idea / Solution</vt:lpstr>
      <vt:lpstr>Scope and Purpose</vt:lpstr>
      <vt:lpstr>System Diagram</vt:lpstr>
      <vt:lpstr>Flow Chart</vt:lpstr>
      <vt:lpstr>Hardware &amp; Software Components</vt:lpstr>
      <vt:lpstr>Methodology</vt:lpstr>
      <vt:lpstr>Observation &amp; Results</vt:lpstr>
      <vt:lpstr>Project as Product</vt:lpstr>
      <vt:lpstr>Business Model</vt:lpstr>
      <vt:lpstr>Product Costing </vt:lpstr>
      <vt:lpstr> Future Scope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Syed University of Engineering &amp;Technology  Software Engineering Department</dc:title>
  <dc:creator>Dur e Shawar</dc:creator>
  <cp:lastModifiedBy>Adnan Asad</cp:lastModifiedBy>
  <cp:revision>56</cp:revision>
  <dcterms:created xsi:type="dcterms:W3CDTF">2024-02-08T16:15:07Z</dcterms:created>
  <dcterms:modified xsi:type="dcterms:W3CDTF">2024-10-17T15:13:01Z</dcterms:modified>
</cp:coreProperties>
</file>