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5" r:id="rId5"/>
    <p:sldId id="264" r:id="rId6"/>
    <p:sldId id="260" r:id="rId7"/>
    <p:sldId id="269" r:id="rId8"/>
    <p:sldId id="267" r:id="rId9"/>
    <p:sldId id="268" r:id="rId10"/>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E48A-FD72-90BA-2554-13B536645D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8B0E7FB-4BE8-7036-C19B-014553A9D1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46908FB1-CA83-99BA-BA3F-1DADE5CC57CD}"/>
              </a:ext>
            </a:extLst>
          </p:cNvPr>
          <p:cNvSpPr>
            <a:spLocks noGrp="1"/>
          </p:cNvSpPr>
          <p:nvPr>
            <p:ph type="dt" sz="half" idx="10"/>
          </p:nvPr>
        </p:nvSpPr>
        <p:spPr/>
        <p:txBody>
          <a:bodyPr/>
          <a:lstStyle/>
          <a:p>
            <a:fld id="{93835474-CC9C-4641-AE8D-D0A43D6F6C1A}" type="datetimeFigureOut">
              <a:rPr lang="LID4096" smtClean="0"/>
              <a:t>02/16/2024</a:t>
            </a:fld>
            <a:endParaRPr lang="LID4096"/>
          </a:p>
        </p:txBody>
      </p:sp>
      <p:sp>
        <p:nvSpPr>
          <p:cNvPr id="5" name="Footer Placeholder 4">
            <a:extLst>
              <a:ext uri="{FF2B5EF4-FFF2-40B4-BE49-F238E27FC236}">
                <a16:creationId xmlns:a16="http://schemas.microsoft.com/office/drawing/2014/main" id="{7AC94085-AA3C-74AD-D43E-0568913A957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958797A-5FFF-7A41-9E77-F1A746E491AB}"/>
              </a:ext>
            </a:extLst>
          </p:cNvPr>
          <p:cNvSpPr>
            <a:spLocks noGrp="1"/>
          </p:cNvSpPr>
          <p:nvPr>
            <p:ph type="sldNum" sz="quarter" idx="12"/>
          </p:nvPr>
        </p:nvSpPr>
        <p:spPr/>
        <p:txBody>
          <a:bodyPr/>
          <a:lstStyle/>
          <a:p>
            <a:fld id="{22247D75-5366-4C76-86B9-187D5E5E8ADF}" type="slidenum">
              <a:rPr lang="LID4096" smtClean="0"/>
              <a:t>‹#›</a:t>
            </a:fld>
            <a:endParaRPr lang="LID4096"/>
          </a:p>
        </p:txBody>
      </p:sp>
    </p:spTree>
    <p:extLst>
      <p:ext uri="{BB962C8B-B14F-4D97-AF65-F5344CB8AC3E}">
        <p14:creationId xmlns:p14="http://schemas.microsoft.com/office/powerpoint/2010/main" val="1572753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F3D2-1A86-BB55-EE46-2488B9039208}"/>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B4BAD72-2236-37D2-F315-BF0831257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FD4448C-A808-4AE9-7E5E-F90C0B8403BA}"/>
              </a:ext>
            </a:extLst>
          </p:cNvPr>
          <p:cNvSpPr>
            <a:spLocks noGrp="1"/>
          </p:cNvSpPr>
          <p:nvPr>
            <p:ph type="dt" sz="half" idx="10"/>
          </p:nvPr>
        </p:nvSpPr>
        <p:spPr/>
        <p:txBody>
          <a:bodyPr/>
          <a:lstStyle/>
          <a:p>
            <a:fld id="{93835474-CC9C-4641-AE8D-D0A43D6F6C1A}" type="datetimeFigureOut">
              <a:rPr lang="LID4096" smtClean="0"/>
              <a:t>02/16/2024</a:t>
            </a:fld>
            <a:endParaRPr lang="LID4096"/>
          </a:p>
        </p:txBody>
      </p:sp>
      <p:sp>
        <p:nvSpPr>
          <p:cNvPr id="5" name="Footer Placeholder 4">
            <a:extLst>
              <a:ext uri="{FF2B5EF4-FFF2-40B4-BE49-F238E27FC236}">
                <a16:creationId xmlns:a16="http://schemas.microsoft.com/office/drawing/2014/main" id="{54C4F2C3-D300-4790-0D26-440CB08BD0E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9C1279E-8566-7103-E9B5-22794193FB98}"/>
              </a:ext>
            </a:extLst>
          </p:cNvPr>
          <p:cNvSpPr>
            <a:spLocks noGrp="1"/>
          </p:cNvSpPr>
          <p:nvPr>
            <p:ph type="sldNum" sz="quarter" idx="12"/>
          </p:nvPr>
        </p:nvSpPr>
        <p:spPr/>
        <p:txBody>
          <a:bodyPr/>
          <a:lstStyle/>
          <a:p>
            <a:fld id="{22247D75-5366-4C76-86B9-187D5E5E8ADF}" type="slidenum">
              <a:rPr lang="LID4096" smtClean="0"/>
              <a:t>‹#›</a:t>
            </a:fld>
            <a:endParaRPr lang="LID4096"/>
          </a:p>
        </p:txBody>
      </p:sp>
    </p:spTree>
    <p:extLst>
      <p:ext uri="{BB962C8B-B14F-4D97-AF65-F5344CB8AC3E}">
        <p14:creationId xmlns:p14="http://schemas.microsoft.com/office/powerpoint/2010/main" val="1293493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FD6F4A-BA1D-27B1-CB68-9C17B851E0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5338A84-7526-FFD9-FDBB-A5E221F7BF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1BF78A0-C6F7-62C3-5795-6B9B4801F762}"/>
              </a:ext>
            </a:extLst>
          </p:cNvPr>
          <p:cNvSpPr>
            <a:spLocks noGrp="1"/>
          </p:cNvSpPr>
          <p:nvPr>
            <p:ph type="dt" sz="half" idx="10"/>
          </p:nvPr>
        </p:nvSpPr>
        <p:spPr/>
        <p:txBody>
          <a:bodyPr/>
          <a:lstStyle/>
          <a:p>
            <a:fld id="{93835474-CC9C-4641-AE8D-D0A43D6F6C1A}" type="datetimeFigureOut">
              <a:rPr lang="LID4096" smtClean="0"/>
              <a:t>02/16/2024</a:t>
            </a:fld>
            <a:endParaRPr lang="LID4096"/>
          </a:p>
        </p:txBody>
      </p:sp>
      <p:sp>
        <p:nvSpPr>
          <p:cNvPr id="5" name="Footer Placeholder 4">
            <a:extLst>
              <a:ext uri="{FF2B5EF4-FFF2-40B4-BE49-F238E27FC236}">
                <a16:creationId xmlns:a16="http://schemas.microsoft.com/office/drawing/2014/main" id="{3EE2D150-DC43-F873-AD61-067170766C7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03B5A09-954F-B3ED-58B2-8969FCC593AD}"/>
              </a:ext>
            </a:extLst>
          </p:cNvPr>
          <p:cNvSpPr>
            <a:spLocks noGrp="1"/>
          </p:cNvSpPr>
          <p:nvPr>
            <p:ph type="sldNum" sz="quarter" idx="12"/>
          </p:nvPr>
        </p:nvSpPr>
        <p:spPr/>
        <p:txBody>
          <a:bodyPr/>
          <a:lstStyle/>
          <a:p>
            <a:fld id="{22247D75-5366-4C76-86B9-187D5E5E8ADF}" type="slidenum">
              <a:rPr lang="LID4096" smtClean="0"/>
              <a:t>‹#›</a:t>
            </a:fld>
            <a:endParaRPr lang="LID4096"/>
          </a:p>
        </p:txBody>
      </p:sp>
    </p:spTree>
    <p:extLst>
      <p:ext uri="{BB962C8B-B14F-4D97-AF65-F5344CB8AC3E}">
        <p14:creationId xmlns:p14="http://schemas.microsoft.com/office/powerpoint/2010/main" val="202459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273B-7E8C-94FD-A64F-E360DCBCC2D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BDD1C178-58EF-D303-1682-13AE0E38A2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51AF32C5-E4FA-51A3-8294-8CD1FF02ACC5}"/>
              </a:ext>
            </a:extLst>
          </p:cNvPr>
          <p:cNvSpPr>
            <a:spLocks noGrp="1"/>
          </p:cNvSpPr>
          <p:nvPr>
            <p:ph type="dt" sz="half" idx="10"/>
          </p:nvPr>
        </p:nvSpPr>
        <p:spPr/>
        <p:txBody>
          <a:bodyPr/>
          <a:lstStyle/>
          <a:p>
            <a:fld id="{93835474-CC9C-4641-AE8D-D0A43D6F6C1A}" type="datetimeFigureOut">
              <a:rPr lang="LID4096" smtClean="0"/>
              <a:t>02/16/2024</a:t>
            </a:fld>
            <a:endParaRPr lang="LID4096"/>
          </a:p>
        </p:txBody>
      </p:sp>
      <p:sp>
        <p:nvSpPr>
          <p:cNvPr id="5" name="Footer Placeholder 4">
            <a:extLst>
              <a:ext uri="{FF2B5EF4-FFF2-40B4-BE49-F238E27FC236}">
                <a16:creationId xmlns:a16="http://schemas.microsoft.com/office/drawing/2014/main" id="{CFDB0107-7D03-DB5E-F0B8-7BB4677AC7C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AB47A63-36F3-ED25-80C5-B8F43C07F792}"/>
              </a:ext>
            </a:extLst>
          </p:cNvPr>
          <p:cNvSpPr>
            <a:spLocks noGrp="1"/>
          </p:cNvSpPr>
          <p:nvPr>
            <p:ph type="sldNum" sz="quarter" idx="12"/>
          </p:nvPr>
        </p:nvSpPr>
        <p:spPr/>
        <p:txBody>
          <a:bodyPr/>
          <a:lstStyle/>
          <a:p>
            <a:fld id="{22247D75-5366-4C76-86B9-187D5E5E8ADF}" type="slidenum">
              <a:rPr lang="LID4096" smtClean="0"/>
              <a:t>‹#›</a:t>
            </a:fld>
            <a:endParaRPr lang="LID4096"/>
          </a:p>
        </p:txBody>
      </p:sp>
    </p:spTree>
    <p:extLst>
      <p:ext uri="{BB962C8B-B14F-4D97-AF65-F5344CB8AC3E}">
        <p14:creationId xmlns:p14="http://schemas.microsoft.com/office/powerpoint/2010/main" val="356301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31C7-31AD-C857-CE47-96D0B0026C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54493B3D-A19D-C1E4-74F1-9A52B5ADA1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35DA10-58BC-AED0-01E9-B7EDB3E08CBC}"/>
              </a:ext>
            </a:extLst>
          </p:cNvPr>
          <p:cNvSpPr>
            <a:spLocks noGrp="1"/>
          </p:cNvSpPr>
          <p:nvPr>
            <p:ph type="dt" sz="half" idx="10"/>
          </p:nvPr>
        </p:nvSpPr>
        <p:spPr/>
        <p:txBody>
          <a:bodyPr/>
          <a:lstStyle/>
          <a:p>
            <a:fld id="{93835474-CC9C-4641-AE8D-D0A43D6F6C1A}" type="datetimeFigureOut">
              <a:rPr lang="LID4096" smtClean="0"/>
              <a:t>02/16/2024</a:t>
            </a:fld>
            <a:endParaRPr lang="LID4096"/>
          </a:p>
        </p:txBody>
      </p:sp>
      <p:sp>
        <p:nvSpPr>
          <p:cNvPr id="5" name="Footer Placeholder 4">
            <a:extLst>
              <a:ext uri="{FF2B5EF4-FFF2-40B4-BE49-F238E27FC236}">
                <a16:creationId xmlns:a16="http://schemas.microsoft.com/office/drawing/2014/main" id="{ACE63332-E4C6-FD93-55E7-4E38BDB5F01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D09653B-EB2B-264C-693D-48424DDFABCC}"/>
              </a:ext>
            </a:extLst>
          </p:cNvPr>
          <p:cNvSpPr>
            <a:spLocks noGrp="1"/>
          </p:cNvSpPr>
          <p:nvPr>
            <p:ph type="sldNum" sz="quarter" idx="12"/>
          </p:nvPr>
        </p:nvSpPr>
        <p:spPr/>
        <p:txBody>
          <a:bodyPr/>
          <a:lstStyle/>
          <a:p>
            <a:fld id="{22247D75-5366-4C76-86B9-187D5E5E8ADF}" type="slidenum">
              <a:rPr lang="LID4096" smtClean="0"/>
              <a:t>‹#›</a:t>
            </a:fld>
            <a:endParaRPr lang="LID4096"/>
          </a:p>
        </p:txBody>
      </p:sp>
    </p:spTree>
    <p:extLst>
      <p:ext uri="{BB962C8B-B14F-4D97-AF65-F5344CB8AC3E}">
        <p14:creationId xmlns:p14="http://schemas.microsoft.com/office/powerpoint/2010/main" val="310808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7E9E-C4E2-EFAF-1161-CEA02FBBCF39}"/>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BC21B3D9-2D80-DD88-5448-9352C58A7B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4F615842-C2DB-74A9-85A6-D779C2A15A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07FB2FCD-FF36-60A2-4C8E-D31A480F383D}"/>
              </a:ext>
            </a:extLst>
          </p:cNvPr>
          <p:cNvSpPr>
            <a:spLocks noGrp="1"/>
          </p:cNvSpPr>
          <p:nvPr>
            <p:ph type="dt" sz="half" idx="10"/>
          </p:nvPr>
        </p:nvSpPr>
        <p:spPr/>
        <p:txBody>
          <a:bodyPr/>
          <a:lstStyle/>
          <a:p>
            <a:fld id="{93835474-CC9C-4641-AE8D-D0A43D6F6C1A}" type="datetimeFigureOut">
              <a:rPr lang="LID4096" smtClean="0"/>
              <a:t>02/16/2024</a:t>
            </a:fld>
            <a:endParaRPr lang="LID4096"/>
          </a:p>
        </p:txBody>
      </p:sp>
      <p:sp>
        <p:nvSpPr>
          <p:cNvPr id="6" name="Footer Placeholder 5">
            <a:extLst>
              <a:ext uri="{FF2B5EF4-FFF2-40B4-BE49-F238E27FC236}">
                <a16:creationId xmlns:a16="http://schemas.microsoft.com/office/drawing/2014/main" id="{011ED87B-DE2B-F836-1E74-3CDBC7111E3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54CE0C12-0C45-24D8-4188-B20FD5ED2FCB}"/>
              </a:ext>
            </a:extLst>
          </p:cNvPr>
          <p:cNvSpPr>
            <a:spLocks noGrp="1"/>
          </p:cNvSpPr>
          <p:nvPr>
            <p:ph type="sldNum" sz="quarter" idx="12"/>
          </p:nvPr>
        </p:nvSpPr>
        <p:spPr/>
        <p:txBody>
          <a:bodyPr/>
          <a:lstStyle/>
          <a:p>
            <a:fld id="{22247D75-5366-4C76-86B9-187D5E5E8ADF}" type="slidenum">
              <a:rPr lang="LID4096" smtClean="0"/>
              <a:t>‹#›</a:t>
            </a:fld>
            <a:endParaRPr lang="LID4096"/>
          </a:p>
        </p:txBody>
      </p:sp>
    </p:spTree>
    <p:extLst>
      <p:ext uri="{BB962C8B-B14F-4D97-AF65-F5344CB8AC3E}">
        <p14:creationId xmlns:p14="http://schemas.microsoft.com/office/powerpoint/2010/main" val="1760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327EC-BE0A-BBCE-C015-908DD2D5AACF}"/>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FE0A837-902E-51E5-22CA-FB7B304039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E8BF1E-2993-BE03-F642-C72C9F8DED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D4A2F67C-298A-D29F-6918-06C610F2A4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2F998-E976-3287-B0C1-FFCA2D2ED8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802329AB-BB58-E72C-B52D-536B6DE6646B}"/>
              </a:ext>
            </a:extLst>
          </p:cNvPr>
          <p:cNvSpPr>
            <a:spLocks noGrp="1"/>
          </p:cNvSpPr>
          <p:nvPr>
            <p:ph type="dt" sz="half" idx="10"/>
          </p:nvPr>
        </p:nvSpPr>
        <p:spPr/>
        <p:txBody>
          <a:bodyPr/>
          <a:lstStyle/>
          <a:p>
            <a:fld id="{93835474-CC9C-4641-AE8D-D0A43D6F6C1A}" type="datetimeFigureOut">
              <a:rPr lang="LID4096" smtClean="0"/>
              <a:t>02/16/2024</a:t>
            </a:fld>
            <a:endParaRPr lang="LID4096"/>
          </a:p>
        </p:txBody>
      </p:sp>
      <p:sp>
        <p:nvSpPr>
          <p:cNvPr id="8" name="Footer Placeholder 7">
            <a:extLst>
              <a:ext uri="{FF2B5EF4-FFF2-40B4-BE49-F238E27FC236}">
                <a16:creationId xmlns:a16="http://schemas.microsoft.com/office/drawing/2014/main" id="{9CAD7D79-73DA-E717-940B-2935FE4D7622}"/>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4FD0691E-51D3-C741-9BFB-7DEEC3DBE2B7}"/>
              </a:ext>
            </a:extLst>
          </p:cNvPr>
          <p:cNvSpPr>
            <a:spLocks noGrp="1"/>
          </p:cNvSpPr>
          <p:nvPr>
            <p:ph type="sldNum" sz="quarter" idx="12"/>
          </p:nvPr>
        </p:nvSpPr>
        <p:spPr/>
        <p:txBody>
          <a:bodyPr/>
          <a:lstStyle/>
          <a:p>
            <a:fld id="{22247D75-5366-4C76-86B9-187D5E5E8ADF}" type="slidenum">
              <a:rPr lang="LID4096" smtClean="0"/>
              <a:t>‹#›</a:t>
            </a:fld>
            <a:endParaRPr lang="LID4096"/>
          </a:p>
        </p:txBody>
      </p:sp>
    </p:spTree>
    <p:extLst>
      <p:ext uri="{BB962C8B-B14F-4D97-AF65-F5344CB8AC3E}">
        <p14:creationId xmlns:p14="http://schemas.microsoft.com/office/powerpoint/2010/main" val="385688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5F91-1DA6-05EC-B8F6-910F13F99693}"/>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EF63E09D-9938-CD7B-9BEB-64B59EB59F94}"/>
              </a:ext>
            </a:extLst>
          </p:cNvPr>
          <p:cNvSpPr>
            <a:spLocks noGrp="1"/>
          </p:cNvSpPr>
          <p:nvPr>
            <p:ph type="dt" sz="half" idx="10"/>
          </p:nvPr>
        </p:nvSpPr>
        <p:spPr/>
        <p:txBody>
          <a:bodyPr/>
          <a:lstStyle/>
          <a:p>
            <a:fld id="{93835474-CC9C-4641-AE8D-D0A43D6F6C1A}" type="datetimeFigureOut">
              <a:rPr lang="LID4096" smtClean="0"/>
              <a:t>02/16/2024</a:t>
            </a:fld>
            <a:endParaRPr lang="LID4096"/>
          </a:p>
        </p:txBody>
      </p:sp>
      <p:sp>
        <p:nvSpPr>
          <p:cNvPr id="4" name="Footer Placeholder 3">
            <a:extLst>
              <a:ext uri="{FF2B5EF4-FFF2-40B4-BE49-F238E27FC236}">
                <a16:creationId xmlns:a16="http://schemas.microsoft.com/office/drawing/2014/main" id="{6EDA84C6-ABA2-E8AD-2639-86BA8AAB86CB}"/>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964EC362-F7D6-210B-2E7D-4BF8B9FB9752}"/>
              </a:ext>
            </a:extLst>
          </p:cNvPr>
          <p:cNvSpPr>
            <a:spLocks noGrp="1"/>
          </p:cNvSpPr>
          <p:nvPr>
            <p:ph type="sldNum" sz="quarter" idx="12"/>
          </p:nvPr>
        </p:nvSpPr>
        <p:spPr/>
        <p:txBody>
          <a:bodyPr/>
          <a:lstStyle/>
          <a:p>
            <a:fld id="{22247D75-5366-4C76-86B9-187D5E5E8ADF}" type="slidenum">
              <a:rPr lang="LID4096" smtClean="0"/>
              <a:t>‹#›</a:t>
            </a:fld>
            <a:endParaRPr lang="LID4096"/>
          </a:p>
        </p:txBody>
      </p:sp>
    </p:spTree>
    <p:extLst>
      <p:ext uri="{BB962C8B-B14F-4D97-AF65-F5344CB8AC3E}">
        <p14:creationId xmlns:p14="http://schemas.microsoft.com/office/powerpoint/2010/main" val="1928039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600918-9CE1-C906-4787-876342C681AE}"/>
              </a:ext>
            </a:extLst>
          </p:cNvPr>
          <p:cNvSpPr>
            <a:spLocks noGrp="1"/>
          </p:cNvSpPr>
          <p:nvPr>
            <p:ph type="dt" sz="half" idx="10"/>
          </p:nvPr>
        </p:nvSpPr>
        <p:spPr/>
        <p:txBody>
          <a:bodyPr/>
          <a:lstStyle/>
          <a:p>
            <a:fld id="{93835474-CC9C-4641-AE8D-D0A43D6F6C1A}" type="datetimeFigureOut">
              <a:rPr lang="LID4096" smtClean="0"/>
              <a:t>02/16/2024</a:t>
            </a:fld>
            <a:endParaRPr lang="LID4096"/>
          </a:p>
        </p:txBody>
      </p:sp>
      <p:sp>
        <p:nvSpPr>
          <p:cNvPr id="3" name="Footer Placeholder 2">
            <a:extLst>
              <a:ext uri="{FF2B5EF4-FFF2-40B4-BE49-F238E27FC236}">
                <a16:creationId xmlns:a16="http://schemas.microsoft.com/office/drawing/2014/main" id="{0E254FA7-BA99-1608-36DC-164E1901B2A2}"/>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A5653165-CA91-458B-DC9B-D2DA0225DC91}"/>
              </a:ext>
            </a:extLst>
          </p:cNvPr>
          <p:cNvSpPr>
            <a:spLocks noGrp="1"/>
          </p:cNvSpPr>
          <p:nvPr>
            <p:ph type="sldNum" sz="quarter" idx="12"/>
          </p:nvPr>
        </p:nvSpPr>
        <p:spPr/>
        <p:txBody>
          <a:bodyPr/>
          <a:lstStyle/>
          <a:p>
            <a:fld id="{22247D75-5366-4C76-86B9-187D5E5E8ADF}" type="slidenum">
              <a:rPr lang="LID4096" smtClean="0"/>
              <a:t>‹#›</a:t>
            </a:fld>
            <a:endParaRPr lang="LID4096"/>
          </a:p>
        </p:txBody>
      </p:sp>
    </p:spTree>
    <p:extLst>
      <p:ext uri="{BB962C8B-B14F-4D97-AF65-F5344CB8AC3E}">
        <p14:creationId xmlns:p14="http://schemas.microsoft.com/office/powerpoint/2010/main" val="370335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D1E0-EA24-4CCF-1FA0-1E31D288B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530BBD9-2ED3-FC91-6F78-D6C82C875D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B9A83EFD-AE9A-29D0-9F4C-7AC0196D7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0AD114-76BA-4754-12FB-C1FCEF5082F3}"/>
              </a:ext>
            </a:extLst>
          </p:cNvPr>
          <p:cNvSpPr>
            <a:spLocks noGrp="1"/>
          </p:cNvSpPr>
          <p:nvPr>
            <p:ph type="dt" sz="half" idx="10"/>
          </p:nvPr>
        </p:nvSpPr>
        <p:spPr/>
        <p:txBody>
          <a:bodyPr/>
          <a:lstStyle/>
          <a:p>
            <a:fld id="{93835474-CC9C-4641-AE8D-D0A43D6F6C1A}" type="datetimeFigureOut">
              <a:rPr lang="LID4096" smtClean="0"/>
              <a:t>02/16/2024</a:t>
            </a:fld>
            <a:endParaRPr lang="LID4096"/>
          </a:p>
        </p:txBody>
      </p:sp>
      <p:sp>
        <p:nvSpPr>
          <p:cNvPr id="6" name="Footer Placeholder 5">
            <a:extLst>
              <a:ext uri="{FF2B5EF4-FFF2-40B4-BE49-F238E27FC236}">
                <a16:creationId xmlns:a16="http://schemas.microsoft.com/office/drawing/2014/main" id="{2D6C31F3-7BDF-0348-DFAC-84F0EF012D7C}"/>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D104732-63E8-2BF0-20D5-AEB2C5160204}"/>
              </a:ext>
            </a:extLst>
          </p:cNvPr>
          <p:cNvSpPr>
            <a:spLocks noGrp="1"/>
          </p:cNvSpPr>
          <p:nvPr>
            <p:ph type="sldNum" sz="quarter" idx="12"/>
          </p:nvPr>
        </p:nvSpPr>
        <p:spPr/>
        <p:txBody>
          <a:bodyPr/>
          <a:lstStyle/>
          <a:p>
            <a:fld id="{22247D75-5366-4C76-86B9-187D5E5E8ADF}" type="slidenum">
              <a:rPr lang="LID4096" smtClean="0"/>
              <a:t>‹#›</a:t>
            </a:fld>
            <a:endParaRPr lang="LID4096"/>
          </a:p>
        </p:txBody>
      </p:sp>
    </p:spTree>
    <p:extLst>
      <p:ext uri="{BB962C8B-B14F-4D97-AF65-F5344CB8AC3E}">
        <p14:creationId xmlns:p14="http://schemas.microsoft.com/office/powerpoint/2010/main" val="269884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9CD3-B18E-816F-6E7C-BE7112E54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F80E93D7-713C-A5AD-D021-38FB1A7AEF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4E582278-0A8D-7450-CCA9-EAFE581B7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39FA7-BB48-E350-08D9-36FD26F14A8C}"/>
              </a:ext>
            </a:extLst>
          </p:cNvPr>
          <p:cNvSpPr>
            <a:spLocks noGrp="1"/>
          </p:cNvSpPr>
          <p:nvPr>
            <p:ph type="dt" sz="half" idx="10"/>
          </p:nvPr>
        </p:nvSpPr>
        <p:spPr/>
        <p:txBody>
          <a:bodyPr/>
          <a:lstStyle/>
          <a:p>
            <a:fld id="{93835474-CC9C-4641-AE8D-D0A43D6F6C1A}" type="datetimeFigureOut">
              <a:rPr lang="LID4096" smtClean="0"/>
              <a:t>02/16/2024</a:t>
            </a:fld>
            <a:endParaRPr lang="LID4096"/>
          </a:p>
        </p:txBody>
      </p:sp>
      <p:sp>
        <p:nvSpPr>
          <p:cNvPr id="6" name="Footer Placeholder 5">
            <a:extLst>
              <a:ext uri="{FF2B5EF4-FFF2-40B4-BE49-F238E27FC236}">
                <a16:creationId xmlns:a16="http://schemas.microsoft.com/office/drawing/2014/main" id="{1E79EBC9-D298-243C-6721-870983EB01F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D63EB9DC-2A6E-B8DB-EDAE-BFE563A0C16E}"/>
              </a:ext>
            </a:extLst>
          </p:cNvPr>
          <p:cNvSpPr>
            <a:spLocks noGrp="1"/>
          </p:cNvSpPr>
          <p:nvPr>
            <p:ph type="sldNum" sz="quarter" idx="12"/>
          </p:nvPr>
        </p:nvSpPr>
        <p:spPr/>
        <p:txBody>
          <a:bodyPr/>
          <a:lstStyle/>
          <a:p>
            <a:fld id="{22247D75-5366-4C76-86B9-187D5E5E8ADF}" type="slidenum">
              <a:rPr lang="LID4096" smtClean="0"/>
              <a:t>‹#›</a:t>
            </a:fld>
            <a:endParaRPr lang="LID4096"/>
          </a:p>
        </p:txBody>
      </p:sp>
    </p:spTree>
    <p:extLst>
      <p:ext uri="{BB962C8B-B14F-4D97-AF65-F5344CB8AC3E}">
        <p14:creationId xmlns:p14="http://schemas.microsoft.com/office/powerpoint/2010/main" val="69587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AB9D25-ABEF-388B-52E4-CAF54188E3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6B7EABB1-9A8C-7342-8112-930EBDA553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2DF85EA-D32C-FB95-CD3E-B490A0C85E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835474-CC9C-4641-AE8D-D0A43D6F6C1A}" type="datetimeFigureOut">
              <a:rPr lang="LID4096" smtClean="0"/>
              <a:t>02/16/2024</a:t>
            </a:fld>
            <a:endParaRPr lang="LID4096"/>
          </a:p>
        </p:txBody>
      </p:sp>
      <p:sp>
        <p:nvSpPr>
          <p:cNvPr id="5" name="Footer Placeholder 4">
            <a:extLst>
              <a:ext uri="{FF2B5EF4-FFF2-40B4-BE49-F238E27FC236}">
                <a16:creationId xmlns:a16="http://schemas.microsoft.com/office/drawing/2014/main" id="{34B29C9A-ADCC-C6D5-492E-73BF16446A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6F992005-50A2-E093-D56C-E4A2ABE9BD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247D75-5366-4C76-86B9-187D5E5E8ADF}" type="slidenum">
              <a:rPr lang="LID4096" smtClean="0"/>
              <a:t>‹#›</a:t>
            </a:fld>
            <a:endParaRPr lang="LID4096"/>
          </a:p>
        </p:txBody>
      </p:sp>
    </p:spTree>
    <p:extLst>
      <p:ext uri="{BB962C8B-B14F-4D97-AF65-F5344CB8AC3E}">
        <p14:creationId xmlns:p14="http://schemas.microsoft.com/office/powerpoint/2010/main" val="1159831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5A0D4D0-DC11-4CAA-AA17-A6B0C2B4F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C01E4F-CA9F-5C38-C479-0E6D2867820D}"/>
              </a:ext>
            </a:extLst>
          </p:cNvPr>
          <p:cNvSpPr>
            <a:spLocks noGrp="1"/>
          </p:cNvSpPr>
          <p:nvPr>
            <p:ph type="ctrTitle"/>
          </p:nvPr>
        </p:nvSpPr>
        <p:spPr>
          <a:xfrm>
            <a:off x="838199" y="1174819"/>
            <a:ext cx="6143625" cy="2858363"/>
          </a:xfrm>
        </p:spPr>
        <p:txBody>
          <a:bodyPr>
            <a:normAutofit/>
          </a:bodyPr>
          <a:lstStyle/>
          <a:p>
            <a:pPr algn="l"/>
            <a:r>
              <a:rPr lang="en-US" sz="5600">
                <a:solidFill>
                  <a:schemeClr val="bg1"/>
                </a:solidFill>
              </a:rPr>
              <a:t>VBA Code Malware Detection by Machine Learning</a:t>
            </a:r>
            <a:endParaRPr lang="LID4096" sz="5600">
              <a:solidFill>
                <a:schemeClr val="bg1"/>
              </a:solidFill>
            </a:endParaRPr>
          </a:p>
        </p:txBody>
      </p:sp>
      <p:pic>
        <p:nvPicPr>
          <p:cNvPr id="4" name="Picture 3" descr="101010 data lines to infinity">
            <a:extLst>
              <a:ext uri="{FF2B5EF4-FFF2-40B4-BE49-F238E27FC236}">
                <a16:creationId xmlns:a16="http://schemas.microsoft.com/office/drawing/2014/main" id="{F8BAE15C-FFB3-3A36-EE15-E24B15F606E6}"/>
              </a:ext>
            </a:extLst>
          </p:cNvPr>
          <p:cNvPicPr>
            <a:picLocks noChangeAspect="1"/>
          </p:cNvPicPr>
          <p:nvPr/>
        </p:nvPicPr>
        <p:blipFill rotWithShape="1">
          <a:blip r:embed="rId2"/>
          <a:srcRect l="30399" r="26895" b="1"/>
          <a:stretch/>
        </p:blipFill>
        <p:spPr>
          <a:xfrm>
            <a:off x="7668829" y="10"/>
            <a:ext cx="4523171" cy="6857990"/>
          </a:xfrm>
          <a:custGeom>
            <a:avLst/>
            <a:gdLst/>
            <a:ahLst/>
            <a:cxnLst/>
            <a:rect l="l" t="t" r="r" b="b"/>
            <a:pathLst>
              <a:path w="4523171"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1"/>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1"/>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5"/>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5"/>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4" y="2435912"/>
                </a:cubicBezTo>
                <a:lnTo>
                  <a:pt x="415304" y="2435912"/>
                </a:lnTo>
                <a:lnTo>
                  <a:pt x="415303" y="2435912"/>
                </a:lnTo>
                <a:lnTo>
                  <a:pt x="412309" y="2449831"/>
                </a:lnTo>
                <a:lnTo>
                  <a:pt x="409472" y="2463016"/>
                </a:lnTo>
                <a:lnTo>
                  <a:pt x="409472" y="2463017"/>
                </a:lnTo>
                <a:lnTo>
                  <a:pt x="411535" y="2490550"/>
                </a:lnTo>
                <a:lnTo>
                  <a:pt x="418115" y="2518262"/>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2"/>
                </a:lnTo>
                <a:lnTo>
                  <a:pt x="409472" y="2463017"/>
                </a:lnTo>
                <a:lnTo>
                  <a:pt x="412309" y="2449831"/>
                </a:lnTo>
                <a:lnTo>
                  <a:pt x="415304"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3" y="338902"/>
                </a:lnTo>
                <a:lnTo>
                  <a:pt x="778363" y="367327"/>
                </a:lnTo>
                <a:lnTo>
                  <a:pt x="774553" y="395639"/>
                </a:lnTo>
                <a:lnTo>
                  <a:pt x="784453" y="338902"/>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23171" y="1"/>
                </a:lnTo>
                <a:lnTo>
                  <a:pt x="4523171"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effectLst>
            <a:outerShdw blurRad="381000" dist="152400" dir="10800000" algn="r" rotWithShape="0">
              <a:prstClr val="black">
                <a:alpha val="10000"/>
              </a:prstClr>
            </a:outerShdw>
          </a:effectLst>
        </p:spPr>
      </p:pic>
      <p:grpSp>
        <p:nvGrpSpPr>
          <p:cNvPr id="10" name="Group 9">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1" name="Freeform: Shape 10">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TextBox 2">
            <a:extLst>
              <a:ext uri="{FF2B5EF4-FFF2-40B4-BE49-F238E27FC236}">
                <a16:creationId xmlns:a16="http://schemas.microsoft.com/office/drawing/2014/main" id="{7EFE7C21-12DC-086A-8E03-8450E133EB68}"/>
              </a:ext>
            </a:extLst>
          </p:cNvPr>
          <p:cNvSpPr txBox="1"/>
          <p:nvPr/>
        </p:nvSpPr>
        <p:spPr>
          <a:xfrm>
            <a:off x="676656" y="5074920"/>
            <a:ext cx="4864608" cy="1200329"/>
          </a:xfrm>
          <a:prstGeom prst="rect">
            <a:avLst/>
          </a:prstGeom>
          <a:noFill/>
        </p:spPr>
        <p:txBody>
          <a:bodyPr wrap="square" rtlCol="0">
            <a:spAutoFit/>
          </a:bodyPr>
          <a:lstStyle/>
          <a:p>
            <a:r>
              <a:rPr lang="en-US" sz="2400" dirty="0">
                <a:solidFill>
                  <a:schemeClr val="bg1"/>
                </a:solidFill>
              </a:rPr>
              <a:t>Presented by:</a:t>
            </a:r>
          </a:p>
          <a:p>
            <a:r>
              <a:rPr lang="en-US" sz="2400" dirty="0">
                <a:solidFill>
                  <a:schemeClr val="bg1"/>
                </a:solidFill>
              </a:rPr>
              <a:t>	Adnan </a:t>
            </a:r>
            <a:r>
              <a:rPr lang="en-US" sz="2400" dirty="0" err="1">
                <a:solidFill>
                  <a:schemeClr val="bg1"/>
                </a:solidFill>
              </a:rPr>
              <a:t>Azem</a:t>
            </a:r>
            <a:r>
              <a:rPr lang="en-US" sz="2400" dirty="0">
                <a:solidFill>
                  <a:schemeClr val="bg1"/>
                </a:solidFill>
              </a:rPr>
              <a:t> </a:t>
            </a:r>
          </a:p>
          <a:p>
            <a:r>
              <a:rPr lang="en-US" sz="2400" dirty="0">
                <a:solidFill>
                  <a:schemeClr val="bg1"/>
                </a:solidFill>
              </a:rPr>
              <a:t>	Jode Shibli</a:t>
            </a:r>
            <a:endParaRPr lang="LID4096" sz="2400" dirty="0">
              <a:solidFill>
                <a:schemeClr val="bg1"/>
              </a:solidFill>
            </a:endParaRPr>
          </a:p>
        </p:txBody>
      </p:sp>
    </p:spTree>
    <p:extLst>
      <p:ext uri="{BB962C8B-B14F-4D97-AF65-F5344CB8AC3E}">
        <p14:creationId xmlns:p14="http://schemas.microsoft.com/office/powerpoint/2010/main" val="284551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5FA909-3F24-448C-A8BC-7CF77F62F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D478C-0897-3D1A-8E38-77688B2AF9E6}"/>
              </a:ext>
            </a:extLst>
          </p:cNvPr>
          <p:cNvSpPr>
            <a:spLocks noGrp="1"/>
          </p:cNvSpPr>
          <p:nvPr>
            <p:ph type="title"/>
          </p:nvPr>
        </p:nvSpPr>
        <p:spPr>
          <a:xfrm>
            <a:off x="739775" y="944273"/>
            <a:ext cx="6140449" cy="1323439"/>
          </a:xfrm>
        </p:spPr>
        <p:txBody>
          <a:bodyPr anchor="t">
            <a:normAutofit/>
          </a:bodyPr>
          <a:lstStyle/>
          <a:p>
            <a:r>
              <a:rPr lang="en-US" sz="3600" dirty="0">
                <a:solidFill>
                  <a:schemeClr val="bg1"/>
                </a:solidFill>
              </a:rPr>
              <a:t>Introduction to VBA Code Malware Detection</a:t>
            </a:r>
            <a:endParaRPr lang="LID4096" sz="3600" dirty="0">
              <a:solidFill>
                <a:schemeClr val="bg1"/>
              </a:solidFill>
            </a:endParaRPr>
          </a:p>
        </p:txBody>
      </p:sp>
      <p:sp>
        <p:nvSpPr>
          <p:cNvPr id="3" name="Content Placeholder 2">
            <a:extLst>
              <a:ext uri="{FF2B5EF4-FFF2-40B4-BE49-F238E27FC236}">
                <a16:creationId xmlns:a16="http://schemas.microsoft.com/office/drawing/2014/main" id="{22261BEF-8E94-A3D7-48B8-B37EE3C82301}"/>
              </a:ext>
            </a:extLst>
          </p:cNvPr>
          <p:cNvSpPr>
            <a:spLocks noGrp="1"/>
          </p:cNvSpPr>
          <p:nvPr>
            <p:ph idx="1"/>
          </p:nvPr>
        </p:nvSpPr>
        <p:spPr>
          <a:xfrm>
            <a:off x="838200" y="2267713"/>
            <a:ext cx="6550152" cy="4233672"/>
          </a:xfrm>
        </p:spPr>
        <p:txBody>
          <a:bodyPr>
            <a:normAutofit/>
          </a:bodyPr>
          <a:lstStyle/>
          <a:p>
            <a:pPr marL="0" indent="0">
              <a:buNone/>
            </a:pPr>
            <a:r>
              <a:rPr lang="en-US" sz="1700" b="1" dirty="0">
                <a:solidFill>
                  <a:schemeClr val="bg1">
                    <a:alpha val="80000"/>
                  </a:schemeClr>
                </a:solidFill>
                <a:effectLst/>
              </a:rPr>
              <a:t>What is VBA Code?</a:t>
            </a:r>
            <a:endParaRPr lang="en-US" sz="1700" b="1" dirty="0">
              <a:solidFill>
                <a:schemeClr val="bg1">
                  <a:alpha val="80000"/>
                </a:schemeClr>
              </a:solidFill>
            </a:endParaRPr>
          </a:p>
          <a:p>
            <a:pPr marL="0" indent="0">
              <a:buNone/>
            </a:pPr>
            <a:r>
              <a:rPr lang="en-US" sz="1700" b="0" i="0" dirty="0">
                <a:solidFill>
                  <a:schemeClr val="bg1"/>
                </a:solidFill>
                <a:effectLst/>
                <a:latin typeface="Aptos (Body)"/>
              </a:rPr>
              <a:t>VBA coding refers to writing instructions in the Visual Basic for Applications (VBA) language to create macros, automate tasks, and add custom functionality to Excel.</a:t>
            </a:r>
          </a:p>
          <a:p>
            <a:pPr marL="0" indent="0">
              <a:buNone/>
            </a:pPr>
            <a:r>
              <a:rPr lang="en-US" sz="1700" b="1" dirty="0">
                <a:solidFill>
                  <a:schemeClr val="bg1"/>
                </a:solidFill>
                <a:latin typeface="Aptos (Body)"/>
              </a:rPr>
              <a:t>What </a:t>
            </a:r>
            <a:r>
              <a:rPr lang="en-US" sz="1700" b="1" dirty="0">
                <a:solidFill>
                  <a:schemeClr val="bg1">
                    <a:alpha val="80000"/>
                  </a:schemeClr>
                </a:solidFill>
                <a:latin typeface="Aptos (Body)"/>
              </a:rPr>
              <a:t>is macro?</a:t>
            </a:r>
          </a:p>
          <a:p>
            <a:pPr marL="0" indent="0">
              <a:buNone/>
            </a:pPr>
            <a:r>
              <a:rPr lang="en-US" sz="1700" b="0" i="0" dirty="0">
                <a:solidFill>
                  <a:schemeClr val="bg1"/>
                </a:solidFill>
                <a:effectLst/>
                <a:latin typeface="Aptos (Body)"/>
              </a:rPr>
              <a:t>A macro is an action or a set of actions that you can run as many times as you want.</a:t>
            </a:r>
          </a:p>
          <a:p>
            <a:pPr marL="0" indent="0">
              <a:buNone/>
            </a:pPr>
            <a:r>
              <a:rPr lang="en-US" sz="1700" b="1" dirty="0">
                <a:solidFill>
                  <a:schemeClr val="bg1">
                    <a:alpha val="80000"/>
                  </a:schemeClr>
                </a:solidFill>
                <a:effectLst/>
              </a:rPr>
              <a:t>Importance in Cybersecurity</a:t>
            </a:r>
            <a:endParaRPr lang="en-US" sz="1700" b="1" dirty="0">
              <a:solidFill>
                <a:schemeClr val="bg1">
                  <a:alpha val="80000"/>
                </a:schemeClr>
              </a:solidFill>
            </a:endParaRPr>
          </a:p>
          <a:p>
            <a:pPr marL="0" indent="0">
              <a:buNone/>
            </a:pPr>
            <a:r>
              <a:rPr lang="en-US" sz="1700" dirty="0">
                <a:solidFill>
                  <a:schemeClr val="bg1">
                    <a:alpha val="80000"/>
                  </a:schemeClr>
                </a:solidFill>
                <a:effectLst/>
              </a:rPr>
              <a:t>VBA code malware poses a significant threat to organizations as it can be used to deliver malware, steal sensitive information, and compromise system security. Detecting and mitigating VBA code malware is crucial to protecting against cyberattacks and ensuring the integrity of computer systems and data.</a:t>
            </a:r>
            <a:endParaRPr lang="en-US" sz="1700" dirty="0">
              <a:solidFill>
                <a:schemeClr val="bg1">
                  <a:alpha val="80000"/>
                </a:schemeClr>
              </a:solidFill>
            </a:endParaRPr>
          </a:p>
          <a:p>
            <a:endParaRPr lang="LID4096" sz="1700" dirty="0">
              <a:solidFill>
                <a:schemeClr val="bg1">
                  <a:alpha val="80000"/>
                </a:schemeClr>
              </a:solidFill>
            </a:endParaRPr>
          </a:p>
        </p:txBody>
      </p:sp>
      <p:pic>
        <p:nvPicPr>
          <p:cNvPr id="5" name="Picture 4" descr="An electronic circuit board in blue colour">
            <a:extLst>
              <a:ext uri="{FF2B5EF4-FFF2-40B4-BE49-F238E27FC236}">
                <a16:creationId xmlns:a16="http://schemas.microsoft.com/office/drawing/2014/main" id="{EA585CB7-8AA5-7569-FB22-2204088D48BF}"/>
              </a:ext>
            </a:extLst>
          </p:cNvPr>
          <p:cNvPicPr>
            <a:picLocks noChangeAspect="1"/>
          </p:cNvPicPr>
          <p:nvPr/>
        </p:nvPicPr>
        <p:blipFill rotWithShape="1">
          <a:blip r:embed="rId2"/>
          <a:srcRect l="9947" r="45825" b="-2"/>
          <a:stretch/>
        </p:blipFill>
        <p:spPr>
          <a:xfrm>
            <a:off x="7668829"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11" name="Group 10">
            <a:extLst>
              <a:ext uri="{FF2B5EF4-FFF2-40B4-BE49-F238E27FC236}">
                <a16:creationId xmlns:a16="http://schemas.microsoft.com/office/drawing/2014/main" id="{8B60959F-9B69-4520-A16E-EA6BECC747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2" name="Freeform: Shape 11">
              <a:extLst>
                <a:ext uri="{FF2B5EF4-FFF2-40B4-BE49-F238E27FC236}">
                  <a16:creationId xmlns:a16="http://schemas.microsoft.com/office/drawing/2014/main" id="{18D5A6E8-CD1B-4796-ABD1-A6F27F6C0E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7E12F56-F4EE-4535-8677-C11996E241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67875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3CE04A-5B67-59C4-B9A6-F95CFF79C70C}"/>
              </a:ext>
            </a:extLst>
          </p:cNvPr>
          <p:cNvSpPr>
            <a:spLocks noGrp="1"/>
          </p:cNvSpPr>
          <p:nvPr>
            <p:ph type="title"/>
          </p:nvPr>
        </p:nvSpPr>
        <p:spPr>
          <a:xfrm>
            <a:off x="838200" y="1641752"/>
            <a:ext cx="4391024" cy="1323439"/>
          </a:xfrm>
        </p:spPr>
        <p:txBody>
          <a:bodyPr anchor="t">
            <a:normAutofit/>
          </a:bodyPr>
          <a:lstStyle/>
          <a:p>
            <a:r>
              <a:rPr lang="en-US" sz="4000">
                <a:solidFill>
                  <a:schemeClr val="bg1"/>
                </a:solidFill>
              </a:rPr>
              <a:t>Data Preprocessing</a:t>
            </a:r>
            <a:endParaRPr lang="LID4096" sz="4000">
              <a:solidFill>
                <a:schemeClr val="bg1"/>
              </a:solidFill>
            </a:endParaRPr>
          </a:p>
        </p:txBody>
      </p:sp>
      <p:sp>
        <p:nvSpPr>
          <p:cNvPr id="3" name="Content Placeholder 2">
            <a:extLst>
              <a:ext uri="{FF2B5EF4-FFF2-40B4-BE49-F238E27FC236}">
                <a16:creationId xmlns:a16="http://schemas.microsoft.com/office/drawing/2014/main" id="{C0C521E9-CC98-2CA0-456F-14D164C6B2A8}"/>
              </a:ext>
            </a:extLst>
          </p:cNvPr>
          <p:cNvSpPr>
            <a:spLocks noGrp="1"/>
          </p:cNvSpPr>
          <p:nvPr>
            <p:ph idx="1"/>
          </p:nvPr>
        </p:nvSpPr>
        <p:spPr>
          <a:xfrm>
            <a:off x="838200" y="3146400"/>
            <a:ext cx="4391024" cy="2454300"/>
          </a:xfrm>
        </p:spPr>
        <p:txBody>
          <a:bodyPr>
            <a:normAutofit/>
          </a:bodyPr>
          <a:lstStyle/>
          <a:p>
            <a:r>
              <a:rPr lang="en-US" sz="2400" dirty="0">
                <a:solidFill>
                  <a:schemeClr val="bg1">
                    <a:alpha val="80000"/>
                  </a:schemeClr>
                </a:solidFill>
              </a:rPr>
              <a:t>Basic and extended text cleaning for normalization.</a:t>
            </a:r>
          </a:p>
          <a:p>
            <a:r>
              <a:rPr lang="en-US" sz="2400" dirty="0">
                <a:solidFill>
                  <a:schemeClr val="bg1">
                    <a:alpha val="80000"/>
                  </a:schemeClr>
                </a:solidFill>
              </a:rPr>
              <a:t>Handling of hexadecimal strings to address obfuscation.</a:t>
            </a:r>
          </a:p>
          <a:p>
            <a:endParaRPr lang="LID4096" sz="2400" dirty="0">
              <a:solidFill>
                <a:schemeClr val="bg1">
                  <a:alpha val="80000"/>
                </a:schemeClr>
              </a:solidFill>
            </a:endParaRPr>
          </a:p>
        </p:txBody>
      </p:sp>
      <p:grpSp>
        <p:nvGrpSpPr>
          <p:cNvPr id="62" name="Group 61">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63" name="Group 62">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57" name="Freeform: Shape 56">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64" name="Group 63">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59" name="Freeform: Shape 58">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Picture 4">
            <a:extLst>
              <a:ext uri="{FF2B5EF4-FFF2-40B4-BE49-F238E27FC236}">
                <a16:creationId xmlns:a16="http://schemas.microsoft.com/office/drawing/2014/main" id="{96C16A27-8A55-2D70-5A85-A9322804EE9E}"/>
              </a:ext>
            </a:extLst>
          </p:cNvPr>
          <p:cNvPicPr>
            <a:picLocks noChangeAspect="1"/>
          </p:cNvPicPr>
          <p:nvPr/>
        </p:nvPicPr>
        <p:blipFill>
          <a:blip r:embed="rId3"/>
          <a:stretch>
            <a:fillRect/>
          </a:stretch>
        </p:blipFill>
        <p:spPr>
          <a:xfrm>
            <a:off x="6294324" y="2011680"/>
            <a:ext cx="4864326" cy="1828800"/>
          </a:xfrm>
          <a:prstGeom prst="rect">
            <a:avLst/>
          </a:prstGeom>
        </p:spPr>
      </p:pic>
    </p:spTree>
    <p:extLst>
      <p:ext uri="{BB962C8B-B14F-4D97-AF65-F5344CB8AC3E}">
        <p14:creationId xmlns:p14="http://schemas.microsoft.com/office/powerpoint/2010/main" val="166185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22C5BC-88D8-9DF8-BA8E-3F7DF873214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B55F32-8A3F-C699-5FFD-F6862916C2FD}"/>
              </a:ext>
            </a:extLst>
          </p:cNvPr>
          <p:cNvSpPr>
            <a:spLocks noGrp="1"/>
          </p:cNvSpPr>
          <p:nvPr>
            <p:ph type="title"/>
          </p:nvPr>
        </p:nvSpPr>
        <p:spPr>
          <a:xfrm>
            <a:off x="838200" y="1641752"/>
            <a:ext cx="4391024" cy="1323439"/>
          </a:xfrm>
        </p:spPr>
        <p:txBody>
          <a:bodyPr anchor="t">
            <a:normAutofit/>
          </a:bodyPr>
          <a:lstStyle/>
          <a:p>
            <a:r>
              <a:rPr lang="en-US" sz="4000">
                <a:solidFill>
                  <a:schemeClr val="bg1"/>
                </a:solidFill>
              </a:rPr>
              <a:t>Data Preprocessing</a:t>
            </a:r>
            <a:endParaRPr lang="LID4096" sz="4000">
              <a:solidFill>
                <a:schemeClr val="bg1"/>
              </a:solidFill>
            </a:endParaRPr>
          </a:p>
        </p:txBody>
      </p:sp>
      <p:sp>
        <p:nvSpPr>
          <p:cNvPr id="3" name="Content Placeholder 2">
            <a:extLst>
              <a:ext uri="{FF2B5EF4-FFF2-40B4-BE49-F238E27FC236}">
                <a16:creationId xmlns:a16="http://schemas.microsoft.com/office/drawing/2014/main" id="{65E3754C-EDBD-C67C-430A-8B15BA9A93C2}"/>
              </a:ext>
            </a:extLst>
          </p:cNvPr>
          <p:cNvSpPr>
            <a:spLocks noGrp="1"/>
          </p:cNvSpPr>
          <p:nvPr>
            <p:ph idx="1"/>
          </p:nvPr>
        </p:nvSpPr>
        <p:spPr>
          <a:xfrm>
            <a:off x="838200" y="3146400"/>
            <a:ext cx="4391024" cy="2454300"/>
          </a:xfrm>
        </p:spPr>
        <p:txBody>
          <a:bodyPr>
            <a:normAutofit/>
          </a:bodyPr>
          <a:lstStyle/>
          <a:p>
            <a:r>
              <a:rPr lang="en-US" sz="2400" dirty="0">
                <a:solidFill>
                  <a:schemeClr val="bg1">
                    <a:alpha val="80000"/>
                  </a:schemeClr>
                </a:solidFill>
              </a:rPr>
              <a:t>TF-IDF Vectorization: Applied with and without `</a:t>
            </a:r>
            <a:r>
              <a:rPr lang="en-US" sz="2400" dirty="0" err="1">
                <a:solidFill>
                  <a:schemeClr val="bg1">
                    <a:alpha val="80000"/>
                  </a:schemeClr>
                </a:solidFill>
              </a:rPr>
              <a:t>max_features</a:t>
            </a:r>
            <a:r>
              <a:rPr lang="en-US" sz="2400" dirty="0">
                <a:solidFill>
                  <a:schemeClr val="bg1">
                    <a:alpha val="80000"/>
                  </a:schemeClr>
                </a:solidFill>
              </a:rPr>
              <a:t>` to refine feature relevance.</a:t>
            </a:r>
          </a:p>
          <a:p>
            <a:pPr marL="0" indent="0">
              <a:buNone/>
            </a:pPr>
            <a:endParaRPr lang="LID4096" sz="2400" dirty="0">
              <a:solidFill>
                <a:schemeClr val="bg1">
                  <a:alpha val="80000"/>
                </a:schemeClr>
              </a:solidFill>
            </a:endParaRPr>
          </a:p>
        </p:txBody>
      </p:sp>
      <p:grpSp>
        <p:nvGrpSpPr>
          <p:cNvPr id="12" name="Group 11">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3" name="Group 12">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7" name="Freeform: Shape 16">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5" name="Freeform: Shape 14">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Picture 4">
            <a:extLst>
              <a:ext uri="{FF2B5EF4-FFF2-40B4-BE49-F238E27FC236}">
                <a16:creationId xmlns:a16="http://schemas.microsoft.com/office/drawing/2014/main" id="{896F4118-89FD-28D0-0599-A9082A56E6EA}"/>
              </a:ext>
            </a:extLst>
          </p:cNvPr>
          <p:cNvPicPr>
            <a:picLocks noChangeAspect="1"/>
          </p:cNvPicPr>
          <p:nvPr/>
        </p:nvPicPr>
        <p:blipFill>
          <a:blip r:embed="rId3"/>
          <a:stretch>
            <a:fillRect/>
          </a:stretch>
        </p:blipFill>
        <p:spPr>
          <a:xfrm>
            <a:off x="6140155" y="1903446"/>
            <a:ext cx="5172664" cy="2234866"/>
          </a:xfrm>
          <a:prstGeom prst="rect">
            <a:avLst/>
          </a:prstGeom>
        </p:spPr>
      </p:pic>
    </p:spTree>
    <p:extLst>
      <p:ext uri="{BB962C8B-B14F-4D97-AF65-F5344CB8AC3E}">
        <p14:creationId xmlns:p14="http://schemas.microsoft.com/office/powerpoint/2010/main" val="242528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7DB115-FF7A-65D1-12A5-30408E41AD1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BF35C-DE37-0381-F7EA-7391BFC7F747}"/>
              </a:ext>
            </a:extLst>
          </p:cNvPr>
          <p:cNvSpPr>
            <a:spLocks noGrp="1"/>
          </p:cNvSpPr>
          <p:nvPr>
            <p:ph type="title"/>
          </p:nvPr>
        </p:nvSpPr>
        <p:spPr>
          <a:xfrm>
            <a:off x="838200" y="1641752"/>
            <a:ext cx="4391024" cy="1323439"/>
          </a:xfrm>
        </p:spPr>
        <p:txBody>
          <a:bodyPr anchor="t">
            <a:normAutofit/>
          </a:bodyPr>
          <a:lstStyle/>
          <a:p>
            <a:pPr algn="l"/>
            <a:r>
              <a:rPr lang="en-US" sz="3600" b="1" i="0" dirty="0">
                <a:solidFill>
                  <a:schemeClr val="bg1"/>
                </a:solidFill>
                <a:effectLst/>
                <a:latin typeface="Helvetica Neue"/>
              </a:rPr>
              <a:t>Feature Extraction</a:t>
            </a:r>
          </a:p>
        </p:txBody>
      </p:sp>
      <p:sp>
        <p:nvSpPr>
          <p:cNvPr id="3" name="Content Placeholder 2">
            <a:extLst>
              <a:ext uri="{FF2B5EF4-FFF2-40B4-BE49-F238E27FC236}">
                <a16:creationId xmlns:a16="http://schemas.microsoft.com/office/drawing/2014/main" id="{CE7BD39A-C77E-7294-25EE-AC643EE537AC}"/>
              </a:ext>
            </a:extLst>
          </p:cNvPr>
          <p:cNvSpPr>
            <a:spLocks noGrp="1"/>
          </p:cNvSpPr>
          <p:nvPr>
            <p:ph idx="1"/>
          </p:nvPr>
        </p:nvSpPr>
        <p:spPr>
          <a:xfrm>
            <a:off x="838200" y="3146400"/>
            <a:ext cx="4391024" cy="2454300"/>
          </a:xfrm>
        </p:spPr>
        <p:txBody>
          <a:bodyPr>
            <a:normAutofit/>
          </a:bodyPr>
          <a:lstStyle/>
          <a:p>
            <a:r>
              <a:rPr lang="en-US" sz="2400" dirty="0">
                <a:solidFill>
                  <a:schemeClr val="bg1">
                    <a:alpha val="80000"/>
                  </a:schemeClr>
                </a:solidFill>
              </a:rPr>
              <a:t>Extracting 4 Extra features to capture the syntactical complexity and structure of the VBA code.</a:t>
            </a:r>
          </a:p>
          <a:p>
            <a:endParaRPr lang="LID4096" sz="2400" dirty="0">
              <a:solidFill>
                <a:schemeClr val="bg1">
                  <a:alpha val="80000"/>
                </a:schemeClr>
              </a:solidFill>
            </a:endParaRPr>
          </a:p>
        </p:txBody>
      </p:sp>
      <p:grpSp>
        <p:nvGrpSpPr>
          <p:cNvPr id="12" name="Group 11">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3" name="Group 12">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7" name="Freeform: Shape 16">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5" name="Freeform: Shape 14">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6" name="Picture 5">
            <a:extLst>
              <a:ext uri="{FF2B5EF4-FFF2-40B4-BE49-F238E27FC236}">
                <a16:creationId xmlns:a16="http://schemas.microsoft.com/office/drawing/2014/main" id="{D217065C-F008-58F9-5B7E-FA9DD1EA72D8}"/>
              </a:ext>
            </a:extLst>
          </p:cNvPr>
          <p:cNvPicPr>
            <a:picLocks noChangeAspect="1"/>
          </p:cNvPicPr>
          <p:nvPr/>
        </p:nvPicPr>
        <p:blipFill>
          <a:blip r:embed="rId3"/>
          <a:stretch>
            <a:fillRect/>
          </a:stretch>
        </p:blipFill>
        <p:spPr>
          <a:xfrm>
            <a:off x="6150425" y="1735494"/>
            <a:ext cx="5174800" cy="2402817"/>
          </a:xfrm>
          <a:prstGeom prst="rect">
            <a:avLst/>
          </a:prstGeom>
        </p:spPr>
      </p:pic>
    </p:spTree>
    <p:extLst>
      <p:ext uri="{BB962C8B-B14F-4D97-AF65-F5344CB8AC3E}">
        <p14:creationId xmlns:p14="http://schemas.microsoft.com/office/powerpoint/2010/main" val="128696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a:extLst>
              <a:ext uri="{FF2B5EF4-FFF2-40B4-BE49-F238E27FC236}">
                <a16:creationId xmlns:a16="http://schemas.microsoft.com/office/drawing/2014/main" id="{59F70BAB-4BAD-A546-5AE2-E96F153560F3}"/>
              </a:ext>
            </a:extLst>
          </p:cNvPr>
          <p:cNvPicPr>
            <a:picLocks noChangeAspect="1"/>
          </p:cNvPicPr>
          <p:nvPr/>
        </p:nvPicPr>
        <p:blipFill>
          <a:blip r:embed="rId2"/>
          <a:stretch>
            <a:fillRect/>
          </a:stretch>
        </p:blipFill>
        <p:spPr>
          <a:xfrm>
            <a:off x="4606506" y="613123"/>
            <a:ext cx="7368243" cy="5618285"/>
          </a:xfrm>
          <a:prstGeom prst="rect">
            <a:avLst/>
          </a:prstGeom>
        </p:spPr>
      </p:pic>
      <p:sp>
        <p:nvSpPr>
          <p:cNvPr id="6" name="TextBox 5">
            <a:extLst>
              <a:ext uri="{FF2B5EF4-FFF2-40B4-BE49-F238E27FC236}">
                <a16:creationId xmlns:a16="http://schemas.microsoft.com/office/drawing/2014/main" id="{DAEE9AB7-7C34-DF0B-CBEC-C69A4D93CF35}"/>
              </a:ext>
            </a:extLst>
          </p:cNvPr>
          <p:cNvSpPr txBox="1"/>
          <p:nvPr/>
        </p:nvSpPr>
        <p:spPr>
          <a:xfrm>
            <a:off x="96481" y="802850"/>
            <a:ext cx="4292773" cy="2246769"/>
          </a:xfrm>
          <a:prstGeom prst="rect">
            <a:avLst/>
          </a:prstGeom>
          <a:noFill/>
        </p:spPr>
        <p:txBody>
          <a:bodyPr wrap="square">
            <a:spAutoFit/>
          </a:bodyPr>
          <a:lstStyle/>
          <a:p>
            <a:pPr marL="0" indent="0">
              <a:buNone/>
            </a:pPr>
            <a:r>
              <a:rPr lang="en-US" sz="3200" b="1" dirty="0">
                <a:solidFill>
                  <a:schemeClr val="bg1"/>
                </a:solidFill>
              </a:rPr>
              <a:t>Model Training</a:t>
            </a:r>
          </a:p>
          <a:p>
            <a:pPr marL="0" indent="0">
              <a:buNone/>
            </a:pPr>
            <a:r>
              <a:rPr lang="en-US" sz="1800" dirty="0">
                <a:solidFill>
                  <a:schemeClr val="bg1"/>
                </a:solidFill>
              </a:rPr>
              <a:t>We </a:t>
            </a:r>
            <a:r>
              <a:rPr lang="en-US" sz="1800" dirty="0" err="1">
                <a:solidFill>
                  <a:schemeClr val="bg1"/>
                </a:solidFill>
              </a:rPr>
              <a:t>use`RandomForestClassifier</a:t>
            </a:r>
            <a:r>
              <a:rPr lang="en-US" sz="1800" dirty="0">
                <a:solidFill>
                  <a:schemeClr val="bg1"/>
                </a:solidFill>
              </a:rPr>
              <a:t>` for model training. </a:t>
            </a:r>
          </a:p>
          <a:p>
            <a:pPr marL="0" indent="0">
              <a:buNone/>
            </a:pPr>
            <a:r>
              <a:rPr lang="en-US" dirty="0">
                <a:solidFill>
                  <a:schemeClr val="bg1"/>
                </a:solidFill>
              </a:rPr>
              <a:t>In this model we choose the following parameters:</a:t>
            </a:r>
          </a:p>
          <a:p>
            <a:pPr marL="285750" indent="-285750">
              <a:buFont typeface="Arial" panose="020B0604020202020204" pitchFamily="34" charset="0"/>
              <a:buChar char="•"/>
            </a:pPr>
            <a:r>
              <a:rPr lang="en-US" sz="1800" dirty="0" err="1">
                <a:solidFill>
                  <a:schemeClr val="bg1"/>
                </a:solidFill>
              </a:rPr>
              <a:t>n_estimators</a:t>
            </a:r>
            <a:r>
              <a:rPr lang="en-US" sz="1800" dirty="0">
                <a:solidFill>
                  <a:schemeClr val="bg1"/>
                </a:solidFill>
              </a:rPr>
              <a:t>=100,</a:t>
            </a:r>
          </a:p>
          <a:p>
            <a:pPr marL="285750" indent="-285750">
              <a:buFont typeface="Arial" panose="020B0604020202020204" pitchFamily="34" charset="0"/>
              <a:buChar char="•"/>
            </a:pPr>
            <a:r>
              <a:rPr lang="en-US" dirty="0" err="1">
                <a:solidFill>
                  <a:schemeClr val="bg1"/>
                </a:solidFill>
              </a:rPr>
              <a:t>random_state</a:t>
            </a:r>
            <a:r>
              <a:rPr lang="en-US" dirty="0">
                <a:solidFill>
                  <a:schemeClr val="bg1"/>
                </a:solidFill>
              </a:rPr>
              <a:t>=42</a:t>
            </a:r>
            <a:endParaRPr lang="en-US" sz="1800" dirty="0">
              <a:solidFill>
                <a:schemeClr val="bg1"/>
              </a:solidFill>
            </a:endParaRPr>
          </a:p>
        </p:txBody>
      </p:sp>
      <p:pic>
        <p:nvPicPr>
          <p:cNvPr id="7" name="Picture 6">
            <a:extLst>
              <a:ext uri="{FF2B5EF4-FFF2-40B4-BE49-F238E27FC236}">
                <a16:creationId xmlns:a16="http://schemas.microsoft.com/office/drawing/2014/main" id="{BE90170D-4A21-C111-6008-8AA7CCD87AB5}"/>
              </a:ext>
            </a:extLst>
          </p:cNvPr>
          <p:cNvPicPr>
            <a:picLocks noChangeAspect="1"/>
          </p:cNvPicPr>
          <p:nvPr/>
        </p:nvPicPr>
        <p:blipFill>
          <a:blip r:embed="rId3"/>
          <a:stretch>
            <a:fillRect/>
          </a:stretch>
        </p:blipFill>
        <p:spPr>
          <a:xfrm>
            <a:off x="107482" y="3247033"/>
            <a:ext cx="4391543" cy="768519"/>
          </a:xfrm>
          <a:prstGeom prst="rect">
            <a:avLst/>
          </a:prstGeom>
        </p:spPr>
      </p:pic>
      <p:sp>
        <p:nvSpPr>
          <p:cNvPr id="10" name="TextBox 9">
            <a:extLst>
              <a:ext uri="{FF2B5EF4-FFF2-40B4-BE49-F238E27FC236}">
                <a16:creationId xmlns:a16="http://schemas.microsoft.com/office/drawing/2014/main" id="{AEBC3658-EC56-F011-7D59-3FD1DDE7055D}"/>
              </a:ext>
            </a:extLst>
          </p:cNvPr>
          <p:cNvSpPr txBox="1"/>
          <p:nvPr/>
        </p:nvSpPr>
        <p:spPr>
          <a:xfrm>
            <a:off x="10429337" y="613123"/>
            <a:ext cx="508958" cy="276999"/>
          </a:xfrm>
          <a:prstGeom prst="rect">
            <a:avLst/>
          </a:prstGeom>
          <a:noFill/>
        </p:spPr>
        <p:txBody>
          <a:bodyPr wrap="square">
            <a:spAutoFit/>
          </a:bodyPr>
          <a:lstStyle/>
          <a:p>
            <a:r>
              <a:rPr lang="en-US" sz="1200" dirty="0"/>
              <a:t>(50)</a:t>
            </a:r>
            <a:endParaRPr lang="LID4096" dirty="0"/>
          </a:p>
        </p:txBody>
      </p:sp>
    </p:spTree>
    <p:extLst>
      <p:ext uri="{BB962C8B-B14F-4D97-AF65-F5344CB8AC3E}">
        <p14:creationId xmlns:p14="http://schemas.microsoft.com/office/powerpoint/2010/main" val="322627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8373A3F-54E0-424E-A84D-352212210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8E642-4CEA-BAEF-C2CC-0A83161563DB}"/>
              </a:ext>
            </a:extLst>
          </p:cNvPr>
          <p:cNvSpPr>
            <a:spLocks noGrp="1"/>
          </p:cNvSpPr>
          <p:nvPr>
            <p:ph type="title"/>
          </p:nvPr>
        </p:nvSpPr>
        <p:spPr>
          <a:xfrm>
            <a:off x="3986042" y="722376"/>
            <a:ext cx="3862558" cy="1693020"/>
          </a:xfrm>
        </p:spPr>
        <p:txBody>
          <a:bodyPr vert="horz" lIns="91440" tIns="45720" rIns="91440" bIns="45720" rtlCol="0" anchor="b">
            <a:normAutofit/>
          </a:bodyPr>
          <a:lstStyle/>
          <a:p>
            <a:pPr algn="ctr"/>
            <a:r>
              <a:rPr lang="en-US" sz="3600" dirty="0">
                <a:solidFill>
                  <a:schemeClr val="bg1"/>
                </a:solidFill>
              </a:rPr>
              <a:t>Handling False Positives and Negatives</a:t>
            </a:r>
          </a:p>
        </p:txBody>
      </p:sp>
      <p:grpSp>
        <p:nvGrpSpPr>
          <p:cNvPr id="33" name="Group 32">
            <a:extLst>
              <a:ext uri="{FF2B5EF4-FFF2-40B4-BE49-F238E27FC236}">
                <a16:creationId xmlns:a16="http://schemas.microsoft.com/office/drawing/2014/main" id="{B7BAEF06-AB74-442C-8C30-B88233FD8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grpSp>
          <p:nvGrpSpPr>
            <p:cNvPr id="34" name="Group 33">
              <a:extLst>
                <a:ext uri="{FF2B5EF4-FFF2-40B4-BE49-F238E27FC236}">
                  <a16:creationId xmlns:a16="http://schemas.microsoft.com/office/drawing/2014/main" id="{BDFD9AA5-A6A4-499F-BB09-5CD7F8145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38" name="Freeform: Shape 37">
                <a:extLst>
                  <a:ext uri="{FF2B5EF4-FFF2-40B4-BE49-F238E27FC236}">
                    <a16:creationId xmlns:a16="http://schemas.microsoft.com/office/drawing/2014/main" id="{5F499571-4EEA-4442-B71C-2972335B3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9FFC7284-7A71-4F33-AB06-E0D1EB1CA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C27F758D-B23C-459E-AD21-6621782C72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36" name="Freeform: Shape 35">
                <a:extLst>
                  <a:ext uri="{FF2B5EF4-FFF2-40B4-BE49-F238E27FC236}">
                    <a16:creationId xmlns:a16="http://schemas.microsoft.com/office/drawing/2014/main" id="{08DD5D69-A882-48D7-ACFB-68E2DC6B0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nvGrpSpPr>
          <p:cNvPr id="41" name="Group 40">
            <a:extLst>
              <a:ext uri="{FF2B5EF4-FFF2-40B4-BE49-F238E27FC236}">
                <a16:creationId xmlns:a16="http://schemas.microsoft.com/office/drawing/2014/main" id="{C9829185-6353-4E3C-B082-AA7F519391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grpSp>
          <p:nvGrpSpPr>
            <p:cNvPr id="42" name="Group 41">
              <a:extLst>
                <a:ext uri="{FF2B5EF4-FFF2-40B4-BE49-F238E27FC236}">
                  <a16:creationId xmlns:a16="http://schemas.microsoft.com/office/drawing/2014/main" id="{BB7BB359-8B77-484C-B9CD-6376139A3A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46" name="Freeform: Shape 45">
                <a:extLst>
                  <a:ext uri="{FF2B5EF4-FFF2-40B4-BE49-F238E27FC236}">
                    <a16:creationId xmlns:a16="http://schemas.microsoft.com/office/drawing/2014/main" id="{AA96BE9D-5B3B-4CA9-8895-33FAA3804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7840E2BF-E954-4173-BF70-2DAE9E19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3F125B5A-DFAC-4B6D-B14F-287F8C436AA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44" name="Freeform: Shape 43">
                <a:extLst>
                  <a:ext uri="{FF2B5EF4-FFF2-40B4-BE49-F238E27FC236}">
                    <a16:creationId xmlns:a16="http://schemas.microsoft.com/office/drawing/2014/main" id="{6AF4804F-69E5-479A-9F45-C0E463171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3CA5C733-38F9-4D36-A78D-0AB08CCBB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11" name="Content Placeholder 10">
            <a:extLst>
              <a:ext uri="{FF2B5EF4-FFF2-40B4-BE49-F238E27FC236}">
                <a16:creationId xmlns:a16="http://schemas.microsoft.com/office/drawing/2014/main" id="{34F226A1-DFC1-B862-C113-29D4336F3669}"/>
              </a:ext>
            </a:extLst>
          </p:cNvPr>
          <p:cNvPicPr>
            <a:picLocks noChangeAspect="1"/>
          </p:cNvPicPr>
          <p:nvPr/>
        </p:nvPicPr>
        <p:blipFill rotWithShape="1">
          <a:blip r:embed="rId3"/>
          <a:srcRect t="57706" r="52651"/>
          <a:stretch/>
        </p:blipFill>
        <p:spPr>
          <a:xfrm>
            <a:off x="427177" y="3615710"/>
            <a:ext cx="3100277" cy="2869971"/>
          </a:xfrm>
          <a:prstGeom prst="rect">
            <a:avLst/>
          </a:prstGeom>
        </p:spPr>
      </p:pic>
      <p:pic>
        <p:nvPicPr>
          <p:cNvPr id="7" name="Picture 6">
            <a:extLst>
              <a:ext uri="{FF2B5EF4-FFF2-40B4-BE49-F238E27FC236}">
                <a16:creationId xmlns:a16="http://schemas.microsoft.com/office/drawing/2014/main" id="{70C9C798-D6E2-6A6C-8AE9-9CEC3024F49D}"/>
              </a:ext>
            </a:extLst>
          </p:cNvPr>
          <p:cNvPicPr>
            <a:picLocks noChangeAspect="1"/>
          </p:cNvPicPr>
          <p:nvPr/>
        </p:nvPicPr>
        <p:blipFill rotWithShape="1">
          <a:blip r:embed="rId4"/>
          <a:srcRect b="51022"/>
          <a:stretch/>
        </p:blipFill>
        <p:spPr>
          <a:xfrm>
            <a:off x="7848600" y="565651"/>
            <a:ext cx="4008208" cy="2350127"/>
          </a:xfrm>
          <a:prstGeom prst="rect">
            <a:avLst/>
          </a:prstGeom>
        </p:spPr>
      </p:pic>
      <p:sp>
        <p:nvSpPr>
          <p:cNvPr id="13" name="TextBox 12">
            <a:extLst>
              <a:ext uri="{FF2B5EF4-FFF2-40B4-BE49-F238E27FC236}">
                <a16:creationId xmlns:a16="http://schemas.microsoft.com/office/drawing/2014/main" id="{0F24055D-6D4E-3598-DDBA-9C41C5F8A976}"/>
              </a:ext>
            </a:extLst>
          </p:cNvPr>
          <p:cNvSpPr txBox="1"/>
          <p:nvPr/>
        </p:nvSpPr>
        <p:spPr>
          <a:xfrm>
            <a:off x="4094442" y="2729697"/>
            <a:ext cx="4205294" cy="3139321"/>
          </a:xfrm>
          <a:prstGeom prst="rect">
            <a:avLst/>
          </a:prstGeom>
          <a:noFill/>
        </p:spPr>
        <p:txBody>
          <a:bodyPr wrap="square">
            <a:spAutoFit/>
          </a:bodyPr>
          <a:lstStyle/>
          <a:p>
            <a:pPr marL="0" indent="0">
              <a:buNone/>
            </a:pPr>
            <a:r>
              <a:rPr lang="en-US" sz="1800" b="1" dirty="0">
                <a:solidFill>
                  <a:schemeClr val="bg1">
                    <a:alpha val="80000"/>
                  </a:schemeClr>
                </a:solidFill>
              </a:rPr>
              <a:t>Improvements: </a:t>
            </a:r>
          </a:p>
          <a:p>
            <a:pPr marL="0" indent="0">
              <a:buNone/>
            </a:pPr>
            <a:r>
              <a:rPr lang="en-US" sz="1800" dirty="0">
                <a:solidFill>
                  <a:schemeClr val="bg1">
                    <a:alpha val="80000"/>
                  </a:schemeClr>
                </a:solidFill>
              </a:rPr>
              <a:t>Highlighted accuracy improvements from basic to advanced preprocessing techniques:</a:t>
            </a:r>
          </a:p>
          <a:p>
            <a:pPr marL="285750" indent="-285750">
              <a:buFont typeface="Arial" panose="020B0604020202020204" pitchFamily="34" charset="0"/>
              <a:buChar char="•"/>
            </a:pPr>
            <a:r>
              <a:rPr lang="en-US" sz="1800" dirty="0">
                <a:solidFill>
                  <a:schemeClr val="bg1">
                    <a:alpha val="80000"/>
                  </a:schemeClr>
                </a:solidFill>
              </a:rPr>
              <a:t>Basic TF-IDF: 0.9939 accuracy.</a:t>
            </a:r>
          </a:p>
          <a:p>
            <a:pPr marL="285750" indent="-285750">
              <a:buFont typeface="Arial" panose="020B0604020202020204" pitchFamily="34" charset="0"/>
              <a:buChar char="•"/>
            </a:pPr>
            <a:r>
              <a:rPr lang="en-US" sz="1800" dirty="0">
                <a:solidFill>
                  <a:schemeClr val="bg1">
                    <a:alpha val="80000"/>
                  </a:schemeClr>
                </a:solidFill>
              </a:rPr>
              <a:t>TF-IDF with `</a:t>
            </a:r>
            <a:r>
              <a:rPr lang="en-US" sz="1800" dirty="0" err="1">
                <a:solidFill>
                  <a:schemeClr val="bg1">
                    <a:alpha val="80000"/>
                  </a:schemeClr>
                </a:solidFill>
              </a:rPr>
              <a:t>max_features</a:t>
            </a:r>
            <a:r>
              <a:rPr lang="en-US" sz="1800" dirty="0">
                <a:solidFill>
                  <a:schemeClr val="bg1">
                    <a:alpha val="80000"/>
                  </a:schemeClr>
                </a:solidFill>
              </a:rPr>
              <a:t>=1000`: 0.9946 accuracy.</a:t>
            </a:r>
          </a:p>
          <a:p>
            <a:pPr marL="285750" indent="-285750">
              <a:buFont typeface="Arial" panose="020B0604020202020204" pitchFamily="34" charset="0"/>
              <a:buChar char="•"/>
            </a:pPr>
            <a:r>
              <a:rPr lang="en-US" sz="1800" dirty="0">
                <a:solidFill>
                  <a:schemeClr val="bg1">
                    <a:alpha val="80000"/>
                  </a:schemeClr>
                </a:solidFill>
              </a:rPr>
              <a:t>Hexadecimal preprocessing: 0.9951 accuracy.</a:t>
            </a:r>
          </a:p>
          <a:p>
            <a:pPr marL="285750" indent="-285750">
              <a:buFont typeface="Arial" panose="020B0604020202020204" pitchFamily="34" charset="0"/>
              <a:buChar char="•"/>
            </a:pPr>
            <a:r>
              <a:rPr lang="en-US" sz="1800" dirty="0">
                <a:solidFill>
                  <a:schemeClr val="bg1">
                    <a:alpha val="80000"/>
                  </a:schemeClr>
                </a:solidFill>
              </a:rPr>
              <a:t>Addition of textual features: 0.9962 accuracy.</a:t>
            </a:r>
          </a:p>
        </p:txBody>
      </p:sp>
      <p:pic>
        <p:nvPicPr>
          <p:cNvPr id="3" name="Content Placeholder 10">
            <a:extLst>
              <a:ext uri="{FF2B5EF4-FFF2-40B4-BE49-F238E27FC236}">
                <a16:creationId xmlns:a16="http://schemas.microsoft.com/office/drawing/2014/main" id="{8C0C8E29-B434-1B31-1AB9-175CE22E3111}"/>
              </a:ext>
            </a:extLst>
          </p:cNvPr>
          <p:cNvPicPr>
            <a:picLocks noChangeAspect="1"/>
          </p:cNvPicPr>
          <p:nvPr/>
        </p:nvPicPr>
        <p:blipFill rotWithShape="1">
          <a:blip r:embed="rId3"/>
          <a:srcRect t="9248" r="15906" b="42635"/>
          <a:stretch/>
        </p:blipFill>
        <p:spPr>
          <a:xfrm>
            <a:off x="260443" y="647859"/>
            <a:ext cx="3725598" cy="2209173"/>
          </a:xfrm>
          <a:prstGeom prst="rect">
            <a:avLst/>
          </a:prstGeom>
        </p:spPr>
      </p:pic>
      <p:pic>
        <p:nvPicPr>
          <p:cNvPr id="4" name="Picture 3">
            <a:extLst>
              <a:ext uri="{FF2B5EF4-FFF2-40B4-BE49-F238E27FC236}">
                <a16:creationId xmlns:a16="http://schemas.microsoft.com/office/drawing/2014/main" id="{F47BA5DA-9D38-6870-AFA5-4A5E1B0B7226}"/>
              </a:ext>
            </a:extLst>
          </p:cNvPr>
          <p:cNvPicPr>
            <a:picLocks noChangeAspect="1"/>
          </p:cNvPicPr>
          <p:nvPr/>
        </p:nvPicPr>
        <p:blipFill rotWithShape="1">
          <a:blip r:embed="rId4"/>
          <a:srcRect t="50000" r="22340"/>
          <a:stretch/>
        </p:blipFill>
        <p:spPr>
          <a:xfrm>
            <a:off x="8457009" y="3865320"/>
            <a:ext cx="3399799" cy="2620361"/>
          </a:xfrm>
          <a:prstGeom prst="rect">
            <a:avLst/>
          </a:prstGeom>
        </p:spPr>
      </p:pic>
    </p:spTree>
    <p:extLst>
      <p:ext uri="{BB962C8B-B14F-4D97-AF65-F5344CB8AC3E}">
        <p14:creationId xmlns:p14="http://schemas.microsoft.com/office/powerpoint/2010/main" val="43361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image.png">
            <a:extLst>
              <a:ext uri="{FF2B5EF4-FFF2-40B4-BE49-F238E27FC236}">
                <a16:creationId xmlns:a16="http://schemas.microsoft.com/office/drawing/2014/main" id="{E89635BB-5270-0D58-3525-64039EC8D855}"/>
              </a:ext>
            </a:extLst>
          </p:cNvPr>
          <p:cNvPicPr>
            <a:picLocks noChangeAspect="1"/>
          </p:cNvPicPr>
          <p:nvPr/>
        </p:nvPicPr>
        <p:blipFill>
          <a:blip r:embed="rId2"/>
          <a:stretch>
            <a:fillRect/>
          </a:stretch>
        </p:blipFill>
        <p:spPr>
          <a:xfrm>
            <a:off x="643467" y="660573"/>
            <a:ext cx="7047923" cy="5532619"/>
          </a:xfrm>
          <a:prstGeom prst="rect">
            <a:avLst/>
          </a:prstGeom>
        </p:spPr>
      </p:pic>
      <p:grpSp>
        <p:nvGrpSpPr>
          <p:cNvPr id="18" name="Group 17">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9"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7" name="TextBox 6">
            <a:extLst>
              <a:ext uri="{FF2B5EF4-FFF2-40B4-BE49-F238E27FC236}">
                <a16:creationId xmlns:a16="http://schemas.microsoft.com/office/drawing/2014/main" id="{E06C3FA1-4EFD-54BB-B214-AE1667AACFA6}"/>
              </a:ext>
            </a:extLst>
          </p:cNvPr>
          <p:cNvSpPr txBox="1"/>
          <p:nvPr/>
        </p:nvSpPr>
        <p:spPr>
          <a:xfrm>
            <a:off x="9372828" y="2695682"/>
            <a:ext cx="2557503" cy="1754326"/>
          </a:xfrm>
          <a:prstGeom prst="rect">
            <a:avLst/>
          </a:prstGeom>
          <a:noFill/>
        </p:spPr>
        <p:txBody>
          <a:bodyPr wrap="square" rtlCol="0">
            <a:spAutoFit/>
          </a:bodyPr>
          <a:lstStyle/>
          <a:p>
            <a:r>
              <a:rPr lang="en-US" sz="5400" dirty="0">
                <a:solidFill>
                  <a:schemeClr val="bg1"/>
                </a:solidFill>
              </a:rPr>
              <a:t>Final Result</a:t>
            </a:r>
            <a:endParaRPr lang="LID4096" sz="5400" dirty="0">
              <a:solidFill>
                <a:schemeClr val="bg1"/>
              </a:solidFill>
            </a:endParaRPr>
          </a:p>
        </p:txBody>
      </p:sp>
    </p:spTree>
    <p:extLst>
      <p:ext uri="{BB962C8B-B14F-4D97-AF65-F5344CB8AC3E}">
        <p14:creationId xmlns:p14="http://schemas.microsoft.com/office/powerpoint/2010/main" val="243591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61FC2BE8-3E6B-DB55-6547-7E55617A0A09}"/>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Thank you</a:t>
            </a:r>
          </a:p>
        </p:txBody>
      </p:sp>
    </p:spTree>
    <p:extLst>
      <p:ext uri="{BB962C8B-B14F-4D97-AF65-F5344CB8AC3E}">
        <p14:creationId xmlns:p14="http://schemas.microsoft.com/office/powerpoint/2010/main" val="2713057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617</TotalTime>
  <Words>276</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(Body)</vt:lpstr>
      <vt:lpstr>Aptos Display</vt:lpstr>
      <vt:lpstr>Arial</vt:lpstr>
      <vt:lpstr>Helvetica Neue</vt:lpstr>
      <vt:lpstr>Office Theme</vt:lpstr>
      <vt:lpstr>VBA Code Malware Detection by Machine Learning</vt:lpstr>
      <vt:lpstr>Introduction to VBA Code Malware Detection</vt:lpstr>
      <vt:lpstr>Data Preprocessing</vt:lpstr>
      <vt:lpstr>Data Preprocessing</vt:lpstr>
      <vt:lpstr>Feature Extraction</vt:lpstr>
      <vt:lpstr>PowerPoint Presentation</vt:lpstr>
      <vt:lpstr>Handling False Positives and Negatives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VBA Code Malware Detection by Machine Learning</dc:title>
  <dc:creator>עדנאן עאזם</dc:creator>
  <cp:lastModifiedBy>עדנאן עאזם</cp:lastModifiedBy>
  <cp:revision>10</cp:revision>
  <dcterms:created xsi:type="dcterms:W3CDTF">2024-02-06T13:37:11Z</dcterms:created>
  <dcterms:modified xsi:type="dcterms:W3CDTF">2024-02-16T12:31:53Z</dcterms:modified>
</cp:coreProperties>
</file>