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1" r:id="rId16"/>
    <p:sldId id="270" r:id="rId17"/>
    <p:sldId id="276" r:id="rId18"/>
    <p:sldId id="275" r:id="rId19"/>
    <p:sldId id="272" r:id="rId20"/>
    <p:sldId id="273" r:id="rId2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56EB86-96C7-493F-B9DE-7D7AA760D68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91B23D7-A4D0-4965-850E-7E9330866C84}">
      <dgm:prSet/>
      <dgm:spPr>
        <a:solidFill>
          <a:schemeClr val="accent2"/>
        </a:solidFill>
        <a:ln>
          <a:solidFill>
            <a:srgbClr val="FFC000"/>
          </a:solidFill>
        </a:ln>
      </dgm:spPr>
      <dgm:t>
        <a:bodyPr/>
        <a:lstStyle/>
        <a:p>
          <a:r>
            <a:rPr lang="en-US" dirty="0"/>
            <a:t>During the project we trained 4 models:</a:t>
          </a:r>
        </a:p>
      </dgm:t>
    </dgm:pt>
    <dgm:pt modelId="{17B7D003-AB67-42AE-A46E-3CD5B7AE08F0}" type="parTrans" cxnId="{091877A2-E41B-4F85-8B95-64305B164D1A}">
      <dgm:prSet/>
      <dgm:spPr/>
      <dgm:t>
        <a:bodyPr/>
        <a:lstStyle/>
        <a:p>
          <a:endParaRPr lang="en-US"/>
        </a:p>
      </dgm:t>
    </dgm:pt>
    <dgm:pt modelId="{1D5EBBEB-230F-4816-BC29-4DC7B2F26977}" type="sibTrans" cxnId="{091877A2-E41B-4F85-8B95-64305B164D1A}">
      <dgm:prSet/>
      <dgm:spPr/>
      <dgm:t>
        <a:bodyPr/>
        <a:lstStyle/>
        <a:p>
          <a:endParaRPr lang="en-US"/>
        </a:p>
      </dgm:t>
    </dgm:pt>
    <dgm:pt modelId="{B2AD846C-F18E-4A7A-BBC5-49EE64B980BA}">
      <dgm:prSet/>
      <dgm:spPr/>
      <dgm:t>
        <a:bodyPr/>
        <a:lstStyle/>
        <a:p>
          <a:r>
            <a:rPr lang="en-US"/>
            <a:t>Logistic Regression: 99.49% accuracy and 99% F1-score.</a:t>
          </a:r>
        </a:p>
      </dgm:t>
    </dgm:pt>
    <dgm:pt modelId="{2D8A1A4D-6D99-4CD6-BD5F-D08AB1660523}" type="parTrans" cxnId="{50B7E03C-3108-4056-9132-096EACEE025D}">
      <dgm:prSet/>
      <dgm:spPr/>
      <dgm:t>
        <a:bodyPr/>
        <a:lstStyle/>
        <a:p>
          <a:endParaRPr lang="en-US"/>
        </a:p>
      </dgm:t>
    </dgm:pt>
    <dgm:pt modelId="{E1C719B7-1826-4424-9B13-FD8D2CDF8A70}" type="sibTrans" cxnId="{50B7E03C-3108-4056-9132-096EACEE025D}">
      <dgm:prSet/>
      <dgm:spPr/>
      <dgm:t>
        <a:bodyPr/>
        <a:lstStyle/>
        <a:p>
          <a:endParaRPr lang="en-US"/>
        </a:p>
      </dgm:t>
    </dgm:pt>
    <dgm:pt modelId="{9C00D982-573D-47C1-A66A-F9DEF0171986}">
      <dgm:prSet/>
      <dgm:spPr/>
      <dgm:t>
        <a:bodyPr/>
        <a:lstStyle/>
        <a:p>
          <a:r>
            <a:rPr lang="en-US"/>
            <a:t>Random Forest: 99.64% accuracy and 100% F1-score.</a:t>
          </a:r>
        </a:p>
      </dgm:t>
    </dgm:pt>
    <dgm:pt modelId="{7793D08A-1AF5-48AC-8132-93F0B8D34D4F}" type="parTrans" cxnId="{8F66BA5B-995B-4283-A798-0183308B61BA}">
      <dgm:prSet/>
      <dgm:spPr/>
      <dgm:t>
        <a:bodyPr/>
        <a:lstStyle/>
        <a:p>
          <a:endParaRPr lang="en-US"/>
        </a:p>
      </dgm:t>
    </dgm:pt>
    <dgm:pt modelId="{19EC992B-7820-443A-A318-7B8A5DEAC86A}" type="sibTrans" cxnId="{8F66BA5B-995B-4283-A798-0183308B61BA}">
      <dgm:prSet/>
      <dgm:spPr/>
      <dgm:t>
        <a:bodyPr/>
        <a:lstStyle/>
        <a:p>
          <a:endParaRPr lang="en-US"/>
        </a:p>
      </dgm:t>
    </dgm:pt>
    <dgm:pt modelId="{E25B4598-3843-457C-AB9D-7964C34F1928}">
      <dgm:prSet/>
      <dgm:spPr/>
      <dgm:t>
        <a:bodyPr/>
        <a:lstStyle/>
        <a:p>
          <a:r>
            <a:rPr lang="en-US"/>
            <a:t>Decision Tree: 99.45% accuracy and 99% F1-score.</a:t>
          </a:r>
        </a:p>
      </dgm:t>
    </dgm:pt>
    <dgm:pt modelId="{D20FDE37-0FF9-478D-9E1A-D4134ADE4A3B}" type="parTrans" cxnId="{2BDF62DE-C005-468E-B7A6-8B3D1EAC3BB4}">
      <dgm:prSet/>
      <dgm:spPr/>
      <dgm:t>
        <a:bodyPr/>
        <a:lstStyle/>
        <a:p>
          <a:endParaRPr lang="en-US"/>
        </a:p>
      </dgm:t>
    </dgm:pt>
    <dgm:pt modelId="{7D3E1CEB-54CF-48AA-BF21-38138238A88B}" type="sibTrans" cxnId="{2BDF62DE-C005-468E-B7A6-8B3D1EAC3BB4}">
      <dgm:prSet/>
      <dgm:spPr/>
      <dgm:t>
        <a:bodyPr/>
        <a:lstStyle/>
        <a:p>
          <a:endParaRPr lang="en-US"/>
        </a:p>
      </dgm:t>
    </dgm:pt>
    <dgm:pt modelId="{4F30B2F8-C1AA-4085-888F-5AC823686260}">
      <dgm:prSet/>
      <dgm:spPr/>
      <dgm:t>
        <a:bodyPr/>
        <a:lstStyle/>
        <a:p>
          <a:r>
            <a:rPr lang="en-US"/>
            <a:t>XGBoost : 99.64% accuracy and 100% F1-score.</a:t>
          </a:r>
        </a:p>
      </dgm:t>
    </dgm:pt>
    <dgm:pt modelId="{647066F9-50B5-45B2-92B3-BC13160A7D74}" type="parTrans" cxnId="{B3FAED9F-5EE2-48F6-8FAE-1F4C44759231}">
      <dgm:prSet/>
      <dgm:spPr/>
      <dgm:t>
        <a:bodyPr/>
        <a:lstStyle/>
        <a:p>
          <a:endParaRPr lang="en-US"/>
        </a:p>
      </dgm:t>
    </dgm:pt>
    <dgm:pt modelId="{BCF8E6CE-C766-4C87-874F-3FE6AA15E9EF}" type="sibTrans" cxnId="{B3FAED9F-5EE2-48F6-8FAE-1F4C44759231}">
      <dgm:prSet/>
      <dgm:spPr/>
      <dgm:t>
        <a:bodyPr/>
        <a:lstStyle/>
        <a:p>
          <a:endParaRPr lang="en-US"/>
        </a:p>
      </dgm:t>
    </dgm:pt>
    <dgm:pt modelId="{6996A9BC-F2DC-4BB4-8D60-A9A1E0FE2E37}" type="pres">
      <dgm:prSet presAssocID="{2456EB86-96C7-493F-B9DE-7D7AA760D686}" presName="linear" presStyleCnt="0">
        <dgm:presLayoutVars>
          <dgm:animLvl val="lvl"/>
          <dgm:resizeHandles val="exact"/>
        </dgm:presLayoutVars>
      </dgm:prSet>
      <dgm:spPr/>
    </dgm:pt>
    <dgm:pt modelId="{F9DDF862-8882-4736-99D6-2BEA939DB801}" type="pres">
      <dgm:prSet presAssocID="{491B23D7-A4D0-4965-850E-7E9330866C84}" presName="parentText" presStyleLbl="node1" presStyleIdx="0" presStyleCnt="1">
        <dgm:presLayoutVars>
          <dgm:chMax val="0"/>
          <dgm:bulletEnabled val="1"/>
        </dgm:presLayoutVars>
      </dgm:prSet>
      <dgm:spPr/>
    </dgm:pt>
    <dgm:pt modelId="{3B855D77-274E-4C3D-9264-192B5DA94906}" type="pres">
      <dgm:prSet presAssocID="{491B23D7-A4D0-4965-850E-7E9330866C84}" presName="childText" presStyleLbl="revTx" presStyleIdx="0" presStyleCnt="1">
        <dgm:presLayoutVars>
          <dgm:bulletEnabled val="1"/>
        </dgm:presLayoutVars>
      </dgm:prSet>
      <dgm:spPr/>
    </dgm:pt>
  </dgm:ptLst>
  <dgm:cxnLst>
    <dgm:cxn modelId="{1E97F91B-D098-40F2-A713-1EB5A55FA988}" type="presOf" srcId="{9C00D982-573D-47C1-A66A-F9DEF0171986}" destId="{3B855D77-274E-4C3D-9264-192B5DA94906}" srcOrd="0" destOrd="1" presId="urn:microsoft.com/office/officeart/2005/8/layout/vList2"/>
    <dgm:cxn modelId="{6ED3BE32-2B2A-4FD1-9F27-769C900E0355}" type="presOf" srcId="{E25B4598-3843-457C-AB9D-7964C34F1928}" destId="{3B855D77-274E-4C3D-9264-192B5DA94906}" srcOrd="0" destOrd="2" presId="urn:microsoft.com/office/officeart/2005/8/layout/vList2"/>
    <dgm:cxn modelId="{50B7E03C-3108-4056-9132-096EACEE025D}" srcId="{491B23D7-A4D0-4965-850E-7E9330866C84}" destId="{B2AD846C-F18E-4A7A-BBC5-49EE64B980BA}" srcOrd="0" destOrd="0" parTransId="{2D8A1A4D-6D99-4CD6-BD5F-D08AB1660523}" sibTransId="{E1C719B7-1826-4424-9B13-FD8D2CDF8A70}"/>
    <dgm:cxn modelId="{8F66BA5B-995B-4283-A798-0183308B61BA}" srcId="{491B23D7-A4D0-4965-850E-7E9330866C84}" destId="{9C00D982-573D-47C1-A66A-F9DEF0171986}" srcOrd="1" destOrd="0" parTransId="{7793D08A-1AF5-48AC-8132-93F0B8D34D4F}" sibTransId="{19EC992B-7820-443A-A318-7B8A5DEAC86A}"/>
    <dgm:cxn modelId="{91149763-76C8-4626-B5C2-51731A21FDCD}" type="presOf" srcId="{491B23D7-A4D0-4965-850E-7E9330866C84}" destId="{F9DDF862-8882-4736-99D6-2BEA939DB801}" srcOrd="0" destOrd="0" presId="urn:microsoft.com/office/officeart/2005/8/layout/vList2"/>
    <dgm:cxn modelId="{7055EF85-6B60-454B-B4C0-B067D9ADCB07}" type="presOf" srcId="{4F30B2F8-C1AA-4085-888F-5AC823686260}" destId="{3B855D77-274E-4C3D-9264-192B5DA94906}" srcOrd="0" destOrd="3" presId="urn:microsoft.com/office/officeart/2005/8/layout/vList2"/>
    <dgm:cxn modelId="{B3FAED9F-5EE2-48F6-8FAE-1F4C44759231}" srcId="{491B23D7-A4D0-4965-850E-7E9330866C84}" destId="{4F30B2F8-C1AA-4085-888F-5AC823686260}" srcOrd="3" destOrd="0" parTransId="{647066F9-50B5-45B2-92B3-BC13160A7D74}" sibTransId="{BCF8E6CE-C766-4C87-874F-3FE6AA15E9EF}"/>
    <dgm:cxn modelId="{D8231BA0-F41C-4F0B-9057-64A0F57E968D}" type="presOf" srcId="{2456EB86-96C7-493F-B9DE-7D7AA760D686}" destId="{6996A9BC-F2DC-4BB4-8D60-A9A1E0FE2E37}" srcOrd="0" destOrd="0" presId="urn:microsoft.com/office/officeart/2005/8/layout/vList2"/>
    <dgm:cxn modelId="{091877A2-E41B-4F85-8B95-64305B164D1A}" srcId="{2456EB86-96C7-493F-B9DE-7D7AA760D686}" destId="{491B23D7-A4D0-4965-850E-7E9330866C84}" srcOrd="0" destOrd="0" parTransId="{17B7D003-AB67-42AE-A46E-3CD5B7AE08F0}" sibTransId="{1D5EBBEB-230F-4816-BC29-4DC7B2F26977}"/>
    <dgm:cxn modelId="{2BDF62DE-C005-468E-B7A6-8B3D1EAC3BB4}" srcId="{491B23D7-A4D0-4965-850E-7E9330866C84}" destId="{E25B4598-3843-457C-AB9D-7964C34F1928}" srcOrd="2" destOrd="0" parTransId="{D20FDE37-0FF9-478D-9E1A-D4134ADE4A3B}" sibTransId="{7D3E1CEB-54CF-48AA-BF21-38138238A88B}"/>
    <dgm:cxn modelId="{355A85FC-D9E8-442C-B0C5-3B85D89A408B}" type="presOf" srcId="{B2AD846C-F18E-4A7A-BBC5-49EE64B980BA}" destId="{3B855D77-274E-4C3D-9264-192B5DA94906}" srcOrd="0" destOrd="0" presId="urn:microsoft.com/office/officeart/2005/8/layout/vList2"/>
    <dgm:cxn modelId="{BC97DD6F-52A4-464B-9E79-B61939B11839}" type="presParOf" srcId="{6996A9BC-F2DC-4BB4-8D60-A9A1E0FE2E37}" destId="{F9DDF862-8882-4736-99D6-2BEA939DB801}" srcOrd="0" destOrd="0" presId="urn:microsoft.com/office/officeart/2005/8/layout/vList2"/>
    <dgm:cxn modelId="{4A93EE18-3C90-437A-AAC1-01181531ACC4}" type="presParOf" srcId="{6996A9BC-F2DC-4BB4-8D60-A9A1E0FE2E37}" destId="{3B855D77-274E-4C3D-9264-192B5DA9490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DDF862-8882-4736-99D6-2BEA939DB801}">
      <dsp:nvSpPr>
        <dsp:cNvPr id="0" name=""/>
        <dsp:cNvSpPr/>
      </dsp:nvSpPr>
      <dsp:spPr>
        <a:xfrm>
          <a:off x="0" y="51084"/>
          <a:ext cx="5393361" cy="1233179"/>
        </a:xfrm>
        <a:prstGeom prst="roundRect">
          <a:avLst/>
        </a:prstGeom>
        <a:solidFill>
          <a:schemeClr val="accent2"/>
        </a:solidFill>
        <a:ln w="19050" cap="flat" cmpd="sng" algn="ctr">
          <a:solidFill>
            <a:srgbClr val="FFC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During the project we trained 4 models:</a:t>
          </a:r>
        </a:p>
      </dsp:txBody>
      <dsp:txXfrm>
        <a:off x="60199" y="111283"/>
        <a:ext cx="5272963" cy="1112781"/>
      </dsp:txXfrm>
    </dsp:sp>
    <dsp:sp modelId="{3B855D77-274E-4C3D-9264-192B5DA94906}">
      <dsp:nvSpPr>
        <dsp:cNvPr id="0" name=""/>
        <dsp:cNvSpPr/>
      </dsp:nvSpPr>
      <dsp:spPr>
        <a:xfrm>
          <a:off x="0" y="1284264"/>
          <a:ext cx="5393361" cy="30159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239"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Logistic Regression: 99.49% accuracy and 99% F1-score.</a:t>
          </a:r>
        </a:p>
        <a:p>
          <a:pPr marL="228600" lvl="1" indent="-228600" algn="l" defTabSz="1066800">
            <a:lnSpc>
              <a:spcPct val="90000"/>
            </a:lnSpc>
            <a:spcBef>
              <a:spcPct val="0"/>
            </a:spcBef>
            <a:spcAft>
              <a:spcPct val="20000"/>
            </a:spcAft>
            <a:buChar char="•"/>
          </a:pPr>
          <a:r>
            <a:rPr lang="en-US" sz="2400" kern="1200"/>
            <a:t>Random Forest: 99.64% accuracy and 100% F1-score.</a:t>
          </a:r>
        </a:p>
        <a:p>
          <a:pPr marL="228600" lvl="1" indent="-228600" algn="l" defTabSz="1066800">
            <a:lnSpc>
              <a:spcPct val="90000"/>
            </a:lnSpc>
            <a:spcBef>
              <a:spcPct val="0"/>
            </a:spcBef>
            <a:spcAft>
              <a:spcPct val="20000"/>
            </a:spcAft>
            <a:buChar char="•"/>
          </a:pPr>
          <a:r>
            <a:rPr lang="en-US" sz="2400" kern="1200"/>
            <a:t>Decision Tree: 99.45% accuracy and 99% F1-score.</a:t>
          </a:r>
        </a:p>
        <a:p>
          <a:pPr marL="228600" lvl="1" indent="-228600" algn="l" defTabSz="1066800">
            <a:lnSpc>
              <a:spcPct val="90000"/>
            </a:lnSpc>
            <a:spcBef>
              <a:spcPct val="0"/>
            </a:spcBef>
            <a:spcAft>
              <a:spcPct val="20000"/>
            </a:spcAft>
            <a:buChar char="•"/>
          </a:pPr>
          <a:r>
            <a:rPr lang="en-US" sz="2400" kern="1200"/>
            <a:t>XGBoost : 99.64% accuracy and 100% F1-score.</a:t>
          </a:r>
        </a:p>
      </dsp:txBody>
      <dsp:txXfrm>
        <a:off x="0" y="1284264"/>
        <a:ext cx="5393361" cy="30159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C8AC1-EA1F-C749-782D-69FDA26B2B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3DD9DDD6-E41F-0E27-E235-4B136DDF02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9C68A76B-D602-5F86-0026-2405DA87078C}"/>
              </a:ext>
            </a:extLst>
          </p:cNvPr>
          <p:cNvSpPr>
            <a:spLocks noGrp="1"/>
          </p:cNvSpPr>
          <p:nvPr>
            <p:ph type="dt" sz="half" idx="10"/>
          </p:nvPr>
        </p:nvSpPr>
        <p:spPr/>
        <p:txBody>
          <a:bodyPr/>
          <a:lstStyle/>
          <a:p>
            <a:fld id="{46E26843-6A39-4A6D-9498-EB1F88002DBC}" type="datetimeFigureOut">
              <a:rPr lang="LID4096" smtClean="0"/>
              <a:t>02/25/2024</a:t>
            </a:fld>
            <a:endParaRPr lang="LID4096"/>
          </a:p>
        </p:txBody>
      </p:sp>
      <p:sp>
        <p:nvSpPr>
          <p:cNvPr id="5" name="Footer Placeholder 4">
            <a:extLst>
              <a:ext uri="{FF2B5EF4-FFF2-40B4-BE49-F238E27FC236}">
                <a16:creationId xmlns:a16="http://schemas.microsoft.com/office/drawing/2014/main" id="{A53E226B-F4BD-E73C-8E83-DBB5FF7ABFE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BA5ED9F-6738-75C9-A979-E073762514CF}"/>
              </a:ext>
            </a:extLst>
          </p:cNvPr>
          <p:cNvSpPr>
            <a:spLocks noGrp="1"/>
          </p:cNvSpPr>
          <p:nvPr>
            <p:ph type="sldNum" sz="quarter" idx="12"/>
          </p:nvPr>
        </p:nvSpPr>
        <p:spPr/>
        <p:txBody>
          <a:bodyPr/>
          <a:lstStyle/>
          <a:p>
            <a:fld id="{EC198265-8143-42B2-9968-21146BF23084}" type="slidenum">
              <a:rPr lang="LID4096" smtClean="0"/>
              <a:t>‹#›</a:t>
            </a:fld>
            <a:endParaRPr lang="LID4096"/>
          </a:p>
        </p:txBody>
      </p:sp>
    </p:spTree>
    <p:extLst>
      <p:ext uri="{BB962C8B-B14F-4D97-AF65-F5344CB8AC3E}">
        <p14:creationId xmlns:p14="http://schemas.microsoft.com/office/powerpoint/2010/main" val="4277605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0B0BC-348C-8814-E44A-E14738107D9B}"/>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F5FA9720-8EA9-3D91-0093-CC1450E087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95682156-64E9-8E34-AB77-F281A1622812}"/>
              </a:ext>
            </a:extLst>
          </p:cNvPr>
          <p:cNvSpPr>
            <a:spLocks noGrp="1"/>
          </p:cNvSpPr>
          <p:nvPr>
            <p:ph type="dt" sz="half" idx="10"/>
          </p:nvPr>
        </p:nvSpPr>
        <p:spPr/>
        <p:txBody>
          <a:bodyPr/>
          <a:lstStyle/>
          <a:p>
            <a:fld id="{46E26843-6A39-4A6D-9498-EB1F88002DBC}" type="datetimeFigureOut">
              <a:rPr lang="LID4096" smtClean="0"/>
              <a:t>02/25/2024</a:t>
            </a:fld>
            <a:endParaRPr lang="LID4096"/>
          </a:p>
        </p:txBody>
      </p:sp>
      <p:sp>
        <p:nvSpPr>
          <p:cNvPr id="5" name="Footer Placeholder 4">
            <a:extLst>
              <a:ext uri="{FF2B5EF4-FFF2-40B4-BE49-F238E27FC236}">
                <a16:creationId xmlns:a16="http://schemas.microsoft.com/office/drawing/2014/main" id="{CB24F884-8E34-AE00-C7CA-B266AE6DA6CB}"/>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F37192C6-F10D-8900-907F-C70842DADBE7}"/>
              </a:ext>
            </a:extLst>
          </p:cNvPr>
          <p:cNvSpPr>
            <a:spLocks noGrp="1"/>
          </p:cNvSpPr>
          <p:nvPr>
            <p:ph type="sldNum" sz="quarter" idx="12"/>
          </p:nvPr>
        </p:nvSpPr>
        <p:spPr/>
        <p:txBody>
          <a:bodyPr/>
          <a:lstStyle/>
          <a:p>
            <a:fld id="{EC198265-8143-42B2-9968-21146BF23084}" type="slidenum">
              <a:rPr lang="LID4096" smtClean="0"/>
              <a:t>‹#›</a:t>
            </a:fld>
            <a:endParaRPr lang="LID4096"/>
          </a:p>
        </p:txBody>
      </p:sp>
    </p:spTree>
    <p:extLst>
      <p:ext uri="{BB962C8B-B14F-4D97-AF65-F5344CB8AC3E}">
        <p14:creationId xmlns:p14="http://schemas.microsoft.com/office/powerpoint/2010/main" val="895052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46E7A4-5887-6304-3A5F-D6AB041D0C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736E82CF-E67D-4C72-1892-E5459E94DE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02935790-6EC8-7A22-22F2-3DE756871D07}"/>
              </a:ext>
            </a:extLst>
          </p:cNvPr>
          <p:cNvSpPr>
            <a:spLocks noGrp="1"/>
          </p:cNvSpPr>
          <p:nvPr>
            <p:ph type="dt" sz="half" idx="10"/>
          </p:nvPr>
        </p:nvSpPr>
        <p:spPr/>
        <p:txBody>
          <a:bodyPr/>
          <a:lstStyle/>
          <a:p>
            <a:fld id="{46E26843-6A39-4A6D-9498-EB1F88002DBC}" type="datetimeFigureOut">
              <a:rPr lang="LID4096" smtClean="0"/>
              <a:t>02/25/2024</a:t>
            </a:fld>
            <a:endParaRPr lang="LID4096"/>
          </a:p>
        </p:txBody>
      </p:sp>
      <p:sp>
        <p:nvSpPr>
          <p:cNvPr id="5" name="Footer Placeholder 4">
            <a:extLst>
              <a:ext uri="{FF2B5EF4-FFF2-40B4-BE49-F238E27FC236}">
                <a16:creationId xmlns:a16="http://schemas.microsoft.com/office/drawing/2014/main" id="{8967A3C1-5E4C-0ABD-3F22-E084887AC8D9}"/>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A152F51-6D9E-CB90-AAB3-EBD2E861B000}"/>
              </a:ext>
            </a:extLst>
          </p:cNvPr>
          <p:cNvSpPr>
            <a:spLocks noGrp="1"/>
          </p:cNvSpPr>
          <p:nvPr>
            <p:ph type="sldNum" sz="quarter" idx="12"/>
          </p:nvPr>
        </p:nvSpPr>
        <p:spPr/>
        <p:txBody>
          <a:bodyPr/>
          <a:lstStyle/>
          <a:p>
            <a:fld id="{EC198265-8143-42B2-9968-21146BF23084}" type="slidenum">
              <a:rPr lang="LID4096" smtClean="0"/>
              <a:t>‹#›</a:t>
            </a:fld>
            <a:endParaRPr lang="LID4096"/>
          </a:p>
        </p:txBody>
      </p:sp>
    </p:spTree>
    <p:extLst>
      <p:ext uri="{BB962C8B-B14F-4D97-AF65-F5344CB8AC3E}">
        <p14:creationId xmlns:p14="http://schemas.microsoft.com/office/powerpoint/2010/main" val="40275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74E93-330D-25E1-FA47-C4E5CEA7390C}"/>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7F01961-5C62-7342-99F0-0D85D5311E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92D39F5-7CF3-D3C1-D75A-E63595D80C79}"/>
              </a:ext>
            </a:extLst>
          </p:cNvPr>
          <p:cNvSpPr>
            <a:spLocks noGrp="1"/>
          </p:cNvSpPr>
          <p:nvPr>
            <p:ph type="dt" sz="half" idx="10"/>
          </p:nvPr>
        </p:nvSpPr>
        <p:spPr/>
        <p:txBody>
          <a:bodyPr/>
          <a:lstStyle/>
          <a:p>
            <a:fld id="{46E26843-6A39-4A6D-9498-EB1F88002DBC}" type="datetimeFigureOut">
              <a:rPr lang="LID4096" smtClean="0"/>
              <a:t>02/25/2024</a:t>
            </a:fld>
            <a:endParaRPr lang="LID4096"/>
          </a:p>
        </p:txBody>
      </p:sp>
      <p:sp>
        <p:nvSpPr>
          <p:cNvPr id="5" name="Footer Placeholder 4">
            <a:extLst>
              <a:ext uri="{FF2B5EF4-FFF2-40B4-BE49-F238E27FC236}">
                <a16:creationId xmlns:a16="http://schemas.microsoft.com/office/drawing/2014/main" id="{3178FA6D-F661-0C79-8CB7-DB12E67D44C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8005943-8F33-3BC6-11B4-BE9CE7E768DD}"/>
              </a:ext>
            </a:extLst>
          </p:cNvPr>
          <p:cNvSpPr>
            <a:spLocks noGrp="1"/>
          </p:cNvSpPr>
          <p:nvPr>
            <p:ph type="sldNum" sz="quarter" idx="12"/>
          </p:nvPr>
        </p:nvSpPr>
        <p:spPr/>
        <p:txBody>
          <a:bodyPr/>
          <a:lstStyle/>
          <a:p>
            <a:fld id="{EC198265-8143-42B2-9968-21146BF23084}" type="slidenum">
              <a:rPr lang="LID4096" smtClean="0"/>
              <a:t>‹#›</a:t>
            </a:fld>
            <a:endParaRPr lang="LID4096"/>
          </a:p>
        </p:txBody>
      </p:sp>
    </p:spTree>
    <p:extLst>
      <p:ext uri="{BB962C8B-B14F-4D97-AF65-F5344CB8AC3E}">
        <p14:creationId xmlns:p14="http://schemas.microsoft.com/office/powerpoint/2010/main" val="320567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F99A-92C0-2813-DB24-4FF1A60D36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AD7A35DD-C212-D4B9-B3B9-EDFF52E78E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B47A0A-8713-1AF3-A7DD-8DDFD4F1FAAA}"/>
              </a:ext>
            </a:extLst>
          </p:cNvPr>
          <p:cNvSpPr>
            <a:spLocks noGrp="1"/>
          </p:cNvSpPr>
          <p:nvPr>
            <p:ph type="dt" sz="half" idx="10"/>
          </p:nvPr>
        </p:nvSpPr>
        <p:spPr/>
        <p:txBody>
          <a:bodyPr/>
          <a:lstStyle/>
          <a:p>
            <a:fld id="{46E26843-6A39-4A6D-9498-EB1F88002DBC}" type="datetimeFigureOut">
              <a:rPr lang="LID4096" smtClean="0"/>
              <a:t>02/25/2024</a:t>
            </a:fld>
            <a:endParaRPr lang="LID4096"/>
          </a:p>
        </p:txBody>
      </p:sp>
      <p:sp>
        <p:nvSpPr>
          <p:cNvPr id="5" name="Footer Placeholder 4">
            <a:extLst>
              <a:ext uri="{FF2B5EF4-FFF2-40B4-BE49-F238E27FC236}">
                <a16:creationId xmlns:a16="http://schemas.microsoft.com/office/drawing/2014/main" id="{9A578ABA-C495-0780-016D-BF3BF4CECCE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982B1F1D-9372-2D65-7783-8094E94672D1}"/>
              </a:ext>
            </a:extLst>
          </p:cNvPr>
          <p:cNvSpPr>
            <a:spLocks noGrp="1"/>
          </p:cNvSpPr>
          <p:nvPr>
            <p:ph type="sldNum" sz="quarter" idx="12"/>
          </p:nvPr>
        </p:nvSpPr>
        <p:spPr/>
        <p:txBody>
          <a:bodyPr/>
          <a:lstStyle/>
          <a:p>
            <a:fld id="{EC198265-8143-42B2-9968-21146BF23084}" type="slidenum">
              <a:rPr lang="LID4096" smtClean="0"/>
              <a:t>‹#›</a:t>
            </a:fld>
            <a:endParaRPr lang="LID4096"/>
          </a:p>
        </p:txBody>
      </p:sp>
    </p:spTree>
    <p:extLst>
      <p:ext uri="{BB962C8B-B14F-4D97-AF65-F5344CB8AC3E}">
        <p14:creationId xmlns:p14="http://schemas.microsoft.com/office/powerpoint/2010/main" val="4030413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051BA-5F46-9EA6-AB8E-7E1E75D057CE}"/>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4E352B9B-29AA-2A54-6667-A989D573B4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18F48918-0EC9-5DEA-788F-F7509EB58B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69B41815-17BB-8CA7-B858-5D1FC75500F2}"/>
              </a:ext>
            </a:extLst>
          </p:cNvPr>
          <p:cNvSpPr>
            <a:spLocks noGrp="1"/>
          </p:cNvSpPr>
          <p:nvPr>
            <p:ph type="dt" sz="half" idx="10"/>
          </p:nvPr>
        </p:nvSpPr>
        <p:spPr/>
        <p:txBody>
          <a:bodyPr/>
          <a:lstStyle/>
          <a:p>
            <a:fld id="{46E26843-6A39-4A6D-9498-EB1F88002DBC}" type="datetimeFigureOut">
              <a:rPr lang="LID4096" smtClean="0"/>
              <a:t>02/25/2024</a:t>
            </a:fld>
            <a:endParaRPr lang="LID4096"/>
          </a:p>
        </p:txBody>
      </p:sp>
      <p:sp>
        <p:nvSpPr>
          <p:cNvPr id="6" name="Footer Placeholder 5">
            <a:extLst>
              <a:ext uri="{FF2B5EF4-FFF2-40B4-BE49-F238E27FC236}">
                <a16:creationId xmlns:a16="http://schemas.microsoft.com/office/drawing/2014/main" id="{ED6CACC1-D0C6-9CF8-C7C4-69A021482237}"/>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208FE13A-2E47-5912-CF3D-635F022B8537}"/>
              </a:ext>
            </a:extLst>
          </p:cNvPr>
          <p:cNvSpPr>
            <a:spLocks noGrp="1"/>
          </p:cNvSpPr>
          <p:nvPr>
            <p:ph type="sldNum" sz="quarter" idx="12"/>
          </p:nvPr>
        </p:nvSpPr>
        <p:spPr/>
        <p:txBody>
          <a:bodyPr/>
          <a:lstStyle/>
          <a:p>
            <a:fld id="{EC198265-8143-42B2-9968-21146BF23084}" type="slidenum">
              <a:rPr lang="LID4096" smtClean="0"/>
              <a:t>‹#›</a:t>
            </a:fld>
            <a:endParaRPr lang="LID4096"/>
          </a:p>
        </p:txBody>
      </p:sp>
    </p:spTree>
    <p:extLst>
      <p:ext uri="{BB962C8B-B14F-4D97-AF65-F5344CB8AC3E}">
        <p14:creationId xmlns:p14="http://schemas.microsoft.com/office/powerpoint/2010/main" val="697062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62EA5-CFD5-076C-C65E-7D3617AAD16A}"/>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0D576EB-7E77-49FC-8367-D64A368081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ADD54C-6DC2-4133-3331-63A927E193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C830CF35-2D61-C5D5-D262-1E685A3121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56CD20-BC32-F053-8026-AEA7ADD997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32365BC9-E6CA-4596-6538-B98B5BE965B5}"/>
              </a:ext>
            </a:extLst>
          </p:cNvPr>
          <p:cNvSpPr>
            <a:spLocks noGrp="1"/>
          </p:cNvSpPr>
          <p:nvPr>
            <p:ph type="dt" sz="half" idx="10"/>
          </p:nvPr>
        </p:nvSpPr>
        <p:spPr/>
        <p:txBody>
          <a:bodyPr/>
          <a:lstStyle/>
          <a:p>
            <a:fld id="{46E26843-6A39-4A6D-9498-EB1F88002DBC}" type="datetimeFigureOut">
              <a:rPr lang="LID4096" smtClean="0"/>
              <a:t>02/25/2024</a:t>
            </a:fld>
            <a:endParaRPr lang="LID4096"/>
          </a:p>
        </p:txBody>
      </p:sp>
      <p:sp>
        <p:nvSpPr>
          <p:cNvPr id="8" name="Footer Placeholder 7">
            <a:extLst>
              <a:ext uri="{FF2B5EF4-FFF2-40B4-BE49-F238E27FC236}">
                <a16:creationId xmlns:a16="http://schemas.microsoft.com/office/drawing/2014/main" id="{DE0DB7E5-83BC-C4AD-436C-2B51ECCA3A24}"/>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5E84A989-365C-DD7C-5A9F-C3FB814EEA1D}"/>
              </a:ext>
            </a:extLst>
          </p:cNvPr>
          <p:cNvSpPr>
            <a:spLocks noGrp="1"/>
          </p:cNvSpPr>
          <p:nvPr>
            <p:ph type="sldNum" sz="quarter" idx="12"/>
          </p:nvPr>
        </p:nvSpPr>
        <p:spPr/>
        <p:txBody>
          <a:bodyPr/>
          <a:lstStyle/>
          <a:p>
            <a:fld id="{EC198265-8143-42B2-9968-21146BF23084}" type="slidenum">
              <a:rPr lang="LID4096" smtClean="0"/>
              <a:t>‹#›</a:t>
            </a:fld>
            <a:endParaRPr lang="LID4096"/>
          </a:p>
        </p:txBody>
      </p:sp>
    </p:spTree>
    <p:extLst>
      <p:ext uri="{BB962C8B-B14F-4D97-AF65-F5344CB8AC3E}">
        <p14:creationId xmlns:p14="http://schemas.microsoft.com/office/powerpoint/2010/main" val="4002599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AD801-B276-A688-44A1-E97DB8FCABD1}"/>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54FC9853-CD38-4A8C-65E0-59D6568A4314}"/>
              </a:ext>
            </a:extLst>
          </p:cNvPr>
          <p:cNvSpPr>
            <a:spLocks noGrp="1"/>
          </p:cNvSpPr>
          <p:nvPr>
            <p:ph type="dt" sz="half" idx="10"/>
          </p:nvPr>
        </p:nvSpPr>
        <p:spPr/>
        <p:txBody>
          <a:bodyPr/>
          <a:lstStyle/>
          <a:p>
            <a:fld id="{46E26843-6A39-4A6D-9498-EB1F88002DBC}" type="datetimeFigureOut">
              <a:rPr lang="LID4096" smtClean="0"/>
              <a:t>02/25/2024</a:t>
            </a:fld>
            <a:endParaRPr lang="LID4096"/>
          </a:p>
        </p:txBody>
      </p:sp>
      <p:sp>
        <p:nvSpPr>
          <p:cNvPr id="4" name="Footer Placeholder 3">
            <a:extLst>
              <a:ext uri="{FF2B5EF4-FFF2-40B4-BE49-F238E27FC236}">
                <a16:creationId xmlns:a16="http://schemas.microsoft.com/office/drawing/2014/main" id="{A4E0FCE2-A268-A0A1-28B3-E664F233F780}"/>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28CACED1-C0AE-5024-A059-0A67550EACB2}"/>
              </a:ext>
            </a:extLst>
          </p:cNvPr>
          <p:cNvSpPr>
            <a:spLocks noGrp="1"/>
          </p:cNvSpPr>
          <p:nvPr>
            <p:ph type="sldNum" sz="quarter" idx="12"/>
          </p:nvPr>
        </p:nvSpPr>
        <p:spPr/>
        <p:txBody>
          <a:bodyPr/>
          <a:lstStyle/>
          <a:p>
            <a:fld id="{EC198265-8143-42B2-9968-21146BF23084}" type="slidenum">
              <a:rPr lang="LID4096" smtClean="0"/>
              <a:t>‹#›</a:t>
            </a:fld>
            <a:endParaRPr lang="LID4096"/>
          </a:p>
        </p:txBody>
      </p:sp>
    </p:spTree>
    <p:extLst>
      <p:ext uri="{BB962C8B-B14F-4D97-AF65-F5344CB8AC3E}">
        <p14:creationId xmlns:p14="http://schemas.microsoft.com/office/powerpoint/2010/main" val="96135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7D203A-9D71-5B0A-0E1A-E24CD2D7354D}"/>
              </a:ext>
            </a:extLst>
          </p:cNvPr>
          <p:cNvSpPr>
            <a:spLocks noGrp="1"/>
          </p:cNvSpPr>
          <p:nvPr>
            <p:ph type="dt" sz="half" idx="10"/>
          </p:nvPr>
        </p:nvSpPr>
        <p:spPr/>
        <p:txBody>
          <a:bodyPr/>
          <a:lstStyle/>
          <a:p>
            <a:fld id="{46E26843-6A39-4A6D-9498-EB1F88002DBC}" type="datetimeFigureOut">
              <a:rPr lang="LID4096" smtClean="0"/>
              <a:t>02/25/2024</a:t>
            </a:fld>
            <a:endParaRPr lang="LID4096"/>
          </a:p>
        </p:txBody>
      </p:sp>
      <p:sp>
        <p:nvSpPr>
          <p:cNvPr id="3" name="Footer Placeholder 2">
            <a:extLst>
              <a:ext uri="{FF2B5EF4-FFF2-40B4-BE49-F238E27FC236}">
                <a16:creationId xmlns:a16="http://schemas.microsoft.com/office/drawing/2014/main" id="{A3DF1883-7DAA-806D-419F-BFDF24322D79}"/>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DBD3FD9B-37DF-CFE3-ADBD-BFCD94669A32}"/>
              </a:ext>
            </a:extLst>
          </p:cNvPr>
          <p:cNvSpPr>
            <a:spLocks noGrp="1"/>
          </p:cNvSpPr>
          <p:nvPr>
            <p:ph type="sldNum" sz="quarter" idx="12"/>
          </p:nvPr>
        </p:nvSpPr>
        <p:spPr/>
        <p:txBody>
          <a:bodyPr/>
          <a:lstStyle/>
          <a:p>
            <a:fld id="{EC198265-8143-42B2-9968-21146BF23084}" type="slidenum">
              <a:rPr lang="LID4096" smtClean="0"/>
              <a:t>‹#›</a:t>
            </a:fld>
            <a:endParaRPr lang="LID4096"/>
          </a:p>
        </p:txBody>
      </p:sp>
    </p:spTree>
    <p:extLst>
      <p:ext uri="{BB962C8B-B14F-4D97-AF65-F5344CB8AC3E}">
        <p14:creationId xmlns:p14="http://schemas.microsoft.com/office/powerpoint/2010/main" val="69965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9B5D-B0B3-7C9E-284F-BCFC23BC18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9554C1C3-8D83-1431-3DDA-698ABFACDE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39FBB3BC-DDB8-D037-9E37-B2EE319E18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B60492-B01C-B3B5-8FAA-37533CE80A52}"/>
              </a:ext>
            </a:extLst>
          </p:cNvPr>
          <p:cNvSpPr>
            <a:spLocks noGrp="1"/>
          </p:cNvSpPr>
          <p:nvPr>
            <p:ph type="dt" sz="half" idx="10"/>
          </p:nvPr>
        </p:nvSpPr>
        <p:spPr/>
        <p:txBody>
          <a:bodyPr/>
          <a:lstStyle/>
          <a:p>
            <a:fld id="{46E26843-6A39-4A6D-9498-EB1F88002DBC}" type="datetimeFigureOut">
              <a:rPr lang="LID4096" smtClean="0"/>
              <a:t>02/25/2024</a:t>
            </a:fld>
            <a:endParaRPr lang="LID4096"/>
          </a:p>
        </p:txBody>
      </p:sp>
      <p:sp>
        <p:nvSpPr>
          <p:cNvPr id="6" name="Footer Placeholder 5">
            <a:extLst>
              <a:ext uri="{FF2B5EF4-FFF2-40B4-BE49-F238E27FC236}">
                <a16:creationId xmlns:a16="http://schemas.microsoft.com/office/drawing/2014/main" id="{1223EA9D-B5C4-82AD-B3F4-BDF6A4A21C50}"/>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FD253ADB-4069-2673-9D12-5B0AAFCB75BD}"/>
              </a:ext>
            </a:extLst>
          </p:cNvPr>
          <p:cNvSpPr>
            <a:spLocks noGrp="1"/>
          </p:cNvSpPr>
          <p:nvPr>
            <p:ph type="sldNum" sz="quarter" idx="12"/>
          </p:nvPr>
        </p:nvSpPr>
        <p:spPr/>
        <p:txBody>
          <a:bodyPr/>
          <a:lstStyle/>
          <a:p>
            <a:fld id="{EC198265-8143-42B2-9968-21146BF23084}" type="slidenum">
              <a:rPr lang="LID4096" smtClean="0"/>
              <a:t>‹#›</a:t>
            </a:fld>
            <a:endParaRPr lang="LID4096"/>
          </a:p>
        </p:txBody>
      </p:sp>
    </p:spTree>
    <p:extLst>
      <p:ext uri="{BB962C8B-B14F-4D97-AF65-F5344CB8AC3E}">
        <p14:creationId xmlns:p14="http://schemas.microsoft.com/office/powerpoint/2010/main" val="294581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E1EF0-0B29-0FF4-6C0E-4AE7139187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E6F485E6-667B-45FB-0506-2E2501F012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09041250-239E-9627-AE26-1FDFB6DE2B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DBE6B-402B-DFDB-F7E9-8A6860698DB9}"/>
              </a:ext>
            </a:extLst>
          </p:cNvPr>
          <p:cNvSpPr>
            <a:spLocks noGrp="1"/>
          </p:cNvSpPr>
          <p:nvPr>
            <p:ph type="dt" sz="half" idx="10"/>
          </p:nvPr>
        </p:nvSpPr>
        <p:spPr/>
        <p:txBody>
          <a:bodyPr/>
          <a:lstStyle/>
          <a:p>
            <a:fld id="{46E26843-6A39-4A6D-9498-EB1F88002DBC}" type="datetimeFigureOut">
              <a:rPr lang="LID4096" smtClean="0"/>
              <a:t>02/25/2024</a:t>
            </a:fld>
            <a:endParaRPr lang="LID4096"/>
          </a:p>
        </p:txBody>
      </p:sp>
      <p:sp>
        <p:nvSpPr>
          <p:cNvPr id="6" name="Footer Placeholder 5">
            <a:extLst>
              <a:ext uri="{FF2B5EF4-FFF2-40B4-BE49-F238E27FC236}">
                <a16:creationId xmlns:a16="http://schemas.microsoft.com/office/drawing/2014/main" id="{E5562D5F-EDD2-966C-7C39-AD0EA631767C}"/>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514ACD7-856C-1B8D-9AB6-BE3FBACC0B3F}"/>
              </a:ext>
            </a:extLst>
          </p:cNvPr>
          <p:cNvSpPr>
            <a:spLocks noGrp="1"/>
          </p:cNvSpPr>
          <p:nvPr>
            <p:ph type="sldNum" sz="quarter" idx="12"/>
          </p:nvPr>
        </p:nvSpPr>
        <p:spPr/>
        <p:txBody>
          <a:bodyPr/>
          <a:lstStyle/>
          <a:p>
            <a:fld id="{EC198265-8143-42B2-9968-21146BF23084}" type="slidenum">
              <a:rPr lang="LID4096" smtClean="0"/>
              <a:t>‹#›</a:t>
            </a:fld>
            <a:endParaRPr lang="LID4096"/>
          </a:p>
        </p:txBody>
      </p:sp>
    </p:spTree>
    <p:extLst>
      <p:ext uri="{BB962C8B-B14F-4D97-AF65-F5344CB8AC3E}">
        <p14:creationId xmlns:p14="http://schemas.microsoft.com/office/powerpoint/2010/main" val="16619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DE4D27-284B-7ECC-A328-359E964772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C351173E-CC16-961B-FA0E-3DA2EB0214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90D89E9-4156-6D67-3230-1E7D32CE0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E26843-6A39-4A6D-9498-EB1F88002DBC}" type="datetimeFigureOut">
              <a:rPr lang="LID4096" smtClean="0"/>
              <a:t>02/25/2024</a:t>
            </a:fld>
            <a:endParaRPr lang="LID4096"/>
          </a:p>
        </p:txBody>
      </p:sp>
      <p:sp>
        <p:nvSpPr>
          <p:cNvPr id="5" name="Footer Placeholder 4">
            <a:extLst>
              <a:ext uri="{FF2B5EF4-FFF2-40B4-BE49-F238E27FC236}">
                <a16:creationId xmlns:a16="http://schemas.microsoft.com/office/drawing/2014/main" id="{E3BF6CE8-015B-2275-DD7C-65F2A5191F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EF0A6D33-CF63-D8CF-5272-7CFA3AEA32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198265-8143-42B2-9968-21146BF23084}" type="slidenum">
              <a:rPr lang="LID4096" smtClean="0"/>
              <a:t>‹#›</a:t>
            </a:fld>
            <a:endParaRPr lang="LID4096"/>
          </a:p>
        </p:txBody>
      </p:sp>
    </p:spTree>
    <p:extLst>
      <p:ext uri="{BB962C8B-B14F-4D97-AF65-F5344CB8AC3E}">
        <p14:creationId xmlns:p14="http://schemas.microsoft.com/office/powerpoint/2010/main" val="4438727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011165-93C9-7543-3F94-14320F4F758A}"/>
              </a:ext>
            </a:extLst>
          </p:cNvPr>
          <p:cNvSpPr>
            <a:spLocks noGrp="1"/>
          </p:cNvSpPr>
          <p:nvPr>
            <p:ph type="ctrTitle"/>
          </p:nvPr>
        </p:nvSpPr>
        <p:spPr>
          <a:xfrm>
            <a:off x="4654296" y="640080"/>
            <a:ext cx="6894576" cy="3566160"/>
          </a:xfrm>
        </p:spPr>
        <p:txBody>
          <a:bodyPr anchor="b">
            <a:normAutofit/>
          </a:bodyPr>
          <a:lstStyle/>
          <a:p>
            <a:pPr algn="l"/>
            <a:r>
              <a:rPr lang="en-US" sz="6600"/>
              <a:t>Malicious URL Detection</a:t>
            </a:r>
            <a:endParaRPr lang="LID4096" sz="6600"/>
          </a:p>
        </p:txBody>
      </p:sp>
      <p:sp>
        <p:nvSpPr>
          <p:cNvPr id="3" name="Subtitle 2">
            <a:extLst>
              <a:ext uri="{FF2B5EF4-FFF2-40B4-BE49-F238E27FC236}">
                <a16:creationId xmlns:a16="http://schemas.microsoft.com/office/drawing/2014/main" id="{56CC68E0-E0F3-8EC7-86DC-BD95BBB4162C}"/>
              </a:ext>
            </a:extLst>
          </p:cNvPr>
          <p:cNvSpPr>
            <a:spLocks noGrp="1"/>
          </p:cNvSpPr>
          <p:nvPr>
            <p:ph type="subTitle" idx="1"/>
          </p:nvPr>
        </p:nvSpPr>
        <p:spPr>
          <a:xfrm>
            <a:off x="4654296" y="4636008"/>
            <a:ext cx="6894576" cy="1572768"/>
          </a:xfrm>
        </p:spPr>
        <p:txBody>
          <a:bodyPr>
            <a:normAutofit/>
          </a:bodyPr>
          <a:lstStyle/>
          <a:p>
            <a:pPr algn="l"/>
            <a:r>
              <a:rPr lang="en-US" dirty="0"/>
              <a:t>Written by:</a:t>
            </a:r>
            <a:endParaRPr lang="en-US"/>
          </a:p>
          <a:p>
            <a:pPr algn="l"/>
            <a:r>
              <a:rPr lang="en-US" dirty="0"/>
              <a:t>Adnan </a:t>
            </a:r>
            <a:r>
              <a:rPr lang="en-US" dirty="0" err="1"/>
              <a:t>Azem</a:t>
            </a:r>
            <a:endParaRPr lang="en-US"/>
          </a:p>
          <a:p>
            <a:pPr algn="l"/>
            <a:r>
              <a:rPr lang="en-US" dirty="0"/>
              <a:t>Jode Shibli</a:t>
            </a:r>
            <a:endParaRPr lang="LID4096"/>
          </a:p>
        </p:txBody>
      </p:sp>
      <p:pic>
        <p:nvPicPr>
          <p:cNvPr id="5" name="Picture 4">
            <a:extLst>
              <a:ext uri="{FF2B5EF4-FFF2-40B4-BE49-F238E27FC236}">
                <a16:creationId xmlns:a16="http://schemas.microsoft.com/office/drawing/2014/main" id="{19CA0497-3639-E91D-7237-8851FA1F5379}"/>
              </a:ext>
            </a:extLst>
          </p:cNvPr>
          <p:cNvPicPr>
            <a:picLocks noChangeAspect="1"/>
          </p:cNvPicPr>
          <p:nvPr/>
        </p:nvPicPr>
        <p:blipFill rotWithShape="1">
          <a:blip r:embed="rId2"/>
          <a:srcRect l="40210" r="-2" b="-2"/>
          <a:stretch/>
        </p:blipFill>
        <p:spPr>
          <a:xfrm>
            <a:off x="20" y="10"/>
            <a:ext cx="4049786" cy="6857990"/>
          </a:xfrm>
          <a:custGeom>
            <a:avLst/>
            <a:gdLst/>
            <a:ahLst/>
            <a:cxnLst/>
            <a:rect l="l" t="t" r="r" b="b"/>
            <a:pathLst>
              <a:path w="4049806" h="6858000">
                <a:moveTo>
                  <a:pt x="0" y="0"/>
                </a:moveTo>
                <a:lnTo>
                  <a:pt x="4018525" y="0"/>
                </a:lnTo>
                <a:lnTo>
                  <a:pt x="4019816" y="10931"/>
                </a:lnTo>
                <a:cubicBezTo>
                  <a:pt x="4034945" y="94836"/>
                  <a:pt x="4032275" y="179884"/>
                  <a:pt x="4036343" y="264297"/>
                </a:cubicBezTo>
                <a:cubicBezTo>
                  <a:pt x="4041301" y="367652"/>
                  <a:pt x="4035072" y="471135"/>
                  <a:pt x="4032911" y="574617"/>
                </a:cubicBezTo>
                <a:cubicBezTo>
                  <a:pt x="4031004" y="662717"/>
                  <a:pt x="4022232" y="750690"/>
                  <a:pt x="4025029" y="838916"/>
                </a:cubicBezTo>
                <a:cubicBezTo>
                  <a:pt x="4025029" y="841968"/>
                  <a:pt x="4025029" y="845019"/>
                  <a:pt x="4025029" y="848070"/>
                </a:cubicBezTo>
                <a:cubicBezTo>
                  <a:pt x="4017020" y="945068"/>
                  <a:pt x="4017020" y="1042576"/>
                  <a:pt x="4025029" y="1139574"/>
                </a:cubicBezTo>
                <a:cubicBezTo>
                  <a:pt x="4027609" y="1179950"/>
                  <a:pt x="4026885" y="1220466"/>
                  <a:pt x="4022868" y="1260728"/>
                </a:cubicBezTo>
                <a:cubicBezTo>
                  <a:pt x="4019054" y="1311960"/>
                  <a:pt x="4006849" y="1364083"/>
                  <a:pt x="4015621" y="1414934"/>
                </a:cubicBezTo>
                <a:cubicBezTo>
                  <a:pt x="4021367" y="1456784"/>
                  <a:pt x="4024558" y="1498940"/>
                  <a:pt x="4025156" y="1541172"/>
                </a:cubicBezTo>
                <a:cubicBezTo>
                  <a:pt x="4029478" y="1635755"/>
                  <a:pt x="4025283" y="1730847"/>
                  <a:pt x="4023757" y="1825685"/>
                </a:cubicBezTo>
                <a:cubicBezTo>
                  <a:pt x="4021850" y="1936286"/>
                  <a:pt x="4024647" y="2046634"/>
                  <a:pt x="4015748" y="2157235"/>
                </a:cubicBezTo>
                <a:cubicBezTo>
                  <a:pt x="4010790" y="2246581"/>
                  <a:pt x="4010790" y="2336130"/>
                  <a:pt x="4015748" y="2425476"/>
                </a:cubicBezTo>
                <a:cubicBezTo>
                  <a:pt x="4018164" y="2507473"/>
                  <a:pt x="4030495" y="2588454"/>
                  <a:pt x="4028461" y="2671214"/>
                </a:cubicBezTo>
                <a:cubicBezTo>
                  <a:pt x="4026046" y="2767832"/>
                  <a:pt x="4014604" y="2863940"/>
                  <a:pt x="4018164" y="2960685"/>
                </a:cubicBezTo>
                <a:cubicBezTo>
                  <a:pt x="4019816" y="3006832"/>
                  <a:pt x="4019944" y="3052980"/>
                  <a:pt x="4020961" y="3099127"/>
                </a:cubicBezTo>
                <a:cubicBezTo>
                  <a:pt x="4021978" y="3154682"/>
                  <a:pt x="4032021" y="3210110"/>
                  <a:pt x="4026427" y="3265665"/>
                </a:cubicBezTo>
                <a:cubicBezTo>
                  <a:pt x="4017147" y="3358087"/>
                  <a:pt x="3993120" y="3448857"/>
                  <a:pt x="4008121" y="3543567"/>
                </a:cubicBezTo>
                <a:cubicBezTo>
                  <a:pt x="4016384" y="3595690"/>
                  <a:pt x="4025791" y="3647940"/>
                  <a:pt x="4030495" y="3700571"/>
                </a:cubicBezTo>
                <a:cubicBezTo>
                  <a:pt x="4034690" y="3747608"/>
                  <a:pt x="4045369" y="3795408"/>
                  <a:pt x="4037233" y="3842191"/>
                </a:cubicBezTo>
                <a:cubicBezTo>
                  <a:pt x="4030368" y="3882237"/>
                  <a:pt x="4034055" y="3922282"/>
                  <a:pt x="4028715" y="3962327"/>
                </a:cubicBezTo>
                <a:cubicBezTo>
                  <a:pt x="4021723" y="4014831"/>
                  <a:pt x="4017910" y="4068352"/>
                  <a:pt x="4012697" y="4121111"/>
                </a:cubicBezTo>
                <a:cubicBezTo>
                  <a:pt x="4007866" y="4169038"/>
                  <a:pt x="4004307" y="4216838"/>
                  <a:pt x="4017020" y="4261841"/>
                </a:cubicBezTo>
                <a:cubicBezTo>
                  <a:pt x="4048039" y="4375112"/>
                  <a:pt x="4031004" y="4487748"/>
                  <a:pt x="4019308" y="4600257"/>
                </a:cubicBezTo>
                <a:cubicBezTo>
                  <a:pt x="4013587" y="4655049"/>
                  <a:pt x="4005197" y="4712765"/>
                  <a:pt x="4017910" y="4762853"/>
                </a:cubicBezTo>
                <a:cubicBezTo>
                  <a:pt x="4041428" y="4851716"/>
                  <a:pt x="4022995" y="4936764"/>
                  <a:pt x="4012824" y="5021432"/>
                </a:cubicBezTo>
                <a:cubicBezTo>
                  <a:pt x="4002654" y="5106099"/>
                  <a:pt x="4000239" y="5189495"/>
                  <a:pt x="4018037" y="5272637"/>
                </a:cubicBezTo>
                <a:cubicBezTo>
                  <a:pt x="4030495" y="5331116"/>
                  <a:pt x="4030495" y="5390612"/>
                  <a:pt x="4032021" y="5449600"/>
                </a:cubicBezTo>
                <a:cubicBezTo>
                  <a:pt x="4032911" y="5486339"/>
                  <a:pt x="4019308" y="5523842"/>
                  <a:pt x="4010282" y="5560582"/>
                </a:cubicBezTo>
                <a:cubicBezTo>
                  <a:pt x="3994009" y="5626943"/>
                  <a:pt x="3988162" y="5694321"/>
                  <a:pt x="4010282" y="5759029"/>
                </a:cubicBezTo>
                <a:cubicBezTo>
                  <a:pt x="4040793" y="5848655"/>
                  <a:pt x="4058336" y="5938407"/>
                  <a:pt x="4045623" y="6033117"/>
                </a:cubicBezTo>
                <a:cubicBezTo>
                  <a:pt x="4038377" y="6091724"/>
                  <a:pt x="4036597" y="6151347"/>
                  <a:pt x="4025664" y="6209190"/>
                </a:cubicBezTo>
                <a:cubicBezTo>
                  <a:pt x="4007358" y="6304790"/>
                  <a:pt x="4013841" y="6399882"/>
                  <a:pt x="4028461" y="6494211"/>
                </a:cubicBezTo>
                <a:cubicBezTo>
                  <a:pt x="4038542" y="6573081"/>
                  <a:pt x="4039610" y="6652829"/>
                  <a:pt x="4031639" y="6731941"/>
                </a:cubicBezTo>
                <a:lnTo>
                  <a:pt x="4022913" y="6858000"/>
                </a:lnTo>
                <a:lnTo>
                  <a:pt x="0" y="6858000"/>
                </a:lnTo>
                <a:close/>
              </a:path>
            </a:pathLst>
          </a:custGeom>
        </p:spPr>
      </p:pic>
      <p:sp>
        <p:nvSpPr>
          <p:cNvPr id="11"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4786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0B1C6C-F0C3-5E4A-4402-C0DD364ECC0D}"/>
              </a:ext>
            </a:extLst>
          </p:cNvPr>
          <p:cNvSpPr>
            <a:spLocks noGrp="1"/>
          </p:cNvSpPr>
          <p:nvPr>
            <p:ph type="title"/>
          </p:nvPr>
        </p:nvSpPr>
        <p:spPr>
          <a:xfrm>
            <a:off x="630936" y="639520"/>
            <a:ext cx="3429000" cy="1719072"/>
          </a:xfrm>
        </p:spPr>
        <p:txBody>
          <a:bodyPr anchor="b">
            <a:normAutofit/>
          </a:bodyPr>
          <a:lstStyle/>
          <a:p>
            <a:r>
              <a:rPr lang="en" sz="4200">
                <a:effectLst/>
                <a:latin typeface="Segoe UI Web (West European)"/>
              </a:rPr>
              <a:t>Data Set Investigation</a:t>
            </a:r>
            <a:endParaRPr lang="LID4096" sz="4200"/>
          </a:p>
        </p:txBody>
      </p:sp>
      <p:sp>
        <p:nvSpPr>
          <p:cNvPr id="205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D17144-78A0-BD00-9325-1E66F12F1E2E}"/>
              </a:ext>
            </a:extLst>
          </p:cNvPr>
          <p:cNvSpPr>
            <a:spLocks noGrp="1"/>
          </p:cNvSpPr>
          <p:nvPr>
            <p:ph idx="1"/>
          </p:nvPr>
        </p:nvSpPr>
        <p:spPr>
          <a:xfrm>
            <a:off x="630936" y="2807208"/>
            <a:ext cx="3429000" cy="3410712"/>
          </a:xfrm>
        </p:spPr>
        <p:txBody>
          <a:bodyPr anchor="t">
            <a:normAutofit/>
          </a:bodyPr>
          <a:lstStyle/>
          <a:p>
            <a:pPr marL="0" indent="0">
              <a:buNone/>
            </a:pPr>
            <a:r>
              <a:rPr lang="en-US" sz="2200" b="0"/>
              <a:t>Distribution features  </a:t>
            </a:r>
            <a:endParaRPr lang="en-IL" sz="2200" b="0"/>
          </a:p>
          <a:p>
            <a:endParaRPr lang="en" sz="2200">
              <a:effectLst/>
              <a:latin typeface="Segoe UI Web (West European)"/>
            </a:endParaRPr>
          </a:p>
          <a:p>
            <a:pPr marL="0" indent="0">
              <a:buNone/>
            </a:pPr>
            <a:r>
              <a:rPr lang="en" sz="2200">
                <a:effectLst/>
                <a:latin typeface="Segoe UI Web (West European)"/>
              </a:rPr>
              <a:t>In the image you can see the distribution of values between all the different features</a:t>
            </a:r>
          </a:p>
          <a:p>
            <a:endParaRPr lang="LID4096" sz="2200"/>
          </a:p>
        </p:txBody>
      </p:sp>
      <p:pic>
        <p:nvPicPr>
          <p:cNvPr id="2050" name="Picture 2">
            <a:extLst>
              <a:ext uri="{FF2B5EF4-FFF2-40B4-BE49-F238E27FC236}">
                <a16:creationId xmlns:a16="http://schemas.microsoft.com/office/drawing/2014/main" id="{FFB76971-5E67-D8BE-BDD5-8CC947A0F9B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45725" y="640080"/>
            <a:ext cx="5720861"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4846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A9FAE5-509C-61B6-E010-719807A88DB4}"/>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000" kern="1200">
                <a:solidFill>
                  <a:schemeClr val="tx1"/>
                </a:solidFill>
                <a:effectLst/>
                <a:latin typeface="+mj-lt"/>
                <a:ea typeface="+mj-ea"/>
                <a:cs typeface="+mj-cs"/>
              </a:rPr>
              <a:t>Data Set Investigation</a:t>
            </a:r>
          </a:p>
        </p:txBody>
      </p:sp>
      <p:sp>
        <p:nvSpPr>
          <p:cNvPr id="10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A1662CB-03C7-7B8F-DBB4-4B3566DAC5F1}"/>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0"/>
              <a:t>Correlation heatmap</a:t>
            </a:r>
          </a:p>
        </p:txBody>
      </p:sp>
      <p:pic>
        <p:nvPicPr>
          <p:cNvPr id="1026" name="Picture 2">
            <a:extLst>
              <a:ext uri="{FF2B5EF4-FFF2-40B4-BE49-F238E27FC236}">
                <a16:creationId xmlns:a16="http://schemas.microsoft.com/office/drawing/2014/main" id="{1935DE0C-B637-3248-3A99-C507F24472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45907" y="640080"/>
            <a:ext cx="6320498"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942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92483-91D3-7F5C-C259-B41D97FC3FDA}"/>
              </a:ext>
            </a:extLst>
          </p:cNvPr>
          <p:cNvSpPr>
            <a:spLocks noGrp="1"/>
          </p:cNvSpPr>
          <p:nvPr>
            <p:ph type="title"/>
          </p:nvPr>
        </p:nvSpPr>
        <p:spPr>
          <a:xfrm>
            <a:off x="630936" y="639520"/>
            <a:ext cx="3429000" cy="1719072"/>
          </a:xfrm>
        </p:spPr>
        <p:txBody>
          <a:bodyPr anchor="b">
            <a:normAutofit/>
          </a:bodyPr>
          <a:lstStyle/>
          <a:p>
            <a:r>
              <a:rPr lang="en" sz="2600">
                <a:effectLst/>
                <a:latin typeface="Segoe UI Web (West European)"/>
              </a:rPr>
              <a:t>Strong characteristics for the basic model</a:t>
            </a:r>
            <a:br>
              <a:rPr lang="en" sz="2600">
                <a:effectLst/>
                <a:latin typeface="Segoe UI Web (West European)"/>
              </a:rPr>
            </a:br>
            <a:endParaRPr lang="LID4096" sz="2600"/>
          </a:p>
        </p:txBody>
      </p:sp>
      <p:sp>
        <p:nvSpPr>
          <p:cNvPr id="308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E99C1E-5B69-2C8C-F6EF-1E5A11D2A7F9}"/>
              </a:ext>
            </a:extLst>
          </p:cNvPr>
          <p:cNvSpPr>
            <a:spLocks noGrp="1"/>
          </p:cNvSpPr>
          <p:nvPr>
            <p:ph idx="1"/>
          </p:nvPr>
        </p:nvSpPr>
        <p:spPr>
          <a:xfrm>
            <a:off x="630936" y="2807208"/>
            <a:ext cx="3429000" cy="3410712"/>
          </a:xfrm>
        </p:spPr>
        <p:txBody>
          <a:bodyPr anchor="t">
            <a:normAutofit/>
          </a:bodyPr>
          <a:lstStyle/>
          <a:p>
            <a:pPr marL="0" indent="0">
              <a:buNone/>
            </a:pPr>
            <a:r>
              <a:rPr lang="en" sz="1700" dirty="0">
                <a:effectLst/>
                <a:latin typeface="Segoe UI Web (West European)"/>
              </a:rPr>
              <a:t>Within each data set there were some strong characteristics by which we could almost accurately identify whether the domain was malicious or not, the same characteristics were:</a:t>
            </a:r>
          </a:p>
          <a:p>
            <a:r>
              <a:rPr lang="en-US" sz="1700" dirty="0"/>
              <a:t>count – ‘https’</a:t>
            </a:r>
            <a:endParaRPr lang="he-IL" sz="1700" dirty="0"/>
          </a:p>
          <a:p>
            <a:r>
              <a:rPr lang="en-US" sz="1700" dirty="0"/>
              <a:t> count – ‘www’</a:t>
            </a:r>
            <a:endParaRPr lang="he-IL" sz="1700" dirty="0"/>
          </a:p>
          <a:p>
            <a:r>
              <a:rPr lang="en-US" sz="1700" dirty="0"/>
              <a:t>count – ‘http’</a:t>
            </a:r>
            <a:endParaRPr lang="he-IL" sz="1700" dirty="0"/>
          </a:p>
          <a:p>
            <a:r>
              <a:rPr lang="en-US" sz="1700" b="0" i="0" dirty="0">
                <a:effectLst/>
                <a:latin typeface="Helvetica Neue"/>
              </a:rPr>
              <a:t>Length of Hostname</a:t>
            </a:r>
          </a:p>
          <a:p>
            <a:endParaRPr lang="LID4096" sz="1700" dirty="0"/>
          </a:p>
        </p:txBody>
      </p:sp>
      <p:pic>
        <p:nvPicPr>
          <p:cNvPr id="3074" name="Picture 2">
            <a:extLst>
              <a:ext uri="{FF2B5EF4-FFF2-40B4-BE49-F238E27FC236}">
                <a16:creationId xmlns:a16="http://schemas.microsoft.com/office/drawing/2014/main" id="{7E883AB8-46E6-F770-271F-02DE0958A1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435551"/>
            <a:ext cx="6903720" cy="3986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970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5D8403-510E-4EF8-4D84-2097DBD9955A}"/>
              </a:ext>
            </a:extLst>
          </p:cNvPr>
          <p:cNvSpPr>
            <a:spLocks noGrp="1"/>
          </p:cNvSpPr>
          <p:nvPr>
            <p:ph type="title"/>
          </p:nvPr>
        </p:nvSpPr>
        <p:spPr>
          <a:xfrm>
            <a:off x="630936" y="639520"/>
            <a:ext cx="4777643" cy="1719072"/>
          </a:xfrm>
        </p:spPr>
        <p:txBody>
          <a:bodyPr anchor="b">
            <a:normAutofit/>
          </a:bodyPr>
          <a:lstStyle/>
          <a:p>
            <a:r>
              <a:rPr lang="en-US" sz="4800" u="sng" dirty="0"/>
              <a:t>Feature Extraction</a:t>
            </a:r>
            <a:endParaRPr lang="LID4096" sz="4800" dirty="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E0F587-CA86-DE3E-1A9A-98F57ED4CF1E}"/>
              </a:ext>
            </a:extLst>
          </p:cNvPr>
          <p:cNvSpPr>
            <a:spLocks noGrp="1"/>
          </p:cNvSpPr>
          <p:nvPr>
            <p:ph idx="1"/>
          </p:nvPr>
        </p:nvSpPr>
        <p:spPr>
          <a:xfrm>
            <a:off x="630936" y="2807208"/>
            <a:ext cx="4972196" cy="3410712"/>
          </a:xfrm>
        </p:spPr>
        <p:txBody>
          <a:bodyPr anchor="t">
            <a:normAutofit/>
          </a:bodyPr>
          <a:lstStyle/>
          <a:p>
            <a:pPr marL="0" indent="0">
              <a:buNone/>
            </a:pPr>
            <a:r>
              <a:rPr lang="en" sz="2000" dirty="0">
                <a:effectLst/>
                <a:latin typeface="Segoe UI Web (West European)"/>
              </a:rPr>
              <a:t>For the second dataset first of all we extracted 2 features and trained it with </a:t>
            </a:r>
            <a:r>
              <a:rPr lang="en-US" sz="2000" kern="1200" dirty="0">
                <a:effectLst/>
                <a:latin typeface="+mj-lt"/>
                <a:ea typeface="+mj-ea"/>
                <a:cs typeface="+mj-cs"/>
              </a:rPr>
              <a:t>the </a:t>
            </a:r>
            <a:r>
              <a:rPr lang="en-US" sz="2000" dirty="0" err="1">
                <a:effectLst/>
                <a:latin typeface="Aptos" panose="020B0004020202020204" pitchFamily="34" charset="0"/>
                <a:ea typeface="Aptos" panose="020B0004020202020204" pitchFamily="34" charset="0"/>
                <a:cs typeface="Arial" panose="020B0604020202020204" pitchFamily="34" charset="0"/>
              </a:rPr>
              <a:t>Lightbgm</a:t>
            </a:r>
            <a:r>
              <a:rPr lang="en-US" sz="2000" dirty="0">
                <a:effectLst/>
                <a:latin typeface="Aptos" panose="020B0004020202020204" pitchFamily="34" charset="0"/>
                <a:ea typeface="Aptos" panose="020B0004020202020204" pitchFamily="34" charset="0"/>
                <a:cs typeface="Arial" panose="020B0604020202020204" pitchFamily="34" charset="0"/>
              </a:rPr>
              <a:t> </a:t>
            </a:r>
            <a:r>
              <a:rPr lang="en-US" sz="2000" kern="1200" dirty="0">
                <a:effectLst/>
                <a:latin typeface="+mj-lt"/>
                <a:ea typeface="+mj-ea"/>
                <a:cs typeface="+mj-cs"/>
              </a:rPr>
              <a:t>model then we add another 2 features. The features that we are extracted are:</a:t>
            </a:r>
            <a:endParaRPr lang="en" sz="2000" dirty="0">
              <a:effectLst/>
              <a:latin typeface="Segoe UI Web (West European)"/>
            </a:endParaRPr>
          </a:p>
          <a:p>
            <a:r>
              <a:rPr lang="en-US" sz="2000" dirty="0">
                <a:effectLst/>
                <a:latin typeface="Aptos" panose="020B0004020202020204" pitchFamily="34" charset="0"/>
                <a:ea typeface="Aptos" panose="020B0004020202020204" pitchFamily="34" charset="0"/>
                <a:cs typeface="Arial" panose="020B0604020202020204" pitchFamily="34" charset="0"/>
              </a:rPr>
              <a:t>Entropy</a:t>
            </a:r>
          </a:p>
          <a:p>
            <a:r>
              <a:rPr lang="en-US" sz="2000" dirty="0">
                <a:effectLst/>
                <a:latin typeface="Aptos" panose="020B0004020202020204" pitchFamily="34" charset="0"/>
                <a:ea typeface="Aptos" panose="020B0004020202020204" pitchFamily="34" charset="0"/>
                <a:cs typeface="Arial" panose="020B0604020202020204" pitchFamily="34" charset="0"/>
              </a:rPr>
              <a:t>Length of Domain</a:t>
            </a:r>
          </a:p>
          <a:p>
            <a:r>
              <a:rPr lang="en-US" sz="2000" dirty="0">
                <a:effectLst/>
                <a:latin typeface="Aptos" panose="020B0004020202020204" pitchFamily="34" charset="0"/>
                <a:ea typeface="Aptos" panose="020B0004020202020204" pitchFamily="34" charset="0"/>
                <a:cs typeface="Arial" panose="020B0604020202020204" pitchFamily="34" charset="0"/>
              </a:rPr>
              <a:t>Alexa Grams</a:t>
            </a:r>
          </a:p>
          <a:p>
            <a:r>
              <a:rPr lang="en-US" sz="2000" dirty="0">
                <a:effectLst/>
                <a:latin typeface="Aptos" panose="020B0004020202020204" pitchFamily="34" charset="0"/>
                <a:ea typeface="Aptos" panose="020B0004020202020204" pitchFamily="34" charset="0"/>
                <a:cs typeface="Arial" panose="020B0604020202020204" pitchFamily="34" charset="0"/>
              </a:rPr>
              <a:t>Words Grams</a:t>
            </a:r>
            <a:endParaRPr lang="LID4096" sz="2000" dirty="0"/>
          </a:p>
        </p:txBody>
      </p:sp>
      <p:pic>
        <p:nvPicPr>
          <p:cNvPr id="7" name="Graphic 6" descr="Database">
            <a:extLst>
              <a:ext uri="{FF2B5EF4-FFF2-40B4-BE49-F238E27FC236}">
                <a16:creationId xmlns:a16="http://schemas.microsoft.com/office/drawing/2014/main" id="{FE3E9E97-1CB2-DB8C-50BB-19D5F2243E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1511396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48C48BE-A5AB-6FE9-E0F9-900338C3CBA8}"/>
              </a:ext>
            </a:extLst>
          </p:cNvPr>
          <p:cNvSpPr>
            <a:spLocks noGrp="1"/>
          </p:cNvSpPr>
          <p:nvPr>
            <p:ph type="title"/>
          </p:nvPr>
        </p:nvSpPr>
        <p:spPr>
          <a:xfrm>
            <a:off x="838200" y="365125"/>
            <a:ext cx="5393361" cy="1325563"/>
          </a:xfrm>
        </p:spPr>
        <p:txBody>
          <a:bodyPr>
            <a:normAutofit/>
          </a:bodyPr>
          <a:lstStyle/>
          <a:p>
            <a:r>
              <a:rPr lang="en" sz="2800" b="1" dirty="0">
                <a:effectLst/>
                <a:latin typeface="Segoe UI Web (West European)"/>
              </a:rPr>
              <a:t>Training models for the first dataset</a:t>
            </a:r>
            <a:br>
              <a:rPr lang="en" sz="2800" dirty="0">
                <a:effectLst/>
                <a:latin typeface="Segoe UI Web (West European)"/>
              </a:rPr>
            </a:br>
            <a:endParaRPr lang="LID4096" sz="2800" dirty="0"/>
          </a:p>
        </p:txBody>
      </p:sp>
      <p:sp>
        <p:nvSpPr>
          <p:cNvPr id="25" name="Freeform: Shape 2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39" name="Content Placeholder 2">
            <a:extLst>
              <a:ext uri="{FF2B5EF4-FFF2-40B4-BE49-F238E27FC236}">
                <a16:creationId xmlns:a16="http://schemas.microsoft.com/office/drawing/2014/main" id="{8C8C0E45-763A-33D7-50DB-D9FA1AFEE34A}"/>
              </a:ext>
            </a:extLst>
          </p:cNvPr>
          <p:cNvGraphicFramePr>
            <a:graphicFrameLocks noGrp="1"/>
          </p:cNvGraphicFramePr>
          <p:nvPr>
            <p:ph idx="1"/>
            <p:extLst>
              <p:ext uri="{D42A27DB-BD31-4B8C-83A1-F6EECF244321}">
                <p14:modId xmlns:p14="http://schemas.microsoft.com/office/powerpoint/2010/main" val="974204845"/>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Oval 2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tatistics">
            <a:extLst>
              <a:ext uri="{FF2B5EF4-FFF2-40B4-BE49-F238E27FC236}">
                <a16:creationId xmlns:a16="http://schemas.microsoft.com/office/drawing/2014/main" id="{4F939DD5-530B-3542-93E0-1D7213E9100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9" name="Freeform: Shape 2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1" name="Straight Connector 3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3" name="Freeform: Shape 3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583384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17EEE4-BFD4-72D1-4611-65C84C57AD65}"/>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effectLst/>
                <a:latin typeface="+mj-lt"/>
                <a:ea typeface="+mj-ea"/>
                <a:cs typeface="+mj-cs"/>
              </a:rPr>
              <a:t>Results of the Decision Tree Model</a:t>
            </a:r>
            <a:br>
              <a:rPr lang="en-US" sz="5100" kern="1200">
                <a:solidFill>
                  <a:schemeClr val="tx1"/>
                </a:solidFill>
                <a:effectLst/>
                <a:latin typeface="+mj-lt"/>
                <a:ea typeface="+mj-ea"/>
                <a:cs typeface="+mj-cs"/>
              </a:rPr>
            </a:br>
            <a:endParaRPr lang="en-US" sz="51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6617B33-4776-35F7-56C6-A3DB8D0D607D}"/>
              </a:ext>
            </a:extLst>
          </p:cNvPr>
          <p:cNvPicPr>
            <a:picLocks noGrp="1" noChangeAspect="1"/>
          </p:cNvPicPr>
          <p:nvPr>
            <p:ph idx="1"/>
          </p:nvPr>
        </p:nvPicPr>
        <p:blipFill>
          <a:blip r:embed="rId2"/>
          <a:stretch>
            <a:fillRect/>
          </a:stretch>
        </p:blipFill>
        <p:spPr>
          <a:xfrm>
            <a:off x="4654296" y="1216747"/>
            <a:ext cx="7214616" cy="4397073"/>
          </a:xfrm>
          <a:prstGeom prst="rect">
            <a:avLst/>
          </a:prstGeom>
        </p:spPr>
      </p:pic>
    </p:spTree>
    <p:extLst>
      <p:ext uri="{BB962C8B-B14F-4D97-AF65-F5344CB8AC3E}">
        <p14:creationId xmlns:p14="http://schemas.microsoft.com/office/powerpoint/2010/main" val="2376387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EE2A0A-62AF-A2E7-0845-BB5A422DD93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effectLst/>
                <a:latin typeface="+mj-lt"/>
                <a:ea typeface="+mj-ea"/>
                <a:cs typeface="+mj-cs"/>
              </a:rPr>
              <a:t>Results of the Random Forest model</a:t>
            </a:r>
            <a:br>
              <a:rPr lang="en-US" sz="4600" kern="1200">
                <a:solidFill>
                  <a:schemeClr val="tx1"/>
                </a:solidFill>
                <a:effectLst/>
                <a:latin typeface="+mj-lt"/>
                <a:ea typeface="+mj-ea"/>
                <a:cs typeface="+mj-cs"/>
              </a:rPr>
            </a:br>
            <a:endParaRPr lang="en-US" sz="46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5F30DDB-D7A2-1FC4-AEFB-D7EE0DB39D5D}"/>
              </a:ext>
            </a:extLst>
          </p:cNvPr>
          <p:cNvPicPr>
            <a:picLocks noGrp="1" noChangeAspect="1"/>
          </p:cNvPicPr>
          <p:nvPr>
            <p:ph idx="1"/>
          </p:nvPr>
        </p:nvPicPr>
        <p:blipFill>
          <a:blip r:embed="rId2"/>
          <a:stretch>
            <a:fillRect/>
          </a:stretch>
        </p:blipFill>
        <p:spPr>
          <a:xfrm>
            <a:off x="4654296" y="1232862"/>
            <a:ext cx="7214616" cy="4364843"/>
          </a:xfrm>
          <a:prstGeom prst="rect">
            <a:avLst/>
          </a:prstGeom>
        </p:spPr>
      </p:pic>
    </p:spTree>
    <p:extLst>
      <p:ext uri="{BB962C8B-B14F-4D97-AF65-F5344CB8AC3E}">
        <p14:creationId xmlns:p14="http://schemas.microsoft.com/office/powerpoint/2010/main" val="365859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370E64-5ACD-FE81-CEED-2A60D1E4588B}"/>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0C34DD-97B6-87B4-21B9-7E5E89692010}"/>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600" kern="1200">
                <a:solidFill>
                  <a:schemeClr val="tx1"/>
                </a:solidFill>
                <a:effectLst/>
                <a:latin typeface="+mj-lt"/>
                <a:ea typeface="+mj-ea"/>
                <a:cs typeface="+mj-cs"/>
              </a:rPr>
              <a:t>Results of the Logistic Regression model</a:t>
            </a:r>
            <a:br>
              <a:rPr lang="en-US" sz="4600" kern="1200">
                <a:solidFill>
                  <a:schemeClr val="tx1"/>
                </a:solidFill>
                <a:effectLst/>
                <a:latin typeface="+mj-lt"/>
                <a:ea typeface="+mj-ea"/>
                <a:cs typeface="+mj-cs"/>
              </a:rPr>
            </a:br>
            <a:endParaRPr lang="en-US" sz="4600" kern="1200" dirty="0">
              <a:solidFill>
                <a:schemeClr val="tx1"/>
              </a:solidFill>
              <a:latin typeface="+mj-lt"/>
              <a:ea typeface="+mj-ea"/>
              <a:cs typeface="+mj-cs"/>
            </a:endParaRP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4">
            <a:extLst>
              <a:ext uri="{FF2B5EF4-FFF2-40B4-BE49-F238E27FC236}">
                <a16:creationId xmlns:a16="http://schemas.microsoft.com/office/drawing/2014/main" id="{22FC09E4-F71F-EF28-5076-42D8D7C14C00}"/>
              </a:ext>
            </a:extLst>
          </p:cNvPr>
          <p:cNvPicPr>
            <a:picLocks noGrp="1" noChangeAspect="1"/>
          </p:cNvPicPr>
          <p:nvPr>
            <p:ph idx="1"/>
          </p:nvPr>
        </p:nvPicPr>
        <p:blipFill rotWithShape="1">
          <a:blip r:embed="rId2"/>
          <a:srcRect b="71072"/>
          <a:stretch/>
        </p:blipFill>
        <p:spPr>
          <a:xfrm>
            <a:off x="4594038" y="1670411"/>
            <a:ext cx="7214616" cy="1772305"/>
          </a:xfrm>
          <a:prstGeom prst="rect">
            <a:avLst/>
          </a:prstGeom>
        </p:spPr>
      </p:pic>
      <p:pic>
        <p:nvPicPr>
          <p:cNvPr id="7" name="Content Placeholder 4">
            <a:extLst>
              <a:ext uri="{FF2B5EF4-FFF2-40B4-BE49-F238E27FC236}">
                <a16:creationId xmlns:a16="http://schemas.microsoft.com/office/drawing/2014/main" id="{CB5A69C5-B4B8-EB9C-C884-BD1E57AC385B}"/>
              </a:ext>
            </a:extLst>
          </p:cNvPr>
          <p:cNvPicPr>
            <a:picLocks noChangeAspect="1"/>
          </p:cNvPicPr>
          <p:nvPr/>
        </p:nvPicPr>
        <p:blipFill rotWithShape="1">
          <a:blip r:embed="rId2"/>
          <a:srcRect t="55753"/>
          <a:stretch/>
        </p:blipFill>
        <p:spPr>
          <a:xfrm>
            <a:off x="4594038" y="3428999"/>
            <a:ext cx="7214616" cy="2710811"/>
          </a:xfrm>
          <a:prstGeom prst="rect">
            <a:avLst/>
          </a:prstGeom>
        </p:spPr>
      </p:pic>
    </p:spTree>
    <p:extLst>
      <p:ext uri="{BB962C8B-B14F-4D97-AF65-F5344CB8AC3E}">
        <p14:creationId xmlns:p14="http://schemas.microsoft.com/office/powerpoint/2010/main" val="1222534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0A8FC2-F99F-7569-1458-0026B8A8033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dirty="0">
                <a:solidFill>
                  <a:schemeClr val="tx1"/>
                </a:solidFill>
                <a:effectLst/>
                <a:latin typeface="+mj-lt"/>
                <a:ea typeface="+mj-ea"/>
                <a:cs typeface="+mj-cs"/>
              </a:rPr>
              <a:t>Results of the </a:t>
            </a:r>
            <a:r>
              <a:rPr lang="en-US" sz="5100" kern="1200" dirty="0" err="1">
                <a:solidFill>
                  <a:schemeClr val="tx1"/>
                </a:solidFill>
                <a:effectLst/>
                <a:latin typeface="+mj-lt"/>
                <a:ea typeface="+mj-ea"/>
                <a:cs typeface="+mj-cs"/>
              </a:rPr>
              <a:t>XGBoost</a:t>
            </a:r>
            <a:r>
              <a:rPr lang="en-US" sz="5100" kern="1200" dirty="0">
                <a:solidFill>
                  <a:schemeClr val="tx1"/>
                </a:solidFill>
                <a:effectLst/>
                <a:latin typeface="+mj-lt"/>
                <a:ea typeface="+mj-ea"/>
                <a:cs typeface="+mj-cs"/>
              </a:rPr>
              <a:t> model</a:t>
            </a:r>
            <a:br>
              <a:rPr lang="en-US" sz="5100" kern="1200" dirty="0">
                <a:solidFill>
                  <a:schemeClr val="tx1"/>
                </a:solidFill>
                <a:effectLst/>
                <a:latin typeface="+mj-lt"/>
                <a:ea typeface="+mj-ea"/>
                <a:cs typeface="+mj-cs"/>
              </a:rPr>
            </a:br>
            <a:endParaRPr lang="en-US" sz="5100" kern="1200" dirty="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728BF8E-7D4E-D4CA-0581-E8C7E160279C}"/>
              </a:ext>
            </a:extLst>
          </p:cNvPr>
          <p:cNvPicPr>
            <a:picLocks noGrp="1" noChangeAspect="1"/>
          </p:cNvPicPr>
          <p:nvPr>
            <p:ph idx="1"/>
          </p:nvPr>
        </p:nvPicPr>
        <p:blipFill>
          <a:blip r:embed="rId2"/>
          <a:stretch>
            <a:fillRect/>
          </a:stretch>
        </p:blipFill>
        <p:spPr>
          <a:xfrm>
            <a:off x="4654296" y="1369903"/>
            <a:ext cx="7214616" cy="4090761"/>
          </a:xfrm>
          <a:prstGeom prst="rect">
            <a:avLst/>
          </a:prstGeom>
        </p:spPr>
      </p:pic>
    </p:spTree>
    <p:extLst>
      <p:ext uri="{BB962C8B-B14F-4D97-AF65-F5344CB8AC3E}">
        <p14:creationId xmlns:p14="http://schemas.microsoft.com/office/powerpoint/2010/main" val="3764352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48B3C6-392A-AC01-A5F3-40374DBB7E01}"/>
              </a:ext>
            </a:extLst>
          </p:cNvPr>
          <p:cNvSpPr>
            <a:spLocks noGrp="1"/>
          </p:cNvSpPr>
          <p:nvPr>
            <p:ph type="title"/>
          </p:nvPr>
        </p:nvSpPr>
        <p:spPr>
          <a:xfrm>
            <a:off x="630935" y="639520"/>
            <a:ext cx="4053031" cy="1719072"/>
          </a:xfrm>
        </p:spPr>
        <p:txBody>
          <a:bodyPr anchor="b">
            <a:normAutofit/>
          </a:bodyPr>
          <a:lstStyle/>
          <a:p>
            <a:r>
              <a:rPr lang="en" sz="2600" b="1">
                <a:effectLst/>
                <a:latin typeface="Segoe UI Web (West European)"/>
              </a:rPr>
              <a:t>Training model </a:t>
            </a:r>
            <a:r>
              <a:rPr lang="en" sz="2600" b="1" dirty="0">
                <a:effectLst/>
                <a:latin typeface="Segoe UI Web (West European)"/>
              </a:rPr>
              <a:t>for the second dataset</a:t>
            </a:r>
            <a:br>
              <a:rPr lang="en" sz="2600" dirty="0">
                <a:effectLst/>
                <a:latin typeface="Segoe UI Web (West European)"/>
              </a:rPr>
            </a:br>
            <a:endParaRPr lang="LID4096" sz="2600" dirty="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DC8AA15-98C3-F147-4C17-B9BAD9274117}"/>
              </a:ext>
            </a:extLst>
          </p:cNvPr>
          <p:cNvSpPr>
            <a:spLocks noGrp="1"/>
          </p:cNvSpPr>
          <p:nvPr>
            <p:ph idx="1"/>
          </p:nvPr>
        </p:nvSpPr>
        <p:spPr>
          <a:xfrm>
            <a:off x="630936" y="2807208"/>
            <a:ext cx="4686300" cy="3410712"/>
          </a:xfrm>
        </p:spPr>
        <p:txBody>
          <a:bodyPr anchor="t">
            <a:normAutofit/>
          </a:bodyPr>
          <a:lstStyle/>
          <a:p>
            <a:pPr marL="0" indent="0">
              <a:buNone/>
            </a:pPr>
            <a:r>
              <a:rPr lang="en-US" sz="2200" dirty="0"/>
              <a:t>During the project we trained one model with different features:</a:t>
            </a:r>
          </a:p>
          <a:p>
            <a:pPr marL="342900" marR="0" lvl="0" indent="-342900" rtl="0">
              <a:spcBef>
                <a:spcPts val="0"/>
              </a:spcBef>
              <a:spcAft>
                <a:spcPts val="0"/>
              </a:spcAft>
              <a:buFont typeface="+mj-lt"/>
              <a:buAutoNum type="arabicPeriod"/>
            </a:pPr>
            <a:r>
              <a:rPr lang="en-US" sz="2200" dirty="0" err="1">
                <a:effectLst/>
                <a:latin typeface="Aptos" panose="020B0004020202020204" pitchFamily="34" charset="0"/>
                <a:ea typeface="Aptos" panose="020B0004020202020204" pitchFamily="34" charset="0"/>
                <a:cs typeface="Arial" panose="020B0604020202020204" pitchFamily="34" charset="0"/>
              </a:rPr>
              <a:t>Lightbgm</a:t>
            </a:r>
            <a:r>
              <a:rPr lang="en-US" sz="2200" dirty="0">
                <a:effectLst/>
                <a:latin typeface="Aptos" panose="020B0004020202020204" pitchFamily="34" charset="0"/>
                <a:ea typeface="Aptos" panose="020B0004020202020204" pitchFamily="34" charset="0"/>
                <a:cs typeface="Arial" panose="020B0604020202020204" pitchFamily="34" charset="0"/>
              </a:rPr>
              <a:t> </a:t>
            </a:r>
            <a:r>
              <a:rPr lang="en-US" sz="2200" kern="100" dirty="0">
                <a:effectLst/>
                <a:latin typeface="Aptos" panose="020B0004020202020204" pitchFamily="34" charset="0"/>
                <a:ea typeface="Aptos" panose="020B0004020202020204" pitchFamily="34" charset="0"/>
                <a:cs typeface="Arial" panose="020B0604020202020204" pitchFamily="34" charset="0"/>
              </a:rPr>
              <a:t>with 2 features : 88% accuracy and 88% F1-score.</a:t>
            </a:r>
          </a:p>
          <a:p>
            <a:pPr marL="342900" marR="0" lvl="0" indent="-342900">
              <a:spcBef>
                <a:spcPts val="0"/>
              </a:spcBef>
              <a:spcAft>
                <a:spcPts val="0"/>
              </a:spcAft>
              <a:buFont typeface="+mj-lt"/>
              <a:buAutoNum type="arabicPeriod"/>
            </a:pPr>
            <a:r>
              <a:rPr lang="en-US" sz="2200" dirty="0" err="1">
                <a:effectLst/>
                <a:latin typeface="Aptos" panose="020B0004020202020204" pitchFamily="34" charset="0"/>
                <a:ea typeface="Aptos" panose="020B0004020202020204" pitchFamily="34" charset="0"/>
                <a:cs typeface="Arial" panose="020B0604020202020204" pitchFamily="34" charset="0"/>
              </a:rPr>
              <a:t>Lightbgm</a:t>
            </a:r>
            <a:r>
              <a:rPr lang="en-US" sz="2200" dirty="0">
                <a:effectLst/>
                <a:latin typeface="Aptos" panose="020B0004020202020204" pitchFamily="34" charset="0"/>
                <a:ea typeface="Aptos" panose="020B0004020202020204" pitchFamily="34" charset="0"/>
                <a:cs typeface="Arial" panose="020B0604020202020204" pitchFamily="34" charset="0"/>
              </a:rPr>
              <a:t> </a:t>
            </a:r>
            <a:r>
              <a:rPr lang="en-US" sz="2200" kern="100" dirty="0">
                <a:effectLst/>
                <a:latin typeface="Aptos" panose="020B0004020202020204" pitchFamily="34" charset="0"/>
                <a:ea typeface="Aptos" panose="020B0004020202020204" pitchFamily="34" charset="0"/>
                <a:cs typeface="Arial" panose="020B0604020202020204" pitchFamily="34" charset="0"/>
              </a:rPr>
              <a:t>with 4 features : 98% accuracy and 98% F1-score.</a:t>
            </a:r>
          </a:p>
          <a:p>
            <a:endParaRPr lang="LID4096" sz="2200" dirty="0"/>
          </a:p>
        </p:txBody>
      </p:sp>
      <p:pic>
        <p:nvPicPr>
          <p:cNvPr id="7" name="Graphic 6" descr="Programmer">
            <a:extLst>
              <a:ext uri="{FF2B5EF4-FFF2-40B4-BE49-F238E27FC236}">
                <a16:creationId xmlns:a16="http://schemas.microsoft.com/office/drawing/2014/main" id="{6470E21D-E6C6-4944-2EC4-03A262E90C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17236" y="640080"/>
            <a:ext cx="5577840" cy="5577840"/>
          </a:xfrm>
          <a:prstGeom prst="rect">
            <a:avLst/>
          </a:prstGeom>
        </p:spPr>
      </p:pic>
    </p:spTree>
    <p:extLst>
      <p:ext uri="{BB962C8B-B14F-4D97-AF65-F5344CB8AC3E}">
        <p14:creationId xmlns:p14="http://schemas.microsoft.com/office/powerpoint/2010/main" val="62178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B4314F-F264-8202-1BE1-A88AAA51A617}"/>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Project Description</a:t>
            </a:r>
            <a:br>
              <a:rPr lang="en-US" sz="3800" kern="1200">
                <a:solidFill>
                  <a:schemeClr val="tx1"/>
                </a:solidFill>
                <a:latin typeface="+mj-lt"/>
                <a:ea typeface="+mj-ea"/>
                <a:cs typeface="+mj-cs"/>
              </a:rPr>
            </a:br>
            <a:endParaRPr lang="en-US" sz="3800" kern="1200">
              <a:solidFill>
                <a:schemeClr val="tx1"/>
              </a:solidFill>
              <a:latin typeface="+mj-lt"/>
              <a:ea typeface="+mj-ea"/>
              <a:cs typeface="+mj-cs"/>
            </a:endParaRPr>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86D4D10-19CB-6778-BC8B-BF17A0D48C1C}"/>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As part of our research, we created a model that allows you to perform a real-time check on any domain you want to access and determine whether it is malicious or valid.</a:t>
            </a:r>
          </a:p>
        </p:txBody>
      </p:sp>
      <p:pic>
        <p:nvPicPr>
          <p:cNvPr id="5" name="Content Placeholder 4">
            <a:extLst>
              <a:ext uri="{FF2B5EF4-FFF2-40B4-BE49-F238E27FC236}">
                <a16:creationId xmlns:a16="http://schemas.microsoft.com/office/drawing/2014/main" id="{71FD8B30-7602-1BD1-AC7C-021651545C82}"/>
              </a:ext>
            </a:extLst>
          </p:cNvPr>
          <p:cNvPicPr>
            <a:picLocks noGrp="1" noChangeAspect="1"/>
          </p:cNvPicPr>
          <p:nvPr>
            <p:ph idx="1"/>
          </p:nvPr>
        </p:nvPicPr>
        <p:blipFill>
          <a:blip r:embed="rId2"/>
          <a:stretch>
            <a:fillRect/>
          </a:stretch>
        </p:blipFill>
        <p:spPr>
          <a:xfrm>
            <a:off x="4654296" y="1107624"/>
            <a:ext cx="6903720" cy="4642752"/>
          </a:xfrm>
          <a:prstGeom prst="rect">
            <a:avLst/>
          </a:prstGeom>
        </p:spPr>
      </p:pic>
    </p:spTree>
    <p:extLst>
      <p:ext uri="{BB962C8B-B14F-4D97-AF65-F5344CB8AC3E}">
        <p14:creationId xmlns:p14="http://schemas.microsoft.com/office/powerpoint/2010/main" val="735368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7DC9-05F2-569B-5ED0-35F962DB7D5C}"/>
              </a:ext>
            </a:extLst>
          </p:cNvPr>
          <p:cNvSpPr>
            <a:spLocks noGrp="1"/>
          </p:cNvSpPr>
          <p:nvPr>
            <p:ph type="title"/>
          </p:nvPr>
        </p:nvSpPr>
        <p:spPr/>
        <p:txBody>
          <a:bodyPr/>
          <a:lstStyle/>
          <a:p>
            <a:r>
              <a:rPr lang="en" dirty="0">
                <a:effectLst/>
                <a:latin typeface="Segoe UI Web (West European)"/>
              </a:rPr>
              <a:t>Project summary and expansion</a:t>
            </a:r>
            <a:br>
              <a:rPr lang="en" dirty="0">
                <a:effectLst/>
                <a:latin typeface="Segoe UI Web (West European)"/>
              </a:rPr>
            </a:br>
            <a:endParaRPr lang="LID4096" dirty="0"/>
          </a:p>
        </p:txBody>
      </p:sp>
      <p:sp>
        <p:nvSpPr>
          <p:cNvPr id="3" name="Content Placeholder 2">
            <a:extLst>
              <a:ext uri="{FF2B5EF4-FFF2-40B4-BE49-F238E27FC236}">
                <a16:creationId xmlns:a16="http://schemas.microsoft.com/office/drawing/2014/main" id="{FC6C54F3-C4BC-2071-3E93-C2B5D7E8B475}"/>
              </a:ext>
            </a:extLst>
          </p:cNvPr>
          <p:cNvSpPr>
            <a:spLocks noGrp="1"/>
          </p:cNvSpPr>
          <p:nvPr>
            <p:ph idx="1"/>
          </p:nvPr>
        </p:nvSpPr>
        <p:spPr/>
        <p:txBody>
          <a:bodyPr>
            <a:normAutofit fontScale="92500" lnSpcReduction="10000"/>
          </a:bodyPr>
          <a:lstStyle/>
          <a:p>
            <a:r>
              <a:rPr lang="en" dirty="0">
                <a:effectLst/>
                <a:latin typeface="Segoe UI Web (West European)"/>
              </a:rPr>
              <a:t>During the project, we created an initial basic model that we trained on a data set containing 650,000 domains, half of which are malicious. The model worked fine and showed good detection accuracy results, but it covers a small amount of domain types.</a:t>
            </a:r>
          </a:p>
          <a:p>
            <a:r>
              <a:rPr lang="en" dirty="0">
                <a:effectLst/>
                <a:latin typeface="Segoe UI Web (West European)"/>
              </a:rPr>
              <a:t>In the new model, we chose to train on another type of data generated by DGA.</a:t>
            </a:r>
          </a:p>
          <a:p>
            <a:r>
              <a:rPr lang="en" dirty="0">
                <a:effectLst/>
                <a:latin typeface="Segoe UI Web (West European)"/>
              </a:rPr>
              <a:t>//// we need to add more //////</a:t>
            </a:r>
          </a:p>
          <a:p>
            <a:r>
              <a:rPr lang="en" dirty="0">
                <a:effectLst/>
                <a:latin typeface="Segoe UI Web (West European)"/>
              </a:rPr>
              <a:t>In terms of expanding the project, it is possible to train the model on additional algorithms that we did not use, and each time a new algorithm is discovered, train the model on it as well, thus covering a larger number of different types of domains</a:t>
            </a:r>
          </a:p>
          <a:p>
            <a:endParaRPr lang="LID4096" dirty="0"/>
          </a:p>
        </p:txBody>
      </p:sp>
    </p:spTree>
    <p:extLst>
      <p:ext uri="{BB962C8B-B14F-4D97-AF65-F5344CB8AC3E}">
        <p14:creationId xmlns:p14="http://schemas.microsoft.com/office/powerpoint/2010/main" val="3664363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74D532-2A89-5649-11BE-6362D91AC046}"/>
              </a:ext>
            </a:extLst>
          </p:cNvPr>
          <p:cNvSpPr>
            <a:spLocks noGrp="1"/>
          </p:cNvSpPr>
          <p:nvPr>
            <p:ph type="title"/>
          </p:nvPr>
        </p:nvSpPr>
        <p:spPr>
          <a:xfrm>
            <a:off x="630936" y="639520"/>
            <a:ext cx="3429000" cy="1719072"/>
          </a:xfrm>
        </p:spPr>
        <p:txBody>
          <a:bodyPr anchor="b">
            <a:normAutofit/>
          </a:bodyPr>
          <a:lstStyle/>
          <a:p>
            <a:r>
              <a:rPr lang="en-US" sz="4200"/>
              <a:t>Previous works</a:t>
            </a:r>
            <a:br>
              <a:rPr lang="en-US" sz="4200"/>
            </a:br>
            <a:endParaRPr lang="LID4096" sz="420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5A86A9-0333-70B9-29DC-11346521E8D7}"/>
              </a:ext>
            </a:extLst>
          </p:cNvPr>
          <p:cNvSpPr>
            <a:spLocks noGrp="1"/>
          </p:cNvSpPr>
          <p:nvPr>
            <p:ph idx="1"/>
          </p:nvPr>
        </p:nvSpPr>
        <p:spPr>
          <a:xfrm>
            <a:off x="630936" y="2807208"/>
            <a:ext cx="3429000" cy="3410712"/>
          </a:xfrm>
        </p:spPr>
        <p:txBody>
          <a:bodyPr anchor="t">
            <a:normAutofit/>
          </a:bodyPr>
          <a:lstStyle/>
          <a:p>
            <a:pPr marL="0" indent="0">
              <a:buNone/>
            </a:pPr>
            <a:r>
              <a:rPr lang="en" sz="2200">
                <a:effectLst/>
                <a:latin typeface="Segoe UI Web (West European)"/>
              </a:rPr>
              <a:t>Although many anti-phishing techniques exist today, it is still challenging to achieve high-precision detection with a low negative detection ratio. The image shows the results of several different anti-phishing techniques.</a:t>
            </a:r>
          </a:p>
          <a:p>
            <a:endParaRPr lang="LID4096" sz="2200"/>
          </a:p>
        </p:txBody>
      </p:sp>
      <p:pic>
        <p:nvPicPr>
          <p:cNvPr id="5" name="Picture 4">
            <a:extLst>
              <a:ext uri="{FF2B5EF4-FFF2-40B4-BE49-F238E27FC236}">
                <a16:creationId xmlns:a16="http://schemas.microsoft.com/office/drawing/2014/main" id="{A943EC04-F50F-1865-35B4-D3B47139FF2F}"/>
              </a:ext>
            </a:extLst>
          </p:cNvPr>
          <p:cNvPicPr>
            <a:picLocks noChangeAspect="1"/>
          </p:cNvPicPr>
          <p:nvPr/>
        </p:nvPicPr>
        <p:blipFill>
          <a:blip r:embed="rId2"/>
          <a:stretch>
            <a:fillRect/>
          </a:stretch>
        </p:blipFill>
        <p:spPr>
          <a:xfrm>
            <a:off x="4654296" y="1844751"/>
            <a:ext cx="6903720" cy="3168497"/>
          </a:xfrm>
          <a:prstGeom prst="rect">
            <a:avLst/>
          </a:prstGeom>
        </p:spPr>
      </p:pic>
    </p:spTree>
    <p:extLst>
      <p:ext uri="{BB962C8B-B14F-4D97-AF65-F5344CB8AC3E}">
        <p14:creationId xmlns:p14="http://schemas.microsoft.com/office/powerpoint/2010/main" val="1794791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F537-BA6F-E64D-D23B-2117D25914E8}"/>
              </a:ext>
            </a:extLst>
          </p:cNvPr>
          <p:cNvSpPr>
            <a:spLocks noGrp="1"/>
          </p:cNvSpPr>
          <p:nvPr>
            <p:ph type="title"/>
          </p:nvPr>
        </p:nvSpPr>
        <p:spPr>
          <a:xfrm>
            <a:off x="5868557" y="1138036"/>
            <a:ext cx="5444382" cy="1402470"/>
          </a:xfrm>
        </p:spPr>
        <p:txBody>
          <a:bodyPr anchor="t">
            <a:normAutofit/>
          </a:bodyPr>
          <a:lstStyle/>
          <a:p>
            <a:r>
              <a:rPr lang="en" sz="3200">
                <a:effectLst/>
                <a:latin typeface="Segoe UI Web (West European)"/>
              </a:rPr>
              <a:t>Our innovation</a:t>
            </a:r>
            <a:br>
              <a:rPr lang="en" sz="3200">
                <a:effectLst/>
                <a:latin typeface="Segoe UI Web (West European)"/>
              </a:rPr>
            </a:br>
            <a:endParaRPr lang="LID4096" sz="3200"/>
          </a:p>
        </p:txBody>
      </p:sp>
      <p:pic>
        <p:nvPicPr>
          <p:cNvPr id="5" name="Picture 4" descr="Light bulb on yellow background with sketched light beams and cord">
            <a:extLst>
              <a:ext uri="{FF2B5EF4-FFF2-40B4-BE49-F238E27FC236}">
                <a16:creationId xmlns:a16="http://schemas.microsoft.com/office/drawing/2014/main" id="{D9E14A3C-4677-951E-12EF-0BE81647ED3C}"/>
              </a:ext>
            </a:extLst>
          </p:cNvPr>
          <p:cNvPicPr>
            <a:picLocks noChangeAspect="1"/>
          </p:cNvPicPr>
          <p:nvPr/>
        </p:nvPicPr>
        <p:blipFill rotWithShape="1">
          <a:blip r:embed="rId2"/>
          <a:srcRect l="49032" r="4774"/>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744B2F4-1068-A3E8-F001-8E8DFC275969}"/>
              </a:ext>
            </a:extLst>
          </p:cNvPr>
          <p:cNvSpPr>
            <a:spLocks noGrp="1"/>
          </p:cNvSpPr>
          <p:nvPr>
            <p:ph idx="1"/>
          </p:nvPr>
        </p:nvSpPr>
        <p:spPr>
          <a:xfrm>
            <a:off x="5868557" y="2551176"/>
            <a:ext cx="5444382" cy="3591207"/>
          </a:xfrm>
        </p:spPr>
        <p:txBody>
          <a:bodyPr>
            <a:normAutofit/>
          </a:bodyPr>
          <a:lstStyle/>
          <a:p>
            <a:pPr marL="0" indent="0">
              <a:buNone/>
            </a:pPr>
            <a:r>
              <a:rPr lang="en" sz="2000">
                <a:effectLst/>
                <a:latin typeface="Segoe UI Web (West European)"/>
              </a:rPr>
              <a:t>There are many methods for creating malicious domains, In our project, we chose to delve into the types of domains created by DGA. DGA stands for Domain Generation Algorithm, an algorithm designed to generate a large number of unique domains automatically. This is a common tool for creating new domains for phishing attacks. That's why we expanded our models and trained them on DGA-generated data to cover as many domains as possible.</a:t>
            </a:r>
          </a:p>
          <a:p>
            <a:endParaRPr lang="LID4096" sz="2000"/>
          </a:p>
        </p:txBody>
      </p:sp>
    </p:spTree>
    <p:extLst>
      <p:ext uri="{BB962C8B-B14F-4D97-AF65-F5344CB8AC3E}">
        <p14:creationId xmlns:p14="http://schemas.microsoft.com/office/powerpoint/2010/main" val="89600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717BE4-1180-8173-72C3-1518C80F1F46}"/>
              </a:ext>
            </a:extLst>
          </p:cNvPr>
          <p:cNvSpPr>
            <a:spLocks noGrp="1"/>
          </p:cNvSpPr>
          <p:nvPr>
            <p:ph type="title"/>
          </p:nvPr>
        </p:nvSpPr>
        <p:spPr>
          <a:xfrm>
            <a:off x="630935" y="1388720"/>
            <a:ext cx="5069473" cy="969872"/>
          </a:xfrm>
        </p:spPr>
        <p:txBody>
          <a:bodyPr anchor="b">
            <a:normAutofit/>
          </a:bodyPr>
          <a:lstStyle/>
          <a:p>
            <a:r>
              <a:rPr lang="en-US" sz="5400" u="sng" dirty="0"/>
              <a:t>Data Collection</a:t>
            </a:r>
            <a:endParaRPr lang="LID4096" sz="5400" dirty="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52B0E76-1C8F-5CE2-1EE5-F9C5AF601690}"/>
              </a:ext>
            </a:extLst>
          </p:cNvPr>
          <p:cNvSpPr>
            <a:spLocks noGrp="1"/>
          </p:cNvSpPr>
          <p:nvPr>
            <p:ph idx="1"/>
          </p:nvPr>
        </p:nvSpPr>
        <p:spPr>
          <a:xfrm>
            <a:off x="630935" y="2807208"/>
            <a:ext cx="5808775" cy="3693202"/>
          </a:xfrm>
        </p:spPr>
        <p:txBody>
          <a:bodyPr anchor="t">
            <a:normAutofit lnSpcReduction="10000"/>
          </a:bodyPr>
          <a:lstStyle/>
          <a:p>
            <a:pPr marL="0" marR="0" indent="0">
              <a:spcBef>
                <a:spcPts val="0"/>
              </a:spcBef>
              <a:spcAft>
                <a:spcPts val="0"/>
              </a:spcAft>
              <a:buNone/>
            </a:pPr>
            <a:r>
              <a:rPr lang="en-US" sz="1800" kern="100" dirty="0">
                <a:effectLst/>
                <a:latin typeface="Aptos" panose="020B0004020202020204" pitchFamily="34" charset="0"/>
                <a:ea typeface="Aptos" panose="020B0004020202020204" pitchFamily="34" charset="0"/>
                <a:cs typeface="Arial" panose="020B0604020202020204" pitchFamily="34" charset="0"/>
              </a:rPr>
              <a:t>The first dataset we found at Kaggle website which is balanced dataset, because the creation of the dataset has involved 2 different datasets from Kaggle which are as follows:</a:t>
            </a:r>
          </a:p>
          <a:p>
            <a:pPr marL="0" marR="0" indent="0">
              <a:spcBef>
                <a:spcPts val="0"/>
              </a:spcBef>
              <a:spcAft>
                <a:spcPts val="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First Dataset: 450,176 URLs,</a:t>
            </a:r>
            <a:r>
              <a:rPr lang="en-US" sz="1800" kern="100" dirty="0">
                <a:effectLst/>
                <a:latin typeface="Aptos" panose="020B0004020202020204" pitchFamily="34" charset="0"/>
                <a:ea typeface="Aptos" panose="020B0004020202020204" pitchFamily="34" charset="0"/>
                <a:cs typeface="Arial" panose="020B0604020202020204" pitchFamily="34" charset="0"/>
              </a:rPr>
              <a:t> out of which 77% benign and 23% malicious URLs.</a:t>
            </a:r>
          </a:p>
          <a:p>
            <a:pPr marL="0" marR="0" indent="0">
              <a:spcBef>
                <a:spcPts val="0"/>
              </a:spcBef>
              <a:spcAft>
                <a:spcPts val="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Second Dataset:</a:t>
            </a:r>
            <a:r>
              <a:rPr lang="en-US" sz="1800" kern="100" dirty="0">
                <a:effectLst/>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651,191 URLs</a:t>
            </a:r>
            <a:r>
              <a:rPr lang="en-US" sz="1800" kern="100" dirty="0">
                <a:effectLst/>
                <a:latin typeface="Aptos" panose="020B0004020202020204" pitchFamily="34" charset="0"/>
                <a:ea typeface="Aptos" panose="020B0004020202020204" pitchFamily="34" charset="0"/>
                <a:cs typeface="Arial" panose="020B0604020202020204" pitchFamily="34" charset="0"/>
              </a:rPr>
              <a:t>, out of which 428103 benign or safe URLs, 96457 defacement URLs, 94111 phishing URLs, and 32520 malware URLs.</a:t>
            </a:r>
          </a:p>
          <a:p>
            <a:endParaRPr lang="en-US" sz="1800" dirty="0"/>
          </a:p>
          <a:p>
            <a:pPr marL="0" marR="0" indent="0">
              <a:spcBef>
                <a:spcPts val="0"/>
              </a:spcBef>
              <a:spcAft>
                <a:spcPts val="0"/>
              </a:spcAft>
              <a:buNone/>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The second dataset we found at Kaggle website which has been collected from Alexa website ranking a blacklist of previous DGA domain names.</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0" marR="0" indent="0">
              <a:spcBef>
                <a:spcPts val="0"/>
              </a:spcBef>
              <a:spcAft>
                <a:spcPts val="0"/>
              </a:spcAft>
              <a:buNone/>
            </a:pP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This dataset contains 4 files two DGA files, one </a:t>
            </a:r>
            <a:r>
              <a:rPr lang="en-US" sz="1800" kern="0" dirty="0" err="1">
                <a:effectLst/>
                <a:latin typeface="Aptos" panose="020B0004020202020204" pitchFamily="34" charset="0"/>
                <a:ea typeface="Times New Roman" panose="02020603050405020304" pitchFamily="18" charset="0"/>
                <a:cs typeface="Times New Roman" panose="02020603050405020304" pitchFamily="18" charset="0"/>
              </a:rPr>
              <a:t>alexa</a:t>
            </a: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ranking dataset and an </a:t>
            </a:r>
            <a:r>
              <a:rPr lang="en-US" sz="1800" kern="0" dirty="0" err="1">
                <a:effectLst/>
                <a:latin typeface="Aptos" panose="020B0004020202020204" pitchFamily="34" charset="0"/>
                <a:ea typeface="Times New Roman" panose="02020603050405020304" pitchFamily="18" charset="0"/>
                <a:cs typeface="Times New Roman" panose="02020603050405020304" pitchFamily="18" charset="0"/>
              </a:rPr>
              <a:t>english</a:t>
            </a:r>
            <a:r>
              <a:rPr lang="en-US" sz="1800" kern="0" dirty="0">
                <a:effectLst/>
                <a:latin typeface="Aptos" panose="020B0004020202020204" pitchFamily="34" charset="0"/>
                <a:ea typeface="Times New Roman" panose="02020603050405020304" pitchFamily="18" charset="0"/>
                <a:cs typeface="Times New Roman" panose="02020603050405020304" pitchFamily="18" charset="0"/>
              </a:rPr>
              <a:t> words dataset.</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endParaRPr lang="LID4096" sz="1200" dirty="0"/>
          </a:p>
        </p:txBody>
      </p:sp>
      <p:pic>
        <p:nvPicPr>
          <p:cNvPr id="7" name="Graphic 6" descr="Database">
            <a:extLst>
              <a:ext uri="{FF2B5EF4-FFF2-40B4-BE49-F238E27FC236}">
                <a16:creationId xmlns:a16="http://schemas.microsoft.com/office/drawing/2014/main" id="{5103E930-8D41-BBC8-EB81-FA9AF93402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40080"/>
            <a:ext cx="5577840" cy="5577840"/>
          </a:xfrm>
          <a:prstGeom prst="rect">
            <a:avLst/>
          </a:prstGeom>
        </p:spPr>
      </p:pic>
    </p:spTree>
    <p:extLst>
      <p:ext uri="{BB962C8B-B14F-4D97-AF65-F5344CB8AC3E}">
        <p14:creationId xmlns:p14="http://schemas.microsoft.com/office/powerpoint/2010/main" val="1001044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CB254D-1FE8-571E-C567-1EDFC24F30F0}"/>
              </a:ext>
            </a:extLst>
          </p:cNvPr>
          <p:cNvSpPr>
            <a:spLocks noGrp="1"/>
          </p:cNvSpPr>
          <p:nvPr>
            <p:ph type="title"/>
          </p:nvPr>
        </p:nvSpPr>
        <p:spPr>
          <a:xfrm>
            <a:off x="640079" y="1361896"/>
            <a:ext cx="4670097" cy="920314"/>
          </a:xfrm>
        </p:spPr>
        <p:txBody>
          <a:bodyPr anchor="b">
            <a:normAutofit/>
          </a:bodyPr>
          <a:lstStyle/>
          <a:p>
            <a:r>
              <a:rPr lang="en-US" sz="4800" u="sng" dirty="0"/>
              <a:t>Feature Extraction</a:t>
            </a:r>
            <a:endParaRPr lang="LID4096" sz="4800" dirty="0"/>
          </a:p>
        </p:txBody>
      </p:sp>
      <p:sp>
        <p:nvSpPr>
          <p:cNvPr id="1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8C20C6-0D1C-D40E-7919-4614D95D5782}"/>
              </a:ext>
            </a:extLst>
          </p:cNvPr>
          <p:cNvSpPr>
            <a:spLocks noGrp="1"/>
          </p:cNvSpPr>
          <p:nvPr>
            <p:ph idx="1"/>
          </p:nvPr>
        </p:nvSpPr>
        <p:spPr>
          <a:xfrm>
            <a:off x="640080" y="2872899"/>
            <a:ext cx="4243589" cy="3320668"/>
          </a:xfrm>
        </p:spPr>
        <p:txBody>
          <a:bodyPr>
            <a:normAutofit/>
          </a:bodyPr>
          <a:lstStyle/>
          <a:p>
            <a:pPr marL="0" indent="0">
              <a:buNone/>
            </a:pPr>
            <a:r>
              <a:rPr lang="en" sz="2200">
                <a:effectLst/>
                <a:latin typeface="Segoe UI Web (West European)"/>
              </a:rPr>
              <a:t>For the first dataset, we exported a total of 19 features, and ended up using 17 of them. We divided the features into three categories:</a:t>
            </a:r>
          </a:p>
          <a:p>
            <a:r>
              <a:rPr lang="en-US" sz="2200"/>
              <a:t>Length based Features</a:t>
            </a:r>
          </a:p>
          <a:p>
            <a:r>
              <a:rPr lang="en-US" sz="2200"/>
              <a:t>Count based Features</a:t>
            </a:r>
          </a:p>
          <a:p>
            <a:r>
              <a:rPr lang="en-US" sz="2200"/>
              <a:t>Binary Features</a:t>
            </a:r>
          </a:p>
          <a:p>
            <a:endParaRPr lang="en" sz="2200">
              <a:effectLst/>
              <a:latin typeface="Segoe UI Web (West European)"/>
            </a:endParaRPr>
          </a:p>
        </p:txBody>
      </p:sp>
      <p:pic>
        <p:nvPicPr>
          <p:cNvPr id="12" name="Picture 11" descr="Graph">
            <a:extLst>
              <a:ext uri="{FF2B5EF4-FFF2-40B4-BE49-F238E27FC236}">
                <a16:creationId xmlns:a16="http://schemas.microsoft.com/office/drawing/2014/main" id="{4F4491E7-130F-556E-DC0B-3BFBFD581B35}"/>
              </a:ext>
            </a:extLst>
          </p:cNvPr>
          <p:cNvPicPr>
            <a:picLocks noChangeAspect="1"/>
          </p:cNvPicPr>
          <p:nvPr/>
        </p:nvPicPr>
        <p:blipFill rotWithShape="1">
          <a:blip r:embed="rId2"/>
          <a:srcRect l="11089" r="2622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43881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11670C-4EA7-D709-1021-76A46CA934D3}"/>
              </a:ext>
            </a:extLst>
          </p:cNvPr>
          <p:cNvSpPr>
            <a:spLocks noGrp="1"/>
          </p:cNvSpPr>
          <p:nvPr>
            <p:ph type="title"/>
          </p:nvPr>
        </p:nvSpPr>
        <p:spPr>
          <a:xfrm>
            <a:off x="630936" y="639520"/>
            <a:ext cx="3429000" cy="1719072"/>
          </a:xfrm>
        </p:spPr>
        <p:txBody>
          <a:bodyPr anchor="b">
            <a:normAutofit/>
          </a:bodyPr>
          <a:lstStyle/>
          <a:p>
            <a:r>
              <a:rPr lang="en-US" sz="5400" b="1" i="0" u="sng">
                <a:effectLst/>
                <a:latin typeface="Helvetica Neue"/>
              </a:rPr>
              <a:t>Length Features</a:t>
            </a:r>
            <a:endParaRPr lang="LID4096" sz="5400"/>
          </a:p>
        </p:txBody>
      </p:sp>
      <p:sp>
        <p:nvSpPr>
          <p:cNvPr id="1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DA88C26-A5C5-1D51-2678-B8A280DF9D83}"/>
              </a:ext>
            </a:extLst>
          </p:cNvPr>
          <p:cNvSpPr>
            <a:spLocks noGrp="1"/>
          </p:cNvSpPr>
          <p:nvPr>
            <p:ph idx="1"/>
          </p:nvPr>
        </p:nvSpPr>
        <p:spPr>
          <a:xfrm>
            <a:off x="630936" y="2807208"/>
            <a:ext cx="3429000" cy="3410712"/>
          </a:xfrm>
        </p:spPr>
        <p:txBody>
          <a:bodyPr anchor="t">
            <a:normAutofit/>
          </a:bodyPr>
          <a:lstStyle/>
          <a:p>
            <a:pPr marL="0" indent="0">
              <a:buNone/>
            </a:pPr>
            <a:r>
              <a:rPr lang="en" sz="2000">
                <a:effectLst/>
                <a:latin typeface="Segoe UI Web (West European)"/>
              </a:rPr>
              <a:t>For this category of features, we relied on the lengths of the URL parts</a:t>
            </a:r>
          </a:p>
          <a:p>
            <a:r>
              <a:rPr lang="en-US" sz="2000" b="0" i="0">
                <a:effectLst/>
                <a:latin typeface="Helvetica Neue"/>
              </a:rPr>
              <a:t>Length Of URL</a:t>
            </a:r>
          </a:p>
          <a:p>
            <a:r>
              <a:rPr lang="en-US" sz="2000" b="0" i="0">
                <a:effectLst/>
                <a:latin typeface="Helvetica Neue"/>
              </a:rPr>
              <a:t>Length of Hostname</a:t>
            </a:r>
          </a:p>
          <a:p>
            <a:r>
              <a:rPr lang="en-US" sz="2000" b="0" i="0">
                <a:effectLst/>
                <a:latin typeface="Helvetica Neue"/>
              </a:rPr>
              <a:t>Length Of Path</a:t>
            </a:r>
          </a:p>
          <a:p>
            <a:r>
              <a:rPr lang="en-US" sz="2000" b="0" i="0">
                <a:effectLst/>
                <a:latin typeface="Helvetica Neue"/>
              </a:rPr>
              <a:t>Length Of First Directory</a:t>
            </a:r>
          </a:p>
          <a:p>
            <a:r>
              <a:rPr lang="en-US" sz="2000" b="0" i="0">
                <a:effectLst/>
                <a:latin typeface="Helvetica Neue"/>
              </a:rPr>
              <a:t>Length Of Top Level Domain</a:t>
            </a:r>
          </a:p>
          <a:p>
            <a:endParaRPr lang="LID4096" sz="2000"/>
          </a:p>
        </p:txBody>
      </p:sp>
      <p:pic>
        <p:nvPicPr>
          <p:cNvPr id="4" name="Picture 3" descr="Diagram">
            <a:extLst>
              <a:ext uri="{FF2B5EF4-FFF2-40B4-BE49-F238E27FC236}">
                <a16:creationId xmlns:a16="http://schemas.microsoft.com/office/drawing/2014/main" id="{E77847E8-5AEE-8581-EE02-E6C6AE80E1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892922"/>
            <a:ext cx="6903720" cy="3072155"/>
          </a:xfrm>
          <a:prstGeom prst="rect">
            <a:avLst/>
          </a:prstGeom>
        </p:spPr>
      </p:pic>
    </p:spTree>
    <p:extLst>
      <p:ext uri="{BB962C8B-B14F-4D97-AF65-F5344CB8AC3E}">
        <p14:creationId xmlns:p14="http://schemas.microsoft.com/office/powerpoint/2010/main" val="286278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24914-7F90-ED3C-3385-934B7504FDBF}"/>
              </a:ext>
            </a:extLst>
          </p:cNvPr>
          <p:cNvSpPr>
            <a:spLocks noGrp="1"/>
          </p:cNvSpPr>
          <p:nvPr>
            <p:ph type="title"/>
          </p:nvPr>
        </p:nvSpPr>
        <p:spPr>
          <a:xfrm>
            <a:off x="640080" y="325369"/>
            <a:ext cx="4368602" cy="1956841"/>
          </a:xfrm>
        </p:spPr>
        <p:txBody>
          <a:bodyPr anchor="b">
            <a:normAutofit/>
          </a:bodyPr>
          <a:lstStyle/>
          <a:p>
            <a:r>
              <a:rPr lang="en-US" sz="5400" b="1" i="0" u="sng">
                <a:effectLst/>
                <a:latin typeface="Helvetica Neue"/>
              </a:rPr>
              <a:t>Count Features</a:t>
            </a:r>
            <a:endParaRPr lang="LID4096" sz="54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9142F6-3E56-4CAC-4697-AC73DC284C51}"/>
              </a:ext>
            </a:extLst>
          </p:cNvPr>
          <p:cNvSpPr>
            <a:spLocks noGrp="1"/>
          </p:cNvSpPr>
          <p:nvPr>
            <p:ph idx="1"/>
          </p:nvPr>
        </p:nvSpPr>
        <p:spPr>
          <a:xfrm>
            <a:off x="640080" y="2872899"/>
            <a:ext cx="4243589" cy="3320668"/>
          </a:xfrm>
        </p:spPr>
        <p:txBody>
          <a:bodyPr>
            <a:normAutofit/>
          </a:bodyPr>
          <a:lstStyle/>
          <a:p>
            <a:pPr marL="0" indent="0">
              <a:buNone/>
            </a:pPr>
            <a:r>
              <a:rPr lang="en" sz="1000">
                <a:effectLst/>
                <a:latin typeface="Segoe UI Web (West European)"/>
              </a:rPr>
              <a:t>For this category of features, we relied on URL content and suspicious signs:</a:t>
            </a:r>
          </a:p>
          <a:p>
            <a:r>
              <a:rPr lang="en-US" sz="1000" b="0" i="0">
                <a:effectLst/>
                <a:latin typeface="Helvetica Neue"/>
              </a:rPr>
              <a:t>Count Of</a:t>
            </a:r>
            <a:r>
              <a:rPr lang="he-IL" sz="1000" b="0" i="0">
                <a:effectLst/>
                <a:latin typeface="Helvetica Neue"/>
              </a:rPr>
              <a:t>- </a:t>
            </a:r>
            <a:r>
              <a:rPr lang="en-US" sz="1000" b="0" i="0">
                <a:effectLst/>
                <a:latin typeface="Helvetica Neue"/>
              </a:rPr>
              <a:t> '@'</a:t>
            </a:r>
          </a:p>
          <a:p>
            <a:r>
              <a:rPr lang="en-US" sz="1000" b="0" i="0">
                <a:effectLst/>
                <a:latin typeface="Helvetica Neue"/>
              </a:rPr>
              <a:t>Count Of</a:t>
            </a:r>
            <a:r>
              <a:rPr lang="he-IL" sz="1000" b="0" i="0">
                <a:effectLst/>
                <a:latin typeface="Helvetica Neue"/>
              </a:rPr>
              <a:t> - </a:t>
            </a:r>
            <a:r>
              <a:rPr lang="en-US" sz="1000" b="0" i="0">
                <a:effectLst/>
                <a:latin typeface="Helvetica Neue"/>
              </a:rPr>
              <a:t>'?'</a:t>
            </a:r>
          </a:p>
          <a:p>
            <a:r>
              <a:rPr lang="en-US" sz="1000" b="0" i="0">
                <a:effectLst/>
                <a:latin typeface="Helvetica Neue"/>
              </a:rPr>
              <a:t>Count Of</a:t>
            </a:r>
            <a:r>
              <a:rPr lang="he-IL" sz="1000" b="0" i="0">
                <a:effectLst/>
                <a:latin typeface="Helvetica Neue"/>
              </a:rPr>
              <a:t>- </a:t>
            </a:r>
            <a:r>
              <a:rPr lang="en-US" sz="1000" b="0" i="0">
                <a:effectLst/>
                <a:latin typeface="Helvetica Neue"/>
              </a:rPr>
              <a:t> '%'</a:t>
            </a:r>
          </a:p>
          <a:p>
            <a:r>
              <a:rPr lang="en-US" sz="1000" b="0" i="0">
                <a:effectLst/>
                <a:latin typeface="Helvetica Neue"/>
              </a:rPr>
              <a:t>Count Of</a:t>
            </a:r>
            <a:r>
              <a:rPr lang="he-IL" sz="1000" b="0" i="0">
                <a:effectLst/>
                <a:latin typeface="Helvetica Neue"/>
              </a:rPr>
              <a:t>- </a:t>
            </a:r>
            <a:r>
              <a:rPr lang="en-US" sz="1000" b="0" i="0">
                <a:effectLst/>
                <a:latin typeface="Helvetica Neue"/>
              </a:rPr>
              <a:t> '.'</a:t>
            </a:r>
          </a:p>
          <a:p>
            <a:r>
              <a:rPr lang="en-US" sz="1000" b="0" i="0">
                <a:effectLst/>
                <a:latin typeface="Helvetica Neue"/>
              </a:rPr>
              <a:t>Count Of</a:t>
            </a:r>
            <a:r>
              <a:rPr lang="he-IL" sz="1000" b="0" i="0">
                <a:effectLst/>
                <a:latin typeface="Helvetica Neue"/>
              </a:rPr>
              <a:t>- </a:t>
            </a:r>
            <a:r>
              <a:rPr lang="en-US" sz="1000" b="0" i="0">
                <a:effectLst/>
                <a:latin typeface="Helvetica Neue"/>
              </a:rPr>
              <a:t> '='</a:t>
            </a:r>
          </a:p>
          <a:p>
            <a:r>
              <a:rPr lang="en-US" sz="1000" b="0" i="0">
                <a:effectLst/>
                <a:latin typeface="Helvetica Neue"/>
              </a:rPr>
              <a:t>Count Of</a:t>
            </a:r>
            <a:r>
              <a:rPr lang="he-IL" sz="1000" b="0" i="0">
                <a:effectLst/>
                <a:latin typeface="Helvetica Neue"/>
              </a:rPr>
              <a:t> - </a:t>
            </a:r>
            <a:r>
              <a:rPr lang="en-US" sz="1000" b="0" i="0">
                <a:effectLst/>
                <a:latin typeface="Helvetica Neue"/>
              </a:rPr>
              <a:t>'http’</a:t>
            </a:r>
          </a:p>
          <a:p>
            <a:r>
              <a:rPr lang="en-US" sz="1000" b="0" i="0">
                <a:effectLst/>
                <a:latin typeface="Helvetica Neue"/>
              </a:rPr>
              <a:t>Count Of</a:t>
            </a:r>
            <a:r>
              <a:rPr lang="he-IL" sz="1000" b="0" i="0">
                <a:effectLst/>
                <a:latin typeface="Helvetica Neue"/>
              </a:rPr>
              <a:t> - </a:t>
            </a:r>
            <a:r>
              <a:rPr lang="en-US" sz="1000" b="0" i="0">
                <a:effectLst/>
                <a:latin typeface="Helvetica Neue"/>
              </a:rPr>
              <a:t>'https’</a:t>
            </a:r>
          </a:p>
          <a:p>
            <a:r>
              <a:rPr lang="en-US" sz="1000" b="0" i="0">
                <a:effectLst/>
                <a:latin typeface="Helvetica Neue"/>
              </a:rPr>
              <a:t>Count Of</a:t>
            </a:r>
            <a:r>
              <a:rPr lang="he-IL" sz="1000" b="0" i="0">
                <a:effectLst/>
                <a:latin typeface="Helvetica Neue"/>
              </a:rPr>
              <a:t>- </a:t>
            </a:r>
            <a:r>
              <a:rPr lang="en-US" sz="1000" b="0" i="0">
                <a:effectLst/>
                <a:latin typeface="Helvetica Neue"/>
              </a:rPr>
              <a:t> 'www'</a:t>
            </a:r>
          </a:p>
          <a:p>
            <a:r>
              <a:rPr lang="en-US" sz="1000" b="0" i="0">
                <a:effectLst/>
                <a:latin typeface="Helvetica Neue"/>
              </a:rPr>
              <a:t>Count Of</a:t>
            </a:r>
            <a:r>
              <a:rPr lang="he-IL" sz="1000" b="0" i="0">
                <a:effectLst/>
                <a:latin typeface="Helvetica Neue"/>
              </a:rPr>
              <a:t>- </a:t>
            </a:r>
            <a:r>
              <a:rPr lang="en-US" sz="1000" b="0" i="0">
                <a:effectLst/>
                <a:latin typeface="Helvetica Neue"/>
              </a:rPr>
              <a:t> Digits</a:t>
            </a:r>
          </a:p>
          <a:p>
            <a:r>
              <a:rPr lang="en-US" sz="1000" b="0" i="0">
                <a:effectLst/>
                <a:latin typeface="Helvetica Neue"/>
              </a:rPr>
              <a:t>Count Of</a:t>
            </a:r>
            <a:r>
              <a:rPr lang="he-IL" sz="1000" b="0" i="0">
                <a:effectLst/>
                <a:latin typeface="Helvetica Neue"/>
              </a:rPr>
              <a:t>- </a:t>
            </a:r>
            <a:r>
              <a:rPr lang="en-US" sz="1000" b="0" i="0">
                <a:effectLst/>
                <a:latin typeface="Helvetica Neue"/>
              </a:rPr>
              <a:t> Letters</a:t>
            </a:r>
          </a:p>
          <a:p>
            <a:r>
              <a:rPr lang="en-US" sz="1000" b="0" i="0">
                <a:effectLst/>
                <a:latin typeface="Helvetica Neue"/>
              </a:rPr>
              <a:t>Count Of</a:t>
            </a:r>
            <a:r>
              <a:rPr lang="he-IL" sz="1000" b="0" i="0">
                <a:effectLst/>
                <a:latin typeface="Helvetica Neue"/>
              </a:rPr>
              <a:t>- </a:t>
            </a:r>
            <a:r>
              <a:rPr lang="en-US" sz="1000" b="0" i="0">
                <a:effectLst/>
                <a:latin typeface="Helvetica Neue"/>
              </a:rPr>
              <a:t> Redirections</a:t>
            </a:r>
            <a:endParaRPr lang="LID4096" sz="1000"/>
          </a:p>
        </p:txBody>
      </p:sp>
      <p:pic>
        <p:nvPicPr>
          <p:cNvPr id="5" name="Picture 4" descr="Close-up of a calculator keypad">
            <a:extLst>
              <a:ext uri="{FF2B5EF4-FFF2-40B4-BE49-F238E27FC236}">
                <a16:creationId xmlns:a16="http://schemas.microsoft.com/office/drawing/2014/main" id="{A1175E55-C588-1AFC-0B90-0B83F0393317}"/>
              </a:ext>
            </a:extLst>
          </p:cNvPr>
          <p:cNvPicPr>
            <a:picLocks noChangeAspect="1"/>
          </p:cNvPicPr>
          <p:nvPr/>
        </p:nvPicPr>
        <p:blipFill rotWithShape="1">
          <a:blip r:embed="rId2"/>
          <a:srcRect l="13457" r="2009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54817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E935A6-08EB-6EAC-FD54-9FED09F5E45B}"/>
              </a:ext>
            </a:extLst>
          </p:cNvPr>
          <p:cNvSpPr>
            <a:spLocks noGrp="1"/>
          </p:cNvSpPr>
          <p:nvPr>
            <p:ph type="title"/>
          </p:nvPr>
        </p:nvSpPr>
        <p:spPr>
          <a:xfrm>
            <a:off x="640080" y="325369"/>
            <a:ext cx="4368602" cy="1956841"/>
          </a:xfrm>
        </p:spPr>
        <p:txBody>
          <a:bodyPr anchor="b">
            <a:normAutofit/>
          </a:bodyPr>
          <a:lstStyle/>
          <a:p>
            <a:r>
              <a:rPr lang="en-US" sz="5400" b="1" i="0" u="sng" dirty="0">
                <a:effectLst/>
                <a:latin typeface="Helvetica Neue"/>
              </a:rPr>
              <a:t>Binary Features</a:t>
            </a:r>
            <a:endParaRPr lang="LID4096" sz="5400" dirty="0"/>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F89D5F-9E3E-E3F5-5F25-F5D349877217}"/>
              </a:ext>
            </a:extLst>
          </p:cNvPr>
          <p:cNvSpPr>
            <a:spLocks noGrp="1"/>
          </p:cNvSpPr>
          <p:nvPr>
            <p:ph idx="1"/>
          </p:nvPr>
        </p:nvSpPr>
        <p:spPr>
          <a:xfrm>
            <a:off x="640080" y="2872899"/>
            <a:ext cx="4243589" cy="3320668"/>
          </a:xfrm>
        </p:spPr>
        <p:txBody>
          <a:bodyPr>
            <a:normAutofit/>
          </a:bodyPr>
          <a:lstStyle/>
          <a:p>
            <a:pPr marL="0" indent="0">
              <a:buNone/>
            </a:pPr>
            <a:r>
              <a:rPr lang="en" sz="2200">
                <a:effectLst/>
                <a:latin typeface="Segoe UI Web (West European)"/>
              </a:rPr>
              <a:t>For this category of features, we were based on whether the URL is built specifically</a:t>
            </a:r>
          </a:p>
          <a:p>
            <a:r>
              <a:rPr lang="en-US" sz="2200" b="0" i="0">
                <a:effectLst/>
                <a:latin typeface="Helvetica Neue"/>
              </a:rPr>
              <a:t>Use of IP or not</a:t>
            </a:r>
          </a:p>
          <a:p>
            <a:r>
              <a:rPr lang="en-US" sz="2200" b="0" i="0">
                <a:effectLst/>
                <a:latin typeface="Helvetica Neue"/>
              </a:rPr>
              <a:t>Use of Shortening URL or not</a:t>
            </a:r>
            <a:endParaRPr lang="en-IL" sz="2200"/>
          </a:p>
          <a:p>
            <a:endParaRPr lang="LID4096" sz="2200"/>
          </a:p>
        </p:txBody>
      </p:sp>
      <p:pic>
        <p:nvPicPr>
          <p:cNvPr id="5" name="Picture 4" descr="101010 data lines to infinity">
            <a:extLst>
              <a:ext uri="{FF2B5EF4-FFF2-40B4-BE49-F238E27FC236}">
                <a16:creationId xmlns:a16="http://schemas.microsoft.com/office/drawing/2014/main" id="{5E82EABB-C7AA-AEF3-4358-4BB003BE6985}"/>
              </a:ext>
            </a:extLst>
          </p:cNvPr>
          <p:cNvPicPr>
            <a:picLocks noChangeAspect="1"/>
          </p:cNvPicPr>
          <p:nvPr/>
        </p:nvPicPr>
        <p:blipFill rotWithShape="1">
          <a:blip r:embed="rId2"/>
          <a:srcRect l="19279" r="15776"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114026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319</TotalTime>
  <Words>834</Words>
  <Application>Microsoft Office PowerPoint</Application>
  <PresentationFormat>Widescreen</PresentationFormat>
  <Paragraphs>83</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Helvetica Neue</vt:lpstr>
      <vt:lpstr>Segoe UI Web (West European)</vt:lpstr>
      <vt:lpstr>Office Theme</vt:lpstr>
      <vt:lpstr>Malicious URL Detection</vt:lpstr>
      <vt:lpstr>Project Description </vt:lpstr>
      <vt:lpstr>Previous works </vt:lpstr>
      <vt:lpstr>Our innovation </vt:lpstr>
      <vt:lpstr>Data Collection</vt:lpstr>
      <vt:lpstr>Feature Extraction</vt:lpstr>
      <vt:lpstr>Length Features</vt:lpstr>
      <vt:lpstr>Count Features</vt:lpstr>
      <vt:lpstr>Binary Features</vt:lpstr>
      <vt:lpstr>Data Set Investigation</vt:lpstr>
      <vt:lpstr>Data Set Investigation</vt:lpstr>
      <vt:lpstr>Strong characteristics for the basic model </vt:lpstr>
      <vt:lpstr>Feature Extraction</vt:lpstr>
      <vt:lpstr>Training models for the first dataset </vt:lpstr>
      <vt:lpstr>Results of the Decision Tree Model </vt:lpstr>
      <vt:lpstr>Results of the Random Forest model </vt:lpstr>
      <vt:lpstr>Results of the Logistic Regression model </vt:lpstr>
      <vt:lpstr>Results of the XGBoost model </vt:lpstr>
      <vt:lpstr>Training model for the second dataset </vt:lpstr>
      <vt:lpstr>Project summary and expansion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Malicious URL Detection</dc:title>
  <dc:creator>עדנאן עאזם</dc:creator>
  <cp:lastModifiedBy>עדנאן עאזם</cp:lastModifiedBy>
  <cp:revision>9</cp:revision>
  <dcterms:created xsi:type="dcterms:W3CDTF">2024-02-25T14:35:48Z</dcterms:created>
  <dcterms:modified xsi:type="dcterms:W3CDTF">2024-02-25T19:55:34Z</dcterms:modified>
</cp:coreProperties>
</file>