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230" r:id="rId1"/>
  </p:sldMasterIdLst>
  <p:notesMasterIdLst>
    <p:notesMasterId r:id="rId33"/>
  </p:notesMasterIdLst>
  <p:sldIdLst>
    <p:sldId id="475" r:id="rId2"/>
    <p:sldId id="257" r:id="rId3"/>
    <p:sldId id="269" r:id="rId4"/>
    <p:sldId id="480" r:id="rId5"/>
    <p:sldId id="478" r:id="rId6"/>
    <p:sldId id="479" r:id="rId7"/>
    <p:sldId id="497" r:id="rId8"/>
    <p:sldId id="491" r:id="rId9"/>
    <p:sldId id="500" r:id="rId10"/>
    <p:sldId id="492" r:id="rId11"/>
    <p:sldId id="501" r:id="rId12"/>
    <p:sldId id="493" r:id="rId13"/>
    <p:sldId id="494" r:id="rId14"/>
    <p:sldId id="495" r:id="rId15"/>
    <p:sldId id="502" r:id="rId16"/>
    <p:sldId id="496" r:id="rId17"/>
    <p:sldId id="503" r:id="rId18"/>
    <p:sldId id="483" r:id="rId19"/>
    <p:sldId id="484" r:id="rId20"/>
    <p:sldId id="485" r:id="rId21"/>
    <p:sldId id="486" r:id="rId22"/>
    <p:sldId id="487" r:id="rId23"/>
    <p:sldId id="488" r:id="rId24"/>
    <p:sldId id="489" r:id="rId25"/>
    <p:sldId id="490" r:id="rId26"/>
    <p:sldId id="476" r:id="rId27"/>
    <p:sldId id="482" r:id="rId28"/>
    <p:sldId id="270" r:id="rId29"/>
    <p:sldId id="265" r:id="rId30"/>
    <p:sldId id="481" r:id="rId31"/>
    <p:sldId id="266" r:id="rId32"/>
  </p:sldIdLst>
  <p:sldSz cx="12192000" cy="6858000"/>
  <p:notesSz cx="6954838" cy="93091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71180"/>
    <a:srgbClr val="FF3300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47" autoAdjust="0"/>
    <p:restoredTop sz="94434" autoAdjust="0"/>
  </p:normalViewPr>
  <p:slideViewPr>
    <p:cSldViewPr snapToGrid="0">
      <p:cViewPr varScale="1">
        <p:scale>
          <a:sx n="88" d="100"/>
          <a:sy n="88" d="100"/>
        </p:scale>
        <p:origin x="686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893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091A9256-F9C8-48F3-9246-288820D1979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3075" cy="466725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1608C6F2-4266-4213-8BF4-8EA0CDC970FA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940175" y="0"/>
            <a:ext cx="3013075" cy="466725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AA20220-E8D3-4BE8-9E9D-D5B982467646}" type="datetimeFigureOut">
              <a:rPr lang="en-US"/>
              <a:pPr>
                <a:defRPr/>
              </a:pPr>
              <a:t>4/8/2025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="" xmlns:a16="http://schemas.microsoft.com/office/drawing/2014/main" id="{8B13A30F-9520-44F4-81B2-1BCC447DE50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63638"/>
            <a:ext cx="5583238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0" tIns="46465" rIns="92930" bIns="46465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="" xmlns:a16="http://schemas.microsoft.com/office/drawing/2014/main" id="{4266252B-3FF1-4DA9-A03B-C61619A410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95325" y="4479925"/>
            <a:ext cx="5564188" cy="3665538"/>
          </a:xfrm>
          <a:prstGeom prst="rect">
            <a:avLst/>
          </a:prstGeom>
        </p:spPr>
        <p:txBody>
          <a:bodyPr vert="horz" lIns="92930" tIns="46465" rIns="92930" bIns="46465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A77DEBF4-55D6-4B92-B2C6-9B4374F6BE7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842375"/>
            <a:ext cx="3013075" cy="466725"/>
          </a:xfrm>
          <a:prstGeom prst="rect">
            <a:avLst/>
          </a:prstGeom>
        </p:spPr>
        <p:txBody>
          <a:bodyPr vert="horz" lIns="92930" tIns="46465" rIns="92930" bIns="46465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7B8A1201-67BC-4B63-9687-0E19225243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940175" y="8842375"/>
            <a:ext cx="3013075" cy="466725"/>
          </a:xfrm>
          <a:prstGeom prst="rect">
            <a:avLst/>
          </a:prstGeom>
        </p:spPr>
        <p:txBody>
          <a:bodyPr vert="horz" wrap="square" lIns="92930" tIns="46465" rIns="92930" bIns="46465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36A1ABE2-8A9C-4371-A477-2D85B6949AD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071945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32441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>
          <a:extLst>
            <a:ext uri="{FF2B5EF4-FFF2-40B4-BE49-F238E27FC236}">
              <a16:creationId xmlns="" xmlns:a16="http://schemas.microsoft.com/office/drawing/2014/main" id="{802D6882-F487-2BBE-6EE7-E6E2A87791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>
            <a:extLst>
              <a:ext uri="{FF2B5EF4-FFF2-40B4-BE49-F238E27FC236}">
                <a16:creationId xmlns="" xmlns:a16="http://schemas.microsoft.com/office/drawing/2014/main" id="{FD233CCE-6DC1-DF39-7D4B-A7500483838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>
            <a:extLst>
              <a:ext uri="{FF2B5EF4-FFF2-40B4-BE49-F238E27FC236}">
                <a16:creationId xmlns="" xmlns:a16="http://schemas.microsoft.com/office/drawing/2014/main" id="{C1C56AB1-8891-0ED9-FDF2-23495F7D0AD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623036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>
          <a:extLst>
            <a:ext uri="{FF2B5EF4-FFF2-40B4-BE49-F238E27FC236}">
              <a16:creationId xmlns="" xmlns:a16="http://schemas.microsoft.com/office/drawing/2014/main" id="{802D6882-F487-2BBE-6EE7-E6E2A87791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>
            <a:extLst>
              <a:ext uri="{FF2B5EF4-FFF2-40B4-BE49-F238E27FC236}">
                <a16:creationId xmlns="" xmlns:a16="http://schemas.microsoft.com/office/drawing/2014/main" id="{FD233CCE-6DC1-DF39-7D4B-A7500483838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>
            <a:extLst>
              <a:ext uri="{FF2B5EF4-FFF2-40B4-BE49-F238E27FC236}">
                <a16:creationId xmlns="" xmlns:a16="http://schemas.microsoft.com/office/drawing/2014/main" id="{C1C56AB1-8891-0ED9-FDF2-23495F7D0AD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516246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>
          <a:extLst>
            <a:ext uri="{FF2B5EF4-FFF2-40B4-BE49-F238E27FC236}">
              <a16:creationId xmlns="" xmlns:a16="http://schemas.microsoft.com/office/drawing/2014/main" id="{802D6882-F487-2BBE-6EE7-E6E2A87791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>
            <a:extLst>
              <a:ext uri="{FF2B5EF4-FFF2-40B4-BE49-F238E27FC236}">
                <a16:creationId xmlns="" xmlns:a16="http://schemas.microsoft.com/office/drawing/2014/main" id="{FD233CCE-6DC1-DF39-7D4B-A7500483838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>
            <a:extLst>
              <a:ext uri="{FF2B5EF4-FFF2-40B4-BE49-F238E27FC236}">
                <a16:creationId xmlns="" xmlns:a16="http://schemas.microsoft.com/office/drawing/2014/main" id="{C1C56AB1-8891-0ED9-FDF2-23495F7D0AD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793074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>
          <a:extLst>
            <a:ext uri="{FF2B5EF4-FFF2-40B4-BE49-F238E27FC236}">
              <a16:creationId xmlns="" xmlns:a16="http://schemas.microsoft.com/office/drawing/2014/main" id="{802D6882-F487-2BBE-6EE7-E6E2A87791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>
            <a:extLst>
              <a:ext uri="{FF2B5EF4-FFF2-40B4-BE49-F238E27FC236}">
                <a16:creationId xmlns="" xmlns:a16="http://schemas.microsoft.com/office/drawing/2014/main" id="{FD233CCE-6DC1-DF39-7D4B-A7500483838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>
            <a:extLst>
              <a:ext uri="{FF2B5EF4-FFF2-40B4-BE49-F238E27FC236}">
                <a16:creationId xmlns="" xmlns:a16="http://schemas.microsoft.com/office/drawing/2014/main" id="{C1C56AB1-8891-0ED9-FDF2-23495F7D0AD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58566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>
          <a:extLst>
            <a:ext uri="{FF2B5EF4-FFF2-40B4-BE49-F238E27FC236}">
              <a16:creationId xmlns="" xmlns:a16="http://schemas.microsoft.com/office/drawing/2014/main" id="{802D6882-F487-2BBE-6EE7-E6E2A87791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>
            <a:extLst>
              <a:ext uri="{FF2B5EF4-FFF2-40B4-BE49-F238E27FC236}">
                <a16:creationId xmlns="" xmlns:a16="http://schemas.microsoft.com/office/drawing/2014/main" id="{FD233CCE-6DC1-DF39-7D4B-A7500483838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>
            <a:extLst>
              <a:ext uri="{FF2B5EF4-FFF2-40B4-BE49-F238E27FC236}">
                <a16:creationId xmlns="" xmlns:a16="http://schemas.microsoft.com/office/drawing/2014/main" id="{C1C56AB1-8891-0ED9-FDF2-23495F7D0AD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996487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>
          <a:extLst>
            <a:ext uri="{FF2B5EF4-FFF2-40B4-BE49-F238E27FC236}">
              <a16:creationId xmlns="" xmlns:a16="http://schemas.microsoft.com/office/drawing/2014/main" id="{802D6882-F487-2BBE-6EE7-E6E2A87791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>
            <a:extLst>
              <a:ext uri="{FF2B5EF4-FFF2-40B4-BE49-F238E27FC236}">
                <a16:creationId xmlns="" xmlns:a16="http://schemas.microsoft.com/office/drawing/2014/main" id="{FD233CCE-6DC1-DF39-7D4B-A7500483838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>
            <a:extLst>
              <a:ext uri="{FF2B5EF4-FFF2-40B4-BE49-F238E27FC236}">
                <a16:creationId xmlns="" xmlns:a16="http://schemas.microsoft.com/office/drawing/2014/main" id="{C1C56AB1-8891-0ED9-FDF2-23495F7D0AD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534031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>
          <a:extLst>
            <a:ext uri="{FF2B5EF4-FFF2-40B4-BE49-F238E27FC236}">
              <a16:creationId xmlns="" xmlns:a16="http://schemas.microsoft.com/office/drawing/2014/main" id="{802D6882-F487-2BBE-6EE7-E6E2A87791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>
            <a:extLst>
              <a:ext uri="{FF2B5EF4-FFF2-40B4-BE49-F238E27FC236}">
                <a16:creationId xmlns="" xmlns:a16="http://schemas.microsoft.com/office/drawing/2014/main" id="{FD233CCE-6DC1-DF39-7D4B-A7500483838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>
            <a:extLst>
              <a:ext uri="{FF2B5EF4-FFF2-40B4-BE49-F238E27FC236}">
                <a16:creationId xmlns="" xmlns:a16="http://schemas.microsoft.com/office/drawing/2014/main" id="{C1C56AB1-8891-0ED9-FDF2-23495F7D0AD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133521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>
          <a:extLst>
            <a:ext uri="{FF2B5EF4-FFF2-40B4-BE49-F238E27FC236}">
              <a16:creationId xmlns="" xmlns:a16="http://schemas.microsoft.com/office/drawing/2014/main" id="{802D6882-F487-2BBE-6EE7-E6E2A87791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>
            <a:extLst>
              <a:ext uri="{FF2B5EF4-FFF2-40B4-BE49-F238E27FC236}">
                <a16:creationId xmlns="" xmlns:a16="http://schemas.microsoft.com/office/drawing/2014/main" id="{FD233CCE-6DC1-DF39-7D4B-A7500483838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>
            <a:extLst>
              <a:ext uri="{FF2B5EF4-FFF2-40B4-BE49-F238E27FC236}">
                <a16:creationId xmlns="" xmlns:a16="http://schemas.microsoft.com/office/drawing/2014/main" id="{C1C56AB1-8891-0ED9-FDF2-23495F7D0AD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629046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>
          <a:extLst>
            <a:ext uri="{FF2B5EF4-FFF2-40B4-BE49-F238E27FC236}">
              <a16:creationId xmlns="" xmlns:a16="http://schemas.microsoft.com/office/drawing/2014/main" id="{802D6882-F487-2BBE-6EE7-E6E2A87791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>
            <a:extLst>
              <a:ext uri="{FF2B5EF4-FFF2-40B4-BE49-F238E27FC236}">
                <a16:creationId xmlns="" xmlns:a16="http://schemas.microsoft.com/office/drawing/2014/main" id="{FD233CCE-6DC1-DF39-7D4B-A7500483838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>
            <a:extLst>
              <a:ext uri="{FF2B5EF4-FFF2-40B4-BE49-F238E27FC236}">
                <a16:creationId xmlns="" xmlns:a16="http://schemas.microsoft.com/office/drawing/2014/main" id="{C1C56AB1-8891-0ED9-FDF2-23495F7D0AD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949827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>
          <a:extLst>
            <a:ext uri="{FF2B5EF4-FFF2-40B4-BE49-F238E27FC236}">
              <a16:creationId xmlns="" xmlns:a16="http://schemas.microsoft.com/office/drawing/2014/main" id="{802D6882-F487-2BBE-6EE7-E6E2A87791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>
            <a:extLst>
              <a:ext uri="{FF2B5EF4-FFF2-40B4-BE49-F238E27FC236}">
                <a16:creationId xmlns="" xmlns:a16="http://schemas.microsoft.com/office/drawing/2014/main" id="{FD233CCE-6DC1-DF39-7D4B-A7500483838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>
            <a:extLst>
              <a:ext uri="{FF2B5EF4-FFF2-40B4-BE49-F238E27FC236}">
                <a16:creationId xmlns="" xmlns:a16="http://schemas.microsoft.com/office/drawing/2014/main" id="{C1C56AB1-8891-0ED9-FDF2-23495F7D0AD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862700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52911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>
          <a:extLst>
            <a:ext uri="{FF2B5EF4-FFF2-40B4-BE49-F238E27FC236}">
              <a16:creationId xmlns="" xmlns:a16="http://schemas.microsoft.com/office/drawing/2014/main" id="{5235C88D-C7FC-8FBD-E724-18C9894A21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>
            <a:extLst>
              <a:ext uri="{FF2B5EF4-FFF2-40B4-BE49-F238E27FC236}">
                <a16:creationId xmlns="" xmlns:a16="http://schemas.microsoft.com/office/drawing/2014/main" id="{B2691D9E-4DBC-C04A-11B4-E84B361A10A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>
            <a:extLst>
              <a:ext uri="{FF2B5EF4-FFF2-40B4-BE49-F238E27FC236}">
                <a16:creationId xmlns="" xmlns:a16="http://schemas.microsoft.com/office/drawing/2014/main" id="{AAD666AE-999F-7381-3C0C-EFC56DD9165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040084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1559352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1243132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3788406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84359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>
          <a:extLst>
            <a:ext uri="{FF2B5EF4-FFF2-40B4-BE49-F238E27FC236}">
              <a16:creationId xmlns="" xmlns:a16="http://schemas.microsoft.com/office/drawing/2014/main" id="{CCD96D49-52D6-E266-3F10-8AFD680470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>
            <a:extLst>
              <a:ext uri="{FF2B5EF4-FFF2-40B4-BE49-F238E27FC236}">
                <a16:creationId xmlns="" xmlns:a16="http://schemas.microsoft.com/office/drawing/2014/main" id="{020ABD46-D3F1-0BBE-820B-D05394ED72C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>
            <a:extLst>
              <a:ext uri="{FF2B5EF4-FFF2-40B4-BE49-F238E27FC236}">
                <a16:creationId xmlns="" xmlns:a16="http://schemas.microsoft.com/office/drawing/2014/main" id="{35182A09-0861-82A3-736E-CBEB0B7D0B7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417028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>
          <a:extLst>
            <a:ext uri="{FF2B5EF4-FFF2-40B4-BE49-F238E27FC236}">
              <a16:creationId xmlns="" xmlns:a16="http://schemas.microsoft.com/office/drawing/2014/main" id="{802D6882-F487-2BBE-6EE7-E6E2A87791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>
            <a:extLst>
              <a:ext uri="{FF2B5EF4-FFF2-40B4-BE49-F238E27FC236}">
                <a16:creationId xmlns="" xmlns:a16="http://schemas.microsoft.com/office/drawing/2014/main" id="{FD233CCE-6DC1-DF39-7D4B-A7500483838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>
            <a:extLst>
              <a:ext uri="{FF2B5EF4-FFF2-40B4-BE49-F238E27FC236}">
                <a16:creationId xmlns="" xmlns:a16="http://schemas.microsoft.com/office/drawing/2014/main" id="{C1C56AB1-8891-0ED9-FDF2-23495F7D0AD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415446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>
          <a:extLst>
            <a:ext uri="{FF2B5EF4-FFF2-40B4-BE49-F238E27FC236}">
              <a16:creationId xmlns="" xmlns:a16="http://schemas.microsoft.com/office/drawing/2014/main" id="{802D6882-F487-2BBE-6EE7-E6E2A87791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>
            <a:extLst>
              <a:ext uri="{FF2B5EF4-FFF2-40B4-BE49-F238E27FC236}">
                <a16:creationId xmlns="" xmlns:a16="http://schemas.microsoft.com/office/drawing/2014/main" id="{FD233CCE-6DC1-DF39-7D4B-A7500483838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>
            <a:extLst>
              <a:ext uri="{FF2B5EF4-FFF2-40B4-BE49-F238E27FC236}">
                <a16:creationId xmlns="" xmlns:a16="http://schemas.microsoft.com/office/drawing/2014/main" id="{C1C56AB1-8891-0ED9-FDF2-23495F7D0AD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907523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>
          <a:extLst>
            <a:ext uri="{FF2B5EF4-FFF2-40B4-BE49-F238E27FC236}">
              <a16:creationId xmlns="" xmlns:a16="http://schemas.microsoft.com/office/drawing/2014/main" id="{802D6882-F487-2BBE-6EE7-E6E2A87791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>
            <a:extLst>
              <a:ext uri="{FF2B5EF4-FFF2-40B4-BE49-F238E27FC236}">
                <a16:creationId xmlns="" xmlns:a16="http://schemas.microsoft.com/office/drawing/2014/main" id="{FD233CCE-6DC1-DF39-7D4B-A7500483838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>
            <a:extLst>
              <a:ext uri="{FF2B5EF4-FFF2-40B4-BE49-F238E27FC236}">
                <a16:creationId xmlns="" xmlns:a16="http://schemas.microsoft.com/office/drawing/2014/main" id="{C1C56AB1-8891-0ED9-FDF2-23495F7D0AD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414032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>
          <a:extLst>
            <a:ext uri="{FF2B5EF4-FFF2-40B4-BE49-F238E27FC236}">
              <a16:creationId xmlns="" xmlns:a16="http://schemas.microsoft.com/office/drawing/2014/main" id="{802D6882-F487-2BBE-6EE7-E6E2A87791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>
            <a:extLst>
              <a:ext uri="{FF2B5EF4-FFF2-40B4-BE49-F238E27FC236}">
                <a16:creationId xmlns="" xmlns:a16="http://schemas.microsoft.com/office/drawing/2014/main" id="{FD233CCE-6DC1-DF39-7D4B-A7500483838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>
            <a:extLst>
              <a:ext uri="{FF2B5EF4-FFF2-40B4-BE49-F238E27FC236}">
                <a16:creationId xmlns="" xmlns:a16="http://schemas.microsoft.com/office/drawing/2014/main" id="{C1C56AB1-8891-0ED9-FDF2-23495F7D0AD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452346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>
          <a:extLst>
            <a:ext uri="{FF2B5EF4-FFF2-40B4-BE49-F238E27FC236}">
              <a16:creationId xmlns="" xmlns:a16="http://schemas.microsoft.com/office/drawing/2014/main" id="{802D6882-F487-2BBE-6EE7-E6E2A87791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>
            <a:extLst>
              <a:ext uri="{FF2B5EF4-FFF2-40B4-BE49-F238E27FC236}">
                <a16:creationId xmlns="" xmlns:a16="http://schemas.microsoft.com/office/drawing/2014/main" id="{FD233CCE-6DC1-DF39-7D4B-A7500483838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>
            <a:extLst>
              <a:ext uri="{FF2B5EF4-FFF2-40B4-BE49-F238E27FC236}">
                <a16:creationId xmlns="" xmlns:a16="http://schemas.microsoft.com/office/drawing/2014/main" id="{C1C56AB1-8891-0ED9-FDF2-23495F7D0AD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935420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>
          <a:extLst>
            <a:ext uri="{FF2B5EF4-FFF2-40B4-BE49-F238E27FC236}">
              <a16:creationId xmlns="" xmlns:a16="http://schemas.microsoft.com/office/drawing/2014/main" id="{802D6882-F487-2BBE-6EE7-E6E2A87791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>
            <a:extLst>
              <a:ext uri="{FF2B5EF4-FFF2-40B4-BE49-F238E27FC236}">
                <a16:creationId xmlns="" xmlns:a16="http://schemas.microsoft.com/office/drawing/2014/main" id="{FD233CCE-6DC1-DF39-7D4B-A7500483838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>
            <a:extLst>
              <a:ext uri="{FF2B5EF4-FFF2-40B4-BE49-F238E27FC236}">
                <a16:creationId xmlns="" xmlns:a16="http://schemas.microsoft.com/office/drawing/2014/main" id="{C1C56AB1-8891-0ED9-FDF2-23495F7D0AD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794537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FB56918-D4B3-422F-BFF9-D10393CB1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984284-C742-4CDE-BCD1-55F1EACCE4BD}" type="datetime1">
              <a:rPr lang="en-US"/>
              <a:pPr>
                <a:defRPr/>
              </a:pPr>
              <a:t>4/8/2025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082B6A4-3E11-4AFE-97A2-755EDA1DD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A2D3FD1-471F-422B-AFB8-CC8FCE5DC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AC8F4A-8BCF-4389-A68F-ABDBB8A3846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8394844"/>
      </p:ext>
    </p:extLst>
  </p:cSld>
  <p:clrMapOvr>
    <a:masterClrMapping/>
  </p:clrMapOvr>
  <p:transition spd="slow">
    <p:blinds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A0AAE25-87DE-4998-B6CE-F47978987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02336F-006F-49C3-8FF0-2416E12056BA}" type="datetime1">
              <a:rPr lang="en-US"/>
              <a:pPr>
                <a:defRPr/>
              </a:pPr>
              <a:t>4/8/2025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0A9861B-6D3E-4215-A3D0-377EC12DA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EC5A02C-FFC9-401E-8BCD-D06F65B16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CA2AFE-CAB8-4467-80DC-C3A4FC1E271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6143411"/>
      </p:ext>
    </p:extLst>
  </p:cSld>
  <p:clrMapOvr>
    <a:masterClrMapping/>
  </p:clrMapOvr>
  <p:transition spd="slow">
    <p:blinds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64B4638-3310-4031-B55D-BE295B1A7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683BFA-96BB-4329-BF2F-32F59AFA4E79}" type="datetime1">
              <a:rPr lang="en-US"/>
              <a:pPr>
                <a:defRPr/>
              </a:pPr>
              <a:t>4/8/2025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BF7728E-C01A-4686-AD71-F7B61E820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7C71C28-1E00-4F0A-8B9D-A0E460685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DD8426-6957-4B5B-B927-2BE994D1B7C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399607"/>
      </p:ext>
    </p:extLst>
  </p:cSld>
  <p:clrMapOvr>
    <a:masterClrMapping/>
  </p:clrMapOvr>
  <p:transition spd="slow">
    <p:blinds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CDB27E7-0E5F-45FD-B9BC-82F6ACE50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400D6F-81A6-4CA0-8B3C-34372C62B661}" type="datetime1">
              <a:rPr lang="en-US"/>
              <a:pPr>
                <a:defRPr/>
              </a:pPr>
              <a:t>4/8/2025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5E0F7A6-907E-418D-ABF6-CE0D106D2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336D880-0EA6-4FCD-A723-C39323563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5EC703-C051-410C-8BA1-62752E291E8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9887381"/>
      </p:ext>
    </p:extLst>
  </p:cSld>
  <p:clrMapOvr>
    <a:masterClrMapping/>
  </p:clrMapOvr>
  <p:transition spd="slow">
    <p:blinds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7DDAA96-8682-4C88-9622-87E036243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3234D9-D072-4920-821D-BED01FCB7247}" type="datetime1">
              <a:rPr lang="en-US"/>
              <a:pPr>
                <a:defRPr/>
              </a:pPr>
              <a:t>4/8/2025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4C29450-6172-4A34-B37F-64FAD195B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63A622E-84FA-417F-BD5A-BE81A4899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A17B78-0E85-43B3-B804-1DD2F629C18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3603393"/>
      </p:ext>
    </p:extLst>
  </p:cSld>
  <p:clrMapOvr>
    <a:masterClrMapping/>
  </p:clrMapOvr>
  <p:transition spd="slow">
    <p:blinds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="" xmlns:a16="http://schemas.microsoft.com/office/drawing/2014/main" id="{C0375BCC-EEE9-412B-A532-7314FE84B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A9FD15-50EB-4E55-A7AC-5D569B5B3C80}" type="datetime1">
              <a:rPr lang="en-US"/>
              <a:pPr>
                <a:defRPr/>
              </a:pPr>
              <a:t>4/8/2025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="" xmlns:a16="http://schemas.microsoft.com/office/drawing/2014/main" id="{1E5CB5DD-B599-4B4E-BFCE-CB9E35FBC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C7CE3315-9445-4BB5-89D3-235E587AB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0EC4D6-2A5D-45C1-86E3-8BE19A62D20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91645173"/>
      </p:ext>
    </p:extLst>
  </p:cSld>
  <p:clrMapOvr>
    <a:masterClrMapping/>
  </p:clrMapOvr>
  <p:transition spd="slow"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="" xmlns:a16="http://schemas.microsoft.com/office/drawing/2014/main" id="{530AD5EF-C609-4119-B375-3771413B4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50B61E-D197-4188-943F-30B5936FC2F9}" type="datetime1">
              <a:rPr lang="en-US"/>
              <a:pPr>
                <a:defRPr/>
              </a:pPr>
              <a:t>4/8/2025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="" xmlns:a16="http://schemas.microsoft.com/office/drawing/2014/main" id="{88A9EBF0-B7B0-4583-92AB-A3431DE62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="" xmlns:a16="http://schemas.microsoft.com/office/drawing/2014/main" id="{283BC57B-A7E4-4277-9D46-579496497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F6C894-F542-45DE-85A4-2725CE9249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0619855"/>
      </p:ext>
    </p:extLst>
  </p:cSld>
  <p:clrMapOvr>
    <a:masterClrMapping/>
  </p:clrMapOvr>
  <p:transition spd="slow"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="" xmlns:a16="http://schemas.microsoft.com/office/drawing/2014/main" id="{41D81C82-41E3-4C7D-816C-58F99A170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D41E7F-6671-4D2D-B6AD-20E102447CE3}" type="datetime1">
              <a:rPr lang="en-US"/>
              <a:pPr>
                <a:defRPr/>
              </a:pPr>
              <a:t>4/8/2025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="" xmlns:a16="http://schemas.microsoft.com/office/drawing/2014/main" id="{21C23C57-193A-4FFE-AF84-5DDAD5045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="" xmlns:a16="http://schemas.microsoft.com/office/drawing/2014/main" id="{E00AA421-04F3-46DC-9A65-181848BF7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9318FD-4EEC-4C57-A972-0B24B85155E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4775401"/>
      </p:ext>
    </p:extLst>
  </p:cSld>
  <p:clrMapOvr>
    <a:masterClrMapping/>
  </p:clrMapOvr>
  <p:transition spd="slow"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="" xmlns:a16="http://schemas.microsoft.com/office/drawing/2014/main" id="{3218A1C0-5E86-44FA-96CE-D0C3A0911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E11748-68B0-424D-A128-8EE4A2F1567E}" type="datetime1">
              <a:rPr lang="en-US"/>
              <a:pPr>
                <a:defRPr/>
              </a:pPr>
              <a:t>4/8/2025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="" xmlns:a16="http://schemas.microsoft.com/office/drawing/2014/main" id="{DC30598B-A85E-40F2-B0F9-CC04D8E3F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="" xmlns:a16="http://schemas.microsoft.com/office/drawing/2014/main" id="{620ADC7C-B221-49C5-9757-EBEBB0F92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195F4C-44D2-4F45-A0AC-21646A9D27B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79266658"/>
      </p:ext>
    </p:extLst>
  </p:cSld>
  <p:clrMapOvr>
    <a:masterClrMapping/>
  </p:clrMapOvr>
  <p:transition spd="slow"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="" xmlns:a16="http://schemas.microsoft.com/office/drawing/2014/main" id="{D79DD4CF-015F-4F62-A63C-9D088FAC4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94E8B7-7DCF-4AE2-ACBE-26DA6EBB7347}" type="datetime1">
              <a:rPr lang="en-US"/>
              <a:pPr>
                <a:defRPr/>
              </a:pPr>
              <a:t>4/8/2025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="" xmlns:a16="http://schemas.microsoft.com/office/drawing/2014/main" id="{9F56518C-25E4-4791-80CF-9603927DE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646B593C-043B-40F1-98DA-B1906E58E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D429D7-E526-4101-969E-B40B8D8E48C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8220043"/>
      </p:ext>
    </p:extLst>
  </p:cSld>
  <p:clrMapOvr>
    <a:masterClrMapping/>
  </p:clrMapOvr>
  <p:transition spd="slow">
    <p:blinds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="" xmlns:a16="http://schemas.microsoft.com/office/drawing/2014/main" id="{AB5A9D87-E05A-4D16-A703-1E97A8BA2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8AEAC7-C2C3-44AF-AB2E-36A1774D5378}" type="datetime1">
              <a:rPr lang="en-US"/>
              <a:pPr>
                <a:defRPr/>
              </a:pPr>
              <a:t>4/8/2025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="" xmlns:a16="http://schemas.microsoft.com/office/drawing/2014/main" id="{50E92F1C-94F6-478A-96CC-20CEB3BF8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51659F05-47D4-46F4-A7AC-A02AE18D3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6FD7F1-16F9-4E12-83AD-C4245146BA5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9370667"/>
      </p:ext>
    </p:extLst>
  </p:cSld>
  <p:clrMapOvr>
    <a:masterClrMapping/>
  </p:clrMapOvr>
  <p:transition spd="slow"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="" xmlns:a16="http://schemas.microsoft.com/office/drawing/2014/main" id="{D9A3E1B4-65C6-415A-9681-D05B402B0E8D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="" xmlns:a16="http://schemas.microsoft.com/office/drawing/2014/main" id="{0C566853-DAEB-4CB7-818F-723C37230FE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04BD739-9829-4F69-BC53-75013DDD18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46687D5-4D00-474F-82B8-FCFBD98170F5}" type="datetime1">
              <a:rPr lang="en-US"/>
              <a:pPr>
                <a:defRPr/>
              </a:pPr>
              <a:t>4/8/2025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05F0A4C-9308-45AA-A1AA-7B038DC01F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42AE0DB-89DF-4A35-9269-9E85DEA2E3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ADBF7CE3-29D9-4203-A481-45960E76618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1031" name="Picture 7">
            <a:extLst>
              <a:ext uri="{FF2B5EF4-FFF2-40B4-BE49-F238E27FC236}">
                <a16:creationId xmlns="" xmlns:a16="http://schemas.microsoft.com/office/drawing/2014/main" id="{102663E2-6C69-49E4-9FEB-A0ED3DD955FD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53025"/>
            <a:ext cx="12192000" cy="170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231" r:id="rId1"/>
    <p:sldLayoutId id="2147484232" r:id="rId2"/>
    <p:sldLayoutId id="2147484233" r:id="rId3"/>
    <p:sldLayoutId id="2147484234" r:id="rId4"/>
    <p:sldLayoutId id="2147484235" r:id="rId5"/>
    <p:sldLayoutId id="2147484236" r:id="rId6"/>
    <p:sldLayoutId id="2147484237" r:id="rId7"/>
    <p:sldLayoutId id="2147484238" r:id="rId8"/>
    <p:sldLayoutId id="2147484239" r:id="rId9"/>
    <p:sldLayoutId id="2147484240" r:id="rId10"/>
    <p:sldLayoutId id="2147484241" r:id="rId11"/>
  </p:sldLayoutIdLst>
  <p:transition spd="slow">
    <p:blinds dir="vert"/>
  </p:transition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dnanImam06/-Immersive-Augmented-Reality-Wardrobe-Stylist-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fashionandtextiles.springeropen.com/counter/pdf/10.1186/s40691-023-00360-w.pdf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irjmets.com/uploadedfiles/paper/issue_11_november_2023/46594/final/fin_irjmets1700834106.pdf" TargetMode="External"/><Relationship Id="rId5" Type="http://schemas.openxmlformats.org/officeDocument/2006/relationships/hyperlink" Target="https://www.jetir.org/papers/JETIR2411533.pdf" TargetMode="External"/><Relationship Id="rId4" Type="http://schemas.openxmlformats.org/officeDocument/2006/relationships/hyperlink" Target="https://ijrpr.com/uploads/V5ISSUE12/IJRPR36107.pdf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pringsapps.com/knowledge/ai-powered-fashion-advice-how-ai-personal-shoppers-boost-fashion-decision-making?utm_source=chatgpt.com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link.springer.com/article/10.1007/s42979-023-01932-9" TargetMode="External"/><Relationship Id="rId4" Type="http://schemas.openxmlformats.org/officeDocument/2006/relationships/hyperlink" Target="https://www.leewayhertz.com/ai-use-cases-in-fashion/?utm_source=chatgpt.com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27876"/>
            <a:ext cx="10515600" cy="1258224"/>
          </a:xfrm>
        </p:spPr>
        <p:txBody>
          <a:bodyPr/>
          <a:lstStyle/>
          <a:p>
            <a:pPr algn="ctr"/>
            <a:r>
              <a:rPr lang="en-I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MCA Final Year Project (Review </a:t>
            </a:r>
            <a:r>
              <a:rPr lang="en-I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II)</a:t>
            </a:r>
            <a:r>
              <a:rPr lang="en-I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/>
            </a:r>
            <a:b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</a:br>
            <a:r>
              <a:rPr lang="en-US" sz="24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IMMERSIVE AUGMENTED REALITY WARDROBE STYLIST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345721"/>
            <a:ext cx="10515600" cy="3950898"/>
          </a:xfrm>
        </p:spPr>
        <p:txBody>
          <a:bodyPr/>
          <a:lstStyle/>
          <a:p>
            <a:pPr marL="0" indent="0" algn="ctr">
              <a:buNone/>
            </a:pPr>
            <a:endParaRPr lang="en-US" sz="1400" b="1" dirty="0" smtClean="0">
              <a:solidFill>
                <a:srgbClr val="A7118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1400" b="1" dirty="0" smtClean="0">
                <a:solidFill>
                  <a:srgbClr val="A711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Submitted </a:t>
            </a:r>
            <a:r>
              <a:rPr lang="en-US" sz="1400" b="1" dirty="0">
                <a:solidFill>
                  <a:srgbClr val="A711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the Presidency University, Bengaluru in partial fulfillment  for the award of the degree of  Master of Computer Applications(MCA</a:t>
            </a:r>
            <a:r>
              <a:rPr lang="en-US" sz="1400" b="1" dirty="0" smtClean="0">
                <a:solidFill>
                  <a:srgbClr val="A711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ctr">
              <a:buNone/>
            </a:pPr>
            <a:endParaRPr lang="en-US" sz="1400" b="1" dirty="0">
              <a:solidFill>
                <a:srgbClr val="A7118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Number : </a:t>
            </a:r>
            <a:r>
              <a:rPr lang="en-US" sz="1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MCA_PR214</a:t>
            </a:r>
            <a:endParaRPr lang="en-US" sz="1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1800" b="1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 eaLnBrk="1" hangingPunct="1">
              <a:buNone/>
              <a:defRPr/>
            </a:pPr>
            <a:r>
              <a:rPr lang="en-IN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Under the supervision of  </a:t>
            </a:r>
          </a:p>
          <a:p>
            <a:pPr marL="0" indent="0" algn="ctr" eaLnBrk="1" hangingPunct="1">
              <a:buNone/>
              <a:defRPr/>
            </a:pPr>
            <a:r>
              <a:rPr lang="en-IN" sz="24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Mr. </a:t>
            </a:r>
            <a:r>
              <a:rPr lang="en-I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Sakthi </a:t>
            </a:r>
            <a:r>
              <a:rPr lang="en-IN" sz="24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IN" sz="18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18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Assistant </a:t>
            </a:r>
            <a:r>
              <a:rPr lang="en-IN" sz="12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Professor</a:t>
            </a:r>
            <a:r>
              <a:rPr lang="en-IN" sz="11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11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Presidency School of Computer Science and Engineering</a:t>
            </a: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05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05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400" b="1" dirty="0" smtClean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5945284"/>
              </p:ext>
            </p:extLst>
          </p:nvPr>
        </p:nvGraphicFramePr>
        <p:xfrm>
          <a:off x="3530917" y="2988709"/>
          <a:ext cx="5321552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0776">
                  <a:extLst>
                    <a:ext uri="{9D8B030D-6E8A-4147-A177-3AD203B41FA5}">
                      <a16:colId xmlns="" xmlns:a16="http://schemas.microsoft.com/office/drawing/2014/main" val="2689928737"/>
                    </a:ext>
                  </a:extLst>
                </a:gridCol>
                <a:gridCol w="2660776">
                  <a:extLst>
                    <a:ext uri="{9D8B030D-6E8A-4147-A177-3AD203B41FA5}">
                      <a16:colId xmlns="" xmlns:a16="http://schemas.microsoft.com/office/drawing/2014/main" val="3965538731"/>
                    </a:ext>
                  </a:extLst>
                </a:gridCol>
              </a:tblGrid>
              <a:tr h="36226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Roll 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965105319"/>
                  </a:ext>
                </a:extLst>
              </a:tr>
              <a:tr h="36226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Adnan Imam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20232MCA0248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6735408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7468273"/>
      </p:ext>
    </p:extLst>
  </p:cSld>
  <p:clrMapOvr>
    <a:masterClrMapping/>
  </p:clrMapOvr>
  <p:transition spd="slow">
    <p:blinds dir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>
          <a:extLst>
            <a:ext uri="{FF2B5EF4-FFF2-40B4-BE49-F238E27FC236}">
              <a16:creationId xmlns="" xmlns:a16="http://schemas.microsoft.com/office/drawing/2014/main" id="{FF43742D-E782-7B2B-477C-FB389773DD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>
            <a:extLst>
              <a:ext uri="{FF2B5EF4-FFF2-40B4-BE49-F238E27FC236}">
                <a16:creationId xmlns="" xmlns:a16="http://schemas.microsoft.com/office/drawing/2014/main" id="{43B9198E-092A-9BA4-E770-B551D722C95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95547" y="163299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Module Design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50BF7F58-9372-1CA6-DEF0-1718E64B39F3}"/>
              </a:ext>
            </a:extLst>
          </p:cNvPr>
          <p:cNvSpPr txBox="1"/>
          <p:nvPr/>
        </p:nvSpPr>
        <p:spPr>
          <a:xfrm>
            <a:off x="707414" y="650799"/>
            <a:ext cx="10844266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Modular </a:t>
            </a:r>
            <a:r>
              <a:rPr lang="en-US" sz="2400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Breakdown</a:t>
            </a:r>
            <a:endParaRPr lang="en-US" sz="2200" dirty="0">
              <a:solidFill>
                <a:schemeClr val="dk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Module </a:t>
            </a:r>
            <a:r>
              <a:rPr lang="en-US" sz="2400" dirty="0" smtClean="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3: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Profile &amp; Preferences Module </a:t>
            </a: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Stores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details, style preferences, wardrobe items, and past selections for a personalized experience.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Captures detailed user information including size, gender, and fashion interests.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Stores and updates style preferences through quizzes, selections, and behavior.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Displays saved items, past outfits, and browsing history.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Syncs wardrobe data for more accurate AI styling suggestions.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Supports easy editing and reconfiguration of profile and preferences.</a:t>
            </a:r>
          </a:p>
        </p:txBody>
      </p:sp>
    </p:spTree>
    <p:extLst>
      <p:ext uri="{BB962C8B-B14F-4D97-AF65-F5344CB8AC3E}">
        <p14:creationId xmlns:p14="http://schemas.microsoft.com/office/powerpoint/2010/main" val="2529189997"/>
      </p:ext>
    </p:extLst>
  </p:cSld>
  <p:clrMapOvr>
    <a:masterClrMapping/>
  </p:clrMapOvr>
  <p:transition spd="slow">
    <p:blinds dir="vert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10" t="17887" r="74241" b="5513"/>
          <a:stretch/>
        </p:blipFill>
        <p:spPr>
          <a:xfrm>
            <a:off x="4305564" y="628557"/>
            <a:ext cx="2974912" cy="517403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544074" y="-17774"/>
            <a:ext cx="743812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600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Screenshot of the User Account Page </a:t>
            </a:r>
            <a:endParaRPr lang="en-IN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6898965"/>
      </p:ext>
    </p:extLst>
  </p:cSld>
  <p:clrMapOvr>
    <a:masterClrMapping/>
  </p:clrMapOvr>
  <p:transition spd="slow">
    <p:blinds dir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>
          <a:extLst>
            <a:ext uri="{FF2B5EF4-FFF2-40B4-BE49-F238E27FC236}">
              <a16:creationId xmlns="" xmlns:a16="http://schemas.microsoft.com/office/drawing/2014/main" id="{FF43742D-E782-7B2B-477C-FB389773DD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>
            <a:extLst>
              <a:ext uri="{FF2B5EF4-FFF2-40B4-BE49-F238E27FC236}">
                <a16:creationId xmlns="" xmlns:a16="http://schemas.microsoft.com/office/drawing/2014/main" id="{43B9198E-092A-9BA4-E770-B551D722C95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95547" y="163299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Module Design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50BF7F58-9372-1CA6-DEF0-1718E64B39F3}"/>
              </a:ext>
            </a:extLst>
          </p:cNvPr>
          <p:cNvSpPr txBox="1"/>
          <p:nvPr/>
        </p:nvSpPr>
        <p:spPr>
          <a:xfrm>
            <a:off x="707414" y="650799"/>
            <a:ext cx="10844266" cy="37240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Modular </a:t>
            </a:r>
            <a:r>
              <a:rPr lang="en-US" sz="2400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Breakdown</a:t>
            </a:r>
            <a:endParaRPr lang="en-US" sz="2200" dirty="0">
              <a:solidFill>
                <a:schemeClr val="dk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Module 4</a:t>
            </a:r>
            <a:r>
              <a:rPr lang="en-US" sz="2400" dirty="0" smtClean="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: </a:t>
            </a:r>
            <a:r>
              <a:rPr lang="en-US" sz="2400" b="1" dirty="0" smtClean="0">
                <a:solidFill>
                  <a:schemeClr val="dk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V</a:t>
            </a:r>
            <a:r>
              <a:rPr lang="en-IN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irtual</a:t>
            </a:r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Try-On Module (AR-Powered)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Enables users to try on outfits virtually using augmented reality for better decision-making. 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Utilizes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 technology to allow users to visualize outfits in real-time.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Enhances shopping decisions with accurate fitting previews on user avatars.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Supports multiple angles, zoom, and outfit swapping in one session.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Offers realistic fabric textures, color tones, and motion-based fitting.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Reduces product returns by helping users choose what suits them best.</a:t>
            </a:r>
          </a:p>
          <a:p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8579613"/>
      </p:ext>
    </p:extLst>
  </p:cSld>
  <p:clrMapOvr>
    <a:masterClrMapping/>
  </p:clrMapOvr>
  <p:transition spd="slow">
    <p:blinds dir="vert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>
          <a:extLst>
            <a:ext uri="{FF2B5EF4-FFF2-40B4-BE49-F238E27FC236}">
              <a16:creationId xmlns="" xmlns:a16="http://schemas.microsoft.com/office/drawing/2014/main" id="{FF43742D-E782-7B2B-477C-FB389773DD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>
            <a:extLst>
              <a:ext uri="{FF2B5EF4-FFF2-40B4-BE49-F238E27FC236}">
                <a16:creationId xmlns="" xmlns:a16="http://schemas.microsoft.com/office/drawing/2014/main" id="{43B9198E-092A-9BA4-E770-B551D722C95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95547" y="163299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Module Design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50BF7F58-9372-1CA6-DEF0-1718E64B39F3}"/>
              </a:ext>
            </a:extLst>
          </p:cNvPr>
          <p:cNvSpPr txBox="1"/>
          <p:nvPr/>
        </p:nvSpPr>
        <p:spPr>
          <a:xfrm>
            <a:off x="707414" y="650799"/>
            <a:ext cx="10844266" cy="3354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Modular </a:t>
            </a:r>
            <a:r>
              <a:rPr lang="en-US" sz="2400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Breakdown</a:t>
            </a:r>
            <a:endParaRPr lang="en-US" sz="2200" dirty="0">
              <a:solidFill>
                <a:schemeClr val="dk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Module 5</a:t>
            </a:r>
            <a:r>
              <a:rPr lang="en-US" sz="2400" dirty="0" smtClean="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  <a:r>
              <a:rPr lang="en-US" sz="2400" dirty="0"/>
              <a:t>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 Styling Assistant Module </a:t>
            </a: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personalized outfit recommendations based on weather, events, body type, and latest trends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Leverages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data, current trends, and seasonal styles for tailored recommendations.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Offers complete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lookbooks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accessories and footwear pairings.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Continuously learns and adapts to user tastes via machine learning.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Suggests alternate outfit combos to promote wardrobe reuse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6827869"/>
      </p:ext>
    </p:extLst>
  </p:cSld>
  <p:clrMapOvr>
    <a:masterClrMapping/>
  </p:clrMapOvr>
  <p:transition spd="slow">
    <p:blinds dir="vert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>
          <a:extLst>
            <a:ext uri="{FF2B5EF4-FFF2-40B4-BE49-F238E27FC236}">
              <a16:creationId xmlns="" xmlns:a16="http://schemas.microsoft.com/office/drawing/2014/main" id="{FF43742D-E782-7B2B-477C-FB389773DD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>
            <a:extLst>
              <a:ext uri="{FF2B5EF4-FFF2-40B4-BE49-F238E27FC236}">
                <a16:creationId xmlns="" xmlns:a16="http://schemas.microsoft.com/office/drawing/2014/main" id="{43B9198E-092A-9BA4-E770-B551D722C95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95547" y="163299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Module Design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50BF7F58-9372-1CA6-DEF0-1718E64B39F3}"/>
              </a:ext>
            </a:extLst>
          </p:cNvPr>
          <p:cNvSpPr txBox="1"/>
          <p:nvPr/>
        </p:nvSpPr>
        <p:spPr>
          <a:xfrm>
            <a:off x="707414" y="650799"/>
            <a:ext cx="10844266" cy="3354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Modular </a:t>
            </a:r>
            <a:r>
              <a:rPr lang="en-US" sz="2400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Breakdown</a:t>
            </a:r>
            <a:endParaRPr lang="en-US" sz="2200" dirty="0">
              <a:solidFill>
                <a:schemeClr val="dk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Module 6</a:t>
            </a:r>
            <a:r>
              <a:rPr lang="en-US" sz="2400" dirty="0" smtClean="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: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Chatbot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Fashion Advice Module (NLP-Based)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Offers real-time fashion tips, trend analysis, and Q&amp;A assistance via an AI-powered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chatbot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Employs Natural Language Processing for conversational interactions.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instant responses to queries like “What should I wear to a wedding?”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Shares fashion dos and don’ts, upcoming trends, and styling tips.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Connects users to community discussions and expert opinions.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Available 24/7, mimicking a personal fashion consultant experience.</a:t>
            </a:r>
          </a:p>
        </p:txBody>
      </p:sp>
    </p:spTree>
    <p:extLst>
      <p:ext uri="{BB962C8B-B14F-4D97-AF65-F5344CB8AC3E}">
        <p14:creationId xmlns:p14="http://schemas.microsoft.com/office/powerpoint/2010/main" val="1751461912"/>
      </p:ext>
    </p:extLst>
  </p:cSld>
  <p:clrMapOvr>
    <a:masterClrMapping/>
  </p:clrMapOvr>
  <p:transition spd="slow">
    <p:blinds dir="vert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143" t="16329" r="27625" b="12517"/>
          <a:stretch/>
        </p:blipFill>
        <p:spPr>
          <a:xfrm>
            <a:off x="4479402" y="628557"/>
            <a:ext cx="2916819" cy="508318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270859" y="-17774"/>
            <a:ext cx="992457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600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Screenshot of the Chatbot and AI Assistance Page </a:t>
            </a:r>
            <a:endParaRPr lang="en-IN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5740039"/>
      </p:ext>
    </p:extLst>
  </p:cSld>
  <p:clrMapOvr>
    <a:masterClrMapping/>
  </p:clrMapOvr>
  <p:transition spd="slow">
    <p:blinds dir="vert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>
          <a:extLst>
            <a:ext uri="{FF2B5EF4-FFF2-40B4-BE49-F238E27FC236}">
              <a16:creationId xmlns="" xmlns:a16="http://schemas.microsoft.com/office/drawing/2014/main" id="{FF43742D-E782-7B2B-477C-FB389773DD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>
            <a:extLst>
              <a:ext uri="{FF2B5EF4-FFF2-40B4-BE49-F238E27FC236}">
                <a16:creationId xmlns="" xmlns:a16="http://schemas.microsoft.com/office/drawing/2014/main" id="{43B9198E-092A-9BA4-E770-B551D722C95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95547" y="163299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Module Design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50BF7F58-9372-1CA6-DEF0-1718E64B39F3}"/>
              </a:ext>
            </a:extLst>
          </p:cNvPr>
          <p:cNvSpPr txBox="1"/>
          <p:nvPr/>
        </p:nvSpPr>
        <p:spPr>
          <a:xfrm>
            <a:off x="707414" y="650799"/>
            <a:ext cx="10844266" cy="37240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Modular </a:t>
            </a:r>
            <a:r>
              <a:rPr lang="en-US" sz="2400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Breakdown</a:t>
            </a:r>
            <a:endParaRPr lang="en-US" sz="2200" dirty="0">
              <a:solidFill>
                <a:schemeClr val="dk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Module </a:t>
            </a:r>
            <a:r>
              <a:rPr lang="en-US" sz="2400" dirty="0" smtClean="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7: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Wardrobe Management Module </a:t>
            </a: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Helps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organize, categorize, and mix-match their existing wardrobe for better outfit planning. 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Digitally catalogs the user’s wardrobe with item details and photos.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Allows tagging, categorization (formal, casual, etc.), and outfit history.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mix-and-match tools for creating new outfits from existing items.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Tracks outfit usage and suggests lesser-used pieces for styling ideas.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Integrates with AI Styling Assistant for smart look generation.</a:t>
            </a:r>
          </a:p>
        </p:txBody>
      </p:sp>
    </p:spTree>
    <p:extLst>
      <p:ext uri="{BB962C8B-B14F-4D97-AF65-F5344CB8AC3E}">
        <p14:creationId xmlns:p14="http://schemas.microsoft.com/office/powerpoint/2010/main" val="3658593416"/>
      </p:ext>
    </p:extLst>
  </p:cSld>
  <p:clrMapOvr>
    <a:masterClrMapping/>
  </p:clrMapOvr>
  <p:transition spd="slow">
    <p:blinds dir="vert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587" t="15512" r="10714" b="6886"/>
          <a:stretch/>
        </p:blipFill>
        <p:spPr>
          <a:xfrm>
            <a:off x="3588151" y="810227"/>
            <a:ext cx="4236335" cy="490523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648335" y="-17774"/>
            <a:ext cx="91696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600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Screenshot of the </a:t>
            </a:r>
            <a:r>
              <a:rPr lang="en-US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Wardrobe Management </a:t>
            </a:r>
            <a:r>
              <a:rPr lang="en-GB" sz="3600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Page </a:t>
            </a:r>
            <a:endParaRPr lang="en-IN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0735272"/>
      </p:ext>
    </p:extLst>
  </p:cSld>
  <p:clrMapOvr>
    <a:masterClrMapping/>
  </p:clrMapOvr>
  <p:transition spd="slow">
    <p:blinds dir="vert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>
          <a:extLst>
            <a:ext uri="{FF2B5EF4-FFF2-40B4-BE49-F238E27FC236}">
              <a16:creationId xmlns="" xmlns:a16="http://schemas.microsoft.com/office/drawing/2014/main" id="{FF43742D-E782-7B2B-477C-FB389773DD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>
            <a:extLst>
              <a:ext uri="{FF2B5EF4-FFF2-40B4-BE49-F238E27FC236}">
                <a16:creationId xmlns="" xmlns:a16="http://schemas.microsoft.com/office/drawing/2014/main" id="{43B9198E-092A-9BA4-E770-B551D722C95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02400" y="0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 smtClean="0">
                <a:latin typeface="Cambria" panose="02040503050406030204" pitchFamily="18" charset="0"/>
                <a:ea typeface="Cambria" panose="02040503050406030204" pitchFamily="18" charset="0"/>
              </a:rPr>
              <a:t>Additional Screenshots </a:t>
            </a:r>
            <a:r>
              <a:rPr lang="en-GB" dirty="0" smtClean="0">
                <a:latin typeface="Cambria" panose="02040503050406030204" pitchFamily="18" charset="0"/>
                <a:ea typeface="Cambria" panose="02040503050406030204" pitchFamily="18" charset="0"/>
              </a:rPr>
              <a:t>of the System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0" t="18137" r="3737" b="12368"/>
          <a:stretch/>
        </p:blipFill>
        <p:spPr>
          <a:xfrm>
            <a:off x="694480" y="582567"/>
            <a:ext cx="10775919" cy="5181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984362"/>
      </p:ext>
    </p:extLst>
  </p:cSld>
  <p:clrMapOvr>
    <a:masterClrMapping/>
  </p:clrMapOvr>
  <p:transition spd="slow">
    <p:blinds dir="vert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>
          <a:extLst>
            <a:ext uri="{FF2B5EF4-FFF2-40B4-BE49-F238E27FC236}">
              <a16:creationId xmlns="" xmlns:a16="http://schemas.microsoft.com/office/drawing/2014/main" id="{FF43742D-E782-7B2B-477C-FB389773DD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>
            <a:extLst>
              <a:ext uri="{FF2B5EF4-FFF2-40B4-BE49-F238E27FC236}">
                <a16:creationId xmlns="" xmlns:a16="http://schemas.microsoft.com/office/drawing/2014/main" id="{43B9198E-092A-9BA4-E770-B551D722C95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02400" y="0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 smtClean="0">
                <a:latin typeface="Cambria" panose="02040503050406030204" pitchFamily="18" charset="0"/>
                <a:ea typeface="Cambria" panose="02040503050406030204" pitchFamily="18" charset="0"/>
              </a:rPr>
              <a:t>Screenshots of the System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37" t="15358" r="11055" b="5570"/>
          <a:stretch/>
        </p:blipFill>
        <p:spPr>
          <a:xfrm>
            <a:off x="802400" y="590309"/>
            <a:ext cx="10563939" cy="5208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271295"/>
      </p:ext>
    </p:extLst>
  </p:cSld>
  <p:clrMapOvr>
    <a:masterClrMapping/>
  </p:clrMapOvr>
  <p:transition spd="slow">
    <p:blinds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Content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1148080" y="857251"/>
            <a:ext cx="10332720" cy="3924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Problem Statement</a:t>
            </a: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Literature Survey</a:t>
            </a:r>
          </a:p>
          <a:p>
            <a:pPr marL="495300" lvl="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Tools and Technologies to be used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Timeline of the 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Project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References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  <p:transition spd="slow">
    <p:blinds dir="vert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>
          <a:extLst>
            <a:ext uri="{FF2B5EF4-FFF2-40B4-BE49-F238E27FC236}">
              <a16:creationId xmlns="" xmlns:a16="http://schemas.microsoft.com/office/drawing/2014/main" id="{FF43742D-E782-7B2B-477C-FB389773DD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>
            <a:extLst>
              <a:ext uri="{FF2B5EF4-FFF2-40B4-BE49-F238E27FC236}">
                <a16:creationId xmlns="" xmlns:a16="http://schemas.microsoft.com/office/drawing/2014/main" id="{43B9198E-092A-9BA4-E770-B551D722C95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02400" y="0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 smtClean="0">
                <a:latin typeface="Cambria" panose="02040503050406030204" pitchFamily="18" charset="0"/>
                <a:ea typeface="Cambria" panose="02040503050406030204" pitchFamily="18" charset="0"/>
              </a:rPr>
              <a:t>Screenshots of the System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46" t="17147" r="4101" b="6623"/>
          <a:stretch/>
        </p:blipFill>
        <p:spPr>
          <a:xfrm>
            <a:off x="682906" y="601884"/>
            <a:ext cx="10868628" cy="5162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297247"/>
      </p:ext>
    </p:extLst>
  </p:cSld>
  <p:clrMapOvr>
    <a:masterClrMapping/>
  </p:clrMapOvr>
  <p:transition spd="slow">
    <p:blinds dir="vert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>
          <a:extLst>
            <a:ext uri="{FF2B5EF4-FFF2-40B4-BE49-F238E27FC236}">
              <a16:creationId xmlns="" xmlns:a16="http://schemas.microsoft.com/office/drawing/2014/main" id="{FF43742D-E782-7B2B-477C-FB389773DD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>
            <a:extLst>
              <a:ext uri="{FF2B5EF4-FFF2-40B4-BE49-F238E27FC236}">
                <a16:creationId xmlns="" xmlns:a16="http://schemas.microsoft.com/office/drawing/2014/main" id="{43B9198E-092A-9BA4-E770-B551D722C95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02400" y="0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 smtClean="0">
                <a:latin typeface="Cambria" panose="02040503050406030204" pitchFamily="18" charset="0"/>
                <a:ea typeface="Cambria" panose="02040503050406030204" pitchFamily="18" charset="0"/>
              </a:rPr>
              <a:t>Screenshots of the System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8" t="16592" r="3482" b="12556"/>
          <a:stretch/>
        </p:blipFill>
        <p:spPr>
          <a:xfrm>
            <a:off x="625032" y="625032"/>
            <a:ext cx="10845367" cy="5081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478220"/>
      </p:ext>
    </p:extLst>
  </p:cSld>
  <p:clrMapOvr>
    <a:masterClrMapping/>
  </p:clrMapOvr>
  <p:transition spd="slow">
    <p:blinds dir="vert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>
          <a:extLst>
            <a:ext uri="{FF2B5EF4-FFF2-40B4-BE49-F238E27FC236}">
              <a16:creationId xmlns="" xmlns:a16="http://schemas.microsoft.com/office/drawing/2014/main" id="{FF43742D-E782-7B2B-477C-FB389773DD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>
            <a:extLst>
              <a:ext uri="{FF2B5EF4-FFF2-40B4-BE49-F238E27FC236}">
                <a16:creationId xmlns="" xmlns:a16="http://schemas.microsoft.com/office/drawing/2014/main" id="{43B9198E-092A-9BA4-E770-B551D722C95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02400" y="0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 smtClean="0">
                <a:latin typeface="Cambria" panose="02040503050406030204" pitchFamily="18" charset="0"/>
                <a:ea typeface="Cambria" panose="02040503050406030204" pitchFamily="18" charset="0"/>
              </a:rPr>
              <a:t>Screenshots of the System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5" t="19758" r="8318" b="5760"/>
          <a:stretch/>
        </p:blipFill>
        <p:spPr>
          <a:xfrm>
            <a:off x="802399" y="579120"/>
            <a:ext cx="10611917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400668"/>
      </p:ext>
    </p:extLst>
  </p:cSld>
  <p:clrMapOvr>
    <a:masterClrMapping/>
  </p:clrMapOvr>
  <p:transition spd="slow">
    <p:blinds dir="vert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>
          <a:extLst>
            <a:ext uri="{FF2B5EF4-FFF2-40B4-BE49-F238E27FC236}">
              <a16:creationId xmlns="" xmlns:a16="http://schemas.microsoft.com/office/drawing/2014/main" id="{FF43742D-E782-7B2B-477C-FB389773DD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>
            <a:extLst>
              <a:ext uri="{FF2B5EF4-FFF2-40B4-BE49-F238E27FC236}">
                <a16:creationId xmlns="" xmlns:a16="http://schemas.microsoft.com/office/drawing/2014/main" id="{43B9198E-092A-9BA4-E770-B551D722C95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02400" y="0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 smtClean="0">
                <a:latin typeface="Cambria" panose="02040503050406030204" pitchFamily="18" charset="0"/>
                <a:ea typeface="Cambria" panose="02040503050406030204" pitchFamily="18" charset="0"/>
              </a:rPr>
              <a:t>Screenshots of the System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400" y="548640"/>
            <a:ext cx="10540790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90589"/>
      </p:ext>
    </p:extLst>
  </p:cSld>
  <p:clrMapOvr>
    <a:masterClrMapping/>
  </p:clrMapOvr>
  <p:transition spd="slow">
    <p:blinds dir="vert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>
          <a:extLst>
            <a:ext uri="{FF2B5EF4-FFF2-40B4-BE49-F238E27FC236}">
              <a16:creationId xmlns="" xmlns:a16="http://schemas.microsoft.com/office/drawing/2014/main" id="{FF43742D-E782-7B2B-477C-FB389773DD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>
            <a:extLst>
              <a:ext uri="{FF2B5EF4-FFF2-40B4-BE49-F238E27FC236}">
                <a16:creationId xmlns="" xmlns:a16="http://schemas.microsoft.com/office/drawing/2014/main" id="{43B9198E-092A-9BA4-E770-B551D722C95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02400" y="0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 smtClean="0">
                <a:latin typeface="Cambria" panose="02040503050406030204" pitchFamily="18" charset="0"/>
                <a:ea typeface="Cambria" panose="02040503050406030204" pitchFamily="18" charset="0"/>
              </a:rPr>
              <a:t>Screenshots of the System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400" y="641162"/>
            <a:ext cx="10540790" cy="5072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399578"/>
      </p:ext>
    </p:extLst>
  </p:cSld>
  <p:clrMapOvr>
    <a:masterClrMapping/>
  </p:clrMapOvr>
  <p:transition spd="slow">
    <p:blinds dir="vert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>
          <a:extLst>
            <a:ext uri="{FF2B5EF4-FFF2-40B4-BE49-F238E27FC236}">
              <a16:creationId xmlns="" xmlns:a16="http://schemas.microsoft.com/office/drawing/2014/main" id="{FF43742D-E782-7B2B-477C-FB389773DD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>
            <a:extLst>
              <a:ext uri="{FF2B5EF4-FFF2-40B4-BE49-F238E27FC236}">
                <a16:creationId xmlns="" xmlns:a16="http://schemas.microsoft.com/office/drawing/2014/main" id="{43B9198E-092A-9BA4-E770-B551D722C95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02400" y="0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 smtClean="0">
                <a:latin typeface="Cambria" panose="02040503050406030204" pitchFamily="18" charset="0"/>
                <a:ea typeface="Cambria" panose="02040503050406030204" pitchFamily="18" charset="0"/>
              </a:rPr>
              <a:t>Screenshots of the System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18612"/>
          <a:stretch/>
        </p:blipFill>
        <p:spPr>
          <a:xfrm>
            <a:off x="643301" y="686882"/>
            <a:ext cx="5325699" cy="507275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294"/>
          <a:stretch/>
        </p:blipFill>
        <p:spPr>
          <a:xfrm>
            <a:off x="6136400" y="686882"/>
            <a:ext cx="5334000" cy="5075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803960"/>
      </p:ext>
    </p:extLst>
  </p:cSld>
  <p:clrMapOvr>
    <a:masterClrMapping/>
  </p:clrMapOvr>
  <p:transition spd="slow">
    <p:blinds dir="vert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>
          <a:extLst>
            <a:ext uri="{FF2B5EF4-FFF2-40B4-BE49-F238E27FC236}">
              <a16:creationId xmlns="" xmlns:a16="http://schemas.microsoft.com/office/drawing/2014/main" id="{48FEFCB6-E495-C8D1-A4B4-DB711C758E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="" xmlns:a16="http://schemas.microsoft.com/office/drawing/2014/main" id="{FA7EE171-E143-6383-8BA5-E447B945E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7823" y="-17758"/>
            <a:ext cx="10430540" cy="1143000"/>
          </a:xfrm>
        </p:spPr>
        <p:txBody>
          <a:bodyPr/>
          <a:lstStyle/>
          <a:p>
            <a:pPr algn="ctr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Tools And Technologies To Be Used</a:t>
            </a:r>
          </a:p>
        </p:txBody>
      </p:sp>
      <p:sp>
        <p:nvSpPr>
          <p:cNvPr id="2" name="Content Placeholder 1"/>
          <p:cNvSpPr>
            <a:spLocks noGrp="1" noChangeArrowheads="1"/>
          </p:cNvSpPr>
          <p:nvPr>
            <p:ph idx="1"/>
          </p:nvPr>
        </p:nvSpPr>
        <p:spPr bwMode="auto">
          <a:xfrm>
            <a:off x="1120396" y="1366797"/>
            <a:ext cx="10157204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Development Tools: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Android Studio, VS Code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Programming Languages: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Dart, JavaScript, Python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Frameworks/Libraries: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Flutter, React Native, TensorFlow, PyTorch, ARCore, ARKit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Database: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Firebase, Flask/Django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Version Control: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Git,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Additional Tools: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Google Colab (Cloud Training), Figma (UI/UX), Sketchfab/Blender (3D Models) </a:t>
            </a:r>
          </a:p>
        </p:txBody>
      </p:sp>
    </p:spTree>
    <p:extLst>
      <p:ext uri="{BB962C8B-B14F-4D97-AF65-F5344CB8AC3E}">
        <p14:creationId xmlns:p14="http://schemas.microsoft.com/office/powerpoint/2010/main" val="3250896396"/>
      </p:ext>
    </p:extLst>
  </p:cSld>
  <p:clrMapOvr>
    <a:masterClrMapping/>
  </p:clrMapOvr>
  <p:transition spd="slow">
    <p:blinds dir="vert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011" y="201224"/>
            <a:ext cx="10522789" cy="782188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Github Link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9072" y="2005012"/>
            <a:ext cx="9540815" cy="660550"/>
          </a:xfrm>
        </p:spPr>
        <p:txBody>
          <a:bodyPr/>
          <a:lstStyle/>
          <a:p>
            <a:pPr marL="0" indent="0" algn="ctr">
              <a:buNone/>
            </a:pP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Immersive-Augmented-Reality-Wardrobe-Stylist-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27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8959558"/>
      </p:ext>
    </p:extLst>
  </p:cSld>
  <p:clrMapOvr>
    <a:masterClrMapping/>
  </p:clrMapOvr>
  <p:transition spd="slow">
    <p:blinds dir="vert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="" xmlns:a16="http://schemas.microsoft.com/office/drawing/2014/main" id="{805FBD53-FC5D-7F72-5608-EDAAFFDBA0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37400" y="923026"/>
            <a:ext cx="9020174" cy="437359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1668914" y="145832"/>
            <a:ext cx="899393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Timeline of the Project (Gantt Chart)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9890276"/>
      </p:ext>
    </p:extLst>
  </p:cSld>
  <p:clrMapOvr>
    <a:masterClrMapping/>
  </p:clrMapOvr>
  <p:transition spd="slow">
    <p:blinds dir="vert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>
            <a:spLocks noGrp="1"/>
          </p:cNvSpPr>
          <p:nvPr>
            <p:ph type="title"/>
          </p:nvPr>
        </p:nvSpPr>
        <p:spPr>
          <a:xfrm>
            <a:off x="4616450" y="187008"/>
            <a:ext cx="3592829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GB" dirty="0" smtClean="0">
                <a:latin typeface="Cambria" panose="02040503050406030204" pitchFamily="18" charset="0"/>
                <a:ea typeface="Cambria" panose="02040503050406030204" pitchFamily="18" charset="0"/>
              </a:rPr>
              <a:t>References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45" name="Google Shape;145;p22"/>
          <p:cNvSpPr txBox="1">
            <a:spLocks noGrp="1"/>
          </p:cNvSpPr>
          <p:nvPr>
            <p:ph type="body" idx="1"/>
          </p:nvPr>
        </p:nvSpPr>
        <p:spPr>
          <a:xfrm>
            <a:off x="715992" y="931654"/>
            <a:ext cx="10541480" cy="4536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09600" indent="-4572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Karthik, M., Sharma, A., Raj, A., &amp; Jeyakumar, P. (2023). AI-powered fashion recommendation system using deep learning.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Fashion and Textiles, 10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(1),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1-16.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://fashionandtextiles.springeropen.com/counter/pdf/10.1186/s40691-023-00360-w.pdf</a:t>
            </a:r>
            <a:r>
              <a:rPr lang="en-US" sz="1800" dirty="0" smtClean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</a:p>
          <a:p>
            <a:pPr marL="609600" indent="-4572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Kumar, S., Patel, R., &amp; Sharma, V. (2023). A study on AI-based personalized fashion recommendation systems.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International Journal of Research Publication and Reviews, 5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(12), 412-419.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://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ijrpr.com/uploads/V5ISSUE12/IJRPR36107.pdf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600" indent="-4572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Srishti, K. P., Taj, S., Prerana, D. V., Hegde, S. U., &amp; Singh, T. S. B. (2024). Virtual fashion stylist with AI-generated wardrobe capsule suggestions. </a:t>
            </a:r>
            <a:r>
              <a:rPr lang="en-I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Journal of Emerging Technologies and Innovative Research, 11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(11), 311–314.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</a:t>
            </a:r>
          </a:p>
          <a:p>
            <a:pPr marL="152400" indent="0">
              <a:spcBef>
                <a:spcPts val="0"/>
              </a:spcBef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://</a:t>
            </a: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www.jetir.org/papers/JETIR2411533.pdf</a:t>
            </a:r>
            <a:endParaRPr lang="en-IN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600" indent="-4572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Udavant, O., Kumari, R., Kumar, R., &amp; Chikane, M. (2023). AI-driven personalized fashion stylist.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International Research Journal of Modernization in Engineering, Technology and Science, 5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(11), 2363–2364.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https://www.irjmets.com/uploadedfiles/paper//issue_11_november_2023/46594/final/fin_irjmets1700834106.pdf</a:t>
            </a:r>
            <a:endParaRPr sz="18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blinds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14974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Problem Statement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92666" y="877885"/>
            <a:ext cx="11086189" cy="4245782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 Definition: 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Fashion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choices can be overwhelming, and individuals struggle to visualize outfits before purchasing.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Traditional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online shopping lacks an immersive experience, leading to dissatisfaction and high return rates.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Relevance and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Significance: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augmented reality-based wardrobe stylist can enhance shopping experiences by allowing users to visualize outfits in real time, improving confidence in fashion choices and reducing returns.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Gaps in Existing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Solutions: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Lack of personalization in virtual try-ons.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High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computational requirements for real-time rendering.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Research-Oriented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Approach: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aims to develop an interactive AR wardrobe that enables users to virtually try on clothes using machine learning and augmented reality techniques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43451837"/>
      </p:ext>
    </p:extLst>
  </p:cSld>
  <p:clrMapOvr>
    <a:masterClrMapping/>
  </p:clrMapOvr>
  <p:transition spd="slow">
    <p:blinds dir="vert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>
            <a:spLocks noGrp="1"/>
          </p:cNvSpPr>
          <p:nvPr>
            <p:ph type="title"/>
          </p:nvPr>
        </p:nvSpPr>
        <p:spPr>
          <a:xfrm>
            <a:off x="4321811" y="176848"/>
            <a:ext cx="283083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GB" dirty="0" smtClean="0">
                <a:latin typeface="Cambria" panose="02040503050406030204" pitchFamily="18" charset="0"/>
                <a:ea typeface="Cambria" panose="02040503050406030204" pitchFamily="18" charset="0"/>
              </a:rPr>
              <a:t>References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45" name="Google Shape;145;p22"/>
          <p:cNvSpPr txBox="1">
            <a:spLocks noGrp="1"/>
          </p:cNvSpPr>
          <p:nvPr>
            <p:ph type="body" idx="1"/>
          </p:nvPr>
        </p:nvSpPr>
        <p:spPr>
          <a:xfrm>
            <a:off x="776952" y="860534"/>
            <a:ext cx="10541480" cy="4536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AI-Powered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Fashion Recommendations (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2022)- This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paper discusses the integration of AI in fashion recommendation systems, focusing on machine learning algorithms to enhance user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experience.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                             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Custom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AI Agents |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Springs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Smart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Wardrobe Management Using AI (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2023)- This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focuses on AI applications in managing personal wardrobes, offering outfit suggestions based on user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preferences.                                       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LeewayHertz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- AI Development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Company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Shaghayegh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Shirkhani, Hamam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Mokayed, 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Rajkumar 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Saini, Hum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Yan 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Chai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2023). Study of AI-Driven Fashion Recommender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Systems.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Springer Nature Journal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fr-F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SN 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Science </a:t>
            </a:r>
            <a:r>
              <a:rPr lang="fr-F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4:514 </a:t>
            </a:r>
            <a:r>
              <a:rPr lang="fr-FR" sz="1800" u="sng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</a:t>
            </a:r>
            <a:r>
              <a:rPr lang="fr-FR" sz="1800" u="sng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://</a:t>
            </a:r>
            <a:r>
              <a:rPr lang="fr-FR" sz="1800" u="sng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link.springer.com/article/10.1007/s42979-023-01932-9</a:t>
            </a:r>
            <a:endParaRPr lang="fr-FR" sz="1800" u="sng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Orestis 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Sarakatsanos, Anastasios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Papazoglou‑Chalikias, Machi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Boikou, Elisavet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Chatzilari, Michaela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Jauk, 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Ursina 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Hafiger, Spiros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Nikolopoulos, Ioannis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Kompatsiaris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(2024).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VR Designer: enhancing fashion showcases through immersive virtual garment fitting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Springer Nature Journal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Virtual Reality (2024) 28:70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</a:t>
            </a:r>
            <a:r>
              <a:rPr lang="fr-FR" sz="1800" u="sng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</a:t>
            </a:r>
            <a:r>
              <a:rPr lang="fr-FR" sz="1800" u="sng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://link.springer.com/article/10.1007/s10055-024-00945-w</a:t>
            </a:r>
            <a:endParaRPr lang="en-US" sz="1800" b="1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sz="1800" u="sng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600" indent="-457200"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sz="1800" dirty="0" smtClean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1390822"/>
      </p:ext>
    </p:extLst>
  </p:cSld>
  <p:clrMapOvr>
    <a:masterClrMapping/>
  </p:clrMapOvr>
  <p:transition spd="slow">
    <p:blinds dir="vert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C63A00FF-89F0-DC87-D900-930227B33E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2811" y="1441315"/>
            <a:ext cx="3893305" cy="3935471"/>
          </a:xfrm>
          <a:prstGeom prst="rect">
            <a:avLst/>
          </a:prstGeom>
        </p:spPr>
      </p:pic>
    </p:spTree>
  </p:cSld>
  <p:clrMapOvr>
    <a:masterClrMapping/>
  </p:clrMapOvr>
  <p:transition spd="slow">
    <p:blinds dir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>
          <a:extLst>
            <a:ext uri="{FF2B5EF4-FFF2-40B4-BE49-F238E27FC236}">
              <a16:creationId xmlns="" xmlns:a16="http://schemas.microsoft.com/office/drawing/2014/main" id="{91E19B35-65B2-C651-7EFC-2125445698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>
            <a:extLst>
              <a:ext uri="{FF2B5EF4-FFF2-40B4-BE49-F238E27FC236}">
                <a16:creationId xmlns="" xmlns:a16="http://schemas.microsoft.com/office/drawing/2014/main" id="{E9E30D49-BC04-1C66-1B7F-0978A107823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04174" y="171121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Literature Review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-32316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5399558"/>
              </p:ext>
            </p:extLst>
          </p:nvPr>
        </p:nvGraphicFramePr>
        <p:xfrm>
          <a:off x="534837" y="836762"/>
          <a:ext cx="11188459" cy="47876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055"/>
                <a:gridCol w="2668038"/>
                <a:gridCol w="559128"/>
                <a:gridCol w="2070005"/>
                <a:gridCol w="1999992"/>
                <a:gridCol w="1718999"/>
                <a:gridCol w="1639242"/>
              </a:tblGrid>
              <a:tr h="470890"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 No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 of Paper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Year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Methodology Used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Challenges Faced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Advantages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Disadvantages</a:t>
                      </a:r>
                    </a:p>
                  </a:txBody>
                  <a:tcPr marL="7620" marR="7620" marT="7620" marB="0" anchor="ctr"/>
                </a:tc>
              </a:tr>
              <a:tr h="839439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AI-Powered Fashion Recommendation System Using Deep Learning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Deep Learning, Neural Networks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Requires large datasets, model interpretability issues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Enhanced recommendation accuracy, improved personalization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Requires continuous model training, privacy concerns</a:t>
                      </a:r>
                    </a:p>
                  </a:txBody>
                  <a:tcPr marL="7620" marR="7620" marT="7620" marB="0" anchor="ctr"/>
                </a:tc>
              </a:tr>
              <a:tr h="860277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Study on AI-Based Personalized Fashion Recommendation Systems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AI Algorithms, Recommendation Systems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Bias in recommendation systems, high dependency on user data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Better user engagement, higher conversion rates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Over-reliance on user data, potential inaccuracies</a:t>
                      </a:r>
                    </a:p>
                  </a:txBody>
                  <a:tcPr marL="7620" marR="7620" marT="7620" marB="0" anchor="ctr"/>
                </a:tc>
              </a:tr>
              <a:tr h="860277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Virtual Fashion Stylist with AI-Generated Wardrobe Capsule Suggestions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Computer Vision, AI-based Virtual Assistants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Limited fashion dataset coverage, difficulty in trend adaptation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Automated styling, user-friendly virtual assistant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Limited scalability, high computation requirements</a:t>
                      </a:r>
                    </a:p>
                  </a:txBody>
                  <a:tcPr marL="7620" marR="7620" marT="7620" marB="0" anchor="ctr"/>
                </a:tc>
              </a:tr>
              <a:tr h="878389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AI-Driven Personalized Fashion Stylist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Big Data Analytics, AI, Machine Learning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Scalability issues, difficulty in maintaining accuracy across regions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More precise fashion predictions, better shopping experiences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privacy concerns, requires significant processing power</a:t>
                      </a:r>
                    </a:p>
                  </a:txBody>
                  <a:tcPr marL="7620" marR="7620" marT="7620" marB="0" anchor="ctr"/>
                </a:tc>
              </a:tr>
              <a:tr h="87838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Augmented Reality for Virtual Try-On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AR-based clothing visualization using computer vision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Device compatibility issues, latency in rendering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Enhanced shopping experience, reduces returns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 processing power needed</a:t>
                      </a:r>
                    </a:p>
                  </a:txBody>
                  <a:tcPr marL="7620" marR="7620" marT="762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4358034"/>
      </p:ext>
    </p:extLst>
  </p:cSld>
  <p:clrMapOvr>
    <a:masterClrMapping/>
  </p:clrMapOvr>
  <p:transition spd="slow">
    <p:blinds dir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>
          <a:extLst>
            <a:ext uri="{FF2B5EF4-FFF2-40B4-BE49-F238E27FC236}">
              <a16:creationId xmlns="" xmlns:a16="http://schemas.microsoft.com/office/drawing/2014/main" id="{FF43742D-E782-7B2B-477C-FB389773DD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>
            <a:extLst>
              <a:ext uri="{FF2B5EF4-FFF2-40B4-BE49-F238E27FC236}">
                <a16:creationId xmlns="" xmlns:a16="http://schemas.microsoft.com/office/drawing/2014/main" id="{43B9198E-092A-9BA4-E770-B551D722C95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82319" y="119683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Module Design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50BF7F58-9372-1CA6-DEF0-1718E64B39F3}"/>
              </a:ext>
            </a:extLst>
          </p:cNvPr>
          <p:cNvSpPr txBox="1"/>
          <p:nvPr/>
        </p:nvSpPr>
        <p:spPr>
          <a:xfrm>
            <a:off x="477519" y="685140"/>
            <a:ext cx="11277600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modular architecture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project is designed to enhance scalability, maintainability, and efficiency by dividing the system into distinct, interdependent components. Each module focuses on a specific functionality, enabling seamless integration and easier debugging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It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enables parallel development, optimized performance, and better security by isolating sensitive data within specific components.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b="1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  <a:cs typeface="+mn-cs"/>
            </a:endParaRPr>
          </a:p>
          <a:p>
            <a:pPr marL="285750" indent="-285750" algn="just">
              <a:buFont typeface="Wingdings" pitchFamily="2" charset="2"/>
              <a:buChar char="v"/>
            </a:pPr>
            <a:endParaRPr lang="en-IN" sz="2400" dirty="0">
              <a:solidFill>
                <a:schemeClr val="dk1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Output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0574" y="2073674"/>
            <a:ext cx="6431491" cy="338732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6091532"/>
      </p:ext>
    </p:extLst>
  </p:cSld>
  <p:clrMapOvr>
    <a:masterClrMapping/>
  </p:clrMapOvr>
  <p:transition spd="slow">
    <p:blinds dir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>
          <a:extLst>
            <a:ext uri="{FF2B5EF4-FFF2-40B4-BE49-F238E27FC236}">
              <a16:creationId xmlns="" xmlns:a16="http://schemas.microsoft.com/office/drawing/2014/main" id="{FF43742D-E782-7B2B-477C-FB389773DD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>
            <a:extLst>
              <a:ext uri="{FF2B5EF4-FFF2-40B4-BE49-F238E27FC236}">
                <a16:creationId xmlns="" xmlns:a16="http://schemas.microsoft.com/office/drawing/2014/main" id="{43B9198E-092A-9BA4-E770-B551D722C95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95547" y="163299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Module Design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50BF7F58-9372-1CA6-DEF0-1718E64B39F3}"/>
              </a:ext>
            </a:extLst>
          </p:cNvPr>
          <p:cNvSpPr txBox="1"/>
          <p:nvPr/>
        </p:nvSpPr>
        <p:spPr>
          <a:xfrm>
            <a:off x="707414" y="650799"/>
            <a:ext cx="10844266" cy="4339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Modular </a:t>
            </a:r>
            <a:r>
              <a:rPr lang="en-US" sz="2400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Breakdown</a:t>
            </a:r>
            <a:endParaRPr lang="en-US" sz="2200" dirty="0">
              <a:solidFill>
                <a:schemeClr val="dk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Module 1: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 Module </a:t>
            </a: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Serves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the main dashboard, providing a personalized feed with fashion recommendations, user activity, and quick access to key features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Acts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the central dashboard of the app, welcoming users upon login.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Displays a personalized feed with fashion suggestions based on preferences and recent activity.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Includes shortcuts to essential features such as Virtual Try-On, AI Stylist, and Wardrobe.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Updates dynamically with seasonal trends, user interactions, and new content.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Integrates social elements like user highlights, likes, and style ratings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6126449"/>
      </p:ext>
    </p:extLst>
  </p:cSld>
  <p:clrMapOvr>
    <a:masterClrMapping/>
  </p:clrMapOvr>
  <p:transition spd="slow">
    <p:blinds dir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80" t="17686" r="68524" b="5775"/>
          <a:stretch/>
        </p:blipFill>
        <p:spPr>
          <a:xfrm>
            <a:off x="4589253" y="638354"/>
            <a:ext cx="2622430" cy="50292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912098" y="-17774"/>
            <a:ext cx="599099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600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Screenshot of the Home Page </a:t>
            </a:r>
            <a:endParaRPr lang="en-IN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724757"/>
      </p:ext>
    </p:extLst>
  </p:cSld>
  <p:clrMapOvr>
    <a:masterClrMapping/>
  </p:clrMapOvr>
  <p:transition spd="slow">
    <p:blinds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>
          <a:extLst>
            <a:ext uri="{FF2B5EF4-FFF2-40B4-BE49-F238E27FC236}">
              <a16:creationId xmlns="" xmlns:a16="http://schemas.microsoft.com/office/drawing/2014/main" id="{FF43742D-E782-7B2B-477C-FB389773DD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>
            <a:extLst>
              <a:ext uri="{FF2B5EF4-FFF2-40B4-BE49-F238E27FC236}">
                <a16:creationId xmlns="" xmlns:a16="http://schemas.microsoft.com/office/drawing/2014/main" id="{43B9198E-092A-9BA4-E770-B551D722C95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95547" y="163299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Module Design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50BF7F58-9372-1CA6-DEF0-1718E64B39F3}"/>
              </a:ext>
            </a:extLst>
          </p:cNvPr>
          <p:cNvSpPr txBox="1"/>
          <p:nvPr/>
        </p:nvSpPr>
        <p:spPr>
          <a:xfrm>
            <a:off x="707414" y="650799"/>
            <a:ext cx="10844266" cy="40010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Modular </a:t>
            </a:r>
            <a:r>
              <a:rPr lang="en-US" sz="2400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Breakdown</a:t>
            </a:r>
            <a:endParaRPr lang="en-US" sz="2200" dirty="0">
              <a:solidFill>
                <a:schemeClr val="dk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Module </a:t>
            </a:r>
            <a:r>
              <a:rPr lang="en-US" sz="2400" dirty="0" smtClean="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2: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Exploration Page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Module </a:t>
            </a:r>
          </a:p>
          <a:p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Allows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to explore trending styles, fashion inspirations, new collections, and AI-curated looks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Offers a curated space to discover the latest fashion trends and collections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AI-curated looks, influencer picks, and occasion-based outfit ideas.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Allows filtering by style, color, occasion, and trending tags.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Enables users to save or directly try looks via the Virtual Try-On feature.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Promotes real-time updates from fashion blogs and designer showcases.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2841334"/>
      </p:ext>
    </p:extLst>
  </p:cSld>
  <p:clrMapOvr>
    <a:masterClrMapping/>
  </p:clrMapOvr>
  <p:transition spd="slow">
    <p:blinds dir="vert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02" t="18320" r="51095" b="11044"/>
          <a:stretch/>
        </p:blipFill>
        <p:spPr>
          <a:xfrm>
            <a:off x="4470933" y="707367"/>
            <a:ext cx="2602727" cy="492568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912098" y="-17774"/>
            <a:ext cx="634334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600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Screenshot of the Explore Page </a:t>
            </a:r>
            <a:endParaRPr lang="en-IN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3448866"/>
      </p:ext>
    </p:extLst>
  </p:cSld>
  <p:clrMapOvr>
    <a:masterClrMapping/>
  </p:clrMapOvr>
  <p:transition spd="slow">
    <p:blinds dir="vert"/>
  </p:transition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8208</TotalTime>
  <Words>1442</Words>
  <Application>Microsoft Office PowerPoint</Application>
  <PresentationFormat>Widescreen</PresentationFormat>
  <Paragraphs>185</Paragraphs>
  <Slides>31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0" baseType="lpstr">
      <vt:lpstr>Arial</vt:lpstr>
      <vt:lpstr>Calibri</vt:lpstr>
      <vt:lpstr>Calibri Light</vt:lpstr>
      <vt:lpstr>Cambria</vt:lpstr>
      <vt:lpstr>Tahoma</vt:lpstr>
      <vt:lpstr>Times New Roman</vt:lpstr>
      <vt:lpstr>Verdana</vt:lpstr>
      <vt:lpstr>Wingdings</vt:lpstr>
      <vt:lpstr>Office Theme</vt:lpstr>
      <vt:lpstr>MCA Final Year Project (Review II)  IMMERSIVE AUGMENTED REALITY WARDROBE STYLIST </vt:lpstr>
      <vt:lpstr>Content</vt:lpstr>
      <vt:lpstr>Problem Statement</vt:lpstr>
      <vt:lpstr>Literature Review</vt:lpstr>
      <vt:lpstr>Module Design</vt:lpstr>
      <vt:lpstr>Module Design</vt:lpstr>
      <vt:lpstr>PowerPoint Presentation</vt:lpstr>
      <vt:lpstr>Module Design</vt:lpstr>
      <vt:lpstr>PowerPoint Presentation</vt:lpstr>
      <vt:lpstr>Module Design</vt:lpstr>
      <vt:lpstr>PowerPoint Presentation</vt:lpstr>
      <vt:lpstr>Module Design</vt:lpstr>
      <vt:lpstr>Module Design</vt:lpstr>
      <vt:lpstr>Module Design</vt:lpstr>
      <vt:lpstr>PowerPoint Presentation</vt:lpstr>
      <vt:lpstr>Module Design</vt:lpstr>
      <vt:lpstr>PowerPoint Presentation</vt:lpstr>
      <vt:lpstr>Additional Screenshots of the System</vt:lpstr>
      <vt:lpstr>Screenshots of the System</vt:lpstr>
      <vt:lpstr>Screenshots of the System</vt:lpstr>
      <vt:lpstr>Screenshots of the System</vt:lpstr>
      <vt:lpstr>Screenshots of the System</vt:lpstr>
      <vt:lpstr>Screenshots of the System</vt:lpstr>
      <vt:lpstr>Screenshots of the System</vt:lpstr>
      <vt:lpstr>Screenshots of the System</vt:lpstr>
      <vt:lpstr>Tools And Technologies To Be Used</vt:lpstr>
      <vt:lpstr>Github Link</vt:lpstr>
      <vt:lpstr>Timeline of the Project (Gantt Chart)</vt:lpstr>
      <vt:lpstr>References</vt:lpstr>
      <vt:lpstr>References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Preeteesh</dc:creator>
  <cp:lastModifiedBy>Admin</cp:lastModifiedBy>
  <cp:revision>947</cp:revision>
  <cp:lastPrinted>2018-07-24T06:37:20Z</cp:lastPrinted>
  <dcterms:created xsi:type="dcterms:W3CDTF">2018-06-07T04:06:17Z</dcterms:created>
  <dcterms:modified xsi:type="dcterms:W3CDTF">2025-04-08T15:03:21Z</dcterms:modified>
</cp:coreProperties>
</file>