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3" r:id="rId2"/>
    <p:sldId id="257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5" r:id="rId13"/>
    <p:sldId id="262" r:id="rId14"/>
    <p:sldId id="259" r:id="rId15"/>
    <p:sldId id="260" r:id="rId16"/>
    <p:sldId id="261" r:id="rId17"/>
    <p:sldId id="275" r:id="rId18"/>
    <p:sldId id="276" r:id="rId19"/>
    <p:sldId id="274" r:id="rId20"/>
    <p:sldId id="278" r:id="rId21"/>
    <p:sldId id="277" r:id="rId22"/>
    <p:sldId id="280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F6"/>
    <a:srgbClr val="F6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48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B9879-02AD-4688-AF6E-D2776C364CC4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3F7B8-4FB0-4179-81DD-31A97724C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8628-2D53-4D2A-8765-EA67EEC98503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78DC-205F-4189-AA22-89D61C5A6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8628-2D53-4D2A-8765-EA67EEC98503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78DC-205F-4189-AA22-89D61C5A6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8628-2D53-4D2A-8765-EA67EEC98503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78DC-205F-4189-AA22-89D61C5A6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8628-2D53-4D2A-8765-EA67EEC98503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78DC-205F-4189-AA22-89D61C5A6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8628-2D53-4D2A-8765-EA67EEC98503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78DC-205F-4189-AA22-89D61C5A6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8628-2D53-4D2A-8765-EA67EEC98503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78DC-205F-4189-AA22-89D61C5A6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8628-2D53-4D2A-8765-EA67EEC98503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78DC-205F-4189-AA22-89D61C5A6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8628-2D53-4D2A-8765-EA67EEC98503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78DC-205F-4189-AA22-89D61C5A6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8628-2D53-4D2A-8765-EA67EEC98503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78DC-205F-4189-AA22-89D61C5A6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8628-2D53-4D2A-8765-EA67EEC98503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78DC-205F-4189-AA22-89D61C5A6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8628-2D53-4D2A-8765-EA67EEC98503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78DC-205F-4189-AA22-89D61C5A6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F8628-2D53-4D2A-8765-EA67EEC98503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578DC-205F-4189-AA22-89D61C5A6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81000" y="11430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39469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JavaScript </a:t>
            </a:r>
            <a:r>
              <a:rPr lang="en-US" sz="3600" b="1" dirty="0" smtClean="0">
                <a:solidFill>
                  <a:schemeClr val="bg1"/>
                </a:solidFill>
              </a:rPr>
              <a:t>is..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1430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High-level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000" y="16002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1600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Garbage-Collected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1000" y="2057400"/>
            <a:ext cx="2590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" y="2057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Interpreted or Just-in-time compiled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1000" y="27432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2743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Multi-paradigm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81000" y="32004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" y="3200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Procedural Language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81000" y="3657600"/>
            <a:ext cx="2590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9600" y="3657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Prototype-based Object-oriented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81000" y="44196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09600" y="4419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First-class functions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81000" y="48768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9600" y="4876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Dynamic Language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81000" y="5334000"/>
            <a:ext cx="2590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9600" y="5410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Event-loop concurrency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81000" y="62484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62000" y="6248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Single Thread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791200" y="2057400"/>
            <a:ext cx="2743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762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What is </a:t>
            </a:r>
            <a:r>
              <a:rPr lang="en-US" sz="3200" b="1" dirty="0" smtClean="0">
                <a:solidFill>
                  <a:srgbClr val="92D050"/>
                </a:solidFill>
              </a:rPr>
              <a:t>Event Loop Concurrency Model</a:t>
            </a:r>
          </a:p>
          <a:p>
            <a:r>
              <a:rPr lang="en-US" sz="3200" b="1" dirty="0" smtClean="0">
                <a:solidFill>
                  <a:srgbClr val="92D050"/>
                </a:solidFill>
              </a:rPr>
              <a:t>/ Non-blocking Event Loop 2 </a:t>
            </a:r>
            <a:r>
              <a:rPr lang="en-US" sz="3200" dirty="0" smtClean="0">
                <a:solidFill>
                  <a:schemeClr val="bg1"/>
                </a:solidFill>
              </a:rPr>
              <a:t>?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800" y="2057400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 can do 1 thing at a time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1000" y="20574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2057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Single Thread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000" y="5410200"/>
            <a:ext cx="1981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5410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Event Loop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562600" y="5105400"/>
            <a:ext cx="2971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38800" y="5221069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 takes program, executes them in the background and then puts them back in the main thread once they are finished</a:t>
            </a:r>
          </a:p>
        </p:txBody>
      </p:sp>
      <p:cxnSp>
        <p:nvCxnSpPr>
          <p:cNvPr id="32" name="Straight Connector 31"/>
          <p:cNvCxnSpPr>
            <a:stCxn id="6" idx="3"/>
            <a:endCxn id="16" idx="1"/>
          </p:cNvCxnSpPr>
          <p:nvPr/>
        </p:nvCxnSpPr>
        <p:spPr>
          <a:xfrm>
            <a:off x="2971800" y="2247900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5791200" y="3276600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943600" y="3352800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 is how basically JavaScript engine handles many things happening at same time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81000" y="34290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85800" y="3429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Concurrency Model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35" idx="3"/>
          </p:cNvCxnSpPr>
          <p:nvPr/>
        </p:nvCxnSpPr>
        <p:spPr>
          <a:xfrm flipV="1">
            <a:off x="2971800" y="3581400"/>
            <a:ext cx="2819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90600" y="259080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JavaScript runs in 1 single thread so we need a way to handle multiple things happening at same time and that way is ‘concurrency model’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6800" y="4444425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However long-running task would block single-thread. For </a:t>
            </a:r>
            <a:r>
              <a:rPr lang="en-US" sz="1600" dirty="0" err="1" smtClean="0">
                <a:solidFill>
                  <a:srgbClr val="FF0000"/>
                </a:solidFill>
              </a:rPr>
              <a:t>eg</a:t>
            </a:r>
            <a:r>
              <a:rPr lang="en-US" sz="1600" dirty="0" smtClean="0">
                <a:solidFill>
                  <a:srgbClr val="FF0000"/>
                </a:solidFill>
              </a:rPr>
              <a:t>: Fetching data from remote server and for that we have ‘event loop’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44" name="Straight Connector 43"/>
          <p:cNvCxnSpPr>
            <a:endCxn id="13" idx="1"/>
          </p:cNvCxnSpPr>
          <p:nvPr/>
        </p:nvCxnSpPr>
        <p:spPr>
          <a:xfrm>
            <a:off x="2362200" y="5638800"/>
            <a:ext cx="3200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81000" y="2590800"/>
            <a:ext cx="80772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2286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What is </a:t>
            </a:r>
            <a:r>
              <a:rPr lang="en-US" sz="3200" b="1" dirty="0" smtClean="0">
                <a:solidFill>
                  <a:srgbClr val="92D050"/>
                </a:solidFill>
              </a:rPr>
              <a:t>JavaScript Engine </a:t>
            </a:r>
            <a:r>
              <a:rPr lang="en-US" sz="3200" dirty="0" smtClean="0">
                <a:solidFill>
                  <a:schemeClr val="bg1"/>
                </a:solidFill>
              </a:rPr>
              <a:t>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28194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 is the engine where our JavaScript code is executed which consists of a call stack (where our code is executed using execution context) and heap(where all objects are stored that </a:t>
            </a:r>
            <a:r>
              <a:rPr lang="en-US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our program needs)</a:t>
            </a:r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6002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600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JavaScript Engine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7" idx="2"/>
          </p:cNvCxnSpPr>
          <p:nvPr/>
        </p:nvCxnSpPr>
        <p:spPr>
          <a:xfrm rot="5400000">
            <a:off x="1441966" y="2280166"/>
            <a:ext cx="6212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09600" y="2971800"/>
            <a:ext cx="8077200" cy="243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228600"/>
            <a:ext cx="4038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</a:rPr>
              <a:t>What is </a:t>
            </a:r>
            <a:r>
              <a:rPr lang="en-US" sz="3800" b="1" dirty="0" smtClean="0">
                <a:solidFill>
                  <a:srgbClr val="92D050"/>
                </a:solidFill>
              </a:rPr>
              <a:t>JavaScript</a:t>
            </a:r>
            <a:r>
              <a:rPr lang="en-US" sz="3800" dirty="0" smtClean="0">
                <a:solidFill>
                  <a:schemeClr val="bg1"/>
                </a:solidFill>
              </a:rPr>
              <a:t>?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352800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JavaScript is a high-level, multi-paradigm prototype-based language which uses JavaScript Engine such as Chrome’s V8 engine Firefox </a:t>
            </a:r>
            <a:r>
              <a:rPr lang="en-US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SpiderMonkey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engine and etc. </a:t>
            </a:r>
          </a:p>
          <a:p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They convert the high level code into machine-readable code which lets computer to perform some specific tasks</a:t>
            </a:r>
            <a:endParaRPr lang="en-US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33400" y="2819400"/>
            <a:ext cx="8077200" cy="289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33400" y="685800"/>
            <a:ext cx="2743200" cy="381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0"/>
            <a:ext cx="4038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</a:rPr>
              <a:t>What is </a:t>
            </a:r>
            <a:r>
              <a:rPr lang="en-US" sz="3800" b="1" dirty="0" smtClean="0">
                <a:solidFill>
                  <a:srgbClr val="92D050"/>
                </a:solidFill>
              </a:rPr>
              <a:t>DOM</a:t>
            </a:r>
            <a:r>
              <a:rPr lang="en-US" sz="3800" dirty="0" smtClean="0">
                <a:solidFill>
                  <a:schemeClr val="bg1"/>
                </a:solidFill>
              </a:rPr>
              <a:t>?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685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00B05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92D050"/>
                </a:solidFill>
              </a:rPr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048000"/>
            <a:ext cx="731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Structured representation 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 </a:t>
            </a:r>
            <a:r>
              <a:rPr lang="en-US" dirty="0" smtClean="0">
                <a:solidFill>
                  <a:srgbClr val="92D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HTML document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which allows JavaScript to access HTML Elements and style to manipulate them.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DOM is automatically </a:t>
            </a:r>
            <a:r>
              <a:rPr lang="en-US" dirty="0" smtClean="0">
                <a:solidFill>
                  <a:srgbClr val="92D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created by the browser 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 soon as page loads and stored in a </a:t>
            </a:r>
            <a:r>
              <a:rPr lang="en-US" dirty="0" smtClean="0">
                <a:solidFill>
                  <a:srgbClr val="92D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tree structure</a:t>
            </a:r>
          </a:p>
          <a:p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DOM is a connection point between HTML documents and JavaScript code</a:t>
            </a:r>
          </a:p>
          <a:p>
            <a:endParaRPr lang="en-US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33400" y="3200400"/>
            <a:ext cx="80772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52400"/>
            <a:ext cx="6858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</a:rPr>
              <a:t>What is </a:t>
            </a:r>
            <a:r>
              <a:rPr lang="en-US" sz="3800" b="1" dirty="0" smtClean="0">
                <a:solidFill>
                  <a:srgbClr val="92D050"/>
                </a:solidFill>
              </a:rPr>
              <a:t>DOM Manipulation</a:t>
            </a:r>
            <a:r>
              <a:rPr lang="en-US" sz="3800" dirty="0" smtClean="0">
                <a:solidFill>
                  <a:schemeClr val="bg1"/>
                </a:solidFill>
              </a:rPr>
              <a:t>?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35052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The interaction of JavaScript with webpage and the technical term for which is 'DOM Manipulation'</a:t>
            </a:r>
          </a:p>
          <a:p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33400" y="2438400"/>
            <a:ext cx="8077200" cy="373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76200"/>
            <a:ext cx="6858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</a:rPr>
              <a:t>Web </a:t>
            </a:r>
            <a:r>
              <a:rPr lang="en-US" sz="3800" b="1" dirty="0" smtClean="0">
                <a:solidFill>
                  <a:srgbClr val="92D050"/>
                </a:solidFill>
              </a:rPr>
              <a:t>API</a:t>
            </a:r>
            <a:r>
              <a:rPr lang="en-US" sz="3800" b="1" dirty="0" smtClean="0">
                <a:solidFill>
                  <a:schemeClr val="bg1"/>
                </a:solidFill>
              </a:rPr>
              <a:t>!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2819400"/>
            <a:ext cx="731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DOM and DOM methods are part of Web APIs. 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API stands for Application Programming Interface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Web APIs are like libraries that browser implement that we can access from JavaScript code.</a:t>
            </a:r>
          </a:p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Web APIs are basically libraries that are also written in JavaScript that are automatically available for us to use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One can access it on global window object</a:t>
            </a:r>
            <a:endParaRPr lang="en-US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6096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DOM </a:t>
            </a:r>
            <a:r>
              <a:rPr lang="en-US" sz="2400" dirty="0" smtClean="0">
                <a:solidFill>
                  <a:schemeClr val="bg1"/>
                </a:solidFill>
              </a:rPr>
              <a:t>is not part of</a:t>
            </a:r>
            <a:r>
              <a:rPr lang="en-US" sz="2400" b="1" dirty="0" smtClean="0">
                <a:solidFill>
                  <a:srgbClr val="92D050"/>
                </a:solidFill>
              </a:rPr>
              <a:t> JavaScript</a:t>
            </a:r>
            <a:r>
              <a:rPr lang="en-US" sz="2400" b="1" dirty="0" smtClean="0">
                <a:solidFill>
                  <a:schemeClr val="bg1"/>
                </a:solidFill>
              </a:rPr>
              <a:t>!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33400" y="2895600"/>
            <a:ext cx="8077200" cy="289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76200"/>
            <a:ext cx="4038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</a:rPr>
              <a:t>What is </a:t>
            </a:r>
            <a:r>
              <a:rPr lang="en-US" sz="3800" b="1" dirty="0" smtClean="0">
                <a:solidFill>
                  <a:srgbClr val="92D050"/>
                </a:solidFill>
              </a:rPr>
              <a:t>Methods</a:t>
            </a:r>
            <a:r>
              <a:rPr lang="en-US" sz="3800" dirty="0" smtClean="0">
                <a:solidFill>
                  <a:schemeClr val="bg1"/>
                </a:solidFill>
              </a:rPr>
              <a:t>?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124200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Functions written inside object are ‘methods’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'</a:t>
            </a:r>
            <a:r>
              <a:rPr lang="en-US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querySelector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()' is a method available in document object</a:t>
            </a:r>
          </a:p>
          <a:p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That's why document is entry point to the DOM</a:t>
            </a:r>
          </a:p>
          <a:p>
            <a:endParaRPr lang="en-US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04799" y="1600200"/>
            <a:ext cx="8534401" cy="502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76200"/>
            <a:ext cx="6019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</a:rPr>
              <a:t>What is </a:t>
            </a:r>
            <a:r>
              <a:rPr lang="en-US" sz="3800" b="1" dirty="0" smtClean="0">
                <a:solidFill>
                  <a:srgbClr val="92D050"/>
                </a:solidFill>
              </a:rPr>
              <a:t>JavaScript Runtime</a:t>
            </a:r>
            <a:r>
              <a:rPr lang="en-US" sz="3800" dirty="0" smtClean="0">
                <a:solidFill>
                  <a:schemeClr val="bg1"/>
                </a:solidFill>
              </a:rPr>
              <a:t>?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" y="2209800"/>
            <a:ext cx="4343400" cy="4191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95600"/>
            <a:ext cx="1447800" cy="281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0" y="2895600"/>
            <a:ext cx="1447800" cy="281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0" y="32004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43434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0" y="5410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05000" y="47244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05000" y="39624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05000" y="33528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4000" y="35814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43000" y="3810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43000" y="48006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19400" y="5410200"/>
            <a:ext cx="1295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19400" y="5181600"/>
            <a:ext cx="1295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19400" y="4953000"/>
            <a:ext cx="1295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19400" y="4724400"/>
            <a:ext cx="1295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19400" y="4495800"/>
            <a:ext cx="1295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19400" y="4267200"/>
            <a:ext cx="1295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95400" y="5726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Heap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95600" y="5726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Call Stack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4000" y="2297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 Engine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81600" y="2286000"/>
            <a:ext cx="3505200" cy="1676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324600" y="2362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Web API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10200" y="2819400"/>
            <a:ext cx="990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486400" y="2819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91400" y="2819400"/>
            <a:ext cx="990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391400" y="2819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391400" y="3429000"/>
            <a:ext cx="990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467600" y="3429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10200" y="3429000"/>
            <a:ext cx="1143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486400" y="3429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Fetch 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81600" y="4495800"/>
            <a:ext cx="3505200" cy="1676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19800" y="4572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Callback Queue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34000" y="5105400"/>
            <a:ext cx="1143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486400" y="5105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Click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315200" y="5105400"/>
            <a:ext cx="1143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467600" y="5105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34000" y="5638800"/>
            <a:ext cx="1143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486400" y="5638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76600" y="1143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 Runtime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76200"/>
            <a:ext cx="6019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</a:rPr>
              <a:t>What is </a:t>
            </a:r>
            <a:r>
              <a:rPr lang="en-US" sz="3800" b="1" dirty="0" smtClean="0">
                <a:solidFill>
                  <a:srgbClr val="92D050"/>
                </a:solidFill>
              </a:rPr>
              <a:t>JavaScript Runtime</a:t>
            </a:r>
            <a:r>
              <a:rPr lang="en-US" sz="3800" dirty="0" smtClean="0">
                <a:solidFill>
                  <a:schemeClr val="bg1"/>
                </a:solidFill>
              </a:rPr>
              <a:t>?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4799" y="1600200"/>
            <a:ext cx="5562601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457200" y="2209800"/>
            <a:ext cx="2830966" cy="31242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08945" y="2954482"/>
            <a:ext cx="943655" cy="1922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81200" y="2954482"/>
            <a:ext cx="943655" cy="1922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113746" y="32592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266146" y="44022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14413" y="4603172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570945" y="46308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494745" y="38688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494745" y="34116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113745" y="36402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37546" y="38688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37546" y="42498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57400" y="46308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57400" y="44022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41736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057400" y="39450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057400" y="37164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057400" y="34878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914400" y="48430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Heap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981200" y="48430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Call Stack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90600" y="2297669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 Engine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429000" y="2362200"/>
            <a:ext cx="2284640" cy="1219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038600" y="2362201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Web API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81400" y="2819400"/>
            <a:ext cx="645659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581400" y="27856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DOM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724400" y="2819400"/>
            <a:ext cx="838200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724400" y="278564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Timers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800600" y="3200400"/>
            <a:ext cx="685800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966607" y="3124200"/>
            <a:ext cx="59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581400" y="3200400"/>
            <a:ext cx="990600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3581400" y="31666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Fetch API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429000" y="4038600"/>
            <a:ext cx="2284640" cy="1143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733800" y="40386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Callback Queue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81400" y="4453354"/>
            <a:ext cx="744991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657600" y="4419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Click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800600" y="4464626"/>
            <a:ext cx="744991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800" y="44196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Timer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98409" y="4834354"/>
            <a:ext cx="744991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674609" y="48006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Data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981200" y="114300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 Runtime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4038600" y="1371600"/>
            <a:ext cx="2057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6096000" y="1143000"/>
            <a:ext cx="2667000" cy="243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6248400" y="12192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JavaScript Runtime is basically an environment where JavaScript code is executed. This is like a box which contains all necessary things to execute 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172200" y="3810000"/>
            <a:ext cx="2667000" cy="685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6248400" y="38100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It consists of a couple of things , basically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172200" y="4648200"/>
            <a:ext cx="2667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6172200" y="5105400"/>
            <a:ext cx="2667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6172200" y="5562600"/>
            <a:ext cx="2667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553200" y="4648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JavaScript Engine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934200" y="51170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Web 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553200" y="5562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Callback Queue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638800" y="1524000"/>
            <a:ext cx="3276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76200"/>
            <a:ext cx="6019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</a:rPr>
              <a:t>What is </a:t>
            </a:r>
            <a:r>
              <a:rPr lang="en-US" sz="3800" b="1" dirty="0" smtClean="0">
                <a:solidFill>
                  <a:srgbClr val="92D050"/>
                </a:solidFill>
              </a:rPr>
              <a:t>JavaScript Engine</a:t>
            </a:r>
            <a:r>
              <a:rPr lang="en-US" sz="3800" dirty="0" smtClean="0">
                <a:solidFill>
                  <a:schemeClr val="bg1"/>
                </a:solidFill>
              </a:rPr>
              <a:t>?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1200" y="1611868"/>
            <a:ext cx="29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 is the engine where our JavaScript code is executed</a:t>
            </a:r>
            <a:endParaRPr lang="en-US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2057400"/>
            <a:ext cx="4343400" cy="4191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2743200"/>
            <a:ext cx="1447800" cy="281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2743200"/>
            <a:ext cx="1447800" cy="281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3048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4191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47800" y="52578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28800" y="4572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28800" y="3810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32004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47800" y="3429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66800" y="36576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66800" y="4648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43200" y="5257800"/>
            <a:ext cx="1295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43200" y="5029200"/>
            <a:ext cx="1295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743200" y="4800600"/>
            <a:ext cx="1295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43200" y="4572000"/>
            <a:ext cx="1295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743200" y="4343400"/>
            <a:ext cx="1295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43200" y="4114800"/>
            <a:ext cx="1295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19200" y="5574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Heap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19400" y="5574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Call Stack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7800" y="20690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 Engine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>
            <a:stCxn id="30" idx="3"/>
          </p:cNvCxnSpPr>
          <p:nvPr/>
        </p:nvCxnSpPr>
        <p:spPr>
          <a:xfrm flipV="1">
            <a:off x="3505200" y="2221468"/>
            <a:ext cx="21336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114800" y="4191000"/>
            <a:ext cx="1219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29200" y="2819400"/>
            <a:ext cx="35052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It consists of 2 things:</a:t>
            </a:r>
            <a:br>
              <a:rPr lang="en-US" dirty="0" smtClean="0"/>
            </a:br>
            <a:r>
              <a:rPr lang="en-US" dirty="0" smtClean="0"/>
              <a:t>1. Call Stack</a:t>
            </a:r>
          </a:p>
          <a:p>
            <a:r>
              <a:rPr lang="en-US" dirty="0" smtClean="0"/>
              <a:t>2. Heap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334000" y="3886200"/>
            <a:ext cx="3276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486400" y="3974068"/>
            <a:ext cx="2967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Call stack is where our code is executed using execution context</a:t>
            </a:r>
            <a:endParaRPr lang="en-US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9" name="Shape 38"/>
          <p:cNvCxnSpPr>
            <a:stCxn id="7" idx="3"/>
          </p:cNvCxnSpPr>
          <p:nvPr/>
        </p:nvCxnSpPr>
        <p:spPr>
          <a:xfrm>
            <a:off x="2286000" y="4152900"/>
            <a:ext cx="228600" cy="2400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514600" y="6553200"/>
            <a:ext cx="2590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4800600" y="6248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486400" y="5562600"/>
            <a:ext cx="3276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638800" y="5650468"/>
            <a:ext cx="29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Heap is where objects are stored</a:t>
            </a:r>
            <a:endParaRPr lang="en-US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105400" y="5943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09600" y="4495800"/>
            <a:ext cx="80772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01025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What is</a:t>
            </a:r>
            <a:r>
              <a:rPr lang="en-US" sz="3200" b="1" dirty="0" smtClean="0">
                <a:solidFill>
                  <a:srgbClr val="92D050"/>
                </a:solidFill>
              </a:rPr>
              <a:t> High-level/Low-level </a:t>
            </a:r>
            <a:r>
              <a:rPr lang="en-US" sz="3200" dirty="0" smtClean="0">
                <a:solidFill>
                  <a:schemeClr val="bg1"/>
                </a:solidFill>
              </a:rPr>
              <a:t>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47244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 lower level programming language, the programmer have to manage resources manually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Programs are faster and more optimized as compare to high-level languages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9600" y="2895600"/>
            <a:ext cx="80772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30480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 high level programming language, the programmer doesn’t have to manually manage resources 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Programs are slower as compare to that  of low-level language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67000" y="990600"/>
            <a:ext cx="2743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19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Programming Languages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" y="19050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66800" y="19050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High-level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029200" y="19050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38800" y="19050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High-level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676400" y="1600200"/>
            <a:ext cx="472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485900" y="17145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6286500" y="17145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3771900" y="14859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1409700" y="24765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>
            <a:off x="228600" y="26670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-190500" y="30861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28600" y="3505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/>
          <p:nvPr/>
        </p:nvCxnSpPr>
        <p:spPr>
          <a:xfrm rot="16200000" flipH="1">
            <a:off x="7543800" y="1219200"/>
            <a:ext cx="381000" cy="25146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7544594" y="4114006"/>
            <a:ext cx="2895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0800000">
            <a:off x="8686800" y="55610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248400" y="9906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477000" y="990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High-level/Low-level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76200"/>
            <a:ext cx="6019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</a:rPr>
              <a:t>What is </a:t>
            </a:r>
            <a:r>
              <a:rPr lang="en-US" sz="3800" b="1" dirty="0" smtClean="0">
                <a:solidFill>
                  <a:srgbClr val="92D050"/>
                </a:solidFill>
              </a:rPr>
              <a:t>JavaScript Runtime</a:t>
            </a:r>
            <a:r>
              <a:rPr lang="en-US" sz="3800" dirty="0" smtClean="0">
                <a:solidFill>
                  <a:schemeClr val="bg1"/>
                </a:solidFill>
              </a:rPr>
              <a:t>?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4800" y="2133599"/>
            <a:ext cx="5562601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457200" y="2743199"/>
            <a:ext cx="2830966" cy="31242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08945" y="3487881"/>
            <a:ext cx="943655" cy="1922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81200" y="3487881"/>
            <a:ext cx="943655" cy="1922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113746" y="37926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266146" y="49356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14413" y="513657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570945" y="51642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494745" y="44022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494745" y="39450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113745" y="41736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37546" y="44022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37546" y="47832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57400" y="5164280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57400" y="4935680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4707080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057400" y="4478480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057400" y="4249880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057400" y="4021280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914400" y="5376445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Heap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981200" y="5376445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Call Stack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90600" y="2831068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 Engine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429000" y="2819399"/>
            <a:ext cx="2284640" cy="1219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038600" y="28194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Web API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81400" y="3276599"/>
            <a:ext cx="645659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581400" y="3242845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DOM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724400" y="3276599"/>
            <a:ext cx="838200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724400" y="324284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Timers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800600" y="3657599"/>
            <a:ext cx="685800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966607" y="3581399"/>
            <a:ext cx="59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581400" y="3657599"/>
            <a:ext cx="990600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3581400" y="3623845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Fetch API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429000" y="4648199"/>
            <a:ext cx="2284640" cy="1143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733800" y="4648199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Callback Queue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81400" y="5062953"/>
            <a:ext cx="744991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657600" y="5029199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Click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800600" y="5074225"/>
            <a:ext cx="744991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800" y="5029199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Timer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98409" y="5443953"/>
            <a:ext cx="744991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674609" y="5410199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Data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981200" y="1676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 Runtime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096000" y="2057399"/>
            <a:ext cx="2819400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6248400" y="2284273"/>
            <a:ext cx="251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It is data structure that contains all the callback functions that are ready to be executed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 Event Handlers are also called as Callback function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 As we attach callback functions to DOM elements such as button to react to certain event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 As soon as the event happens callback function gets called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257800" y="4800599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76200"/>
            <a:ext cx="6019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</a:rPr>
              <a:t>What is </a:t>
            </a:r>
            <a:r>
              <a:rPr lang="en-US" sz="3800" b="1" dirty="0" smtClean="0">
                <a:solidFill>
                  <a:srgbClr val="92D050"/>
                </a:solidFill>
              </a:rPr>
              <a:t>JavaScript Runtime</a:t>
            </a:r>
            <a:r>
              <a:rPr lang="en-US" sz="3800" dirty="0" smtClean="0">
                <a:solidFill>
                  <a:schemeClr val="bg1"/>
                </a:solidFill>
              </a:rPr>
              <a:t>?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4799" y="1600200"/>
            <a:ext cx="5562601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457200" y="2209800"/>
            <a:ext cx="2830966" cy="31242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08945" y="2954482"/>
            <a:ext cx="943655" cy="1922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81200" y="2954482"/>
            <a:ext cx="943655" cy="1922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113746" y="32592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266146" y="44022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14413" y="4603172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570945" y="46308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494745" y="38688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494745" y="34116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113745" y="36402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37546" y="38688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37546" y="42498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57400" y="46308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57400" y="44022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41736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057400" y="39450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057400" y="37164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057400" y="34878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914400" y="48430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Heap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981200" y="48430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Call Stack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90600" y="2297669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 Engine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429000" y="2362200"/>
            <a:ext cx="2284640" cy="1219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038600" y="2362201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Web API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81400" y="2819400"/>
            <a:ext cx="645659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581400" y="27856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DOM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724400" y="2819400"/>
            <a:ext cx="838200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724400" y="278564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Timers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800600" y="3200400"/>
            <a:ext cx="685800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966607" y="3124200"/>
            <a:ext cx="59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581400" y="3200400"/>
            <a:ext cx="990600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3581400" y="31666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Fetch API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429000" y="4038600"/>
            <a:ext cx="2284640" cy="1143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733800" y="40386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Callback Queue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81400" y="4453354"/>
            <a:ext cx="744991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657600" y="4419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Click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800600" y="4464626"/>
            <a:ext cx="744991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800" y="44196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Timer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98409" y="4834354"/>
            <a:ext cx="744991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674609" y="48006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Data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981200" y="114300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 Runtime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096000" y="1676400"/>
            <a:ext cx="2590800" cy="388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6248400" y="1750874"/>
            <a:ext cx="2362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The first thing happens after the event is callback function is put in callback queue 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 When the call stack is empty the callback function is put to the stack so that it can be executed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 This is done by something called event loop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5257800" y="41910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04800" y="5791200"/>
            <a:ext cx="7620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81000" y="5791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Loop is how JavaScript non-blocking concurrency model is implemented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76200"/>
            <a:ext cx="6019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</a:rPr>
              <a:t>What is </a:t>
            </a:r>
            <a:r>
              <a:rPr lang="en-US" sz="3800" b="1" dirty="0" smtClean="0">
                <a:solidFill>
                  <a:srgbClr val="92D050"/>
                </a:solidFill>
              </a:rPr>
              <a:t>JavaScript Runtime</a:t>
            </a:r>
            <a:r>
              <a:rPr lang="en-US" sz="3800" dirty="0" smtClean="0">
                <a:solidFill>
                  <a:schemeClr val="bg1"/>
                </a:solidFill>
              </a:rPr>
              <a:t>?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4799" y="1600200"/>
            <a:ext cx="5562601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457200" y="2209800"/>
            <a:ext cx="2830966" cy="31242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08945" y="2954482"/>
            <a:ext cx="943655" cy="1922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81200" y="2954482"/>
            <a:ext cx="943655" cy="1922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113746" y="32592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266146" y="44022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14413" y="4603172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570945" y="46308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494745" y="38688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494745" y="34116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113745" y="36402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37546" y="38688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37546" y="42498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57400" y="46308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57400" y="44022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41736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057400" y="39450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057400" y="37164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057400" y="34878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914400" y="48430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Heap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981200" y="48430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Call Stack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90600" y="2297669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 Engine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429000" y="2362200"/>
            <a:ext cx="2284640" cy="1219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038600" y="2362201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Web API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81400" y="2819400"/>
            <a:ext cx="645659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581400" y="27856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DOM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724400" y="2819400"/>
            <a:ext cx="838200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724400" y="278564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Timers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800600" y="3200400"/>
            <a:ext cx="685800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966607" y="3124200"/>
            <a:ext cx="59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581400" y="3200400"/>
            <a:ext cx="990600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3581400" y="31666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Fetch API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429000" y="4038600"/>
            <a:ext cx="2284640" cy="1143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733800" y="40386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Callback Queue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81400" y="4453354"/>
            <a:ext cx="744991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657600" y="4419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Click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800600" y="4464626"/>
            <a:ext cx="744991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800" y="44196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Timer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98409" y="4834354"/>
            <a:ext cx="744991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674609" y="48006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Data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981200" y="114300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 Runtime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096000" y="1676400"/>
            <a:ext cx="2590800" cy="388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6248400" y="1750874"/>
            <a:ext cx="2362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The first thing happens after the event is callback function is put in callback queue 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 When the call stack is empty the callback function is put to the stack so that it can be executed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 This is done by something called event loop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5257800" y="41910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04800" y="5791200"/>
            <a:ext cx="7620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81000" y="5791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Loop is how JavaScript non-blocking concurrency model is implemented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" y="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What is </a:t>
            </a:r>
            <a:r>
              <a:rPr lang="en-US" sz="2800" b="1" dirty="0" smtClean="0">
                <a:solidFill>
                  <a:srgbClr val="92D050"/>
                </a:solidFill>
              </a:rPr>
              <a:t>JavaScript Runtime</a:t>
            </a:r>
            <a:r>
              <a:rPr lang="en-US" sz="2800" dirty="0" smtClean="0">
                <a:solidFill>
                  <a:schemeClr val="bg1"/>
                </a:solidFill>
              </a:rPr>
              <a:t>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4799" y="1828799"/>
            <a:ext cx="5562601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457200" y="2438399"/>
            <a:ext cx="2830966" cy="31242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08945" y="3183081"/>
            <a:ext cx="943655" cy="1922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81200" y="3183081"/>
            <a:ext cx="943655" cy="1922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113746" y="34878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266146" y="46308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14413" y="483177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570945" y="48594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494745" y="40974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494745" y="36402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113745" y="38688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37546" y="40974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37546" y="44784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57400" y="4859480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57400" y="4630880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4402280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057400" y="4173680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057400" y="3945080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057400" y="3716480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914400" y="5071645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Heap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981200" y="5071645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Call Stack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90600" y="2526268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 Engine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429000" y="2590799"/>
            <a:ext cx="2284640" cy="1219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038600" y="25908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Web API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429000" y="4267199"/>
            <a:ext cx="2284640" cy="1143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733800" y="4267199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Callback Queue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81400" y="4681953"/>
            <a:ext cx="744991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657600" y="4648199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Click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800600" y="4693225"/>
            <a:ext cx="744991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800" y="4648199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Timer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98409" y="5062953"/>
            <a:ext cx="744991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674609" y="5029199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Data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981200" y="1371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 Runtime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019800" y="2057399"/>
            <a:ext cx="2971800" cy="2971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248400" y="2194678"/>
            <a:ext cx="243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JavaScript also exists outside of the browser. For example: Node </a:t>
            </a:r>
            <a:r>
              <a:rPr lang="en-US" dirty="0" err="1" smtClean="0"/>
              <a:t>js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It exists outside of browser so it doesn’t have Web API instead it has ‘multiple C++ bindings and thread pool</a:t>
            </a:r>
            <a:endParaRPr lang="en-US" dirty="0"/>
          </a:p>
        </p:txBody>
      </p:sp>
      <p:cxnSp>
        <p:nvCxnSpPr>
          <p:cNvPr id="98" name="Straight Connector 97"/>
          <p:cNvCxnSpPr/>
          <p:nvPr/>
        </p:nvCxnSpPr>
        <p:spPr>
          <a:xfrm rot="10800000" flipH="1" flipV="1">
            <a:off x="4038600" y="2683876"/>
            <a:ext cx="914400" cy="2117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0800000" flipV="1">
            <a:off x="4191000" y="2666999"/>
            <a:ext cx="685800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962400" y="3124199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C++ Bindings</a:t>
            </a:r>
          </a:p>
          <a:p>
            <a:r>
              <a:rPr lang="en-US" sz="1600" dirty="0" smtClean="0"/>
              <a:t>Thread Pool</a:t>
            </a:r>
            <a:endParaRPr lang="en-US" sz="1600" dirty="0"/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5105400" y="32766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09600" y="3048000"/>
            <a:ext cx="8077200" cy="220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228600"/>
            <a:ext cx="5867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</a:rPr>
              <a:t>What is </a:t>
            </a:r>
            <a:r>
              <a:rPr lang="en-US" sz="3800" b="1" dirty="0" smtClean="0">
                <a:solidFill>
                  <a:srgbClr val="92D050"/>
                </a:solidFill>
              </a:rPr>
              <a:t>Garbage-Collected </a:t>
            </a:r>
            <a:r>
              <a:rPr lang="en-US" sz="3800" dirty="0" smtClean="0">
                <a:solidFill>
                  <a:schemeClr val="bg1"/>
                </a:solidFill>
              </a:rPr>
              <a:t>?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3276600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‘Garbage Collected’ is an algorithm inside JavaScript Engine that removes old, unused objects from the computer’s memory to not clog it up with unnecessary stuff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One of the most powerful tools that take ‘memory management’ away from developers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09600" y="2971800"/>
            <a:ext cx="80772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2286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What is </a:t>
            </a:r>
            <a:r>
              <a:rPr lang="en-US" sz="3200" b="1" dirty="0" smtClean="0">
                <a:solidFill>
                  <a:srgbClr val="92D050"/>
                </a:solidFill>
              </a:rPr>
              <a:t>Interpreted or Just-in-time Compilation </a:t>
            </a:r>
            <a:r>
              <a:rPr lang="en-US" sz="3200" dirty="0" smtClean="0">
                <a:solidFill>
                  <a:schemeClr val="bg1"/>
                </a:solidFill>
              </a:rPr>
              <a:t>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32766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‘Human readable code’ needs to be translated into ‘machine code’ so that step could be either ‘compilation’ or ‘interpretation’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It is an abstraction over machine 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09600" y="2971800"/>
            <a:ext cx="80772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2286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What is </a:t>
            </a:r>
            <a:r>
              <a:rPr lang="en-US" sz="3200" b="1" dirty="0" smtClean="0">
                <a:solidFill>
                  <a:srgbClr val="92D050"/>
                </a:solidFill>
              </a:rPr>
              <a:t>Multi-Paradigm </a:t>
            </a:r>
            <a:r>
              <a:rPr lang="en-US" sz="3200" dirty="0" smtClean="0">
                <a:solidFill>
                  <a:schemeClr val="bg1"/>
                </a:solidFill>
              </a:rPr>
              <a:t>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32766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Paradigm is an approach to structure the program that directs ones coding style or technique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Multi-paradigm is when a language support more than one paradigm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81000" y="2438400"/>
            <a:ext cx="80772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2286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What is </a:t>
            </a:r>
            <a:r>
              <a:rPr lang="en-US" sz="3200" b="1" dirty="0" smtClean="0">
                <a:solidFill>
                  <a:srgbClr val="92D050"/>
                </a:solidFill>
              </a:rPr>
              <a:t>Prototype-based Object-oriented </a:t>
            </a:r>
            <a:r>
              <a:rPr lang="en-US" sz="3200" dirty="0" smtClean="0">
                <a:solidFill>
                  <a:schemeClr val="bg1"/>
                </a:solidFill>
              </a:rPr>
              <a:t>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2590800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We create array from array blueprint, which is like a template and called as ‘prototype’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It contains all array methods and then the array we created in our code inherits methods from this blueprint so that we can use them in our code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1000" y="16002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600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Prototypal Inheritance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6" idx="2"/>
          </p:cNvCxnSpPr>
          <p:nvPr/>
        </p:nvCxnSpPr>
        <p:spPr>
          <a:xfrm rot="5400000">
            <a:off x="1447800" y="22098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57200" y="4953000"/>
            <a:ext cx="3657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4953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Prototype-based Object-oriented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7200" y="5638800"/>
            <a:ext cx="7772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" y="572666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It is an prototype-based object-oriented approach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1524000" y="5486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09600" y="2971800"/>
            <a:ext cx="80772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2286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What is </a:t>
            </a:r>
            <a:r>
              <a:rPr lang="en-US" sz="3200" b="1" dirty="0" smtClean="0">
                <a:solidFill>
                  <a:srgbClr val="92D050"/>
                </a:solidFill>
              </a:rPr>
              <a:t>First-class functions </a:t>
            </a:r>
            <a:r>
              <a:rPr lang="en-US" sz="3200" dirty="0" smtClean="0">
                <a:solidFill>
                  <a:schemeClr val="bg1"/>
                </a:solidFill>
              </a:rPr>
              <a:t>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32766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 a language with first-class functions, functions are treated as variables they can be passed into another functions, and return function from functions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Functions can be passed into another function as an argument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81000" y="2590800"/>
            <a:ext cx="80772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2286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What is </a:t>
            </a:r>
            <a:r>
              <a:rPr lang="en-US" sz="3200" b="1" dirty="0" smtClean="0">
                <a:solidFill>
                  <a:srgbClr val="92D050"/>
                </a:solidFill>
              </a:rPr>
              <a:t>Dynamic Language </a:t>
            </a:r>
            <a:r>
              <a:rPr lang="en-US" sz="3200" dirty="0" smtClean="0">
                <a:solidFill>
                  <a:schemeClr val="bg1"/>
                </a:solidFill>
              </a:rPr>
              <a:t>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28194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Dynamic means ‘dynamically typed’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 dynamic language, we don’t have to define the data type of the variable while creating them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1000" y="16002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600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Dynamic Language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000" y="47244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4724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Strongly -typed-level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7" idx="2"/>
          </p:cNvCxnSpPr>
          <p:nvPr/>
        </p:nvCxnSpPr>
        <p:spPr>
          <a:xfrm rot="5400000">
            <a:off x="1441966" y="2280166"/>
            <a:ext cx="6212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57200" y="5334000"/>
            <a:ext cx="8077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5800" y="54496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 strongly-typed language, we’ve to define the data type of the variable while creating them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1562100" y="52197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533400" y="5943600"/>
            <a:ext cx="7924800" cy="685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81000" y="2362200"/>
            <a:ext cx="4953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762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What is </a:t>
            </a:r>
            <a:r>
              <a:rPr lang="en-US" sz="3200" b="1" dirty="0" smtClean="0">
                <a:solidFill>
                  <a:srgbClr val="92D050"/>
                </a:solidFill>
              </a:rPr>
              <a:t>Event Loop Concurrency Model</a:t>
            </a:r>
          </a:p>
          <a:p>
            <a:r>
              <a:rPr lang="en-US" sz="3200" b="1" dirty="0" smtClean="0">
                <a:solidFill>
                  <a:srgbClr val="92D050"/>
                </a:solidFill>
              </a:rPr>
              <a:t>/ Non-blocking Event Loop</a:t>
            </a:r>
            <a:r>
              <a:rPr lang="en-US" sz="3200" dirty="0" smtClean="0">
                <a:solidFill>
                  <a:schemeClr val="bg1"/>
                </a:solidFill>
              </a:rPr>
              <a:t>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24384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It is basically how JavaScript handles many events happening at the same time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1000" y="16002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600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Concurrency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24600" y="2971800"/>
            <a:ext cx="1905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53200" y="2971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Event Loop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7" idx="2"/>
          </p:cNvCxnSpPr>
          <p:nvPr/>
        </p:nvCxnSpPr>
        <p:spPr>
          <a:xfrm rot="5400000">
            <a:off x="1441966" y="2280166"/>
            <a:ext cx="6212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038600" y="3657600"/>
            <a:ext cx="48006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67200" y="3773269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It takes program, executes them in the background and then puts them back in the main thread once they are finished</a:t>
            </a: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7085806" y="3505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5800" y="5983069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we already know what is ‘concurrency model’ and ‘event loop’ so lets move on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81000" y="4343400"/>
            <a:ext cx="288925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09600" y="44196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 is basically a set of instructions that is executed in the computer CPU’s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81000" y="3581400"/>
            <a:ext cx="15113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85800" y="3581400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Thread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>
            <a:stCxn id="32" idx="2"/>
          </p:cNvCxnSpPr>
          <p:nvPr/>
        </p:nvCxnSpPr>
        <p:spPr>
          <a:xfrm rot="16200000" flipH="1">
            <a:off x="949325" y="4149725"/>
            <a:ext cx="38100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1294</Words>
  <Application>Microsoft Office PowerPoint</Application>
  <PresentationFormat>On-screen Show (4:3)</PresentationFormat>
  <Paragraphs>237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558</cp:revision>
  <dcterms:created xsi:type="dcterms:W3CDTF">2022-11-30T05:04:03Z</dcterms:created>
  <dcterms:modified xsi:type="dcterms:W3CDTF">2022-12-24T15:35:36Z</dcterms:modified>
</cp:coreProperties>
</file>