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2CBA9C8-CAFD-4E52-B77E-2811C44DB480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466E-1139-4C23-88EE-378E7C2DE89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20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A9C8-CAFD-4E52-B77E-2811C44DB480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466E-1139-4C23-88EE-378E7C2DE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28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A9C8-CAFD-4E52-B77E-2811C44DB480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466E-1139-4C23-88EE-378E7C2DE89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1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A9C8-CAFD-4E52-B77E-2811C44DB480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466E-1139-4C23-88EE-378E7C2DE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A9C8-CAFD-4E52-B77E-2811C44DB480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466E-1139-4C23-88EE-378E7C2DE89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24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A9C8-CAFD-4E52-B77E-2811C44DB480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466E-1139-4C23-88EE-378E7C2DE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72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A9C8-CAFD-4E52-B77E-2811C44DB480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466E-1139-4C23-88EE-378E7C2DE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909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A9C8-CAFD-4E52-B77E-2811C44DB480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466E-1139-4C23-88EE-378E7C2DE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24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A9C8-CAFD-4E52-B77E-2811C44DB480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466E-1139-4C23-88EE-378E7C2DE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4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A9C8-CAFD-4E52-B77E-2811C44DB480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466E-1139-4C23-88EE-378E7C2DE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66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A9C8-CAFD-4E52-B77E-2811C44DB480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466E-1139-4C23-88EE-378E7C2DE89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29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2CBA9C8-CAFD-4E52-B77E-2811C44DB480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B04466E-1139-4C23-88EE-378E7C2DE89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11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0DD30-ECB7-B85C-91D7-71E0BE81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Visited vs Not Visited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B140B-5169-4A60-B95C-5CD4A07B9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Month on month sales in the 316 outlets visited by BPs is similar to 1,372 outlets never visited by BPs</a:t>
            </a:r>
          </a:p>
          <a:p>
            <a:r>
              <a:rPr lang="en-US" dirty="0"/>
              <a:t>Tiger is the most popular brand with total volume of 36,006 hl closely followed by Heineken with total volume of 34,490 hl</a:t>
            </a:r>
          </a:p>
          <a:p>
            <a:r>
              <a:rPr lang="en-US" dirty="0"/>
              <a:t>Coffee Shops BP ABPS visited by BPs made a sale of 41,154 hl which is 97% total sales done all coffee shops BP ABPS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039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885C-2A8E-AFFF-B754-E6670513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Multiplier – Outlet Group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12B5B42-C3B7-0C1B-00A2-7209C42FA99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23657090"/>
              </p:ext>
            </p:extLst>
          </p:nvPr>
        </p:nvGraphicFramePr>
        <p:xfrm>
          <a:off x="1023938" y="2286000"/>
          <a:ext cx="4754564" cy="4351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282">
                  <a:extLst>
                    <a:ext uri="{9D8B030D-6E8A-4147-A177-3AD203B41FA5}">
                      <a16:colId xmlns:a16="http://schemas.microsoft.com/office/drawing/2014/main" val="836304673"/>
                    </a:ext>
                  </a:extLst>
                </a:gridCol>
                <a:gridCol w="2377282">
                  <a:extLst>
                    <a:ext uri="{9D8B030D-6E8A-4147-A177-3AD203B41FA5}">
                      <a16:colId xmlns:a16="http://schemas.microsoft.com/office/drawing/2014/main" val="3137593036"/>
                    </a:ext>
                  </a:extLst>
                </a:gridCol>
              </a:tblGrid>
              <a:tr h="543917">
                <a:tc>
                  <a:txBody>
                    <a:bodyPr/>
                    <a:lstStyle/>
                    <a:p>
                      <a:r>
                        <a:rPr lang="en-US" dirty="0"/>
                        <a:t>Outlet Group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Multiplier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1317142361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IN" dirty="0"/>
                        <a:t>TELOK BLANGAH</a:t>
                      </a:r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3178489931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US" dirty="0"/>
                        <a:t>UBI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2473842716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IN" dirty="0"/>
                        <a:t>TIONG BAHRU</a:t>
                      </a:r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1339574994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IN" dirty="0"/>
                        <a:t>KALLANG BAHRU</a:t>
                      </a:r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2637675884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IN" dirty="0"/>
                        <a:t>LITTLE INDIA</a:t>
                      </a:r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1758074338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IN" dirty="0"/>
                        <a:t>RACE COURSE</a:t>
                      </a:r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3448311317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IN" dirty="0"/>
                        <a:t>WHAMPOA</a:t>
                      </a:r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1654797042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9F99780-FD85-C265-D4CA-449129ED0F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41845805"/>
              </p:ext>
            </p:extLst>
          </p:nvPr>
        </p:nvGraphicFramePr>
        <p:xfrm>
          <a:off x="5989638" y="2286000"/>
          <a:ext cx="4754564" cy="4351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282">
                  <a:extLst>
                    <a:ext uri="{9D8B030D-6E8A-4147-A177-3AD203B41FA5}">
                      <a16:colId xmlns:a16="http://schemas.microsoft.com/office/drawing/2014/main" val="3102097332"/>
                    </a:ext>
                  </a:extLst>
                </a:gridCol>
                <a:gridCol w="2377282">
                  <a:extLst>
                    <a:ext uri="{9D8B030D-6E8A-4147-A177-3AD203B41FA5}">
                      <a16:colId xmlns:a16="http://schemas.microsoft.com/office/drawing/2014/main" val="1546271979"/>
                    </a:ext>
                  </a:extLst>
                </a:gridCol>
              </a:tblGrid>
              <a:tr h="543917">
                <a:tc>
                  <a:txBody>
                    <a:bodyPr/>
                    <a:lstStyle/>
                    <a:p>
                      <a:r>
                        <a:rPr lang="en-US" dirty="0"/>
                        <a:t>Outlet Group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Multiplier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654345915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IN" dirty="0"/>
                        <a:t>LOR CHUAN</a:t>
                      </a:r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1897276094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IN" dirty="0"/>
                        <a:t>SERANGOON</a:t>
                      </a:r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1447702167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IN" dirty="0"/>
                        <a:t>BEDOK</a:t>
                      </a:r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2176759351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IN" dirty="0"/>
                        <a:t>CLEMENTI</a:t>
                      </a:r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2237026787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IN" dirty="0"/>
                        <a:t>WOODLANDS</a:t>
                      </a:r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617073727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IN" dirty="0"/>
                        <a:t>TEBAN GDN</a:t>
                      </a:r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3049443255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IN" dirty="0"/>
                        <a:t>TOA PAYOH</a:t>
                      </a:r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3227459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283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9C37-FE4F-17A7-79A6-6AF85354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Multiplier – Salary &amp; Tenure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4D53CF9-7A40-1F02-C1BD-75E11FAA340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54808967"/>
              </p:ext>
            </p:extLst>
          </p:nvPr>
        </p:nvGraphicFramePr>
        <p:xfrm>
          <a:off x="1023938" y="2286000"/>
          <a:ext cx="4754564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282">
                  <a:extLst>
                    <a:ext uri="{9D8B030D-6E8A-4147-A177-3AD203B41FA5}">
                      <a16:colId xmlns:a16="http://schemas.microsoft.com/office/drawing/2014/main" val="3371225431"/>
                    </a:ext>
                  </a:extLst>
                </a:gridCol>
                <a:gridCol w="2377282">
                  <a:extLst>
                    <a:ext uri="{9D8B030D-6E8A-4147-A177-3AD203B41FA5}">
                      <a16:colId xmlns:a16="http://schemas.microsoft.com/office/drawing/2014/main" val="767443022"/>
                    </a:ext>
                  </a:extLst>
                </a:gridCol>
              </a:tblGrid>
              <a:tr h="725223"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Multiplier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1281868793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r>
                        <a:rPr lang="en-US" dirty="0"/>
                        <a:t>1000-1200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3987654149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r>
                        <a:rPr lang="en-US" dirty="0"/>
                        <a:t>1200-1400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3696429013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r>
                        <a:rPr lang="en-US" dirty="0"/>
                        <a:t>1400-1600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3555833792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r>
                        <a:rPr lang="en-US" dirty="0"/>
                        <a:t>1600-1800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1.11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3996424719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r>
                        <a:rPr lang="en-US" dirty="0"/>
                        <a:t>1800+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1.14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1014292222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90560D6-2042-D238-D9E9-9C1AB128A6D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90630141"/>
              </p:ext>
            </p:extLst>
          </p:nvPr>
        </p:nvGraphicFramePr>
        <p:xfrm>
          <a:off x="5989638" y="2286000"/>
          <a:ext cx="4754564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282">
                  <a:extLst>
                    <a:ext uri="{9D8B030D-6E8A-4147-A177-3AD203B41FA5}">
                      <a16:colId xmlns:a16="http://schemas.microsoft.com/office/drawing/2014/main" val="2924724102"/>
                    </a:ext>
                  </a:extLst>
                </a:gridCol>
                <a:gridCol w="2377282">
                  <a:extLst>
                    <a:ext uri="{9D8B030D-6E8A-4147-A177-3AD203B41FA5}">
                      <a16:colId xmlns:a16="http://schemas.microsoft.com/office/drawing/2014/main" val="1767332764"/>
                    </a:ext>
                  </a:extLst>
                </a:gridCol>
              </a:tblGrid>
              <a:tr h="725223">
                <a:tc>
                  <a:txBody>
                    <a:bodyPr/>
                    <a:lstStyle/>
                    <a:p>
                      <a:r>
                        <a:rPr lang="en-US" dirty="0"/>
                        <a:t>Tenure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Multiplier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3562371893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r>
                        <a:rPr lang="en-US" dirty="0"/>
                        <a:t>0-2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1.03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3855905927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r>
                        <a:rPr lang="en-US" dirty="0"/>
                        <a:t>3-5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1.07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19678150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r>
                        <a:rPr lang="en-US" dirty="0"/>
                        <a:t>6-10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2685277634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r>
                        <a:rPr lang="en-US" dirty="0"/>
                        <a:t>11-15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1595606036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r>
                        <a:rPr lang="en-US" dirty="0"/>
                        <a:t>15+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3724570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536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EE600-E5F0-41DA-3B5F-C5517C85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 Demographic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7517-F646-3D2B-65E9-81C9C7619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31% of all the Malaysian are in top quartile of contribution to total outlet sales while 32% Chinese are at the bottom percentile</a:t>
            </a:r>
          </a:p>
          <a:p>
            <a:r>
              <a:rPr lang="en-US" dirty="0"/>
              <a:t>35% of people belonging to age group 35-44 are in top quartile of total and average volume</a:t>
            </a:r>
          </a:p>
          <a:p>
            <a:r>
              <a:rPr lang="en-US" dirty="0"/>
              <a:t>38% of all the people belonging to age group 45-54 are in top quartile of contribution to total sales</a:t>
            </a:r>
          </a:p>
          <a:p>
            <a:r>
              <a:rPr lang="en-US" dirty="0"/>
              <a:t>43% of all the people whose tenure is 11-15 years are in top quartile of total contribution to sales while 40% of people with tenure 3-5 years are at the bottom percentile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5307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0283-D9B8-C1B7-A87C-BF472396F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 Performance by Outlet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FAF60-D9A6-F9B5-3CB8-26944DBBF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27 outlets, BP contribution to total sales was less than 5%</a:t>
            </a:r>
          </a:p>
          <a:p>
            <a:r>
              <a:rPr lang="en-US" dirty="0"/>
              <a:t>In 25 outlets BP contribution to total sales was more than 95%</a:t>
            </a:r>
          </a:p>
          <a:p>
            <a:r>
              <a:rPr lang="en-US" dirty="0"/>
              <a:t>In 176 outlets BP contribution to total sales was more than 50%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847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8432-6B15-6BD7-F629-89D395D8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 Contribution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8C110-5F81-6CCB-8FF3-DF1A89787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3 outlet types where BP has made the highest contribution to the total sales are:</a:t>
            </a:r>
          </a:p>
          <a:p>
            <a:pPr lvl="1"/>
            <a:r>
              <a:rPr lang="en-US" dirty="0"/>
              <a:t>Value Chinese – 43% (112 hl)</a:t>
            </a:r>
          </a:p>
          <a:p>
            <a:pPr lvl="1"/>
            <a:r>
              <a:rPr lang="en-US" dirty="0"/>
              <a:t>Hawker Drink Stall – 39% (300 hl)</a:t>
            </a:r>
          </a:p>
          <a:p>
            <a:pPr lvl="1"/>
            <a:r>
              <a:rPr lang="en-US" dirty="0"/>
              <a:t>Coffee Shops BP ABPS – 36% (23,694 hl)</a:t>
            </a:r>
          </a:p>
          <a:p>
            <a:r>
              <a:rPr lang="en-US" dirty="0"/>
              <a:t>Contribution of BP to sales is similar across brands with ~35%</a:t>
            </a:r>
          </a:p>
          <a:p>
            <a:r>
              <a:rPr lang="en-US" dirty="0"/>
              <a:t>Contribution of BP across different outlet segments is 34% (gold), 35% (silver) and 39% (bronze)</a:t>
            </a:r>
          </a:p>
          <a:p>
            <a:r>
              <a:rPr lang="en-US" dirty="0"/>
              <a:t>Contribution of BP based on how often sales rep visit the outlet is similar to outlet segmentation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495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154CE-A3F5-7042-F5B9-4786DE85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 Contribution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95246-8282-C6A8-F539-60E2A1160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increase in average monthly sale when BP visits the outlet is 17% (316 outlets). The following is breakdown by outlet type:</a:t>
            </a:r>
          </a:p>
          <a:p>
            <a:pPr lvl="1"/>
            <a:r>
              <a:rPr lang="en-US" dirty="0"/>
              <a:t>Chinese Restaurant – 103%</a:t>
            </a:r>
          </a:p>
          <a:p>
            <a:pPr lvl="1"/>
            <a:r>
              <a:rPr lang="en-US" dirty="0"/>
              <a:t>Coffee Shops BP Non ABPS – 20%</a:t>
            </a:r>
          </a:p>
          <a:p>
            <a:pPr lvl="1"/>
            <a:r>
              <a:rPr lang="en-US" dirty="0"/>
              <a:t>Coffee Shops BP ABPS – 17%</a:t>
            </a:r>
          </a:p>
          <a:p>
            <a:pPr lvl="1"/>
            <a:r>
              <a:rPr lang="en-US" dirty="0"/>
              <a:t>Coffee Shops Non BP – 12%</a:t>
            </a:r>
          </a:p>
          <a:p>
            <a:pPr lvl="1"/>
            <a:r>
              <a:rPr lang="en-US" dirty="0"/>
              <a:t>Family Food Court – (6%)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664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123A-96C1-8A68-B415-A1FE5DE7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38695-8A41-99D9-75E3-7BC72E89E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BP features (Age, Tenure and Nationality) were joined in the BP sell out data</a:t>
            </a:r>
          </a:p>
          <a:p>
            <a:r>
              <a:rPr lang="en-US" dirty="0"/>
              <a:t>Outlet Type and Outlet Group were also joined in the dataset</a:t>
            </a:r>
          </a:p>
          <a:p>
            <a:r>
              <a:rPr lang="en-US" dirty="0"/>
              <a:t>Date preprocessing was done and 97 independent features were created to improve model performance</a:t>
            </a:r>
          </a:p>
          <a:p>
            <a:r>
              <a:rPr lang="en-US" dirty="0"/>
              <a:t>Various interpretable model like Lasso CV, Elastic Net, </a:t>
            </a:r>
            <a:r>
              <a:rPr lang="en-US" dirty="0" err="1"/>
              <a:t>Baysian</a:t>
            </a:r>
            <a:r>
              <a:rPr lang="en-US" dirty="0"/>
              <a:t> Ridge, GLM, </a:t>
            </a:r>
            <a:r>
              <a:rPr lang="en-US" dirty="0" err="1"/>
              <a:t>etc</a:t>
            </a:r>
            <a:r>
              <a:rPr lang="en-US" dirty="0"/>
              <a:t> were run. The best performing model was Poisson Regressor with the R2 value of 52%</a:t>
            </a:r>
          </a:p>
          <a:p>
            <a:r>
              <a:rPr lang="en-US" dirty="0"/>
              <a:t>The y intercept was 3.413 which equates to 30.368 bottles sold when nothing else is considered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358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8DE33-B624-0EE4-19F2-3EF5F095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Multiplier – Age &amp; Brand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F4898D6-D8DA-9446-295A-AC72B2BD46B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24018938"/>
              </p:ext>
            </p:extLst>
          </p:nvPr>
        </p:nvGraphicFramePr>
        <p:xfrm>
          <a:off x="1023938" y="2286000"/>
          <a:ext cx="4754564" cy="435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282">
                  <a:extLst>
                    <a:ext uri="{9D8B030D-6E8A-4147-A177-3AD203B41FA5}">
                      <a16:colId xmlns:a16="http://schemas.microsoft.com/office/drawing/2014/main" val="1897224356"/>
                    </a:ext>
                  </a:extLst>
                </a:gridCol>
                <a:gridCol w="2377282">
                  <a:extLst>
                    <a:ext uri="{9D8B030D-6E8A-4147-A177-3AD203B41FA5}">
                      <a16:colId xmlns:a16="http://schemas.microsoft.com/office/drawing/2014/main" val="1156296006"/>
                    </a:ext>
                  </a:extLst>
                </a:gridCol>
              </a:tblGrid>
              <a:tr h="62162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Multiplier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2567189781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18-24</a:t>
                      </a:r>
                      <a:endParaRPr lang="en-IN" dirty="0">
                        <a:effectLst/>
                      </a:endParaRPr>
                    </a:p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9" marR="8739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1.05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3720998205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US" dirty="0"/>
                        <a:t>25-34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1.09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1348243728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US" dirty="0"/>
                        <a:t>35-44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1.02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2472305120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US" dirty="0"/>
                        <a:t>45-54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1922133524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US" dirty="0"/>
                        <a:t>55-64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1721001071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US" dirty="0"/>
                        <a:t>65+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570341434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C6BAA07-7649-237E-C3B4-849C80E4068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19773148"/>
              </p:ext>
            </p:extLst>
          </p:nvPr>
        </p:nvGraphicFramePr>
        <p:xfrm>
          <a:off x="5989638" y="2286000"/>
          <a:ext cx="4754564" cy="435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282">
                  <a:extLst>
                    <a:ext uri="{9D8B030D-6E8A-4147-A177-3AD203B41FA5}">
                      <a16:colId xmlns:a16="http://schemas.microsoft.com/office/drawing/2014/main" val="1830081896"/>
                    </a:ext>
                  </a:extLst>
                </a:gridCol>
                <a:gridCol w="2377282">
                  <a:extLst>
                    <a:ext uri="{9D8B030D-6E8A-4147-A177-3AD203B41FA5}">
                      <a16:colId xmlns:a16="http://schemas.microsoft.com/office/drawing/2014/main" val="230017451"/>
                    </a:ext>
                  </a:extLst>
                </a:gridCol>
              </a:tblGrid>
              <a:tr h="870268">
                <a:tc>
                  <a:txBody>
                    <a:bodyPr/>
                    <a:lstStyle/>
                    <a:p>
                      <a:r>
                        <a:rPr lang="en-US" dirty="0"/>
                        <a:t>Brand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Multiplier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3848360794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r>
                        <a:rPr lang="en-US" dirty="0"/>
                        <a:t>Heineken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1.95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2159920464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r>
                        <a:rPr lang="en-US" dirty="0"/>
                        <a:t>Tiger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1.94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949940043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r>
                        <a:rPr lang="en-US" dirty="0"/>
                        <a:t>Crystal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2633829804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r>
                        <a:rPr lang="en-US" dirty="0"/>
                        <a:t>Guinness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3517736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86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A67A-7587-B22B-6589-28DAAD80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Multiplier – Day &amp; Month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7BCEA66-5291-FAFE-A390-546E2CE3182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71486438"/>
              </p:ext>
            </p:extLst>
          </p:nvPr>
        </p:nvGraphicFramePr>
        <p:xfrm>
          <a:off x="1023938" y="2286000"/>
          <a:ext cx="4754564" cy="4351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282">
                  <a:extLst>
                    <a:ext uri="{9D8B030D-6E8A-4147-A177-3AD203B41FA5}">
                      <a16:colId xmlns:a16="http://schemas.microsoft.com/office/drawing/2014/main" val="2711844919"/>
                    </a:ext>
                  </a:extLst>
                </a:gridCol>
                <a:gridCol w="2377282">
                  <a:extLst>
                    <a:ext uri="{9D8B030D-6E8A-4147-A177-3AD203B41FA5}">
                      <a16:colId xmlns:a16="http://schemas.microsoft.com/office/drawing/2014/main" val="1721711435"/>
                    </a:ext>
                  </a:extLst>
                </a:gridCol>
              </a:tblGrid>
              <a:tr h="543917">
                <a:tc>
                  <a:txBody>
                    <a:bodyPr/>
                    <a:lstStyle/>
                    <a:p>
                      <a:r>
                        <a:rPr lang="en-US" dirty="0"/>
                        <a:t>Day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Multiplier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834067432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3867931252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US" dirty="0"/>
                        <a:t>Tuesday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440190626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4030629018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3078717815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1.05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469657307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US" dirty="0"/>
                        <a:t>Saturday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1.01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46581175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US" dirty="0"/>
                        <a:t>Sunday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4197121845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5478368-FFB6-768A-4A17-1715ED9C111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00386275"/>
              </p:ext>
            </p:extLst>
          </p:nvPr>
        </p:nvGraphicFramePr>
        <p:xfrm>
          <a:off x="5989638" y="2286000"/>
          <a:ext cx="4754564" cy="435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282">
                  <a:extLst>
                    <a:ext uri="{9D8B030D-6E8A-4147-A177-3AD203B41FA5}">
                      <a16:colId xmlns:a16="http://schemas.microsoft.com/office/drawing/2014/main" val="4128607596"/>
                    </a:ext>
                  </a:extLst>
                </a:gridCol>
                <a:gridCol w="2377282">
                  <a:extLst>
                    <a:ext uri="{9D8B030D-6E8A-4147-A177-3AD203B41FA5}">
                      <a16:colId xmlns:a16="http://schemas.microsoft.com/office/drawing/2014/main" val="1650521666"/>
                    </a:ext>
                  </a:extLst>
                </a:gridCol>
              </a:tblGrid>
              <a:tr h="435134">
                <a:tc>
                  <a:txBody>
                    <a:bodyPr/>
                    <a:lstStyle/>
                    <a:p>
                      <a:r>
                        <a:rPr lang="en-US" dirty="0"/>
                        <a:t>Month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Multiplier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1427077007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r>
                        <a:rPr lang="en-US" dirty="0"/>
                        <a:t>January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1.02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1894534241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r>
                        <a:rPr lang="en-US" dirty="0"/>
                        <a:t>February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2880349708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1515249139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r>
                        <a:rPr lang="en-US" dirty="0"/>
                        <a:t>April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1245948976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r>
                        <a:rPr lang="en-US" dirty="0"/>
                        <a:t>May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1.04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4174429597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r>
                        <a:rPr lang="en-US" dirty="0"/>
                        <a:t>June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1.02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2728672273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r>
                        <a:rPr lang="en-US" dirty="0"/>
                        <a:t>July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3511389725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r>
                        <a:rPr lang="en-US" dirty="0"/>
                        <a:t>August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3237106744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r>
                        <a:rPr lang="en-US" dirty="0"/>
                        <a:t>September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2276473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307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0C95-167B-0C52-6C4C-39F13C0E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Multiplier – Nationality &amp; Outlet Type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14E863B-95A8-3038-11B8-AA67F9AC3AF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69662926"/>
              </p:ext>
            </p:extLst>
          </p:nvPr>
        </p:nvGraphicFramePr>
        <p:xfrm>
          <a:off x="1023938" y="2286000"/>
          <a:ext cx="4754564" cy="4351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282">
                  <a:extLst>
                    <a:ext uri="{9D8B030D-6E8A-4147-A177-3AD203B41FA5}">
                      <a16:colId xmlns:a16="http://schemas.microsoft.com/office/drawing/2014/main" val="1354041854"/>
                    </a:ext>
                  </a:extLst>
                </a:gridCol>
                <a:gridCol w="2377282">
                  <a:extLst>
                    <a:ext uri="{9D8B030D-6E8A-4147-A177-3AD203B41FA5}">
                      <a16:colId xmlns:a16="http://schemas.microsoft.com/office/drawing/2014/main" val="215922647"/>
                    </a:ext>
                  </a:extLst>
                </a:gridCol>
              </a:tblGrid>
              <a:tr h="543917">
                <a:tc>
                  <a:txBody>
                    <a:bodyPr/>
                    <a:lstStyle/>
                    <a:p>
                      <a:r>
                        <a:rPr lang="en-US" dirty="0"/>
                        <a:t>Nationality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Multiplier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3351853097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US" dirty="0"/>
                        <a:t>Chinese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2547829904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US" dirty="0"/>
                        <a:t>Singaporean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1.03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1074733229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US" dirty="0"/>
                        <a:t>Thai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1.02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2313834600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US" dirty="0"/>
                        <a:t>Cambodian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1774832601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US" dirty="0"/>
                        <a:t>Indonesian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572648691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US" dirty="0"/>
                        <a:t>Malaysian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1699540055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US" dirty="0"/>
                        <a:t>Vietnamese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2547082050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6611FBA-23EC-6C26-C32D-A8C743E7533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66231325"/>
              </p:ext>
            </p:extLst>
          </p:nvPr>
        </p:nvGraphicFramePr>
        <p:xfrm>
          <a:off x="5989638" y="2286000"/>
          <a:ext cx="4754564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282">
                  <a:extLst>
                    <a:ext uri="{9D8B030D-6E8A-4147-A177-3AD203B41FA5}">
                      <a16:colId xmlns:a16="http://schemas.microsoft.com/office/drawing/2014/main" val="887884082"/>
                    </a:ext>
                  </a:extLst>
                </a:gridCol>
                <a:gridCol w="2377282">
                  <a:extLst>
                    <a:ext uri="{9D8B030D-6E8A-4147-A177-3AD203B41FA5}">
                      <a16:colId xmlns:a16="http://schemas.microsoft.com/office/drawing/2014/main" val="1555637817"/>
                    </a:ext>
                  </a:extLst>
                </a:gridCol>
              </a:tblGrid>
              <a:tr h="498662">
                <a:tc>
                  <a:txBody>
                    <a:bodyPr/>
                    <a:lstStyle/>
                    <a:p>
                      <a:r>
                        <a:rPr lang="en-US" dirty="0"/>
                        <a:t>Outlet Type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Multiplier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3375766616"/>
                  </a:ext>
                </a:extLst>
              </a:tr>
              <a:tr h="498662">
                <a:tc>
                  <a:txBody>
                    <a:bodyPr/>
                    <a:lstStyle/>
                    <a:p>
                      <a:r>
                        <a:rPr lang="en-US" dirty="0"/>
                        <a:t>Family Food Court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1.42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2188058597"/>
                  </a:ext>
                </a:extLst>
              </a:tr>
              <a:tr h="498662">
                <a:tc>
                  <a:txBody>
                    <a:bodyPr/>
                    <a:lstStyle/>
                    <a:p>
                      <a:r>
                        <a:rPr lang="en-US" dirty="0"/>
                        <a:t>Hawker Drink Stall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1.05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3268770494"/>
                  </a:ext>
                </a:extLst>
              </a:tr>
              <a:tr h="498662">
                <a:tc>
                  <a:txBody>
                    <a:bodyPr/>
                    <a:lstStyle/>
                    <a:p>
                      <a:r>
                        <a:rPr lang="en-US" dirty="0"/>
                        <a:t>Chinese Restaurant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1.04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2046868927"/>
                  </a:ext>
                </a:extLst>
              </a:tr>
              <a:tr h="498662">
                <a:tc>
                  <a:txBody>
                    <a:bodyPr/>
                    <a:lstStyle/>
                    <a:p>
                      <a:r>
                        <a:rPr lang="en-US" dirty="0"/>
                        <a:t>Value Chinese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1.02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893610707"/>
                  </a:ext>
                </a:extLst>
              </a:tr>
              <a:tr h="498662">
                <a:tc>
                  <a:txBody>
                    <a:bodyPr/>
                    <a:lstStyle/>
                    <a:p>
                      <a:r>
                        <a:rPr lang="en-US" dirty="0"/>
                        <a:t>Coffee Shops Non BP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150980740"/>
                  </a:ext>
                </a:extLst>
              </a:tr>
              <a:tr h="860704">
                <a:tc>
                  <a:txBody>
                    <a:bodyPr/>
                    <a:lstStyle/>
                    <a:p>
                      <a:r>
                        <a:rPr lang="en-US" dirty="0"/>
                        <a:t>Coffee Shops BP Non ABPS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4284296228"/>
                  </a:ext>
                </a:extLst>
              </a:tr>
              <a:tr h="498662">
                <a:tc>
                  <a:txBody>
                    <a:bodyPr/>
                    <a:lstStyle/>
                    <a:p>
                      <a:r>
                        <a:rPr lang="en-US" dirty="0"/>
                        <a:t>Coffee Shops BP APBS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1753135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363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C3634-6D21-AF7A-CFA0-8269D5C0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Multiplier – Outlet Group</a:t>
            </a:r>
            <a:endParaRPr lang="en-IN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991459A-AE47-8414-E08E-4554AB3B435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26528730"/>
              </p:ext>
            </p:extLst>
          </p:nvPr>
        </p:nvGraphicFramePr>
        <p:xfrm>
          <a:off x="1023938" y="2286000"/>
          <a:ext cx="4754564" cy="4351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282">
                  <a:extLst>
                    <a:ext uri="{9D8B030D-6E8A-4147-A177-3AD203B41FA5}">
                      <a16:colId xmlns:a16="http://schemas.microsoft.com/office/drawing/2014/main" val="3050927499"/>
                    </a:ext>
                  </a:extLst>
                </a:gridCol>
                <a:gridCol w="2377282">
                  <a:extLst>
                    <a:ext uri="{9D8B030D-6E8A-4147-A177-3AD203B41FA5}">
                      <a16:colId xmlns:a16="http://schemas.microsoft.com/office/drawing/2014/main" val="1748037675"/>
                    </a:ext>
                  </a:extLst>
                </a:gridCol>
              </a:tblGrid>
              <a:tr h="395576">
                <a:tc>
                  <a:txBody>
                    <a:bodyPr/>
                    <a:lstStyle/>
                    <a:p>
                      <a:r>
                        <a:rPr lang="en-US" dirty="0"/>
                        <a:t>Outlet Group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Multiplier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3723384193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r>
                        <a:rPr lang="en-IN" dirty="0"/>
                        <a:t>RAFFLES PLACE</a:t>
                      </a:r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1.42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1187995339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r>
                        <a:rPr lang="en-IN" dirty="0"/>
                        <a:t>BUKIT PANJANG</a:t>
                      </a:r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1.26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3271234151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r>
                        <a:rPr lang="en-IN" dirty="0"/>
                        <a:t>YUNG CHING RD</a:t>
                      </a:r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1.23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1719074182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r>
                        <a:rPr lang="en-IN" dirty="0"/>
                        <a:t>BUKIT BATOK</a:t>
                      </a:r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1.13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1829756309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r>
                        <a:rPr lang="en-IN" dirty="0"/>
                        <a:t>PEOPLE'S PK</a:t>
                      </a:r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2644332575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r>
                        <a:rPr lang="en-IN" dirty="0"/>
                        <a:t>MACPHERSON</a:t>
                      </a:r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1.09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1622215448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r>
                        <a:rPr lang="en-IN" dirty="0"/>
                        <a:t>SENGKANG</a:t>
                      </a:r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1.06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4164013824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r>
                        <a:rPr lang="en-IN" dirty="0"/>
                        <a:t>CHOA CHU KANG</a:t>
                      </a:r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1.05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3929372281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r>
                        <a:rPr lang="en-IN" dirty="0"/>
                        <a:t>BOON LAY</a:t>
                      </a:r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1.05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169675434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r>
                        <a:rPr lang="en-IN" dirty="0"/>
                        <a:t>SEMBAWANG</a:t>
                      </a:r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1.04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1516103002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12F2BB6-B8D2-2457-C117-AC05ACDAC27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58325882"/>
              </p:ext>
            </p:extLst>
          </p:nvPr>
        </p:nvGraphicFramePr>
        <p:xfrm>
          <a:off x="5989638" y="2286000"/>
          <a:ext cx="4754564" cy="4556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282">
                  <a:extLst>
                    <a:ext uri="{9D8B030D-6E8A-4147-A177-3AD203B41FA5}">
                      <a16:colId xmlns:a16="http://schemas.microsoft.com/office/drawing/2014/main" val="1454486056"/>
                    </a:ext>
                  </a:extLst>
                </a:gridCol>
                <a:gridCol w="2377282">
                  <a:extLst>
                    <a:ext uri="{9D8B030D-6E8A-4147-A177-3AD203B41FA5}">
                      <a16:colId xmlns:a16="http://schemas.microsoft.com/office/drawing/2014/main" val="1121114973"/>
                    </a:ext>
                  </a:extLst>
                </a:gridCol>
              </a:tblGrid>
              <a:tr h="4351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Outlet Group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Multiplier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3118354415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r>
                        <a:rPr lang="en-IN" dirty="0"/>
                        <a:t>HARBOURFRONT</a:t>
                      </a:r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1.03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342865304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r>
                        <a:rPr lang="en-IN" dirty="0"/>
                        <a:t>PASIR RIS</a:t>
                      </a:r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1.03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4101520133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r>
                        <a:rPr lang="en-IN" dirty="0"/>
                        <a:t>DOVER</a:t>
                      </a:r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1.03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4094713546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r>
                        <a:rPr lang="en-IN" dirty="0"/>
                        <a:t>BUKIT MERAH</a:t>
                      </a:r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1.03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569520812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r>
                        <a:rPr lang="en-IN" dirty="0"/>
                        <a:t>YISHUN</a:t>
                      </a:r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1.03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145559787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r>
                        <a:rPr lang="en-IN" dirty="0"/>
                        <a:t>JLN KAYU</a:t>
                      </a:r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1.01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4103903132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r>
                        <a:rPr lang="en-IN" dirty="0"/>
                        <a:t>HOLLAND RD, SIXTH AVE</a:t>
                      </a:r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1.01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3752286466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r>
                        <a:rPr lang="en-IN" dirty="0"/>
                        <a:t>MANDAI</a:t>
                      </a:r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1761270799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r>
                        <a:rPr lang="en-IN" dirty="0"/>
                        <a:t>BEDOK RESERVOIR RD</a:t>
                      </a:r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3989499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347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3F54D-AB99-0F01-E973-14CF0971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Multiplier – Outlet Group</a:t>
            </a:r>
            <a:endParaRPr lang="en-IN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752305C-039F-2DBF-D393-D24F0DA51F1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35510814"/>
              </p:ext>
            </p:extLst>
          </p:nvPr>
        </p:nvGraphicFramePr>
        <p:xfrm>
          <a:off x="1023938" y="2286000"/>
          <a:ext cx="4754564" cy="4351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282">
                  <a:extLst>
                    <a:ext uri="{9D8B030D-6E8A-4147-A177-3AD203B41FA5}">
                      <a16:colId xmlns:a16="http://schemas.microsoft.com/office/drawing/2014/main" val="1856782068"/>
                    </a:ext>
                  </a:extLst>
                </a:gridCol>
                <a:gridCol w="2377282">
                  <a:extLst>
                    <a:ext uri="{9D8B030D-6E8A-4147-A177-3AD203B41FA5}">
                      <a16:colId xmlns:a16="http://schemas.microsoft.com/office/drawing/2014/main" val="2424729040"/>
                    </a:ext>
                  </a:extLst>
                </a:gridCol>
              </a:tblGrid>
              <a:tr h="543917">
                <a:tc>
                  <a:txBody>
                    <a:bodyPr/>
                    <a:lstStyle/>
                    <a:p>
                      <a:r>
                        <a:rPr lang="en-US" dirty="0"/>
                        <a:t>Outlet Group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Multiplier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1835717326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IN" dirty="0"/>
                        <a:t>PUNGGOL</a:t>
                      </a:r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191498474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IN" dirty="0"/>
                        <a:t>BUGIS</a:t>
                      </a:r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2936081219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IN" dirty="0"/>
                        <a:t>OLD AIRPORT</a:t>
                      </a:r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2880813085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IN" dirty="0"/>
                        <a:t>JURONG HILL</a:t>
                      </a:r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2117430287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IN" dirty="0"/>
                        <a:t>SIMEI</a:t>
                      </a:r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590071910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IN" dirty="0"/>
                        <a:t>TANJONG PAGAR</a:t>
                      </a:r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1384756878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IN" dirty="0"/>
                        <a:t>KING ALBERT PK</a:t>
                      </a:r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1440139971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D8D3EDA-7682-DC4C-DFE3-A736D812714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20971456"/>
              </p:ext>
            </p:extLst>
          </p:nvPr>
        </p:nvGraphicFramePr>
        <p:xfrm>
          <a:off x="5989638" y="2286000"/>
          <a:ext cx="4754564" cy="4351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282">
                  <a:extLst>
                    <a:ext uri="{9D8B030D-6E8A-4147-A177-3AD203B41FA5}">
                      <a16:colId xmlns:a16="http://schemas.microsoft.com/office/drawing/2014/main" val="915961386"/>
                    </a:ext>
                  </a:extLst>
                </a:gridCol>
                <a:gridCol w="2377282">
                  <a:extLst>
                    <a:ext uri="{9D8B030D-6E8A-4147-A177-3AD203B41FA5}">
                      <a16:colId xmlns:a16="http://schemas.microsoft.com/office/drawing/2014/main" val="3001317456"/>
                    </a:ext>
                  </a:extLst>
                </a:gridCol>
              </a:tblGrid>
              <a:tr h="543917">
                <a:tc>
                  <a:txBody>
                    <a:bodyPr/>
                    <a:lstStyle/>
                    <a:p>
                      <a:r>
                        <a:rPr lang="en-US" dirty="0"/>
                        <a:t>Outlet Group</a:t>
                      </a:r>
                      <a:endParaRPr lang="en-IN" dirty="0"/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Multiplier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1176443134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IN" dirty="0"/>
                        <a:t>MARINE PARADE</a:t>
                      </a:r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3077310192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IN" dirty="0"/>
                        <a:t>QUEENSTOWN</a:t>
                      </a:r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1115137916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IN" dirty="0"/>
                        <a:t>BRADDELL</a:t>
                      </a:r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3653802305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IN" dirty="0"/>
                        <a:t>HOUGANG</a:t>
                      </a:r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3306614596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IN" dirty="0"/>
                        <a:t>ANG MO KIO</a:t>
                      </a:r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1552339887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IN" dirty="0"/>
                        <a:t>CHANGI VILLAGE</a:t>
                      </a:r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3308197874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IN" dirty="0"/>
                        <a:t>SIMS AVE</a:t>
                      </a:r>
                    </a:p>
                  </a:txBody>
                  <a:tcPr marL="83904" marR="8390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  <a:endParaRPr lang="en-IN" dirty="0"/>
                    </a:p>
                  </a:txBody>
                  <a:tcPr marL="83904" marR="83904"/>
                </a:tc>
                <a:extLst>
                  <a:ext uri="{0D108BD9-81ED-4DB2-BD59-A6C34878D82A}">
                    <a16:rowId xmlns:a16="http://schemas.microsoft.com/office/drawing/2014/main" val="119409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116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212</TotalTime>
  <Words>794</Words>
  <Application>Microsoft Office PowerPoint</Application>
  <PresentationFormat>Widescreen</PresentationFormat>
  <Paragraphs>263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Tw Cen MT</vt:lpstr>
      <vt:lpstr>Tw Cen MT Condensed</vt:lpstr>
      <vt:lpstr>Wingdings 3</vt:lpstr>
      <vt:lpstr>Integral</vt:lpstr>
      <vt:lpstr>Visited vs Not Visited</vt:lpstr>
      <vt:lpstr>BP Contribution Analysis</vt:lpstr>
      <vt:lpstr>BP Contribution Analysis</vt:lpstr>
      <vt:lpstr>ML model analysis</vt:lpstr>
      <vt:lpstr>Multiplier – Age &amp; Brand</vt:lpstr>
      <vt:lpstr>Multiplier – Day &amp; Month</vt:lpstr>
      <vt:lpstr>Multiplier – Nationality &amp; Outlet Type</vt:lpstr>
      <vt:lpstr>Multiplier – Outlet Group</vt:lpstr>
      <vt:lpstr>Multiplier – Outlet Group</vt:lpstr>
      <vt:lpstr>Multiplier – Outlet Group</vt:lpstr>
      <vt:lpstr>Multiplier – Salary &amp; Tenure</vt:lpstr>
      <vt:lpstr>BP Demographic Analysis</vt:lpstr>
      <vt:lpstr>BP Performance by Outlet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Visited vs Not Visited</dc:title>
  <dc:creator>Adnan Kitabi</dc:creator>
  <cp:lastModifiedBy>Adnan Kitabi</cp:lastModifiedBy>
  <cp:revision>5</cp:revision>
  <dcterms:created xsi:type="dcterms:W3CDTF">2024-02-02T03:42:02Z</dcterms:created>
  <dcterms:modified xsi:type="dcterms:W3CDTF">2024-02-02T07:14:30Z</dcterms:modified>
</cp:coreProperties>
</file>