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CAD96-4A8B-E44C-B889-5B20C618C7BF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5B865-0B44-D042-8040-BFEF9C5A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7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9fe4f5b21_1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9fe4f5b21_1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D333F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9CA-99AF-EC4D-8862-2DBDDDBD831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0EC7-B76F-3344-9C73-7C4F4070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6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9CA-99AF-EC4D-8862-2DBDDDBD831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0EC7-B76F-3344-9C73-7C4F4070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9CA-99AF-EC4D-8862-2DBDDDBD831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0EC7-B76F-3344-9C73-7C4F4070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03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06390" rtl="0">
              <a:spcBef>
                <a:spcPts val="1333"/>
              </a:spcBef>
              <a:spcAft>
                <a:spcPts val="0"/>
              </a:spcAft>
              <a:buSzPts val="1200"/>
              <a:buChar char="–"/>
              <a:defRPr/>
            </a:lvl2pPr>
            <a:lvl3pPr marL="1828754" lvl="2" indent="-406390" rtl="0">
              <a:spcBef>
                <a:spcPts val="1333"/>
              </a:spcBef>
              <a:spcAft>
                <a:spcPts val="0"/>
              </a:spcAft>
              <a:buSzPts val="1200"/>
              <a:buChar char="◦"/>
              <a:defRPr/>
            </a:lvl3pPr>
            <a:lvl4pPr marL="2438339" lvl="3" indent="-389457" rtl="0">
              <a:spcBef>
                <a:spcPts val="1333"/>
              </a:spcBef>
              <a:spcAft>
                <a:spcPts val="0"/>
              </a:spcAft>
              <a:buSzPts val="1000"/>
              <a:buChar char="•"/>
              <a:defRPr/>
            </a:lvl4pPr>
            <a:lvl5pPr marL="3047924" lvl="4" indent="-389457" rtl="0">
              <a:spcBef>
                <a:spcPts val="1333"/>
              </a:spcBef>
              <a:spcAft>
                <a:spcPts val="0"/>
              </a:spcAft>
              <a:buSzPts val="1000"/>
              <a:buChar char="○"/>
              <a:defRPr/>
            </a:lvl5pPr>
            <a:lvl6pPr marL="3657509" lvl="5" indent="-389457" rtl="0">
              <a:spcBef>
                <a:spcPts val="1333"/>
              </a:spcBef>
              <a:spcAft>
                <a:spcPts val="0"/>
              </a:spcAft>
              <a:buSzPts val="1000"/>
              <a:buChar char="–"/>
              <a:defRPr/>
            </a:lvl6pPr>
            <a:lvl7pPr marL="4267093" lvl="6" indent="-372524" rtl="0">
              <a:spcBef>
                <a:spcPts val="1333"/>
              </a:spcBef>
              <a:spcAft>
                <a:spcPts val="0"/>
              </a:spcAft>
              <a:buSzPts val="800"/>
              <a:buChar char="•"/>
              <a:defRPr/>
            </a:lvl7pPr>
            <a:lvl8pPr marL="4876678" lvl="7" indent="-372524" rtl="0">
              <a:spcBef>
                <a:spcPts val="1333"/>
              </a:spcBef>
              <a:spcAft>
                <a:spcPts val="0"/>
              </a:spcAft>
              <a:buSzPts val="800"/>
              <a:buChar char="○"/>
              <a:defRPr/>
            </a:lvl8pPr>
            <a:lvl9pPr marL="5486263" lvl="8" indent="-372524" rtl="0">
              <a:spcBef>
                <a:spcPts val="1333"/>
              </a:spcBef>
              <a:spcAft>
                <a:spcPts val="1333"/>
              </a:spcAft>
              <a:buSzPts val="800"/>
              <a:buChar char="‒"/>
              <a:defRPr/>
            </a:lvl9pPr>
          </a:lstStyle>
          <a:p>
            <a:endParaRPr/>
          </a:p>
        </p:txBody>
      </p:sp>
      <p:sp>
        <p:nvSpPr>
          <p:cNvPr id="278" name="Google Shape;278;p6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932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9CA-99AF-EC4D-8862-2DBDDDBD831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0EC7-B76F-3344-9C73-7C4F4070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9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9CA-99AF-EC4D-8862-2DBDDDBD831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0EC7-B76F-3344-9C73-7C4F4070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9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9CA-99AF-EC4D-8862-2DBDDDBD831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0EC7-B76F-3344-9C73-7C4F4070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9CA-99AF-EC4D-8862-2DBDDDBD831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0EC7-B76F-3344-9C73-7C4F4070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9CA-99AF-EC4D-8862-2DBDDDBD831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0EC7-B76F-3344-9C73-7C4F4070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7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9CA-99AF-EC4D-8862-2DBDDDBD831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0EC7-B76F-3344-9C73-7C4F4070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7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9CA-99AF-EC4D-8862-2DBDDDBD831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0EC7-B76F-3344-9C73-7C4F4070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0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9CA-99AF-EC4D-8862-2DBDDDBD831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C0EC7-B76F-3344-9C73-7C4F4070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59CA-99AF-EC4D-8862-2DBDDDBD831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0EC7-B76F-3344-9C73-7C4F40700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00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3;p79">
            <a:extLst>
              <a:ext uri="{FF2B5EF4-FFF2-40B4-BE49-F238E27FC236}">
                <a16:creationId xmlns:a16="http://schemas.microsoft.com/office/drawing/2014/main" id="{BEF4F08D-2364-3547-8D9A-714630BBB7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6063" y="3618455"/>
            <a:ext cx="5091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[enter title]</a:t>
            </a:r>
            <a:endParaRPr sz="3200" dirty="0">
              <a:solidFill>
                <a:srgbClr val="971C5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[enter name]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98412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BCG Matrix</a:t>
            </a:r>
            <a:endParaRPr lang="en-IN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78767"/>
              </p:ext>
            </p:extLst>
          </p:nvPr>
        </p:nvGraphicFramePr>
        <p:xfrm>
          <a:off x="838200" y="1825623"/>
          <a:ext cx="10515600" cy="4666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960781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01131591"/>
                    </a:ext>
                  </a:extLst>
                </a:gridCol>
              </a:tblGrid>
              <a:tr h="2333308"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solidFill>
                            <a:schemeClr val="bg1"/>
                          </a:solidFill>
                        </a:rPr>
                        <a:t>Cash Cow</a:t>
                      </a:r>
                    </a:p>
                    <a:p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Target City 9</a:t>
                      </a:r>
                    </a:p>
                    <a:p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solidFill>
                            <a:schemeClr val="bg1"/>
                          </a:solidFill>
                        </a:rPr>
                        <a:t>Star</a:t>
                      </a:r>
                    </a:p>
                    <a:p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Target City 16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75566"/>
                  </a:ext>
                </a:extLst>
              </a:tr>
              <a:tr h="2333308">
                <a:tc>
                  <a:txBody>
                    <a:bodyPr/>
                    <a:lstStyle/>
                    <a:p>
                      <a:r>
                        <a:rPr lang="en-IN" sz="3200" b="1" dirty="0" smtClean="0">
                          <a:solidFill>
                            <a:schemeClr val="bg1"/>
                          </a:solidFill>
                        </a:rPr>
                        <a:t>Dog</a:t>
                      </a:r>
                    </a:p>
                    <a:p>
                      <a:r>
                        <a:rPr lang="en-IN" sz="2400" b="1" dirty="0" smtClean="0">
                          <a:solidFill>
                            <a:schemeClr val="bg1"/>
                          </a:solidFill>
                        </a:rPr>
                        <a:t>Target</a:t>
                      </a:r>
                      <a:r>
                        <a:rPr lang="en-IN" sz="2400" b="1" baseline="0" dirty="0" smtClean="0">
                          <a:solidFill>
                            <a:schemeClr val="bg1"/>
                          </a:solidFill>
                        </a:rPr>
                        <a:t> City 5</a:t>
                      </a:r>
                      <a:endParaRPr lang="en-IN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 smtClean="0"/>
                        <a:t>Question Mark</a:t>
                      </a:r>
                    </a:p>
                    <a:p>
                      <a:r>
                        <a:rPr lang="en-IN" sz="2400" b="1" dirty="0" smtClean="0"/>
                        <a:t>Target City 12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15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59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City 12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Focus</a:t>
            </a:r>
          </a:p>
          <a:p>
            <a:pPr lvl="1"/>
            <a:r>
              <a:rPr lang="en-IN" dirty="0" smtClean="0"/>
              <a:t>Increase cover</a:t>
            </a:r>
          </a:p>
          <a:p>
            <a:r>
              <a:rPr lang="en-IN" dirty="0" smtClean="0"/>
              <a:t>Action Plan</a:t>
            </a:r>
          </a:p>
          <a:p>
            <a:pPr lvl="1"/>
            <a:r>
              <a:rPr lang="en-IN" dirty="0" smtClean="0"/>
              <a:t>Aggressive marketing</a:t>
            </a:r>
          </a:p>
          <a:p>
            <a:r>
              <a:rPr lang="en-IN" dirty="0" smtClean="0"/>
              <a:t>Implementation</a:t>
            </a:r>
          </a:p>
          <a:p>
            <a:pPr lvl="1"/>
            <a:r>
              <a:rPr lang="en-IN" dirty="0" smtClean="0"/>
              <a:t>Promotional discount on covers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91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City 16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Focus</a:t>
            </a:r>
          </a:p>
          <a:p>
            <a:pPr lvl="1"/>
            <a:r>
              <a:rPr lang="en-IN" dirty="0" smtClean="0"/>
              <a:t>Increase market share</a:t>
            </a:r>
          </a:p>
          <a:p>
            <a:r>
              <a:rPr lang="en-IN" dirty="0" smtClean="0"/>
              <a:t>Action Plan</a:t>
            </a:r>
          </a:p>
          <a:p>
            <a:pPr lvl="1"/>
            <a:r>
              <a:rPr lang="en-IN" dirty="0" smtClean="0"/>
              <a:t>Increase Install Base</a:t>
            </a:r>
          </a:p>
          <a:p>
            <a:r>
              <a:rPr lang="en-IN" dirty="0" smtClean="0"/>
              <a:t>Implementation</a:t>
            </a:r>
          </a:p>
          <a:p>
            <a:pPr lvl="1"/>
            <a:r>
              <a:rPr lang="en-IN" dirty="0" smtClean="0"/>
              <a:t>Deploy maximum AEs on field to get more and more restaurants on board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10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City 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Focus</a:t>
            </a:r>
          </a:p>
          <a:p>
            <a:pPr lvl="1"/>
            <a:r>
              <a:rPr lang="en-IN" dirty="0" smtClean="0"/>
              <a:t>Increase yield</a:t>
            </a:r>
          </a:p>
          <a:p>
            <a:r>
              <a:rPr lang="en-IN" dirty="0" smtClean="0"/>
              <a:t>Action Plan</a:t>
            </a:r>
          </a:p>
          <a:p>
            <a:pPr lvl="1"/>
            <a:r>
              <a:rPr lang="en-IN" dirty="0" smtClean="0"/>
              <a:t>Provide greater value to customer</a:t>
            </a:r>
          </a:p>
          <a:p>
            <a:r>
              <a:rPr lang="en-IN" dirty="0" smtClean="0"/>
              <a:t>Implementation</a:t>
            </a:r>
          </a:p>
          <a:p>
            <a:pPr lvl="1"/>
            <a:r>
              <a:rPr lang="en-IN" dirty="0" smtClean="0"/>
              <a:t>Deploy maximum AMs to establish better relationship with restaurants</a:t>
            </a:r>
          </a:p>
          <a:p>
            <a:pPr lvl="1"/>
            <a:r>
              <a:rPr lang="en-IN" dirty="0" smtClean="0"/>
              <a:t>Aid restaurants to provide premium service and wider variety</a:t>
            </a:r>
          </a:p>
          <a:p>
            <a:pPr marL="457200" lvl="1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79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Target City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Focus</a:t>
            </a:r>
          </a:p>
          <a:p>
            <a:pPr lvl="1"/>
            <a:r>
              <a:rPr lang="en-IN" dirty="0" smtClean="0"/>
              <a:t>Survive / exit</a:t>
            </a:r>
          </a:p>
          <a:p>
            <a:r>
              <a:rPr lang="en-IN" dirty="0" smtClean="0"/>
              <a:t>Action Plan</a:t>
            </a:r>
          </a:p>
          <a:p>
            <a:pPr lvl="1"/>
            <a:r>
              <a:rPr lang="en-IN" dirty="0" smtClean="0"/>
              <a:t>Minimize resource</a:t>
            </a:r>
          </a:p>
          <a:p>
            <a:r>
              <a:rPr lang="en-IN" dirty="0" smtClean="0"/>
              <a:t>Implementation</a:t>
            </a:r>
          </a:p>
          <a:p>
            <a:pPr lvl="1"/>
            <a:r>
              <a:rPr lang="en-IN" dirty="0" smtClean="0"/>
              <a:t>Do nothing or exit the market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37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104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smtClean="0"/>
              <a:t>Agenda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306"/>
          </a:xfrm>
        </p:spPr>
        <p:txBody>
          <a:bodyPr/>
          <a:lstStyle/>
          <a:p>
            <a:r>
              <a:rPr lang="en-IN" dirty="0" smtClean="0"/>
              <a:t>Part 1</a:t>
            </a:r>
          </a:p>
          <a:p>
            <a:pPr lvl="1"/>
            <a:r>
              <a:rPr lang="en-IN" dirty="0" smtClean="0"/>
              <a:t>Top 5 – Metrics By Category</a:t>
            </a:r>
          </a:p>
          <a:p>
            <a:pPr lvl="1"/>
            <a:r>
              <a:rPr lang="en-IN" dirty="0" smtClean="0"/>
              <a:t>Key Insights</a:t>
            </a:r>
          </a:p>
          <a:p>
            <a:pPr lvl="1"/>
            <a:r>
              <a:rPr lang="en-IN" dirty="0" smtClean="0"/>
              <a:t> Team Structure</a:t>
            </a:r>
          </a:p>
          <a:p>
            <a:pPr lvl="1"/>
            <a:r>
              <a:rPr lang="en-IN" dirty="0" smtClean="0"/>
              <a:t>Other Metrics</a:t>
            </a:r>
          </a:p>
          <a:p>
            <a:r>
              <a:rPr lang="en-IN" dirty="0" smtClean="0"/>
              <a:t>Part 2</a:t>
            </a:r>
          </a:p>
          <a:p>
            <a:pPr lvl="1"/>
            <a:r>
              <a:rPr lang="en-IN" dirty="0" smtClean="0"/>
              <a:t>BCG Matrix</a:t>
            </a:r>
          </a:p>
          <a:p>
            <a:pPr lvl="1"/>
            <a:r>
              <a:rPr lang="en-IN" dirty="0" smtClean="0"/>
              <a:t>Target City 12</a:t>
            </a:r>
          </a:p>
          <a:p>
            <a:pPr lvl="1"/>
            <a:r>
              <a:rPr lang="en-IN" dirty="0" smtClean="0"/>
              <a:t>Target City 16</a:t>
            </a:r>
          </a:p>
          <a:p>
            <a:pPr lvl="1"/>
            <a:r>
              <a:rPr lang="en-IN" dirty="0" smtClean="0"/>
              <a:t>Target City 9</a:t>
            </a:r>
          </a:p>
          <a:p>
            <a:pPr lvl="1"/>
            <a:r>
              <a:rPr lang="en-IN" dirty="0" smtClean="0"/>
              <a:t>Target City 5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379" name="Google Shape;379;p80"/>
          <p:cNvSpPr txBox="1"/>
          <p:nvPr/>
        </p:nvSpPr>
        <p:spPr>
          <a:xfrm>
            <a:off x="558900" y="1406167"/>
            <a:ext cx="10718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26943"/>
            <a:ext cx="12192000" cy="80411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PART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51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5 – Metrics By Category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" y="1552814"/>
            <a:ext cx="6084000" cy="2484000"/>
          </a:xfr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2814"/>
            <a:ext cx="6084000" cy="24840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" y="4052843"/>
            <a:ext cx="4053600" cy="248400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00" y="4049877"/>
            <a:ext cx="4053600" cy="2484000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4052843"/>
            <a:ext cx="4053600" cy="24840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32" y="4049877"/>
            <a:ext cx="4057200" cy="248400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64" y="4049877"/>
            <a:ext cx="4057200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3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company is dominating the space with over 71% of market share as on August 2021</a:t>
            </a:r>
          </a:p>
          <a:p>
            <a:r>
              <a:rPr lang="en-IN" dirty="0" smtClean="0"/>
              <a:t>Target City 9</a:t>
            </a:r>
          </a:p>
          <a:p>
            <a:pPr lvl="1"/>
            <a:r>
              <a:rPr lang="en-IN" dirty="0" smtClean="0"/>
              <a:t>The company is strongest here with 100% market share and maximum install base as on August 2021</a:t>
            </a:r>
          </a:p>
          <a:p>
            <a:pPr lvl="1"/>
            <a:r>
              <a:rPr lang="en-IN" dirty="0" smtClean="0"/>
              <a:t>The number of covers despite having 100% market share suggest the city isn’t a metro city</a:t>
            </a:r>
          </a:p>
          <a:p>
            <a:r>
              <a:rPr lang="en-IN" dirty="0"/>
              <a:t>Target City 16</a:t>
            </a:r>
          </a:p>
          <a:p>
            <a:pPr lvl="1"/>
            <a:r>
              <a:rPr lang="en-IN" dirty="0"/>
              <a:t>This seems to be the biggest market with highest revenue and cover despite of below average market share and low yield</a:t>
            </a:r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40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Target City 12</a:t>
            </a:r>
          </a:p>
          <a:p>
            <a:pPr lvl="1"/>
            <a:r>
              <a:rPr lang="en-IN" dirty="0" smtClean="0"/>
              <a:t>The city ranks bottom in all the parameters except the average yield which is almost 3 times more than the second best city and market share where it ranks 3rd</a:t>
            </a:r>
          </a:p>
          <a:p>
            <a:r>
              <a:rPr lang="en-IN" dirty="0" smtClean="0"/>
              <a:t>Target City 5</a:t>
            </a:r>
          </a:p>
          <a:p>
            <a:pPr lvl="1"/>
            <a:r>
              <a:rPr lang="en-IN" dirty="0" smtClean="0"/>
              <a:t>The city ranks at the bottom among all the city the company is operating in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1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Team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ideal team structure should be as follows:</a:t>
            </a:r>
          </a:p>
          <a:p>
            <a:pPr lvl="1"/>
            <a:r>
              <a:rPr lang="en-IN" dirty="0" smtClean="0"/>
              <a:t>Higher the market share lower requirement of AE and higher requirement of AM</a:t>
            </a:r>
          </a:p>
          <a:p>
            <a:pPr lvl="2"/>
            <a:r>
              <a:rPr lang="en-IN" dirty="0" smtClean="0"/>
              <a:t>Target City 9</a:t>
            </a:r>
          </a:p>
          <a:p>
            <a:pPr lvl="2"/>
            <a:r>
              <a:rPr lang="en-IN" dirty="0" smtClean="0"/>
              <a:t>Target City 18</a:t>
            </a:r>
          </a:p>
          <a:p>
            <a:pPr lvl="2"/>
            <a:r>
              <a:rPr lang="en-IN" dirty="0" smtClean="0"/>
              <a:t>Target City 12</a:t>
            </a:r>
          </a:p>
          <a:p>
            <a:pPr lvl="1"/>
            <a:r>
              <a:rPr lang="en-IN" dirty="0" smtClean="0"/>
              <a:t>Lower the market share higher the requirement of AE and lower requirement of AM</a:t>
            </a:r>
          </a:p>
          <a:p>
            <a:pPr lvl="2"/>
            <a:r>
              <a:rPr lang="en-IN" dirty="0" smtClean="0"/>
              <a:t>Target City 5</a:t>
            </a:r>
          </a:p>
          <a:p>
            <a:pPr lvl="2"/>
            <a:r>
              <a:rPr lang="en-IN" dirty="0" smtClean="0"/>
              <a:t>Target City 24</a:t>
            </a:r>
          </a:p>
          <a:p>
            <a:pPr lvl="2"/>
            <a:r>
              <a:rPr lang="en-IN" dirty="0" smtClean="0"/>
              <a:t>Target City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76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Total number of restaurants in the city to understand the % of market captured by company and competitors</a:t>
            </a:r>
          </a:p>
          <a:p>
            <a:r>
              <a:rPr lang="en-IN" dirty="0" smtClean="0"/>
              <a:t>Total population of target group in the city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5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26943"/>
            <a:ext cx="12192000" cy="80411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PART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17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379</Words>
  <Application>Microsoft Office PowerPoint</Application>
  <PresentationFormat>Widescreen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Source Sans Pro</vt:lpstr>
      <vt:lpstr>Source Sans Pro Light</vt:lpstr>
      <vt:lpstr>Office Theme</vt:lpstr>
      <vt:lpstr>[enter title] [enter name]</vt:lpstr>
      <vt:lpstr>Agenda</vt:lpstr>
      <vt:lpstr>PART 1</vt:lpstr>
      <vt:lpstr>Top 5 – Metrics By Category</vt:lpstr>
      <vt:lpstr>Key Insights</vt:lpstr>
      <vt:lpstr>Key Insights</vt:lpstr>
      <vt:lpstr>Team Structure</vt:lpstr>
      <vt:lpstr>Other Metrics</vt:lpstr>
      <vt:lpstr>PART 2</vt:lpstr>
      <vt:lpstr>BCG Matrix</vt:lpstr>
      <vt:lpstr>Target City 12</vt:lpstr>
      <vt:lpstr>Target City 16</vt:lpstr>
      <vt:lpstr>Target City 9</vt:lpstr>
      <vt:lpstr>Target City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[enter title] [enter name]</dc:title>
  <dc:creator>RANDALL BAL</dc:creator>
  <cp:lastModifiedBy>Adnan Kitabi</cp:lastModifiedBy>
  <cp:revision>20</cp:revision>
  <dcterms:created xsi:type="dcterms:W3CDTF">2021-10-14T15:03:16Z</dcterms:created>
  <dcterms:modified xsi:type="dcterms:W3CDTF">2021-10-20T14:11:21Z</dcterms:modified>
</cp:coreProperties>
</file>