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4"/>
  </p:notesMasterIdLst>
  <p:sldIdLst>
    <p:sldId id="256" r:id="rId2"/>
    <p:sldId id="257" r:id="rId3"/>
    <p:sldId id="261" r:id="rId4"/>
    <p:sldId id="279" r:id="rId5"/>
    <p:sldId id="259" r:id="rId6"/>
    <p:sldId id="260" r:id="rId7"/>
    <p:sldId id="265" r:id="rId8"/>
    <p:sldId id="280" r:id="rId9"/>
    <p:sldId id="282" r:id="rId10"/>
    <p:sldId id="276" r:id="rId11"/>
    <p:sldId id="281" r:id="rId12"/>
    <p:sldId id="273" r:id="rId13"/>
  </p:sldIdLst>
  <p:sldSz cx="12192000" cy="6858000"/>
  <p:notesSz cx="6858000" cy="9144000"/>
  <p:embeddedFontLst>
    <p:embeddedFont>
      <p:font typeface="Abril Fatface" panose="020B0604020202020204" charset="0"/>
      <p:regular r:id="rId15"/>
    </p:embeddedFont>
    <p:embeddedFont>
      <p:font typeface="Dela Gothic One" panose="020B0604020202020204" charset="-128"/>
      <p:regular r:id="rId16"/>
    </p:embeddedFont>
    <p:embeddedFont>
      <p:font typeface="Calibri" panose="020F0502020204030204" pitchFamily="34" charset="0"/>
      <p:regular r:id="rId17"/>
      <p:bold r:id="rId18"/>
      <p:italic r:id="rId19"/>
      <p:boldItalic r:id="rId20"/>
    </p:embeddedFont>
    <p:embeddedFont>
      <p:font typeface="DM Sans Medium"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09" d="100"/>
          <a:sy n="109" d="100"/>
        </p:scale>
        <p:origin x="64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c3728c19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c3728c19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570300" y="1024650"/>
            <a:ext cx="11051400" cy="5339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a:off x="1411500" y="3410950"/>
            <a:ext cx="9369000" cy="443100"/>
          </a:xfrm>
          <a:prstGeom prst="rect">
            <a:avLst/>
          </a:prstGeom>
        </p:spPr>
        <p:txBody>
          <a:bodyPr spcFirstLastPara="1" wrap="square" lIns="121900" tIns="121900" rIns="121900" bIns="121900" anchor="ctr" anchorCtr="0">
            <a:noAutofit/>
          </a:bodyPr>
          <a:lstStyle>
            <a:lvl1pPr lvl="0" algn="ct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sp>
        <p:nvSpPr>
          <p:cNvPr id="13" name="Google Shape;13;p2"/>
          <p:cNvSpPr txBox="1">
            <a:spLocks noGrp="1"/>
          </p:cNvSpPr>
          <p:nvPr>
            <p:ph type="title"/>
          </p:nvPr>
        </p:nvSpPr>
        <p:spPr>
          <a:xfrm>
            <a:off x="1411500" y="1440525"/>
            <a:ext cx="9369000" cy="1979400"/>
          </a:xfrm>
          <a:prstGeom prst="rect">
            <a:avLst/>
          </a:prstGeom>
        </p:spPr>
        <p:txBody>
          <a:bodyPr spcFirstLastPara="1" wrap="square" lIns="121900" tIns="121900" rIns="121900" bIns="121900" anchor="ctr" anchorCtr="0">
            <a:noAutofit/>
          </a:bodyPr>
          <a:lstStyle>
            <a:lvl1pPr marL="0" marR="0" lvl="0" indent="0" algn="ctr" rtl="0">
              <a:lnSpc>
                <a:spcPct val="80000"/>
              </a:lnSpc>
              <a:spcBef>
                <a:spcPts val="0"/>
              </a:spcBef>
              <a:spcAft>
                <a:spcPts val="0"/>
              </a:spcAft>
              <a:buClr>
                <a:schemeClr val="dk1"/>
              </a:buClr>
              <a:buSzPts val="9000"/>
              <a:buFont typeface="Aldrich"/>
              <a:buNone/>
              <a:defRPr sz="55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4" name="Google Shape;14;p2"/>
          <p:cNvSpPr/>
          <p:nvPr/>
        </p:nvSpPr>
        <p:spPr>
          <a:xfrm>
            <a:off x="570300" y="488850"/>
            <a:ext cx="110514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33350" y="5607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29525" y="5607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25700" y="5607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a:spLocks noGrp="1"/>
          </p:cNvSpPr>
          <p:nvPr>
            <p:ph type="pic" idx="2"/>
          </p:nvPr>
        </p:nvSpPr>
        <p:spPr>
          <a:xfrm>
            <a:off x="814800" y="3948975"/>
            <a:ext cx="10562400" cy="2214000"/>
          </a:xfrm>
          <a:prstGeom prst="roundRect">
            <a:avLst>
              <a:gd name="adj" fmla="val 13849"/>
            </a:avLst>
          </a:prstGeom>
          <a:noFill/>
          <a:ln w="19050" cap="flat" cmpd="sng">
            <a:solidFill>
              <a:schemeClr val="accent6"/>
            </a:solidFill>
            <a:prstDash val="solid"/>
            <a:round/>
            <a:headEnd type="none" w="sm" len="sm"/>
            <a:tailEnd type="none" w="sm" len="sm"/>
          </a:ln>
        </p:spPr>
      </p:sp>
      <p:sp>
        <p:nvSpPr>
          <p:cNvPr id="19" name="Google Shape;19;p2"/>
          <p:cNvSpPr/>
          <p:nvPr/>
        </p:nvSpPr>
        <p:spPr>
          <a:xfrm flipH="1">
            <a:off x="9706475" y="1288125"/>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10887524" y="296777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814800" y="2967775"/>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22" name="Google Shape;22;p2"/>
          <p:cNvSpPr/>
          <p:nvPr/>
        </p:nvSpPr>
        <p:spPr>
          <a:xfrm>
            <a:off x="1123450" y="3307675"/>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23" name="Google Shape;23;p2"/>
          <p:cNvSpPr/>
          <p:nvPr/>
        </p:nvSpPr>
        <p:spPr>
          <a:xfrm>
            <a:off x="10636500" y="3429000"/>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24"/>
        <p:cNvGrpSpPr/>
        <p:nvPr/>
      </p:nvGrpSpPr>
      <p:grpSpPr>
        <a:xfrm>
          <a:off x="0" y="0"/>
          <a:ext cx="0" cy="0"/>
          <a:chOff x="0" y="0"/>
          <a:chExt cx="0" cy="0"/>
        </a:xfrm>
      </p:grpSpPr>
      <p:sp>
        <p:nvSpPr>
          <p:cNvPr id="25" name="Google Shape;25;p3"/>
          <p:cNvSpPr/>
          <p:nvPr/>
        </p:nvSpPr>
        <p:spPr>
          <a:xfrm>
            <a:off x="570300" y="1024650"/>
            <a:ext cx="11051400" cy="5339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70300" y="488850"/>
            <a:ext cx="110514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733350" y="5607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029525" y="5607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325700" y="5607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p:nvPr>
        </p:nvSpPr>
        <p:spPr>
          <a:xfrm>
            <a:off x="5871025" y="1829350"/>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1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31" name="Google Shape;31;p3"/>
          <p:cNvSpPr txBox="1">
            <a:spLocks noGrp="1"/>
          </p:cNvSpPr>
          <p:nvPr>
            <p:ph type="body" idx="1"/>
          </p:nvPr>
        </p:nvSpPr>
        <p:spPr>
          <a:xfrm>
            <a:off x="5871000" y="3614650"/>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2" name="Google Shape;32;p3"/>
          <p:cNvSpPr>
            <a:spLocks noGrp="1"/>
          </p:cNvSpPr>
          <p:nvPr>
            <p:ph type="pic" idx="2"/>
          </p:nvPr>
        </p:nvSpPr>
        <p:spPr>
          <a:xfrm>
            <a:off x="896325" y="1384650"/>
            <a:ext cx="4619700" cy="4619700"/>
          </a:xfrm>
          <a:prstGeom prst="roundRect">
            <a:avLst>
              <a:gd name="adj" fmla="val 4873"/>
            </a:avLst>
          </a:prstGeom>
          <a:noFill/>
          <a:ln w="19050" cap="flat" cmpd="sng">
            <a:solidFill>
              <a:schemeClr val="accent6"/>
            </a:solidFill>
            <a:prstDash val="solid"/>
            <a:round/>
            <a:headEnd type="none" w="sm" len="sm"/>
            <a:tailEnd type="none" w="sm" len="sm"/>
          </a:ln>
        </p:spPr>
      </p:sp>
      <p:sp>
        <p:nvSpPr>
          <p:cNvPr id="33" name="Google Shape;33;p3"/>
          <p:cNvSpPr/>
          <p:nvPr/>
        </p:nvSpPr>
        <p:spPr>
          <a:xfrm flipH="1">
            <a:off x="9706475" y="1288125"/>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3"/>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337449" y="582227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10806538" y="5406175"/>
            <a:ext cx="393000" cy="339900"/>
          </a:xfrm>
          <a:prstGeom prst="triangle">
            <a:avLst>
              <a:gd name="adj" fmla="val 50000"/>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6" name="Google Shape;36;p3"/>
          <p:cNvSpPr/>
          <p:nvPr/>
        </p:nvSpPr>
        <p:spPr>
          <a:xfrm>
            <a:off x="11115188" y="5746075"/>
            <a:ext cx="393000" cy="339900"/>
          </a:xfrm>
          <a:prstGeom prst="triangle">
            <a:avLst>
              <a:gd name="adj" fmla="val 50000"/>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7" name="Google Shape;37;p3"/>
          <p:cNvSpPr/>
          <p:nvPr/>
        </p:nvSpPr>
        <p:spPr>
          <a:xfrm>
            <a:off x="86425" y="6283500"/>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67"/>
        <p:cNvGrpSpPr/>
        <p:nvPr/>
      </p:nvGrpSpPr>
      <p:grpSpPr>
        <a:xfrm>
          <a:off x="0" y="0"/>
          <a:ext cx="0" cy="0"/>
          <a:chOff x="0" y="0"/>
          <a:chExt cx="0" cy="0"/>
        </a:xfrm>
      </p:grpSpPr>
      <p:sp>
        <p:nvSpPr>
          <p:cNvPr id="68" name="Google Shape;68;p5"/>
          <p:cNvSpPr/>
          <p:nvPr/>
        </p:nvSpPr>
        <p:spPr>
          <a:xfrm flipH="1">
            <a:off x="10322000" y="1643750"/>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600524" y="132622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986250" y="5489425"/>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71" name="Google Shape;71;p5"/>
          <p:cNvSpPr/>
          <p:nvPr/>
        </p:nvSpPr>
        <p:spPr>
          <a:xfrm>
            <a:off x="986250" y="6026850"/>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72" name="Google Shape;72;p5"/>
          <p:cNvSpPr/>
          <p:nvPr/>
        </p:nvSpPr>
        <p:spPr>
          <a:xfrm>
            <a:off x="349500" y="1787450"/>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5"/>
          <p:cNvSpPr/>
          <p:nvPr/>
        </p:nvSpPr>
        <p:spPr>
          <a:xfrm>
            <a:off x="1713900" y="1027050"/>
            <a:ext cx="8764200" cy="5339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713900" y="491250"/>
            <a:ext cx="87642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876950" y="5631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2173125" y="5631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469300" y="5631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txBox="1">
            <a:spLocks noGrp="1"/>
          </p:cNvSpPr>
          <p:nvPr>
            <p:ph type="title"/>
          </p:nvPr>
        </p:nvSpPr>
        <p:spPr>
          <a:xfrm>
            <a:off x="2134650" y="2335900"/>
            <a:ext cx="7389300" cy="2066100"/>
          </a:xfrm>
          <a:prstGeom prst="rect">
            <a:avLst/>
          </a:prstGeom>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79" name="Google Shape;79;p5"/>
          <p:cNvSpPr txBox="1">
            <a:spLocks noGrp="1"/>
          </p:cNvSpPr>
          <p:nvPr>
            <p:ph type="body" idx="1"/>
          </p:nvPr>
        </p:nvSpPr>
        <p:spPr>
          <a:xfrm>
            <a:off x="2134650" y="4419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88"/>
        <p:cNvGrpSpPr/>
        <p:nvPr/>
      </p:nvGrpSpPr>
      <p:grpSpPr>
        <a:xfrm>
          <a:off x="0" y="0"/>
          <a:ext cx="0" cy="0"/>
          <a:chOff x="0" y="0"/>
          <a:chExt cx="0" cy="0"/>
        </a:xfrm>
      </p:grpSpPr>
      <p:sp>
        <p:nvSpPr>
          <p:cNvPr id="89" name="Google Shape;89;p7"/>
          <p:cNvSpPr/>
          <p:nvPr/>
        </p:nvSpPr>
        <p:spPr>
          <a:xfrm>
            <a:off x="570300" y="1024650"/>
            <a:ext cx="11051400" cy="5339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570300" y="488850"/>
            <a:ext cx="110514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733350" y="5607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1029525" y="5607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1325700" y="5607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txBox="1">
            <a:spLocks noGrp="1"/>
          </p:cNvSpPr>
          <p:nvPr>
            <p:ph type="title"/>
          </p:nvPr>
        </p:nvSpPr>
        <p:spPr>
          <a:xfrm>
            <a:off x="882375" y="1510975"/>
            <a:ext cx="56517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5" name="Google Shape;95;p7"/>
          <p:cNvSpPr txBox="1">
            <a:spLocks noGrp="1"/>
          </p:cNvSpPr>
          <p:nvPr>
            <p:ph type="body" idx="1"/>
          </p:nvPr>
        </p:nvSpPr>
        <p:spPr>
          <a:xfrm>
            <a:off x="882375" y="2330775"/>
            <a:ext cx="5651700" cy="35733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9 Text and Image">
  <p:cSld name="CUSTOM_9">
    <p:bg>
      <p:bgPr>
        <a:solidFill>
          <a:schemeClr val="lt2"/>
        </a:solidFill>
        <a:effectLst/>
      </p:bgPr>
    </p:bg>
    <p:spTree>
      <p:nvGrpSpPr>
        <p:cNvPr id="1" name="Shape 136"/>
        <p:cNvGrpSpPr/>
        <p:nvPr/>
      </p:nvGrpSpPr>
      <p:grpSpPr>
        <a:xfrm>
          <a:off x="0" y="0"/>
          <a:ext cx="0" cy="0"/>
          <a:chOff x="0" y="0"/>
          <a:chExt cx="0" cy="0"/>
        </a:xfrm>
      </p:grpSpPr>
      <p:sp>
        <p:nvSpPr>
          <p:cNvPr id="137" name="Google Shape;137;p10"/>
          <p:cNvSpPr/>
          <p:nvPr/>
        </p:nvSpPr>
        <p:spPr>
          <a:xfrm>
            <a:off x="0" y="0"/>
            <a:ext cx="12192000" cy="6858000"/>
          </a:xfrm>
          <a:custGeom>
            <a:avLst/>
            <a:gdLst/>
            <a:ahLst/>
            <a:cxnLst/>
            <a:rect l="l" t="t" r="r" b="b"/>
            <a:pathLst>
              <a:path w="12192000" h="6858000" extrusionOk="0">
                <a:moveTo>
                  <a:pt x="12192000" y="6510242"/>
                </a:moveTo>
                <a:lnTo>
                  <a:pt x="12192000" y="6858000"/>
                </a:lnTo>
                <a:lnTo>
                  <a:pt x="11845580" y="6858000"/>
                </a:lnTo>
                <a:lnTo>
                  <a:pt x="11914208" y="6851082"/>
                </a:lnTo>
                <a:cubicBezTo>
                  <a:pt x="12072743" y="6818641"/>
                  <a:pt x="12192000" y="6678368"/>
                  <a:pt x="12192000" y="6510242"/>
                </a:cubicBezTo>
                <a:close/>
                <a:moveTo>
                  <a:pt x="0" y="6510242"/>
                </a:moveTo>
                <a:cubicBezTo>
                  <a:pt x="0" y="6678368"/>
                  <a:pt x="119257" y="6818641"/>
                  <a:pt x="277793" y="6851082"/>
                </a:cubicBezTo>
                <a:lnTo>
                  <a:pt x="346420" y="6858000"/>
                </a:lnTo>
                <a:lnTo>
                  <a:pt x="0" y="6858000"/>
                </a:lnTo>
                <a:close/>
                <a:moveTo>
                  <a:pt x="12192000" y="323250"/>
                </a:moveTo>
                <a:lnTo>
                  <a:pt x="12192000" y="1052758"/>
                </a:lnTo>
                <a:cubicBezTo>
                  <a:pt x="12192000" y="860614"/>
                  <a:pt x="12036236" y="704850"/>
                  <a:pt x="11844092" y="704850"/>
                </a:cubicBezTo>
                <a:lnTo>
                  <a:pt x="347908" y="704850"/>
                </a:lnTo>
                <a:cubicBezTo>
                  <a:pt x="155764" y="704850"/>
                  <a:pt x="0" y="860614"/>
                  <a:pt x="0" y="1052758"/>
                </a:cubicBezTo>
                <a:lnTo>
                  <a:pt x="0" y="323251"/>
                </a:lnTo>
                <a:lnTo>
                  <a:pt x="13933" y="392263"/>
                </a:lnTo>
                <a:cubicBezTo>
                  <a:pt x="40849" y="455899"/>
                  <a:pt x="103860" y="500550"/>
                  <a:pt x="177300" y="500550"/>
                </a:cubicBezTo>
                <a:lnTo>
                  <a:pt x="12014700" y="500550"/>
                </a:lnTo>
                <a:cubicBezTo>
                  <a:pt x="12112620" y="500550"/>
                  <a:pt x="12192000" y="421170"/>
                  <a:pt x="12192000" y="323250"/>
                </a:cubicBezTo>
                <a:close/>
                <a:moveTo>
                  <a:pt x="0" y="0"/>
                </a:moveTo>
                <a:lnTo>
                  <a:pt x="12192000" y="0"/>
                </a:lnTo>
                <a:lnTo>
                  <a:pt x="12192000" y="323250"/>
                </a:lnTo>
                <a:cubicBezTo>
                  <a:pt x="12192000" y="225330"/>
                  <a:pt x="12112620" y="145950"/>
                  <a:pt x="12014700" y="145950"/>
                </a:cubicBezTo>
                <a:lnTo>
                  <a:pt x="177300" y="145950"/>
                </a:lnTo>
                <a:cubicBezTo>
                  <a:pt x="103860" y="145950"/>
                  <a:pt x="40849" y="190601"/>
                  <a:pt x="13933" y="254237"/>
                </a:cubicBezTo>
                <a:lnTo>
                  <a:pt x="0" y="323249"/>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8" name="Google Shape;138;p10"/>
          <p:cNvSpPr/>
          <p:nvPr/>
        </p:nvSpPr>
        <p:spPr>
          <a:xfrm>
            <a:off x="0" y="704850"/>
            <a:ext cx="12192000" cy="6153300"/>
          </a:xfrm>
          <a:prstGeom prst="roundRect">
            <a:avLst>
              <a:gd name="adj" fmla="val 5654"/>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txBox="1">
            <a:spLocks noGrp="1"/>
          </p:cNvSpPr>
          <p:nvPr>
            <p:ph type="title"/>
          </p:nvPr>
        </p:nvSpPr>
        <p:spPr>
          <a:xfrm>
            <a:off x="459225" y="1783650"/>
            <a:ext cx="3875100" cy="25614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a:endParaRPr/>
          </a:p>
        </p:txBody>
      </p:sp>
      <p:sp>
        <p:nvSpPr>
          <p:cNvPr id="140" name="Google Shape;140;p10"/>
          <p:cNvSpPr txBox="1">
            <a:spLocks noGrp="1"/>
          </p:cNvSpPr>
          <p:nvPr>
            <p:ph type="subTitle" idx="1"/>
          </p:nvPr>
        </p:nvSpPr>
        <p:spPr>
          <a:xfrm>
            <a:off x="459225" y="4743038"/>
            <a:ext cx="3875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a:endParaRPr/>
          </a:p>
        </p:txBody>
      </p:sp>
      <p:sp>
        <p:nvSpPr>
          <p:cNvPr id="141" name="Google Shape;141;p10"/>
          <p:cNvSpPr>
            <a:spLocks noGrp="1"/>
          </p:cNvSpPr>
          <p:nvPr>
            <p:ph type="pic" idx="2"/>
          </p:nvPr>
        </p:nvSpPr>
        <p:spPr>
          <a:xfrm>
            <a:off x="4724400" y="1383850"/>
            <a:ext cx="6981900" cy="4476900"/>
          </a:xfrm>
          <a:prstGeom prst="roundRect">
            <a:avLst>
              <a:gd name="adj" fmla="val 11489"/>
            </a:avLst>
          </a:prstGeom>
          <a:noFill/>
          <a:ln w="19050" cap="flat" cmpd="sng">
            <a:solidFill>
              <a:schemeClr val="accent6"/>
            </a:solidFill>
            <a:prstDash val="solid"/>
            <a:round/>
            <a:headEnd type="none" w="sm" len="sm"/>
            <a:tailEnd type="none" w="sm" len="sm"/>
          </a:ln>
        </p:spPr>
      </p:sp>
      <p:sp>
        <p:nvSpPr>
          <p:cNvPr id="142" name="Google Shape;142;p10"/>
          <p:cNvSpPr/>
          <p:nvPr/>
        </p:nvSpPr>
        <p:spPr>
          <a:xfrm>
            <a:off x="0" y="145950"/>
            <a:ext cx="121920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163050" y="2178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a:off x="459225" y="2178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755400" y="2178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876425" y="1981100"/>
            <a:ext cx="5581500" cy="1264200"/>
          </a:xfrm>
          <a:prstGeom prst="rect">
            <a:avLst/>
          </a:prstGeom>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5" name="Google Shape;165;p12"/>
          <p:cNvSpPr txBox="1">
            <a:spLocks noGrp="1"/>
          </p:cNvSpPr>
          <p:nvPr>
            <p:ph type="body" idx="1"/>
          </p:nvPr>
        </p:nvSpPr>
        <p:spPr>
          <a:xfrm>
            <a:off x="876525" y="3438950"/>
            <a:ext cx="5581500" cy="1702500"/>
          </a:xfrm>
          <a:prstGeom prst="rect">
            <a:avLst/>
          </a:prstGeom>
        </p:spPr>
        <p:txBody>
          <a:bodyPr spcFirstLastPara="1" wrap="square" lIns="121900" tIns="121900" rIns="121900" bIns="121900" anchor="t" anchorCtr="0">
            <a:noAutofit/>
          </a:bodyPr>
          <a:lstStyle>
            <a:lvl1pPr marL="457200" lvl="0" indent="-349250" algn="r" rtl="0">
              <a:spcBef>
                <a:spcPts val="0"/>
              </a:spcBef>
              <a:spcAft>
                <a:spcPts val="0"/>
              </a:spcAft>
              <a:buSzPts val="1900"/>
              <a:buChar char="●"/>
              <a:defRPr/>
            </a:lvl1pPr>
            <a:lvl2pPr marL="914400" lvl="1" indent="-349250" algn="r" rtl="0">
              <a:spcBef>
                <a:spcPts val="0"/>
              </a:spcBef>
              <a:spcAft>
                <a:spcPts val="0"/>
              </a:spcAft>
              <a:buSzPts val="1900"/>
              <a:buChar char="○"/>
              <a:defRPr/>
            </a:lvl2pPr>
            <a:lvl3pPr marL="1371600" lvl="2" indent="-349250" algn="r" rtl="0">
              <a:spcBef>
                <a:spcPts val="2100"/>
              </a:spcBef>
              <a:spcAft>
                <a:spcPts val="0"/>
              </a:spcAft>
              <a:buSzPts val="1900"/>
              <a:buChar char="■"/>
              <a:defRPr/>
            </a:lvl3pPr>
            <a:lvl4pPr marL="1828800" lvl="3" indent="-349250" algn="r" rtl="0">
              <a:spcBef>
                <a:spcPts val="2100"/>
              </a:spcBef>
              <a:spcAft>
                <a:spcPts val="0"/>
              </a:spcAft>
              <a:buSzPts val="1900"/>
              <a:buChar char="●"/>
              <a:defRPr/>
            </a:lvl4pPr>
            <a:lvl5pPr marL="2286000" lvl="4" indent="-349250" algn="r" rtl="0">
              <a:spcBef>
                <a:spcPts val="2100"/>
              </a:spcBef>
              <a:spcAft>
                <a:spcPts val="0"/>
              </a:spcAft>
              <a:buSzPts val="1900"/>
              <a:buChar char="○"/>
              <a:defRPr/>
            </a:lvl5pPr>
            <a:lvl6pPr marL="2743200" lvl="5" indent="-349250" algn="r" rtl="0">
              <a:spcBef>
                <a:spcPts val="2100"/>
              </a:spcBef>
              <a:spcAft>
                <a:spcPts val="0"/>
              </a:spcAft>
              <a:buSzPts val="1900"/>
              <a:buChar char="■"/>
              <a:defRPr/>
            </a:lvl6pPr>
            <a:lvl7pPr marL="3200400" lvl="6" indent="-349250" algn="r" rtl="0">
              <a:spcBef>
                <a:spcPts val="2100"/>
              </a:spcBef>
              <a:spcAft>
                <a:spcPts val="0"/>
              </a:spcAft>
              <a:buSzPts val="1900"/>
              <a:buChar char="●"/>
              <a:defRPr/>
            </a:lvl7pPr>
            <a:lvl8pPr marL="3657600" lvl="7" indent="-349250" algn="r" rtl="0">
              <a:spcBef>
                <a:spcPts val="2100"/>
              </a:spcBef>
              <a:spcAft>
                <a:spcPts val="0"/>
              </a:spcAft>
              <a:buSzPts val="1900"/>
              <a:buChar char="○"/>
              <a:defRPr/>
            </a:lvl8pPr>
            <a:lvl9pPr marL="4114800" lvl="8" indent="-349250" algn="r" rtl="0">
              <a:spcBef>
                <a:spcPts val="2100"/>
              </a:spcBef>
              <a:spcAft>
                <a:spcPts val="2100"/>
              </a:spcAft>
              <a:buSzPts val="19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4918988" y="2122000"/>
            <a:ext cx="55815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8" name="Google Shape;168;p13"/>
          <p:cNvSpPr txBox="1">
            <a:spLocks noGrp="1"/>
          </p:cNvSpPr>
          <p:nvPr>
            <p:ph type="body" idx="1"/>
          </p:nvPr>
        </p:nvSpPr>
        <p:spPr>
          <a:xfrm>
            <a:off x="4919088" y="3503650"/>
            <a:ext cx="55815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1pPr>
            <a:lvl2pPr lvl="1"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4000"/>
              <a:buFont typeface="Dela Gothic One"/>
              <a:buNone/>
              <a:defRPr sz="40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1pPr>
            <a:lvl2pPr marL="914400" lvl="1"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2pPr>
            <a:lvl3pPr marL="1371600" lvl="2"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3pPr>
            <a:lvl4pPr marL="1828800" lvl="3"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4pPr>
            <a:lvl5pPr marL="2286000" lvl="4"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5pPr>
            <a:lvl6pPr marL="2743200" lvl="5"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6pPr>
            <a:lvl7pPr marL="3200400" lvl="6"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7pPr>
            <a:lvl8pPr marL="3657600" lvl="7" indent="-349250">
              <a:lnSpc>
                <a:spcPct val="115000"/>
              </a:lnSpc>
              <a:spcBef>
                <a:spcPts val="2100"/>
              </a:spcBef>
              <a:spcAft>
                <a:spcPts val="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8pPr>
            <a:lvl9pPr marL="4114800" lvl="8" indent="-349250">
              <a:lnSpc>
                <a:spcPct val="115000"/>
              </a:lnSpc>
              <a:spcBef>
                <a:spcPts val="2100"/>
              </a:spcBef>
              <a:spcAft>
                <a:spcPts val="2100"/>
              </a:spcAft>
              <a:buClr>
                <a:schemeClr val="dk2"/>
              </a:buClr>
              <a:buSzPts val="1900"/>
              <a:buFont typeface="DM Sans Medium"/>
              <a:buChar char="■"/>
              <a:defRPr sz="1900">
                <a:solidFill>
                  <a:schemeClr val="dk2"/>
                </a:solidFill>
                <a:latin typeface="DM Sans Medium"/>
                <a:ea typeface="DM Sans Medium"/>
                <a:cs typeface="DM Sans Medium"/>
                <a:sym typeface="DM Sans Medium"/>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59669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18"/>
          <p:cNvSpPr txBox="1">
            <a:spLocks noGrp="1"/>
          </p:cNvSpPr>
          <p:nvPr>
            <p:ph type="title"/>
          </p:nvPr>
        </p:nvSpPr>
        <p:spPr>
          <a:xfrm>
            <a:off x="1262030" y="1573824"/>
            <a:ext cx="9369000" cy="1892994"/>
          </a:xfrm>
          <a:prstGeom prst="rect">
            <a:avLst/>
          </a:prstGeom>
        </p:spPr>
        <p:txBody>
          <a:bodyPr spcFirstLastPara="1" wrap="square" lIns="121900" tIns="121900" rIns="121900" bIns="121900" anchor="ctr" anchorCtr="0">
            <a:noAutofit/>
          </a:bodyPr>
          <a:lstStyle/>
          <a:p>
            <a:pPr lvl="0"/>
            <a:r>
              <a:rPr lang="en-US" dirty="0" smtClean="0"/>
              <a:t>Public Transport optimization</a:t>
            </a:r>
            <a:r>
              <a:rPr lang="en" dirty="0" smtClean="0"/>
              <a:t>.</a:t>
            </a:r>
            <a:endParaRPr dirty="0"/>
          </a:p>
        </p:txBody>
      </p:sp>
      <p:sp>
        <p:nvSpPr>
          <p:cNvPr id="3" name="TextBox 2"/>
          <p:cNvSpPr txBox="1"/>
          <p:nvPr/>
        </p:nvSpPr>
        <p:spPr>
          <a:xfrm>
            <a:off x="1968830" y="3727938"/>
            <a:ext cx="8438529" cy="1569660"/>
          </a:xfrm>
          <a:prstGeom prst="rect">
            <a:avLst/>
          </a:prstGeom>
          <a:noFill/>
        </p:spPr>
        <p:txBody>
          <a:bodyPr wrap="none" rtlCol="0">
            <a:spAutoFit/>
          </a:bodyPr>
          <a:lstStyle/>
          <a:p>
            <a:r>
              <a:rPr lang="en-US" sz="4800" dirty="0" smtClean="0">
                <a:latin typeface="Dela Gothic One" panose="020B0604020202020204" charset="-128"/>
                <a:ea typeface="Dela Gothic One" panose="020B0604020202020204" charset="-128"/>
              </a:rPr>
              <a:t>Arrival time </a:t>
            </a:r>
            <a:r>
              <a:rPr lang="en-US" sz="4800" dirty="0" smtClean="0">
                <a:latin typeface="Dela Gothic One" panose="020B0604020202020204" charset="-128"/>
                <a:ea typeface="Dela Gothic One" panose="020B0604020202020204" charset="-128"/>
              </a:rPr>
              <a:t>prediction</a:t>
            </a:r>
          </a:p>
          <a:p>
            <a:r>
              <a:rPr lang="en-US" sz="4800" dirty="0">
                <a:latin typeface="Dela Gothic One" panose="020B0604020202020204" charset="-128"/>
                <a:ea typeface="Dela Gothic One" panose="020B0604020202020204" charset="-128"/>
              </a:rPr>
              <a:t> </a:t>
            </a:r>
            <a:r>
              <a:rPr lang="en-US" sz="4800" dirty="0" smtClean="0">
                <a:latin typeface="Dela Gothic One" panose="020B0604020202020204" charset="-128"/>
                <a:ea typeface="Dela Gothic One" panose="020B0604020202020204" charset="-128"/>
              </a:rPr>
              <a:t>                                                </a:t>
            </a:r>
            <a:endParaRPr lang="en-IN" sz="4800" dirty="0">
              <a:latin typeface="Dela Gothic One" panose="020B0604020202020204" charset="-128"/>
              <a:ea typeface="Dela Gothic One" panose="020B0604020202020204" charset="-128"/>
            </a:endParaRPr>
          </a:p>
        </p:txBody>
      </p:sp>
      <p:sp>
        <p:nvSpPr>
          <p:cNvPr id="2" name="TextBox 1"/>
          <p:cNvSpPr txBox="1"/>
          <p:nvPr/>
        </p:nvSpPr>
        <p:spPr>
          <a:xfrm>
            <a:off x="7365222" y="4901898"/>
            <a:ext cx="3195105" cy="738664"/>
          </a:xfrm>
          <a:prstGeom prst="rect">
            <a:avLst/>
          </a:prstGeom>
          <a:noFill/>
        </p:spPr>
        <p:txBody>
          <a:bodyPr wrap="none" rtlCol="0">
            <a:spAutoFit/>
          </a:bodyPr>
          <a:lstStyle/>
          <a:p>
            <a:r>
              <a:rPr lang="en-US" b="1" dirty="0" err="1" smtClean="0"/>
              <a:t>S.Adnan</a:t>
            </a:r>
            <a:r>
              <a:rPr lang="en-US" b="1" dirty="0" smtClean="0"/>
              <a:t> Mohammed</a:t>
            </a:r>
          </a:p>
          <a:p>
            <a:r>
              <a:rPr lang="en-US" b="1" smtClean="0"/>
              <a:t>au411521104004</a:t>
            </a:r>
            <a:endParaRPr lang="en-US" b="1" dirty="0" smtClean="0"/>
          </a:p>
          <a:p>
            <a:r>
              <a:rPr lang="en-US" b="1" dirty="0" smtClean="0"/>
              <a:t>PERI INSTITUTE OF TECHNOLOGY</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grpSp>
        <p:nvGrpSpPr>
          <p:cNvPr id="623" name="Google Shape;623;p38"/>
          <p:cNvGrpSpPr/>
          <p:nvPr/>
        </p:nvGrpSpPr>
        <p:grpSpPr>
          <a:xfrm>
            <a:off x="839400" y="1506750"/>
            <a:ext cx="10513200" cy="3844500"/>
            <a:chOff x="628650" y="922725"/>
            <a:chExt cx="10513200" cy="3844500"/>
          </a:xfrm>
        </p:grpSpPr>
        <p:sp>
          <p:nvSpPr>
            <p:cNvPr id="624" name="Google Shape;624;p38"/>
            <p:cNvSpPr/>
            <p:nvPr/>
          </p:nvSpPr>
          <p:spPr>
            <a:xfrm>
              <a:off x="628650" y="1458525"/>
              <a:ext cx="10513200" cy="3308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38"/>
            <p:cNvGrpSpPr/>
            <p:nvPr/>
          </p:nvGrpSpPr>
          <p:grpSpPr>
            <a:xfrm>
              <a:off x="628650" y="922725"/>
              <a:ext cx="10513200" cy="354600"/>
              <a:chOff x="628650" y="922725"/>
              <a:chExt cx="10513200" cy="354600"/>
            </a:xfrm>
          </p:grpSpPr>
          <p:sp>
            <p:nvSpPr>
              <p:cNvPr id="626" name="Google Shape;626;p38"/>
              <p:cNvSpPr/>
              <p:nvPr/>
            </p:nvSpPr>
            <p:spPr>
              <a:xfrm>
                <a:off x="628650" y="922725"/>
                <a:ext cx="105132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780288" y="994575"/>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076463" y="994575"/>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1372638" y="994575"/>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0" name="Google Shape;630;p38"/>
          <p:cNvSpPr txBox="1">
            <a:spLocks noGrp="1"/>
          </p:cNvSpPr>
          <p:nvPr>
            <p:ph type="title"/>
          </p:nvPr>
        </p:nvSpPr>
        <p:spPr>
          <a:xfrm>
            <a:off x="1583388" y="1999925"/>
            <a:ext cx="9003600" cy="716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4400" dirty="0" smtClean="0"/>
              <a:t>Reference</a:t>
            </a:r>
            <a:endParaRPr sz="4400" dirty="0"/>
          </a:p>
        </p:txBody>
      </p:sp>
      <p:sp>
        <p:nvSpPr>
          <p:cNvPr id="631" name="Google Shape;631;p38"/>
          <p:cNvSpPr txBox="1">
            <a:spLocks noGrp="1"/>
          </p:cNvSpPr>
          <p:nvPr>
            <p:ph type="body" idx="1"/>
          </p:nvPr>
        </p:nvSpPr>
        <p:spPr>
          <a:xfrm>
            <a:off x="369276" y="2532314"/>
            <a:ext cx="9829799" cy="989599"/>
          </a:xfrm>
          <a:prstGeom prst="rect">
            <a:avLst/>
          </a:prstGeom>
        </p:spPr>
        <p:txBody>
          <a:bodyPr spcFirstLastPara="1" wrap="square" lIns="121900" tIns="121900" rIns="121900" bIns="121900" anchor="t" anchorCtr="0">
            <a:noAutofit/>
          </a:bodyPr>
          <a:lstStyle/>
          <a:p>
            <a:r>
              <a:rPr lang="en-US" sz="1400" b="1" dirty="0"/>
              <a:t>"Public Transportation Planning and Operation: Modeling, Practice, and Behavior"</a:t>
            </a:r>
            <a:r>
              <a:rPr lang="en-US" sz="1400" dirty="0"/>
              <a:t> by </a:t>
            </a:r>
            <a:r>
              <a:rPr lang="en-US" sz="1400" dirty="0" err="1"/>
              <a:t>Avishai</a:t>
            </a:r>
            <a:r>
              <a:rPr lang="en-US" sz="1400" dirty="0"/>
              <a:t> </a:t>
            </a:r>
            <a:r>
              <a:rPr lang="en-US" sz="1400" dirty="0" err="1"/>
              <a:t>Ceder</a:t>
            </a:r>
            <a:r>
              <a:rPr lang="en-US" sz="1400" dirty="0"/>
              <a:t> and Nigel H.M. Wilson</a:t>
            </a:r>
          </a:p>
          <a:p>
            <a:pPr lvl="1"/>
            <a:r>
              <a:rPr lang="en-US" sz="1400" dirty="0"/>
              <a:t>This comprehensive book covers various aspects of public transportation planning, operation, and modeling. It delves into theoretical concepts and practical applications</a:t>
            </a:r>
            <a:r>
              <a:rPr lang="en-US" sz="1400" dirty="0" smtClean="0"/>
              <a:t>..</a:t>
            </a:r>
            <a:endParaRPr lang="en-US" sz="1400" dirty="0"/>
          </a:p>
          <a:p>
            <a:r>
              <a:rPr lang="en-US" sz="1400" b="1" dirty="0"/>
              <a:t>"Transit Planning and Research Reports"</a:t>
            </a:r>
            <a:r>
              <a:rPr lang="en-US" sz="1400" dirty="0"/>
              <a:t> by the American Public Transportation Association (APTA)</a:t>
            </a:r>
          </a:p>
          <a:p>
            <a:pPr lvl="1"/>
            <a:r>
              <a:rPr lang="en-US" sz="1400" dirty="0"/>
              <a:t>APTA publishes a series of reports and publications on various aspects of public transportation planning, operations, and optimization. These reports offer practical insights and research findings</a:t>
            </a:r>
            <a:r>
              <a:rPr lang="en-US" sz="1400" dirty="0" smtClean="0"/>
              <a:t>.</a:t>
            </a:r>
          </a:p>
          <a:p>
            <a:r>
              <a:rPr lang="en-US" sz="1400" b="1" dirty="0"/>
              <a:t>"Public Transport: Its Planning, Management, and Operation"</a:t>
            </a:r>
            <a:r>
              <a:rPr lang="en-US" sz="1400" dirty="0"/>
              <a:t> by Peter R. White</a:t>
            </a:r>
          </a:p>
          <a:p>
            <a:pPr lvl="1"/>
            <a:r>
              <a:rPr lang="en-US" sz="1400" dirty="0" smtClean="0"/>
              <a:t>This </a:t>
            </a:r>
            <a:r>
              <a:rPr lang="en-US" sz="1400" dirty="0"/>
              <a:t>book provides a comprehensive overview of public transport, covering planning, management, and operations, making it a valuable resource for practitioners and students.</a:t>
            </a:r>
          </a:p>
          <a:p>
            <a:pPr marL="0" lvl="0" indent="0" algn="ctr" rtl="0">
              <a:lnSpc>
                <a:spcPct val="200000"/>
              </a:lnSpc>
              <a:spcBef>
                <a:spcPts val="0"/>
              </a:spcBef>
              <a:spcAft>
                <a:spcPts val="0"/>
              </a:spcAft>
              <a:buNone/>
            </a:pPr>
            <a:endParaRPr sz="1800" dirty="0">
              <a:latin typeface="Dela Gothic One"/>
              <a:ea typeface="Dela Gothic One"/>
              <a:cs typeface="Dela Gothic One"/>
              <a:sym typeface="Dela Gothic One"/>
            </a:endParaRPr>
          </a:p>
        </p:txBody>
      </p:sp>
      <p:sp>
        <p:nvSpPr>
          <p:cNvPr id="632" name="Google Shape;632;p38"/>
          <p:cNvSpPr/>
          <p:nvPr/>
        </p:nvSpPr>
        <p:spPr>
          <a:xfrm rot="10800000" flipH="1">
            <a:off x="9528063" y="2176350"/>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8"/>
          <p:cNvSpPr/>
          <p:nvPr/>
        </p:nvSpPr>
        <p:spPr>
          <a:xfrm flipH="1">
            <a:off x="932105" y="3066021"/>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8"/>
          <p:cNvSpPr/>
          <p:nvPr/>
        </p:nvSpPr>
        <p:spPr>
          <a:xfrm flipH="1">
            <a:off x="1498113" y="4179641"/>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8"/>
          <p:cNvSpPr/>
          <p:nvPr/>
        </p:nvSpPr>
        <p:spPr>
          <a:xfrm>
            <a:off x="10497125" y="4507963"/>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636" name="Google Shape;636;p38"/>
          <p:cNvSpPr/>
          <p:nvPr/>
        </p:nvSpPr>
        <p:spPr>
          <a:xfrm>
            <a:off x="10805775" y="4847863"/>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828" y="1062567"/>
            <a:ext cx="4876587" cy="590387"/>
          </a:xfrm>
        </p:spPr>
        <p:txBody>
          <a:bodyPr/>
          <a:lstStyle/>
          <a:p>
            <a:r>
              <a:rPr lang="en-US" dirty="0" smtClean="0"/>
              <a:t>Conclusion:</a:t>
            </a:r>
            <a:endParaRPr lang="en-IN" dirty="0"/>
          </a:p>
        </p:txBody>
      </p:sp>
      <p:sp>
        <p:nvSpPr>
          <p:cNvPr id="3" name="Text Placeholder 2"/>
          <p:cNvSpPr>
            <a:spLocks noGrp="1"/>
          </p:cNvSpPr>
          <p:nvPr>
            <p:ph type="body" idx="1"/>
          </p:nvPr>
        </p:nvSpPr>
        <p:spPr>
          <a:xfrm>
            <a:off x="1700058" y="2023042"/>
            <a:ext cx="7118626" cy="3894179"/>
          </a:xfrm>
        </p:spPr>
        <p:txBody>
          <a:bodyPr/>
          <a:lstStyle/>
          <a:p>
            <a:r>
              <a:rPr lang="en-US" dirty="0"/>
              <a:t>The development and implementation of an arrival time prediction system for public transportation hold great significance in enhancing the efficiency, convenience, and reliability of urban transit. Through a combination of historical data analysis, real-time tracking, and machine learning techniques, this study has demonstrated the potential for more accurate and dynamic arrival time </a:t>
            </a:r>
            <a:r>
              <a:rPr lang="en-US" dirty="0" smtClean="0"/>
              <a:t>prediction.</a:t>
            </a:r>
            <a:endParaRPr lang="en-IN" dirty="0"/>
          </a:p>
        </p:txBody>
      </p:sp>
    </p:spTree>
    <p:extLst>
      <p:ext uri="{BB962C8B-B14F-4D97-AF65-F5344CB8AC3E}">
        <p14:creationId xmlns:p14="http://schemas.microsoft.com/office/powerpoint/2010/main" val="2699307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grpSp>
        <p:nvGrpSpPr>
          <p:cNvPr id="567" name="Google Shape;567;p35"/>
          <p:cNvGrpSpPr/>
          <p:nvPr/>
        </p:nvGrpSpPr>
        <p:grpSpPr>
          <a:xfrm>
            <a:off x="2672100" y="1060023"/>
            <a:ext cx="6847800" cy="4906500"/>
            <a:chOff x="2672100" y="975750"/>
            <a:chExt cx="6847800" cy="4906500"/>
          </a:xfrm>
        </p:grpSpPr>
        <p:sp>
          <p:nvSpPr>
            <p:cNvPr id="568" name="Google Shape;568;p35"/>
            <p:cNvSpPr/>
            <p:nvPr/>
          </p:nvSpPr>
          <p:spPr>
            <a:xfrm>
              <a:off x="2672100" y="1511550"/>
              <a:ext cx="6847800" cy="4370700"/>
            </a:xfrm>
            <a:prstGeom prst="roundRect">
              <a:avLst>
                <a:gd name="adj" fmla="val 5654"/>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2672100" y="975750"/>
              <a:ext cx="6847800" cy="354600"/>
            </a:xfrm>
            <a:prstGeom prst="roundRect">
              <a:avLst>
                <a:gd name="adj" fmla="val 50000"/>
              </a:avLst>
            </a:pr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2823738" y="1047600"/>
              <a:ext cx="210900" cy="210900"/>
            </a:xfrm>
            <a:prstGeom prst="ellipse">
              <a:avLst/>
            </a:pr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3119913" y="1047600"/>
              <a:ext cx="210900" cy="210900"/>
            </a:xfrm>
            <a:prstGeom prst="ellipse">
              <a:avLst/>
            </a:pr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3416088" y="1047600"/>
              <a:ext cx="210900" cy="210900"/>
            </a:xfrm>
            <a:prstGeom prst="ellipse">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5"/>
          <p:cNvSpPr txBox="1">
            <a:spLocks noGrp="1"/>
          </p:cNvSpPr>
          <p:nvPr>
            <p:ph type="title"/>
          </p:nvPr>
        </p:nvSpPr>
        <p:spPr>
          <a:xfrm>
            <a:off x="3225363" y="2930487"/>
            <a:ext cx="5581500" cy="896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8000" dirty="0"/>
              <a:t>Thank you!</a:t>
            </a:r>
            <a:endParaRPr sz="8000" dirty="0"/>
          </a:p>
        </p:txBody>
      </p:sp>
      <p:sp>
        <p:nvSpPr>
          <p:cNvPr id="581" name="Google Shape;581;p35"/>
          <p:cNvSpPr/>
          <p:nvPr/>
        </p:nvSpPr>
        <p:spPr>
          <a:xfrm rot="10800000" flipH="1">
            <a:off x="2791631" y="5161851"/>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5"/>
          <p:cNvSpPr/>
          <p:nvPr/>
        </p:nvSpPr>
        <p:spPr>
          <a:xfrm flipH="1">
            <a:off x="8503222" y="465143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flipH="1">
            <a:off x="8949939" y="5148075"/>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19"/>
          <p:cNvSpPr txBox="1">
            <a:spLocks noGrp="1"/>
          </p:cNvSpPr>
          <p:nvPr>
            <p:ph type="body" idx="1"/>
          </p:nvPr>
        </p:nvSpPr>
        <p:spPr>
          <a:xfrm>
            <a:off x="2028762" y="1979281"/>
            <a:ext cx="7071277" cy="4333596"/>
          </a:xfrm>
          <a:prstGeom prst="rect">
            <a:avLst/>
          </a:prstGeom>
        </p:spPr>
        <p:txBody>
          <a:bodyPr spcFirstLastPara="1" wrap="square" lIns="121900" tIns="121900" rIns="121900" bIns="121900" anchor="t" anchorCtr="0">
            <a:noAutofit/>
          </a:bodyPr>
          <a:lstStyle/>
          <a:p>
            <a:pPr marL="0" indent="0">
              <a:buNone/>
            </a:pPr>
            <a:r>
              <a:rPr lang="en-US" sz="1400" dirty="0"/>
              <a:t>Reliable and accurate prediction of arrival times for public transportation systems is of paramount importance to passengers, transit agencies, and urban planners. This study presents a data-driven approach to address the challenging problem of predicting arrival times for buses in an urban transit </a:t>
            </a:r>
            <a:r>
              <a:rPr lang="en-US" sz="1400" dirty="0" err="1"/>
              <a:t>network.Using</a:t>
            </a:r>
            <a:r>
              <a:rPr lang="en-US" sz="1400" dirty="0"/>
              <a:t> a dataset of historical transit information, including time-stamped location data, weather conditions, and route-specific factors, a machine learning model was trained to estimate the expected arrival time of buses at their next stops. The model, a Random Forest </a:t>
            </a:r>
            <a:r>
              <a:rPr lang="en-US" sz="1400" dirty="0" err="1"/>
              <a:t>Regressor</a:t>
            </a:r>
            <a:r>
              <a:rPr lang="en-US" sz="1400" dirty="0"/>
              <a:t>, leverages features such as day of the week, time of day, and real-time weather conditions to make </a:t>
            </a:r>
            <a:r>
              <a:rPr lang="en-US" sz="1400" dirty="0" err="1"/>
              <a:t>predictions.The</a:t>
            </a:r>
            <a:r>
              <a:rPr lang="en-US" sz="1400" dirty="0"/>
              <a:t> results indicate that the model achieves a mean absolute error (MAE) of [insert MAE value] minutes, demonstrating its effectiveness in providing accurate arrival time estimates. These predictions offer passengers the ability to plan their journeys more effectively, minimizing wait times and reducing uncertainty. Additionally, transit agencies can use these predictions to enhance service reliability and provide real-time information to passengers</a:t>
            </a:r>
            <a:r>
              <a:rPr lang="en-US" dirty="0"/>
              <a:t>.</a:t>
            </a:r>
          </a:p>
          <a:p>
            <a:pPr marL="0" lvl="0" indent="0" algn="l" rtl="0">
              <a:spcBef>
                <a:spcPts val="0"/>
              </a:spcBef>
              <a:spcAft>
                <a:spcPts val="0"/>
              </a:spcAft>
              <a:buNone/>
            </a:pPr>
            <a:endParaRPr dirty="0"/>
          </a:p>
        </p:txBody>
      </p:sp>
      <p:sp>
        <p:nvSpPr>
          <p:cNvPr id="3" name="TextBox 2"/>
          <p:cNvSpPr txBox="1"/>
          <p:nvPr/>
        </p:nvSpPr>
        <p:spPr>
          <a:xfrm>
            <a:off x="4484076" y="1389184"/>
            <a:ext cx="3015762" cy="461665"/>
          </a:xfrm>
          <a:prstGeom prst="rect">
            <a:avLst/>
          </a:prstGeom>
          <a:noFill/>
        </p:spPr>
        <p:txBody>
          <a:bodyPr wrap="square" rtlCol="0">
            <a:spAutoFit/>
          </a:bodyPr>
          <a:lstStyle/>
          <a:p>
            <a:r>
              <a:rPr lang="en-US" sz="2400" b="1" dirty="0" smtClean="0">
                <a:latin typeface="Dela Gothic One" panose="020B0604020202020204" charset="-128"/>
                <a:ea typeface="Dela Gothic One" panose="020B0604020202020204" charset="-128"/>
              </a:rPr>
              <a:t>ABSTRACT</a:t>
            </a:r>
            <a:endParaRPr lang="en-IN" sz="2400" b="1" dirty="0">
              <a:latin typeface="Dela Gothic One" panose="020B0604020202020204" charset="-128"/>
              <a:ea typeface="Dela Gothic One" panose="020B060402020202020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title"/>
          </p:nvPr>
        </p:nvSpPr>
        <p:spPr>
          <a:xfrm>
            <a:off x="4320167" y="1288125"/>
            <a:ext cx="56517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smtClean="0"/>
              <a:t>Goals</a:t>
            </a:r>
            <a:endParaRPr dirty="0"/>
          </a:p>
        </p:txBody>
      </p:sp>
      <p:sp>
        <p:nvSpPr>
          <p:cNvPr id="310" name="Google Shape;310;p23"/>
          <p:cNvSpPr/>
          <p:nvPr/>
        </p:nvSpPr>
        <p:spPr>
          <a:xfrm flipH="1">
            <a:off x="9706475" y="1288125"/>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3"/>
          <p:cNvSpPr/>
          <p:nvPr/>
        </p:nvSpPr>
        <p:spPr>
          <a:xfrm>
            <a:off x="10708974" y="521567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3"/>
          <p:cNvSpPr/>
          <p:nvPr/>
        </p:nvSpPr>
        <p:spPr>
          <a:xfrm>
            <a:off x="685875" y="1118175"/>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13" name="Google Shape;313;p23"/>
          <p:cNvSpPr/>
          <p:nvPr/>
        </p:nvSpPr>
        <p:spPr>
          <a:xfrm>
            <a:off x="685875" y="1444794"/>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14" name="Google Shape;314;p23"/>
          <p:cNvSpPr/>
          <p:nvPr/>
        </p:nvSpPr>
        <p:spPr>
          <a:xfrm>
            <a:off x="10457950" y="5676900"/>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Text Placeholder 1"/>
          <p:cNvSpPr>
            <a:spLocks noGrp="1"/>
          </p:cNvSpPr>
          <p:nvPr>
            <p:ph type="body" idx="1"/>
          </p:nvPr>
        </p:nvSpPr>
        <p:spPr>
          <a:xfrm>
            <a:off x="1078875" y="1928083"/>
            <a:ext cx="8921048" cy="1151792"/>
          </a:xfrm>
        </p:spPr>
        <p:txBody>
          <a:bodyPr/>
          <a:lstStyle/>
          <a:p>
            <a:r>
              <a:rPr lang="en-US" sz="1100" b="1" dirty="0"/>
              <a:t>Improved Efficiency</a:t>
            </a:r>
            <a:r>
              <a:rPr lang="en-US" sz="1100" dirty="0"/>
              <a:t>:</a:t>
            </a:r>
          </a:p>
          <a:p>
            <a:pPr lvl="1"/>
            <a:r>
              <a:rPr lang="en-US" sz="1100" dirty="0"/>
              <a:t>Increase the efficiency of public transportation systems by reducing travel times and minimizing delays.</a:t>
            </a:r>
          </a:p>
          <a:p>
            <a:r>
              <a:rPr lang="en-US" sz="1100" b="1" dirty="0"/>
              <a:t>Reduced Congestion</a:t>
            </a:r>
            <a:r>
              <a:rPr lang="en-US" sz="1100" dirty="0"/>
              <a:t>:</a:t>
            </a:r>
          </a:p>
          <a:p>
            <a:pPr lvl="1"/>
            <a:r>
              <a:rPr lang="en-US" sz="1100" dirty="0"/>
              <a:t>Alleviate traffic congestion by encouraging more people to use public transport instead of private vehicles.</a:t>
            </a:r>
          </a:p>
          <a:p>
            <a:r>
              <a:rPr lang="en-US" sz="1100" b="1" dirty="0"/>
              <a:t>Enhanced Accessibility</a:t>
            </a:r>
            <a:r>
              <a:rPr lang="en-US" sz="1100" dirty="0"/>
              <a:t>:</a:t>
            </a:r>
          </a:p>
          <a:p>
            <a:pPr lvl="1"/>
            <a:r>
              <a:rPr lang="en-US" sz="1100" dirty="0"/>
              <a:t>Ensure that public transport services are accessible to a wide range of people, including those with disabilities and those living in underserved areas.</a:t>
            </a:r>
          </a:p>
          <a:p>
            <a:r>
              <a:rPr lang="en-US" sz="1100" b="1" dirty="0"/>
              <a:t>Increased Ridership</a:t>
            </a:r>
            <a:r>
              <a:rPr lang="en-US" sz="1100" dirty="0"/>
              <a:t>:</a:t>
            </a:r>
          </a:p>
          <a:p>
            <a:pPr lvl="1"/>
            <a:r>
              <a:rPr lang="en-US" sz="1100" dirty="0"/>
              <a:t>Attract more passengers to use public transport by offering convenient, reliable, and cost-effective services.</a:t>
            </a:r>
          </a:p>
          <a:p>
            <a:r>
              <a:rPr lang="en-US" sz="1100" b="1" dirty="0"/>
              <a:t>Environmental Sustainability</a:t>
            </a:r>
            <a:r>
              <a:rPr lang="en-US" sz="1100" dirty="0"/>
              <a:t>:</a:t>
            </a:r>
          </a:p>
          <a:p>
            <a:pPr lvl="1"/>
            <a:r>
              <a:rPr lang="en-US" sz="1100" dirty="0"/>
              <a:t>Reduce the environmental impact of public transport by adopting cleaner, more energy-efficient technologies and reducing emissions.</a:t>
            </a:r>
          </a:p>
          <a:p>
            <a:r>
              <a:rPr lang="en-US" sz="1100" b="1" dirty="0"/>
              <a:t>Safety and Security</a:t>
            </a:r>
            <a:r>
              <a:rPr lang="en-US" sz="1100" dirty="0"/>
              <a:t>:</a:t>
            </a:r>
          </a:p>
          <a:p>
            <a:pPr lvl="1"/>
            <a:r>
              <a:rPr lang="en-US" sz="1100" dirty="0"/>
              <a:t>Improve passenger safety and security on public transport, which can encourage more people to use these services.</a:t>
            </a:r>
          </a:p>
          <a:p>
            <a:r>
              <a:rPr lang="en-US" sz="1100" b="1" dirty="0"/>
              <a:t>Cost-Effectiveness</a:t>
            </a:r>
            <a:r>
              <a:rPr lang="en-US" sz="1100" dirty="0"/>
              <a:t>:</a:t>
            </a:r>
          </a:p>
          <a:p>
            <a:pPr lvl="1"/>
            <a:r>
              <a:rPr lang="en-US" sz="1100" dirty="0"/>
              <a:t>Optimize operations to reduce costs for both transit agencies and passengers, making public transport an economically attractive choice.</a:t>
            </a:r>
          </a:p>
          <a:p>
            <a:r>
              <a:rPr lang="en-US" sz="1100" b="1" dirty="0"/>
              <a:t>Better Passenger Experience</a:t>
            </a:r>
            <a:r>
              <a:rPr lang="en-US" sz="1100" dirty="0"/>
              <a:t>:</a:t>
            </a:r>
          </a:p>
          <a:p>
            <a:pPr lvl="1"/>
            <a:r>
              <a:rPr lang="en-US" sz="1100" dirty="0"/>
              <a:t>Enhance the overall passenger experience through real-time updates, comfortable facilities, and user-friendly interfaces.</a:t>
            </a:r>
          </a:p>
          <a:p>
            <a:pPr marL="107950" indent="0">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239" y="-71527"/>
            <a:ext cx="5299737" cy="2561400"/>
          </a:xfrm>
        </p:spPr>
        <p:txBody>
          <a:bodyPr/>
          <a:lstStyle/>
          <a:p>
            <a:r>
              <a:rPr lang="en-US" dirty="0" smtClean="0"/>
              <a:t>Methodologies</a:t>
            </a:r>
            <a:endParaRPr lang="en-IN" dirty="0"/>
          </a:p>
        </p:txBody>
      </p:sp>
      <p:sp>
        <p:nvSpPr>
          <p:cNvPr id="3" name="Subtitle 2"/>
          <p:cNvSpPr>
            <a:spLocks noGrp="1"/>
          </p:cNvSpPr>
          <p:nvPr>
            <p:ph type="subTitle" idx="1"/>
          </p:nvPr>
        </p:nvSpPr>
        <p:spPr>
          <a:xfrm>
            <a:off x="274586" y="1401960"/>
            <a:ext cx="8016560" cy="717900"/>
          </a:xfrm>
        </p:spPr>
        <p:txBody>
          <a:bodyPr/>
          <a:lstStyle/>
          <a:p>
            <a:r>
              <a:rPr lang="en-US" sz="1200" b="1" dirty="0"/>
              <a:t>Timetable-Based Prediction</a:t>
            </a:r>
            <a:r>
              <a:rPr lang="en-US" sz="1200" dirty="0"/>
              <a:t>:</a:t>
            </a:r>
          </a:p>
          <a:p>
            <a:pPr lvl="1"/>
            <a:r>
              <a:rPr lang="en-US" sz="1200" dirty="0"/>
              <a:t>The simplest method involves using the published schedule to estimate arrival times. However, this method may not account for real-time delays and is often less accurate.</a:t>
            </a:r>
          </a:p>
          <a:p>
            <a:r>
              <a:rPr lang="en-US" sz="1200" b="1" dirty="0"/>
              <a:t>Historical Data Analysis</a:t>
            </a:r>
            <a:r>
              <a:rPr lang="en-US" sz="1200" dirty="0"/>
              <a:t>:</a:t>
            </a:r>
          </a:p>
          <a:p>
            <a:pPr lvl="1"/>
            <a:r>
              <a:rPr lang="en-US" sz="1200" dirty="0"/>
              <a:t>Analyzing historical data, such as past trip times for specific routes and times of day, can provide valuable insights into regular patterns and allow for predictions based on historical performance.</a:t>
            </a:r>
          </a:p>
          <a:p>
            <a:r>
              <a:rPr lang="en-US" sz="1200" b="1" dirty="0"/>
              <a:t>GPS Tracking and Real-Time Data</a:t>
            </a:r>
            <a:r>
              <a:rPr lang="en-US" sz="1200" dirty="0"/>
              <a:t>:</a:t>
            </a:r>
          </a:p>
          <a:p>
            <a:pPr lvl="1"/>
            <a:r>
              <a:rPr lang="en-US" sz="1200" dirty="0"/>
              <a:t>Real-time GPS data from vehicles can be used to track their actual positions and speeds. This information can be used to provide real-time updates and predict arrival times based on the current location and speed of the vehicle.</a:t>
            </a:r>
          </a:p>
          <a:p>
            <a:r>
              <a:rPr lang="en-US" sz="1200" b="1" dirty="0"/>
              <a:t>Machine Learning Models</a:t>
            </a:r>
            <a:r>
              <a:rPr lang="en-US" sz="1200" dirty="0"/>
              <a:t>:</a:t>
            </a:r>
          </a:p>
          <a:p>
            <a:pPr lvl="1"/>
            <a:r>
              <a:rPr lang="en-US" sz="1200" dirty="0"/>
              <a:t>Various machine learning algorithms, including linear regression, decision trees, random forests, and neural networks, can be trained on historical data to make predictions based on factors such as time of day, day of the week, weather conditions, and more.</a:t>
            </a:r>
          </a:p>
          <a:p>
            <a:r>
              <a:rPr lang="en-US" sz="1200" b="1" dirty="0" err="1"/>
              <a:t>Kalman</a:t>
            </a:r>
            <a:r>
              <a:rPr lang="en-US" sz="1200" b="1" dirty="0"/>
              <a:t> Filters</a:t>
            </a:r>
            <a:r>
              <a:rPr lang="en-US" sz="1200" dirty="0"/>
              <a:t>:</a:t>
            </a:r>
          </a:p>
          <a:p>
            <a:pPr lvl="1"/>
            <a:r>
              <a:rPr lang="en-US" sz="1200" dirty="0" err="1"/>
              <a:t>Kalman</a:t>
            </a:r>
            <a:r>
              <a:rPr lang="en-US" sz="1200" dirty="0"/>
              <a:t> filters are used to estimate the state of a dynamic system when noisy measurements are available. In public transport, they can be used to track the position and speed of vehicles and make predictions</a:t>
            </a:r>
            <a:r>
              <a:rPr lang="en-US" sz="1200" dirty="0" smtClean="0"/>
              <a:t>.</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146" y="2119860"/>
            <a:ext cx="3780651" cy="3323492"/>
          </a:xfrm>
          <a:prstGeom prst="rect">
            <a:avLst/>
          </a:prstGeom>
        </p:spPr>
      </p:pic>
    </p:spTree>
    <p:extLst>
      <p:ext uri="{BB962C8B-B14F-4D97-AF65-F5344CB8AC3E}">
        <p14:creationId xmlns:p14="http://schemas.microsoft.com/office/powerpoint/2010/main" val="3259282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1"/>
          <p:cNvSpPr txBox="1">
            <a:spLocks noGrp="1"/>
          </p:cNvSpPr>
          <p:nvPr>
            <p:ph type="title"/>
          </p:nvPr>
        </p:nvSpPr>
        <p:spPr>
          <a:xfrm>
            <a:off x="3568500" y="1063044"/>
            <a:ext cx="8623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dirty="0" smtClean="0"/>
              <a:t>C</a:t>
            </a:r>
            <a:r>
              <a:rPr lang="en" dirty="0" smtClean="0"/>
              <a:t>ase diagram</a:t>
            </a:r>
            <a:endParaRPr dirty="0"/>
          </a:p>
        </p:txBody>
      </p:sp>
      <p:sp>
        <p:nvSpPr>
          <p:cNvPr id="293" name="Google Shape;293;p21"/>
          <p:cNvSpPr/>
          <p:nvPr/>
        </p:nvSpPr>
        <p:spPr>
          <a:xfrm flipH="1">
            <a:off x="9706475" y="1288125"/>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21"/>
          <p:cNvSpPr/>
          <p:nvPr/>
        </p:nvSpPr>
        <p:spPr>
          <a:xfrm>
            <a:off x="10887524" y="2967775"/>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3"/>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1"/>
          <p:cNvSpPr/>
          <p:nvPr/>
        </p:nvSpPr>
        <p:spPr>
          <a:xfrm>
            <a:off x="10636500" y="3429000"/>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3"/>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923" y="1902870"/>
            <a:ext cx="8836269" cy="418140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22"/>
          <p:cNvSpPr txBox="1">
            <a:spLocks noGrp="1"/>
          </p:cNvSpPr>
          <p:nvPr>
            <p:ph type="title"/>
          </p:nvPr>
        </p:nvSpPr>
        <p:spPr>
          <a:xfrm>
            <a:off x="4367896" y="234538"/>
            <a:ext cx="7389300" cy="2066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4000" dirty="0" smtClean="0"/>
              <a:t>Flow chart</a:t>
            </a:r>
            <a:endParaRPr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810" y="1503486"/>
            <a:ext cx="4826976" cy="477480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27"/>
          <p:cNvSpPr txBox="1">
            <a:spLocks noGrp="1"/>
          </p:cNvSpPr>
          <p:nvPr>
            <p:ph type="title"/>
          </p:nvPr>
        </p:nvSpPr>
        <p:spPr>
          <a:xfrm>
            <a:off x="641088" y="849101"/>
            <a:ext cx="8783515" cy="846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SzPts val="7000"/>
              <a:buNone/>
            </a:pPr>
            <a:r>
              <a:rPr lang="en-US" dirty="0" smtClean="0"/>
              <a:t>Code  for accuracy  in arrival time prediction:</a:t>
            </a:r>
            <a:endParaRPr dirty="0"/>
          </a:p>
        </p:txBody>
      </p:sp>
      <p:sp>
        <p:nvSpPr>
          <p:cNvPr id="372" name="Google Shape;372;p27"/>
          <p:cNvSpPr txBox="1">
            <a:spLocks noGrp="1"/>
          </p:cNvSpPr>
          <p:nvPr>
            <p:ph type="body" idx="4294967295"/>
          </p:nvPr>
        </p:nvSpPr>
        <p:spPr>
          <a:xfrm>
            <a:off x="666653" y="1713663"/>
            <a:ext cx="10687183" cy="2062500"/>
          </a:xfrm>
          <a:prstGeom prst="rect">
            <a:avLst/>
          </a:prstGeom>
          <a:noFill/>
          <a:ln>
            <a:noFill/>
          </a:ln>
        </p:spPr>
        <p:txBody>
          <a:bodyPr spcFirstLastPara="1" wrap="square" lIns="121900" tIns="121900" rIns="121900" bIns="121900" anchor="t" anchorCtr="0">
            <a:noAutofit/>
          </a:bodyPr>
          <a:lstStyle/>
          <a:p>
            <a:pPr marL="0" lvl="0" indent="0">
              <a:buNone/>
            </a:pPr>
            <a:r>
              <a:rPr lang="en-IN" sz="1200" dirty="0"/>
              <a:t>import pandas as </a:t>
            </a:r>
            <a:r>
              <a:rPr lang="en-IN" sz="1200" dirty="0" err="1"/>
              <a:t>pd</a:t>
            </a:r>
            <a:endParaRPr lang="en-IN" sz="1200" dirty="0"/>
          </a:p>
          <a:p>
            <a:pPr marL="0" lvl="0" indent="0">
              <a:buNone/>
            </a:pPr>
            <a:r>
              <a:rPr lang="en-IN" sz="1200" dirty="0"/>
              <a:t>from </a:t>
            </a:r>
            <a:r>
              <a:rPr lang="en-IN" sz="1200" dirty="0" err="1"/>
              <a:t>sklearn.ensemble</a:t>
            </a:r>
            <a:r>
              <a:rPr lang="en-IN" sz="1200" dirty="0"/>
              <a:t> import </a:t>
            </a:r>
            <a:r>
              <a:rPr lang="en-IN" sz="1200" dirty="0" err="1"/>
              <a:t>RandomForestRegressor</a:t>
            </a:r>
            <a:endParaRPr lang="en-IN" sz="1200" dirty="0"/>
          </a:p>
          <a:p>
            <a:pPr marL="0" lvl="0" indent="0">
              <a:buNone/>
            </a:pPr>
            <a:r>
              <a:rPr lang="en-IN" sz="1200" dirty="0"/>
              <a:t>from </a:t>
            </a:r>
            <a:r>
              <a:rPr lang="en-IN" sz="1200" dirty="0" err="1"/>
              <a:t>sklearn.model_selection</a:t>
            </a:r>
            <a:r>
              <a:rPr lang="en-IN" sz="1200" dirty="0"/>
              <a:t> import </a:t>
            </a:r>
            <a:r>
              <a:rPr lang="en-IN" sz="1200" dirty="0" err="1"/>
              <a:t>train_test_split</a:t>
            </a:r>
            <a:endParaRPr lang="en-IN" sz="1200" dirty="0"/>
          </a:p>
          <a:p>
            <a:pPr marL="0" lvl="0" indent="0">
              <a:buNone/>
            </a:pPr>
            <a:r>
              <a:rPr lang="en-IN" sz="1200" dirty="0"/>
              <a:t>from </a:t>
            </a:r>
            <a:r>
              <a:rPr lang="en-IN" sz="1200" dirty="0" err="1"/>
              <a:t>sklearn.metrics</a:t>
            </a:r>
            <a:r>
              <a:rPr lang="en-IN" sz="1200" dirty="0"/>
              <a:t> import </a:t>
            </a:r>
            <a:r>
              <a:rPr lang="en-IN" sz="1200" dirty="0" err="1"/>
              <a:t>mean_absolute_error</a:t>
            </a:r>
            <a:endParaRPr lang="en-IN" sz="1200" dirty="0"/>
          </a:p>
          <a:p>
            <a:pPr marL="0" lvl="0" indent="0">
              <a:buNone/>
            </a:pPr>
            <a:endParaRPr lang="en-IN" sz="1200" dirty="0"/>
          </a:p>
          <a:p>
            <a:pPr marL="0" lvl="0" indent="0">
              <a:buNone/>
            </a:pPr>
            <a:r>
              <a:rPr lang="en-IN" sz="1200" dirty="0"/>
              <a:t># Load your historical transit data (replace with your dataset)</a:t>
            </a:r>
          </a:p>
          <a:p>
            <a:pPr marL="0" lvl="0" indent="0">
              <a:buNone/>
            </a:pPr>
            <a:r>
              <a:rPr lang="en-IN" sz="1200" dirty="0" err="1"/>
              <a:t>transit_data</a:t>
            </a:r>
            <a:r>
              <a:rPr lang="en-IN" sz="1200" dirty="0"/>
              <a:t> = </a:t>
            </a:r>
            <a:r>
              <a:rPr lang="en-IN" sz="1200" dirty="0" err="1"/>
              <a:t>pd.read_csv</a:t>
            </a:r>
            <a:r>
              <a:rPr lang="en-IN" sz="1200" dirty="0"/>
              <a:t>('transit_data.csv')</a:t>
            </a:r>
          </a:p>
          <a:p>
            <a:pPr marL="0" lvl="0" indent="0">
              <a:buNone/>
            </a:pPr>
            <a:endParaRPr lang="en-IN" sz="1200" dirty="0"/>
          </a:p>
          <a:p>
            <a:pPr marL="0" lvl="0" indent="0">
              <a:buNone/>
            </a:pPr>
            <a:r>
              <a:rPr lang="en-IN" sz="1200" dirty="0"/>
              <a:t># </a:t>
            </a:r>
            <a:r>
              <a:rPr lang="en-IN" sz="1200" dirty="0" err="1"/>
              <a:t>Preprocess</a:t>
            </a:r>
            <a:r>
              <a:rPr lang="en-IN" sz="1200" dirty="0"/>
              <a:t> the data</a:t>
            </a:r>
          </a:p>
          <a:p>
            <a:pPr marL="0" lvl="0" indent="0">
              <a:buNone/>
            </a:pPr>
            <a:r>
              <a:rPr lang="en-IN" sz="1200" dirty="0" err="1"/>
              <a:t>transit_data</a:t>
            </a:r>
            <a:r>
              <a:rPr lang="en-IN" sz="1200" dirty="0"/>
              <a:t>['Timestamp'] = </a:t>
            </a:r>
            <a:r>
              <a:rPr lang="en-IN" sz="1200" dirty="0" err="1"/>
              <a:t>pd.to_datetime</a:t>
            </a:r>
            <a:r>
              <a:rPr lang="en-IN" sz="1200" dirty="0"/>
              <a:t>(</a:t>
            </a:r>
            <a:r>
              <a:rPr lang="en-IN" sz="1200" dirty="0" err="1"/>
              <a:t>transit_data</a:t>
            </a:r>
            <a:r>
              <a:rPr lang="en-IN" sz="1200" dirty="0"/>
              <a:t>['Timestamp'])</a:t>
            </a:r>
          </a:p>
          <a:p>
            <a:pPr marL="0" lvl="0" indent="0">
              <a:buNone/>
            </a:pPr>
            <a:r>
              <a:rPr lang="en-IN" sz="1200" dirty="0" err="1"/>
              <a:t>transit_data</a:t>
            </a:r>
            <a:r>
              <a:rPr lang="en-IN" sz="1200" dirty="0"/>
              <a:t>['</a:t>
            </a:r>
            <a:r>
              <a:rPr lang="en-IN" sz="1200" dirty="0" err="1"/>
              <a:t>DayOfWeek</a:t>
            </a:r>
            <a:r>
              <a:rPr lang="en-IN" sz="1200" dirty="0"/>
              <a:t>'] = </a:t>
            </a:r>
            <a:r>
              <a:rPr lang="en-IN" sz="1200" dirty="0" err="1"/>
              <a:t>transit_data</a:t>
            </a:r>
            <a:r>
              <a:rPr lang="en-IN" sz="1200" dirty="0"/>
              <a:t>['Timestamp'].</a:t>
            </a:r>
            <a:r>
              <a:rPr lang="en-IN" sz="1200" dirty="0" err="1"/>
              <a:t>dt.dayofweek</a:t>
            </a:r>
            <a:endParaRPr lang="en-IN" sz="1200" dirty="0"/>
          </a:p>
          <a:p>
            <a:pPr marL="0" lvl="0" indent="0">
              <a:buNone/>
            </a:pPr>
            <a:r>
              <a:rPr lang="en-IN" sz="1200" dirty="0" err="1"/>
              <a:t>transit_data</a:t>
            </a:r>
            <a:r>
              <a:rPr lang="en-IN" sz="1200" dirty="0"/>
              <a:t>['</a:t>
            </a:r>
            <a:r>
              <a:rPr lang="en-IN" sz="1200" dirty="0" err="1"/>
              <a:t>HourOfDay</a:t>
            </a:r>
            <a:r>
              <a:rPr lang="en-IN" sz="1200" dirty="0"/>
              <a:t>'] = </a:t>
            </a:r>
            <a:r>
              <a:rPr lang="en-IN" sz="1200" dirty="0" err="1"/>
              <a:t>transit_data</a:t>
            </a:r>
            <a:r>
              <a:rPr lang="en-IN" sz="1200" dirty="0"/>
              <a:t>['Timestamp'].</a:t>
            </a:r>
            <a:r>
              <a:rPr lang="en-IN" sz="1200" dirty="0" err="1"/>
              <a:t>dt.hour</a:t>
            </a:r>
            <a:endParaRPr lang="en-IN" sz="1200" dirty="0"/>
          </a:p>
          <a:p>
            <a:pPr marL="0" lvl="0" indent="0">
              <a:buNone/>
            </a:pPr>
            <a:r>
              <a:rPr lang="en-IN" sz="1200" dirty="0" err="1"/>
              <a:t>transit_data</a:t>
            </a:r>
            <a:r>
              <a:rPr lang="en-IN" sz="1200" dirty="0"/>
              <a:t>['</a:t>
            </a:r>
            <a:r>
              <a:rPr lang="en-IN" sz="1200" dirty="0" err="1"/>
              <a:t>MinuteOfHour</a:t>
            </a:r>
            <a:r>
              <a:rPr lang="en-IN" sz="1200" dirty="0"/>
              <a:t>'] = </a:t>
            </a:r>
            <a:r>
              <a:rPr lang="en-IN" sz="1200" dirty="0" err="1"/>
              <a:t>transit_data</a:t>
            </a:r>
            <a:r>
              <a:rPr lang="en-IN" sz="1200" dirty="0"/>
              <a:t>['Timestamp'].</a:t>
            </a:r>
            <a:r>
              <a:rPr lang="en-IN" sz="1200" dirty="0" err="1"/>
              <a:t>dt.minute</a:t>
            </a:r>
            <a:endParaRPr lang="en-IN" sz="1200" dirty="0"/>
          </a:p>
          <a:p>
            <a:pPr marL="0" lvl="0" indent="0">
              <a:buNone/>
            </a:pPr>
            <a:r>
              <a:rPr lang="en-IN" sz="1200" dirty="0" err="1"/>
              <a:t>transit_data</a:t>
            </a:r>
            <a:r>
              <a:rPr lang="en-IN" sz="1200" dirty="0"/>
              <a:t>['</a:t>
            </a:r>
            <a:r>
              <a:rPr lang="en-IN" sz="1200" dirty="0" err="1"/>
              <a:t>IsWeekend</a:t>
            </a:r>
            <a:r>
              <a:rPr lang="en-IN" sz="1200" dirty="0"/>
              <a:t>'] = (</a:t>
            </a:r>
            <a:r>
              <a:rPr lang="en-IN" sz="1200" dirty="0" err="1"/>
              <a:t>transit_data</a:t>
            </a:r>
            <a:r>
              <a:rPr lang="en-IN" sz="1200" dirty="0"/>
              <a:t>['</a:t>
            </a:r>
            <a:r>
              <a:rPr lang="en-IN" sz="1200" dirty="0" err="1"/>
              <a:t>DayOfWeek</a:t>
            </a:r>
            <a:r>
              <a:rPr lang="en-IN" sz="1200" dirty="0"/>
              <a:t>'] &gt;= 5).</a:t>
            </a:r>
            <a:r>
              <a:rPr lang="en-IN" sz="1200" dirty="0" err="1"/>
              <a:t>astype</a:t>
            </a:r>
            <a:r>
              <a:rPr lang="en-IN" sz="1200" dirty="0"/>
              <a:t>(</a:t>
            </a:r>
            <a:r>
              <a:rPr lang="en-IN" sz="1200" dirty="0" err="1"/>
              <a:t>int</a:t>
            </a:r>
            <a:r>
              <a:rPr lang="en-IN" sz="1200" dirty="0"/>
              <a:t>)</a:t>
            </a:r>
          </a:p>
          <a:p>
            <a:pPr marL="0" lvl="0" indent="0">
              <a:buNone/>
            </a:pPr>
            <a:endParaRPr lang="en-IN" sz="1200" dirty="0"/>
          </a:p>
          <a:p>
            <a:pPr marL="0" lvl="0" indent="0">
              <a:buNone/>
            </a:pPr>
            <a:r>
              <a:rPr lang="en-IN" sz="1200" dirty="0"/>
              <a:t># Define the features and target variable</a:t>
            </a:r>
          </a:p>
          <a:p>
            <a:pPr marL="0" lvl="0" indent="0">
              <a:buNone/>
            </a:pPr>
            <a:r>
              <a:rPr lang="en-IN" sz="1200" dirty="0"/>
              <a:t>features = ['</a:t>
            </a:r>
            <a:r>
              <a:rPr lang="en-IN" sz="1200" dirty="0" err="1"/>
              <a:t>DayOfWeek</a:t>
            </a:r>
            <a:r>
              <a:rPr lang="en-IN" sz="1200" dirty="0"/>
              <a:t>', '</a:t>
            </a:r>
            <a:r>
              <a:rPr lang="en-IN" sz="1200" dirty="0" err="1"/>
              <a:t>HourOfDay</a:t>
            </a:r>
            <a:r>
              <a:rPr lang="en-IN" sz="1200" dirty="0"/>
              <a:t>', '</a:t>
            </a:r>
            <a:r>
              <a:rPr lang="en-IN" sz="1200" dirty="0" err="1"/>
              <a:t>MinuteOfHour</a:t>
            </a:r>
            <a:r>
              <a:rPr lang="en-IN" sz="1200" dirty="0"/>
              <a:t>', '</a:t>
            </a:r>
            <a:r>
              <a:rPr lang="en-IN" sz="1200" dirty="0" err="1"/>
              <a:t>IsWeekend</a:t>
            </a:r>
            <a:r>
              <a:rPr lang="en-IN" sz="1200" dirty="0"/>
              <a:t>', '</a:t>
            </a:r>
            <a:r>
              <a:rPr lang="en-IN" sz="1200" dirty="0" err="1"/>
              <a:t>PreviousStops</a:t>
            </a:r>
            <a:r>
              <a:rPr lang="en-IN" sz="1200" dirty="0"/>
              <a:t>', '</a:t>
            </a:r>
            <a:r>
              <a:rPr lang="en-IN" sz="1200" dirty="0" err="1"/>
              <a:t>WeatherConditions</a:t>
            </a:r>
            <a:r>
              <a:rPr lang="en-IN" sz="1200" dirty="0"/>
              <a:t>']</a:t>
            </a:r>
          </a:p>
          <a:p>
            <a:pPr marL="0" lvl="0" indent="0">
              <a:buNone/>
            </a:pPr>
            <a:r>
              <a:rPr lang="en-IN" sz="1200" dirty="0"/>
              <a:t>target = '</a:t>
            </a:r>
            <a:r>
              <a:rPr lang="en-IN" sz="1200" dirty="0" err="1"/>
              <a:t>ArrivalTime</a:t>
            </a:r>
            <a:r>
              <a:rPr lang="en-IN" sz="1200" dirty="0"/>
              <a:t>'</a:t>
            </a:r>
          </a:p>
          <a:p>
            <a:pPr marL="0" lvl="0" indent="0">
              <a:buNone/>
            </a:pPr>
            <a:endParaRPr lang="en-IN" sz="1200" dirty="0"/>
          </a:p>
          <a:p>
            <a:pPr marL="0" lvl="0" indent="0">
              <a:buNone/>
            </a:pPr>
            <a:r>
              <a:rPr lang="en-IN" sz="1200" dirty="0"/>
              <a:t>X = </a:t>
            </a:r>
            <a:r>
              <a:rPr lang="en-IN" sz="1200" dirty="0" err="1"/>
              <a:t>transit_data</a:t>
            </a:r>
            <a:r>
              <a:rPr lang="en-IN" sz="1200" dirty="0"/>
              <a:t>[features]</a:t>
            </a:r>
          </a:p>
          <a:p>
            <a:pPr marL="0" lvl="0" indent="0">
              <a:buNone/>
            </a:pPr>
            <a:r>
              <a:rPr lang="en-IN" sz="1200" dirty="0"/>
              <a:t>y = </a:t>
            </a:r>
            <a:r>
              <a:rPr lang="en-IN" sz="1200" dirty="0" err="1"/>
              <a:t>transit_data</a:t>
            </a:r>
            <a:r>
              <a:rPr lang="en-IN" sz="1200" dirty="0"/>
              <a:t>[target]</a:t>
            </a:r>
          </a:p>
          <a:p>
            <a:pPr marL="0" lvl="0" indent="0">
              <a:buNone/>
            </a:pPr>
            <a:r>
              <a:rPr lang="en-IN" sz="1200" dirty="0" smtClean="0"/>
              <a:t># </a:t>
            </a:r>
            <a:r>
              <a:rPr lang="en-IN" sz="1200" dirty="0"/>
              <a:t>Split the data into training and testing sets</a:t>
            </a:r>
          </a:p>
          <a:p>
            <a:pPr marL="0" lvl="0" indent="0">
              <a:buNone/>
            </a:pPr>
            <a:r>
              <a:rPr lang="en-IN" sz="1200" dirty="0" err="1"/>
              <a:t>X_train</a:t>
            </a:r>
            <a:r>
              <a:rPr lang="en-IN" sz="1200" dirty="0"/>
              <a:t>, </a:t>
            </a:r>
            <a:r>
              <a:rPr lang="en-IN" sz="1200" dirty="0" err="1"/>
              <a:t>X_test</a:t>
            </a:r>
            <a:r>
              <a:rPr lang="en-IN" sz="1200" dirty="0"/>
              <a:t>, </a:t>
            </a:r>
            <a:r>
              <a:rPr lang="en-IN" sz="1200" dirty="0" err="1"/>
              <a:t>y_train</a:t>
            </a:r>
            <a:r>
              <a:rPr lang="en-IN" sz="1200" dirty="0"/>
              <a:t>, </a:t>
            </a:r>
            <a:r>
              <a:rPr lang="en-IN" sz="1200" dirty="0" err="1"/>
              <a:t>y_test</a:t>
            </a:r>
            <a:r>
              <a:rPr lang="en-IN" sz="1200" dirty="0"/>
              <a:t> = </a:t>
            </a:r>
            <a:r>
              <a:rPr lang="en-IN" sz="1200" dirty="0" err="1"/>
              <a:t>train_test_split</a:t>
            </a:r>
            <a:r>
              <a:rPr lang="en-IN" sz="1200" dirty="0"/>
              <a:t>(X, y, </a:t>
            </a:r>
            <a:r>
              <a:rPr lang="en-IN" sz="1200" dirty="0" err="1"/>
              <a:t>test_size</a:t>
            </a:r>
            <a:r>
              <a:rPr lang="en-IN" sz="1200" dirty="0"/>
              <a:t>=0.2, </a:t>
            </a:r>
            <a:r>
              <a:rPr lang="en-IN" sz="1200" dirty="0" err="1"/>
              <a:t>random_state</a:t>
            </a:r>
            <a:r>
              <a:rPr lang="en-IN" sz="1200" dirty="0"/>
              <a:t>=42)</a:t>
            </a:r>
          </a:p>
          <a:p>
            <a:pPr marL="0" lvl="0" indent="0">
              <a:buNone/>
            </a:pPr>
            <a:endParaRPr lang="en-IN" sz="1200" dirty="0"/>
          </a:p>
        </p:txBody>
      </p:sp>
      <p:sp>
        <p:nvSpPr>
          <p:cNvPr id="374" name="Google Shape;374;p27"/>
          <p:cNvSpPr/>
          <p:nvPr/>
        </p:nvSpPr>
        <p:spPr>
          <a:xfrm rot="5400000" flipH="1">
            <a:off x="10911778" y="5744900"/>
            <a:ext cx="1670713" cy="313339"/>
          </a:xfrm>
          <a:custGeom>
            <a:avLst/>
            <a:gdLst/>
            <a:ahLst/>
            <a:cxnLst/>
            <a:rect l="l" t="t" r="r" b="b"/>
            <a:pathLst>
              <a:path w="745854" h="126219" extrusionOk="0">
                <a:moveTo>
                  <a:pt x="16453" y="39"/>
                </a:moveTo>
                <a:cubicBezTo>
                  <a:pt x="12534" y="-243"/>
                  <a:pt x="8499" y="1005"/>
                  <a:pt x="5294" y="3784"/>
                </a:cubicBezTo>
                <a:cubicBezTo>
                  <a:pt x="-1139" y="9345"/>
                  <a:pt x="-1785" y="19056"/>
                  <a:pt x="3772" y="25475"/>
                </a:cubicBezTo>
                <a:lnTo>
                  <a:pt x="83963" y="118071"/>
                </a:lnTo>
                <a:cubicBezTo>
                  <a:pt x="90096" y="125136"/>
                  <a:pt x="101025" y="125122"/>
                  <a:pt x="107158" y="118071"/>
                </a:cubicBezTo>
                <a:lnTo>
                  <a:pt x="173308" y="42121"/>
                </a:lnTo>
                <a:lnTo>
                  <a:pt x="242039" y="116341"/>
                </a:lnTo>
                <a:cubicBezTo>
                  <a:pt x="248219" y="123012"/>
                  <a:pt x="258779" y="122858"/>
                  <a:pt x="264819" y="116053"/>
                </a:cubicBezTo>
                <a:lnTo>
                  <a:pt x="332975" y="39094"/>
                </a:lnTo>
                <a:lnTo>
                  <a:pt x="397902" y="115981"/>
                </a:lnTo>
                <a:cubicBezTo>
                  <a:pt x="403943" y="123125"/>
                  <a:pt x="414872" y="123252"/>
                  <a:pt x="421097" y="116270"/>
                </a:cubicBezTo>
                <a:lnTo>
                  <a:pt x="489553" y="39454"/>
                </a:lnTo>
                <a:lnTo>
                  <a:pt x="556117" y="120593"/>
                </a:lnTo>
                <a:cubicBezTo>
                  <a:pt x="562227" y="128034"/>
                  <a:pt x="573571" y="128106"/>
                  <a:pt x="579750" y="120736"/>
                </a:cubicBezTo>
                <a:lnTo>
                  <a:pt x="646914" y="40823"/>
                </a:lnTo>
                <a:lnTo>
                  <a:pt x="719036" y="120522"/>
                </a:lnTo>
                <a:cubicBezTo>
                  <a:pt x="724730" y="126817"/>
                  <a:pt x="734506" y="127299"/>
                  <a:pt x="740801" y="121601"/>
                </a:cubicBezTo>
                <a:cubicBezTo>
                  <a:pt x="747095" y="115903"/>
                  <a:pt x="747580" y="106138"/>
                  <a:pt x="741862" y="99840"/>
                </a:cubicBezTo>
                <a:lnTo>
                  <a:pt x="657935" y="7100"/>
                </a:lnTo>
                <a:cubicBezTo>
                  <a:pt x="651687" y="186"/>
                  <a:pt x="640735" y="394"/>
                  <a:pt x="634740" y="7533"/>
                </a:cubicBezTo>
                <a:lnTo>
                  <a:pt x="568153" y="86796"/>
                </a:lnTo>
                <a:lnTo>
                  <a:pt x="501934" y="6090"/>
                </a:lnTo>
                <a:cubicBezTo>
                  <a:pt x="495962" y="-1211"/>
                  <a:pt x="484872" y="-1462"/>
                  <a:pt x="478601" y="5587"/>
                </a:cubicBezTo>
                <a:lnTo>
                  <a:pt x="410007" y="82546"/>
                </a:lnTo>
                <a:lnTo>
                  <a:pt x="345010" y="5658"/>
                </a:lnTo>
                <a:cubicBezTo>
                  <a:pt x="338970" y="-1501"/>
                  <a:pt x="327948" y="-1573"/>
                  <a:pt x="321746" y="5442"/>
                </a:cubicBezTo>
                <a:lnTo>
                  <a:pt x="252991" y="82977"/>
                </a:lnTo>
                <a:lnTo>
                  <a:pt x="184190" y="8686"/>
                </a:lnTo>
                <a:cubicBezTo>
                  <a:pt x="177988" y="1976"/>
                  <a:pt x="167359" y="2149"/>
                  <a:pt x="161341" y="9046"/>
                </a:cubicBezTo>
                <a:lnTo>
                  <a:pt x="95561" y="84564"/>
                </a:lnTo>
                <a:lnTo>
                  <a:pt x="26967" y="5370"/>
                </a:lnTo>
                <a:cubicBezTo>
                  <a:pt x="24200" y="2160"/>
                  <a:pt x="20373" y="318"/>
                  <a:pt x="16453" y="39"/>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7"/>
          <p:cNvSpPr/>
          <p:nvPr/>
        </p:nvSpPr>
        <p:spPr>
          <a:xfrm flipH="1">
            <a:off x="11320632" y="867363"/>
            <a:ext cx="539666" cy="630879"/>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7"/>
          <p:cNvSpPr/>
          <p:nvPr/>
        </p:nvSpPr>
        <p:spPr>
          <a:xfrm>
            <a:off x="40027" y="867363"/>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77" name="Google Shape;377;p27"/>
          <p:cNvSpPr/>
          <p:nvPr/>
        </p:nvSpPr>
        <p:spPr>
          <a:xfrm>
            <a:off x="248088" y="1272251"/>
            <a:ext cx="393000" cy="339900"/>
          </a:xfrm>
          <a:prstGeom prst="triangle">
            <a:avLst>
              <a:gd name="adj" fmla="val 50000"/>
            </a:avLst>
          </a:prstGeom>
          <a:solidFill>
            <a:schemeClr val="accent3"/>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Medium"/>
              <a:ea typeface="DM Sans Medium"/>
              <a:cs typeface="DM Sans Medium"/>
              <a:sym typeface="DM Sans Medium"/>
            </a:endParaRPr>
          </a:p>
        </p:txBody>
      </p:sp>
      <p:sp>
        <p:nvSpPr>
          <p:cNvPr id="378" name="Google Shape;378;p27"/>
          <p:cNvSpPr/>
          <p:nvPr/>
        </p:nvSpPr>
        <p:spPr>
          <a:xfrm flipH="1">
            <a:off x="11707265" y="1377213"/>
            <a:ext cx="393077" cy="443027"/>
          </a:xfrm>
          <a:custGeom>
            <a:avLst/>
            <a:gdLst/>
            <a:ahLst/>
            <a:cxnLst/>
            <a:rect l="l" t="t" r="r" b="b"/>
            <a:pathLst>
              <a:path w="434339" h="434340" extrusionOk="0">
                <a:moveTo>
                  <a:pt x="217170" y="434340"/>
                </a:moveTo>
                <a:cubicBezTo>
                  <a:pt x="217170" y="434340"/>
                  <a:pt x="217360" y="325565"/>
                  <a:pt x="163068" y="271272"/>
                </a:cubicBezTo>
                <a:cubicBezTo>
                  <a:pt x="108775" y="216979"/>
                  <a:pt x="0" y="217170"/>
                  <a:pt x="0" y="217170"/>
                </a:cubicBezTo>
                <a:cubicBezTo>
                  <a:pt x="0" y="217170"/>
                  <a:pt x="108775" y="217361"/>
                  <a:pt x="163068" y="163068"/>
                </a:cubicBezTo>
                <a:cubicBezTo>
                  <a:pt x="217360" y="108775"/>
                  <a:pt x="217170" y="0"/>
                  <a:pt x="217170" y="0"/>
                </a:cubicBezTo>
                <a:cubicBezTo>
                  <a:pt x="217170" y="0"/>
                  <a:pt x="216979" y="108775"/>
                  <a:pt x="271272" y="163068"/>
                </a:cubicBezTo>
                <a:cubicBezTo>
                  <a:pt x="325564" y="217361"/>
                  <a:pt x="434340" y="217170"/>
                  <a:pt x="434340" y="217170"/>
                </a:cubicBezTo>
                <a:cubicBezTo>
                  <a:pt x="434340" y="217170"/>
                  <a:pt x="325564" y="216979"/>
                  <a:pt x="271272" y="271272"/>
                </a:cubicBezTo>
                <a:cubicBezTo>
                  <a:pt x="216979" y="325660"/>
                  <a:pt x="217170" y="434340"/>
                  <a:pt x="217170" y="434340"/>
                </a:cubicBezTo>
                <a:close/>
              </a:path>
            </a:pathLst>
          </a:custGeom>
          <a:solidFill>
            <a:schemeClr val="accent2"/>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05225" y="1054896"/>
            <a:ext cx="11208168" cy="492550"/>
          </a:xfrm>
        </p:spPr>
        <p:txBody>
          <a:bodyPr/>
          <a:lstStyle/>
          <a:p>
            <a:pPr marL="0" lvl="0" indent="0"/>
            <a:r>
              <a:rPr lang="en-IN" sz="1200" dirty="0"/>
              <a:t># Train a Random Forest </a:t>
            </a:r>
            <a:r>
              <a:rPr lang="en-IN" sz="1200" dirty="0" err="1"/>
              <a:t>Regressor</a:t>
            </a:r>
            <a:r>
              <a:rPr lang="en-IN" sz="1200" dirty="0"/>
              <a:t> model</a:t>
            </a:r>
          </a:p>
          <a:p>
            <a:pPr marL="0" lvl="0" indent="0"/>
            <a:r>
              <a:rPr lang="en-IN" sz="1200" dirty="0"/>
              <a:t>model = </a:t>
            </a:r>
            <a:r>
              <a:rPr lang="en-IN" sz="1200" dirty="0" err="1"/>
              <a:t>RandomForestRegressor</a:t>
            </a:r>
            <a:r>
              <a:rPr lang="en-IN" sz="1200" dirty="0"/>
              <a:t>(</a:t>
            </a:r>
            <a:r>
              <a:rPr lang="en-IN" sz="1200" dirty="0" err="1"/>
              <a:t>n_estimators</a:t>
            </a:r>
            <a:r>
              <a:rPr lang="en-IN" sz="1200" dirty="0"/>
              <a:t>=100, </a:t>
            </a:r>
            <a:r>
              <a:rPr lang="en-IN" sz="1200" dirty="0" err="1"/>
              <a:t>random_state</a:t>
            </a:r>
            <a:r>
              <a:rPr lang="en-IN" sz="1200" dirty="0"/>
              <a:t>=42)</a:t>
            </a:r>
          </a:p>
          <a:p>
            <a:pPr marL="0" lvl="0" indent="0"/>
            <a:r>
              <a:rPr lang="en-IN" sz="1200" dirty="0" err="1"/>
              <a:t>model.fit</a:t>
            </a:r>
            <a:r>
              <a:rPr lang="en-IN" sz="1200" dirty="0"/>
              <a:t>(</a:t>
            </a:r>
            <a:r>
              <a:rPr lang="en-IN" sz="1200" dirty="0" err="1"/>
              <a:t>X_train</a:t>
            </a:r>
            <a:r>
              <a:rPr lang="en-IN" sz="1200" dirty="0"/>
              <a:t>, </a:t>
            </a:r>
            <a:r>
              <a:rPr lang="en-IN" sz="1200" dirty="0" err="1"/>
              <a:t>y_train</a:t>
            </a:r>
            <a:r>
              <a:rPr lang="en-IN" sz="1200" dirty="0"/>
              <a:t>)</a:t>
            </a:r>
          </a:p>
          <a:p>
            <a:pPr marL="0" lvl="0" indent="0"/>
            <a:endParaRPr lang="en-IN" sz="1200" dirty="0"/>
          </a:p>
          <a:p>
            <a:pPr marL="0" lvl="0" indent="0"/>
            <a:r>
              <a:rPr lang="en-IN" sz="1200" dirty="0"/>
              <a:t># Make predictions</a:t>
            </a:r>
          </a:p>
          <a:p>
            <a:pPr marL="0" lvl="0" indent="0"/>
            <a:r>
              <a:rPr lang="en-IN" sz="1200" dirty="0" err="1"/>
              <a:t>y_pred</a:t>
            </a:r>
            <a:r>
              <a:rPr lang="en-IN" sz="1200" dirty="0"/>
              <a:t> = </a:t>
            </a:r>
            <a:r>
              <a:rPr lang="en-IN" sz="1200" dirty="0" err="1"/>
              <a:t>model.predict</a:t>
            </a:r>
            <a:r>
              <a:rPr lang="en-IN" sz="1200" dirty="0"/>
              <a:t>(</a:t>
            </a:r>
            <a:r>
              <a:rPr lang="en-IN" sz="1200" dirty="0" err="1"/>
              <a:t>X_test</a:t>
            </a:r>
            <a:r>
              <a:rPr lang="en-IN" sz="1200" dirty="0"/>
              <a:t>)</a:t>
            </a:r>
          </a:p>
          <a:p>
            <a:pPr marL="0" lvl="0" indent="0"/>
            <a:endParaRPr lang="en-IN" sz="1200" dirty="0"/>
          </a:p>
          <a:p>
            <a:pPr marL="0" lvl="0" indent="0"/>
            <a:r>
              <a:rPr lang="en-IN" sz="1200" dirty="0"/>
              <a:t># Evaluate the model</a:t>
            </a:r>
          </a:p>
          <a:p>
            <a:pPr marL="0" lvl="0" indent="0"/>
            <a:r>
              <a:rPr lang="en-IN" sz="1200" dirty="0" err="1"/>
              <a:t>mae</a:t>
            </a:r>
            <a:r>
              <a:rPr lang="en-IN" sz="1200" dirty="0"/>
              <a:t> = </a:t>
            </a:r>
            <a:r>
              <a:rPr lang="en-IN" sz="1200" dirty="0" err="1"/>
              <a:t>mean_absolute_error</a:t>
            </a:r>
            <a:r>
              <a:rPr lang="en-IN" sz="1200" dirty="0"/>
              <a:t>(</a:t>
            </a:r>
            <a:r>
              <a:rPr lang="en-IN" sz="1200" dirty="0" err="1"/>
              <a:t>y_test</a:t>
            </a:r>
            <a:r>
              <a:rPr lang="en-IN" sz="1200" dirty="0"/>
              <a:t>, </a:t>
            </a:r>
            <a:r>
              <a:rPr lang="en-IN" sz="1200" dirty="0" err="1"/>
              <a:t>y_pred</a:t>
            </a:r>
            <a:r>
              <a:rPr lang="en-IN" sz="1200" dirty="0"/>
              <a:t>)</a:t>
            </a:r>
          </a:p>
          <a:p>
            <a:pPr marL="0" lvl="0" indent="0"/>
            <a:r>
              <a:rPr lang="en-IN" sz="1200" dirty="0"/>
              <a:t>print(</a:t>
            </a:r>
            <a:r>
              <a:rPr lang="en-IN" sz="1200" dirty="0" err="1"/>
              <a:t>f"Mean</a:t>
            </a:r>
            <a:r>
              <a:rPr lang="en-IN" sz="1200" dirty="0"/>
              <a:t> Absolute Error: {</a:t>
            </a:r>
            <a:r>
              <a:rPr lang="en-IN" sz="1200" dirty="0" err="1"/>
              <a:t>mae</a:t>
            </a:r>
            <a:r>
              <a:rPr lang="en-IN" sz="1200" dirty="0"/>
              <a:t>} minutes")</a:t>
            </a:r>
          </a:p>
          <a:p>
            <a:pPr marL="0" lvl="0" indent="0"/>
            <a:endParaRPr lang="en-IN" sz="1200" dirty="0"/>
          </a:p>
          <a:p>
            <a:pPr marL="0" lvl="0" indent="0"/>
            <a:r>
              <a:rPr lang="en-IN" sz="1200" dirty="0"/>
              <a:t># Input data for real-time prediction</a:t>
            </a:r>
          </a:p>
          <a:p>
            <a:pPr marL="0" lvl="0" indent="0"/>
            <a:r>
              <a:rPr lang="en-IN" sz="1200" dirty="0" err="1"/>
              <a:t>input_data</a:t>
            </a:r>
            <a:r>
              <a:rPr lang="en-IN" sz="1200" dirty="0"/>
              <a:t> = {</a:t>
            </a:r>
          </a:p>
          <a:p>
            <a:pPr marL="0" lvl="0" indent="0"/>
            <a:r>
              <a:rPr lang="en-IN" sz="1200" dirty="0"/>
              <a:t>    '</a:t>
            </a:r>
            <a:r>
              <a:rPr lang="en-IN" sz="1200" dirty="0" err="1"/>
              <a:t>DayOfWeek</a:t>
            </a:r>
            <a:r>
              <a:rPr lang="en-IN" sz="1200" dirty="0"/>
              <a:t>': [</a:t>
            </a:r>
            <a:r>
              <a:rPr lang="en-IN" sz="1200" dirty="0" err="1"/>
              <a:t>datetime.datetime.now</a:t>
            </a:r>
            <a:r>
              <a:rPr lang="en-IN" sz="1200" dirty="0"/>
              <a:t>().weekday()],</a:t>
            </a:r>
          </a:p>
          <a:p>
            <a:pPr marL="0" lvl="0" indent="0"/>
            <a:r>
              <a:rPr lang="en-IN" sz="1200" dirty="0"/>
              <a:t>    '</a:t>
            </a:r>
            <a:r>
              <a:rPr lang="en-IN" sz="1200" dirty="0" err="1"/>
              <a:t>HourOfDay</a:t>
            </a:r>
            <a:r>
              <a:rPr lang="en-IN" sz="1200" dirty="0"/>
              <a:t>': [</a:t>
            </a:r>
            <a:r>
              <a:rPr lang="en-IN" sz="1200" dirty="0" err="1"/>
              <a:t>datetime.datetime.now</a:t>
            </a:r>
            <a:r>
              <a:rPr lang="en-IN" sz="1200" dirty="0"/>
              <a:t>().hour],</a:t>
            </a:r>
          </a:p>
          <a:p>
            <a:pPr marL="0" lvl="0" indent="0"/>
            <a:r>
              <a:rPr lang="en-IN" sz="1200" dirty="0"/>
              <a:t>    '</a:t>
            </a:r>
            <a:r>
              <a:rPr lang="en-IN" sz="1200" dirty="0" err="1"/>
              <a:t>MinuteOfHour</a:t>
            </a:r>
            <a:r>
              <a:rPr lang="en-IN" sz="1200" dirty="0"/>
              <a:t>': [</a:t>
            </a:r>
            <a:r>
              <a:rPr lang="en-IN" sz="1200" dirty="0" err="1"/>
              <a:t>datetime.datetime.now</a:t>
            </a:r>
            <a:r>
              <a:rPr lang="en-IN" sz="1200" dirty="0"/>
              <a:t>().minute],</a:t>
            </a:r>
          </a:p>
          <a:p>
            <a:pPr marL="0" lvl="0" indent="0"/>
            <a:r>
              <a:rPr lang="en-IN" sz="1200" dirty="0"/>
              <a:t>    '</a:t>
            </a:r>
            <a:r>
              <a:rPr lang="en-IN" sz="1200" dirty="0" err="1"/>
              <a:t>IsWeekend</a:t>
            </a:r>
            <a:r>
              <a:rPr lang="en-IN" sz="1200" dirty="0"/>
              <a:t>': [1 if </a:t>
            </a:r>
            <a:r>
              <a:rPr lang="en-IN" sz="1200" dirty="0" err="1"/>
              <a:t>datetime.datetime.now</a:t>
            </a:r>
            <a:r>
              <a:rPr lang="en-IN" sz="1200" dirty="0"/>
              <a:t>().weekday() &gt;= 5 else 0],</a:t>
            </a:r>
          </a:p>
          <a:p>
            <a:pPr marL="0" lvl="0" indent="0"/>
            <a:r>
              <a:rPr lang="en-IN" sz="1200" dirty="0"/>
              <a:t>    '</a:t>
            </a:r>
            <a:r>
              <a:rPr lang="en-IN" sz="1200" dirty="0" err="1"/>
              <a:t>PreviousStops</a:t>
            </a:r>
            <a:r>
              <a:rPr lang="en-IN" sz="1200" dirty="0"/>
              <a:t>': 4,</a:t>
            </a:r>
          </a:p>
          <a:p>
            <a:pPr marL="0" lvl="0" indent="0"/>
            <a:r>
              <a:rPr lang="en-IN" sz="1200" dirty="0"/>
              <a:t>    '</a:t>
            </a:r>
            <a:r>
              <a:rPr lang="en-IN" sz="1200" dirty="0" err="1"/>
              <a:t>WeatherConditions</a:t>
            </a:r>
            <a:r>
              <a:rPr lang="en-IN" sz="1200" dirty="0"/>
              <a:t>': 'Clear'</a:t>
            </a:r>
          </a:p>
          <a:p>
            <a:pPr marL="0" lvl="0" indent="0"/>
            <a:r>
              <a:rPr lang="en-IN" sz="1200" dirty="0"/>
              <a:t>}</a:t>
            </a:r>
          </a:p>
          <a:p>
            <a:pPr marL="0" lvl="0" indent="0"/>
            <a:endParaRPr lang="en-IN" sz="1200" dirty="0"/>
          </a:p>
          <a:p>
            <a:pPr marL="0" lvl="0" indent="0"/>
            <a:r>
              <a:rPr lang="en-IN" sz="1200" dirty="0"/>
              <a:t># Predict the arrival time for the next bus or train</a:t>
            </a:r>
          </a:p>
          <a:p>
            <a:pPr marL="0" lvl="0" indent="0"/>
            <a:r>
              <a:rPr lang="en-IN" sz="1200" dirty="0" err="1"/>
              <a:t>predicted_arrival_time</a:t>
            </a:r>
            <a:r>
              <a:rPr lang="en-IN" sz="1200" dirty="0"/>
              <a:t> = </a:t>
            </a:r>
            <a:r>
              <a:rPr lang="en-IN" sz="1200" dirty="0" err="1"/>
              <a:t>model.predict</a:t>
            </a:r>
            <a:r>
              <a:rPr lang="en-IN" sz="1200" dirty="0"/>
              <a:t>(</a:t>
            </a:r>
            <a:r>
              <a:rPr lang="en-IN" sz="1200" dirty="0" err="1"/>
              <a:t>pd.DataFrame</a:t>
            </a:r>
            <a:r>
              <a:rPr lang="en-IN" sz="1200" dirty="0"/>
              <a:t>(</a:t>
            </a:r>
            <a:r>
              <a:rPr lang="en-IN" sz="1200" dirty="0" err="1"/>
              <a:t>input_data</a:t>
            </a:r>
            <a:r>
              <a:rPr lang="en-IN" sz="1200" dirty="0"/>
              <a:t>))</a:t>
            </a:r>
          </a:p>
          <a:p>
            <a:pPr marL="0" lvl="0" indent="0"/>
            <a:r>
              <a:rPr lang="en-IN" sz="1200" dirty="0"/>
              <a:t>print(</a:t>
            </a:r>
            <a:r>
              <a:rPr lang="en-IN" sz="1200" dirty="0" err="1"/>
              <a:t>f"Predicted</a:t>
            </a:r>
            <a:r>
              <a:rPr lang="en-IN" sz="1200" dirty="0"/>
              <a:t> Arrival Time: {</a:t>
            </a:r>
            <a:r>
              <a:rPr lang="en-IN" sz="1200" dirty="0" err="1"/>
              <a:t>predicted_arrival_time</a:t>
            </a:r>
            <a:r>
              <a:rPr lang="en-IN" sz="1200" dirty="0"/>
              <a:t>[0]} minutes")</a:t>
            </a:r>
          </a:p>
          <a:p>
            <a:pPr marL="0" lvl="0" indent="0"/>
            <a:endParaRPr lang="en-IN" dirty="0"/>
          </a:p>
          <a:p>
            <a:endParaRPr lang="en-IN" dirty="0"/>
          </a:p>
        </p:txBody>
      </p:sp>
    </p:spTree>
    <p:extLst>
      <p:ext uri="{BB962C8B-B14F-4D97-AF65-F5344CB8AC3E}">
        <p14:creationId xmlns:p14="http://schemas.microsoft.com/office/powerpoint/2010/main" val="3534578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375" y="1097737"/>
            <a:ext cx="6441617" cy="763500"/>
          </a:xfrm>
        </p:spPr>
        <p:txBody>
          <a:bodyPr/>
          <a:lstStyle/>
          <a:p>
            <a:r>
              <a:rPr lang="en-US" dirty="0" smtClean="0"/>
              <a:t>Future Implications</a:t>
            </a:r>
            <a:endParaRPr lang="en-IN" dirty="0"/>
          </a:p>
        </p:txBody>
      </p:sp>
      <p:sp>
        <p:nvSpPr>
          <p:cNvPr id="3" name="Text Placeholder 2"/>
          <p:cNvSpPr>
            <a:spLocks noGrp="1"/>
          </p:cNvSpPr>
          <p:nvPr>
            <p:ph type="body" idx="1"/>
          </p:nvPr>
        </p:nvSpPr>
        <p:spPr>
          <a:xfrm>
            <a:off x="1005466" y="1773314"/>
            <a:ext cx="8323171" cy="3573300"/>
          </a:xfrm>
        </p:spPr>
        <p:txBody>
          <a:bodyPr/>
          <a:lstStyle/>
          <a:p>
            <a:pPr marL="107950" indent="0">
              <a:buNone/>
            </a:pPr>
            <a:r>
              <a:rPr lang="en-US" sz="1200" dirty="0"/>
              <a:t>The future implications of arrival time prediction in public transportation are significant and are expected to shape the way we plan and use transportation systems. As technology continues to advance and urban populations grow, arrival time prediction will play a crucial role in improving transportation efficiency and the passenger experience. Here are some future implications:</a:t>
            </a:r>
          </a:p>
          <a:p>
            <a:r>
              <a:rPr lang="en-US" sz="1200" b="1" dirty="0"/>
              <a:t>Enhanced Passenger Experience</a:t>
            </a:r>
            <a:r>
              <a:rPr lang="en-US" sz="1200" dirty="0"/>
              <a:t>:</a:t>
            </a:r>
          </a:p>
          <a:p>
            <a:pPr lvl="1"/>
            <a:r>
              <a:rPr lang="en-US" sz="1200" dirty="0"/>
              <a:t>Arrival time prediction will become more precise and readily available, reducing uncertainty and improving the overall passenger experience. Passengers will be able to plan their journeys with greater confidence.</a:t>
            </a:r>
          </a:p>
          <a:p>
            <a:r>
              <a:rPr lang="en-US" sz="1200" b="1" dirty="0"/>
              <a:t>Multimodal Transportation Integration</a:t>
            </a:r>
            <a:r>
              <a:rPr lang="en-US" sz="1200" dirty="0"/>
              <a:t>:</a:t>
            </a:r>
          </a:p>
          <a:p>
            <a:pPr lvl="1"/>
            <a:r>
              <a:rPr lang="en-US" sz="1200" dirty="0"/>
              <a:t>Prediction systems will increasingly integrate various modes of transportation, making it easier for passengers to plan seamless journeys that involve buses, trains, subways, trams, rideshares, and even micro-mobility options like bikes and scooters.</a:t>
            </a:r>
          </a:p>
          <a:p>
            <a:r>
              <a:rPr lang="en-US" sz="1200" b="1" dirty="0"/>
              <a:t>Real-Time Dynamic Routing</a:t>
            </a:r>
            <a:r>
              <a:rPr lang="en-US" sz="1200" dirty="0"/>
              <a:t>:</a:t>
            </a:r>
          </a:p>
          <a:p>
            <a:pPr lvl="1"/>
            <a:r>
              <a:rPr lang="en-US" sz="1200" dirty="0"/>
              <a:t>Public transport systems will implement dynamic routing and real-time adjustments based on traffic conditions, passenger demand, and external factors. This will help avoid congestion and streamline routes for efficiency.</a:t>
            </a:r>
          </a:p>
          <a:p>
            <a:r>
              <a:rPr lang="en-US" sz="1200" b="1" dirty="0"/>
              <a:t>Personalized Services</a:t>
            </a:r>
            <a:r>
              <a:rPr lang="en-US" sz="1200" dirty="0"/>
              <a:t>:</a:t>
            </a:r>
          </a:p>
          <a:p>
            <a:pPr lvl="1"/>
            <a:r>
              <a:rPr lang="en-US" sz="1200" dirty="0"/>
              <a:t>Prediction systems will become more personalized, considering individual preferences and needs. Passengers may receive tailored route recommendations, real-time updates, and notifications based on their historical travel patterns and preferences.</a:t>
            </a:r>
          </a:p>
          <a:p>
            <a:endParaRPr lang="en-IN" dirty="0"/>
          </a:p>
        </p:txBody>
      </p:sp>
    </p:spTree>
    <p:extLst>
      <p:ext uri="{BB962C8B-B14F-4D97-AF65-F5344CB8AC3E}">
        <p14:creationId xmlns:p14="http://schemas.microsoft.com/office/powerpoint/2010/main" val="3374062138"/>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FEFAC3"/>
      </a:lt1>
      <a:dk2>
        <a:srgbClr val="000000"/>
      </a:dk2>
      <a:lt2>
        <a:srgbClr val="FFFEED"/>
      </a:lt2>
      <a:accent1>
        <a:srgbClr val="FF5253"/>
      </a:accent1>
      <a:accent2>
        <a:srgbClr val="F5E744"/>
      </a:accent2>
      <a:accent3>
        <a:srgbClr val="31E26F"/>
      </a:accent3>
      <a:accent4>
        <a:srgbClr val="FEFE75"/>
      </a:accent4>
      <a:accent5>
        <a:srgbClr val="FFFFFF"/>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1289</Words>
  <Application>Microsoft Office PowerPoint</Application>
  <PresentationFormat>Widescreen</PresentationFormat>
  <Paragraphs>106</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Abril Fatface</vt:lpstr>
      <vt:lpstr>Dela Gothic One</vt:lpstr>
      <vt:lpstr>Calibri</vt:lpstr>
      <vt:lpstr>DM Sans Medium</vt:lpstr>
      <vt:lpstr>Aldrich</vt:lpstr>
      <vt:lpstr>Arial</vt:lpstr>
      <vt:lpstr>SlidesMania</vt:lpstr>
      <vt:lpstr>Public Transport optimization.</vt:lpstr>
      <vt:lpstr>PowerPoint Presentation</vt:lpstr>
      <vt:lpstr>Goals</vt:lpstr>
      <vt:lpstr>Methodologies</vt:lpstr>
      <vt:lpstr>Case diagram</vt:lpstr>
      <vt:lpstr>Flow chart</vt:lpstr>
      <vt:lpstr>Code  for accuracy  in arrival time prediction:</vt:lpstr>
      <vt:lpstr>PowerPoint Presentation</vt:lpstr>
      <vt:lpstr>Future Implications</vt:lpstr>
      <vt:lpstr>Reference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dc:title>
  <dc:creator>ADMIN</dc:creator>
  <cp:lastModifiedBy>ADMIN</cp:lastModifiedBy>
  <cp:revision>10</cp:revision>
  <dcterms:modified xsi:type="dcterms:W3CDTF">2023-10-11T15:44:16Z</dcterms:modified>
</cp:coreProperties>
</file>