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notesMasterIdLst>
    <p:notesMasterId r:id="rId13"/>
  </p:notesMasterIdLst>
  <p:sldIdLst>
    <p:sldId id="292" r:id="rId2"/>
    <p:sldId id="326" r:id="rId3"/>
    <p:sldId id="335" r:id="rId4"/>
    <p:sldId id="334" r:id="rId5"/>
    <p:sldId id="327" r:id="rId6"/>
    <p:sldId id="328" r:id="rId7"/>
    <p:sldId id="329" r:id="rId8"/>
    <p:sldId id="331" r:id="rId9"/>
    <p:sldId id="332" r:id="rId10"/>
    <p:sldId id="336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386" autoAdjust="0"/>
  </p:normalViewPr>
  <p:slideViewPr>
    <p:cSldViewPr snapToGrid="0">
      <p:cViewPr varScale="1">
        <p:scale>
          <a:sx n="96" d="100"/>
          <a:sy n="96" d="100"/>
        </p:scale>
        <p:origin x="2352" y="9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4B44C2-4292-476B-9950-CF19A53BDEA4}" type="datetime1">
              <a:rPr lang="ko-KR" altLang="en-US"/>
              <a:pPr lvl="0">
                <a:defRPr/>
              </a:pPr>
              <a:t>2024-10-31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E556F7D-5FAB-4C4E-90FE-8CA30C3A9DF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you ever wondered how the simple choices we make each day—like scrolling on our phones before bed, or spending hours seated at a desk—might impact our sleep</a:t>
            </a:r>
            <a:r>
              <a:rPr lang="en-US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E556F7D-5FAB-4C4E-90FE-8CA30C3A9DFD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5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556F7D-5FAB-4C4E-90FE-8CA30C3A9DFD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2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translation, normalization of values)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(Spearman, Pearson)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556F7D-5FAB-4C4E-90FE-8CA30C3A9DFD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3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66D1-AF5A-4882-9007-15C788BB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CBE3F-F3AB-437D-A70B-0F9F4B226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13E16-36DE-4279-A868-AF8F985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8918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DFEB2-6233-48EB-808A-D5801A62F87F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831A4-5486-4376-A192-2E3BE0DE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409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E6317-AB89-4511-AF31-852898C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7" y="0"/>
            <a:ext cx="3661833" cy="109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28" y="5257799"/>
            <a:ext cx="1037072" cy="926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" y="6183922"/>
            <a:ext cx="1206970" cy="537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" y="5377349"/>
            <a:ext cx="1389185" cy="6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A5336-0779-40F5-A8CF-12D4A86E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04579-13B8-4424-90F9-708F13771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79B7F-8A4A-4F38-8004-08008772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44C3D-7DA2-453F-8C59-1D96E153C75A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DAB3F-03C4-46DD-862A-CB0FAFD4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E756-6E78-4BB0-AF95-5A51736C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D7AF99-22D0-4483-B196-3D5F963D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F1B2A-D013-4A76-BEEA-146813980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86D9E-5DD2-4D66-93DE-2EFF0ABD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D4F17E-5699-4F83-8659-00638059165E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C5ED8-42AE-42A8-B002-263C067B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681EF-9674-4610-BFF7-56DC2C2B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82D8-8497-4842-B3A0-F3B4BE98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53EE8-4FA2-4923-B7E0-0DF42BED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latinLnBrk="0">
              <a:defRPr sz="2000"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258B9-8FC8-4B21-854E-0D606447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B3C9C-2BB5-48F1-AB92-BD639DFF2B81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BDD16-4B62-4CFD-9242-254351E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B36F2-BE92-47AE-BD56-AD4896E6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52" y="1"/>
            <a:ext cx="3763347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B4C1F-7CBA-41E4-B2DA-B1D8F6E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042E9-4DE0-45F6-96C2-813997EF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B0A75-ACCA-495D-93E7-09A35509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4E8211-14CD-49F2-A6C0-ECBA980F0F0A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12068-6961-4E37-B70B-A9B369CB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B610F-D4DA-46EF-88BA-8F0D7471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7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A2F9-59CC-4F64-99A9-D530A8A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70B9-CC2E-4AC5-98C3-81D3F8D2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614F2-5F49-4C0E-A984-EA020C8E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E50F4-023D-483E-9219-3ADFBDF6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3AD9D-6E5F-4E76-9351-8279415CE587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81BBA-4314-45AB-8B0B-958836B0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73B43-E136-46B6-9606-1D177B27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124E-26BC-481D-9682-3374FBB4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F41CA-A436-4A01-9DB0-5CA4A6C7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D7083-782C-407E-B9D0-24F783AA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210F42-7772-4841-97BA-542D86D7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24910-11E7-4674-8875-59AA073F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FBBB4-5DDA-45ED-B682-19A938F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9990E-B0EF-494E-872C-D8E5E6A16DEF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3A0CD-7C84-4A64-B618-85333E23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5FEEA7-DB9C-41F8-8B46-AF26228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2BB8-71AF-447E-98EE-235E312B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D04EE-35A6-49BE-A11D-739043A0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2EE276-3CEF-486C-B9DE-129B0BB021BA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4BFEC-55FB-4D79-819A-60BDEF77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C6CBD-8E9D-4602-9213-5D292BCC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0C19FD-5EF9-4773-B896-971D4E4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03434-073D-4D80-9B0E-2649E2738963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037DA7-0E32-4EE8-A1C2-802E5988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E46A6-7090-45F7-BB70-4C3627DF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8491-584E-4FB7-BC9D-74C2FB8B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FF159-A473-4FD7-A684-BA16BD32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B00FB-496F-418F-BA22-727F9AD93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BF249-447D-40F6-BFA1-43F75EA6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1AA6B-D904-4C85-872E-D696AF0BC42A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DC7CE-BE64-49A9-B8A4-37D1BC80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01A56-530A-48EC-A803-E1266418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5D3CE-B495-4229-B1D3-8C989A44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BC5614-66EA-4785-86BC-66DF7C910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E2469-6A5C-4A45-A712-060911F6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9DB6A-0B84-44DB-AF79-59F45569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051DB6-B43A-4834-9C4E-246483F45D11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BA212-F1AC-41A7-B544-028C3177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A1BFC-2FB5-4EDA-889E-341BBEB8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E945B-8C04-4866-892C-3DF3A2618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2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F2E2E2-AB35-4507-8100-5CD317ABDB4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400" y="6126497"/>
            <a:ext cx="1144432" cy="644466"/>
          </a:xfrm>
          <a:prstGeom prst="rect">
            <a:avLst/>
          </a:prstGeom>
        </p:spPr>
      </p:pic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91A2A16A-7699-449C-8BBF-D133A25D3237}"/>
              </a:ext>
            </a:extLst>
          </p:cNvPr>
          <p:cNvSpPr/>
          <p:nvPr/>
        </p:nvSpPr>
        <p:spPr>
          <a:xfrm>
            <a:off x="584200" y="360727"/>
            <a:ext cx="112086" cy="563926"/>
          </a:xfrm>
          <a:prstGeom prst="flowChartProcess">
            <a:avLst/>
          </a:prstGeom>
          <a:solidFill>
            <a:srgbClr val="ED0F00"/>
          </a:solidFill>
          <a:ln>
            <a:solidFill>
              <a:srgbClr val="ED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B535DB-F8D3-41B7-A535-26393809A36F}"/>
              </a:ext>
            </a:extLst>
          </p:cNvPr>
          <p:cNvSpPr txBox="1"/>
          <p:nvPr/>
        </p:nvSpPr>
        <p:spPr>
          <a:xfrm>
            <a:off x="838200" y="1404519"/>
            <a:ext cx="10515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Team# 02: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Suleman khan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_(02423029)_Online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Affiliation 	KIST Seoul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Adnan Mumtaz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_(02432070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)_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Affiliation 	KITECH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Farooq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_(02323027)_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Affiliation	KIMM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Professor’s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Eunhui Kim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Affiliation		KISTI Daejeon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Insung Ahn			 Affiliation		KISTI Daejeon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Jeong Yuna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Affiliation		KISTI Daejeon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13100"/>
            <a:ext cx="10515600" cy="56605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SleepSynth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Discovering Sleep Patterns with Lifestyle Modeling 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15" y="2020109"/>
            <a:ext cx="2635471" cy="26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7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-1.48148E-6 L 5E-6 -0.07222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4.07407E-6 L 2.5E-6 -0.07223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3.7037E-7 L -3.33333E-6 -0.07222 " pathEditMode="relative" rAng="0" ptsTypes="AA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40519"/>
              </p:ext>
            </p:extLst>
          </p:nvPr>
        </p:nvGraphicFramePr>
        <p:xfrm>
          <a:off x="838200" y="1252538"/>
          <a:ext cx="10707687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600339862"/>
                    </a:ext>
                  </a:extLst>
                </a:gridCol>
                <a:gridCol w="1206006">
                  <a:extLst>
                    <a:ext uri="{9D8B030D-6E8A-4147-A177-3AD203B41FA5}">
                      <a16:colId xmlns:a16="http://schemas.microsoft.com/office/drawing/2014/main" val="582419733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2203880269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3067692503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1236613677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1741438039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2767407489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1687066971"/>
                    </a:ext>
                  </a:extLst>
                </a:gridCol>
                <a:gridCol w="1189743">
                  <a:extLst>
                    <a:ext uri="{9D8B030D-6E8A-4147-A177-3AD203B41FA5}">
                      <a16:colId xmlns:a16="http://schemas.microsoft.com/office/drawing/2014/main" val="21377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Oct~24 Oct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Oct~31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Oct~07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&amp; 12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Oct~21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Oct~28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Oct~05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 Oct~12 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Week#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</a:p>
                    <a:p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17Oct~24Oct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9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Idea Discussion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7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Finalization &amp; Proposal Presentations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0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Collection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7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Modeling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0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Visualization &amp; Review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9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Final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Report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9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Submission and Presenting Final Outcomes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0447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77329" y="1711569"/>
            <a:ext cx="1064456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3846" y="2140634"/>
            <a:ext cx="1155896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1182" y="2722098"/>
            <a:ext cx="1064456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1182" y="3087083"/>
            <a:ext cx="2253089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43932" y="3458308"/>
            <a:ext cx="1064456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25618" y="3856893"/>
            <a:ext cx="1064456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16683" y="4325815"/>
            <a:ext cx="1064456" cy="34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98369" y="4804116"/>
            <a:ext cx="1064456" cy="50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83" y="113552"/>
            <a:ext cx="1606718" cy="10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>
                <a:ea typeface="Cambria Math" panose="02040503050406030204" pitchFamily="18" charset="0"/>
              </a:rPr>
              <a:t>Thank you </a:t>
            </a:r>
            <a:r>
              <a:rPr lang="en-US" altLang="ko-KR" sz="5000" dirty="0"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endParaRPr lang="ko-KR" altLang="en-US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Data Collection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2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Sleep Crisis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sleep is linked to multiple health issues, from mental health decline to reduced cognitive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Knowledge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some lifestyle factors (like exercise) are known to affect sleep, modern habits</a:t>
            </a:r>
          </a:p>
          <a:p>
            <a:pPr marL="0" indent="0" eaLnBrk="0" fontAlgn="base" hangingPunc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screen time, technology use) are less studied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leverage lifestyle data to better understand and predict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90" y="4380310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11" y="4380310"/>
            <a:ext cx="256755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9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42753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Lifestyle on Sleep Quality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and Sleep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show regular exercise improves sleep duration and quality. However, the timing and intensity may have varied effects (e.g., Chen et al., 2021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doi.org/10.1080/21679169.2019.1623314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Time Before Sleep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Exposure to screens before sleep can delay melatonin release, leading to poorer sleep quality and reduced duration (Carter et al., 2016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https://www.researchgate.net/publication/309617812_Association_Between_Portable_Screen-Based_Media_Device_Access_or_Use_and_Sleep_Outcomes_A_Systematic_Review_and_Meta-analysis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Predictive Models for Sleep 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Evaluating Machine Learning Models for Predicting Sleep Disorders in a Life Style and Health Data Context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Gregorius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Airlangga., 2024).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https://www.researchgate.net/publication/380275509_EVALUATING_MACHINE_LEARNING_MODELS_FOR_PREDICTING_SLEEP_DISORDERS_IN_A_LIFESTYLE_AND_HEALTH_DATA_CONTEXT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7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Gaps in Research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exploration of modern lifestyle factors (e.g., increased screen time, sedentary behavior) on sleep.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more comprehensive models that can provide real-time, actionable insights for diverse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daily lifestyle habits on sleep quality using data-driven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</a:p>
          <a:p>
            <a:pPr lvl="1" eaLnBrk="0" fontAlgn="base" hangingPunct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sleep patterns could lead to personalized recommendations for improved sleep and health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habits</a:t>
            </a:r>
          </a:p>
          <a:p>
            <a:pPr lvl="1" eaLnBrk="0" fontAlgn="base" hangingPunc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 (screen time before sleep)</a:t>
            </a:r>
          </a:p>
          <a:p>
            <a:pPr lvl="1" eaLnBrk="0" fontAlgn="base" hangingPunc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disturbances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835" y="3553172"/>
            <a:ext cx="2713713" cy="1805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76" y="4858197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data &amp; Survey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gather sufficient data (Collect data from as much as participants possible)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Big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duration, sleep quality, exercise frequency, screen time,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through an online survey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languages (English, Korean, etc.).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5" y="4089481"/>
            <a:ext cx="3929750" cy="22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&amp;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survey responses.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Publicly available data and the Survey data we collected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significant relationships between lifestyle habits and sleep quality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on collected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understand the data nature.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are closely related to sleep quality and health issues.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99" y="3952827"/>
            <a:ext cx="2828317" cy="27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4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Begin initial machine learning model development for predicting sleep quality based on lifestyle factors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Investigate and improve data quality for  ML models.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 to apply different techniques we learn in the class.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24" y="3231670"/>
            <a:ext cx="2912376" cy="16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Output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45B-8C04-4866-892C-3DF3A26182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how daily routine impact sleep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individuals to improve their health through lifestyle adjustments.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individuals to be safe from different health issues in early life.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Outcome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can form the basis for building personalized sleep recommendations using predictive analytics.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6517"/>
            <a:ext cx="3121152" cy="197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43" y="3626517"/>
            <a:ext cx="3981344" cy="19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745</Words>
  <Application>Microsoft Office PowerPoint</Application>
  <PresentationFormat>Widescreen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Courier New</vt:lpstr>
      <vt:lpstr>Times New Roman</vt:lpstr>
      <vt:lpstr>Wingdings</vt:lpstr>
      <vt:lpstr>테마1</vt:lpstr>
      <vt:lpstr>PowerPoint Presentation</vt:lpstr>
      <vt:lpstr>Content </vt:lpstr>
      <vt:lpstr>Introduction </vt:lpstr>
      <vt:lpstr>Literature Review</vt:lpstr>
      <vt:lpstr>Project Overview</vt:lpstr>
      <vt:lpstr>Data Collection Plan</vt:lpstr>
      <vt:lpstr>Understanding &amp; Data Analysis</vt:lpstr>
      <vt:lpstr>Modeling</vt:lpstr>
      <vt:lpstr>Target Output</vt:lpstr>
      <vt:lpstr>Timeline</vt:lpstr>
      <vt:lpstr>Thank you 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Andrew</dc:creator>
  <cp:lastModifiedBy>SULEMAN KHAN</cp:lastModifiedBy>
  <cp:revision>361</cp:revision>
  <dcterms:created xsi:type="dcterms:W3CDTF">2023-10-11T06:16:23Z</dcterms:created>
  <dcterms:modified xsi:type="dcterms:W3CDTF">2024-10-31T05:30:12Z</dcterms:modified>
  <cp:version/>
</cp:coreProperties>
</file>