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6" r:id="rId10"/>
    <p:sldId id="267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4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7B6C-0C29-182B-3E43-6ACB3D493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2B63B-D508-0E1B-E44E-80EB904F3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6F09-396E-5E97-95B1-23B6C8C4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5BC-0E62-4A62-A9A1-D29FC88787A0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994F1-4763-BEE6-05BD-D0E9AEFC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9EBC8-CE3C-714A-F8B6-C6597034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27F0-B8C9-4634-BADD-C92C9AD3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94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E515-9605-1693-526D-ECF9D6D9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9C1A6-05C5-3923-5B83-2CBA7C1F0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3ECD4-825D-C38E-90AB-A1335D17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5BC-0E62-4A62-A9A1-D29FC88787A0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117E-DD82-2E46-5BCA-1D6558D6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D3243-51E1-078C-6DD4-D1DFAC82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27F0-B8C9-4634-BADD-C92C9AD3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38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E36B8-CCA0-F93A-4FA0-E12E36C24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9D4A1-37CC-A735-26CF-05AC8E98F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A1584-9405-09D2-DE9D-6644635B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5BC-0E62-4A62-A9A1-D29FC88787A0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A7AC0-442F-3A2B-8410-EE37EDA8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95D70-6BC4-8821-8DEA-5328D938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27F0-B8C9-4634-BADD-C92C9AD3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95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7B4E-5F66-8419-06BB-83B37F03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258B-FC8E-49CD-E270-A4E502AF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22CF1-074C-C7C1-E808-4D0A1E14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5BC-0E62-4A62-A9A1-D29FC88787A0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25C62-8204-AAA4-BC09-885E2B2C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9761A-2F1A-D14E-DC3A-9913F385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27F0-B8C9-4634-BADD-C92C9AD3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38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D03F-0F52-845C-7086-C4E761A5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3BA3F-C43A-55A2-18AD-D8FC20257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5D8E7-6124-DC9B-8DE0-455B9EE8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5BC-0E62-4A62-A9A1-D29FC88787A0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83577-C0F1-EE37-8BFA-8D79A108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32252-D3F9-F808-A939-BB65565A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27F0-B8C9-4634-BADD-C92C9AD3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58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7714-34E1-F943-30F6-F517EE57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0DDB-AF75-14AA-CA0A-DB892DED7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22832-5A67-31E8-F417-81F81D70D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7ACB4-208D-8D5C-5CDF-E2B8B379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5BC-0E62-4A62-A9A1-D29FC88787A0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2CADC-01CE-247A-CFB3-5D39A492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3912F-9B88-7CB2-A1E9-44FEBD05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27F0-B8C9-4634-BADD-C92C9AD3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57A6-C019-D748-1F22-EA4CC197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A1805-7AC0-88F2-E3D6-FB275FE0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A75A5-56D4-4C93-D3DC-3CD21A648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CEA49-F857-AF39-F22D-62CAC49F9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2611F-5E08-3064-C28B-38DE19745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36A12-BF1C-4B5D-4F6F-6BB53E6B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5BC-0E62-4A62-A9A1-D29FC88787A0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BF9EB-8AF6-5A54-1DD2-5790D14E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F23E6-FF56-46A5-66C8-A2811EA7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27F0-B8C9-4634-BADD-C92C9AD3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24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C58E-5817-6499-A14A-0B8222D2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78A2B-F6B4-B8CF-4721-B66F86BE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5BC-0E62-4A62-A9A1-D29FC88787A0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0527B-8591-9AA4-F01F-FE11D93D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A06F8-7D83-4F89-87A4-1B6536F8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27F0-B8C9-4634-BADD-C92C9AD3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3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A34FD-8EC5-9755-7D4B-DC3DF441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5BC-0E62-4A62-A9A1-D29FC88787A0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DAC80-D2F7-81B0-2838-1FC4BCF3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FE7A2-A936-0401-9A9F-6AE441C2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27F0-B8C9-4634-BADD-C92C9AD3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3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13E2-6993-8624-4582-E9F9C55E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BA03-A384-7F79-E74B-59D83794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018FC-F480-F9A4-B516-2FAFAA651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9F045-A215-880A-302D-A24487B5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5BC-0E62-4A62-A9A1-D29FC88787A0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55510-C0A9-557E-7A02-3EC8366C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5CD3C-359E-A508-13AC-4D8D9DC5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27F0-B8C9-4634-BADD-C92C9AD3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34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C3EC-797C-1015-6624-44453A6B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CB586-2626-729D-0120-E332717A8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C4B54-5BF0-CC94-7863-77AF39EEA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E4921-DA1C-FA4B-AB58-19BEC19A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5BC-0E62-4A62-A9A1-D29FC88787A0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5B68F-00A2-9954-20C3-993B816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73CA1-EBF5-B0C7-13D7-897D4532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27F0-B8C9-4634-BADD-C92C9AD3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15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37E1C-FEB1-907C-F64F-275C1EEC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DE441-4478-4FB8-0498-86429061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65970-3C93-D99A-2BDB-DBDFD0BB2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795BC-0E62-4A62-A9A1-D29FC88787A0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D1A1D-D35A-255D-25D0-4CE139170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C021-7732-E6FD-3934-3361DB86E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A27F0-B8C9-4634-BADD-C92C9AD3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9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D925-385C-8F23-DA53-78A752AF3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Century" panose="02040604050505020304" pitchFamily="18" charset="0"/>
                <a:cs typeface="Times New Roman" panose="02020603050405020304" pitchFamily="18" charset="0"/>
              </a:rPr>
              <a:t>AMBA 3 APB PROTOCOL</a:t>
            </a:r>
            <a:endParaRPr lang="en-IN" sz="5400" b="1" dirty="0"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3681F-8FC2-3E76-FA8E-C2741F358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  <a:cs typeface="Times New Roman" panose="02020603050405020304" pitchFamily="18" charset="0"/>
              </a:rPr>
              <a:t>Prepared by: Mohamadadnan </a:t>
            </a:r>
            <a:endParaRPr lang="en-IN" dirty="0"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9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398F-378B-6074-72AB-3E099207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Read with wait states</a:t>
            </a:r>
            <a:endParaRPr lang="en-IN" dirty="0">
              <a:latin typeface="Century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DE9D2-0C58-9E40-1594-23EDD11F8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56" y="2445230"/>
            <a:ext cx="8413688" cy="33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FB35-4415-5B00-2AAD-5ADD7DD0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Error response for write transfer</a:t>
            </a:r>
            <a:endParaRPr lang="en-IN" dirty="0">
              <a:latin typeface="Century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C5DB0-78EA-B576-BCB1-FBA40CE82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454" y="2111365"/>
            <a:ext cx="7893091" cy="398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9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78D6-A8A6-D923-5C41-0BD73F48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Error response for read transfer</a:t>
            </a:r>
            <a:endParaRPr lang="en-IN" dirty="0">
              <a:latin typeface="Century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6471E-1E41-01FD-BF54-9BD3BDF45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940" y="2094906"/>
            <a:ext cx="7898119" cy="367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5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E08D-A39E-6068-75A6-0F6AEA9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4023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6FA7-69BA-3D14-51D9-96D85BA9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Outline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174B6-A3E6-5600-8C2E-58903EDB4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Introduction</a:t>
            </a:r>
          </a:p>
          <a:p>
            <a:r>
              <a:rPr lang="en-US" dirty="0">
                <a:latin typeface="Century" panose="02040604050505020304" pitchFamily="18" charset="0"/>
              </a:rPr>
              <a:t>Signals</a:t>
            </a:r>
          </a:p>
          <a:p>
            <a:r>
              <a:rPr lang="en-US" dirty="0">
                <a:latin typeface="Century" panose="02040604050505020304" pitchFamily="18" charset="0"/>
              </a:rPr>
              <a:t>Block Diagram</a:t>
            </a:r>
          </a:p>
          <a:p>
            <a:r>
              <a:rPr lang="en-US" dirty="0">
                <a:latin typeface="Century" panose="02040604050505020304" pitchFamily="18" charset="0"/>
              </a:rPr>
              <a:t>Operating States</a:t>
            </a:r>
          </a:p>
          <a:p>
            <a:r>
              <a:rPr lang="en-US" dirty="0">
                <a:latin typeface="Century" panose="02040604050505020304" pitchFamily="18" charset="0"/>
              </a:rPr>
              <a:t>Transfers</a:t>
            </a:r>
          </a:p>
          <a:p>
            <a:r>
              <a:rPr lang="en-US" dirty="0">
                <a:latin typeface="Century" panose="02040604050505020304" pitchFamily="18" charset="0"/>
              </a:rPr>
              <a:t>Error Response</a:t>
            </a:r>
          </a:p>
          <a:p>
            <a:endParaRPr lang="en-IN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92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14AD-6AF5-F838-83CD-1A4F41AD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Introduction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5DDD-61C7-D792-496D-B64F3146D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entury" panose="02040604050505020304" pitchFamily="18" charset="0"/>
              </a:rPr>
              <a:t>APB – part of AMBA 3 protocol family.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Provides a low-cost interface that is optimized for minimal power consumption.</a:t>
            </a:r>
          </a:p>
          <a:p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</a:rPr>
              <a:t>Unpipelined protocol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All signal transitions are only related to the rising edge of the clock.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Every transfer takes at least two cycles.</a:t>
            </a:r>
            <a:r>
              <a:rPr lang="en-US" sz="2400" dirty="0">
                <a:latin typeface="Century" panose="02040604050505020304" pitchFamily="18" charset="0"/>
              </a:rPr>
              <a:t> </a:t>
            </a:r>
          </a:p>
          <a:p>
            <a:r>
              <a:rPr lang="en-US" sz="2400" dirty="0">
                <a:latin typeface="Century" panose="02040604050505020304" pitchFamily="18" charset="0"/>
              </a:rPr>
              <a:t>APB can interface with AMBA AHB and AMBA AXI</a:t>
            </a:r>
          </a:p>
          <a:p>
            <a:pPr marL="0" indent="0">
              <a:buNone/>
            </a:pPr>
            <a:br>
              <a:rPr lang="en-US" sz="2400" dirty="0">
                <a:latin typeface="Century" panose="02040604050505020304" pitchFamily="18" charset="0"/>
              </a:rPr>
            </a:br>
            <a:br>
              <a:rPr lang="en-US" sz="2400" dirty="0">
                <a:latin typeface="Century" panose="02040604050505020304" pitchFamily="18" charset="0"/>
              </a:rPr>
            </a:br>
            <a:endParaRPr lang="en-US" sz="2400" b="0" i="0" dirty="0">
              <a:solidFill>
                <a:srgbClr val="000000"/>
              </a:solidFill>
              <a:effectLst/>
              <a:latin typeface="Century" panose="02040604050505020304" pitchFamily="18" charset="0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72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CF77-F722-3458-C8F2-8B89637C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134"/>
            <a:ext cx="10515600" cy="1325563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Signals</a:t>
            </a:r>
            <a:endParaRPr lang="en-IN" dirty="0">
              <a:latin typeface="Century" panose="02040604050505020304" pitchFamily="18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A536BCD-4B5B-0BD0-8729-F6DA6DFE9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9562"/>
              </p:ext>
            </p:extLst>
          </p:nvPr>
        </p:nvGraphicFramePr>
        <p:xfrm>
          <a:off x="1899821" y="1811620"/>
          <a:ext cx="8002725" cy="410046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84059">
                  <a:extLst>
                    <a:ext uri="{9D8B030D-6E8A-4147-A177-3AD203B41FA5}">
                      <a16:colId xmlns:a16="http://schemas.microsoft.com/office/drawing/2014/main" val="28458062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94220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2664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" panose="02040604050505020304" pitchFamily="18" charset="0"/>
                        </a:rPr>
                        <a:t>Signal</a:t>
                      </a:r>
                      <a:endParaRPr lang="en-IN" b="1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" panose="02040604050505020304" pitchFamily="18" charset="0"/>
                        </a:rPr>
                        <a:t>Source </a:t>
                      </a:r>
                      <a:endParaRPr lang="en-IN" b="1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" panose="02040604050505020304" pitchFamily="18" charset="0"/>
                        </a:rPr>
                        <a:t>Width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05942"/>
                  </a:ext>
                </a:extLst>
              </a:tr>
              <a:tr h="392064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" panose="02040604050505020304" pitchFamily="18" charset="0"/>
                        </a:rPr>
                        <a:t>PCLK</a:t>
                      </a:r>
                      <a:endParaRPr lang="en-IN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Clock source</a:t>
                      </a:r>
                      <a:r>
                        <a:rPr lang="en-IN" sz="1800" dirty="0">
                          <a:latin typeface="Century" panose="02040604050505020304" pitchFamily="18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" panose="02040604050505020304" pitchFamily="18" charset="0"/>
                        </a:rPr>
                        <a:t>1</a:t>
                      </a:r>
                      <a:endParaRPr lang="en-IN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176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" panose="02040604050505020304" pitchFamily="18" charset="0"/>
                        </a:rPr>
                        <a:t>PRESETn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System bus reset</a:t>
                      </a:r>
                      <a:r>
                        <a:rPr lang="en-IN" sz="1800" dirty="0">
                          <a:latin typeface="Century" panose="02040604050505020304" pitchFamily="18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" panose="02040604050505020304" pitchFamily="18" charset="0"/>
                        </a:rPr>
                        <a:t>1</a:t>
                      </a:r>
                      <a:endParaRPr lang="en-IN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24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" panose="02040604050505020304" pitchFamily="18" charset="0"/>
                        </a:rPr>
                        <a:t>PADDR</a:t>
                      </a:r>
                      <a:endParaRPr lang="en-IN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Requester </a:t>
                      </a:r>
                      <a:endParaRPr lang="en-IN" sz="1800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ADDR_WIDTH</a:t>
                      </a:r>
                      <a:r>
                        <a:rPr lang="en-IN" dirty="0">
                          <a:latin typeface="Century" panose="02040604050505020304" pitchFamily="18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6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" panose="02040604050505020304" pitchFamily="18" charset="0"/>
                        </a:rPr>
                        <a:t>PSELx</a:t>
                      </a:r>
                      <a:endParaRPr lang="en-IN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Requester </a:t>
                      </a:r>
                      <a:endParaRPr lang="en-IN" sz="1800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" panose="02040604050505020304" pitchFamily="18" charset="0"/>
                        </a:rPr>
                        <a:t>1</a:t>
                      </a:r>
                      <a:endParaRPr lang="en-IN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7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entury" panose="02040604050505020304" pitchFamily="18" charset="0"/>
                        </a:rPr>
                        <a:t>PENABLE</a:t>
                      </a:r>
                      <a:endParaRPr lang="en-IN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Requester </a:t>
                      </a:r>
                      <a:endParaRPr lang="en-IN" sz="1800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" panose="02040604050505020304" pitchFamily="18" charset="0"/>
                        </a:rPr>
                        <a:t>1</a:t>
                      </a:r>
                      <a:endParaRPr lang="en-IN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31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entury" panose="02040604050505020304" pitchFamily="18" charset="0"/>
                        </a:rPr>
                        <a:t>PWRITE</a:t>
                      </a:r>
                      <a:endParaRPr lang="en-IN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Requester </a:t>
                      </a:r>
                      <a:endParaRPr lang="en-IN" sz="1800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" panose="02040604050505020304" pitchFamily="18" charset="0"/>
                        </a:rPr>
                        <a:t>1</a:t>
                      </a:r>
                      <a:endParaRPr lang="en-IN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73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entury" panose="02040604050505020304" pitchFamily="18" charset="0"/>
                        </a:rPr>
                        <a:t>PWDATA</a:t>
                      </a:r>
                      <a:endParaRPr lang="en-IN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Requester </a:t>
                      </a:r>
                      <a:endParaRPr lang="en-IN" sz="1800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DATA_WIDTH</a:t>
                      </a:r>
                      <a:r>
                        <a:rPr lang="en-IN" dirty="0">
                          <a:latin typeface="Century" panose="02040604050505020304" pitchFamily="18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93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entury" panose="02040604050505020304" pitchFamily="18" charset="0"/>
                        </a:rPr>
                        <a:t>PREADY</a:t>
                      </a:r>
                      <a:endParaRPr lang="en-US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Completer </a:t>
                      </a:r>
                      <a:endParaRPr lang="en-IN" sz="1800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" panose="02040604050505020304" pitchFamily="18" charset="0"/>
                        </a:rPr>
                        <a:t>1</a:t>
                      </a:r>
                      <a:endParaRPr lang="en-IN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95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entury" panose="02040604050505020304" pitchFamily="18" charset="0"/>
                        </a:rPr>
                        <a:t>PRDATA</a:t>
                      </a:r>
                      <a:endParaRPr lang="en-IN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Completer </a:t>
                      </a:r>
                      <a:endParaRPr lang="en-IN" sz="1800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DATA_WIDTH</a:t>
                      </a:r>
                      <a:r>
                        <a:rPr lang="en-IN" dirty="0">
                          <a:latin typeface="Century" panose="02040604050505020304" pitchFamily="18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49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" panose="02040604050505020304" pitchFamily="18" charset="0"/>
                        </a:rPr>
                        <a:t>PSLVERR</a:t>
                      </a:r>
                      <a:endParaRPr lang="en-IN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Completer </a:t>
                      </a:r>
                      <a:endParaRPr lang="en-IN" sz="1800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" panose="02040604050505020304" pitchFamily="18" charset="0"/>
                        </a:rPr>
                        <a:t>1</a:t>
                      </a:r>
                      <a:endParaRPr lang="en-IN" dirty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641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77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CA05AD-584A-8C8C-7E9F-DFD20DFF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3983" cy="851116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Block Diagram</a:t>
            </a:r>
            <a:endParaRPr lang="en-IN" dirty="0">
              <a:latin typeface="Century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B5EAA-9FC1-0421-EA67-759BD83C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09" y="1281972"/>
            <a:ext cx="8373644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2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4333-9810-0492-0397-E04A1E2F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Operating States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B39E4-0DD6-B621-5EC5-936A469FE29A}"/>
              </a:ext>
            </a:extLst>
          </p:cNvPr>
          <p:cNvSpPr txBox="1"/>
          <p:nvPr/>
        </p:nvSpPr>
        <p:spPr>
          <a:xfrm>
            <a:off x="3047260" y="2723333"/>
            <a:ext cx="609452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IN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IN" sz="3200" b="0" i="0" u="none" strike="noStrike" baseline="0" dirty="0">
              <a:latin typeface="Times New Roman" panose="02020603050405020304" pitchFamily="18" charset="0"/>
            </a:endParaRPr>
          </a:p>
          <a:p>
            <a:endParaRPr lang="en-IN" sz="1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FB5BF-D8DD-38F6-9FE8-9D0405D91E1E}"/>
              </a:ext>
            </a:extLst>
          </p:cNvPr>
          <p:cNvSpPr txBox="1"/>
          <p:nvPr/>
        </p:nvSpPr>
        <p:spPr>
          <a:xfrm>
            <a:off x="3047260" y="2749966"/>
            <a:ext cx="609452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IN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IN" sz="3200" b="0" i="0" u="none" strike="noStrike" baseline="0" dirty="0">
              <a:latin typeface="Times New Roman" panose="02020603050405020304" pitchFamily="18" charset="0"/>
            </a:endParaRPr>
          </a:p>
          <a:p>
            <a:endParaRPr lang="en-IN" sz="1800" b="0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F2EBB0-2691-DDD5-E3C0-3A5BDFF6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894" y="1690688"/>
            <a:ext cx="4849761" cy="44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3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4D8D-345A-8BA7-A366-5EA782CF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Write with no wait state</a:t>
            </a:r>
            <a:endParaRPr lang="en-IN" dirty="0">
              <a:latin typeface="Century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07891-6170-7DB5-B926-132F2A9A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92" y="2095276"/>
            <a:ext cx="7363415" cy="400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7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41BC-F380-5983-499B-66B4D40A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Write with wait state</a:t>
            </a:r>
            <a:endParaRPr lang="en-IN" dirty="0">
              <a:latin typeface="Century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D9E3A-D5CA-8385-44ED-549ADE418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99" y="2295106"/>
            <a:ext cx="8209202" cy="371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7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3F17-7FF0-363B-501A-B24979AE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Read with no wait states</a:t>
            </a:r>
            <a:endParaRPr lang="en-IN" dirty="0">
              <a:latin typeface="Century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E789B-F76B-B3BC-3C5D-BE969DBCD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018" y="1947007"/>
            <a:ext cx="7211964" cy="404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2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152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Century</vt:lpstr>
      <vt:lpstr>Times New Roman</vt:lpstr>
      <vt:lpstr>Office Theme</vt:lpstr>
      <vt:lpstr>AMBA 3 APB PROTOCOL</vt:lpstr>
      <vt:lpstr>Outline</vt:lpstr>
      <vt:lpstr>Introduction</vt:lpstr>
      <vt:lpstr>Signals</vt:lpstr>
      <vt:lpstr>Block Diagram</vt:lpstr>
      <vt:lpstr>Operating States</vt:lpstr>
      <vt:lpstr>Write with no wait state</vt:lpstr>
      <vt:lpstr>Write with wait state</vt:lpstr>
      <vt:lpstr>Read with no wait states</vt:lpstr>
      <vt:lpstr>Read with wait states</vt:lpstr>
      <vt:lpstr>Error response for write transfer</vt:lpstr>
      <vt:lpstr>Error response for read transfer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AMBA 3 APB PROTOCOL</dc:title>
  <dc:creator>MOHAMADADNAN POPATPOTRA</dc:creator>
  <cp:lastModifiedBy>MOHAMADADNAN POPATPOTRA</cp:lastModifiedBy>
  <cp:revision>6</cp:revision>
  <dcterms:created xsi:type="dcterms:W3CDTF">2023-07-10T05:28:12Z</dcterms:created>
  <dcterms:modified xsi:type="dcterms:W3CDTF">2023-07-19T14:02:48Z</dcterms:modified>
</cp:coreProperties>
</file>