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58" r:id="rId3"/>
    <p:sldId id="259" r:id="rId4"/>
    <p:sldId id="325" r:id="rId5"/>
    <p:sldId id="326" r:id="rId6"/>
    <p:sldId id="332" r:id="rId7"/>
    <p:sldId id="334" r:id="rId8"/>
    <p:sldId id="335" r:id="rId9"/>
    <p:sldId id="327" r:id="rId10"/>
    <p:sldId id="328" r:id="rId11"/>
    <p:sldId id="329" r:id="rId12"/>
    <p:sldId id="330" r:id="rId13"/>
    <p:sldId id="336" r:id="rId14"/>
    <p:sldId id="331" r:id="rId15"/>
    <p:sldId id="333" r:id="rId16"/>
    <p:sldId id="282" r:id="rId17"/>
  </p:sldIdLst>
  <p:sldSz cx="9144000" cy="6858000" type="screen4x3"/>
  <p:notesSz cx="6858000" cy="9144000"/>
  <p:embeddedFontLs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F3D7E-483D-4B3A-90A2-BCFA06287DB7}">
  <a:tblStyle styleId="{1C0F3D7E-483D-4B3A-90A2-BCFA06287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3805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75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11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07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33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289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808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cfd2448b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cfd2448b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6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5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2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9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04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59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33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3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31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3864" y="4639729"/>
            <a:ext cx="4701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97000" y="1257575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3749806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3749806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6357401" y="21145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6357401" y="26737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3749806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3749806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6357401" y="436111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6357401" y="4920313"/>
            <a:ext cx="2194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  <p15:guide id="2" pos="305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874014" y="1782780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874014" y="3372420"/>
            <a:ext cx="55032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425050" y="2561339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626" name="Google Shape;626;p26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6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26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26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35" name="Google Shape;635;p2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40" name="Google Shape;640;p2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45" name="Google Shape;645;p2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 txBox="1"/>
          <p:nvPr/>
        </p:nvSpPr>
        <p:spPr>
          <a:xfrm>
            <a:off x="1778250" y="4678515"/>
            <a:ext cx="5587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47250" y="695151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47250" y="6172205"/>
            <a:ext cx="923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518050" y="6379772"/>
            <a:ext cx="279319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881250" y="6379930"/>
            <a:ext cx="279648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244160" y="6379930"/>
            <a:ext cx="279648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542626" y="285486"/>
            <a:ext cx="281839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7784135" y="1271083"/>
            <a:ext cx="504642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636909" y="3650328"/>
            <a:ext cx="495275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6298225" y="5828697"/>
            <a:ext cx="751645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942128" y="4526753"/>
            <a:ext cx="2710314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68579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6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4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4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aadnanshahh2001@gmail.com" TargetMode="Externa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>
            <a:off x="443875" y="1671971"/>
            <a:ext cx="45945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Three.js</a:t>
            </a:r>
            <a:endParaRPr dirty="0"/>
          </a:p>
        </p:txBody>
      </p:sp>
      <p:sp>
        <p:nvSpPr>
          <p:cNvPr id="707" name="Google Shape;707;p33"/>
          <p:cNvSpPr/>
          <p:nvPr/>
        </p:nvSpPr>
        <p:spPr>
          <a:xfrm>
            <a:off x="567869" y="3988922"/>
            <a:ext cx="4242099" cy="3684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GUIDE FOR BEGINNERS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08" name="Google Shape;708;p33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737" name="Google Shape;737;p33"/>
          <p:cNvGrpSpPr/>
          <p:nvPr/>
        </p:nvGrpSpPr>
        <p:grpSpPr>
          <a:xfrm>
            <a:off x="4881525" y="1458397"/>
            <a:ext cx="431613" cy="583318"/>
            <a:chOff x="4881525" y="1458397"/>
            <a:chExt cx="431613" cy="583318"/>
          </a:xfrm>
        </p:grpSpPr>
        <p:sp>
          <p:nvSpPr>
            <p:cNvPr id="738" name="Google Shape;738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558458" y="5473088"/>
            <a:ext cx="680933" cy="492395"/>
            <a:chOff x="558458" y="5473088"/>
            <a:chExt cx="680933" cy="492395"/>
          </a:xfrm>
        </p:grpSpPr>
        <p:sp>
          <p:nvSpPr>
            <p:cNvPr id="741" name="Google Shape;741;p33"/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>
            <a:off x="8380955" y="4843207"/>
            <a:ext cx="236400" cy="844443"/>
            <a:chOff x="8435600" y="4843207"/>
            <a:chExt cx="236400" cy="844443"/>
          </a:xfrm>
        </p:grpSpPr>
        <p:sp>
          <p:nvSpPr>
            <p:cNvPr id="744" name="Google Shape;744;p33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555" y="20417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Discover three.js! | Discover three.j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4" y="147350"/>
            <a:ext cx="459299" cy="459299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69" name="Google Shape;754;p34">
            <a:hlinkClick r:id="rId4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3.JS</a:t>
            </a:r>
            <a:endParaRPr dirty="0"/>
          </a:p>
        </p:txBody>
      </p:sp>
      <p:sp>
        <p:nvSpPr>
          <p:cNvPr id="70" name="Google Shape;755;p34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is</a:t>
            </a:r>
            <a:endParaRPr dirty="0"/>
          </a:p>
        </p:txBody>
      </p:sp>
      <p:sp>
        <p:nvSpPr>
          <p:cNvPr id="71" name="Google Shape;756;p34">
            <a:hlinkClick r:id="rId6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awesome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54;p60"/>
          <p:cNvSpPr txBox="1">
            <a:spLocks/>
          </p:cNvSpPr>
          <p:nvPr/>
        </p:nvSpPr>
        <p:spPr>
          <a:xfrm>
            <a:off x="1003483" y="1708523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 smtClean="0"/>
              <a:t>Instantiating a material: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cubeGeo</a:t>
            </a:r>
            <a:r>
              <a:rPr lang="en-US" dirty="0"/>
              <a:t>=new </a:t>
            </a:r>
            <a:r>
              <a:rPr lang="en-US" dirty="0" err="1"/>
              <a:t>THREE.BoxGeometry</a:t>
            </a:r>
            <a:r>
              <a:rPr lang="en-US" dirty="0"/>
              <a:t>(1,1,1)</a:t>
            </a:r>
          </a:p>
          <a:p>
            <a:r>
              <a:rPr lang="en-US" dirty="0"/>
              <a:t>       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cubeMat</a:t>
            </a:r>
            <a:r>
              <a:rPr lang="en-US" dirty="0" smtClean="0"/>
              <a:t>=new </a:t>
            </a:r>
            <a:r>
              <a:rPr lang="en-US" dirty="0" err="1"/>
              <a:t>THREE.MeshBasicMaterial</a:t>
            </a:r>
            <a:r>
              <a:rPr lang="en-US" dirty="0" smtClean="0"/>
              <a:t>({})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cube=new </a:t>
            </a:r>
            <a:r>
              <a:rPr lang="en-US" dirty="0" err="1" smtClean="0"/>
              <a:t>THREE.Mesh</a:t>
            </a:r>
            <a:r>
              <a:rPr lang="en-US" dirty="0" smtClean="0"/>
              <a:t>(</a:t>
            </a:r>
            <a:r>
              <a:rPr lang="en-US" dirty="0" err="1" smtClean="0"/>
              <a:t>cubeGeo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cubeMat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cube.position.set</a:t>
            </a:r>
            <a:r>
              <a:rPr lang="en-US" dirty="0" smtClean="0"/>
              <a:t>(1</a:t>
            </a:r>
            <a:r>
              <a:rPr lang="en-US" dirty="0"/>
              <a:t>,-2,1)</a:t>
            </a:r>
          </a:p>
          <a:p>
            <a:r>
              <a:rPr lang="en-US" dirty="0" err="1" smtClean="0"/>
              <a:t>scene.add</a:t>
            </a:r>
            <a:r>
              <a:rPr lang="en-US" dirty="0" smtClean="0"/>
              <a:t>(cube)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cubeGeo</a:t>
            </a:r>
            <a:r>
              <a:rPr lang="en-US" dirty="0"/>
              <a:t>=new </a:t>
            </a:r>
            <a:r>
              <a:rPr lang="en-US" dirty="0" err="1"/>
              <a:t>THREE.BoxGeometry</a:t>
            </a:r>
            <a:r>
              <a:rPr lang="en-US" dirty="0"/>
              <a:t>(1,1,1)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const</a:t>
            </a:r>
            <a:r>
              <a:rPr lang="en-US" sz="1200" dirty="0" smtClean="0"/>
              <a:t> </a:t>
            </a:r>
            <a:r>
              <a:rPr lang="en-US" sz="1200" dirty="0" err="1"/>
              <a:t>cubeMat</a:t>
            </a:r>
            <a:r>
              <a:rPr lang="en-US" sz="1200" dirty="0" smtClean="0"/>
              <a:t>=new </a:t>
            </a:r>
            <a:r>
              <a:rPr lang="en-US" sz="1200" dirty="0" err="1"/>
              <a:t>THREE.MeshBasicMaterial</a:t>
            </a:r>
            <a:r>
              <a:rPr lang="en-US" sz="1200" dirty="0" smtClean="0"/>
              <a:t>({</a:t>
            </a:r>
            <a:r>
              <a:rPr lang="en-US" sz="1200" dirty="0" err="1" smtClean="0"/>
              <a:t>color:”green</a:t>
            </a:r>
            <a:r>
              <a:rPr lang="en-US" sz="1200" dirty="0" smtClean="0"/>
              <a:t>”})</a:t>
            </a:r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cube=new </a:t>
            </a:r>
            <a:r>
              <a:rPr lang="en-US" dirty="0" err="1" smtClean="0"/>
              <a:t>THREE.Mesh</a:t>
            </a:r>
            <a:r>
              <a:rPr lang="en-US" dirty="0" smtClean="0"/>
              <a:t>(</a:t>
            </a:r>
            <a:r>
              <a:rPr lang="en-US" dirty="0" err="1" smtClean="0"/>
              <a:t>cubeGeo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cubeMat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cube.position.set</a:t>
            </a:r>
            <a:r>
              <a:rPr lang="en-US" dirty="0" smtClean="0"/>
              <a:t>(1</a:t>
            </a:r>
            <a:r>
              <a:rPr lang="en-US" dirty="0"/>
              <a:t>,-2,1)</a:t>
            </a:r>
          </a:p>
          <a:p>
            <a:r>
              <a:rPr lang="en-US" dirty="0" err="1" smtClean="0"/>
              <a:t>scene.add</a:t>
            </a:r>
            <a:r>
              <a:rPr lang="en-US" dirty="0" smtClean="0"/>
              <a:t>(cube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3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W</a:t>
            </a:r>
            <a:r>
              <a:rPr lang="en-US" dirty="0" smtClean="0"/>
              <a:t>hat is Material</a:t>
            </a:r>
            <a:endParaRPr lang="en-US" dirty="0"/>
          </a:p>
        </p:txBody>
      </p:sp>
      <p:sp>
        <p:nvSpPr>
          <p:cNvPr id="17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82111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Instantiating a Material</a:t>
            </a:r>
          </a:p>
        </p:txBody>
      </p:sp>
      <p:sp>
        <p:nvSpPr>
          <p:cNvPr id="18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Properties of Material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176" y="3866145"/>
            <a:ext cx="3089824" cy="2223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330" y="1291471"/>
            <a:ext cx="3104669" cy="21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30;p37"/>
          <p:cNvSpPr/>
          <p:nvPr/>
        </p:nvSpPr>
        <p:spPr>
          <a:xfrm rot="10800000">
            <a:off x="4234372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11;p37"/>
          <p:cNvSpPr txBox="1">
            <a:spLocks noGrp="1"/>
          </p:cNvSpPr>
          <p:nvPr>
            <p:ph type="title"/>
          </p:nvPr>
        </p:nvSpPr>
        <p:spPr>
          <a:xfrm>
            <a:off x="926373" y="4282493"/>
            <a:ext cx="41538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600"/>
            </a:pPr>
            <a:r>
              <a:rPr lang="en-US" sz="6000" dirty="0"/>
              <a:t>Properties of Material</a:t>
            </a:r>
          </a:p>
        </p:txBody>
      </p:sp>
      <p:sp>
        <p:nvSpPr>
          <p:cNvPr id="18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12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W</a:t>
            </a:r>
            <a:r>
              <a:rPr lang="en-US" dirty="0" smtClean="0"/>
              <a:t>hat is Material</a:t>
            </a:r>
            <a:endParaRPr lang="en-US" dirty="0"/>
          </a:p>
        </p:txBody>
      </p:sp>
      <p:sp>
        <p:nvSpPr>
          <p:cNvPr id="13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20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Properties of Material</a:t>
            </a:r>
          </a:p>
        </p:txBody>
      </p:sp>
    </p:spTree>
    <p:extLst>
      <p:ext uri="{BB962C8B-B14F-4D97-AF65-F5344CB8AC3E}">
        <p14:creationId xmlns:p14="http://schemas.microsoft.com/office/powerpoint/2010/main" val="11374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dirty="0" smtClean="0"/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W</a:t>
            </a:r>
            <a:r>
              <a:rPr lang="en-US" dirty="0" smtClean="0"/>
              <a:t>hat is Material</a:t>
            </a:r>
            <a:endParaRPr lang="en-US" dirty="0"/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Properties of Material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07" y="1519413"/>
            <a:ext cx="8374446" cy="38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 smtClean="0"/>
              <a:t>COLOR: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matGeo</a:t>
            </a:r>
            <a:r>
              <a:rPr lang="en-US" dirty="0"/>
              <a:t>=new </a:t>
            </a:r>
            <a:r>
              <a:rPr lang="en-US" dirty="0" err="1"/>
              <a:t>THREE.MeshBasicMaterial</a:t>
            </a:r>
            <a:r>
              <a:rPr lang="en-US" dirty="0"/>
              <a:t>({</a:t>
            </a:r>
          </a:p>
          <a:p>
            <a:r>
              <a:rPr lang="en-US" dirty="0"/>
              <a:t>            color:"#FF0000"</a:t>
            </a:r>
          </a:p>
          <a:p>
            <a:r>
              <a:rPr lang="en-US" dirty="0"/>
              <a:t>        })</a:t>
            </a:r>
          </a:p>
          <a:p>
            <a:pPr marL="0" indent="0"/>
            <a:endParaRPr lang="en-US" b="1" dirty="0" smtClean="0"/>
          </a:p>
          <a:p>
            <a:pPr marL="0" indent="0"/>
            <a:endParaRPr lang="en-US" b="1" dirty="0"/>
          </a:p>
          <a:p>
            <a:pPr marL="0" indent="0"/>
            <a:endParaRPr lang="en-US" b="1" dirty="0" smtClean="0"/>
          </a:p>
          <a:p>
            <a:pPr marL="0" indent="0"/>
            <a:r>
              <a:rPr lang="en-US" b="1" dirty="0" smtClean="0"/>
              <a:t>TEXTURE: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matGeo</a:t>
            </a:r>
            <a:r>
              <a:rPr lang="en-US" dirty="0"/>
              <a:t>=new </a:t>
            </a:r>
            <a:r>
              <a:rPr lang="en-US" dirty="0" err="1"/>
              <a:t>THREE.MeshBasicMaterial</a:t>
            </a:r>
            <a:r>
              <a:rPr lang="en-US" dirty="0"/>
              <a:t>(</a:t>
            </a:r>
          </a:p>
          <a:p>
            <a:r>
              <a:rPr lang="en-US" dirty="0"/>
              <a:t>            {</a:t>
            </a:r>
            <a:r>
              <a:rPr lang="en-US" dirty="0" err="1"/>
              <a:t>map:grassTexture</a:t>
            </a:r>
            <a:r>
              <a:rPr lang="en-US" dirty="0"/>
              <a:t>}</a:t>
            </a:r>
          </a:p>
          <a:p>
            <a:r>
              <a:rPr lang="en-US" dirty="0"/>
              <a:t>        )</a:t>
            </a:r>
          </a:p>
          <a:p>
            <a:pPr marL="0" indent="0"/>
            <a:endParaRPr lang="en-US" b="1" dirty="0" smtClean="0"/>
          </a:p>
          <a:p>
            <a:pPr marL="0" indent="0"/>
            <a:endParaRPr lang="en-US" b="1" dirty="0"/>
          </a:p>
          <a:p>
            <a:pPr marL="0" indent="0"/>
            <a:endParaRPr lang="en-US" b="1" dirty="0" smtClean="0"/>
          </a:p>
          <a:p>
            <a:pPr marL="0" indent="0"/>
            <a:r>
              <a:rPr lang="en-US" b="1" dirty="0" smtClean="0"/>
              <a:t>Both COLOR AND TEXTURE:</a:t>
            </a:r>
          </a:p>
          <a:p>
            <a:pPr marL="0" indent="0"/>
            <a:endParaRPr lang="en-US" b="1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matGeo</a:t>
            </a:r>
            <a:r>
              <a:rPr lang="en-US" dirty="0"/>
              <a:t>=new </a:t>
            </a:r>
            <a:r>
              <a:rPr lang="en-US" dirty="0" err="1"/>
              <a:t>THREE.MeshBasicMaterial</a:t>
            </a:r>
            <a:r>
              <a:rPr lang="en-US" dirty="0"/>
              <a:t>({</a:t>
            </a:r>
          </a:p>
          <a:p>
            <a:r>
              <a:rPr lang="en-US" dirty="0"/>
              <a:t>                </a:t>
            </a:r>
            <a:r>
              <a:rPr lang="en-US" dirty="0" err="1"/>
              <a:t>map:grassTexture</a:t>
            </a:r>
            <a:r>
              <a:rPr lang="en-US" dirty="0"/>
              <a:t>,</a:t>
            </a:r>
          </a:p>
          <a:p>
            <a:r>
              <a:rPr lang="en-US" dirty="0"/>
              <a:t>                color:"#ff0000"          </a:t>
            </a:r>
          </a:p>
          <a:p>
            <a:r>
              <a:rPr lang="en-US" dirty="0"/>
              <a:t>            }</a:t>
            </a:r>
          </a:p>
          <a:p>
            <a:r>
              <a:rPr lang="en-US" dirty="0"/>
              <a:t>        )</a:t>
            </a:r>
          </a:p>
          <a:p>
            <a:pPr marL="0" indent="0"/>
            <a:endParaRPr lang="en-US" b="1" dirty="0" smtClean="0"/>
          </a:p>
          <a:p>
            <a:pPr marL="0" indent="0"/>
            <a:endParaRPr lang="en-US" b="1" dirty="0" smtClean="0"/>
          </a:p>
          <a:p>
            <a:pPr marL="0" indent="0"/>
            <a:r>
              <a:rPr lang="en-US" b="1" dirty="0" smtClean="0"/>
              <a:t>  </a:t>
            </a:r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W</a:t>
            </a:r>
            <a:r>
              <a:rPr lang="en-US" dirty="0" smtClean="0"/>
              <a:t>hat is Material</a:t>
            </a:r>
            <a:endParaRPr lang="en-US" dirty="0"/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Properties of Material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532" y="818827"/>
            <a:ext cx="2290172" cy="1636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532" y="2507057"/>
            <a:ext cx="2248214" cy="1648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9160" y="4431824"/>
            <a:ext cx="2502958" cy="16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 smtClean="0"/>
              <a:t>WIREFRAME: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matGeo</a:t>
            </a:r>
            <a:r>
              <a:rPr lang="en-US" dirty="0"/>
              <a:t>=new </a:t>
            </a:r>
            <a:r>
              <a:rPr lang="en-US" dirty="0" err="1"/>
              <a:t>THREE.MeshBasicMaterial</a:t>
            </a:r>
            <a:r>
              <a:rPr lang="en-US" dirty="0"/>
              <a:t>({</a:t>
            </a:r>
          </a:p>
          <a:p>
            <a:r>
              <a:rPr lang="en-US" dirty="0"/>
              <a:t>            </a:t>
            </a:r>
            <a:r>
              <a:rPr lang="en-US" dirty="0" err="1"/>
              <a:t>wireframe:true</a:t>
            </a:r>
            <a:r>
              <a:rPr lang="en-US" dirty="0"/>
              <a:t> </a:t>
            </a:r>
          </a:p>
          <a:p>
            <a:r>
              <a:rPr lang="en-US" dirty="0"/>
              <a:t>        </a:t>
            </a:r>
            <a:r>
              <a:rPr lang="en-US" dirty="0" smtClean="0"/>
              <a:t>})</a:t>
            </a:r>
            <a:endParaRPr lang="en-US" dirty="0"/>
          </a:p>
          <a:p>
            <a:pPr marL="0" indent="0"/>
            <a:endParaRPr lang="en-US" b="1" dirty="0" smtClean="0"/>
          </a:p>
          <a:p>
            <a:pPr marL="0" indent="0"/>
            <a:endParaRPr lang="en-US" b="1" dirty="0"/>
          </a:p>
          <a:p>
            <a:pPr marL="0" indent="0"/>
            <a:endParaRPr lang="en-US" b="1" dirty="0" smtClean="0"/>
          </a:p>
          <a:p>
            <a:pPr marL="0" indent="0"/>
            <a:r>
              <a:rPr lang="en-US" b="1" dirty="0" smtClean="0"/>
              <a:t>OPACITY: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matGeo</a:t>
            </a:r>
            <a:r>
              <a:rPr lang="en-US" dirty="0"/>
              <a:t>=new </a:t>
            </a:r>
            <a:r>
              <a:rPr lang="en-US" dirty="0" err="1"/>
              <a:t>THREE.MeshBasicMaterial</a:t>
            </a:r>
            <a:r>
              <a:rPr lang="en-US" dirty="0"/>
              <a:t>(</a:t>
            </a:r>
          </a:p>
          <a:p>
            <a:r>
              <a:rPr lang="en-US" dirty="0"/>
              <a:t>            {</a:t>
            </a:r>
            <a:r>
              <a:rPr lang="en-US" dirty="0" err="1"/>
              <a:t>map:grassTexture</a:t>
            </a:r>
            <a:r>
              <a:rPr lang="en-US" dirty="0"/>
              <a:t>}</a:t>
            </a:r>
          </a:p>
          <a:p>
            <a:r>
              <a:rPr lang="en-US" dirty="0"/>
              <a:t>        )</a:t>
            </a:r>
          </a:p>
          <a:p>
            <a:pPr marL="0" indent="0"/>
            <a:endParaRPr lang="en-US" b="1" dirty="0" smtClean="0"/>
          </a:p>
          <a:p>
            <a:pPr marL="0" indent="0"/>
            <a:endParaRPr lang="en-US" b="1" dirty="0"/>
          </a:p>
          <a:p>
            <a:pPr marL="0" indent="0"/>
            <a:r>
              <a:rPr lang="en-US" b="1" dirty="0" smtClean="0"/>
              <a:t>APPLY SAME MATERIAL ON MULTIPLE OBJS:</a:t>
            </a:r>
          </a:p>
          <a:p>
            <a:pPr marL="0" indent="0"/>
            <a:endParaRPr lang="en-US" b="1" dirty="0"/>
          </a:p>
          <a:p>
            <a:pPr marL="0" indent="0"/>
            <a:r>
              <a:rPr lang="en-US" dirty="0" err="1" smtClean="0"/>
              <a:t>cube.material</a:t>
            </a:r>
            <a:r>
              <a:rPr lang="en-US" dirty="0" smtClean="0"/>
              <a:t>=</a:t>
            </a:r>
            <a:r>
              <a:rPr lang="en-US" dirty="0" err="1" smtClean="0"/>
              <a:t>matGeo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 err="1" smtClean="0"/>
              <a:t>sphere.material</a:t>
            </a:r>
            <a:r>
              <a:rPr lang="en-US" dirty="0" smtClean="0"/>
              <a:t>=</a:t>
            </a:r>
            <a:r>
              <a:rPr lang="en-US" dirty="0" err="1" smtClean="0"/>
              <a:t>matGeo</a:t>
            </a:r>
            <a:r>
              <a:rPr lang="en-US" dirty="0" smtClean="0"/>
              <a:t>;</a:t>
            </a:r>
            <a:endParaRPr lang="en-US" dirty="0"/>
          </a:p>
          <a:p>
            <a:pPr marL="0" indent="0"/>
            <a:r>
              <a:rPr lang="en-US" dirty="0" err="1" smtClean="0"/>
              <a:t>torus.material</a:t>
            </a:r>
            <a:r>
              <a:rPr lang="en-US" dirty="0" smtClean="0"/>
              <a:t>=</a:t>
            </a:r>
            <a:r>
              <a:rPr lang="en-US" dirty="0" err="1" smtClean="0"/>
              <a:t>matGeo</a:t>
            </a:r>
            <a:r>
              <a:rPr lang="en-US" dirty="0"/>
              <a:t>;</a:t>
            </a:r>
          </a:p>
          <a:p>
            <a:pPr marL="0" indent="0"/>
            <a:endParaRPr lang="en-US" dirty="0" smtClean="0"/>
          </a:p>
          <a:p>
            <a:pPr marL="0" indent="0"/>
            <a:endParaRPr lang="en-US" b="1" dirty="0" smtClean="0"/>
          </a:p>
          <a:p>
            <a:pPr marL="0" indent="0"/>
            <a:r>
              <a:rPr lang="en-US" b="1" dirty="0" smtClean="0"/>
              <a:t>  </a:t>
            </a:r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W</a:t>
            </a:r>
            <a:r>
              <a:rPr lang="en-US" dirty="0" smtClean="0"/>
              <a:t>hat is Material</a:t>
            </a:r>
            <a:endParaRPr lang="en-US" dirty="0"/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Properties of Material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131" y="856362"/>
            <a:ext cx="1924319" cy="1619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197" y="2674941"/>
            <a:ext cx="2236186" cy="1629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513" y="4761365"/>
            <a:ext cx="5017205" cy="14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dirty="0" smtClean="0"/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W</a:t>
            </a:r>
            <a:r>
              <a:rPr lang="en-US" dirty="0" smtClean="0"/>
              <a:t>hat is Material</a:t>
            </a:r>
            <a:endParaRPr lang="en-US" dirty="0"/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Properties of Material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5" y="744717"/>
            <a:ext cx="3633581" cy="5354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3303" y="744717"/>
            <a:ext cx="4136654" cy="53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59"/>
          <p:cNvSpPr txBox="1">
            <a:spLocks noGrp="1"/>
          </p:cNvSpPr>
          <p:nvPr>
            <p:ph type="ctrTitle"/>
          </p:nvPr>
        </p:nvSpPr>
        <p:spPr>
          <a:xfrm>
            <a:off x="2430000" y="1480702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2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526" name="Google Shape;1526;p59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527" name="Google Shape;1527;p59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528" name="Google Shape;1528;p59">
            <a:hlinkClick r:id="rId5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529" name="Google Shape;1529;p59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530" name="Google Shape;1530;p59"/>
          <p:cNvGrpSpPr/>
          <p:nvPr/>
        </p:nvGrpSpPr>
        <p:grpSpPr>
          <a:xfrm>
            <a:off x="912697" y="1745326"/>
            <a:ext cx="247486" cy="560689"/>
            <a:chOff x="690709" y="1212543"/>
            <a:chExt cx="222000" cy="502950"/>
          </a:xfrm>
        </p:grpSpPr>
        <p:sp>
          <p:nvSpPr>
            <p:cNvPr id="1531" name="Google Shape;1531;p59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59"/>
          <p:cNvGrpSpPr/>
          <p:nvPr/>
        </p:nvGrpSpPr>
        <p:grpSpPr>
          <a:xfrm>
            <a:off x="7133525" y="3169426"/>
            <a:ext cx="477425" cy="588776"/>
            <a:chOff x="7133525" y="3169426"/>
            <a:chExt cx="477425" cy="588776"/>
          </a:xfrm>
        </p:grpSpPr>
        <p:sp>
          <p:nvSpPr>
            <p:cNvPr id="1534" name="Google Shape;1534;p59"/>
            <p:cNvSpPr/>
            <p:nvPr/>
          </p:nvSpPr>
          <p:spPr>
            <a:xfrm>
              <a:off x="7295950" y="3443201"/>
              <a:ext cx="315000" cy="315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7133525" y="3169426"/>
              <a:ext cx="177900" cy="1779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59"/>
          <p:cNvSpPr txBox="1"/>
          <p:nvPr/>
        </p:nvSpPr>
        <p:spPr>
          <a:xfrm>
            <a:off x="3072000" y="5254415"/>
            <a:ext cx="30000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524;p59"/>
          <p:cNvSpPr txBox="1">
            <a:spLocks noGrp="1"/>
          </p:cNvSpPr>
          <p:nvPr>
            <p:ph type="subTitle" idx="1"/>
          </p:nvPr>
        </p:nvSpPr>
        <p:spPr>
          <a:xfrm>
            <a:off x="2430000" y="3032201"/>
            <a:ext cx="42939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 smtClean="0">
                <a:hlinkClick r:id="rId6"/>
              </a:rPr>
              <a:t>EMAIL: </a:t>
            </a:r>
            <a:r>
              <a:rPr lang="en" dirty="0" smtClean="0">
                <a:hlinkClick r:id="rId6"/>
              </a:rPr>
              <a:t>aadnanshahh2001@gmail.com</a:t>
            </a:r>
            <a:endParaRPr lang="en" dirty="0"/>
          </a:p>
          <a:p>
            <a:pPr marL="0" lvl="0" indent="0">
              <a:spcBef>
                <a:spcPts val="1000"/>
              </a:spcBef>
              <a:buClr>
                <a:schemeClr val="lt1"/>
              </a:buClr>
              <a:buSzPts val="1100"/>
            </a:pPr>
            <a:r>
              <a:rPr lang="en-US" b="1" dirty="0" smtClean="0"/>
              <a:t>GITHUB: </a:t>
            </a:r>
            <a:r>
              <a:rPr lang="en-US" dirty="0" smtClean="0"/>
              <a:t>https</a:t>
            </a:r>
            <a:r>
              <a:rPr lang="en-US" dirty="0"/>
              <a:t>://github.com/AdnanShahSahb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>
            <a:spLocks noGrp="1"/>
          </p:cNvSpPr>
          <p:nvPr>
            <p:ph type="title"/>
          </p:nvPr>
        </p:nvSpPr>
        <p:spPr>
          <a:xfrm>
            <a:off x="939873" y="2744314"/>
            <a:ext cx="57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TOPIC 11: </a:t>
            </a:r>
            <a:endParaRPr dirty="0"/>
          </a:p>
        </p:txBody>
      </p:sp>
      <p:sp>
        <p:nvSpPr>
          <p:cNvPr id="764" name="Google Shape;764;p3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7459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765" name="Google Shape;765;p35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282282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766" name="Google Shape;766;p3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771048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67" name="Google Shape;767;p35"/>
          <p:cNvSpPr/>
          <p:nvPr/>
        </p:nvSpPr>
        <p:spPr>
          <a:xfrm>
            <a:off x="1101598" y="3378727"/>
            <a:ext cx="7043032" cy="698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MATERIALS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68" name="Google Shape;768;p35"/>
          <p:cNvSpPr txBox="1">
            <a:spLocks noGrp="1"/>
          </p:cNvSpPr>
          <p:nvPr>
            <p:ph type="subTitle" idx="1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769" name="Google Shape;769;p35">
            <a:hlinkClick r:id="rId5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926373" y="174350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748356" y="1703016"/>
            <a:ext cx="283958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MATERIAL</a:t>
            </a:r>
            <a:endParaRPr dirty="0"/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518050" y="2753550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739050" y="1909950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5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W</a:t>
            </a:r>
            <a:r>
              <a:rPr lang="en-US" dirty="0" smtClean="0"/>
              <a:t>hat is Material</a:t>
            </a:r>
            <a:endParaRPr lang="en-US" dirty="0"/>
          </a:p>
        </p:txBody>
      </p:sp>
      <p:sp>
        <p:nvSpPr>
          <p:cNvPr id="786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787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Properties of Material</a:t>
            </a:r>
            <a:endParaRPr lang="en-US" dirty="0"/>
          </a:p>
        </p:txBody>
      </p:sp>
      <p:sp>
        <p:nvSpPr>
          <p:cNvPr id="789" name="Google Shape;789;p36"/>
          <p:cNvSpPr/>
          <p:nvPr/>
        </p:nvSpPr>
        <p:spPr>
          <a:xfrm>
            <a:off x="3046853" y="174437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2582600" y="1417225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36"/>
          <p:cNvGrpSpPr/>
          <p:nvPr/>
        </p:nvGrpSpPr>
        <p:grpSpPr>
          <a:xfrm>
            <a:off x="2709416" y="1560838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3825523" y="2498446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797" name="Google Shape;797;p36"/>
          <p:cNvSpPr/>
          <p:nvPr/>
        </p:nvSpPr>
        <p:spPr>
          <a:xfrm>
            <a:off x="3825523" y="926218"/>
            <a:ext cx="723075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799" name="Google Shape;799;p36"/>
          <p:cNvSpPr txBox="1">
            <a:spLocks noGrp="1"/>
          </p:cNvSpPr>
          <p:nvPr>
            <p:ph type="subTitle" idx="9"/>
          </p:nvPr>
        </p:nvSpPr>
        <p:spPr>
          <a:xfrm>
            <a:off x="6390906" y="6316950"/>
            <a:ext cx="22866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800" name="Google Shape;800;p36"/>
          <p:cNvGrpSpPr/>
          <p:nvPr/>
        </p:nvGrpSpPr>
        <p:grpSpPr>
          <a:xfrm>
            <a:off x="7924977" y="1252056"/>
            <a:ext cx="538061" cy="560627"/>
            <a:chOff x="7924977" y="1252056"/>
            <a:chExt cx="538061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7924977" y="1550483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8200839" y="1252056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1271525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95;p36"/>
          <p:cNvSpPr/>
          <p:nvPr/>
        </p:nvSpPr>
        <p:spPr>
          <a:xfrm>
            <a:off x="3825523" y="3935290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6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765085" y="3202739"/>
            <a:ext cx="434196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INSTANTIATING A MATERIAL</a:t>
            </a:r>
            <a:endParaRPr dirty="0"/>
          </a:p>
        </p:txBody>
      </p:sp>
      <p:sp>
        <p:nvSpPr>
          <p:cNvPr id="37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3813778" y="4785389"/>
            <a:ext cx="49466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PROPERTIES OF MATERIAL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5080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811;p37"/>
          <p:cNvSpPr txBox="1">
            <a:spLocks noGrp="1"/>
          </p:cNvSpPr>
          <p:nvPr>
            <p:ph type="title"/>
          </p:nvPr>
        </p:nvSpPr>
        <p:spPr>
          <a:xfrm>
            <a:off x="926373" y="3995150"/>
            <a:ext cx="415382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dirty="0"/>
              <a:t>WHAT IS MATERIAL</a:t>
            </a:r>
          </a:p>
        </p:txBody>
      </p:sp>
      <p:sp>
        <p:nvSpPr>
          <p:cNvPr id="40" name="Google Shape;818;p37"/>
          <p:cNvSpPr/>
          <p:nvPr/>
        </p:nvSpPr>
        <p:spPr>
          <a:xfrm>
            <a:off x="997469" y="1975265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41" name="Google Shape;830;p37"/>
          <p:cNvSpPr/>
          <p:nvPr/>
        </p:nvSpPr>
        <p:spPr>
          <a:xfrm rot="10800000">
            <a:off x="1039832" y="655525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What is Material</a:t>
            </a:r>
          </a:p>
        </p:txBody>
      </p:sp>
      <p:sp>
        <p:nvSpPr>
          <p:cNvPr id="16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20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Properties of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54;p60"/>
          <p:cNvSpPr txBox="1">
            <a:spLocks/>
          </p:cNvSpPr>
          <p:nvPr/>
        </p:nvSpPr>
        <p:spPr>
          <a:xfrm>
            <a:off x="905709" y="2362996"/>
            <a:ext cx="6657325" cy="27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Materials in Three.js describe the appearance of objects. They are used to put a color on each visible pixel of the geometries.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algorithms of the coding behind </a:t>
            </a:r>
            <a:r>
              <a:rPr lang="en-US" dirty="0" err="1"/>
              <a:t>materails</a:t>
            </a:r>
            <a:r>
              <a:rPr lang="en-US" dirty="0"/>
              <a:t> is written in </a:t>
            </a:r>
            <a:r>
              <a:rPr lang="en-US" dirty="0" err="1"/>
              <a:t>shaders</a:t>
            </a:r>
            <a:r>
              <a:rPr lang="en-US" dirty="0"/>
              <a:t>. </a:t>
            </a:r>
            <a:r>
              <a:rPr lang="en-US" dirty="0" err="1"/>
              <a:t>Shaders</a:t>
            </a:r>
            <a:r>
              <a:rPr lang="en-US" dirty="0"/>
              <a:t> are very difficult to write but in </a:t>
            </a:r>
            <a:r>
              <a:rPr lang="en-US" dirty="0" smtClean="0"/>
              <a:t>three.js we </a:t>
            </a:r>
            <a:r>
              <a:rPr lang="en-US" dirty="0"/>
              <a:t>built-in materials with pre-made </a:t>
            </a:r>
            <a:r>
              <a:rPr lang="en-US" dirty="0" err="1"/>
              <a:t>shaders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Also we </a:t>
            </a:r>
            <a:r>
              <a:rPr lang="en-US" dirty="0"/>
              <a:t>can create our own </a:t>
            </a:r>
            <a:r>
              <a:rPr lang="en-US" dirty="0" err="1"/>
              <a:t>shaders</a:t>
            </a:r>
            <a:r>
              <a:rPr lang="en-US" dirty="0"/>
              <a:t> but we will do that in </a:t>
            </a:r>
            <a:r>
              <a:rPr lang="en-US" dirty="0" smtClean="0"/>
              <a:t>future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There are many materials in THREE.JS like;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What is Material</a:t>
            </a:r>
          </a:p>
        </p:txBody>
      </p:sp>
      <p:sp>
        <p:nvSpPr>
          <p:cNvPr id="15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16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Properties of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54;p60"/>
          <p:cNvSpPr txBox="1">
            <a:spLocks/>
          </p:cNvSpPr>
          <p:nvPr/>
        </p:nvSpPr>
        <p:spPr>
          <a:xfrm>
            <a:off x="827550" y="1392035"/>
            <a:ext cx="7488900" cy="3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endParaRPr lang="en-US" b="1" dirty="0" smtClean="0"/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What is Material</a:t>
            </a:r>
          </a:p>
        </p:txBody>
      </p:sp>
      <p:sp>
        <p:nvSpPr>
          <p:cNvPr id="14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15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Properties of Material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387" y="754696"/>
            <a:ext cx="2832755" cy="53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54;p60"/>
          <p:cNvSpPr txBox="1">
            <a:spLocks/>
          </p:cNvSpPr>
          <p:nvPr/>
        </p:nvSpPr>
        <p:spPr>
          <a:xfrm>
            <a:off x="905709" y="2400702"/>
            <a:ext cx="6657325" cy="277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b="1" dirty="0" err="1"/>
              <a:t>MeshBasic</a:t>
            </a:r>
            <a:r>
              <a:rPr lang="en-US" b="1" dirty="0"/>
              <a:t> material:</a:t>
            </a:r>
            <a:r>
              <a:rPr lang="en-US" dirty="0"/>
              <a:t> A material for drawing geometries in a simple shaded (flat or wireframe) way.</a:t>
            </a:r>
            <a:br>
              <a:rPr lang="en-US" dirty="0"/>
            </a:br>
            <a:r>
              <a:rPr lang="en-US" dirty="0"/>
              <a:t>This material is not affected by lights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 smtClean="0"/>
              <a:t>MeshStandard</a:t>
            </a:r>
            <a:r>
              <a:rPr lang="en-US" b="1" dirty="0" smtClean="0"/>
              <a:t> </a:t>
            </a:r>
            <a:r>
              <a:rPr lang="en-US" b="1" dirty="0"/>
              <a:t>material: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approach </a:t>
            </a:r>
            <a:r>
              <a:rPr lang="en-US" dirty="0" smtClean="0"/>
              <a:t>in this material differs </a:t>
            </a:r>
            <a:r>
              <a:rPr lang="en-US" dirty="0"/>
              <a:t>from older approaches in that instead of using approximations for the way in which light interacts with a surface, a physically correct model is used. The idea is that, instead of tweaking materials to look good under specific lighting, a material can be created that will react 'correctly' under all lighting scenarios.</a:t>
            </a:r>
          </a:p>
        </p:txBody>
      </p:sp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What is Material</a:t>
            </a:r>
          </a:p>
        </p:txBody>
      </p:sp>
      <p:sp>
        <p:nvSpPr>
          <p:cNvPr id="15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16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Properties of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85;p36">
            <a:hlinkClick r:id="rId3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b="1" dirty="0">
                <a:solidFill>
                  <a:schemeClr val="accent2"/>
                </a:solidFill>
              </a:rPr>
              <a:t>What is Material</a:t>
            </a:r>
          </a:p>
        </p:txBody>
      </p:sp>
      <p:sp>
        <p:nvSpPr>
          <p:cNvPr id="15" name="Google Shape;786;p36">
            <a:hlinkClick r:id="rId4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0625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I</a:t>
            </a:r>
            <a:r>
              <a:rPr lang="en-US" dirty="0" smtClean="0"/>
              <a:t>nstantiating a Material</a:t>
            </a:r>
            <a:endParaRPr lang="en-US" dirty="0"/>
          </a:p>
        </p:txBody>
      </p:sp>
      <p:sp>
        <p:nvSpPr>
          <p:cNvPr id="16" name="Google Shape;787;p36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Properties of Material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853" y="933045"/>
            <a:ext cx="6511147" cy="22353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4" y="3521585"/>
            <a:ext cx="6486525" cy="2228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499" y="198665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MeshBasicMaterial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26577" y="4482121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MeshStandardMaterial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945;p42"/>
          <p:cNvPicPr preferRelativeResize="0"/>
          <p:nvPr/>
        </p:nvPicPr>
        <p:blipFill rotWithShape="1">
          <a:blip r:embed="rId3">
            <a:alphaModFix/>
          </a:blip>
          <a:srcRect l="24335" r="26200"/>
          <a:stretch/>
        </p:blipFill>
        <p:spPr>
          <a:xfrm>
            <a:off x="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830;p37"/>
          <p:cNvSpPr/>
          <p:nvPr/>
        </p:nvSpPr>
        <p:spPr>
          <a:xfrm rot="10800000">
            <a:off x="2450969" y="653644"/>
            <a:ext cx="696900" cy="7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46;p42"/>
          <p:cNvSpPr txBox="1">
            <a:spLocks noGrp="1"/>
          </p:cNvSpPr>
          <p:nvPr>
            <p:ph type="title"/>
          </p:nvPr>
        </p:nvSpPr>
        <p:spPr>
          <a:xfrm>
            <a:off x="5022654" y="4336329"/>
            <a:ext cx="4121346" cy="7879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3600"/>
            </a:pPr>
            <a:r>
              <a:rPr lang="en" sz="6000" dirty="0" smtClean="0"/>
              <a:t>Instantiating a Material</a:t>
            </a:r>
            <a:endParaRPr sz="6000" dirty="0"/>
          </a:p>
        </p:txBody>
      </p:sp>
      <p:sp>
        <p:nvSpPr>
          <p:cNvPr id="15" name="Google Shape;952;p42"/>
          <p:cNvSpPr/>
          <p:nvPr/>
        </p:nvSpPr>
        <p:spPr>
          <a:xfrm>
            <a:off x="5153862" y="1975265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12" name="Google Shape;785;p36">
            <a:hlinkClick r:id="rId4" action="ppaction://hlinksldjump"/>
          </p:cNvPr>
          <p:cNvSpPr txBox="1">
            <a:spLocks noGrp="1"/>
          </p:cNvSpPr>
          <p:nvPr>
            <p:ph type="subTitle" idx="13"/>
          </p:nvPr>
        </p:nvSpPr>
        <p:spPr>
          <a:xfrm>
            <a:off x="1004936" y="174350"/>
            <a:ext cx="1408326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dirty="0"/>
              <a:t>W</a:t>
            </a:r>
            <a:r>
              <a:rPr lang="en-US" dirty="0" smtClean="0"/>
              <a:t>hat is Material</a:t>
            </a:r>
            <a:endParaRPr lang="en-US" dirty="0"/>
          </a:p>
        </p:txBody>
      </p:sp>
      <p:sp>
        <p:nvSpPr>
          <p:cNvPr id="13" name="Google Shape;786;p36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2413262" y="174350"/>
            <a:ext cx="1743959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b="1" dirty="0">
                <a:solidFill>
                  <a:schemeClr val="accent2"/>
                </a:solidFill>
              </a:rPr>
              <a:t>Instantiating a Material</a:t>
            </a:r>
          </a:p>
        </p:txBody>
      </p:sp>
      <p:sp>
        <p:nvSpPr>
          <p:cNvPr id="19" name="Google Shape;787;p36">
            <a:hlinkClick r:id="rId6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34372" y="174350"/>
            <a:ext cx="28778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Properties of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311</Words>
  <Application>Microsoft Office PowerPoint</Application>
  <PresentationFormat>On-screen Show (4:3)</PresentationFormat>
  <Paragraphs>151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Anaheim</vt:lpstr>
      <vt:lpstr>Arial</vt:lpstr>
      <vt:lpstr>Roboto Condensed</vt:lpstr>
      <vt:lpstr>Roboto</vt:lpstr>
      <vt:lpstr>Small Business Web Site 4:3 Project Proposal by Slidesgo</vt:lpstr>
      <vt:lpstr>Three.js</vt:lpstr>
      <vt:lpstr>TOPIC 11: </vt:lpstr>
      <vt:lpstr>WHAT IS MATERIAL</vt:lpstr>
      <vt:lpstr>WHAT IS MATERIAL</vt:lpstr>
      <vt:lpstr>PowerPoint Presentation</vt:lpstr>
      <vt:lpstr>PowerPoint Presentation</vt:lpstr>
      <vt:lpstr>PowerPoint Presentation</vt:lpstr>
      <vt:lpstr>PowerPoint Presentation</vt:lpstr>
      <vt:lpstr>Instantiating a Material</vt:lpstr>
      <vt:lpstr>PowerPoint Presentation</vt:lpstr>
      <vt:lpstr>Properties of Material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</dc:title>
  <cp:lastModifiedBy>AFFAQ</cp:lastModifiedBy>
  <cp:revision>74</cp:revision>
  <dcterms:modified xsi:type="dcterms:W3CDTF">2022-08-09T09:03:55Z</dcterms:modified>
</cp:coreProperties>
</file>