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8" r:id="rId3"/>
    <p:sldId id="259" r:id="rId4"/>
    <p:sldId id="325" r:id="rId5"/>
    <p:sldId id="326" r:id="rId6"/>
    <p:sldId id="327" r:id="rId7"/>
    <p:sldId id="328" r:id="rId8"/>
    <p:sldId id="334" r:id="rId9"/>
    <p:sldId id="329" r:id="rId10"/>
    <p:sldId id="333" r:id="rId11"/>
    <p:sldId id="335" r:id="rId12"/>
    <p:sldId id="282" r:id="rId13"/>
  </p:sldIdLst>
  <p:sldSz cx="9144000" cy="6858000" type="screen4x3"/>
  <p:notesSz cx="6858000" cy="9144000"/>
  <p:embeddedFontLs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0F3D7E-483D-4B3A-90A2-BCFA06287DB7}">
  <a:tblStyle styleId="{1C0F3D7E-483D-4B3A-90A2-BCFA06287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3805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756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80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887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cfd2448b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cfd2448b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6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5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2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94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04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31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91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1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3864" y="4639729"/>
            <a:ext cx="4701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3749806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3749806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6357401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3749806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6357401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6357401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66" name="Google Shape;266;p1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71" name="Google Shape;271;p1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76" name="Google Shape;276;p1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  <p15:guide id="2" pos="3053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37" name="Google Shape;437;p20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20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20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45" name="Google Shape;445;p2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450" name="Google Shape;450;p2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874014" y="1782780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6"/>
          </p:nvPr>
        </p:nvSpPr>
        <p:spPr>
          <a:xfrm>
            <a:off x="874014" y="3372420"/>
            <a:ext cx="55032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56" name="Google Shape;456;p20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457" name="Google Shape;457;p2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6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2425050" y="2561339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626" name="Google Shape;626;p2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2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Google Shape;628;p26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2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35" name="Google Shape;635;p2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40" name="Google Shape;640;p2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2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45" name="Google Shape;645;p2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2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2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2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 txBox="1"/>
          <p:nvPr/>
        </p:nvSpPr>
        <p:spPr>
          <a:xfrm>
            <a:off x="1778250" y="4678515"/>
            <a:ext cx="55875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7784135" y="1271083"/>
            <a:ext cx="504642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636909" y="3650328"/>
            <a:ext cx="495275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6298225" y="5828697"/>
            <a:ext cx="751645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942128" y="4526753"/>
            <a:ext cx="2710314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6857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6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4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aadnanshahh2001@gmail.com" TargetMode="Externa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Three.js</a:t>
            </a:r>
            <a:endParaRPr dirty="0"/>
          </a:p>
        </p:txBody>
      </p:sp>
      <p:sp>
        <p:nvSpPr>
          <p:cNvPr id="707" name="Google Shape;707;p33"/>
          <p:cNvSpPr/>
          <p:nvPr/>
        </p:nvSpPr>
        <p:spPr>
          <a:xfrm>
            <a:off x="567869" y="3988922"/>
            <a:ext cx="4242099" cy="3684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GUIDE FOR BEGINNERS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Discover three.js! | Discover three.j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55" y="20417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Discover three.js! | Discover three.j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4" y="147350"/>
            <a:ext cx="459299" cy="459299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69" name="Google Shape;754;p34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3.JS</a:t>
            </a:r>
            <a:endParaRPr dirty="0"/>
          </a:p>
        </p:txBody>
      </p:sp>
      <p:sp>
        <p:nvSpPr>
          <p:cNvPr id="70" name="Google Shape;755;p34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is</a:t>
            </a:r>
            <a:endParaRPr dirty="0"/>
          </a:p>
        </p:txBody>
      </p:sp>
      <p:sp>
        <p:nvSpPr>
          <p:cNvPr id="71" name="Google Shape;756;p34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awesome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b="1" dirty="0" smtClean="0"/>
          </a:p>
        </p:txBody>
      </p:sp>
      <p:sp>
        <p:nvSpPr>
          <p:cNvPr id="11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49316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How shadow works</a:t>
            </a:r>
            <a:endParaRPr lang="en-US" dirty="0"/>
          </a:p>
        </p:txBody>
      </p:sp>
      <p:sp>
        <p:nvSpPr>
          <p:cNvPr id="12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98102" y="174350"/>
            <a:ext cx="187535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B</a:t>
            </a:r>
            <a:r>
              <a:rPr lang="en-US" dirty="0" smtClean="0"/>
              <a:t>asic scene with shadow</a:t>
            </a:r>
            <a:endParaRPr lang="en-US" dirty="0"/>
          </a:p>
        </p:txBody>
      </p:sp>
      <p:sp>
        <p:nvSpPr>
          <p:cNvPr id="13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397243" y="171468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Lights casting shadow</a:t>
            </a:r>
          </a:p>
        </p:txBody>
      </p:sp>
      <p:sp>
        <p:nvSpPr>
          <p:cNvPr id="16" name="Google Shape;1554;p60"/>
          <p:cNvSpPr txBox="1">
            <a:spLocks/>
          </p:cNvSpPr>
          <p:nvPr/>
        </p:nvSpPr>
        <p:spPr>
          <a:xfrm>
            <a:off x="905709" y="2362996"/>
            <a:ext cx="6657325" cy="27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lights that casts shadow;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	1.	Directional Lights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	2. 	Point Lights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	3. 	Spot Lights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lights that don’t casts shadow;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	1.	Hemisphere Lights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	2. 	Ambient Lights</a:t>
            </a:r>
          </a:p>
          <a:p>
            <a:pPr marL="0" indent="0">
              <a:lnSpc>
                <a:spcPct val="150000"/>
              </a:lnSpc>
            </a:pPr>
            <a:r>
              <a:rPr lang="en-US" smtClean="0"/>
              <a:t>	3</a:t>
            </a:r>
            <a:r>
              <a:rPr lang="en-US" dirty="0" smtClean="0"/>
              <a:t>.	</a:t>
            </a:r>
            <a:r>
              <a:rPr lang="en-US" dirty="0" err="1" smtClean="0"/>
              <a:t>RectArea</a:t>
            </a:r>
            <a:r>
              <a:rPr lang="en-US" dirty="0" smtClean="0"/>
              <a:t> Lights</a:t>
            </a:r>
          </a:p>
        </p:txBody>
      </p:sp>
    </p:spTree>
    <p:extLst>
      <p:ext uri="{BB962C8B-B14F-4D97-AF65-F5344CB8AC3E}">
        <p14:creationId xmlns:p14="http://schemas.microsoft.com/office/powerpoint/2010/main" val="18759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26216" y="1392035"/>
            <a:ext cx="9091568" cy="38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b="1" dirty="0" smtClean="0"/>
              <a:t>	</a:t>
            </a:r>
            <a:r>
              <a:rPr lang="en-US" b="1" dirty="0" err="1" smtClean="0"/>
              <a:t>SpotLight</a:t>
            </a:r>
            <a:r>
              <a:rPr lang="en-US" b="1" dirty="0"/>
              <a:t>	</a:t>
            </a:r>
            <a:r>
              <a:rPr lang="en-US" b="1" dirty="0" smtClean="0"/>
              <a:t>		      </a:t>
            </a:r>
            <a:r>
              <a:rPr lang="en-US" b="1" dirty="0" err="1" smtClean="0"/>
              <a:t>PointLight</a:t>
            </a:r>
            <a:r>
              <a:rPr lang="en-US" b="1" dirty="0" smtClean="0"/>
              <a:t> </a:t>
            </a:r>
            <a:r>
              <a:rPr lang="en-US" b="1" dirty="0"/>
              <a:t>	</a:t>
            </a:r>
            <a:r>
              <a:rPr lang="en-US" b="1" dirty="0" smtClean="0"/>
              <a:t>	        </a:t>
            </a:r>
            <a:r>
              <a:rPr lang="en-US" b="1" dirty="0" err="1" smtClean="0"/>
              <a:t>HemisphereLight</a:t>
            </a:r>
            <a:endParaRPr lang="en-US" b="1" dirty="0" smtClean="0"/>
          </a:p>
        </p:txBody>
      </p:sp>
      <p:sp>
        <p:nvSpPr>
          <p:cNvPr id="11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49316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How shadow works</a:t>
            </a:r>
            <a:endParaRPr lang="en-US" dirty="0"/>
          </a:p>
        </p:txBody>
      </p:sp>
      <p:sp>
        <p:nvSpPr>
          <p:cNvPr id="12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98102" y="174350"/>
            <a:ext cx="187535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B</a:t>
            </a:r>
            <a:r>
              <a:rPr lang="en-US" dirty="0" smtClean="0"/>
              <a:t>asic scene with shadow</a:t>
            </a:r>
            <a:endParaRPr lang="en-US" dirty="0"/>
          </a:p>
        </p:txBody>
      </p:sp>
      <p:sp>
        <p:nvSpPr>
          <p:cNvPr id="13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397243" y="171468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Lights casting shadow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6" y="1908009"/>
            <a:ext cx="2886666" cy="19163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4285" y="1912954"/>
            <a:ext cx="2865748" cy="19113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1664" y="1908009"/>
            <a:ext cx="3086120" cy="19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59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526" name="Google Shape;1526;p59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527" name="Google Shape;1527;p59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528" name="Google Shape;1528;p59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529" name="Google Shape;1529;p59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530" name="Google Shape;1530;p59"/>
          <p:cNvGrpSpPr/>
          <p:nvPr/>
        </p:nvGrpSpPr>
        <p:grpSpPr>
          <a:xfrm>
            <a:off x="912697" y="1745326"/>
            <a:ext cx="247486" cy="560689"/>
            <a:chOff x="690709" y="1212543"/>
            <a:chExt cx="222000" cy="502950"/>
          </a:xfrm>
        </p:grpSpPr>
        <p:sp>
          <p:nvSpPr>
            <p:cNvPr id="1531" name="Google Shape;1531;p59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59"/>
          <p:cNvGrpSpPr/>
          <p:nvPr/>
        </p:nvGrpSpPr>
        <p:grpSpPr>
          <a:xfrm>
            <a:off x="7133525" y="3169426"/>
            <a:ext cx="477425" cy="588776"/>
            <a:chOff x="7133525" y="3169426"/>
            <a:chExt cx="477425" cy="588776"/>
          </a:xfrm>
        </p:grpSpPr>
        <p:sp>
          <p:nvSpPr>
            <p:cNvPr id="1534" name="Google Shape;1534;p59"/>
            <p:cNvSpPr/>
            <p:nvPr/>
          </p:nvSpPr>
          <p:spPr>
            <a:xfrm>
              <a:off x="7295950" y="3443201"/>
              <a:ext cx="315000" cy="315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7133525" y="3169426"/>
              <a:ext cx="177900" cy="1779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59"/>
          <p:cNvSpPr txBox="1"/>
          <p:nvPr/>
        </p:nvSpPr>
        <p:spPr>
          <a:xfrm>
            <a:off x="3072000" y="5254415"/>
            <a:ext cx="30000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524;p59"/>
          <p:cNvSpPr txBox="1">
            <a:spLocks noGrp="1"/>
          </p:cNvSpPr>
          <p:nvPr>
            <p:ph type="subTitle" idx="1"/>
          </p:nvPr>
        </p:nvSpPr>
        <p:spPr>
          <a:xfrm>
            <a:off x="2430000" y="3032201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</a:t>
            </a:r>
            <a:r>
              <a:rPr lang="en" dirty="0" smtClean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 smtClean="0">
                <a:hlinkClick r:id="rId6"/>
              </a:rPr>
              <a:t>EMAIL: </a:t>
            </a:r>
            <a:r>
              <a:rPr lang="en" dirty="0" smtClean="0">
                <a:hlinkClick r:id="rId6"/>
              </a:rPr>
              <a:t>aadnanshahh2001@gmail.com</a:t>
            </a:r>
            <a:endParaRPr lang="en" dirty="0"/>
          </a:p>
          <a:p>
            <a:pPr marL="0" lvl="0" indent="0">
              <a:spcBef>
                <a:spcPts val="1000"/>
              </a:spcBef>
              <a:buClr>
                <a:schemeClr val="lt1"/>
              </a:buClr>
              <a:buSzPts val="1100"/>
            </a:pPr>
            <a:r>
              <a:rPr lang="en-US" b="1" dirty="0" smtClean="0"/>
              <a:t>GITHUB: </a:t>
            </a:r>
            <a:r>
              <a:rPr lang="en-US" dirty="0" smtClean="0"/>
              <a:t>https</a:t>
            </a:r>
            <a:r>
              <a:rPr lang="en-US" dirty="0"/>
              <a:t>://github.com/AdnanShahSahb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"/>
          <p:cNvSpPr txBox="1">
            <a:spLocks noGrp="1"/>
          </p:cNvSpPr>
          <p:nvPr>
            <p:ph type="title"/>
          </p:nvPr>
        </p:nvSpPr>
        <p:spPr>
          <a:xfrm>
            <a:off x="939873" y="2744314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TOPIC </a:t>
            </a:r>
            <a:r>
              <a:rPr lang="en" smtClean="0"/>
              <a:t>15: </a:t>
            </a:r>
            <a:endParaRPr dirty="0"/>
          </a:p>
        </p:txBody>
      </p:sp>
      <p:sp>
        <p:nvSpPr>
          <p:cNvPr id="764" name="Google Shape;764;p3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765" name="Google Shape;765;p3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766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67" name="Google Shape;767;p35"/>
          <p:cNvSpPr/>
          <p:nvPr/>
        </p:nvSpPr>
        <p:spPr>
          <a:xfrm>
            <a:off x="1101598" y="3378727"/>
            <a:ext cx="7043032" cy="698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SHADOWS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69" name="Google Shape;769;p35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3765085" y="1664463"/>
            <a:ext cx="347497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SHADOW WORKS</a:t>
            </a:r>
            <a:endParaRPr dirty="0"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1739050" y="1909950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49316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How shadow works</a:t>
            </a:r>
            <a:endParaRPr lang="en-US" dirty="0"/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98102" y="174350"/>
            <a:ext cx="187535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B</a:t>
            </a:r>
            <a:r>
              <a:rPr lang="en-US" dirty="0" smtClean="0"/>
              <a:t>asic scene with shadow</a:t>
            </a:r>
            <a:endParaRPr lang="en-US" dirty="0"/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397243" y="171468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L</a:t>
            </a:r>
            <a:r>
              <a:rPr lang="en-US" dirty="0" smtClean="0"/>
              <a:t>ights casting shadow</a:t>
            </a:r>
            <a:endParaRPr lang="en-US" dirty="0"/>
          </a:p>
        </p:txBody>
      </p:sp>
      <p:sp>
        <p:nvSpPr>
          <p:cNvPr id="789" name="Google Shape;789;p36"/>
          <p:cNvSpPr/>
          <p:nvPr/>
        </p:nvSpPr>
        <p:spPr>
          <a:xfrm>
            <a:off x="3046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2582600" y="1417225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2709416" y="1560838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3825523" y="2498446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97" name="Google Shape;797;p36"/>
          <p:cNvSpPr/>
          <p:nvPr/>
        </p:nvSpPr>
        <p:spPr>
          <a:xfrm>
            <a:off x="3825523" y="926218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9" name="Google Shape;799;p36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800" name="Google Shape;800;p36"/>
          <p:cNvGrpSpPr/>
          <p:nvPr/>
        </p:nvGrpSpPr>
        <p:grpSpPr>
          <a:xfrm>
            <a:off x="7924977" y="1252056"/>
            <a:ext cx="538061" cy="560627"/>
            <a:chOff x="7924977" y="1252056"/>
            <a:chExt cx="538061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1271525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95;p36"/>
          <p:cNvSpPr/>
          <p:nvPr/>
        </p:nvSpPr>
        <p:spPr>
          <a:xfrm>
            <a:off x="3825523" y="3935290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36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765085" y="3224926"/>
            <a:ext cx="434196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SCENE WITH SHADOW</a:t>
            </a:r>
            <a:endParaRPr dirty="0"/>
          </a:p>
        </p:txBody>
      </p:sp>
      <p:sp>
        <p:nvSpPr>
          <p:cNvPr id="37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825523" y="4785389"/>
            <a:ext cx="494660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LIGHTS CASTING SHADOW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811;p37"/>
          <p:cNvSpPr txBox="1">
            <a:spLocks noGrp="1"/>
          </p:cNvSpPr>
          <p:nvPr>
            <p:ph type="title"/>
          </p:nvPr>
        </p:nvSpPr>
        <p:spPr>
          <a:xfrm>
            <a:off x="926373" y="3995150"/>
            <a:ext cx="41538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dirty="0"/>
              <a:t>W</a:t>
            </a:r>
            <a:r>
              <a:rPr lang="en-US" sz="6000" dirty="0" smtClean="0"/>
              <a:t>hat is material</a:t>
            </a:r>
            <a:endParaRPr lang="en-US" sz="6000" dirty="0"/>
          </a:p>
        </p:txBody>
      </p:sp>
      <p:sp>
        <p:nvSpPr>
          <p:cNvPr id="40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41" name="Google Shape;830;p37"/>
          <p:cNvSpPr/>
          <p:nvPr/>
        </p:nvSpPr>
        <p:spPr>
          <a:xfrm rot="10800000">
            <a:off x="1039832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49316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accent2"/>
                </a:solidFill>
              </a:rPr>
              <a:t>How shadow works</a:t>
            </a:r>
          </a:p>
        </p:txBody>
      </p:sp>
      <p:sp>
        <p:nvSpPr>
          <p:cNvPr id="13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98102" y="174350"/>
            <a:ext cx="187535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B</a:t>
            </a:r>
            <a:r>
              <a:rPr lang="en-US" dirty="0" smtClean="0"/>
              <a:t>asic scene with shadow</a:t>
            </a:r>
            <a:endParaRPr lang="en-US" dirty="0"/>
          </a:p>
        </p:txBody>
      </p:sp>
      <p:sp>
        <p:nvSpPr>
          <p:cNvPr id="14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397243" y="171468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L</a:t>
            </a:r>
            <a:r>
              <a:rPr lang="en-US" dirty="0" smtClean="0"/>
              <a:t>ights casting 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54;p60"/>
          <p:cNvSpPr txBox="1">
            <a:spLocks/>
          </p:cNvSpPr>
          <p:nvPr/>
        </p:nvSpPr>
        <p:spPr>
          <a:xfrm>
            <a:off x="905709" y="2362996"/>
            <a:ext cx="6657325" cy="27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Three.js casts shadow using </a:t>
            </a:r>
            <a:r>
              <a:rPr lang="en-US" b="1" dirty="0" smtClean="0"/>
              <a:t>shadow map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Shadow Map: </a:t>
            </a:r>
            <a:r>
              <a:rPr lang="en-US" dirty="0" smtClean="0"/>
              <a:t>A process in which, for every light that casts shadows are rendered from the point of view of light.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 simple words, </a:t>
            </a:r>
            <a:r>
              <a:rPr lang="en-US" dirty="0" smtClean="0"/>
              <a:t>we render from the light’s point of view and every thing we see from the light’s perspective is lit. So anything we cant see must be in shadow.</a:t>
            </a:r>
          </a:p>
          <a:p>
            <a:pPr marL="0" indent="0">
              <a:lnSpc>
                <a:spcPct val="150000"/>
              </a:lnSpc>
            </a:pPr>
            <a:endParaRPr lang="en-US" dirty="0" smtClean="0"/>
          </a:p>
          <a:p>
            <a:pPr marL="0" indent="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9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49316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accent2"/>
                </a:solidFill>
              </a:rPr>
              <a:t>How shadow works</a:t>
            </a:r>
          </a:p>
        </p:txBody>
      </p:sp>
      <p:sp>
        <p:nvSpPr>
          <p:cNvPr id="20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98102" y="174350"/>
            <a:ext cx="187535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B</a:t>
            </a:r>
            <a:r>
              <a:rPr lang="en-US" dirty="0" smtClean="0"/>
              <a:t>asic scene with shadow</a:t>
            </a:r>
            <a:endParaRPr lang="en-US" dirty="0"/>
          </a:p>
        </p:txBody>
      </p:sp>
      <p:sp>
        <p:nvSpPr>
          <p:cNvPr id="21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397243" y="171468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L</a:t>
            </a:r>
            <a:r>
              <a:rPr lang="en-US" dirty="0" smtClean="0"/>
              <a:t>ights casting 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945;p42"/>
          <p:cNvPicPr preferRelativeResize="0"/>
          <p:nvPr/>
        </p:nvPicPr>
        <p:blipFill rotWithShape="1">
          <a:blip r:embed="rId3">
            <a:alphaModFix/>
          </a:blip>
          <a:srcRect l="24335" r="26200"/>
          <a:stretch/>
        </p:blipFill>
        <p:spPr>
          <a:xfrm>
            <a:off x="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830;p37"/>
          <p:cNvSpPr/>
          <p:nvPr/>
        </p:nvSpPr>
        <p:spPr>
          <a:xfrm rot="10800000">
            <a:off x="2498102" y="6159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46;p42"/>
          <p:cNvSpPr txBox="1">
            <a:spLocks noGrp="1"/>
          </p:cNvSpPr>
          <p:nvPr>
            <p:ph type="title"/>
          </p:nvPr>
        </p:nvSpPr>
        <p:spPr>
          <a:xfrm>
            <a:off x="5022654" y="4336329"/>
            <a:ext cx="4121346" cy="787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3600"/>
            </a:pPr>
            <a:r>
              <a:rPr lang="en" sz="6000" dirty="0" smtClean="0"/>
              <a:t>Basic Scene with Shadow</a:t>
            </a:r>
            <a:endParaRPr sz="6000" dirty="0"/>
          </a:p>
        </p:txBody>
      </p:sp>
      <p:sp>
        <p:nvSpPr>
          <p:cNvPr id="15" name="Google Shape;952;p42"/>
          <p:cNvSpPr/>
          <p:nvPr/>
        </p:nvSpPr>
        <p:spPr>
          <a:xfrm>
            <a:off x="5153862" y="1975265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16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49316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How shadow works</a:t>
            </a:r>
            <a:endParaRPr lang="en-US" dirty="0"/>
          </a:p>
        </p:txBody>
      </p:sp>
      <p:sp>
        <p:nvSpPr>
          <p:cNvPr id="17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98102" y="174350"/>
            <a:ext cx="187535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Basic scene with shadow</a:t>
            </a:r>
          </a:p>
        </p:txBody>
      </p:sp>
      <p:sp>
        <p:nvSpPr>
          <p:cNvPr id="18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397243" y="171468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L</a:t>
            </a:r>
            <a:r>
              <a:rPr lang="en-US" dirty="0" smtClean="0"/>
              <a:t>ights casting 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554;p60"/>
          <p:cNvSpPr txBox="1">
            <a:spLocks/>
          </p:cNvSpPr>
          <p:nvPr/>
        </p:nvSpPr>
        <p:spPr>
          <a:xfrm>
            <a:off x="400167" y="812976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canvas=</a:t>
            </a:r>
            <a:r>
              <a:rPr lang="en-US" sz="900" dirty="0" err="1"/>
              <a:t>document.getElementById</a:t>
            </a:r>
            <a:r>
              <a:rPr lang="en-US" sz="900" dirty="0"/>
              <a:t>('webgl3');</a:t>
            </a:r>
          </a:p>
          <a:p>
            <a:endParaRPr lang="en-US" sz="900" dirty="0" smtClean="0"/>
          </a:p>
          <a:p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scene=new </a:t>
            </a:r>
            <a:r>
              <a:rPr lang="en-US" sz="900" dirty="0" err="1"/>
              <a:t>THREE.Scene</a:t>
            </a:r>
            <a:r>
              <a:rPr lang="en-US" sz="900" dirty="0"/>
              <a:t>();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b="1" dirty="0" smtClean="0"/>
          </a:p>
          <a:p>
            <a:endParaRPr lang="en-US" sz="900" dirty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 smtClean="0"/>
          </a:p>
          <a:p>
            <a:endParaRPr lang="en-US" sz="900" dirty="0"/>
          </a:p>
          <a:p>
            <a:r>
              <a:rPr lang="en-US" sz="900" dirty="0" err="1"/>
              <a:t>const</a:t>
            </a:r>
            <a:r>
              <a:rPr lang="en-US" sz="900" dirty="0"/>
              <a:t> camera=new </a:t>
            </a:r>
            <a:r>
              <a:rPr lang="en-US" sz="900" dirty="0" err="1"/>
              <a:t>THREE.PerspectiveCamera</a:t>
            </a:r>
            <a:r>
              <a:rPr lang="en-US" sz="900" dirty="0"/>
              <a:t>(50,window.innerWidth/window.innerHeight,1,1000)</a:t>
            </a:r>
          </a:p>
          <a:p>
            <a:endParaRPr lang="en-US" sz="900" dirty="0" smtClean="0"/>
          </a:p>
          <a:p>
            <a:r>
              <a:rPr lang="en-US" sz="900" dirty="0" err="1" smtClean="0"/>
              <a:t>scene.add</a:t>
            </a:r>
            <a:r>
              <a:rPr lang="en-US" sz="900" dirty="0" smtClean="0"/>
              <a:t>(camera</a:t>
            </a:r>
            <a:r>
              <a:rPr lang="en-US" sz="900" dirty="0"/>
              <a:t>)</a:t>
            </a:r>
          </a:p>
          <a:p>
            <a:endParaRPr lang="en-US" sz="900" dirty="0" smtClean="0"/>
          </a:p>
          <a:p>
            <a:r>
              <a:rPr lang="en-US" sz="900" dirty="0" err="1" smtClean="0"/>
              <a:t>camera.position.set</a:t>
            </a:r>
            <a:r>
              <a:rPr lang="en-US" sz="900" dirty="0" smtClean="0"/>
              <a:t>(0</a:t>
            </a:r>
            <a:r>
              <a:rPr lang="en-US" sz="900" dirty="0"/>
              <a:t>,-8,20)</a:t>
            </a:r>
          </a:p>
          <a:p>
            <a:endParaRPr lang="en-US" sz="900" dirty="0" smtClean="0"/>
          </a:p>
          <a:p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renderer=new </a:t>
            </a:r>
            <a:r>
              <a:rPr lang="en-US" sz="900" dirty="0" err="1"/>
              <a:t>THREE.WebGLRenderer</a:t>
            </a:r>
            <a:r>
              <a:rPr lang="en-US" sz="900" dirty="0"/>
              <a:t>({</a:t>
            </a:r>
            <a:r>
              <a:rPr lang="en-US" sz="900" dirty="0" err="1"/>
              <a:t>canvas:canvas</a:t>
            </a:r>
            <a:r>
              <a:rPr lang="en-US" sz="900" dirty="0"/>
              <a:t>})</a:t>
            </a:r>
          </a:p>
          <a:p>
            <a:r>
              <a:rPr lang="en-US" sz="900" dirty="0" err="1" smtClean="0"/>
              <a:t>renderer.setSize</a:t>
            </a:r>
            <a:r>
              <a:rPr lang="en-US" sz="900" dirty="0" smtClean="0"/>
              <a:t>(</a:t>
            </a:r>
            <a:r>
              <a:rPr lang="en-US" sz="900" dirty="0" err="1" smtClean="0"/>
              <a:t>window.innerWidth,window.innerHeight</a:t>
            </a:r>
            <a:r>
              <a:rPr lang="en-US" sz="900" dirty="0"/>
              <a:t>)</a:t>
            </a:r>
          </a:p>
          <a:p>
            <a:r>
              <a:rPr lang="en-US" sz="1100" b="1" dirty="0" err="1">
                <a:sym typeface="Arial"/>
              </a:rPr>
              <a:t>renderer.shadowMap.enabled</a:t>
            </a:r>
            <a:r>
              <a:rPr lang="en-US" sz="1100" b="1" dirty="0">
                <a:sym typeface="Arial"/>
              </a:rPr>
              <a:t>=true;</a:t>
            </a:r>
          </a:p>
          <a:p>
            <a:r>
              <a:rPr lang="en-US" sz="900" dirty="0" err="1" smtClean="0"/>
              <a:t>renderer.render</a:t>
            </a:r>
            <a:r>
              <a:rPr lang="en-US" sz="900" dirty="0" smtClean="0"/>
              <a:t>(</a:t>
            </a:r>
            <a:r>
              <a:rPr lang="en-US" sz="900" dirty="0" err="1" smtClean="0"/>
              <a:t>scene,camera</a:t>
            </a:r>
            <a:r>
              <a:rPr lang="en-US" sz="900" dirty="0"/>
              <a:t>)</a:t>
            </a:r>
          </a:p>
          <a:p>
            <a:endParaRPr lang="en-US" sz="900" dirty="0"/>
          </a:p>
        </p:txBody>
      </p:sp>
      <p:sp>
        <p:nvSpPr>
          <p:cNvPr id="19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49316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How shadow works</a:t>
            </a:r>
            <a:endParaRPr lang="en-US" dirty="0"/>
          </a:p>
        </p:txBody>
      </p:sp>
      <p:sp>
        <p:nvSpPr>
          <p:cNvPr id="20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98102" y="174350"/>
            <a:ext cx="187535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Basic scene with shadow</a:t>
            </a:r>
          </a:p>
        </p:txBody>
      </p:sp>
      <p:sp>
        <p:nvSpPr>
          <p:cNvPr id="21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397243" y="171468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L</a:t>
            </a:r>
            <a:r>
              <a:rPr lang="en-US" dirty="0" smtClean="0"/>
              <a:t>ights casting shadow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5608" y="1391056"/>
            <a:ext cx="9626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directionalLight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new </a:t>
            </a: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THREE.DirectionalLight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(0xfffffff, 1)</a:t>
            </a: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scene.add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directionalLight</a:t>
            </a:r>
            <a:r>
              <a:rPr lang="en-US" sz="11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11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dirty="0" err="1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directionalLight.position.z</a:t>
            </a:r>
            <a:r>
              <a:rPr lang="en-US" sz="11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=8;</a:t>
            </a:r>
            <a:endParaRPr lang="en-US" sz="11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dirty="0" err="1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scene.add</a:t>
            </a:r>
            <a:r>
              <a:rPr lang="en-US" sz="11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(new </a:t>
            </a: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DirectionalLightHelper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directionalLight</a:t>
            </a:r>
            <a:r>
              <a:rPr lang="en-US" sz="11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b="1" dirty="0" err="1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light.castShadow</a:t>
            </a:r>
            <a:r>
              <a:rPr lang="en-US" sz="11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=true</a:t>
            </a:r>
            <a:endParaRPr lang="en-US" sz="11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Clr>
                <a:schemeClr val="dk2"/>
              </a:buClr>
              <a:buSzPts val="1400"/>
            </a:pPr>
            <a:endParaRPr lang="en-US" sz="11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plane=new </a:t>
            </a: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THREE.Mesh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(new </a:t>
            </a: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THREE.PlaneGeometry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(10,10), new </a:t>
            </a: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THREE.MeshStandardMaterial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())</a:t>
            </a: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scene.add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(plane)</a:t>
            </a: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plane.rotation.z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=-4</a:t>
            </a: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plane.position.z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=-</a:t>
            </a:r>
            <a:r>
              <a:rPr lang="en-US" sz="11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b="1" dirty="0" err="1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plane.receiveShadow</a:t>
            </a:r>
            <a:r>
              <a:rPr lang="en-US" sz="11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=true;</a:t>
            </a:r>
            <a:endParaRPr lang="en-US" sz="11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Clr>
                <a:schemeClr val="dk2"/>
              </a:buClr>
              <a:buSzPts val="1400"/>
            </a:pPr>
            <a:endParaRPr lang="en-US" sz="11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Clr>
                <a:schemeClr val="dk2"/>
              </a:buClr>
              <a:buSzPts val="1400"/>
            </a:pPr>
            <a:endParaRPr lang="en-US" sz="11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dirty="0" err="1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en-US" sz="11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sphere=new </a:t>
            </a: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THREE.Mesh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(new </a:t>
            </a: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THREE.SphereGeometry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(1), new </a:t>
            </a: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THREE.MeshBasicMaterial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())</a:t>
            </a: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dirty="0" err="1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sphere.position.set</a:t>
            </a:r>
            <a:r>
              <a:rPr lang="en-US" sz="11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(0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,-2,1)</a:t>
            </a: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dirty="0" err="1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scene.add</a:t>
            </a:r>
            <a:r>
              <a:rPr lang="en-US" sz="11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(sphere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sphere.position.set</a:t>
            </a:r>
            <a:r>
              <a:rPr lang="en-US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(0,0,4)</a:t>
            </a:r>
          </a:p>
          <a:p>
            <a:pPr marL="457200" indent="-317500">
              <a:buClr>
                <a:schemeClr val="dk2"/>
              </a:buClr>
              <a:buSzPts val="1400"/>
            </a:pPr>
            <a:r>
              <a:rPr lang="en-US" sz="1100" b="1" dirty="0" err="1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sphere.castShadow</a:t>
            </a:r>
            <a:r>
              <a:rPr lang="en-US" sz="11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=true;</a:t>
            </a:r>
          </a:p>
        </p:txBody>
      </p:sp>
    </p:spTree>
    <p:extLst>
      <p:ext uri="{BB962C8B-B14F-4D97-AF65-F5344CB8AC3E}">
        <p14:creationId xmlns:p14="http://schemas.microsoft.com/office/powerpoint/2010/main" val="3475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49316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How shadow works</a:t>
            </a:r>
            <a:endParaRPr lang="en-US" dirty="0"/>
          </a:p>
        </p:txBody>
      </p:sp>
      <p:sp>
        <p:nvSpPr>
          <p:cNvPr id="20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98102" y="174350"/>
            <a:ext cx="187535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Basic scene with shadow</a:t>
            </a:r>
          </a:p>
        </p:txBody>
      </p:sp>
      <p:sp>
        <p:nvSpPr>
          <p:cNvPr id="21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397243" y="171468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L</a:t>
            </a:r>
            <a:r>
              <a:rPr lang="en-US" dirty="0" smtClean="0"/>
              <a:t>ights casting shadow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09675"/>
            <a:ext cx="9144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30;p37"/>
          <p:cNvSpPr/>
          <p:nvPr/>
        </p:nvSpPr>
        <p:spPr>
          <a:xfrm rot="10800000">
            <a:off x="4434373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11;p37"/>
          <p:cNvSpPr txBox="1">
            <a:spLocks noGrp="1"/>
          </p:cNvSpPr>
          <p:nvPr>
            <p:ph type="title"/>
          </p:nvPr>
        </p:nvSpPr>
        <p:spPr>
          <a:xfrm>
            <a:off x="754145" y="4282493"/>
            <a:ext cx="432605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600"/>
            </a:pPr>
            <a:r>
              <a:rPr lang="en-US" sz="6000" dirty="0" smtClean="0"/>
              <a:t>Lights Casting Shadow</a:t>
            </a:r>
            <a:endParaRPr lang="en-US" sz="6000" dirty="0"/>
          </a:p>
        </p:txBody>
      </p:sp>
      <p:sp>
        <p:nvSpPr>
          <p:cNvPr id="18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14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49316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How shadow works</a:t>
            </a:r>
            <a:endParaRPr lang="en-US" dirty="0"/>
          </a:p>
        </p:txBody>
      </p:sp>
      <p:sp>
        <p:nvSpPr>
          <p:cNvPr id="15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98102" y="174350"/>
            <a:ext cx="187535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B</a:t>
            </a:r>
            <a:r>
              <a:rPr lang="en-US" dirty="0" smtClean="0"/>
              <a:t>asic scene with shadow</a:t>
            </a:r>
            <a:endParaRPr lang="en-US" dirty="0"/>
          </a:p>
        </p:txBody>
      </p:sp>
      <p:sp>
        <p:nvSpPr>
          <p:cNvPr id="19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397243" y="171468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Lights casting shadow</a:t>
            </a:r>
          </a:p>
        </p:txBody>
      </p:sp>
    </p:spTree>
    <p:extLst>
      <p:ext uri="{BB962C8B-B14F-4D97-AF65-F5344CB8AC3E}">
        <p14:creationId xmlns:p14="http://schemas.microsoft.com/office/powerpoint/2010/main" val="11374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304</Words>
  <Application>Microsoft Office PowerPoint</Application>
  <PresentationFormat>On-screen Show (4:3)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 Condensed</vt:lpstr>
      <vt:lpstr>Anaheim</vt:lpstr>
      <vt:lpstr>Arial</vt:lpstr>
      <vt:lpstr>Roboto</vt:lpstr>
      <vt:lpstr>Small Business Web Site 4:3 Project Proposal by Slidesgo</vt:lpstr>
      <vt:lpstr>Three.js</vt:lpstr>
      <vt:lpstr>TOPIC 15: </vt:lpstr>
      <vt:lpstr>HOW SHADOW WORKS</vt:lpstr>
      <vt:lpstr>What is material</vt:lpstr>
      <vt:lpstr>PowerPoint Presentation</vt:lpstr>
      <vt:lpstr>Basic Scene with Shadow</vt:lpstr>
      <vt:lpstr>PowerPoint Presentation</vt:lpstr>
      <vt:lpstr>PowerPoint Presentation</vt:lpstr>
      <vt:lpstr>Lights Casting Shadow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</dc:title>
  <cp:lastModifiedBy>AFFAQ</cp:lastModifiedBy>
  <cp:revision>90</cp:revision>
  <dcterms:modified xsi:type="dcterms:W3CDTF">2022-08-10T10:54:31Z</dcterms:modified>
</cp:coreProperties>
</file>