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atamaran"/>
      <p:regular r:id="rId18"/>
      <p:bold r:id="rId19"/>
    </p:embeddedFont>
    <p:embeddedFont>
      <p:font typeface="Lexend SemiBold"/>
      <p:regular r:id="rId20"/>
      <p:bold r:id="rId21"/>
    </p:embeddedFont>
    <p:embeddedFont>
      <p:font typeface="Lobster"/>
      <p:regular r:id="rId22"/>
    </p:embeddedFont>
    <p:embeddedFont>
      <p:font typeface="Anaheim"/>
      <p:regular r:id="rId23"/>
    </p:embeddedFont>
    <p:embeddedFont>
      <p:font typeface="Source Sans 3"/>
      <p:regular r:id="rId24"/>
      <p:bold r:id="rId25"/>
      <p:italic r:id="rId26"/>
      <p:boldItalic r:id="rId27"/>
    </p:embeddedFont>
    <p:embeddedFont>
      <p:font typeface="Lexend Medium"/>
      <p:regular r:id="rId28"/>
      <p:bold r:id="rId29"/>
    </p:embeddedFont>
    <p:embeddedFont>
      <p:font typeface="Catamaran SemiBold"/>
      <p:regular r:id="rId30"/>
      <p:bold r:id="rId31"/>
    </p:embeddedFont>
    <p:embeddedFont>
      <p:font typeface="Catamaran Light"/>
      <p:regular r:id="rId32"/>
      <p:bold r:id="rId33"/>
    </p:embeddedFont>
    <p:embeddedFont>
      <p:font typeface="Oswald"/>
      <p:regular r:id="rId34"/>
      <p:bold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Lobster-regular.fntdata"/><Relationship Id="rId21" Type="http://schemas.openxmlformats.org/officeDocument/2006/relationships/font" Target="fonts/LexendSemiBold-bold.fntdata"/><Relationship Id="rId24" Type="http://schemas.openxmlformats.org/officeDocument/2006/relationships/font" Target="fonts/SourceSans3-regular.fntdata"/><Relationship Id="rId23" Type="http://schemas.openxmlformats.org/officeDocument/2006/relationships/font" Target="fonts/Anahei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ans3-italic.fntdata"/><Relationship Id="rId25" Type="http://schemas.openxmlformats.org/officeDocument/2006/relationships/font" Target="fonts/SourceSans3-bold.fntdata"/><Relationship Id="rId28" Type="http://schemas.openxmlformats.org/officeDocument/2006/relationships/font" Target="fonts/LexendMedium-regular.fntdata"/><Relationship Id="rId27" Type="http://schemas.openxmlformats.org/officeDocument/2006/relationships/font" Target="fonts/SourceSans3-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exen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tamaranSemiBold-bold.fntdata"/><Relationship Id="rId30" Type="http://schemas.openxmlformats.org/officeDocument/2006/relationships/font" Target="fonts/CatamaranSemiBold-regular.fntdata"/><Relationship Id="rId11" Type="http://schemas.openxmlformats.org/officeDocument/2006/relationships/slide" Target="slides/slide5.xml"/><Relationship Id="rId33" Type="http://schemas.openxmlformats.org/officeDocument/2006/relationships/font" Target="fonts/CatamaranLight-bold.fntdata"/><Relationship Id="rId10" Type="http://schemas.openxmlformats.org/officeDocument/2006/relationships/slide" Target="slides/slide4.xml"/><Relationship Id="rId32" Type="http://schemas.openxmlformats.org/officeDocument/2006/relationships/font" Target="fonts/CatamaranLight-regular.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37" Type="http://schemas.openxmlformats.org/officeDocument/2006/relationships/font" Target="fonts/DMSans-bold.fntdata"/><Relationship Id="rId14" Type="http://schemas.openxmlformats.org/officeDocument/2006/relationships/slide" Target="slides/slide8.xml"/><Relationship Id="rId36" Type="http://schemas.openxmlformats.org/officeDocument/2006/relationships/font" Target="fonts/DMSans-regular.fntdata"/><Relationship Id="rId17" Type="http://schemas.openxmlformats.org/officeDocument/2006/relationships/slide" Target="slides/slide11.xml"/><Relationship Id="rId39" Type="http://schemas.openxmlformats.org/officeDocument/2006/relationships/font" Target="fonts/DMSans-boldItalic.fntdata"/><Relationship Id="rId16" Type="http://schemas.openxmlformats.org/officeDocument/2006/relationships/slide" Target="slides/slide10.xml"/><Relationship Id="rId38" Type="http://schemas.openxmlformats.org/officeDocument/2006/relationships/font" Target="fonts/DMSans-italic.fntdata"/><Relationship Id="rId19" Type="http://schemas.openxmlformats.org/officeDocument/2006/relationships/font" Target="fonts/Catamaran-bold.fntdata"/><Relationship Id="rId18" Type="http://schemas.openxmlformats.org/officeDocument/2006/relationships/font" Target="fonts/Catamara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808e5a1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808e5a1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808e5a1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9808e5a1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765ebf80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765ebf80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765ebf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765ebf8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38f053d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38f053d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765ebf80a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765ebf80a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765ebf80a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765ebf80a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808e5a1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808e5a1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808e5a1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9808e5a1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808e5a1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9808e5a1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 name="Google Shape;66;p13"/>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7" name="Google Shape;67;p13"/>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 name="Google Shape;68;p13"/>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 name="Google Shape;69;p13"/>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0" name="Google Shape;70;p13"/>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1" name="Shape 71"/>
        <p:cNvGrpSpPr/>
        <p:nvPr/>
      </p:nvGrpSpPr>
      <p:grpSpPr>
        <a:xfrm>
          <a:off x="0" y="0"/>
          <a:ext cx="0" cy="0"/>
          <a:chOff x="0" y="0"/>
          <a:chExt cx="0" cy="0"/>
        </a:xfrm>
      </p:grpSpPr>
      <p:sp>
        <p:nvSpPr>
          <p:cNvPr id="72" name="Google Shape;72;p14"/>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 name="Google Shape;74;p14"/>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sp>
        <p:nvSpPr>
          <p:cNvPr id="76" name="Google Shape;76;p1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5"/>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0" name="Shape 80"/>
        <p:cNvGrpSpPr/>
        <p:nvPr/>
      </p:nvGrpSpPr>
      <p:grpSpPr>
        <a:xfrm>
          <a:off x="0" y="0"/>
          <a:ext cx="0" cy="0"/>
          <a:chOff x="0" y="0"/>
          <a:chExt cx="0" cy="0"/>
        </a:xfrm>
      </p:grpSpPr>
      <p:sp>
        <p:nvSpPr>
          <p:cNvPr id="81" name="Google Shape;81;p1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6"/>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 name="Shape 84"/>
        <p:cNvGrpSpPr/>
        <p:nvPr/>
      </p:nvGrpSpPr>
      <p:grpSpPr>
        <a:xfrm>
          <a:off x="0" y="0"/>
          <a:ext cx="0" cy="0"/>
          <a:chOff x="0" y="0"/>
          <a:chExt cx="0" cy="0"/>
        </a:xfrm>
      </p:grpSpPr>
      <p:sp>
        <p:nvSpPr>
          <p:cNvPr id="85" name="Google Shape;85;p1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17"/>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8" name="Shape 88"/>
        <p:cNvGrpSpPr/>
        <p:nvPr/>
      </p:nvGrpSpPr>
      <p:grpSpPr>
        <a:xfrm>
          <a:off x="0" y="0"/>
          <a:ext cx="0" cy="0"/>
          <a:chOff x="0" y="0"/>
          <a:chExt cx="0" cy="0"/>
        </a:xfrm>
      </p:grpSpPr>
      <p:sp>
        <p:nvSpPr>
          <p:cNvPr id="89" name="Google Shape;89;p1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8"/>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92" name="Shape 92"/>
        <p:cNvGrpSpPr/>
        <p:nvPr/>
      </p:nvGrpSpPr>
      <p:grpSpPr>
        <a:xfrm>
          <a:off x="0" y="0"/>
          <a:ext cx="0" cy="0"/>
          <a:chOff x="0" y="0"/>
          <a:chExt cx="0" cy="0"/>
        </a:xfrm>
      </p:grpSpPr>
      <p:sp>
        <p:nvSpPr>
          <p:cNvPr id="93" name="Google Shape;93;p1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19"/>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Light"/>
              <a:buChar char="●"/>
              <a:defRPr/>
            </a:lvl1pPr>
            <a:lvl2pPr lvl="1">
              <a:spcBef>
                <a:spcPts val="0"/>
              </a:spcBef>
              <a:spcAft>
                <a:spcPts val="0"/>
              </a:spcAft>
              <a:buSzPts val="1400"/>
              <a:buFont typeface="Nunito Light"/>
              <a:buChar char="○"/>
              <a:defRPr/>
            </a:lvl2pPr>
            <a:lvl3pPr lvl="2">
              <a:spcBef>
                <a:spcPts val="0"/>
              </a:spcBef>
              <a:spcAft>
                <a:spcPts val="0"/>
              </a:spcAft>
              <a:buSzPts val="1400"/>
              <a:buFont typeface="Nunito Light"/>
              <a:buChar char="■"/>
              <a:defRPr/>
            </a:lvl3pPr>
            <a:lvl4pPr lvl="3">
              <a:spcBef>
                <a:spcPts val="0"/>
              </a:spcBef>
              <a:spcAft>
                <a:spcPts val="0"/>
              </a:spcAft>
              <a:buSzPts val="1400"/>
              <a:buFont typeface="Nunito Light"/>
              <a:buChar char="●"/>
              <a:defRPr/>
            </a:lvl4pPr>
            <a:lvl5pPr lvl="4">
              <a:spcBef>
                <a:spcPts val="0"/>
              </a:spcBef>
              <a:spcAft>
                <a:spcPts val="0"/>
              </a:spcAft>
              <a:buSzPts val="1400"/>
              <a:buFont typeface="Nunito Light"/>
              <a:buChar char="○"/>
              <a:defRPr/>
            </a:lvl5pPr>
            <a:lvl6pPr lvl="5">
              <a:spcBef>
                <a:spcPts val="0"/>
              </a:spcBef>
              <a:spcAft>
                <a:spcPts val="0"/>
              </a:spcAft>
              <a:buSzPts val="1400"/>
              <a:buFont typeface="Nunito Light"/>
              <a:buChar char="■"/>
              <a:defRPr/>
            </a:lvl6pPr>
            <a:lvl7pPr lvl="6">
              <a:spcBef>
                <a:spcPts val="0"/>
              </a:spcBef>
              <a:spcAft>
                <a:spcPts val="0"/>
              </a:spcAft>
              <a:buSzPts val="1400"/>
              <a:buFont typeface="Nunito Light"/>
              <a:buChar char="●"/>
              <a:defRPr/>
            </a:lvl7pPr>
            <a:lvl8pPr lvl="7">
              <a:spcBef>
                <a:spcPts val="0"/>
              </a:spcBef>
              <a:spcAft>
                <a:spcPts val="0"/>
              </a:spcAft>
              <a:buSzPts val="1400"/>
              <a:buFont typeface="Nunito Light"/>
              <a:buChar char="○"/>
              <a:defRPr/>
            </a:lvl8pPr>
            <a:lvl9pPr lvl="8">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96" name="Shape 96"/>
        <p:cNvGrpSpPr/>
        <p:nvPr/>
      </p:nvGrpSpPr>
      <p:grpSpPr>
        <a:xfrm>
          <a:off x="0" y="0"/>
          <a:ext cx="0" cy="0"/>
          <a:chOff x="0" y="0"/>
          <a:chExt cx="0" cy="0"/>
        </a:xfrm>
      </p:grpSpPr>
      <p:sp>
        <p:nvSpPr>
          <p:cNvPr id="97" name="Google Shape;97;p2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20"/>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100" name="Google Shape;100;p20"/>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 name="Shape 101"/>
        <p:cNvGrpSpPr/>
        <p:nvPr/>
      </p:nvGrpSpPr>
      <p:grpSpPr>
        <a:xfrm>
          <a:off x="0" y="0"/>
          <a:ext cx="0" cy="0"/>
          <a:chOff x="0" y="0"/>
          <a:chExt cx="0" cy="0"/>
        </a:xfrm>
      </p:grpSpPr>
      <p:sp>
        <p:nvSpPr>
          <p:cNvPr id="102" name="Google Shape;102;p2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1"/>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1"/>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1"/>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7" name="Google Shape;107;p21"/>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8" name="Shape 108"/>
        <p:cNvGrpSpPr/>
        <p:nvPr/>
      </p:nvGrpSpPr>
      <p:grpSpPr>
        <a:xfrm>
          <a:off x="0" y="0"/>
          <a:ext cx="0" cy="0"/>
          <a:chOff x="0" y="0"/>
          <a:chExt cx="0" cy="0"/>
        </a:xfrm>
      </p:grpSpPr>
      <p:sp>
        <p:nvSpPr>
          <p:cNvPr id="109" name="Google Shape;109;p2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22"/>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3" name="Shape 113"/>
        <p:cNvGrpSpPr/>
        <p:nvPr/>
      </p:nvGrpSpPr>
      <p:grpSpPr>
        <a:xfrm>
          <a:off x="0" y="0"/>
          <a:ext cx="0" cy="0"/>
          <a:chOff x="0" y="0"/>
          <a:chExt cx="0" cy="0"/>
        </a:xfrm>
      </p:grpSpPr>
      <p:sp>
        <p:nvSpPr>
          <p:cNvPr id="114" name="Google Shape;114;p2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3"/>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3"/>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3"/>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3"/>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0" name="Google Shape;120;p23"/>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 name="Google Shape;121;p23"/>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2" name="Shape 122"/>
        <p:cNvGrpSpPr/>
        <p:nvPr/>
      </p:nvGrpSpPr>
      <p:grpSpPr>
        <a:xfrm>
          <a:off x="0" y="0"/>
          <a:ext cx="0" cy="0"/>
          <a:chOff x="0" y="0"/>
          <a:chExt cx="0" cy="0"/>
        </a:xfrm>
      </p:grpSpPr>
      <p:sp>
        <p:nvSpPr>
          <p:cNvPr id="123" name="Google Shape;123;p2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24"/>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4"/>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4"/>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4"/>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24"/>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24"/>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24"/>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3" name="Shape 133"/>
        <p:cNvGrpSpPr/>
        <p:nvPr/>
      </p:nvGrpSpPr>
      <p:grpSpPr>
        <a:xfrm>
          <a:off x="0" y="0"/>
          <a:ext cx="0" cy="0"/>
          <a:chOff x="0" y="0"/>
          <a:chExt cx="0" cy="0"/>
        </a:xfrm>
      </p:grpSpPr>
      <p:sp>
        <p:nvSpPr>
          <p:cNvPr id="134" name="Google Shape;134;p2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25"/>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5"/>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5"/>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5"/>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5"/>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5"/>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5"/>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3" name="Google Shape;143;p25"/>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4" name="Google Shape;144;p25"/>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5" name="Google Shape;145;p25"/>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6" name="Google Shape;146;p25"/>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7" name="Google Shape;147;p25"/>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8" name="Shape 148"/>
        <p:cNvGrpSpPr/>
        <p:nvPr/>
      </p:nvGrpSpPr>
      <p:grpSpPr>
        <a:xfrm>
          <a:off x="0" y="0"/>
          <a:ext cx="0" cy="0"/>
          <a:chOff x="0" y="0"/>
          <a:chExt cx="0" cy="0"/>
        </a:xfrm>
      </p:grpSpPr>
      <p:sp>
        <p:nvSpPr>
          <p:cNvPr id="149" name="Google Shape;149;p2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26"/>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2" name="Google Shape;152;p26"/>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26"/>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4" name="Google Shape;154;p26"/>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26"/>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6" name="Shape 156"/>
        <p:cNvGrpSpPr/>
        <p:nvPr/>
      </p:nvGrpSpPr>
      <p:grpSpPr>
        <a:xfrm>
          <a:off x="0" y="0"/>
          <a:ext cx="0" cy="0"/>
          <a:chOff x="0" y="0"/>
          <a:chExt cx="0" cy="0"/>
        </a:xfrm>
      </p:grpSpPr>
      <p:sp>
        <p:nvSpPr>
          <p:cNvPr id="157" name="Google Shape;157;p2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7"/>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1" name="Shape 161"/>
        <p:cNvGrpSpPr/>
        <p:nvPr/>
      </p:nvGrpSpPr>
      <p:grpSpPr>
        <a:xfrm>
          <a:off x="0" y="0"/>
          <a:ext cx="0" cy="0"/>
          <a:chOff x="0" y="0"/>
          <a:chExt cx="0" cy="0"/>
        </a:xfrm>
      </p:grpSpPr>
      <p:sp>
        <p:nvSpPr>
          <p:cNvPr id="162" name="Google Shape;162;p2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3" name="Shape 163"/>
        <p:cNvGrpSpPr/>
        <p:nvPr/>
      </p:nvGrpSpPr>
      <p:grpSpPr>
        <a:xfrm>
          <a:off x="0" y="0"/>
          <a:ext cx="0" cy="0"/>
          <a:chOff x="0" y="0"/>
          <a:chExt cx="0" cy="0"/>
        </a:xfrm>
      </p:grpSpPr>
      <p:sp>
        <p:nvSpPr>
          <p:cNvPr id="164" name="Google Shape;164;p2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3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 name="Google Shape;171;p31"/>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2"/>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32"/>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32"/>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3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33"/>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34"/>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34"/>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34"/>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6" name="Google Shape;186;p34"/>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7" name="Google Shape;187;p3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3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36"/>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36"/>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94" name="Google Shape;194;p36"/>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5" name="Shape 195"/>
        <p:cNvGrpSpPr/>
        <p:nvPr/>
      </p:nvGrpSpPr>
      <p:grpSpPr>
        <a:xfrm>
          <a:off x="0" y="0"/>
          <a:ext cx="0" cy="0"/>
          <a:chOff x="0" y="0"/>
          <a:chExt cx="0" cy="0"/>
        </a:xfrm>
      </p:grpSpPr>
      <p:sp>
        <p:nvSpPr>
          <p:cNvPr id="196" name="Google Shape;196;p3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sp>
        <p:nvSpPr>
          <p:cNvPr id="199" name="Google Shape;199;p3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1" name="Google Shape;201;p38"/>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39"/>
          <p:cNvSpPr/>
          <p:nvPr>
            <p:ph idx="2" type="pic"/>
          </p:nvPr>
        </p:nvSpPr>
        <p:spPr>
          <a:xfrm>
            <a:off x="-25" y="-13725"/>
            <a:ext cx="9144000" cy="5157300"/>
          </a:xfrm>
          <a:prstGeom prst="rect">
            <a:avLst/>
          </a:prstGeom>
          <a:noFill/>
          <a:ln>
            <a:noFill/>
          </a:ln>
        </p:spPr>
      </p:sp>
      <p:sp>
        <p:nvSpPr>
          <p:cNvPr id="204" name="Google Shape;204;p39"/>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40"/>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08" name="Google Shape;208;p40"/>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09" name="Shape 2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 name="Google Shape;26;p5"/>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 name="Google Shape;27;p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210" name="Shape 210"/>
        <p:cNvGrpSpPr/>
        <p:nvPr/>
      </p:nvGrpSpPr>
      <p:grpSpPr>
        <a:xfrm>
          <a:off x="0" y="0"/>
          <a:ext cx="0" cy="0"/>
          <a:chOff x="0" y="0"/>
          <a:chExt cx="0" cy="0"/>
        </a:xfrm>
      </p:grpSpPr>
      <p:sp>
        <p:nvSpPr>
          <p:cNvPr id="211" name="Google Shape;211;p4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42"/>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42"/>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42"/>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42"/>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42"/>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42"/>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42"/>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42"/>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42"/>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42"/>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42"/>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42"/>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42"/>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6" name="Google Shape;226;p42"/>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7" name="Google Shape;227;p42"/>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8" name="Google Shape;228;p42"/>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42"/>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0" name="Google Shape;230;p42"/>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1" name="Shape 231"/>
        <p:cNvGrpSpPr/>
        <p:nvPr/>
      </p:nvGrpSpPr>
      <p:grpSpPr>
        <a:xfrm>
          <a:off x="0" y="0"/>
          <a:ext cx="0" cy="0"/>
          <a:chOff x="0" y="0"/>
          <a:chExt cx="0" cy="0"/>
        </a:xfrm>
      </p:grpSpPr>
      <p:sp>
        <p:nvSpPr>
          <p:cNvPr id="232" name="Google Shape;232;p43"/>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4" name="Google Shape;234;p43"/>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4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4"/>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44"/>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0" name="Shape 240"/>
        <p:cNvGrpSpPr/>
        <p:nvPr/>
      </p:nvGrpSpPr>
      <p:grpSpPr>
        <a:xfrm>
          <a:off x="0" y="0"/>
          <a:ext cx="0" cy="0"/>
          <a:chOff x="0" y="0"/>
          <a:chExt cx="0" cy="0"/>
        </a:xfrm>
      </p:grpSpPr>
      <p:sp>
        <p:nvSpPr>
          <p:cNvPr id="241" name="Google Shape;241;p4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45"/>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44" name="Shape 244"/>
        <p:cNvGrpSpPr/>
        <p:nvPr/>
      </p:nvGrpSpPr>
      <p:grpSpPr>
        <a:xfrm>
          <a:off x="0" y="0"/>
          <a:ext cx="0" cy="0"/>
          <a:chOff x="0" y="0"/>
          <a:chExt cx="0" cy="0"/>
        </a:xfrm>
      </p:grpSpPr>
      <p:sp>
        <p:nvSpPr>
          <p:cNvPr id="245" name="Google Shape;245;p4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46"/>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48" name="Shape 248"/>
        <p:cNvGrpSpPr/>
        <p:nvPr/>
      </p:nvGrpSpPr>
      <p:grpSpPr>
        <a:xfrm>
          <a:off x="0" y="0"/>
          <a:ext cx="0" cy="0"/>
          <a:chOff x="0" y="0"/>
          <a:chExt cx="0" cy="0"/>
        </a:xfrm>
      </p:grpSpPr>
      <p:sp>
        <p:nvSpPr>
          <p:cNvPr id="249" name="Google Shape;249;p4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47"/>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252" name="Shape 252"/>
        <p:cNvGrpSpPr/>
        <p:nvPr/>
      </p:nvGrpSpPr>
      <p:grpSpPr>
        <a:xfrm>
          <a:off x="0" y="0"/>
          <a:ext cx="0" cy="0"/>
          <a:chOff x="0" y="0"/>
          <a:chExt cx="0" cy="0"/>
        </a:xfrm>
      </p:grpSpPr>
      <p:sp>
        <p:nvSpPr>
          <p:cNvPr id="253" name="Google Shape;253;p4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48"/>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256" name="Shape 256"/>
        <p:cNvGrpSpPr/>
        <p:nvPr/>
      </p:nvGrpSpPr>
      <p:grpSpPr>
        <a:xfrm>
          <a:off x="0" y="0"/>
          <a:ext cx="0" cy="0"/>
          <a:chOff x="0" y="0"/>
          <a:chExt cx="0" cy="0"/>
        </a:xfrm>
      </p:grpSpPr>
      <p:sp>
        <p:nvSpPr>
          <p:cNvPr id="257" name="Google Shape;257;p4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49"/>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260" name="Google Shape;260;p49"/>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1" name="Shape 261"/>
        <p:cNvGrpSpPr/>
        <p:nvPr/>
      </p:nvGrpSpPr>
      <p:grpSpPr>
        <a:xfrm>
          <a:off x="0" y="0"/>
          <a:ext cx="0" cy="0"/>
          <a:chOff x="0" y="0"/>
          <a:chExt cx="0" cy="0"/>
        </a:xfrm>
      </p:grpSpPr>
      <p:sp>
        <p:nvSpPr>
          <p:cNvPr id="262" name="Google Shape;262;p5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50"/>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50"/>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50"/>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50"/>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68" name="Shape 268"/>
        <p:cNvGrpSpPr/>
        <p:nvPr/>
      </p:nvGrpSpPr>
      <p:grpSpPr>
        <a:xfrm>
          <a:off x="0" y="0"/>
          <a:ext cx="0" cy="0"/>
          <a:chOff x="0" y="0"/>
          <a:chExt cx="0" cy="0"/>
        </a:xfrm>
      </p:grpSpPr>
      <p:sp>
        <p:nvSpPr>
          <p:cNvPr id="269" name="Google Shape;269;p5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51"/>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1"/>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sp>
        <p:nvSpPr>
          <p:cNvPr id="274" name="Google Shape;274;p5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52"/>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52"/>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52"/>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52"/>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52"/>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1" name="Google Shape;281;p52"/>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2" name="Shape 282"/>
        <p:cNvGrpSpPr/>
        <p:nvPr/>
      </p:nvGrpSpPr>
      <p:grpSpPr>
        <a:xfrm>
          <a:off x="0" y="0"/>
          <a:ext cx="0" cy="0"/>
          <a:chOff x="0" y="0"/>
          <a:chExt cx="0" cy="0"/>
        </a:xfrm>
      </p:grpSpPr>
      <p:sp>
        <p:nvSpPr>
          <p:cNvPr id="283" name="Google Shape;283;p5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53"/>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53"/>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53"/>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53"/>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53"/>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0" name="Google Shape;290;p53"/>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53"/>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53"/>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93" name="Shape 293"/>
        <p:cNvGrpSpPr/>
        <p:nvPr/>
      </p:nvGrpSpPr>
      <p:grpSpPr>
        <a:xfrm>
          <a:off x="0" y="0"/>
          <a:ext cx="0" cy="0"/>
          <a:chOff x="0" y="0"/>
          <a:chExt cx="0" cy="0"/>
        </a:xfrm>
      </p:grpSpPr>
      <p:sp>
        <p:nvSpPr>
          <p:cNvPr id="294" name="Google Shape;294;p5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54"/>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54"/>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54"/>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54"/>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54"/>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54"/>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54"/>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3" name="Google Shape;303;p54"/>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4" name="Google Shape;304;p54"/>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5" name="Google Shape;305;p54"/>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6" name="Google Shape;306;p54"/>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7" name="Google Shape;307;p54"/>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8" name="Shape 308"/>
        <p:cNvGrpSpPr/>
        <p:nvPr/>
      </p:nvGrpSpPr>
      <p:grpSpPr>
        <a:xfrm>
          <a:off x="0" y="0"/>
          <a:ext cx="0" cy="0"/>
          <a:chOff x="0" y="0"/>
          <a:chExt cx="0" cy="0"/>
        </a:xfrm>
      </p:grpSpPr>
      <p:sp>
        <p:nvSpPr>
          <p:cNvPr id="309" name="Google Shape;309;p55"/>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5"/>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1" name="Google Shape;311;p55"/>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2" name="Google Shape;312;p55"/>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3" name="Google Shape;313;p55"/>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4" name="Google Shape;314;p55"/>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5" name="Google Shape;315;p55"/>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16" name="Shape 316"/>
        <p:cNvGrpSpPr/>
        <p:nvPr/>
      </p:nvGrpSpPr>
      <p:grpSpPr>
        <a:xfrm>
          <a:off x="0" y="0"/>
          <a:ext cx="0" cy="0"/>
          <a:chOff x="0" y="0"/>
          <a:chExt cx="0" cy="0"/>
        </a:xfrm>
      </p:grpSpPr>
      <p:sp>
        <p:nvSpPr>
          <p:cNvPr id="317" name="Google Shape;317;p5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6"/>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56"/>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56"/>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21" name="Shape 321"/>
        <p:cNvGrpSpPr/>
        <p:nvPr/>
      </p:nvGrpSpPr>
      <p:grpSpPr>
        <a:xfrm>
          <a:off x="0" y="0"/>
          <a:ext cx="0" cy="0"/>
          <a:chOff x="0" y="0"/>
          <a:chExt cx="0" cy="0"/>
        </a:xfrm>
      </p:grpSpPr>
      <p:sp>
        <p:nvSpPr>
          <p:cNvPr id="322" name="Google Shape;322;p5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sp>
        <p:nvSpPr>
          <p:cNvPr id="324" name="Google Shape;324;p5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4" name="Google Shape;34;p7"/>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 name="Google Shape;41;p9"/>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25" y="-13725"/>
            <a:ext cx="9144000" cy="5157300"/>
          </a:xfrm>
          <a:prstGeom prst="rect">
            <a:avLst/>
          </a:prstGeom>
          <a:noFill/>
          <a:ln>
            <a:noFill/>
          </a:ln>
        </p:spPr>
      </p:sp>
      <p:sp>
        <p:nvSpPr>
          <p:cNvPr id="44" name="Google Shape;44;p10"/>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2.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167" name="Google Shape;16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arxiv.org/abs/2303.11156" TargetMode="External"/><Relationship Id="rId4" Type="http://schemas.openxmlformats.org/officeDocument/2006/relationships/hyperlink" Target="https://arxiv.org/abs/2303.11156" TargetMode="External"/><Relationship Id="rId5" Type="http://schemas.openxmlformats.org/officeDocument/2006/relationships/hyperlink" Target="https://arxiv.org/abs/2304.256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nvSpPr>
        <p:spPr>
          <a:xfrm>
            <a:off x="1587825" y="390695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3"/>
              <a:ea typeface="Source Sans 3"/>
              <a:cs typeface="Source Sans 3"/>
              <a:sym typeface="Source Sans 3"/>
            </a:endParaRPr>
          </a:p>
        </p:txBody>
      </p:sp>
      <p:sp>
        <p:nvSpPr>
          <p:cNvPr id="330" name="Google Shape;330;p59"/>
          <p:cNvSpPr/>
          <p:nvPr/>
        </p:nvSpPr>
        <p:spPr>
          <a:xfrm>
            <a:off x="724450" y="3585950"/>
            <a:ext cx="7520400" cy="104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500">
                <a:latin typeface="Trebuchet MS"/>
                <a:ea typeface="Trebuchet MS"/>
                <a:cs typeface="Trebuchet MS"/>
                <a:sym typeface="Trebuchet MS"/>
              </a:rPr>
              <a:t>    Course: Applied Data Science</a:t>
            </a:r>
            <a:endParaRPr b="1" sz="1500">
              <a:latin typeface="Trebuchet MS"/>
              <a:ea typeface="Trebuchet MS"/>
              <a:cs typeface="Trebuchet MS"/>
              <a:sym typeface="Trebuchet MS"/>
            </a:endParaRPr>
          </a:p>
          <a:p>
            <a:pPr indent="0" lvl="0" marL="0" rtl="0" algn="l">
              <a:spcBef>
                <a:spcPts val="0"/>
              </a:spcBef>
              <a:spcAft>
                <a:spcPts val="0"/>
              </a:spcAft>
              <a:buNone/>
            </a:pPr>
            <a:r>
              <a:rPr b="1" lang="en-GB" sz="1500">
                <a:latin typeface="Trebuchet MS"/>
                <a:ea typeface="Trebuchet MS"/>
                <a:cs typeface="Trebuchet MS"/>
                <a:sym typeface="Trebuchet MS"/>
              </a:rPr>
              <a:t>    Course Code: CSE438</a:t>
            </a:r>
            <a:endParaRPr b="1" sz="1500">
              <a:latin typeface="Trebuchet MS"/>
              <a:ea typeface="Trebuchet MS"/>
              <a:cs typeface="Trebuchet MS"/>
              <a:sym typeface="Trebuchet MS"/>
            </a:endParaRPr>
          </a:p>
          <a:p>
            <a:pPr indent="0" lvl="0" marL="0" rtl="0" algn="l">
              <a:spcBef>
                <a:spcPts val="0"/>
              </a:spcBef>
              <a:spcAft>
                <a:spcPts val="0"/>
              </a:spcAft>
              <a:buNone/>
            </a:pPr>
            <a:r>
              <a:rPr b="1" lang="en-GB" sz="1500">
                <a:latin typeface="Trebuchet MS"/>
                <a:ea typeface="Trebuchet MS"/>
                <a:cs typeface="Trebuchet MS"/>
                <a:sym typeface="Trebuchet MS"/>
              </a:rPr>
              <a:t>    Team No: 13                                </a:t>
            </a:r>
            <a:endParaRPr b="1" sz="1500">
              <a:latin typeface="Trebuchet MS"/>
              <a:ea typeface="Trebuchet MS"/>
              <a:cs typeface="Trebuchet MS"/>
              <a:sym typeface="Trebuchet MS"/>
            </a:endParaRPr>
          </a:p>
        </p:txBody>
      </p:sp>
      <p:sp>
        <p:nvSpPr>
          <p:cNvPr id="331" name="Google Shape;331;p59"/>
          <p:cNvSpPr/>
          <p:nvPr/>
        </p:nvSpPr>
        <p:spPr>
          <a:xfrm>
            <a:off x="4343300" y="4015200"/>
            <a:ext cx="731400" cy="109800"/>
          </a:xfrm>
          <a:prstGeom prst="rightArrow">
            <a:avLst>
              <a:gd fmla="val 50000" name="adj1"/>
              <a:gd fmla="val 50000" name="adj2"/>
            </a:avLst>
          </a:prstGeom>
          <a:solidFill>
            <a:schemeClr val="dk1"/>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sp>
        <p:nvSpPr>
          <p:cNvPr id="332" name="Google Shape;332;p59"/>
          <p:cNvSpPr/>
          <p:nvPr/>
        </p:nvSpPr>
        <p:spPr>
          <a:xfrm>
            <a:off x="1555350" y="671900"/>
            <a:ext cx="6033300" cy="1828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5300">
                <a:latin typeface="Comic Sans MS"/>
                <a:ea typeface="Comic Sans MS"/>
                <a:cs typeface="Comic Sans MS"/>
                <a:sym typeface="Comic Sans MS"/>
              </a:rPr>
              <a:t>PAPER PRESENTATION</a:t>
            </a:r>
            <a:endParaRPr sz="5300">
              <a:latin typeface="Comic Sans MS"/>
              <a:ea typeface="Comic Sans MS"/>
              <a:cs typeface="Comic Sans MS"/>
              <a:sym typeface="Comic Sans MS"/>
            </a:endParaRPr>
          </a:p>
        </p:txBody>
      </p:sp>
      <p:sp>
        <p:nvSpPr>
          <p:cNvPr id="333" name="Google Shape;333;p59"/>
          <p:cNvSpPr/>
          <p:nvPr/>
        </p:nvSpPr>
        <p:spPr>
          <a:xfrm>
            <a:off x="724450" y="2521923"/>
            <a:ext cx="7520400" cy="1042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latin typeface="Comic Sans MS"/>
                <a:ea typeface="Comic Sans MS"/>
                <a:cs typeface="Comic Sans MS"/>
                <a:sym typeface="Comic Sans MS"/>
              </a:rPr>
              <a:t>A Comparative Study on Machine Generated Text</a:t>
            </a:r>
            <a:endParaRPr sz="2100">
              <a:latin typeface="Comic Sans MS"/>
              <a:ea typeface="Comic Sans MS"/>
              <a:cs typeface="Comic Sans MS"/>
              <a:sym typeface="Comic Sans MS"/>
            </a:endParaRPr>
          </a:p>
          <a:p>
            <a:pPr indent="0" lvl="0" marL="0" rtl="0" algn="ctr">
              <a:spcBef>
                <a:spcPts val="0"/>
              </a:spcBef>
              <a:spcAft>
                <a:spcPts val="0"/>
              </a:spcAft>
              <a:buNone/>
            </a:pPr>
            <a:r>
              <a:rPr lang="en-GB" sz="2100">
                <a:latin typeface="Comic Sans MS"/>
                <a:ea typeface="Comic Sans MS"/>
                <a:cs typeface="Comic Sans MS"/>
                <a:sym typeface="Comic Sans MS"/>
              </a:rPr>
              <a:t>Detection Using LLM Models</a:t>
            </a:r>
            <a:endParaRPr sz="2100">
              <a:latin typeface="Comic Sans MS"/>
              <a:ea typeface="Comic Sans MS"/>
              <a:cs typeface="Comic Sans MS"/>
              <a:sym typeface="Comic Sans MS"/>
            </a:endParaRPr>
          </a:p>
        </p:txBody>
      </p:sp>
      <p:sp>
        <p:nvSpPr>
          <p:cNvPr id="334" name="Google Shape;334;p59"/>
          <p:cNvSpPr txBox="1"/>
          <p:nvPr/>
        </p:nvSpPr>
        <p:spPr>
          <a:xfrm>
            <a:off x="8158300" y="125175"/>
            <a:ext cx="1600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1</a:t>
            </a:r>
            <a:endParaRPr sz="3400">
              <a:solidFill>
                <a:schemeClr val="dk1"/>
              </a:solidFill>
              <a:latin typeface="Lobster"/>
              <a:ea typeface="Lobster"/>
              <a:cs typeface="Lobster"/>
              <a:sym typeface="Lobster"/>
            </a:endParaRPr>
          </a:p>
        </p:txBody>
      </p:sp>
      <p:sp>
        <p:nvSpPr>
          <p:cNvPr id="335" name="Google Shape;335;p59"/>
          <p:cNvSpPr txBox="1"/>
          <p:nvPr/>
        </p:nvSpPr>
        <p:spPr>
          <a:xfrm>
            <a:off x="5758500" y="3631500"/>
            <a:ext cx="2907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Washikur Rahman</a:t>
            </a:r>
            <a:endParaRPr b="1"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Shihab Musa</a:t>
            </a:r>
            <a:endParaRPr b="1"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Adnan Al Sayeed Sihab</a:t>
            </a:r>
            <a:endParaRPr b="1" sz="15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68"/>
          <p:cNvSpPr/>
          <p:nvPr/>
        </p:nvSpPr>
        <p:spPr>
          <a:xfrm>
            <a:off x="405300" y="1358900"/>
            <a:ext cx="83334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Sadasivan, V.S. et al. (2023). ”Can ai-generated text be reliably detected?” arXiv.org. Available at: </a:t>
            </a:r>
            <a:r>
              <a:rPr lang="en-GB" sz="1500" u="sng">
                <a:solidFill>
                  <a:schemeClr val="hlink"/>
                </a:solidFill>
                <a:latin typeface="Lexend Medium"/>
                <a:ea typeface="Lexend Medium"/>
                <a:cs typeface="Lexend Medium"/>
                <a:sym typeface="Lexend Medium"/>
                <a:hlinkClick r:id="rId3"/>
              </a:rPr>
              <a:t>https://arxiv.org/abs/2303.1115</a:t>
            </a:r>
            <a:r>
              <a:rPr lang="en-GB" sz="1500" u="sng">
                <a:solidFill>
                  <a:schemeClr val="hlink"/>
                </a:solidFill>
                <a:latin typeface="Lexend Medium"/>
                <a:ea typeface="Lexend Medium"/>
                <a:cs typeface="Lexend Medium"/>
                <a:sym typeface="Lexend Medium"/>
                <a:hlinkClick r:id="rId4"/>
              </a:rPr>
              <a:t>6</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JAlamleh, H. et al. (2023). ”Distinguishing Human-Written and ChatGPT-Generated Text Using Machine Learning.” 2023 Systems and Information Engineering Design Symposium (SIEDS).</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Katib, I. et al. (2023). ”Differentiating Chat Generative Pretrained Transformer from Humans: Detecting ChatGPT-Generated Text and Human Text Using Machine Learning.” Mathematics, 11(15), 3400.</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Desaire, H. et al. (2023). ”Accurately Detecting AI Text when ChatGPT is Told to Write like a Chemist.” arXiv.org. Available at: </a:t>
            </a:r>
            <a:r>
              <a:rPr lang="en-GB" sz="1500" u="sng">
                <a:solidFill>
                  <a:schemeClr val="hlink"/>
                </a:solidFill>
                <a:latin typeface="Lexend Medium"/>
                <a:ea typeface="Lexend Medium"/>
                <a:cs typeface="Lexend Medium"/>
                <a:sym typeface="Lexend Medium"/>
                <a:hlinkClick r:id="rId5"/>
              </a:rPr>
              <a:t>https://arxiv.org/abs/2304.25683</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Vygon, A. and Mikhaylovskiy, A. (2023). ”Learning Efficient Representations for Keyword Spotting with Triplet Loss.” arXiv.org. Available at: https://arxiv.org/abs/2305.18942</a:t>
            </a:r>
            <a:endParaRPr sz="15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500">
              <a:latin typeface="Lexend Medium"/>
              <a:ea typeface="Lexend Medium"/>
              <a:cs typeface="Lexend Medium"/>
              <a:sym typeface="Lexend Medium"/>
            </a:endParaRPr>
          </a:p>
        </p:txBody>
      </p:sp>
      <p:sp>
        <p:nvSpPr>
          <p:cNvPr id="413" name="Google Shape;413;p68"/>
          <p:cNvSpPr txBox="1"/>
          <p:nvPr/>
        </p:nvSpPr>
        <p:spPr>
          <a:xfrm>
            <a:off x="2227950" y="3019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Reference</a:t>
            </a:r>
            <a:endParaRPr sz="2400">
              <a:solidFill>
                <a:schemeClr val="dk1"/>
              </a:solidFill>
              <a:latin typeface="Lexend SemiBold"/>
              <a:ea typeface="Lexend SemiBold"/>
              <a:cs typeface="Lexend SemiBold"/>
              <a:sym typeface="Lexend SemiBold"/>
            </a:endParaRPr>
          </a:p>
        </p:txBody>
      </p:sp>
      <p:sp>
        <p:nvSpPr>
          <p:cNvPr id="414" name="Google Shape;414;p68"/>
          <p:cNvSpPr txBox="1"/>
          <p:nvPr/>
        </p:nvSpPr>
        <p:spPr>
          <a:xfrm>
            <a:off x="8098550" y="1480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10</a:t>
            </a:r>
            <a:endParaRPr sz="3400">
              <a:solidFill>
                <a:schemeClr val="dk1"/>
              </a:solidFill>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p:nvPr/>
        </p:nvSpPr>
        <p:spPr>
          <a:xfrm>
            <a:off x="1817400" y="1090800"/>
            <a:ext cx="5509200" cy="29619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GB" sz="7000">
                <a:latin typeface="Oswald"/>
                <a:ea typeface="Oswald"/>
                <a:cs typeface="Oswald"/>
                <a:sym typeface="Oswald"/>
              </a:rPr>
              <a:t>Thank You</a:t>
            </a:r>
            <a:endParaRPr b="1" sz="70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exend SemiBold"/>
                <a:ea typeface="Lexend SemiBold"/>
                <a:cs typeface="Lexend SemiBold"/>
                <a:sym typeface="Lexend SemiBold"/>
              </a:rPr>
              <a:t>Table of contents</a:t>
            </a:r>
            <a:endParaRPr>
              <a:latin typeface="Lexend SemiBold"/>
              <a:ea typeface="Lexend SemiBold"/>
              <a:cs typeface="Lexend SemiBold"/>
              <a:sym typeface="Lexend SemiBold"/>
            </a:endParaRPr>
          </a:p>
        </p:txBody>
      </p:sp>
      <p:sp>
        <p:nvSpPr>
          <p:cNvPr id="341" name="Google Shape;341;p60"/>
          <p:cNvSpPr txBox="1"/>
          <p:nvPr>
            <p:ph idx="7" type="title"/>
          </p:nvPr>
        </p:nvSpPr>
        <p:spPr>
          <a:xfrm>
            <a:off x="1005575" y="1312044"/>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342" name="Google Shape;342;p60"/>
          <p:cNvSpPr txBox="1"/>
          <p:nvPr>
            <p:ph idx="8" type="title"/>
          </p:nvPr>
        </p:nvSpPr>
        <p:spPr>
          <a:xfrm>
            <a:off x="405750" y="31027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343" name="Google Shape;343;p60"/>
          <p:cNvSpPr txBox="1"/>
          <p:nvPr>
            <p:ph idx="9" type="title"/>
          </p:nvPr>
        </p:nvSpPr>
        <p:spPr>
          <a:xfrm>
            <a:off x="4020747" y="1241882"/>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344" name="Google Shape;344;p60"/>
          <p:cNvSpPr txBox="1"/>
          <p:nvPr>
            <p:ph idx="13" type="title"/>
          </p:nvPr>
        </p:nvSpPr>
        <p:spPr>
          <a:xfrm>
            <a:off x="2401246" y="31027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345" name="Google Shape;345;p60"/>
          <p:cNvSpPr txBox="1"/>
          <p:nvPr>
            <p:ph idx="14" type="title"/>
          </p:nvPr>
        </p:nvSpPr>
        <p:spPr>
          <a:xfrm>
            <a:off x="6922800" y="1241869"/>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346" name="Google Shape;346;p60"/>
          <p:cNvSpPr txBox="1"/>
          <p:nvPr>
            <p:ph idx="15" type="title"/>
          </p:nvPr>
        </p:nvSpPr>
        <p:spPr>
          <a:xfrm>
            <a:off x="7207700" y="3041882"/>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07</a:t>
            </a:r>
            <a:endParaRPr/>
          </a:p>
        </p:txBody>
      </p:sp>
      <p:sp>
        <p:nvSpPr>
          <p:cNvPr id="347" name="Google Shape;347;p60"/>
          <p:cNvSpPr txBox="1"/>
          <p:nvPr>
            <p:ph idx="16" type="subTitle"/>
          </p:nvPr>
        </p:nvSpPr>
        <p:spPr>
          <a:xfrm>
            <a:off x="146400" y="1870650"/>
            <a:ext cx="3319200" cy="701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1900">
                <a:latin typeface="Lexend SemiBold"/>
                <a:ea typeface="Lexend SemiBold"/>
                <a:cs typeface="Lexend SemiBold"/>
                <a:sym typeface="Lexend SemiBold"/>
              </a:rPr>
              <a:t>ABSTRACT OVERVIEW</a:t>
            </a:r>
            <a:endParaRPr sz="1900">
              <a:latin typeface="Lexend SemiBold"/>
              <a:ea typeface="Lexend SemiBold"/>
              <a:cs typeface="Lexend SemiBold"/>
              <a:sym typeface="Lexend SemiBold"/>
            </a:endParaRPr>
          </a:p>
        </p:txBody>
      </p:sp>
      <p:sp>
        <p:nvSpPr>
          <p:cNvPr id="348" name="Google Shape;348;p60"/>
          <p:cNvSpPr txBox="1"/>
          <p:nvPr>
            <p:ph idx="17" type="subTitle"/>
          </p:nvPr>
        </p:nvSpPr>
        <p:spPr>
          <a:xfrm>
            <a:off x="3385200" y="2097150"/>
            <a:ext cx="31044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INTRODUCTION</a:t>
            </a:r>
            <a:endParaRPr sz="2000">
              <a:latin typeface="Lexend SemiBold"/>
              <a:ea typeface="Lexend SemiBold"/>
              <a:cs typeface="Lexend SemiBold"/>
              <a:sym typeface="Lexend SemiBold"/>
            </a:endParaRPr>
          </a:p>
        </p:txBody>
      </p:sp>
      <p:sp>
        <p:nvSpPr>
          <p:cNvPr id="349" name="Google Shape;349;p60"/>
          <p:cNvSpPr txBox="1"/>
          <p:nvPr>
            <p:ph idx="18" type="subTitle"/>
          </p:nvPr>
        </p:nvSpPr>
        <p:spPr>
          <a:xfrm>
            <a:off x="6578700" y="2081800"/>
            <a:ext cx="25653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RELATED WORKS</a:t>
            </a:r>
            <a:endParaRPr sz="2000">
              <a:latin typeface="Lexend SemiBold"/>
              <a:ea typeface="Lexend SemiBold"/>
              <a:cs typeface="Lexend SemiBold"/>
              <a:sym typeface="Lexend SemiBold"/>
            </a:endParaRPr>
          </a:p>
        </p:txBody>
      </p:sp>
      <p:sp>
        <p:nvSpPr>
          <p:cNvPr id="350" name="Google Shape;350;p60"/>
          <p:cNvSpPr txBox="1"/>
          <p:nvPr>
            <p:ph idx="19" type="subTitle"/>
          </p:nvPr>
        </p:nvSpPr>
        <p:spPr>
          <a:xfrm>
            <a:off x="151925" y="3600475"/>
            <a:ext cx="2442000" cy="82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Lexend SemiBold"/>
                <a:ea typeface="Lexend SemiBold"/>
                <a:cs typeface="Lexend SemiBold"/>
                <a:sym typeface="Lexend SemiBold"/>
              </a:rPr>
              <a:t>DATASET</a:t>
            </a:r>
            <a:endParaRPr sz="2100">
              <a:latin typeface="Lexend SemiBold"/>
              <a:ea typeface="Lexend SemiBold"/>
              <a:cs typeface="Lexend SemiBold"/>
              <a:sym typeface="Lexend SemiBold"/>
            </a:endParaRPr>
          </a:p>
        </p:txBody>
      </p:sp>
      <p:sp>
        <p:nvSpPr>
          <p:cNvPr id="351" name="Google Shape;351;p60"/>
          <p:cNvSpPr txBox="1"/>
          <p:nvPr>
            <p:ph idx="20" type="subTitle"/>
          </p:nvPr>
        </p:nvSpPr>
        <p:spPr>
          <a:xfrm>
            <a:off x="1646515" y="3661375"/>
            <a:ext cx="33192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Lexend SemiBold"/>
                <a:ea typeface="Lexend SemiBold"/>
                <a:cs typeface="Lexend SemiBold"/>
                <a:sym typeface="Lexend SemiBold"/>
              </a:rPr>
              <a:t>METHODOLOGY</a:t>
            </a:r>
            <a:endParaRPr sz="1800">
              <a:solidFill>
                <a:srgbClr val="000000"/>
              </a:solidFill>
              <a:latin typeface="Lexend SemiBold"/>
              <a:ea typeface="Lexend SemiBold"/>
              <a:cs typeface="Lexend SemiBold"/>
              <a:sym typeface="Lexend SemiBold"/>
            </a:endParaRPr>
          </a:p>
        </p:txBody>
      </p:sp>
      <p:sp>
        <p:nvSpPr>
          <p:cNvPr id="352" name="Google Shape;352;p60"/>
          <p:cNvSpPr txBox="1"/>
          <p:nvPr>
            <p:ph idx="21" type="subTitle"/>
          </p:nvPr>
        </p:nvSpPr>
        <p:spPr>
          <a:xfrm>
            <a:off x="6578700" y="3816775"/>
            <a:ext cx="4474200" cy="9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700">
                <a:latin typeface="Lexend SemiBold"/>
                <a:ea typeface="Lexend SemiBold"/>
                <a:cs typeface="Lexend SemiBold"/>
                <a:sym typeface="Lexend SemiBold"/>
              </a:rPr>
              <a:t>LIMITATION, </a:t>
            </a:r>
            <a:endParaRPr sz="1700">
              <a:latin typeface="Lexend SemiBold"/>
              <a:ea typeface="Lexend SemiBold"/>
              <a:cs typeface="Lexend SemiBold"/>
              <a:sym typeface="Lexend SemiBold"/>
            </a:endParaRPr>
          </a:p>
          <a:p>
            <a:pPr indent="0" lvl="0" marL="0" rtl="0" algn="l">
              <a:spcBef>
                <a:spcPts val="0"/>
              </a:spcBef>
              <a:spcAft>
                <a:spcPts val="0"/>
              </a:spcAft>
              <a:buNone/>
            </a:pPr>
            <a:r>
              <a:rPr lang="en-GB" sz="1700">
                <a:latin typeface="Lexend SemiBold"/>
                <a:ea typeface="Lexend SemiBold"/>
                <a:cs typeface="Lexend SemiBold"/>
                <a:sym typeface="Lexend SemiBold"/>
              </a:rPr>
              <a:t>Future Work &amp; </a:t>
            </a:r>
            <a:endParaRPr sz="1700">
              <a:latin typeface="Lexend SemiBold"/>
              <a:ea typeface="Lexend SemiBold"/>
              <a:cs typeface="Lexend SemiBold"/>
              <a:sym typeface="Lexend SemiBold"/>
            </a:endParaRPr>
          </a:p>
          <a:p>
            <a:pPr indent="0" lvl="0" marL="0" rtl="0" algn="l">
              <a:spcBef>
                <a:spcPts val="0"/>
              </a:spcBef>
              <a:spcAft>
                <a:spcPts val="0"/>
              </a:spcAft>
              <a:buNone/>
            </a:pPr>
            <a:r>
              <a:rPr lang="en-GB" sz="1700">
                <a:latin typeface="Lexend SemiBold"/>
                <a:ea typeface="Lexend SemiBold"/>
                <a:cs typeface="Lexend SemiBold"/>
                <a:sym typeface="Lexend SemiBold"/>
              </a:rPr>
              <a:t>Conclusion</a:t>
            </a:r>
            <a:endParaRPr sz="1700">
              <a:latin typeface="Lexend SemiBold"/>
              <a:ea typeface="Lexend SemiBold"/>
              <a:cs typeface="Lexend SemiBold"/>
              <a:sym typeface="Lexend SemiBold"/>
            </a:endParaRPr>
          </a:p>
        </p:txBody>
      </p:sp>
      <p:sp>
        <p:nvSpPr>
          <p:cNvPr id="353" name="Google Shape;353;p60"/>
          <p:cNvSpPr txBox="1"/>
          <p:nvPr/>
        </p:nvSpPr>
        <p:spPr>
          <a:xfrm>
            <a:off x="8325075" y="1236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2</a:t>
            </a:r>
            <a:endParaRPr sz="3400">
              <a:solidFill>
                <a:schemeClr val="dk1"/>
              </a:solidFill>
              <a:latin typeface="Lobster"/>
              <a:ea typeface="Lobster"/>
              <a:cs typeface="Lobster"/>
              <a:sym typeface="Lobster"/>
            </a:endParaRPr>
          </a:p>
        </p:txBody>
      </p:sp>
      <p:sp>
        <p:nvSpPr>
          <p:cNvPr id="354" name="Google Shape;354;p60"/>
          <p:cNvSpPr txBox="1"/>
          <p:nvPr/>
        </p:nvSpPr>
        <p:spPr>
          <a:xfrm>
            <a:off x="3773625" y="3900763"/>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latin typeface="Lexend SemiBold"/>
                <a:ea typeface="Lexend SemiBold"/>
                <a:cs typeface="Lexend SemiBold"/>
                <a:sym typeface="Lexend SemiBold"/>
              </a:rPr>
              <a:t>MODEL EVALUATION</a:t>
            </a:r>
            <a:endParaRPr sz="1800">
              <a:latin typeface="Lexend SemiBold"/>
              <a:ea typeface="Lexend SemiBold"/>
              <a:cs typeface="Lexend SemiBold"/>
              <a:sym typeface="Lexend SemiBold"/>
            </a:endParaRPr>
          </a:p>
        </p:txBody>
      </p:sp>
      <p:sp>
        <p:nvSpPr>
          <p:cNvPr id="355" name="Google Shape;355;p60"/>
          <p:cNvSpPr txBox="1"/>
          <p:nvPr>
            <p:ph idx="13" type="title"/>
          </p:nvPr>
        </p:nvSpPr>
        <p:spPr>
          <a:xfrm>
            <a:off x="4804471" y="3102770"/>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61"/>
          <p:cNvSpPr/>
          <p:nvPr/>
        </p:nvSpPr>
        <p:spPr>
          <a:xfrm>
            <a:off x="403300" y="1310313"/>
            <a:ext cx="48876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Distinguishes machine-generated text from human-written text using pre-trained language models like BERT and RoBERTa for improved transparency online</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Gathers a balanced collection of machine and human texts, preprocesses and labels the data, then trains and evaluates classification models on the dataset</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Analyzes errors to understand model biases and limitations, with the goal of enhancing reliability and mitigating threats like </a:t>
            </a:r>
            <a:r>
              <a:rPr lang="en-GB" sz="1500">
                <a:latin typeface="Lexend Medium"/>
                <a:ea typeface="Lexend Medium"/>
                <a:cs typeface="Lexend Medium"/>
                <a:sym typeface="Lexend Medium"/>
              </a:rPr>
              <a:t>deep fakes</a:t>
            </a:r>
            <a:r>
              <a:rPr lang="en-GB" sz="1500">
                <a:latin typeface="Lexend Medium"/>
                <a:ea typeface="Lexend Medium"/>
                <a:cs typeface="Lexend Medium"/>
                <a:sym typeface="Lexend Medium"/>
              </a:rPr>
              <a:t> online.</a:t>
            </a:r>
            <a:endParaRPr sz="1500">
              <a:latin typeface="Lexend Medium"/>
              <a:ea typeface="Lexend Medium"/>
              <a:cs typeface="Lexend Medium"/>
              <a:sym typeface="Lexend Medium"/>
            </a:endParaRPr>
          </a:p>
        </p:txBody>
      </p:sp>
      <p:sp>
        <p:nvSpPr>
          <p:cNvPr id="361" name="Google Shape;361;p61"/>
          <p:cNvSpPr txBox="1"/>
          <p:nvPr/>
        </p:nvSpPr>
        <p:spPr>
          <a:xfrm>
            <a:off x="602800" y="593850"/>
            <a:ext cx="46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Lexend SemiBold"/>
                <a:ea typeface="Lexend SemiBold"/>
                <a:cs typeface="Lexend SemiBold"/>
                <a:sym typeface="Lexend SemiBold"/>
              </a:rPr>
              <a:t>ABSTRACT OVERVIEW</a:t>
            </a:r>
            <a:endParaRPr sz="2400">
              <a:solidFill>
                <a:schemeClr val="dk1"/>
              </a:solidFill>
              <a:latin typeface="Lexend SemiBold"/>
              <a:ea typeface="Lexend SemiBold"/>
              <a:cs typeface="Lexend SemiBold"/>
              <a:sym typeface="Lexend SemiBold"/>
            </a:endParaRPr>
          </a:p>
        </p:txBody>
      </p:sp>
      <p:sp>
        <p:nvSpPr>
          <p:cNvPr id="362" name="Google Shape;362;p61"/>
          <p:cNvSpPr txBox="1"/>
          <p:nvPr/>
        </p:nvSpPr>
        <p:spPr>
          <a:xfrm>
            <a:off x="8172725" y="1236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3</a:t>
            </a:r>
            <a:endParaRPr sz="3400">
              <a:solidFill>
                <a:schemeClr val="dk1"/>
              </a:solidFill>
              <a:latin typeface="Lobster"/>
              <a:ea typeface="Lobster"/>
              <a:cs typeface="Lobster"/>
              <a:sym typeface="Lobster"/>
            </a:endParaRPr>
          </a:p>
        </p:txBody>
      </p:sp>
      <p:pic>
        <p:nvPicPr>
          <p:cNvPr id="363" name="Google Shape;363;p61"/>
          <p:cNvPicPr preferRelativeResize="0"/>
          <p:nvPr/>
        </p:nvPicPr>
        <p:blipFill>
          <a:blip r:embed="rId3">
            <a:alphaModFix/>
          </a:blip>
          <a:stretch>
            <a:fillRect/>
          </a:stretch>
        </p:blipFill>
        <p:spPr>
          <a:xfrm>
            <a:off x="5442975" y="926800"/>
            <a:ext cx="3289900" cy="328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62"/>
          <p:cNvSpPr/>
          <p:nvPr/>
        </p:nvSpPr>
        <p:spPr>
          <a:xfrm>
            <a:off x="331650" y="1329350"/>
            <a:ext cx="84807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Font typeface="Lexend Medium"/>
              <a:buChar char="●"/>
            </a:pPr>
            <a:r>
              <a:rPr lang="en-GB" sz="1600">
                <a:latin typeface="Lexend Medium"/>
                <a:ea typeface="Lexend Medium"/>
                <a:cs typeface="Lexend Medium"/>
                <a:sym typeface="Lexend Medium"/>
              </a:rPr>
              <a:t>Significant recent progress in natural language processing capabilities through advanced AI models like GPT-3 which show human-like writing but also ability to generate fake or misleading content.</a:t>
            </a:r>
            <a:endParaRPr sz="1600">
              <a:latin typeface="Lexend Medium"/>
              <a:ea typeface="Lexend Medium"/>
              <a:cs typeface="Lexend Medium"/>
              <a:sym typeface="Lexend Medium"/>
            </a:endParaRPr>
          </a:p>
          <a:p>
            <a:pPr indent="-330200" lvl="0" marL="457200" rtl="0" algn="l">
              <a:lnSpc>
                <a:spcPct val="150000"/>
              </a:lnSpc>
              <a:spcBef>
                <a:spcPts val="0"/>
              </a:spcBef>
              <a:spcAft>
                <a:spcPts val="0"/>
              </a:spcAft>
              <a:buSzPts val="1600"/>
              <a:buFont typeface="Lexend Medium"/>
              <a:buChar char="●"/>
            </a:pPr>
            <a:r>
              <a:rPr lang="en-GB" sz="1600">
                <a:latin typeface="Lexend Medium"/>
                <a:ea typeface="Lexend Medium"/>
                <a:cs typeface="Lexend Medium"/>
                <a:sym typeface="Lexend Medium"/>
              </a:rPr>
              <a:t>Need for methods to identify machine-generated text as these models proliferate to maintain integrity of online information and avoid misuse. Researchers exploring techniques like statistical analysis of text patterns, inconsistencies, and fact-checking.</a:t>
            </a:r>
            <a:endParaRPr sz="1600">
              <a:latin typeface="Lexend Medium"/>
              <a:ea typeface="Lexend Medium"/>
              <a:cs typeface="Lexend Medium"/>
              <a:sym typeface="Lexend Medium"/>
            </a:endParaRPr>
          </a:p>
          <a:p>
            <a:pPr indent="-330200" lvl="0" marL="457200" rtl="0" algn="l">
              <a:lnSpc>
                <a:spcPct val="150000"/>
              </a:lnSpc>
              <a:spcBef>
                <a:spcPts val="0"/>
              </a:spcBef>
              <a:spcAft>
                <a:spcPts val="0"/>
              </a:spcAft>
              <a:buSzPts val="1600"/>
              <a:buFont typeface="Lexend Medium"/>
              <a:buChar char="●"/>
            </a:pPr>
            <a:r>
              <a:rPr lang="en-GB" sz="1600">
                <a:latin typeface="Lexend Medium"/>
                <a:ea typeface="Lexend Medium"/>
                <a:cs typeface="Lexend Medium"/>
                <a:sym typeface="Lexend Medium"/>
              </a:rPr>
              <a:t>Promising approach of adversarial training where one model generates text and another detects differences between human and AI writing. Through iterative training both improve and this co-evolution supports more effective detection of machine-generated material.</a:t>
            </a:r>
            <a:endParaRPr sz="1600">
              <a:latin typeface="Lexend Medium"/>
              <a:ea typeface="Lexend Medium"/>
              <a:cs typeface="Lexend Medium"/>
              <a:sym typeface="Lexend Medium"/>
            </a:endParaRPr>
          </a:p>
          <a:p>
            <a:pPr indent="0" lvl="0" marL="0" rtl="0" algn="l">
              <a:lnSpc>
                <a:spcPct val="150000"/>
              </a:lnSpc>
              <a:spcBef>
                <a:spcPts val="0"/>
              </a:spcBef>
              <a:spcAft>
                <a:spcPts val="0"/>
              </a:spcAft>
              <a:buNone/>
            </a:pPr>
            <a:r>
              <a:t/>
            </a:r>
            <a:endParaRPr sz="1600">
              <a:latin typeface="Lexend Medium"/>
              <a:ea typeface="Lexend Medium"/>
              <a:cs typeface="Lexend Medium"/>
              <a:sym typeface="Lexend Medium"/>
            </a:endParaRPr>
          </a:p>
        </p:txBody>
      </p:sp>
      <p:sp>
        <p:nvSpPr>
          <p:cNvPr id="369" name="Google Shape;369;p62"/>
          <p:cNvSpPr txBox="1"/>
          <p:nvPr/>
        </p:nvSpPr>
        <p:spPr>
          <a:xfrm>
            <a:off x="2227950" y="2006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INTRODUCTION</a:t>
            </a:r>
            <a:endParaRPr sz="2400">
              <a:solidFill>
                <a:schemeClr val="dk1"/>
              </a:solidFill>
              <a:latin typeface="Lexend SemiBold"/>
              <a:ea typeface="Lexend SemiBold"/>
              <a:cs typeface="Lexend SemiBold"/>
              <a:sym typeface="Lexend SemiBold"/>
            </a:endParaRPr>
          </a:p>
        </p:txBody>
      </p:sp>
      <p:sp>
        <p:nvSpPr>
          <p:cNvPr id="370" name="Google Shape;370;p62"/>
          <p:cNvSpPr txBox="1"/>
          <p:nvPr/>
        </p:nvSpPr>
        <p:spPr>
          <a:xfrm>
            <a:off x="8185100"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4</a:t>
            </a:r>
            <a:endParaRPr sz="3400">
              <a:solidFill>
                <a:schemeClr val="dk1"/>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63"/>
          <p:cNvSpPr/>
          <p:nvPr/>
        </p:nvSpPr>
        <p:spPr>
          <a:xfrm>
            <a:off x="334675" y="1089425"/>
            <a:ext cx="84807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Sadasivan et al. (2023) suggests using neural paraphrasers like T5 and PEGASUS to conduct paraphrasing attacks to identify machine text and emphasizes the need for more study in AI text authentication.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Alamleh et al. (2023) assesses machine learning models to differentiate ChatGPT text from human text, finding RF and SVM perform well, but highlights the need for larger, more varied datasets and improved feature selection.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Katib et al. (2023) uses TSA-LSTM RNN with feature extraction methods to distinguish ChatGPT from human text, outperforming other techniques.</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Desaire et al. (2023) provides a technique to accurately identify paragraphs written by AI instructing ChatGPT to mimic chemists, but notes limitations and need for more investigation.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Vygon and Mikhaylovskiy (2023) combines embeddings and kNN for speech data keywords, emphasizing efficient feature extraction and classification importance, but acknowledges dataset limitations.</a:t>
            </a:r>
            <a:endParaRPr sz="15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500">
              <a:latin typeface="Lexend Medium"/>
              <a:ea typeface="Lexend Medium"/>
              <a:cs typeface="Lexend Medium"/>
              <a:sym typeface="Lexend Medium"/>
            </a:endParaRPr>
          </a:p>
        </p:txBody>
      </p:sp>
      <p:sp>
        <p:nvSpPr>
          <p:cNvPr id="376" name="Google Shape;376;p63"/>
          <p:cNvSpPr txBox="1"/>
          <p:nvPr/>
        </p:nvSpPr>
        <p:spPr>
          <a:xfrm>
            <a:off x="2227950" y="2006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Related Work</a:t>
            </a:r>
            <a:endParaRPr sz="2400">
              <a:solidFill>
                <a:schemeClr val="dk1"/>
              </a:solidFill>
              <a:latin typeface="Lexend SemiBold"/>
              <a:ea typeface="Lexend SemiBold"/>
              <a:cs typeface="Lexend SemiBold"/>
              <a:sym typeface="Lexend SemiBold"/>
            </a:endParaRPr>
          </a:p>
        </p:txBody>
      </p:sp>
      <p:sp>
        <p:nvSpPr>
          <p:cNvPr id="377" name="Google Shape;377;p63"/>
          <p:cNvSpPr txBox="1"/>
          <p:nvPr/>
        </p:nvSpPr>
        <p:spPr>
          <a:xfrm>
            <a:off x="8185100"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5</a:t>
            </a:r>
            <a:endParaRPr sz="3400">
              <a:solidFill>
                <a:schemeClr val="dk1"/>
              </a:solidFill>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64"/>
          <p:cNvSpPr/>
          <p:nvPr/>
        </p:nvSpPr>
        <p:spPr>
          <a:xfrm>
            <a:off x="419975" y="1295525"/>
            <a:ext cx="82491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C</a:t>
            </a:r>
            <a:r>
              <a:rPr lang="en-GB" sz="1600">
                <a:latin typeface="Lexend Medium"/>
                <a:ea typeface="Lexend Medium"/>
                <a:cs typeface="Lexend Medium"/>
                <a:sym typeface="Lexend Medium"/>
              </a:rPr>
              <a:t>om</a:t>
            </a:r>
            <a:r>
              <a:rPr lang="en-GB" sz="1600">
                <a:latin typeface="Lexend Medium"/>
                <a:ea typeface="Lexend Medium"/>
                <a:cs typeface="Lexend Medium"/>
                <a:sym typeface="Lexend Medium"/>
              </a:rPr>
              <a:t>prises 119,756 text samples from diverse sources and genres, split evenly between human-generated (63,351 samples) and machine-generated (56,406 samples) texts.</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Includes an additional 5000 samples for validation, ensuring a balanced distribution crucial for robust and unbiased model development and evaluation.</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Uses a balanced dataset from SemEval containing texts from both machines and humans, preprocessed with tokenization to capture linguistic structures.</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Labels are encoded as 0 for human-generated and 1 for machine-generated, with a stratified 80-20 split of 95,806 training and 22,950 test samples to reduce bias and biases and ensure a credible dataset.</a:t>
            </a:r>
            <a:endParaRPr sz="16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600">
              <a:latin typeface="Lexend Medium"/>
              <a:ea typeface="Lexend Medium"/>
              <a:cs typeface="Lexend Medium"/>
              <a:sym typeface="Lexend Medium"/>
            </a:endParaRPr>
          </a:p>
        </p:txBody>
      </p:sp>
      <p:sp>
        <p:nvSpPr>
          <p:cNvPr id="383" name="Google Shape;383;p64"/>
          <p:cNvSpPr txBox="1"/>
          <p:nvPr/>
        </p:nvSpPr>
        <p:spPr>
          <a:xfrm>
            <a:off x="2227950" y="410900"/>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DATASET</a:t>
            </a:r>
            <a:endParaRPr sz="2400">
              <a:solidFill>
                <a:schemeClr val="dk1"/>
              </a:solidFill>
              <a:latin typeface="Lexend SemiBold"/>
              <a:ea typeface="Lexend SemiBold"/>
              <a:cs typeface="Lexend SemiBold"/>
              <a:sym typeface="Lexend SemiBold"/>
            </a:endParaRPr>
          </a:p>
        </p:txBody>
      </p:sp>
      <p:sp>
        <p:nvSpPr>
          <p:cNvPr id="384" name="Google Shape;384;p64"/>
          <p:cNvSpPr txBox="1"/>
          <p:nvPr/>
        </p:nvSpPr>
        <p:spPr>
          <a:xfrm>
            <a:off x="8185100" y="1483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6</a:t>
            </a:r>
            <a:endParaRPr sz="3400">
              <a:solidFill>
                <a:schemeClr val="dk1"/>
              </a:solidFill>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65"/>
          <p:cNvSpPr/>
          <p:nvPr/>
        </p:nvSpPr>
        <p:spPr>
          <a:xfrm>
            <a:off x="305100" y="1035150"/>
            <a:ext cx="85338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Utilizes pre-trained BERT-base-cased model containing 12 transformer blocks and 12 attention heads trained on BookCorpus and Wikipedia. Adds classification layer with sigmoid to output probability of text being human or machine generated.</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Initializes BERT weights, trains end-to-end on labeled dataset with binary cross-entropy loss, Adam optimizer, batch size of 16, learning rate of 1e-5 for 1 epoch with early stopping. Evaluates on test set with accuracy, precision, recall, F1.</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Also utilizes pre-trained RoBERTa-base model which improves on BERT by using more data and dynamically changing masking. Initializes RoBERTa weights and fine-tunes end-to-end for classification task in same way as BERT. Compares RoBERTa and BERT performance on test set.</a:t>
            </a:r>
            <a:endParaRPr sz="16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600">
              <a:latin typeface="Lexend Medium"/>
              <a:ea typeface="Lexend Medium"/>
              <a:cs typeface="Lexend Medium"/>
              <a:sym typeface="Lexend Medium"/>
            </a:endParaRPr>
          </a:p>
        </p:txBody>
      </p:sp>
      <p:sp>
        <p:nvSpPr>
          <p:cNvPr id="390" name="Google Shape;390;p65"/>
          <p:cNvSpPr txBox="1"/>
          <p:nvPr/>
        </p:nvSpPr>
        <p:spPr>
          <a:xfrm>
            <a:off x="2227950" y="339450"/>
            <a:ext cx="46881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latin typeface="Lexend SemiBold"/>
                <a:ea typeface="Lexend SemiBold"/>
                <a:cs typeface="Lexend SemiBold"/>
                <a:sym typeface="Lexend SemiBold"/>
              </a:rPr>
              <a:t>METHODOLOGY</a:t>
            </a:r>
            <a:endParaRPr sz="2400">
              <a:solidFill>
                <a:schemeClr val="dk1"/>
              </a:solidFill>
              <a:latin typeface="Lexend SemiBold"/>
              <a:ea typeface="Lexend SemiBold"/>
              <a:cs typeface="Lexend SemiBold"/>
              <a:sym typeface="Lexend SemiBold"/>
            </a:endParaRPr>
          </a:p>
        </p:txBody>
      </p:sp>
      <p:sp>
        <p:nvSpPr>
          <p:cNvPr id="391" name="Google Shape;391;p65"/>
          <p:cNvSpPr txBox="1"/>
          <p:nvPr/>
        </p:nvSpPr>
        <p:spPr>
          <a:xfrm>
            <a:off x="8209800" y="1855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7</a:t>
            </a:r>
            <a:endParaRPr sz="3400">
              <a:solidFill>
                <a:schemeClr val="dk1"/>
              </a:solidFill>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66"/>
          <p:cNvSpPr/>
          <p:nvPr/>
        </p:nvSpPr>
        <p:spPr>
          <a:xfrm>
            <a:off x="347975" y="1230700"/>
            <a:ext cx="5596500" cy="31881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Lexend Medium"/>
              <a:buChar char="●"/>
            </a:pPr>
            <a:r>
              <a:rPr lang="en-GB">
                <a:latin typeface="Lexend Medium"/>
                <a:ea typeface="Lexend Medium"/>
                <a:cs typeface="Lexend Medium"/>
                <a:sym typeface="Lexend Medium"/>
              </a:rPr>
              <a:t>BERT achieves high precision for both classes but lower recall for 'Human' class at 0.78, indicating room for improvement in identifying human labels. Overall validation accuracy is 87.65%.</a:t>
            </a:r>
            <a:endParaRPr>
              <a:latin typeface="Lexend Medium"/>
              <a:ea typeface="Lexend Medium"/>
              <a:cs typeface="Lexend Medium"/>
              <a:sym typeface="Lexend Medium"/>
            </a:endParaRPr>
          </a:p>
          <a:p>
            <a:pPr indent="-317500" lvl="0" marL="457200" rtl="0" algn="l">
              <a:lnSpc>
                <a:spcPct val="115000"/>
              </a:lnSpc>
              <a:spcBef>
                <a:spcPts val="0"/>
              </a:spcBef>
              <a:spcAft>
                <a:spcPts val="0"/>
              </a:spcAft>
              <a:buSzPts val="1400"/>
              <a:buFont typeface="Lexend Medium"/>
              <a:buChar char="●"/>
            </a:pPr>
            <a:r>
              <a:rPr lang="en-GB">
                <a:latin typeface="Lexend Medium"/>
                <a:ea typeface="Lexend Medium"/>
                <a:cs typeface="Lexend Medium"/>
                <a:sym typeface="Lexend Medium"/>
              </a:rPr>
              <a:t>RoBERTa achieves near perfect precision and recall for both classes, with F1-scores of 0.98 for 'Human' and 0.97 for 'Machine', showcasing robust performance with minimal misclassifications.</a:t>
            </a:r>
            <a:endParaRPr>
              <a:latin typeface="Lexend Medium"/>
              <a:ea typeface="Lexend Medium"/>
              <a:cs typeface="Lexend Medium"/>
              <a:sym typeface="Lexend Medium"/>
            </a:endParaRPr>
          </a:p>
          <a:p>
            <a:pPr indent="-317500" lvl="0" marL="457200" rtl="0" algn="l">
              <a:lnSpc>
                <a:spcPct val="115000"/>
              </a:lnSpc>
              <a:spcBef>
                <a:spcPts val="0"/>
              </a:spcBef>
              <a:spcAft>
                <a:spcPts val="0"/>
              </a:spcAft>
              <a:buSzPts val="1400"/>
              <a:buFont typeface="Lexend Medium"/>
              <a:buChar char="●"/>
            </a:pPr>
            <a:r>
              <a:rPr lang="en-GB">
                <a:latin typeface="Lexend Medium"/>
                <a:ea typeface="Lexend Medium"/>
                <a:cs typeface="Lexend Medium"/>
                <a:sym typeface="Lexend Medium"/>
              </a:rPr>
              <a:t>In comparison, RoBERTa outperforms BERT with perfect precision for 'Human', higher recall for both classes, and elevated F1-scores. Substantial support values further validate RoBERTa's reliability in accurately classifying human and machine text.</a:t>
            </a:r>
            <a:endParaRPr>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a:latin typeface="Lexend Medium"/>
              <a:ea typeface="Lexend Medium"/>
              <a:cs typeface="Lexend Medium"/>
              <a:sym typeface="Lexend Medium"/>
            </a:endParaRPr>
          </a:p>
        </p:txBody>
      </p:sp>
      <p:sp>
        <p:nvSpPr>
          <p:cNvPr id="397" name="Google Shape;397;p66"/>
          <p:cNvSpPr txBox="1"/>
          <p:nvPr/>
        </p:nvSpPr>
        <p:spPr>
          <a:xfrm>
            <a:off x="640500" y="393275"/>
            <a:ext cx="468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1"/>
                </a:solidFill>
                <a:latin typeface="Lexend SemiBold"/>
                <a:ea typeface="Lexend SemiBold"/>
                <a:cs typeface="Lexend SemiBold"/>
                <a:sym typeface="Lexend SemiBold"/>
              </a:rPr>
              <a:t>MODEL EVALUATION</a:t>
            </a:r>
            <a:endParaRPr sz="2500">
              <a:solidFill>
                <a:schemeClr val="dk1"/>
              </a:solidFill>
              <a:latin typeface="Lexend SemiBold"/>
              <a:ea typeface="Lexend SemiBold"/>
              <a:cs typeface="Lexend SemiBold"/>
              <a:sym typeface="Lexend SemiBold"/>
            </a:endParaRPr>
          </a:p>
        </p:txBody>
      </p:sp>
      <p:sp>
        <p:nvSpPr>
          <p:cNvPr id="398" name="Google Shape;398;p66"/>
          <p:cNvSpPr txBox="1"/>
          <p:nvPr/>
        </p:nvSpPr>
        <p:spPr>
          <a:xfrm>
            <a:off x="8246900" y="1483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8</a:t>
            </a:r>
            <a:endParaRPr sz="3400">
              <a:solidFill>
                <a:schemeClr val="dk1"/>
              </a:solidFill>
              <a:latin typeface="Lobster"/>
              <a:ea typeface="Lobster"/>
              <a:cs typeface="Lobster"/>
              <a:sym typeface="Lobster"/>
            </a:endParaRPr>
          </a:p>
        </p:txBody>
      </p:sp>
      <p:pic>
        <p:nvPicPr>
          <p:cNvPr id="399" name="Google Shape;399;p66"/>
          <p:cNvPicPr preferRelativeResize="0"/>
          <p:nvPr/>
        </p:nvPicPr>
        <p:blipFill>
          <a:blip r:embed="rId3">
            <a:alphaModFix/>
          </a:blip>
          <a:stretch>
            <a:fillRect/>
          </a:stretch>
        </p:blipFill>
        <p:spPr>
          <a:xfrm>
            <a:off x="6141457" y="742950"/>
            <a:ext cx="2697744" cy="1828800"/>
          </a:xfrm>
          <a:prstGeom prst="rect">
            <a:avLst/>
          </a:prstGeom>
          <a:noFill/>
          <a:ln>
            <a:noFill/>
          </a:ln>
        </p:spPr>
      </p:pic>
      <p:pic>
        <p:nvPicPr>
          <p:cNvPr id="400" name="Google Shape;400;p66"/>
          <p:cNvPicPr preferRelativeResize="0"/>
          <p:nvPr/>
        </p:nvPicPr>
        <p:blipFill>
          <a:blip r:embed="rId4">
            <a:alphaModFix/>
          </a:blip>
          <a:stretch>
            <a:fillRect/>
          </a:stretch>
        </p:blipFill>
        <p:spPr>
          <a:xfrm>
            <a:off x="6141450" y="2678700"/>
            <a:ext cx="2697750" cy="174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7"/>
          <p:cNvSpPr/>
          <p:nvPr/>
        </p:nvSpPr>
        <p:spPr>
          <a:xfrm>
            <a:off x="334675" y="1178425"/>
            <a:ext cx="83478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A limitation is the constrained computational hardware used for training, which could impact model scalability and performance in resource-intensive scenarios.</a:t>
            </a:r>
            <a:endParaRPr sz="1500">
              <a:latin typeface="Lexend Medium"/>
              <a:ea typeface="Lexend Medium"/>
              <a:cs typeface="Lexend Medium"/>
              <a:sym typeface="Lexend Medium"/>
            </a:endParaRPr>
          </a:p>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In conclusion, BERT outperformed RoBERTa on two validation sets, but both achieved satisfactory F1 scores over 0.7 for most classes. However, the study is limited by computational resources.</a:t>
            </a:r>
            <a:endParaRPr sz="1500">
              <a:latin typeface="Lexend Medium"/>
              <a:ea typeface="Lexend Medium"/>
              <a:cs typeface="Lexend Medium"/>
              <a:sym typeface="Lexend Medium"/>
            </a:endParaRPr>
          </a:p>
          <a:p>
            <a:pPr indent="-323850" lvl="0" marL="457200" rtl="0" algn="l">
              <a:lnSpc>
                <a:spcPct val="150000"/>
              </a:lnSpc>
              <a:spcBef>
                <a:spcPts val="0"/>
              </a:spcBef>
              <a:spcAft>
                <a:spcPts val="0"/>
              </a:spcAft>
              <a:buSzPts val="1500"/>
              <a:buFont typeface="Lexend Medium"/>
              <a:buChar char="●"/>
            </a:pPr>
            <a:r>
              <a:rPr lang="en-GB" sz="1500">
                <a:latin typeface="Lexend Medium"/>
                <a:ea typeface="Lexend Medium"/>
                <a:cs typeface="Lexend Medium"/>
                <a:sym typeface="Lexend Medium"/>
              </a:rPr>
              <a:t>Future work will create a hybrid model using an architecture that concurrently processes text with CNNs for spatial hierarchies and LSTMs for temporal dependencies. Combining results seeks to improve discriminative ability for differentiating human from machine text.</a:t>
            </a:r>
            <a:endParaRPr sz="1500">
              <a:latin typeface="Lexend Medium"/>
              <a:ea typeface="Lexend Medium"/>
              <a:cs typeface="Lexend Medium"/>
              <a:sym typeface="Lexend Medium"/>
            </a:endParaRPr>
          </a:p>
          <a:p>
            <a:pPr indent="0" lvl="0" marL="0" rtl="0" algn="l">
              <a:lnSpc>
                <a:spcPct val="150000"/>
              </a:lnSpc>
              <a:spcBef>
                <a:spcPts val="0"/>
              </a:spcBef>
              <a:spcAft>
                <a:spcPts val="0"/>
              </a:spcAft>
              <a:buNone/>
            </a:pPr>
            <a:r>
              <a:t/>
            </a:r>
            <a:endParaRPr sz="1500">
              <a:latin typeface="Lexend Medium"/>
              <a:ea typeface="Lexend Medium"/>
              <a:cs typeface="Lexend Medium"/>
              <a:sym typeface="Lexend Medium"/>
            </a:endParaRPr>
          </a:p>
        </p:txBody>
      </p:sp>
      <p:sp>
        <p:nvSpPr>
          <p:cNvPr id="406" name="Google Shape;406;p67"/>
          <p:cNvSpPr txBox="1"/>
          <p:nvPr/>
        </p:nvSpPr>
        <p:spPr>
          <a:xfrm>
            <a:off x="1162350" y="411700"/>
            <a:ext cx="681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200">
                <a:solidFill>
                  <a:schemeClr val="dk1"/>
                </a:solidFill>
                <a:latin typeface="Lexend SemiBold"/>
                <a:ea typeface="Lexend SemiBold"/>
                <a:cs typeface="Lexend SemiBold"/>
                <a:sym typeface="Lexend SemiBold"/>
              </a:rPr>
              <a:t>LIMITATION, CONCLUSION &amp; FUTURE WORK</a:t>
            </a:r>
            <a:endParaRPr sz="2200">
              <a:solidFill>
                <a:schemeClr val="dk1"/>
              </a:solidFill>
              <a:latin typeface="Lexend SemiBold"/>
              <a:ea typeface="Lexend SemiBold"/>
              <a:cs typeface="Lexend SemiBold"/>
              <a:sym typeface="Lexend SemiBold"/>
            </a:endParaRPr>
          </a:p>
        </p:txBody>
      </p:sp>
      <p:sp>
        <p:nvSpPr>
          <p:cNvPr id="407" name="Google Shape;407;p67"/>
          <p:cNvSpPr txBox="1"/>
          <p:nvPr/>
        </p:nvSpPr>
        <p:spPr>
          <a:xfrm>
            <a:off x="8222175"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9</a:t>
            </a:r>
            <a:endParaRPr sz="3400">
              <a:solidFill>
                <a:schemeClr val="dk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