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Lobster"/>
      <p:regular r:id="rId15"/>
    </p:embeddedFont>
    <p:embeddedFont>
      <p:font typeface="Anaheim"/>
      <p:regular r:id="rId16"/>
    </p:embeddedFont>
    <p:embeddedFont>
      <p:font typeface="Barlow Condensed ExtraBold"/>
      <p:bold r:id="rId17"/>
      <p:boldItalic r:id="rId18"/>
    </p:embeddedFont>
    <p:embeddedFont>
      <p:font typeface="Overpass Mono"/>
      <p:regular r:id="rId19"/>
      <p:bold r:id="rId20"/>
    </p:embeddedFont>
    <p:embeddedFont>
      <p:font typeface="Barlow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Mono-bold.fntdata"/><Relationship Id="rId11" Type="http://schemas.openxmlformats.org/officeDocument/2006/relationships/slide" Target="slides/slide7.xml"/><Relationship Id="rId22" Type="http://schemas.openxmlformats.org/officeDocument/2006/relationships/font" Target="fonts/Barlow-bold.fntdata"/><Relationship Id="rId10" Type="http://schemas.openxmlformats.org/officeDocument/2006/relationships/slide" Target="slides/slide6.xml"/><Relationship Id="rId21" Type="http://schemas.openxmlformats.org/officeDocument/2006/relationships/font" Target="fonts/Barlow-regular.fntdata"/><Relationship Id="rId13" Type="http://schemas.openxmlformats.org/officeDocument/2006/relationships/slide" Target="slides/slide9.xml"/><Relationship Id="rId24" Type="http://schemas.openxmlformats.org/officeDocument/2006/relationships/font" Target="fonts/Barlow-boldItalic.fntdata"/><Relationship Id="rId12" Type="http://schemas.openxmlformats.org/officeDocument/2006/relationships/slide" Target="slides/slide8.xml"/><Relationship Id="rId23" Type="http://schemas.openxmlformats.org/officeDocument/2006/relationships/font" Target="fonts/Barlow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obster-regular.fntdata"/><Relationship Id="rId14" Type="http://schemas.openxmlformats.org/officeDocument/2006/relationships/slide" Target="slides/slide10.xml"/><Relationship Id="rId17" Type="http://schemas.openxmlformats.org/officeDocument/2006/relationships/font" Target="fonts/BarlowCondensedExtraBold-bold.fntdata"/><Relationship Id="rId16" Type="http://schemas.openxmlformats.org/officeDocument/2006/relationships/font" Target="fonts/Anaheim-regular.fntdata"/><Relationship Id="rId5" Type="http://schemas.openxmlformats.org/officeDocument/2006/relationships/slide" Target="slides/slide1.xml"/><Relationship Id="rId19" Type="http://schemas.openxmlformats.org/officeDocument/2006/relationships/font" Target="fonts/OverpassMono-regular.fntdata"/><Relationship Id="rId6" Type="http://schemas.openxmlformats.org/officeDocument/2006/relationships/slide" Target="slides/slide2.xml"/><Relationship Id="rId18" Type="http://schemas.openxmlformats.org/officeDocument/2006/relationships/font" Target="fonts/BarlowCondensedExtra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9ed999a18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9ed999a18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9ed999a18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9ed999a18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9ed999a18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9ed999a18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22dda0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22dda0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9ed999a18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9ed999a18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9ed999a18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9ed999a18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623895a4f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623895a4f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Detect Machine generated texts using different LLM models</a:t>
            </a:r>
            <a:endParaRPr sz="4500"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Team No. 13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8424000" y="0"/>
            <a:ext cx="1790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1</a:t>
            </a:r>
            <a:endParaRPr sz="39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/>
          <p:nvPr/>
        </p:nvSpPr>
        <p:spPr>
          <a:xfrm>
            <a:off x="770550" y="154550"/>
            <a:ext cx="76029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</a:pPr>
            <a:r>
              <a:rPr b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Training Procedure:</a:t>
            </a: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At first we tokenize the data . After that s</a:t>
            </a: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plitting the dataset into train, validation, and test sets. Fine-tuning BERT and RoBERTa models on the train set, optimizing hyperparameters on the validation set.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</a:pPr>
            <a:r>
              <a:rPr b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Evaluation:</a:t>
            </a: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Assessing the best models on the test set using metrics like accuracy, precision, recall, and F1-score.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</a:pPr>
            <a:r>
              <a:rPr b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Error Analysis:</a:t>
            </a: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Investigating model mistakes for insights into failure modes. Providing qualitative analysis on distinctions between machine-generated and human texts.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0" name="Google Shape;410;p34"/>
          <p:cNvSpPr txBox="1"/>
          <p:nvPr/>
        </p:nvSpPr>
        <p:spPr>
          <a:xfrm>
            <a:off x="8424000" y="0"/>
            <a:ext cx="1790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9</a:t>
            </a:r>
            <a:endParaRPr sz="39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8" name="Google Shape;338;p26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39" name="Google Shape;339;p26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6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03</a:t>
            </a:r>
            <a:endParaRPr b="1" sz="3500"/>
          </a:p>
        </p:txBody>
      </p:sp>
      <p:sp>
        <p:nvSpPr>
          <p:cNvPr id="341" name="Google Shape;341;p26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2" name="Google Shape;342;p26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3" name="Google Shape;343;p26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Collected</a:t>
            </a:r>
            <a:r>
              <a:rPr lang="en"/>
              <a:t> Data</a:t>
            </a:r>
            <a:endParaRPr/>
          </a:p>
        </p:txBody>
      </p:sp>
      <p:sp>
        <p:nvSpPr>
          <p:cNvPr id="344" name="Google Shape;344;p26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5" name="Google Shape;345;p26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</p:txBody>
      </p:sp>
      <p:sp>
        <p:nvSpPr>
          <p:cNvPr id="346" name="Google Shape;346;p26"/>
          <p:cNvSpPr txBox="1"/>
          <p:nvPr/>
        </p:nvSpPr>
        <p:spPr>
          <a:xfrm>
            <a:off x="8424000" y="0"/>
            <a:ext cx="1790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2</a:t>
            </a:r>
            <a:endParaRPr sz="39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7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7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main objective is to</a:t>
            </a:r>
            <a:r>
              <a:rPr lang="en"/>
              <a:t> accurately detect machine generated text using large language models in order to ensure transparency and trust with AI systems, curb harmful </a:t>
            </a:r>
            <a:r>
              <a:rPr lang="en"/>
              <a:t>deep fakes</a:t>
            </a:r>
            <a:r>
              <a:rPr lang="en"/>
              <a:t>, and advance research on human-level language understanding.</a:t>
            </a:r>
            <a:endParaRPr/>
          </a:p>
        </p:txBody>
      </p:sp>
      <p:sp>
        <p:nvSpPr>
          <p:cNvPr id="353" name="Google Shape;353;p27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4" name="Google Shape;354;p27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7"/>
          <p:cNvSpPr txBox="1"/>
          <p:nvPr/>
        </p:nvSpPr>
        <p:spPr>
          <a:xfrm>
            <a:off x="8424000" y="0"/>
            <a:ext cx="1790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3</a:t>
            </a:r>
            <a:endParaRPr sz="39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/>
          <p:nvPr/>
        </p:nvSpPr>
        <p:spPr>
          <a:xfrm>
            <a:off x="821100" y="540000"/>
            <a:ext cx="76029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naheim"/>
              <a:buChar char="●"/>
            </a:pPr>
            <a:r>
              <a:rPr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Advanced language generation from large models makes it difficult to determine if text was human or machine produced, opening opportunities but also risks of harmful deception without proper attribution.</a:t>
            </a:r>
            <a:endParaRPr sz="17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naheim"/>
              <a:buChar char="●"/>
            </a:pPr>
            <a:r>
              <a:rPr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Detecting machine text is important for transparency/trust with AI, and curbing threats like </a:t>
            </a:r>
            <a:r>
              <a:rPr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deep fakes</a:t>
            </a:r>
            <a:r>
              <a:rPr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by identifying automatically generated propaganda and misinformation.</a:t>
            </a:r>
            <a:endParaRPr sz="17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naheim"/>
              <a:buChar char="●"/>
            </a:pPr>
            <a:r>
              <a:rPr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Distinguishing human and machine text provides insights into differences between natural language and models' capabilities, and acts as a benchmark for measuring progress in human-level language understanding.</a:t>
            </a:r>
            <a:endParaRPr sz="17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naheim"/>
              <a:buChar char="●"/>
            </a:pPr>
            <a:r>
              <a:rPr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There is a critical need to advance detection techniques to determine language origin, in order to ensure transparency in human-AI interaction and address potential harms of deceptive generation at scale. This work aims to address this challenge.</a:t>
            </a:r>
            <a:endParaRPr sz="17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1" name="Google Shape;361;p28"/>
          <p:cNvSpPr txBox="1"/>
          <p:nvPr/>
        </p:nvSpPr>
        <p:spPr>
          <a:xfrm>
            <a:off x="8424000" y="0"/>
            <a:ext cx="1790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4</a:t>
            </a:r>
            <a:endParaRPr sz="39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 txBox="1"/>
          <p:nvPr>
            <p:ph idx="15" type="title"/>
          </p:nvPr>
        </p:nvSpPr>
        <p:spPr>
          <a:xfrm>
            <a:off x="1278000" y="913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367" name="Google Shape;367;p29"/>
          <p:cNvSpPr txBox="1"/>
          <p:nvPr>
            <p:ph idx="1" type="subTitle"/>
          </p:nvPr>
        </p:nvSpPr>
        <p:spPr>
          <a:xfrm>
            <a:off x="3579099" y="1449550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Clean and preprocess texts, encode labels,tokenize and split data into train, validation and test sets.</a:t>
            </a:r>
            <a:endParaRPr sz="1300"/>
          </a:p>
        </p:txBody>
      </p:sp>
      <p:sp>
        <p:nvSpPr>
          <p:cNvPr id="368" name="Google Shape;368;p29"/>
          <p:cNvSpPr txBox="1"/>
          <p:nvPr>
            <p:ph type="title"/>
          </p:nvPr>
        </p:nvSpPr>
        <p:spPr>
          <a:xfrm>
            <a:off x="3548200" y="760300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Preprocessing</a:t>
            </a:r>
            <a:endParaRPr sz="1400"/>
          </a:p>
        </p:txBody>
      </p:sp>
      <p:sp>
        <p:nvSpPr>
          <p:cNvPr id="369" name="Google Shape;369;p29"/>
          <p:cNvSpPr txBox="1"/>
          <p:nvPr>
            <p:ph idx="2" type="subTitle"/>
          </p:nvPr>
        </p:nvSpPr>
        <p:spPr>
          <a:xfrm>
            <a:off x="831575" y="1449562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Collect data from pre </a:t>
            </a:r>
            <a:r>
              <a:rPr lang="en" sz="1300"/>
              <a:t>existing</a:t>
            </a:r>
            <a:r>
              <a:rPr lang="en" sz="1300"/>
              <a:t> datasets. We have collected data from the Semeval dataset.</a:t>
            </a:r>
            <a:endParaRPr sz="1300"/>
          </a:p>
        </p:txBody>
      </p:sp>
      <p:sp>
        <p:nvSpPr>
          <p:cNvPr id="370" name="Google Shape;370;p29"/>
          <p:cNvSpPr txBox="1"/>
          <p:nvPr>
            <p:ph idx="3" type="title"/>
          </p:nvPr>
        </p:nvSpPr>
        <p:spPr>
          <a:xfrm>
            <a:off x="804325" y="760300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Collection</a:t>
            </a:r>
            <a:endParaRPr sz="1600"/>
          </a:p>
        </p:txBody>
      </p:sp>
      <p:sp>
        <p:nvSpPr>
          <p:cNvPr id="371" name="Google Shape;371;p29"/>
          <p:cNvSpPr txBox="1"/>
          <p:nvPr>
            <p:ph idx="6" type="subTitle"/>
          </p:nvPr>
        </p:nvSpPr>
        <p:spPr>
          <a:xfrm>
            <a:off x="5188862" y="347887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Analyze the </a:t>
            </a:r>
            <a:r>
              <a:rPr lang="en" sz="1300"/>
              <a:t>error and fine tune the models on trial and error basis.</a:t>
            </a:r>
            <a:endParaRPr sz="1300"/>
          </a:p>
        </p:txBody>
      </p:sp>
      <p:sp>
        <p:nvSpPr>
          <p:cNvPr id="372" name="Google Shape;372;p29"/>
          <p:cNvSpPr txBox="1"/>
          <p:nvPr>
            <p:ph idx="7" type="title"/>
          </p:nvPr>
        </p:nvSpPr>
        <p:spPr>
          <a:xfrm>
            <a:off x="5157962" y="288927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Error Analysis</a:t>
            </a:r>
            <a:endParaRPr sz="1600"/>
          </a:p>
        </p:txBody>
      </p:sp>
      <p:sp>
        <p:nvSpPr>
          <p:cNvPr id="373" name="Google Shape;373;p29"/>
          <p:cNvSpPr txBox="1"/>
          <p:nvPr>
            <p:ph idx="8" type="subTitle"/>
          </p:nvPr>
        </p:nvSpPr>
        <p:spPr>
          <a:xfrm>
            <a:off x="6196975" y="1349900"/>
            <a:ext cx="2147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Train the model using BERT, RoBERTa and a hybrid model consisting LSTM, CNN and SVM/SGD.</a:t>
            </a:r>
            <a:endParaRPr sz="1300"/>
          </a:p>
        </p:txBody>
      </p:sp>
      <p:sp>
        <p:nvSpPr>
          <p:cNvPr id="374" name="Google Shape;374;p29"/>
          <p:cNvSpPr txBox="1"/>
          <p:nvPr>
            <p:ph idx="9" type="title"/>
          </p:nvPr>
        </p:nvSpPr>
        <p:spPr>
          <a:xfrm>
            <a:off x="6292075" y="760300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Model Training</a:t>
            </a:r>
            <a:endParaRPr sz="1600"/>
          </a:p>
        </p:txBody>
      </p:sp>
      <p:sp>
        <p:nvSpPr>
          <p:cNvPr id="375" name="Google Shape;375;p29"/>
          <p:cNvSpPr txBox="1"/>
          <p:nvPr>
            <p:ph idx="13" type="subTitle"/>
          </p:nvPr>
        </p:nvSpPr>
        <p:spPr>
          <a:xfrm>
            <a:off x="2028538" y="347887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Evaluate</a:t>
            </a:r>
            <a:r>
              <a:rPr lang="en" sz="1300"/>
              <a:t> each models accuracy, recall, precision and F1 score.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76" name="Google Shape;376;p29"/>
          <p:cNvSpPr txBox="1"/>
          <p:nvPr>
            <p:ph idx="14" type="title"/>
          </p:nvPr>
        </p:nvSpPr>
        <p:spPr>
          <a:xfrm>
            <a:off x="2092734" y="2889263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Model Evaluation</a:t>
            </a:r>
            <a:endParaRPr sz="1500"/>
          </a:p>
        </p:txBody>
      </p:sp>
      <p:sp>
        <p:nvSpPr>
          <p:cNvPr id="377" name="Google Shape;377;p29"/>
          <p:cNvSpPr txBox="1"/>
          <p:nvPr/>
        </p:nvSpPr>
        <p:spPr>
          <a:xfrm>
            <a:off x="8424000" y="0"/>
            <a:ext cx="1790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5</a:t>
            </a:r>
            <a:endParaRPr sz="39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idx="1" type="body"/>
          </p:nvPr>
        </p:nvSpPr>
        <p:spPr>
          <a:xfrm>
            <a:off x="4579525" y="18123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dataset comprises 119,575 text samples, evenly split between human-generated texts (news articles, social media posts, forum discussions, blogs, miscellaneous writings) and machine-generated texts (using GPT-3, CLIP, and other models), collected programmatically for training and evaluating machine text detection models at scale without human involvement to mitigate biases.</a:t>
            </a:r>
            <a:endParaRPr sz="1500"/>
          </a:p>
        </p:txBody>
      </p:sp>
      <p:sp>
        <p:nvSpPr>
          <p:cNvPr id="383" name="Google Shape;383;p30"/>
          <p:cNvSpPr txBox="1"/>
          <p:nvPr>
            <p:ph type="title"/>
          </p:nvPr>
        </p:nvSpPr>
        <p:spPr>
          <a:xfrm>
            <a:off x="4564231" y="11433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84" name="Google Shape;384;p30"/>
          <p:cNvSpPr txBox="1"/>
          <p:nvPr/>
        </p:nvSpPr>
        <p:spPr>
          <a:xfrm>
            <a:off x="8424000" y="358200"/>
            <a:ext cx="1790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6</a:t>
            </a:r>
            <a:endParaRPr sz="39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/>
        </p:nvSpPr>
        <p:spPr>
          <a:xfrm>
            <a:off x="770550" y="540000"/>
            <a:ext cx="76029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naheim"/>
              <a:buChar char="●"/>
            </a:pPr>
            <a:r>
              <a:rPr b="1"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Comprehensive Dataset Collection:</a:t>
            </a:r>
            <a:r>
              <a:rPr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Gathered a diverse dataset of 119,765 text samples for training and assessing machine-generated text detection models, featuring  63,351 human texts and 56,406 number of machine-generated texts.</a:t>
            </a:r>
            <a:endParaRPr sz="17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naheim"/>
              <a:buChar char="●"/>
            </a:pPr>
            <a:r>
              <a:rPr b="1"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Human Text Variety: </a:t>
            </a:r>
            <a:r>
              <a:rPr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Encompasses news articles (50,000), social media posts (50,000), forum discussions (10,000), blogs (5,000), and miscellaneous writings (4,757), drawn from reputable sources like CNN, BBC, Reuters, Twitter, Reddit, and Medium.</a:t>
            </a:r>
            <a:endParaRPr sz="17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naheim"/>
              <a:buChar char="●"/>
            </a:pPr>
            <a:r>
              <a:rPr b="1"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Machine-Generated Texts:</a:t>
            </a:r>
            <a:r>
              <a:rPr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Generated 119,757 texts using advanced models (GPT-3, CLIP), creating a balanced dataset essential for robust model development and evaluation.</a:t>
            </a:r>
            <a:endParaRPr sz="17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0" name="Google Shape;390;p31"/>
          <p:cNvSpPr txBox="1"/>
          <p:nvPr/>
        </p:nvSpPr>
        <p:spPr>
          <a:xfrm>
            <a:off x="8424000" y="0"/>
            <a:ext cx="1790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7</a:t>
            </a:r>
            <a:endParaRPr sz="39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/>
          <p:nvPr>
            <p:ph idx="1" type="body"/>
          </p:nvPr>
        </p:nvSpPr>
        <p:spPr>
          <a:xfrm>
            <a:off x="4579525" y="1933775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Through this supervised approach with </a:t>
            </a:r>
            <a:r>
              <a:rPr lang="en" sz="1900"/>
              <a:t>pre trained</a:t>
            </a:r>
            <a:r>
              <a:rPr lang="en" sz="1900"/>
              <a:t> language models, specifically BERT and RoBERTa, we aim to develop an efficient method for machine-generated text detection. Along with that we will implement a hybrid model using LSTM,CNN and SVM/SGD. </a:t>
            </a:r>
            <a:endParaRPr sz="1900"/>
          </a:p>
        </p:txBody>
      </p:sp>
      <p:sp>
        <p:nvSpPr>
          <p:cNvPr id="396" name="Google Shape;396;p32"/>
          <p:cNvSpPr txBox="1"/>
          <p:nvPr>
            <p:ph type="title"/>
          </p:nvPr>
        </p:nvSpPr>
        <p:spPr>
          <a:xfrm>
            <a:off x="4564231" y="8541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</p:txBody>
      </p:sp>
      <p:sp>
        <p:nvSpPr>
          <p:cNvPr id="397" name="Google Shape;397;p32"/>
          <p:cNvSpPr txBox="1"/>
          <p:nvPr/>
        </p:nvSpPr>
        <p:spPr>
          <a:xfrm>
            <a:off x="8424000" y="305675"/>
            <a:ext cx="1790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8</a:t>
            </a:r>
            <a:endParaRPr sz="39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/>
        </p:nvSpPr>
        <p:spPr>
          <a:xfrm>
            <a:off x="770550" y="540000"/>
            <a:ext cx="76029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</a:pPr>
            <a:r>
              <a:rPr b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Model Architecture: </a:t>
            </a: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At first we will train the dataset on pre-trained BERT and RoBERTa model. Later we will implement a hybrid model of LSTM,CNN and SVM/SGD.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03" name="Google Shape;4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775" y="2032049"/>
            <a:ext cx="6444448" cy="17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3"/>
          <p:cNvSpPr txBox="1"/>
          <p:nvPr/>
        </p:nvSpPr>
        <p:spPr>
          <a:xfrm>
            <a:off x="8424000" y="0"/>
            <a:ext cx="1790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8</a:t>
            </a:r>
            <a:endParaRPr sz="39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