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Lst>
  <p:notesMasterIdLst>
    <p:notesMasterId r:id="rId18"/>
  </p:notesMasterIdLst>
  <p:sldIdLst>
    <p:sldId id="274" r:id="rId5"/>
    <p:sldId id="275" r:id="rId6"/>
    <p:sldId id="277" r:id="rId7"/>
    <p:sldId id="276" r:id="rId8"/>
    <p:sldId id="261" r:id="rId9"/>
    <p:sldId id="264" r:id="rId10"/>
    <p:sldId id="265" r:id="rId11"/>
    <p:sldId id="266" r:id="rId12"/>
    <p:sldId id="268" r:id="rId13"/>
    <p:sldId id="278" r:id="rId14"/>
    <p:sldId id="279" r:id="rId15"/>
    <p:sldId id="280"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09D0C-45D6-42B0-A236-AF4CA581DB4B}" type="datetimeFigureOut">
              <a:rPr lang="en-IN" smtClean="0"/>
              <a:t>15/04/23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C5A32-5FBB-4302-B544-CA0FAAA39826}" type="slidenum">
              <a:rPr lang="en-IN" smtClean="0"/>
              <a:t>‹#›</a:t>
            </a:fld>
            <a:endParaRPr lang="en-IN"/>
          </a:p>
        </p:txBody>
      </p:sp>
    </p:spTree>
    <p:extLst>
      <p:ext uri="{BB962C8B-B14F-4D97-AF65-F5344CB8AC3E}">
        <p14:creationId xmlns:p14="http://schemas.microsoft.com/office/powerpoint/2010/main" val="3426316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80C5A32-5FBB-4302-B544-CA0FAAA39826}" type="slidenum">
              <a:rPr lang="en-IN" smtClean="0"/>
              <a:t>8</a:t>
            </a:fld>
            <a:endParaRPr lang="en-IN"/>
          </a:p>
        </p:txBody>
      </p:sp>
    </p:spTree>
    <p:extLst>
      <p:ext uri="{BB962C8B-B14F-4D97-AF65-F5344CB8AC3E}">
        <p14:creationId xmlns:p14="http://schemas.microsoft.com/office/powerpoint/2010/main" val="145510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8F61A8B-1377-4A17-BECF-5B2A0DA2C03D}" type="datetimeFigureOut">
              <a:rPr lang="en-IN" smtClean="0"/>
              <a:t>15/04/23</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79EE4C7-F882-4423-B312-EE341BADD4D1}"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0656092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F61A8B-1377-4A17-BECF-5B2A0DA2C03D}" type="datetimeFigureOut">
              <a:rPr lang="en-IN" smtClean="0"/>
              <a:t>15/04/23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EE4C7-F882-4423-B312-EE341BADD4D1}" type="slidenum">
              <a:rPr lang="en-IN" smtClean="0"/>
              <a:t>‹#›</a:t>
            </a:fld>
            <a:endParaRPr lang="en-IN"/>
          </a:p>
        </p:txBody>
      </p:sp>
    </p:spTree>
    <p:extLst>
      <p:ext uri="{BB962C8B-B14F-4D97-AF65-F5344CB8AC3E}">
        <p14:creationId xmlns:p14="http://schemas.microsoft.com/office/powerpoint/2010/main" val="148852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B8F61A8B-1377-4A17-BECF-5B2A0DA2C03D}" type="datetimeFigureOut">
              <a:rPr lang="en-IN" smtClean="0"/>
              <a:t>15/04/23</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79EE4C7-F882-4423-B312-EE341BADD4D1}"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9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F61A8B-1377-4A17-BECF-5B2A0DA2C03D}" type="datetimeFigureOut">
              <a:rPr lang="en-IN" smtClean="0"/>
              <a:t>15/04/23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9EE4C7-F882-4423-B312-EE341BADD4D1}" type="slidenum">
              <a:rPr lang="en-IN" smtClean="0"/>
              <a:t>‹#›</a:t>
            </a:fld>
            <a:endParaRPr lang="en-IN"/>
          </a:p>
        </p:txBody>
      </p:sp>
    </p:spTree>
    <p:extLst>
      <p:ext uri="{BB962C8B-B14F-4D97-AF65-F5344CB8AC3E}">
        <p14:creationId xmlns:p14="http://schemas.microsoft.com/office/powerpoint/2010/main" val="146895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8F61A8B-1377-4A17-BECF-5B2A0DA2C03D}" type="datetimeFigureOut">
              <a:rPr lang="en-IN" smtClean="0"/>
              <a:t>15/04/23</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79EE4C7-F882-4423-B312-EE341BADD4D1}"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62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F61A8B-1377-4A17-BECF-5B2A0DA2C03D}" type="datetimeFigureOut">
              <a:rPr lang="en-IN" smtClean="0"/>
              <a:t>15/04/23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9EE4C7-F882-4423-B312-EE341BADD4D1}" type="slidenum">
              <a:rPr lang="en-IN" smtClean="0"/>
              <a:t>‹#›</a:t>
            </a:fld>
            <a:endParaRPr lang="en-IN"/>
          </a:p>
        </p:txBody>
      </p:sp>
    </p:spTree>
    <p:extLst>
      <p:ext uri="{BB962C8B-B14F-4D97-AF65-F5344CB8AC3E}">
        <p14:creationId xmlns:p14="http://schemas.microsoft.com/office/powerpoint/2010/main" val="124625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F61A8B-1377-4A17-BECF-5B2A0DA2C03D}" type="datetimeFigureOut">
              <a:rPr lang="en-IN" smtClean="0"/>
              <a:t>15/04/23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9EE4C7-F882-4423-B312-EE341BADD4D1}" type="slidenum">
              <a:rPr lang="en-IN" smtClean="0"/>
              <a:t>‹#›</a:t>
            </a:fld>
            <a:endParaRPr lang="en-IN"/>
          </a:p>
        </p:txBody>
      </p:sp>
    </p:spTree>
    <p:extLst>
      <p:ext uri="{BB962C8B-B14F-4D97-AF65-F5344CB8AC3E}">
        <p14:creationId xmlns:p14="http://schemas.microsoft.com/office/powerpoint/2010/main" val="314108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F61A8B-1377-4A17-BECF-5B2A0DA2C03D}" type="datetimeFigureOut">
              <a:rPr lang="en-IN" smtClean="0"/>
              <a:t>15/04/23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9EE4C7-F882-4423-B312-EE341BADD4D1}" type="slidenum">
              <a:rPr lang="en-IN" smtClean="0"/>
              <a:t>‹#›</a:t>
            </a:fld>
            <a:endParaRPr lang="en-IN"/>
          </a:p>
        </p:txBody>
      </p:sp>
    </p:spTree>
    <p:extLst>
      <p:ext uri="{BB962C8B-B14F-4D97-AF65-F5344CB8AC3E}">
        <p14:creationId xmlns:p14="http://schemas.microsoft.com/office/powerpoint/2010/main" val="240122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8F61A8B-1377-4A17-BECF-5B2A0DA2C03D}" type="datetimeFigureOut">
              <a:rPr lang="en-IN" smtClean="0"/>
              <a:t>15/04/23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9EE4C7-F882-4423-B312-EE341BADD4D1}" type="slidenum">
              <a:rPr lang="en-IN" smtClean="0"/>
              <a:t>‹#›</a:t>
            </a:fld>
            <a:endParaRPr lang="en-IN"/>
          </a:p>
        </p:txBody>
      </p:sp>
    </p:spTree>
    <p:extLst>
      <p:ext uri="{BB962C8B-B14F-4D97-AF65-F5344CB8AC3E}">
        <p14:creationId xmlns:p14="http://schemas.microsoft.com/office/powerpoint/2010/main" val="32485853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8F61A8B-1377-4A17-BECF-5B2A0DA2C03D}" type="datetimeFigureOut">
              <a:rPr lang="en-IN" smtClean="0"/>
              <a:t>15/04/23</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79EE4C7-F882-4423-B312-EE341BADD4D1}" type="slidenum">
              <a:rPr lang="en-IN" smtClean="0"/>
              <a:t>‹#›</a:t>
            </a:fld>
            <a:endParaRPr lang="en-IN"/>
          </a:p>
        </p:txBody>
      </p:sp>
    </p:spTree>
    <p:extLst>
      <p:ext uri="{BB962C8B-B14F-4D97-AF65-F5344CB8AC3E}">
        <p14:creationId xmlns:p14="http://schemas.microsoft.com/office/powerpoint/2010/main" val="241779166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8F61A8B-1377-4A17-BECF-5B2A0DA2C03D}" type="datetimeFigureOut">
              <a:rPr lang="en-IN" smtClean="0"/>
              <a:t>15/04/23</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79EE4C7-F882-4423-B312-EE341BADD4D1}" type="slidenum">
              <a:rPr lang="en-IN" smtClean="0"/>
              <a:t>‹#›</a:t>
            </a:fld>
            <a:endParaRPr lang="en-IN"/>
          </a:p>
        </p:txBody>
      </p:sp>
    </p:spTree>
    <p:extLst>
      <p:ext uri="{BB962C8B-B14F-4D97-AF65-F5344CB8AC3E}">
        <p14:creationId xmlns:p14="http://schemas.microsoft.com/office/powerpoint/2010/main" val="173853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8F61A8B-1377-4A17-BECF-5B2A0DA2C03D}" type="datetimeFigureOut">
              <a:rPr lang="en-IN" smtClean="0"/>
              <a:t>15/04/23</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79EE4C7-F882-4423-B312-EE341BADD4D1}"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62168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earning_curve" TargetMode="External"/><Relationship Id="rId3" Type="http://schemas.openxmlformats.org/officeDocument/2006/relationships/hyperlink" Target="https://en.wikipedia.org/wiki/User_interface" TargetMode="External"/><Relationship Id="rId7" Type="http://schemas.openxmlformats.org/officeDocument/2006/relationships/hyperlink" Target="https://en.wikipedia.org/wiki/Text-based_user_interface"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s://en.wikipedia.org/wiki/Icon_(computing)" TargetMode="External"/><Relationship Id="rId5" Type="http://schemas.openxmlformats.org/officeDocument/2006/relationships/hyperlink" Target="https://en.wikipedia.org/wiki/Human%E2%80%93computer_interaction" TargetMode="External"/><Relationship Id="rId10" Type="http://schemas.openxmlformats.org/officeDocument/2006/relationships/hyperlink" Target="https://en.wikipedia.org/wiki/Computer_keyboard" TargetMode="External"/><Relationship Id="rId4" Type="http://schemas.openxmlformats.org/officeDocument/2006/relationships/hyperlink" Target="https://en.wikipedia.org/wiki/User_(computing)" TargetMode="External"/><Relationship Id="rId9" Type="http://schemas.openxmlformats.org/officeDocument/2006/relationships/hyperlink" Target="https://en.wikipedia.org/wiki/Command-line_interfa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A17E-EDCB-4F21-9E86-9B684CF7BAE8}"/>
              </a:ext>
            </a:extLst>
          </p:cNvPr>
          <p:cNvSpPr>
            <a:spLocks noGrp="1"/>
          </p:cNvSpPr>
          <p:nvPr>
            <p:ph type="title"/>
          </p:nvPr>
        </p:nvSpPr>
        <p:spPr>
          <a:xfrm>
            <a:off x="2176037" y="-183832"/>
            <a:ext cx="9537405" cy="6741041"/>
          </a:xfrm>
        </p:spPr>
        <p:txBody>
          <a:bodyPr>
            <a:normAutofit/>
          </a:bodyPr>
          <a:lstStyle/>
          <a:p>
            <a:r>
              <a:rPr lang="en-US" dirty="0">
                <a:solidFill>
                  <a:srgbClr val="FF0000"/>
                </a:solidFill>
              </a:rPr>
              <a:t>               Oops Project-1</a:t>
            </a:r>
            <a:br>
              <a:rPr lang="en-US" dirty="0">
                <a:solidFill>
                  <a:srgbClr val="FF0000"/>
                </a:solidFill>
              </a:rPr>
            </a:br>
            <a:r>
              <a:rPr lang="en-US" dirty="0">
                <a:solidFill>
                  <a:srgbClr val="FF0000"/>
                </a:solidFill>
              </a:rPr>
              <a:t>  (</a:t>
            </a:r>
            <a:r>
              <a:rPr lang="en-US" dirty="0">
                <a:solidFill>
                  <a:schemeClr val="accent1"/>
                </a:solidFill>
              </a:rPr>
              <a:t>object oriented programing</a:t>
            </a:r>
            <a:r>
              <a:rPr lang="en-US" dirty="0">
                <a:solidFill>
                  <a:srgbClr val="FF0000"/>
                </a:solidFill>
              </a:rPr>
              <a:t>)</a:t>
            </a:r>
            <a:br>
              <a:rPr lang="en-US" dirty="0">
                <a:solidFill>
                  <a:srgbClr val="FF0000"/>
                </a:solidFill>
              </a:rPr>
            </a:br>
            <a:br>
              <a:rPr lang="en-US" dirty="0">
                <a:solidFill>
                  <a:srgbClr val="FF0000"/>
                </a:solidFill>
              </a:rPr>
            </a:br>
            <a:r>
              <a:rPr lang="en-US" dirty="0">
                <a:solidFill>
                  <a:schemeClr val="tx1"/>
                </a:solidFill>
              </a:rPr>
              <a:t> TOPIC</a:t>
            </a:r>
            <a:r>
              <a:rPr lang="en-US" dirty="0">
                <a:solidFill>
                  <a:srgbClr val="FF0000"/>
                </a:solidFill>
              </a:rPr>
              <a:t>: </a:t>
            </a:r>
            <a:r>
              <a:rPr lang="en-US" dirty="0">
                <a:solidFill>
                  <a:srgbClr val="0070C0"/>
                </a:solidFill>
              </a:rPr>
              <a:t>Sports Registrations.</a:t>
            </a:r>
            <a:br>
              <a:rPr lang="en-US" dirty="0">
                <a:solidFill>
                  <a:srgbClr val="FF0000"/>
                </a:solidFill>
              </a:rPr>
            </a:br>
            <a:r>
              <a:rPr lang="en-US">
                <a:solidFill>
                  <a:srgbClr val="FF0000"/>
                </a:solidFill>
              </a:rPr>
              <a:t> </a:t>
            </a:r>
            <a:br>
              <a:rPr lang="en-US" sz="4000" dirty="0">
                <a:solidFill>
                  <a:srgbClr val="FF0000"/>
                </a:solidFill>
              </a:rPr>
            </a:br>
            <a:r>
              <a:rPr lang="en-US" sz="4000" dirty="0">
                <a:solidFill>
                  <a:schemeClr val="tx1"/>
                </a:solidFill>
              </a:rPr>
              <a:t>2010030236 - MOHAMMED ADNAN</a:t>
            </a:r>
            <a:endParaRPr lang="en-IN" sz="4000" dirty="0">
              <a:solidFill>
                <a:schemeClr val="tx1"/>
              </a:solidFill>
            </a:endParaRPr>
          </a:p>
        </p:txBody>
      </p:sp>
    </p:spTree>
    <p:extLst>
      <p:ext uri="{BB962C8B-B14F-4D97-AF65-F5344CB8AC3E}">
        <p14:creationId xmlns:p14="http://schemas.microsoft.com/office/powerpoint/2010/main" val="3009742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BCA80BC-8A1F-43DF-AC5E-68FB8BFBE425}"/>
              </a:ext>
            </a:extLst>
          </p:cNvPr>
          <p:cNvGraphicFramePr>
            <a:graphicFrameLocks noGrp="1"/>
          </p:cNvGraphicFramePr>
          <p:nvPr>
            <p:extLst>
              <p:ext uri="{D42A27DB-BD31-4B8C-83A1-F6EECF244321}">
                <p14:modId xmlns:p14="http://schemas.microsoft.com/office/powerpoint/2010/main" val="882493072"/>
              </p:ext>
            </p:extLst>
          </p:nvPr>
        </p:nvGraphicFramePr>
        <p:xfrm>
          <a:off x="0" y="0"/>
          <a:ext cx="12192000" cy="6709144"/>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600075146"/>
                    </a:ext>
                  </a:extLst>
                </a:gridCol>
              </a:tblGrid>
              <a:tr h="6709144">
                <a:tc>
                  <a:txBody>
                    <a:bodyPr/>
                    <a:lstStyle/>
                    <a:p>
                      <a:endParaRPr lang="en-IN"/>
                    </a:p>
                  </a:txBody>
                  <a:tcPr/>
                </a:tc>
                <a:extLst>
                  <a:ext uri="{0D108BD9-81ED-4DB2-BD59-A6C34878D82A}">
                    <a16:rowId xmlns:a16="http://schemas.microsoft.com/office/drawing/2014/main" val="3619742275"/>
                  </a:ext>
                </a:extLst>
              </a:tr>
            </a:tbl>
          </a:graphicData>
        </a:graphic>
      </p:graphicFrame>
      <p:pic>
        <p:nvPicPr>
          <p:cNvPr id="4" name="Picture 3">
            <a:extLst>
              <a:ext uri="{FF2B5EF4-FFF2-40B4-BE49-F238E27FC236}">
                <a16:creationId xmlns:a16="http://schemas.microsoft.com/office/drawing/2014/main" id="{47BC3C17-9F6E-4346-A2BD-83A89B332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741" y="382771"/>
            <a:ext cx="8867552" cy="5837275"/>
          </a:xfrm>
          <a:prstGeom prst="rect">
            <a:avLst/>
          </a:prstGeom>
        </p:spPr>
      </p:pic>
    </p:spTree>
    <p:extLst>
      <p:ext uri="{BB962C8B-B14F-4D97-AF65-F5344CB8AC3E}">
        <p14:creationId xmlns:p14="http://schemas.microsoft.com/office/powerpoint/2010/main" val="3217955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1477B-C634-4E9D-BF7C-C866C817B64D}"/>
              </a:ext>
            </a:extLst>
          </p:cNvPr>
          <p:cNvSpPr txBox="1"/>
          <p:nvPr/>
        </p:nvSpPr>
        <p:spPr>
          <a:xfrm>
            <a:off x="4029740" y="616688"/>
            <a:ext cx="5635255" cy="4893647"/>
          </a:xfrm>
          <a:prstGeom prst="rect">
            <a:avLst/>
          </a:prstGeom>
          <a:noFill/>
        </p:spPr>
        <p:txBody>
          <a:bodyPr wrap="square">
            <a:spAutoFit/>
          </a:bodyPr>
          <a:lstStyle/>
          <a:p>
            <a:r>
              <a:rPr lang="en-IN" sz="2400" dirty="0">
                <a:highlight>
                  <a:srgbClr val="00FFFF"/>
                </a:highlight>
              </a:rPr>
              <a:t>Step 1-</a:t>
            </a:r>
            <a:r>
              <a:rPr lang="en-IN" sz="2400" dirty="0"/>
              <a:t> START.</a:t>
            </a:r>
          </a:p>
          <a:p>
            <a:r>
              <a:rPr lang="en-IN" sz="2400" dirty="0">
                <a:highlight>
                  <a:srgbClr val="00FFFF"/>
                </a:highlight>
              </a:rPr>
              <a:t>STEP 2-</a:t>
            </a:r>
            <a:r>
              <a:rPr lang="en-IN" sz="2400" dirty="0"/>
              <a:t>Enter the name.</a:t>
            </a:r>
          </a:p>
          <a:p>
            <a:r>
              <a:rPr lang="en-IN" sz="2400" dirty="0">
                <a:highlight>
                  <a:srgbClr val="00FFFF"/>
                </a:highlight>
              </a:rPr>
              <a:t>Step 3- </a:t>
            </a:r>
            <a:r>
              <a:rPr lang="en-IN" sz="2400" dirty="0"/>
              <a:t>Enter the age.</a:t>
            </a:r>
          </a:p>
          <a:p>
            <a:r>
              <a:rPr lang="en-IN" sz="2400" dirty="0">
                <a:highlight>
                  <a:srgbClr val="00FFFF"/>
                </a:highlight>
              </a:rPr>
              <a:t>Step 4- </a:t>
            </a:r>
            <a:r>
              <a:rPr lang="en-IN" sz="2400" dirty="0"/>
              <a:t>Enter the ID number .</a:t>
            </a:r>
          </a:p>
          <a:p>
            <a:r>
              <a:rPr lang="en-IN" sz="2400" dirty="0">
                <a:highlight>
                  <a:srgbClr val="00FFFF"/>
                </a:highlight>
              </a:rPr>
              <a:t>Step 5-</a:t>
            </a:r>
            <a:r>
              <a:rPr lang="en-IN" sz="2400" dirty="0"/>
              <a:t>Enter the SPORTS category.</a:t>
            </a:r>
          </a:p>
          <a:p>
            <a:r>
              <a:rPr lang="en-IN" sz="2400" dirty="0">
                <a:highlight>
                  <a:srgbClr val="00FFFF"/>
                </a:highlight>
              </a:rPr>
              <a:t>Step 6</a:t>
            </a:r>
            <a:r>
              <a:rPr lang="en-IN" sz="2400" dirty="0"/>
              <a:t>-enter the sport which player is interested in.</a:t>
            </a:r>
          </a:p>
          <a:p>
            <a:r>
              <a:rPr lang="en-IN" sz="2400" dirty="0">
                <a:highlight>
                  <a:srgbClr val="00FFFF"/>
                </a:highlight>
              </a:rPr>
              <a:t>Step 7</a:t>
            </a:r>
            <a:r>
              <a:rPr lang="en-IN" sz="2400" dirty="0"/>
              <a:t>-Enter the mode of play singles/doubles.(if possible in sport).</a:t>
            </a:r>
          </a:p>
          <a:p>
            <a:r>
              <a:rPr lang="en-IN" sz="2400" dirty="0">
                <a:highlight>
                  <a:srgbClr val="00FFFF"/>
                </a:highlight>
              </a:rPr>
              <a:t>Step 8</a:t>
            </a:r>
            <a:r>
              <a:rPr lang="en-IN" sz="2400" dirty="0"/>
              <a:t>-Print the team </a:t>
            </a:r>
            <a:r>
              <a:rPr lang="en-IN" sz="2400" dirty="0" err="1"/>
              <a:t>n.o</a:t>
            </a:r>
            <a:r>
              <a:rPr lang="en-IN" sz="2400" dirty="0"/>
              <a:t> and the team details.</a:t>
            </a:r>
          </a:p>
          <a:p>
            <a:r>
              <a:rPr lang="en-IN" sz="2400" dirty="0">
                <a:highlight>
                  <a:srgbClr val="00FFFF"/>
                </a:highlight>
              </a:rPr>
              <a:t>Step 9</a:t>
            </a:r>
            <a:r>
              <a:rPr lang="en-IN" sz="2400" dirty="0"/>
              <a:t>-STOP.</a:t>
            </a:r>
          </a:p>
          <a:p>
            <a:endParaRPr lang="en-IN" sz="2400" dirty="0"/>
          </a:p>
        </p:txBody>
      </p:sp>
    </p:spTree>
    <p:extLst>
      <p:ext uri="{BB962C8B-B14F-4D97-AF65-F5344CB8AC3E}">
        <p14:creationId xmlns:p14="http://schemas.microsoft.com/office/powerpoint/2010/main" val="2751601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322106F-44B0-4864-9ECF-0216CFFA7845}"/>
              </a:ext>
            </a:extLst>
          </p:cNvPr>
          <p:cNvGraphicFramePr>
            <a:graphicFrameLocks noGrp="1"/>
          </p:cNvGraphicFramePr>
          <p:nvPr>
            <p:extLst>
              <p:ext uri="{D42A27DB-BD31-4B8C-83A1-F6EECF244321}">
                <p14:modId xmlns:p14="http://schemas.microsoft.com/office/powerpoint/2010/main" val="3153554031"/>
              </p:ext>
            </p:extLst>
          </p:nvPr>
        </p:nvGraphicFramePr>
        <p:xfrm>
          <a:off x="1" y="0"/>
          <a:ext cx="12099850" cy="6762307"/>
        </p:xfrm>
        <a:graphic>
          <a:graphicData uri="http://schemas.openxmlformats.org/drawingml/2006/table">
            <a:tbl>
              <a:tblPr firstRow="1" bandRow="1">
                <a:tableStyleId>{5C22544A-7EE6-4342-B048-85BDC9FD1C3A}</a:tableStyleId>
              </a:tblPr>
              <a:tblGrid>
                <a:gridCol w="12099850">
                  <a:extLst>
                    <a:ext uri="{9D8B030D-6E8A-4147-A177-3AD203B41FA5}">
                      <a16:colId xmlns:a16="http://schemas.microsoft.com/office/drawing/2014/main" val="1693821360"/>
                    </a:ext>
                  </a:extLst>
                </a:gridCol>
              </a:tblGrid>
              <a:tr h="6762307">
                <a:tc>
                  <a:txBody>
                    <a:bodyPr/>
                    <a:lstStyle/>
                    <a:p>
                      <a:endParaRPr lang="en-IN">
                        <a:solidFill>
                          <a:schemeClr val="accent4">
                            <a:lumMod val="20000"/>
                            <a:lumOff val="80000"/>
                          </a:schemeClr>
                        </a:solidFill>
                      </a:endParaRPr>
                    </a:p>
                  </a:txBody>
                  <a:tcPr/>
                </a:tc>
                <a:extLst>
                  <a:ext uri="{0D108BD9-81ED-4DB2-BD59-A6C34878D82A}">
                    <a16:rowId xmlns:a16="http://schemas.microsoft.com/office/drawing/2014/main" val="1246580706"/>
                  </a:ext>
                </a:extLst>
              </a:tr>
            </a:tbl>
          </a:graphicData>
        </a:graphic>
      </p:graphicFrame>
      <p:pic>
        <p:nvPicPr>
          <p:cNvPr id="4" name="Picture 3">
            <a:extLst>
              <a:ext uri="{FF2B5EF4-FFF2-40B4-BE49-F238E27FC236}">
                <a16:creationId xmlns:a16="http://schemas.microsoft.com/office/drawing/2014/main" id="{5153EC61-CE43-4BD8-ACE8-54C380287722}"/>
              </a:ext>
            </a:extLst>
          </p:cNvPr>
          <p:cNvPicPr>
            <a:picLocks noChangeAspect="1"/>
          </p:cNvPicPr>
          <p:nvPr/>
        </p:nvPicPr>
        <p:blipFill>
          <a:blip r:embed="rId2"/>
          <a:stretch>
            <a:fillRect/>
          </a:stretch>
        </p:blipFill>
        <p:spPr>
          <a:xfrm>
            <a:off x="46075" y="0"/>
            <a:ext cx="12099849" cy="6858000"/>
          </a:xfrm>
          <a:prstGeom prst="rect">
            <a:avLst/>
          </a:prstGeom>
        </p:spPr>
      </p:pic>
      <p:graphicFrame>
        <p:nvGraphicFramePr>
          <p:cNvPr id="5" name="Table 5">
            <a:extLst>
              <a:ext uri="{FF2B5EF4-FFF2-40B4-BE49-F238E27FC236}">
                <a16:creationId xmlns:a16="http://schemas.microsoft.com/office/drawing/2014/main" id="{E20B248D-0440-4795-8604-56DDC284DBAF}"/>
              </a:ext>
            </a:extLst>
          </p:cNvPr>
          <p:cNvGraphicFramePr>
            <a:graphicFrameLocks noGrp="1"/>
          </p:cNvGraphicFramePr>
          <p:nvPr>
            <p:extLst>
              <p:ext uri="{D42A27DB-BD31-4B8C-83A1-F6EECF244321}">
                <p14:modId xmlns:p14="http://schemas.microsoft.com/office/powerpoint/2010/main" val="2519358513"/>
              </p:ext>
            </p:extLst>
          </p:nvPr>
        </p:nvGraphicFramePr>
        <p:xfrm>
          <a:off x="2032000" y="350874"/>
          <a:ext cx="8128000" cy="608182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994298458"/>
                    </a:ext>
                  </a:extLst>
                </a:gridCol>
              </a:tblGrid>
              <a:tr h="6081823">
                <a:tc>
                  <a:txBody>
                    <a:bodyPr/>
                    <a:lstStyle/>
                    <a:p>
                      <a:r>
                        <a:rPr lang="en-US" dirty="0"/>
                        <a:t>Sample INPUT</a:t>
                      </a:r>
                    </a:p>
                    <a:p>
                      <a:endParaRPr lang="en-US" dirty="0"/>
                    </a:p>
                    <a:p>
                      <a:r>
                        <a:rPr lang="en-US" dirty="0"/>
                        <a:t>Name: enosh                                                                                       </a:t>
                      </a:r>
                    </a:p>
                    <a:p>
                      <a:r>
                        <a:rPr lang="en-US" dirty="0"/>
                        <a:t>ID </a:t>
                      </a:r>
                      <a:r>
                        <a:rPr lang="en-US" dirty="0" err="1"/>
                        <a:t>n.o</a:t>
                      </a:r>
                      <a:r>
                        <a:rPr lang="en-US" dirty="0"/>
                        <a:t> : 2010030255                                                                        </a:t>
                      </a:r>
                    </a:p>
                    <a:p>
                      <a:r>
                        <a:rPr lang="en-US" dirty="0"/>
                        <a:t>Sports : </a:t>
                      </a:r>
                      <a:r>
                        <a:rPr lang="en-US" dirty="0" err="1"/>
                        <a:t>tabletennis</a:t>
                      </a:r>
                      <a:r>
                        <a:rPr lang="en-US" dirty="0"/>
                        <a:t>                                                                                  </a:t>
                      </a:r>
                      <a:endParaRPr lang="en-IN" dirty="0"/>
                    </a:p>
                    <a:p>
                      <a:r>
                        <a:rPr lang="en-US" dirty="0"/>
                        <a:t> Mode of play: singles</a:t>
                      </a:r>
                    </a:p>
                    <a:p>
                      <a:endParaRPr lang="en-US" dirty="0"/>
                    </a:p>
                    <a:p>
                      <a:r>
                        <a:rPr lang="en-US" dirty="0"/>
                        <a:t>Sample OUTPUT</a:t>
                      </a:r>
                    </a:p>
                    <a:p>
                      <a:endParaRPr lang="en-US" dirty="0"/>
                    </a:p>
                    <a:p>
                      <a:r>
                        <a:rPr lang="en-US" dirty="0"/>
                        <a:t>Name: enosh</a:t>
                      </a:r>
                    </a:p>
                    <a:p>
                      <a:r>
                        <a:rPr lang="en-US" dirty="0"/>
                        <a:t>ID </a:t>
                      </a:r>
                      <a:r>
                        <a:rPr lang="en-US" dirty="0" err="1"/>
                        <a:t>n.o</a:t>
                      </a:r>
                      <a:r>
                        <a:rPr lang="en-US" dirty="0"/>
                        <a:t> : 2010030255                                                                        </a:t>
                      </a:r>
                    </a:p>
                    <a:p>
                      <a:r>
                        <a:rPr lang="en-US" dirty="0"/>
                        <a:t>Sports : </a:t>
                      </a:r>
                      <a:r>
                        <a:rPr lang="en-US" dirty="0" err="1"/>
                        <a:t>tabletennis</a:t>
                      </a:r>
                      <a:endParaRPr lang="en-US" dirty="0"/>
                    </a:p>
                    <a:p>
                      <a:r>
                        <a:rPr lang="en-US" dirty="0"/>
                        <a:t>Team </a:t>
                      </a:r>
                      <a:r>
                        <a:rPr lang="en-US" dirty="0" err="1"/>
                        <a:t>n.o</a:t>
                      </a:r>
                      <a:r>
                        <a:rPr lang="en-US" dirty="0"/>
                        <a:t> - 2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 of play: singles</a:t>
                      </a:r>
                    </a:p>
                    <a:p>
                      <a:r>
                        <a:rPr lang="en-US" dirty="0"/>
                        <a:t>                                                                         </a:t>
                      </a:r>
                      <a:endParaRPr lang="en-IN" dirty="0"/>
                    </a:p>
                  </a:txBody>
                  <a:tcPr/>
                </a:tc>
                <a:extLst>
                  <a:ext uri="{0D108BD9-81ED-4DB2-BD59-A6C34878D82A}">
                    <a16:rowId xmlns:a16="http://schemas.microsoft.com/office/drawing/2014/main" val="611941412"/>
                  </a:ext>
                </a:extLst>
              </a:tr>
            </a:tbl>
          </a:graphicData>
        </a:graphic>
      </p:graphicFrame>
    </p:spTree>
    <p:extLst>
      <p:ext uri="{BB962C8B-B14F-4D97-AF65-F5344CB8AC3E}">
        <p14:creationId xmlns:p14="http://schemas.microsoft.com/office/powerpoint/2010/main" val="975964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1C034A-5EEC-4124-88E1-EFED86F36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295014" cy="6730409"/>
          </a:xfrm>
          <a:prstGeom prst="rect">
            <a:avLst/>
          </a:prstGeom>
        </p:spPr>
      </p:pic>
      <p:graphicFrame>
        <p:nvGraphicFramePr>
          <p:cNvPr id="4" name="Table 4">
            <a:extLst>
              <a:ext uri="{FF2B5EF4-FFF2-40B4-BE49-F238E27FC236}">
                <a16:creationId xmlns:a16="http://schemas.microsoft.com/office/drawing/2014/main" id="{DD47ECD5-A1D0-4775-B740-BBDEF012892C}"/>
              </a:ext>
            </a:extLst>
          </p:cNvPr>
          <p:cNvGraphicFramePr>
            <a:graphicFrameLocks noGrp="1"/>
          </p:cNvGraphicFramePr>
          <p:nvPr>
            <p:extLst>
              <p:ext uri="{D42A27DB-BD31-4B8C-83A1-F6EECF244321}">
                <p14:modId xmlns:p14="http://schemas.microsoft.com/office/powerpoint/2010/main" val="1649074787"/>
              </p:ext>
            </p:extLst>
          </p:nvPr>
        </p:nvGraphicFramePr>
        <p:xfrm>
          <a:off x="5858540" y="850605"/>
          <a:ext cx="5592724" cy="4465674"/>
        </p:xfrm>
        <a:graphic>
          <a:graphicData uri="http://schemas.openxmlformats.org/drawingml/2006/table">
            <a:tbl>
              <a:tblPr firstRow="1" bandRow="1">
                <a:tableStyleId>{5C22544A-7EE6-4342-B048-85BDC9FD1C3A}</a:tableStyleId>
              </a:tblPr>
              <a:tblGrid>
                <a:gridCol w="5592724">
                  <a:extLst>
                    <a:ext uri="{9D8B030D-6E8A-4147-A177-3AD203B41FA5}">
                      <a16:colId xmlns:a16="http://schemas.microsoft.com/office/drawing/2014/main" val="1851564230"/>
                    </a:ext>
                  </a:extLst>
                </a:gridCol>
              </a:tblGrid>
              <a:tr h="4465674">
                <a:tc>
                  <a:txBody>
                    <a:bodyPr/>
                    <a:lstStyle/>
                    <a:p>
                      <a:r>
                        <a:rPr lang="en-US" sz="3200" dirty="0">
                          <a:solidFill>
                            <a:schemeClr val="accent2">
                              <a:lumMod val="60000"/>
                              <a:lumOff val="40000"/>
                            </a:schemeClr>
                          </a:solidFill>
                        </a:rPr>
                        <a:t>THANKS FOR WATCHING This Power Point Presentation</a:t>
                      </a:r>
                    </a:p>
                    <a:p>
                      <a:endParaRPr lang="en-US" sz="3200" dirty="0">
                        <a:solidFill>
                          <a:schemeClr val="tx1"/>
                        </a:solidFill>
                      </a:endParaRPr>
                    </a:p>
                    <a:p>
                      <a:r>
                        <a:rPr lang="en-US" sz="3200" dirty="0">
                          <a:solidFill>
                            <a:schemeClr val="bg2">
                              <a:lumMod val="50000"/>
                            </a:schemeClr>
                          </a:solidFill>
                        </a:rPr>
                        <a:t>Presented by:</a:t>
                      </a:r>
                    </a:p>
                    <a:p>
                      <a:r>
                        <a:rPr lang="en-US" sz="3200" dirty="0">
                          <a:solidFill>
                            <a:schemeClr val="tx1"/>
                          </a:solidFill>
                        </a:rPr>
                        <a:t>============</a:t>
                      </a:r>
                    </a:p>
                    <a:p>
                      <a:r>
                        <a:rPr lang="en-US" sz="3200" dirty="0">
                          <a:solidFill>
                            <a:schemeClr val="bg2"/>
                          </a:solidFill>
                        </a:rPr>
                        <a:t>MOHAMMED ADNAN</a:t>
                      </a:r>
                    </a:p>
                    <a:p>
                      <a:endParaRPr lang="en-IN" dirty="0"/>
                    </a:p>
                  </a:txBody>
                  <a:tcPr/>
                </a:tc>
                <a:extLst>
                  <a:ext uri="{0D108BD9-81ED-4DB2-BD59-A6C34878D82A}">
                    <a16:rowId xmlns:a16="http://schemas.microsoft.com/office/drawing/2014/main" val="954443595"/>
                  </a:ext>
                </a:extLst>
              </a:tr>
            </a:tbl>
          </a:graphicData>
        </a:graphic>
      </p:graphicFrame>
    </p:spTree>
    <p:extLst>
      <p:ext uri="{BB962C8B-B14F-4D97-AF65-F5344CB8AC3E}">
        <p14:creationId xmlns:p14="http://schemas.microsoft.com/office/powerpoint/2010/main" val="209813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523-80A1-4162-B85D-E5F610246F94}"/>
              </a:ext>
            </a:extLst>
          </p:cNvPr>
          <p:cNvSpPr>
            <a:spLocks noGrp="1"/>
          </p:cNvSpPr>
          <p:nvPr>
            <p:ph type="title"/>
          </p:nvPr>
        </p:nvSpPr>
        <p:spPr>
          <a:xfrm>
            <a:off x="1456660" y="85060"/>
            <a:ext cx="10735340" cy="6666613"/>
          </a:xfrm>
        </p:spPr>
        <p:txBody>
          <a:bodyPr/>
          <a:lstStyle/>
          <a:p>
            <a:endParaRPr lang="en-IN"/>
          </a:p>
        </p:txBody>
      </p:sp>
      <p:pic>
        <p:nvPicPr>
          <p:cNvPr id="4" name="Picture 3">
            <a:extLst>
              <a:ext uri="{FF2B5EF4-FFF2-40B4-BE49-F238E27FC236}">
                <a16:creationId xmlns:a16="http://schemas.microsoft.com/office/drawing/2014/main" id="{9F427521-B610-4B99-A7A3-499B1A8D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64435"/>
            <a:ext cx="12192000" cy="3381152"/>
          </a:xfrm>
          <a:prstGeom prst="rect">
            <a:avLst/>
          </a:prstGeom>
        </p:spPr>
      </p:pic>
      <p:graphicFrame>
        <p:nvGraphicFramePr>
          <p:cNvPr id="5" name="Table 5">
            <a:extLst>
              <a:ext uri="{FF2B5EF4-FFF2-40B4-BE49-F238E27FC236}">
                <a16:creationId xmlns:a16="http://schemas.microsoft.com/office/drawing/2014/main" id="{AE5B599B-8DFA-4A8B-B382-B35D6B43601C}"/>
              </a:ext>
            </a:extLst>
          </p:cNvPr>
          <p:cNvGraphicFramePr>
            <a:graphicFrameLocks noGrp="1"/>
          </p:cNvGraphicFramePr>
          <p:nvPr>
            <p:extLst>
              <p:ext uri="{D42A27DB-BD31-4B8C-83A1-F6EECF244321}">
                <p14:modId xmlns:p14="http://schemas.microsoft.com/office/powerpoint/2010/main" val="1739724456"/>
              </p:ext>
            </p:extLst>
          </p:nvPr>
        </p:nvGraphicFramePr>
        <p:xfrm>
          <a:off x="102782" y="31897"/>
          <a:ext cx="12192000" cy="47548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04152035"/>
                    </a:ext>
                  </a:extLst>
                </a:gridCol>
              </a:tblGrid>
              <a:tr h="4605417">
                <a:tc>
                  <a:txBody>
                    <a:bodyPr/>
                    <a:lstStyle/>
                    <a:p>
                      <a:r>
                        <a:rPr lang="en-US"/>
                        <a:t>QUESTION 8 :</a:t>
                      </a:r>
                    </a:p>
                    <a:p>
                      <a:r>
                        <a:rPr lang="en-US" err="1"/>
                        <a:t>Kartish</a:t>
                      </a:r>
                      <a:r>
                        <a:rPr lang="en-US"/>
                        <a:t> was the head of department for sports and games in a college. He wants to create an application for students to register for the sports they’re interested in to participate without any extra paperwork. Help </a:t>
                      </a:r>
                      <a:r>
                        <a:rPr lang="en-US" err="1"/>
                        <a:t>Kartish</a:t>
                      </a:r>
                      <a:r>
                        <a:rPr lang="en-US"/>
                        <a:t> in making this possible by using GUI. Events included: Basketball, Volleyball, Badminton, Tennis, Table tennis. Each game can have single or double participation if available.   </a:t>
                      </a:r>
                    </a:p>
                    <a:p>
                      <a:r>
                        <a:rPr lang="en-US" sz="2400">
                          <a:solidFill>
                            <a:schemeClr val="tx1"/>
                          </a:solidFill>
                        </a:rPr>
                        <a:t>TOPICS INVOLVED IN THIS PROJECT </a:t>
                      </a:r>
                      <a:r>
                        <a:rPr lang="en-US">
                          <a:solidFill>
                            <a:schemeClr val="tx1"/>
                          </a:solidFill>
                        </a:rPr>
                        <a:t>: </a:t>
                      </a:r>
                      <a:r>
                        <a:rPr lang="en-US">
                          <a:solidFill>
                            <a:schemeClr val="bg1"/>
                          </a:solidFill>
                        </a:rPr>
                        <a:t>1. Packages  2. </a:t>
                      </a:r>
                      <a:r>
                        <a:rPr lang="en-US" err="1">
                          <a:solidFill>
                            <a:schemeClr val="bg1"/>
                          </a:solidFill>
                        </a:rPr>
                        <a:t>Javax.swing</a:t>
                      </a:r>
                      <a:r>
                        <a:rPr lang="en-US">
                          <a:solidFill>
                            <a:schemeClr val="bg1"/>
                          </a:solidFill>
                        </a:rPr>
                        <a:t>  3. </a:t>
                      </a:r>
                      <a:r>
                        <a:rPr lang="en-US" err="1">
                          <a:solidFill>
                            <a:schemeClr val="bg1"/>
                          </a:solidFill>
                        </a:rPr>
                        <a:t>Java.awt.event</a:t>
                      </a:r>
                      <a:endParaRPr lang="en-US">
                        <a:solidFill>
                          <a:schemeClr val="bg1"/>
                        </a:solidFill>
                      </a:endParaRPr>
                    </a:p>
                    <a:p>
                      <a:r>
                        <a:rPr lang="en-IN" sz="2400">
                          <a:solidFill>
                            <a:srgbClr val="FF0000"/>
                          </a:solidFill>
                        </a:rPr>
                        <a:t>Pre-Defined  Classes </a:t>
                      </a:r>
                      <a:r>
                        <a:rPr lang="en-IN" sz="2400">
                          <a:solidFill>
                            <a:schemeClr val="tx1"/>
                          </a:solidFill>
                        </a:rPr>
                        <a:t>:</a:t>
                      </a:r>
                    </a:p>
                    <a:p>
                      <a:r>
                        <a:rPr lang="en-IN" sz="2400">
                          <a:solidFill>
                            <a:schemeClr val="tx1"/>
                          </a:solidFill>
                        </a:rPr>
                        <a:t>=====================</a:t>
                      </a:r>
                    </a:p>
                    <a:p>
                      <a:r>
                        <a:rPr lang="en-IN" err="1">
                          <a:solidFill>
                            <a:schemeClr val="tx1"/>
                          </a:solidFill>
                          <a:highlight>
                            <a:srgbClr val="FFFF00"/>
                          </a:highlight>
                        </a:rPr>
                        <a:t>jtextfield</a:t>
                      </a:r>
                      <a:r>
                        <a:rPr lang="en-IN">
                          <a:solidFill>
                            <a:schemeClr val="tx1"/>
                          </a:solidFill>
                          <a:highlight>
                            <a:srgbClr val="FFFF00"/>
                          </a:highlight>
                        </a:rPr>
                        <a:t> :  </a:t>
                      </a:r>
                      <a:r>
                        <a:rPr lang="en-US" sz="1800" b="0" i="0" kern="1200">
                          <a:solidFill>
                            <a:schemeClr val="lt1"/>
                          </a:solidFill>
                          <a:effectLst/>
                          <a:latin typeface="+mn-lt"/>
                          <a:ea typeface="+mn-ea"/>
                          <a:cs typeface="+mn-cs"/>
                        </a:rPr>
                        <a:t>The object of a </a:t>
                      </a:r>
                      <a:r>
                        <a:rPr lang="en-US" sz="1800" b="0" i="0" kern="1200" err="1">
                          <a:solidFill>
                            <a:schemeClr val="lt1"/>
                          </a:solidFill>
                          <a:effectLst/>
                          <a:latin typeface="+mn-lt"/>
                          <a:ea typeface="+mn-ea"/>
                          <a:cs typeface="+mn-cs"/>
                        </a:rPr>
                        <a:t>JTextField</a:t>
                      </a:r>
                      <a:r>
                        <a:rPr lang="en-US" sz="1800" b="0" i="0" kern="1200">
                          <a:solidFill>
                            <a:schemeClr val="lt1"/>
                          </a:solidFill>
                          <a:effectLst/>
                          <a:latin typeface="+mn-lt"/>
                          <a:ea typeface="+mn-ea"/>
                          <a:cs typeface="+mn-cs"/>
                        </a:rPr>
                        <a:t> class is a text component that allows the editing of a single line text. It inherits </a:t>
                      </a:r>
                      <a:r>
                        <a:rPr lang="en-US" sz="1800" b="0" i="0" kern="1200" err="1">
                          <a:solidFill>
                            <a:schemeClr val="lt1"/>
                          </a:solidFill>
                          <a:effectLst/>
                          <a:latin typeface="+mn-lt"/>
                          <a:ea typeface="+mn-ea"/>
                          <a:cs typeface="+mn-cs"/>
                        </a:rPr>
                        <a:t>JTextComponent</a:t>
                      </a:r>
                      <a:r>
                        <a:rPr lang="en-US" sz="1800" b="0" i="0" kern="1200">
                          <a:solidFill>
                            <a:schemeClr val="lt1"/>
                          </a:solidFill>
                          <a:effectLst/>
                          <a:latin typeface="+mn-lt"/>
                          <a:ea typeface="+mn-ea"/>
                          <a:cs typeface="+mn-cs"/>
                        </a:rPr>
                        <a:t> class.</a:t>
                      </a:r>
                    </a:p>
                    <a:p>
                      <a:r>
                        <a:rPr lang="en-IN" err="1">
                          <a:solidFill>
                            <a:schemeClr val="tx1"/>
                          </a:solidFill>
                          <a:highlight>
                            <a:srgbClr val="FFFF00"/>
                          </a:highlight>
                        </a:rPr>
                        <a:t>jframe</a:t>
                      </a:r>
                      <a:r>
                        <a:rPr lang="en-IN">
                          <a:solidFill>
                            <a:schemeClr val="tx1"/>
                          </a:solidFill>
                          <a:highlight>
                            <a:srgbClr val="FFFF00"/>
                          </a:highlight>
                        </a:rPr>
                        <a:t>:   </a:t>
                      </a:r>
                      <a:r>
                        <a:rPr lang="en-US" sz="1800" b="0" i="0" kern="1200">
                          <a:solidFill>
                            <a:schemeClr val="lt1"/>
                          </a:solidFill>
                          <a:effectLst/>
                          <a:latin typeface="+mn-lt"/>
                          <a:ea typeface="+mn-ea"/>
                          <a:cs typeface="+mn-cs"/>
                        </a:rPr>
                        <a:t>The </a:t>
                      </a:r>
                      <a:r>
                        <a:rPr lang="en-US" sz="1800" b="0" i="0" kern="1200" err="1">
                          <a:solidFill>
                            <a:schemeClr val="lt1"/>
                          </a:solidFill>
                          <a:effectLst/>
                          <a:latin typeface="+mn-lt"/>
                          <a:ea typeface="+mn-ea"/>
                          <a:cs typeface="+mn-cs"/>
                        </a:rPr>
                        <a:t>javax.swing.JFrame</a:t>
                      </a:r>
                      <a:r>
                        <a:rPr lang="en-US" sz="1800" b="0" i="0" kern="1200">
                          <a:solidFill>
                            <a:schemeClr val="lt1"/>
                          </a:solidFill>
                          <a:effectLst/>
                          <a:latin typeface="+mn-lt"/>
                          <a:ea typeface="+mn-ea"/>
                          <a:cs typeface="+mn-cs"/>
                        </a:rPr>
                        <a:t> class is a type of container which inherits the </a:t>
                      </a:r>
                      <a:r>
                        <a:rPr lang="en-US" sz="1800" b="0" i="0" kern="1200" err="1">
                          <a:solidFill>
                            <a:schemeClr val="lt1"/>
                          </a:solidFill>
                          <a:effectLst/>
                          <a:latin typeface="+mn-lt"/>
                          <a:ea typeface="+mn-ea"/>
                          <a:cs typeface="+mn-cs"/>
                        </a:rPr>
                        <a:t>java.awt.Frame</a:t>
                      </a:r>
                      <a:r>
                        <a:rPr lang="en-US" sz="1800" b="0" i="0" kern="1200">
                          <a:solidFill>
                            <a:schemeClr val="lt1"/>
                          </a:solidFill>
                          <a:effectLst/>
                          <a:latin typeface="+mn-lt"/>
                          <a:ea typeface="+mn-ea"/>
                          <a:cs typeface="+mn-cs"/>
                        </a:rPr>
                        <a:t> class. </a:t>
                      </a:r>
                      <a:r>
                        <a:rPr lang="en-US" sz="1800" b="0" i="0" kern="1200" err="1">
                          <a:solidFill>
                            <a:schemeClr val="lt1"/>
                          </a:solidFill>
                          <a:effectLst/>
                          <a:latin typeface="+mn-lt"/>
                          <a:ea typeface="+mn-ea"/>
                          <a:cs typeface="+mn-cs"/>
                        </a:rPr>
                        <a:t>JFrame</a:t>
                      </a:r>
                      <a:r>
                        <a:rPr lang="en-US" sz="1800" b="0" i="0" kern="1200">
                          <a:solidFill>
                            <a:schemeClr val="lt1"/>
                          </a:solidFill>
                          <a:effectLst/>
                          <a:latin typeface="+mn-lt"/>
                          <a:ea typeface="+mn-ea"/>
                          <a:cs typeface="+mn-cs"/>
                        </a:rPr>
                        <a:t> works like the main window where components like labels, buttons, </a:t>
                      </a:r>
                      <a:r>
                        <a:rPr lang="en-US" sz="1800" b="0" i="0" kern="1200" err="1">
                          <a:solidFill>
                            <a:schemeClr val="lt1"/>
                          </a:solidFill>
                          <a:effectLst/>
                          <a:latin typeface="+mn-lt"/>
                          <a:ea typeface="+mn-ea"/>
                          <a:cs typeface="+mn-cs"/>
                        </a:rPr>
                        <a:t>textfields</a:t>
                      </a:r>
                      <a:r>
                        <a:rPr lang="en-US" sz="1800" b="0" i="0" kern="1200">
                          <a:solidFill>
                            <a:schemeClr val="lt1"/>
                          </a:solidFill>
                          <a:effectLst/>
                          <a:latin typeface="+mn-lt"/>
                          <a:ea typeface="+mn-ea"/>
                          <a:cs typeface="+mn-cs"/>
                        </a:rPr>
                        <a:t> are added to create a GUI.</a:t>
                      </a:r>
                      <a:r>
                        <a:rPr lang="en-IN">
                          <a:solidFill>
                            <a:schemeClr val="tx1"/>
                          </a:solidFill>
                        </a:rPr>
                        <a:t>                      </a:t>
                      </a:r>
                    </a:p>
                    <a:p>
                      <a:r>
                        <a:rPr lang="en-IN">
                          <a:solidFill>
                            <a:schemeClr val="tx1"/>
                          </a:solidFill>
                          <a:highlight>
                            <a:srgbClr val="FFFF00"/>
                          </a:highlight>
                        </a:rPr>
                        <a:t> </a:t>
                      </a:r>
                      <a:r>
                        <a:rPr lang="en-IN" err="1">
                          <a:solidFill>
                            <a:schemeClr val="tx1"/>
                          </a:solidFill>
                          <a:highlight>
                            <a:srgbClr val="FFFF00"/>
                          </a:highlight>
                        </a:rPr>
                        <a:t>jbutton</a:t>
                      </a:r>
                      <a:r>
                        <a:rPr lang="en-IN">
                          <a:solidFill>
                            <a:schemeClr val="tx1"/>
                          </a:solidFill>
                          <a:highlight>
                            <a:srgbClr val="FFFF00"/>
                          </a:highlight>
                        </a:rPr>
                        <a:t>:</a:t>
                      </a:r>
                      <a:r>
                        <a:rPr lang="en-US" sz="1800" b="0" i="0" kern="1200">
                          <a:solidFill>
                            <a:schemeClr val="lt1"/>
                          </a:solidFill>
                          <a:effectLst/>
                          <a:latin typeface="+mn-lt"/>
                          <a:ea typeface="+mn-ea"/>
                          <a:cs typeface="+mn-cs"/>
                        </a:rPr>
                        <a:t>The </a:t>
                      </a:r>
                      <a:r>
                        <a:rPr lang="en-US" sz="1800" b="0" i="0" kern="1200" err="1">
                          <a:solidFill>
                            <a:schemeClr val="lt1"/>
                          </a:solidFill>
                          <a:effectLst/>
                          <a:latin typeface="+mn-lt"/>
                          <a:ea typeface="+mn-ea"/>
                          <a:cs typeface="+mn-cs"/>
                        </a:rPr>
                        <a:t>JButton</a:t>
                      </a:r>
                      <a:r>
                        <a:rPr lang="en-US" sz="1800" b="0" i="0" kern="1200">
                          <a:solidFill>
                            <a:schemeClr val="lt1"/>
                          </a:solidFill>
                          <a:effectLst/>
                          <a:latin typeface="+mn-lt"/>
                          <a:ea typeface="+mn-ea"/>
                          <a:cs typeface="+mn-cs"/>
                        </a:rPr>
                        <a:t> class is used to create a labeled button that has platform independent implementation. The application result in some action when the button is pushed. It inherits </a:t>
                      </a:r>
                      <a:r>
                        <a:rPr lang="en-US" sz="1800" b="0" i="0" kern="1200" err="1">
                          <a:solidFill>
                            <a:schemeClr val="lt1"/>
                          </a:solidFill>
                          <a:effectLst/>
                          <a:latin typeface="+mn-lt"/>
                          <a:ea typeface="+mn-ea"/>
                          <a:cs typeface="+mn-cs"/>
                        </a:rPr>
                        <a:t>AbstractButton</a:t>
                      </a:r>
                      <a:r>
                        <a:rPr lang="en-US" sz="1800" b="0" i="0" kern="1200">
                          <a:solidFill>
                            <a:schemeClr val="lt1"/>
                          </a:solidFill>
                          <a:effectLst/>
                          <a:latin typeface="+mn-lt"/>
                          <a:ea typeface="+mn-ea"/>
                          <a:cs typeface="+mn-cs"/>
                        </a:rPr>
                        <a:t> class</a:t>
                      </a:r>
                    </a:p>
                    <a:p>
                      <a:r>
                        <a:rPr lang="en-US" sz="1800" b="0" i="0" kern="1200" err="1">
                          <a:solidFill>
                            <a:schemeClr val="tx1"/>
                          </a:solidFill>
                          <a:effectLst/>
                          <a:highlight>
                            <a:srgbClr val="FFFF00"/>
                          </a:highlight>
                          <a:latin typeface="+mn-lt"/>
                          <a:ea typeface="+mn-ea"/>
                          <a:cs typeface="+mn-cs"/>
                        </a:rPr>
                        <a:t>Jlabel:</a:t>
                      </a:r>
                      <a:r>
                        <a:rPr lang="en-US" sz="1800" b="0" i="0" kern="1200" err="1">
                          <a:solidFill>
                            <a:schemeClr val="lt1"/>
                          </a:solidFill>
                          <a:effectLst/>
                          <a:highlight>
                            <a:srgbClr val="008080"/>
                          </a:highlight>
                          <a:latin typeface="+mn-lt"/>
                          <a:ea typeface="+mn-ea"/>
                          <a:cs typeface="+mn-cs"/>
                        </a:rPr>
                        <a:t>T</a:t>
                      </a:r>
                      <a:r>
                        <a:rPr lang="en-US" sz="1800" b="0" i="0" kern="1200" err="1">
                          <a:solidFill>
                            <a:schemeClr val="lt1"/>
                          </a:solidFill>
                          <a:effectLst/>
                          <a:latin typeface="+mn-lt"/>
                          <a:ea typeface="+mn-ea"/>
                          <a:cs typeface="+mn-cs"/>
                        </a:rPr>
                        <a:t>he</a:t>
                      </a:r>
                      <a:r>
                        <a:rPr lang="en-US" sz="1800" b="0" i="0" kern="1200">
                          <a:solidFill>
                            <a:schemeClr val="lt1"/>
                          </a:solidFill>
                          <a:effectLst/>
                          <a:latin typeface="+mn-lt"/>
                          <a:ea typeface="+mn-ea"/>
                          <a:cs typeface="+mn-cs"/>
                        </a:rPr>
                        <a:t> object of </a:t>
                      </a:r>
                      <a:r>
                        <a:rPr lang="en-US" sz="1800" b="0" i="0" kern="1200" err="1">
                          <a:solidFill>
                            <a:schemeClr val="lt1"/>
                          </a:solidFill>
                          <a:effectLst/>
                          <a:latin typeface="+mn-lt"/>
                          <a:ea typeface="+mn-ea"/>
                          <a:cs typeface="+mn-cs"/>
                        </a:rPr>
                        <a:t>JLabel</a:t>
                      </a:r>
                      <a:r>
                        <a:rPr lang="en-US" sz="1800" b="0" i="0" kern="1200">
                          <a:solidFill>
                            <a:schemeClr val="lt1"/>
                          </a:solidFill>
                          <a:effectLst/>
                          <a:latin typeface="+mn-lt"/>
                          <a:ea typeface="+mn-ea"/>
                          <a:cs typeface="+mn-cs"/>
                        </a:rPr>
                        <a:t> class is a component for placing text in a container. It is used to display a single line of read only text. The text can be changed by an application but a user cannot edit it directly. It inherits </a:t>
                      </a:r>
                      <a:r>
                        <a:rPr lang="en-US" sz="1800" b="0" i="0" kern="1200" err="1">
                          <a:solidFill>
                            <a:schemeClr val="lt1"/>
                          </a:solidFill>
                          <a:effectLst/>
                          <a:latin typeface="+mn-lt"/>
                          <a:ea typeface="+mn-ea"/>
                          <a:cs typeface="+mn-cs"/>
                        </a:rPr>
                        <a:t>JComponent</a:t>
                      </a:r>
                      <a:r>
                        <a:rPr lang="en-US" sz="1800" b="0" i="0" kern="1200">
                          <a:solidFill>
                            <a:schemeClr val="lt1"/>
                          </a:solidFill>
                          <a:effectLst/>
                          <a:latin typeface="+mn-lt"/>
                          <a:ea typeface="+mn-ea"/>
                          <a:cs typeface="+mn-cs"/>
                        </a:rPr>
                        <a:t> class.</a:t>
                      </a:r>
                      <a:endParaRPr lang="en-IN">
                        <a:solidFill>
                          <a:schemeClr val="tx1"/>
                        </a:solidFill>
                      </a:endParaRPr>
                    </a:p>
                  </a:txBody>
                  <a:tcPr/>
                </a:tc>
                <a:extLst>
                  <a:ext uri="{0D108BD9-81ED-4DB2-BD59-A6C34878D82A}">
                    <a16:rowId xmlns:a16="http://schemas.microsoft.com/office/drawing/2014/main" val="1340737911"/>
                  </a:ext>
                </a:extLst>
              </a:tr>
            </a:tbl>
          </a:graphicData>
        </a:graphic>
      </p:graphicFrame>
    </p:spTree>
    <p:extLst>
      <p:ext uri="{BB962C8B-B14F-4D97-AF65-F5344CB8AC3E}">
        <p14:creationId xmlns:p14="http://schemas.microsoft.com/office/powerpoint/2010/main" val="2001136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75F65-E725-45FA-8607-4B97176F4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0613" cy="6858000"/>
          </a:xfrm>
          <a:prstGeom prst="rect">
            <a:avLst/>
          </a:prstGeom>
        </p:spPr>
      </p:pic>
      <p:graphicFrame>
        <p:nvGraphicFramePr>
          <p:cNvPr id="5" name="Table 5">
            <a:extLst>
              <a:ext uri="{FF2B5EF4-FFF2-40B4-BE49-F238E27FC236}">
                <a16:creationId xmlns:a16="http://schemas.microsoft.com/office/drawing/2014/main" id="{F894E23D-36EF-468F-B049-991C24D5A5DD}"/>
              </a:ext>
            </a:extLst>
          </p:cNvPr>
          <p:cNvGraphicFramePr>
            <a:graphicFrameLocks noGrp="1"/>
          </p:cNvGraphicFramePr>
          <p:nvPr>
            <p:extLst>
              <p:ext uri="{D42A27DB-BD31-4B8C-83A1-F6EECF244321}">
                <p14:modId xmlns:p14="http://schemas.microsoft.com/office/powerpoint/2010/main" val="2209799776"/>
              </p:ext>
            </p:extLst>
          </p:nvPr>
        </p:nvGraphicFramePr>
        <p:xfrm>
          <a:off x="4455042" y="74429"/>
          <a:ext cx="7736958" cy="6783572"/>
        </p:xfrm>
        <a:graphic>
          <a:graphicData uri="http://schemas.openxmlformats.org/drawingml/2006/table">
            <a:tbl>
              <a:tblPr firstRow="1" bandRow="1">
                <a:tableStyleId>{5C22544A-7EE6-4342-B048-85BDC9FD1C3A}</a:tableStyleId>
              </a:tblPr>
              <a:tblGrid>
                <a:gridCol w="7736958">
                  <a:extLst>
                    <a:ext uri="{9D8B030D-6E8A-4147-A177-3AD203B41FA5}">
                      <a16:colId xmlns:a16="http://schemas.microsoft.com/office/drawing/2014/main" val="2329200644"/>
                    </a:ext>
                  </a:extLst>
                </a:gridCol>
              </a:tblGrid>
              <a:tr h="6783572">
                <a:tc>
                  <a:txBody>
                    <a:bodyPr/>
                    <a:lstStyle/>
                    <a:p>
                      <a:r>
                        <a:rPr lang="en-US" sz="4500" b="0" i="0" kern="1200" dirty="0">
                          <a:solidFill>
                            <a:schemeClr val="lt1"/>
                          </a:solidFill>
                          <a:effectLst/>
                          <a:latin typeface="+mn-lt"/>
                          <a:ea typeface="+mn-ea"/>
                          <a:cs typeface="+mn-cs"/>
                        </a:rPr>
                        <a:t>            what is GUI ?????</a:t>
                      </a:r>
                    </a:p>
                    <a:p>
                      <a:endParaRPr lang="en-US" sz="1800" b="0" i="0" kern="1200" dirty="0">
                        <a:solidFill>
                          <a:schemeClr val="lt1"/>
                        </a:solidFill>
                        <a:effectLst/>
                        <a:latin typeface="+mn-lt"/>
                        <a:ea typeface="+mn-ea"/>
                        <a:cs typeface="+mn-cs"/>
                      </a:endParaRPr>
                    </a:p>
                    <a:p>
                      <a:r>
                        <a:rPr lang="en-US" sz="1800" b="0" i="0" kern="1200" dirty="0">
                          <a:solidFill>
                            <a:schemeClr val="lt1"/>
                          </a:solidFill>
                          <a:effectLst/>
                          <a:latin typeface="+mn-lt"/>
                          <a:ea typeface="+mn-ea"/>
                          <a:cs typeface="+mn-cs"/>
                        </a:rPr>
                        <a:t>The </a:t>
                      </a:r>
                      <a:r>
                        <a:rPr lang="en-US" sz="1800" b="1" i="0" kern="1200" dirty="0">
                          <a:solidFill>
                            <a:schemeClr val="lt1"/>
                          </a:solidFill>
                          <a:effectLst/>
                          <a:latin typeface="+mn-lt"/>
                          <a:ea typeface="+mn-ea"/>
                          <a:cs typeface="+mn-cs"/>
                        </a:rPr>
                        <a:t>graphical user interface</a:t>
                      </a:r>
                      <a:r>
                        <a:rPr lang="en-US" sz="1800" b="0" i="0" kern="1200" dirty="0">
                          <a:solidFill>
                            <a:schemeClr val="lt1"/>
                          </a:solidFill>
                          <a:effectLst/>
                          <a:latin typeface="+mn-lt"/>
                          <a:ea typeface="+mn-ea"/>
                          <a:cs typeface="+mn-cs"/>
                        </a:rPr>
                        <a:t>  is a form of </a:t>
                      </a:r>
                      <a:r>
                        <a:rPr lang="en-US" sz="1800" b="0" i="0" u="none" strike="noStrike" kern="1200" dirty="0">
                          <a:solidFill>
                            <a:schemeClr val="lt1"/>
                          </a:solidFill>
                          <a:effectLst/>
                          <a:latin typeface="+mn-lt"/>
                          <a:ea typeface="+mn-ea"/>
                          <a:cs typeface="+mn-cs"/>
                          <a:hlinkClick r:id="rId3" tooltip="User interface"/>
                        </a:rPr>
                        <a:t>user interface</a:t>
                      </a:r>
                      <a:r>
                        <a:rPr lang="en-US" sz="1800" b="0" i="0" kern="1200" dirty="0">
                          <a:solidFill>
                            <a:schemeClr val="lt1"/>
                          </a:solidFill>
                          <a:effectLst/>
                          <a:latin typeface="+mn-lt"/>
                          <a:ea typeface="+mn-ea"/>
                          <a:cs typeface="+mn-cs"/>
                        </a:rPr>
                        <a:t> that allows </a:t>
                      </a:r>
                      <a:r>
                        <a:rPr lang="en-US" sz="1800" b="0" i="0" u="none" strike="noStrike" kern="1200" dirty="0">
                          <a:solidFill>
                            <a:schemeClr val="lt1"/>
                          </a:solidFill>
                          <a:effectLst/>
                          <a:latin typeface="+mn-lt"/>
                          <a:ea typeface="+mn-ea"/>
                          <a:cs typeface="+mn-cs"/>
                          <a:hlinkClick r:id="rId4" tooltip="User (computing)"/>
                        </a:rPr>
                        <a:t>users</a:t>
                      </a:r>
                      <a:r>
                        <a:rPr lang="en-US" sz="1800" b="0" i="0" kern="1200" dirty="0">
                          <a:solidFill>
                            <a:schemeClr val="lt1"/>
                          </a:solidFill>
                          <a:effectLst/>
                          <a:latin typeface="+mn-lt"/>
                          <a:ea typeface="+mn-ea"/>
                          <a:cs typeface="+mn-cs"/>
                        </a:rPr>
                        <a:t> to </a:t>
                      </a:r>
                      <a:r>
                        <a:rPr lang="en-US" sz="1800" b="0" i="0" u="none" strike="noStrike" kern="1200" dirty="0">
                          <a:solidFill>
                            <a:schemeClr val="lt1"/>
                          </a:solidFill>
                          <a:effectLst/>
                          <a:latin typeface="+mn-lt"/>
                          <a:ea typeface="+mn-ea"/>
                          <a:cs typeface="+mn-cs"/>
                          <a:hlinkClick r:id="rId5" tooltip="Human–computer interaction"/>
                        </a:rPr>
                        <a:t>interact with electronic devices</a:t>
                      </a:r>
                      <a:r>
                        <a:rPr lang="en-US" sz="1800" b="0" i="0" kern="1200" dirty="0">
                          <a:solidFill>
                            <a:schemeClr val="lt1"/>
                          </a:solidFill>
                          <a:effectLst/>
                          <a:latin typeface="+mn-lt"/>
                          <a:ea typeface="+mn-ea"/>
                          <a:cs typeface="+mn-cs"/>
                        </a:rPr>
                        <a:t> through graphical </a:t>
                      </a:r>
                      <a:r>
                        <a:rPr lang="en-US" sz="1800" b="0" i="0" u="none" strike="noStrike" kern="1200" dirty="0">
                          <a:solidFill>
                            <a:schemeClr val="lt1"/>
                          </a:solidFill>
                          <a:effectLst/>
                          <a:latin typeface="+mn-lt"/>
                          <a:ea typeface="+mn-ea"/>
                          <a:cs typeface="+mn-cs"/>
                          <a:hlinkClick r:id="rId6" tooltip="Icon (computing)"/>
                        </a:rPr>
                        <a:t>icons</a:t>
                      </a:r>
                      <a:r>
                        <a:rPr lang="en-US" sz="1800" b="0" i="0" kern="1200" dirty="0">
                          <a:solidFill>
                            <a:schemeClr val="lt1"/>
                          </a:solidFill>
                          <a:effectLst/>
                          <a:latin typeface="+mn-lt"/>
                          <a:ea typeface="+mn-ea"/>
                          <a:cs typeface="+mn-cs"/>
                        </a:rPr>
                        <a:t> and audio indicator such as primary notation, instead of </a:t>
                      </a:r>
                      <a:r>
                        <a:rPr lang="en-US" sz="1800" b="0" i="0" u="none" strike="noStrike" kern="1200" dirty="0">
                          <a:solidFill>
                            <a:schemeClr val="lt1"/>
                          </a:solidFill>
                          <a:effectLst/>
                          <a:latin typeface="+mn-lt"/>
                          <a:ea typeface="+mn-ea"/>
                          <a:cs typeface="+mn-cs"/>
                          <a:hlinkClick r:id="rId7" tooltip="Text-based user interface"/>
                        </a:rPr>
                        <a:t>text-based user interfaces</a:t>
                      </a:r>
                      <a:r>
                        <a:rPr lang="en-US" sz="1800" b="0" i="0" kern="1200" dirty="0">
                          <a:solidFill>
                            <a:schemeClr val="lt1"/>
                          </a:solidFill>
                          <a:effectLst/>
                          <a:latin typeface="+mn-lt"/>
                          <a:ea typeface="+mn-ea"/>
                          <a:cs typeface="+mn-cs"/>
                        </a:rPr>
                        <a:t>, typed command labels or text navigation. GUIs were introduced in reaction to the perceived steep </a:t>
                      </a:r>
                      <a:r>
                        <a:rPr lang="en-US" sz="1800" b="0" i="0" u="none" strike="noStrike" kern="1200" dirty="0">
                          <a:solidFill>
                            <a:schemeClr val="lt1"/>
                          </a:solidFill>
                          <a:effectLst/>
                          <a:latin typeface="+mn-lt"/>
                          <a:ea typeface="+mn-ea"/>
                          <a:cs typeface="+mn-cs"/>
                          <a:hlinkClick r:id="rId8" tooltip="Learning curve"/>
                        </a:rPr>
                        <a:t>learning curve</a:t>
                      </a:r>
                      <a:r>
                        <a:rPr lang="en-US" sz="1800" b="0" i="0" kern="1200" dirty="0">
                          <a:solidFill>
                            <a:schemeClr val="lt1"/>
                          </a:solidFill>
                          <a:effectLst/>
                          <a:latin typeface="+mn-lt"/>
                          <a:ea typeface="+mn-ea"/>
                          <a:cs typeface="+mn-cs"/>
                        </a:rPr>
                        <a:t> of </a:t>
                      </a:r>
                      <a:r>
                        <a:rPr lang="en-US" sz="1800" b="0" i="0" u="none" strike="noStrike" kern="1200" dirty="0">
                          <a:solidFill>
                            <a:schemeClr val="lt1"/>
                          </a:solidFill>
                          <a:effectLst/>
                          <a:latin typeface="+mn-lt"/>
                          <a:ea typeface="+mn-ea"/>
                          <a:cs typeface="+mn-cs"/>
                          <a:hlinkClick r:id="rId9" tooltip="Command-line interface"/>
                        </a:rPr>
                        <a:t>command-line interfaces</a:t>
                      </a:r>
                      <a:r>
                        <a:rPr lang="en-US" sz="1800" b="0" i="0" kern="1200" dirty="0">
                          <a:solidFill>
                            <a:schemeClr val="lt1"/>
                          </a:solidFill>
                          <a:effectLst/>
                          <a:latin typeface="+mn-lt"/>
                          <a:ea typeface="+mn-ea"/>
                          <a:cs typeface="+mn-cs"/>
                        </a:rPr>
                        <a:t>  which require commands to be typed on a </a:t>
                      </a:r>
                      <a:r>
                        <a:rPr lang="en-US" sz="1800" b="0" i="0" u="none" strike="noStrike" kern="1200" dirty="0">
                          <a:solidFill>
                            <a:schemeClr val="lt1"/>
                          </a:solidFill>
                          <a:effectLst/>
                          <a:latin typeface="+mn-lt"/>
                          <a:ea typeface="+mn-ea"/>
                          <a:cs typeface="+mn-cs"/>
                          <a:hlinkClick r:id="rId10" tooltip="Computer keyboard"/>
                        </a:rPr>
                        <a:t>computer keyboard</a:t>
                      </a:r>
                      <a:r>
                        <a:rPr lang="en-US" sz="1800" b="0" i="0" kern="1200" dirty="0">
                          <a:solidFill>
                            <a:schemeClr val="lt1"/>
                          </a:solidFill>
                          <a:effectLst/>
                          <a:latin typeface="+mn-lt"/>
                          <a:ea typeface="+mn-ea"/>
                          <a:cs typeface="+mn-cs"/>
                        </a:rPr>
                        <a:t>.</a:t>
                      </a:r>
                    </a:p>
                    <a:p>
                      <a:endParaRPr lang="en-US" sz="1800" b="0" i="0" kern="1200" dirty="0">
                        <a:solidFill>
                          <a:schemeClr val="lt1"/>
                        </a:solidFill>
                        <a:effectLst/>
                        <a:latin typeface="+mn-lt"/>
                        <a:ea typeface="+mn-ea"/>
                        <a:cs typeface="+mn-cs"/>
                      </a:endParaRPr>
                    </a:p>
                    <a:p>
                      <a:r>
                        <a:rPr lang="en-US" sz="1800" b="0" i="0" kern="1200" dirty="0">
                          <a:solidFill>
                            <a:srgbClr val="FF0000"/>
                          </a:solidFill>
                          <a:effectLst/>
                          <a:latin typeface="+mn-lt"/>
                          <a:ea typeface="+mn-ea"/>
                          <a:cs typeface="+mn-cs"/>
                        </a:rPr>
                        <a:t>                     </a:t>
                      </a:r>
                      <a:r>
                        <a:rPr lang="en-US" sz="4500" b="0" i="0" kern="1200" dirty="0">
                          <a:solidFill>
                            <a:srgbClr val="FF0000"/>
                          </a:solidFill>
                          <a:effectLst/>
                          <a:latin typeface="+mn-lt"/>
                          <a:ea typeface="+mn-ea"/>
                          <a:cs typeface="+mn-cs"/>
                        </a:rPr>
                        <a:t>IMPORTANCE OF GUI </a:t>
                      </a:r>
                      <a:r>
                        <a:rPr lang="en-US" sz="1800" b="0" i="0" kern="1200" dirty="0">
                          <a:solidFill>
                            <a:srgbClr val="FF0000"/>
                          </a:solidFill>
                          <a:effectLst/>
                          <a:latin typeface="+mn-lt"/>
                          <a:ea typeface="+mn-ea"/>
                          <a:cs typeface="+mn-cs"/>
                        </a:rPr>
                        <a:t>:</a:t>
                      </a:r>
                    </a:p>
                    <a:p>
                      <a:r>
                        <a:rPr lang="en-US" sz="1800" b="0" i="0" kern="1200" dirty="0">
                          <a:solidFill>
                            <a:schemeClr val="lt1"/>
                          </a:solidFill>
                          <a:effectLst/>
                          <a:latin typeface="+mn-lt"/>
                          <a:ea typeface="+mn-ea"/>
                          <a:cs typeface="+mn-cs"/>
                        </a:rPr>
                        <a:t>                                 =========================</a:t>
                      </a:r>
                    </a:p>
                    <a:p>
                      <a:r>
                        <a:rPr lang="en-US" sz="1800" b="0" i="0" kern="1200" dirty="0">
                          <a:solidFill>
                            <a:schemeClr val="lt1"/>
                          </a:solidFill>
                          <a:effectLst/>
                          <a:latin typeface="+mn-lt"/>
                          <a:ea typeface="+mn-ea"/>
                          <a:cs typeface="+mn-cs"/>
                        </a:rPr>
                        <a:t>GUI is an interface that allows users to interact with different electronic devices using icons and other visual indicators. The graphical user interfaces were created because command line interfaces were quite complicated and it was difficult to learn all the commands in it.</a:t>
                      </a:r>
                    </a:p>
                    <a:p>
                      <a:r>
                        <a:rPr lang="en-US" sz="1800" b="0" i="0" kern="1200" dirty="0">
                          <a:solidFill>
                            <a:schemeClr val="lt1"/>
                          </a:solidFill>
                          <a:effectLst/>
                          <a:latin typeface="+mn-lt"/>
                          <a:ea typeface="+mn-ea"/>
                          <a:cs typeface="+mn-cs"/>
                        </a:rPr>
                        <a:t>In today’s times, graphical user interfaces are used in many devices such as mobiles, MP3 players, gaming devices, smartphones etc.</a:t>
                      </a:r>
                    </a:p>
                    <a:p>
                      <a:endParaRPr lang="en-IN" dirty="0"/>
                    </a:p>
                  </a:txBody>
                  <a:tcPr/>
                </a:tc>
                <a:extLst>
                  <a:ext uri="{0D108BD9-81ED-4DB2-BD59-A6C34878D82A}">
                    <a16:rowId xmlns:a16="http://schemas.microsoft.com/office/drawing/2014/main" val="736904190"/>
                  </a:ext>
                </a:extLst>
              </a:tr>
            </a:tbl>
          </a:graphicData>
        </a:graphic>
      </p:graphicFrame>
    </p:spTree>
    <p:extLst>
      <p:ext uri="{BB962C8B-B14F-4D97-AF65-F5344CB8AC3E}">
        <p14:creationId xmlns:p14="http://schemas.microsoft.com/office/powerpoint/2010/main" val="3555635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7283A3E-F52E-411C-9ECE-719A276A2527}"/>
              </a:ext>
            </a:extLst>
          </p:cNvPr>
          <p:cNvGraphicFramePr>
            <a:graphicFrameLocks noGrp="1"/>
          </p:cNvGraphicFramePr>
          <p:nvPr>
            <p:extLst>
              <p:ext uri="{D42A27DB-BD31-4B8C-83A1-F6EECF244321}">
                <p14:modId xmlns:p14="http://schemas.microsoft.com/office/powerpoint/2010/main" val="1753982150"/>
              </p:ext>
            </p:extLst>
          </p:nvPr>
        </p:nvGraphicFramePr>
        <p:xfrm>
          <a:off x="1669311" y="95693"/>
          <a:ext cx="10522689" cy="6762307"/>
        </p:xfrm>
        <a:graphic>
          <a:graphicData uri="http://schemas.openxmlformats.org/drawingml/2006/table">
            <a:tbl>
              <a:tblPr firstRow="1" bandRow="1">
                <a:tableStyleId>{5C22544A-7EE6-4342-B048-85BDC9FD1C3A}</a:tableStyleId>
              </a:tblPr>
              <a:tblGrid>
                <a:gridCol w="10522689">
                  <a:extLst>
                    <a:ext uri="{9D8B030D-6E8A-4147-A177-3AD203B41FA5}">
                      <a16:colId xmlns:a16="http://schemas.microsoft.com/office/drawing/2014/main" val="639468715"/>
                    </a:ext>
                  </a:extLst>
                </a:gridCol>
              </a:tblGrid>
              <a:tr h="6762307">
                <a:tc>
                  <a:txBody>
                    <a:bodyPr/>
                    <a:lstStyle/>
                    <a:p>
                      <a:pPr>
                        <a:buFont typeface="Wingdings" panose="05000000000000000000" pitchFamily="2" charset="2"/>
                        <a:buChar char="q"/>
                      </a:pPr>
                      <a:endParaRPr lang="en-US" dirty="0">
                        <a:solidFill>
                          <a:srgbClr val="00B0F0"/>
                        </a:solidFill>
                        <a:latin typeface="Comic Sans MS" panose="030F0702030302020204" pitchFamily="66" charset="0"/>
                      </a:endParaRPr>
                    </a:p>
                    <a:p>
                      <a:pPr>
                        <a:buFont typeface="Wingdings" panose="05000000000000000000" pitchFamily="2" charset="2"/>
                        <a:buChar char="q"/>
                      </a:pPr>
                      <a:r>
                        <a:rPr lang="en-US" sz="4000" dirty="0">
                          <a:latin typeface="Algerian" panose="04020705040A02060702" pitchFamily="82" charset="0"/>
                        </a:rPr>
                        <a:t>OPTIONS FOR the user: </a:t>
                      </a:r>
                      <a:r>
                        <a:rPr lang="en-US" sz="4000" dirty="0">
                          <a:solidFill>
                            <a:schemeClr val="tx1"/>
                          </a:solidFill>
                          <a:latin typeface="Algerian" panose="04020705040A02060702" pitchFamily="82" charset="0"/>
                        </a:rPr>
                        <a:t>=========================</a:t>
                      </a:r>
                      <a:endParaRPr lang="en-US" sz="4000" dirty="0">
                        <a:solidFill>
                          <a:schemeClr val="tx1"/>
                        </a:solidFill>
                        <a:latin typeface="Comic Sans MS" panose="030F0702030302020204" pitchFamily="66" charset="0"/>
                      </a:endParaRPr>
                    </a:p>
                    <a:p>
                      <a:pPr>
                        <a:buFont typeface="Wingdings" panose="05000000000000000000" pitchFamily="2" charset="2"/>
                        <a:buChar char="q"/>
                      </a:pPr>
                      <a:endParaRPr lang="en-US" dirty="0">
                        <a:solidFill>
                          <a:srgbClr val="00B0F0"/>
                        </a:solidFill>
                        <a:latin typeface="Comic Sans MS" panose="030F0702030302020204" pitchFamily="66" charset="0"/>
                      </a:endParaRPr>
                    </a:p>
                    <a:p>
                      <a:pPr>
                        <a:buFont typeface="Wingdings" panose="05000000000000000000" pitchFamily="2" charset="2"/>
                        <a:buChar char="q"/>
                      </a:pPr>
                      <a:endParaRPr lang="en-US" dirty="0">
                        <a:solidFill>
                          <a:srgbClr val="00B0F0"/>
                        </a:solidFill>
                        <a:latin typeface="Comic Sans MS" panose="030F0702030302020204" pitchFamily="66" charset="0"/>
                      </a:endParaRPr>
                    </a:p>
                    <a:p>
                      <a:pPr>
                        <a:buFont typeface="Wingdings" panose="05000000000000000000" pitchFamily="2" charset="2"/>
                        <a:buChar char="q"/>
                      </a:pPr>
                      <a:r>
                        <a:rPr lang="en-US" dirty="0">
                          <a:solidFill>
                            <a:srgbClr val="00B0F0"/>
                          </a:solidFill>
                          <a:latin typeface="Comic Sans MS" panose="030F0702030302020204" pitchFamily="66" charset="0"/>
                        </a:rPr>
                        <a:t>  JOINING A TEAM.</a:t>
                      </a:r>
                    </a:p>
                    <a:p>
                      <a:pPr>
                        <a:buFont typeface="Wingdings" panose="05000000000000000000" pitchFamily="2" charset="2"/>
                        <a:buChar char="q"/>
                      </a:pPr>
                      <a:r>
                        <a:rPr lang="en-US" dirty="0">
                          <a:solidFill>
                            <a:srgbClr val="00B0F0"/>
                          </a:solidFill>
                          <a:latin typeface="Comic Sans MS" panose="030F0702030302020204" pitchFamily="66" charset="0"/>
                        </a:rPr>
                        <a:t>  REGISTERING IN A CLAN.</a:t>
                      </a:r>
                    </a:p>
                    <a:p>
                      <a:pPr>
                        <a:buFont typeface="Wingdings" panose="05000000000000000000" pitchFamily="2" charset="2"/>
                        <a:buChar char="q"/>
                      </a:pPr>
                      <a:r>
                        <a:rPr lang="en-US" dirty="0">
                          <a:solidFill>
                            <a:srgbClr val="00B0F0"/>
                          </a:solidFill>
                          <a:latin typeface="Comic Sans MS" panose="030F0702030302020204" pitchFamily="66" charset="0"/>
                        </a:rPr>
                        <a:t>  CHANGING TEAM OR CLAN.</a:t>
                      </a:r>
                    </a:p>
                    <a:p>
                      <a:pPr>
                        <a:buFont typeface="Wingdings" panose="05000000000000000000" pitchFamily="2" charset="2"/>
                        <a:buChar char="q"/>
                      </a:pPr>
                      <a:r>
                        <a:rPr lang="en-US" dirty="0">
                          <a:solidFill>
                            <a:srgbClr val="00B0F0"/>
                          </a:solidFill>
                          <a:latin typeface="Comic Sans MS" panose="030F0702030302020204" pitchFamily="66" charset="0"/>
                        </a:rPr>
                        <a:t>  PLAYING SINGLES OR DOUBLES ( IF AVAILABLE IN SPORT ).</a:t>
                      </a:r>
                    </a:p>
                    <a:p>
                      <a:pPr>
                        <a:buFont typeface="Wingdings" panose="05000000000000000000" pitchFamily="2" charset="2"/>
                        <a:buChar char="q"/>
                      </a:pPr>
                      <a:r>
                        <a:rPr lang="en-US" dirty="0">
                          <a:solidFill>
                            <a:srgbClr val="00B0F0"/>
                          </a:solidFill>
                          <a:latin typeface="Comic Sans MS" panose="030F0702030302020204" pitchFamily="66" charset="0"/>
                        </a:rPr>
                        <a:t>  CHECK TEAM STATUS AND RANKING.</a:t>
                      </a:r>
                    </a:p>
                    <a:p>
                      <a:pPr>
                        <a:buFont typeface="Wingdings" panose="05000000000000000000" pitchFamily="2" charset="2"/>
                        <a:buChar char="q"/>
                      </a:pPr>
                      <a:r>
                        <a:rPr lang="en-US" dirty="0">
                          <a:solidFill>
                            <a:srgbClr val="00B0F0"/>
                          </a:solidFill>
                          <a:latin typeface="Comic Sans MS" panose="030F0702030302020204" pitchFamily="66" charset="0"/>
                        </a:rPr>
                        <a:t>  LEAVING THE TEAM OR CLAN.</a:t>
                      </a:r>
                    </a:p>
                    <a:p>
                      <a:pPr>
                        <a:buFont typeface="Wingdings" panose="05000000000000000000" pitchFamily="2" charset="2"/>
                        <a:buChar char="q"/>
                      </a:pPr>
                      <a:r>
                        <a:rPr lang="en-US" dirty="0">
                          <a:solidFill>
                            <a:srgbClr val="00B0F0"/>
                          </a:solidFill>
                          <a:latin typeface="Comic Sans MS" panose="030F0702030302020204" pitchFamily="66" charset="0"/>
                        </a:rPr>
                        <a:t>  FUTURE GAME UPDAT</a:t>
                      </a:r>
                      <a:r>
                        <a:rPr lang="en-US" dirty="0">
                          <a:solidFill>
                            <a:srgbClr val="00B0F0"/>
                          </a:solidFill>
                        </a:rPr>
                        <a:t>ES .</a:t>
                      </a:r>
                    </a:p>
                    <a:p>
                      <a:endParaRPr lang="en-IN" dirty="0"/>
                    </a:p>
                  </a:txBody>
                  <a:tcPr/>
                </a:tc>
                <a:extLst>
                  <a:ext uri="{0D108BD9-81ED-4DB2-BD59-A6C34878D82A}">
                    <a16:rowId xmlns:a16="http://schemas.microsoft.com/office/drawing/2014/main" val="640358669"/>
                  </a:ext>
                </a:extLst>
              </a:tr>
            </a:tbl>
          </a:graphicData>
        </a:graphic>
      </p:graphicFrame>
    </p:spTree>
    <p:extLst>
      <p:ext uri="{BB962C8B-B14F-4D97-AF65-F5344CB8AC3E}">
        <p14:creationId xmlns:p14="http://schemas.microsoft.com/office/powerpoint/2010/main" val="40794785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5B02-E173-4286-9CE3-5EFB4E3B7B60}"/>
              </a:ext>
            </a:extLst>
          </p:cNvPr>
          <p:cNvSpPr>
            <a:spLocks noGrp="1"/>
          </p:cNvSpPr>
          <p:nvPr>
            <p:ph type="title"/>
          </p:nvPr>
        </p:nvSpPr>
        <p:spPr>
          <a:xfrm>
            <a:off x="3048000" y="587395"/>
            <a:ext cx="8770571" cy="1560716"/>
          </a:xfrm>
        </p:spPr>
        <p:txBody>
          <a:bodyPr>
            <a:noAutofit/>
          </a:bodyPr>
          <a:lstStyle/>
          <a:p>
            <a:r>
              <a:rPr lang="en-US" sz="5400" u="sng">
                <a:solidFill>
                  <a:srgbClr val="7030A0"/>
                </a:solidFill>
              </a:rPr>
              <a:t>PROJECT OBJECTIVES</a:t>
            </a:r>
            <a:endParaRPr lang="en-IN" sz="5400" u="sng">
              <a:solidFill>
                <a:srgbClr val="7030A0"/>
              </a:solidFill>
            </a:endParaRPr>
          </a:p>
        </p:txBody>
      </p:sp>
      <p:sp>
        <p:nvSpPr>
          <p:cNvPr id="3" name="Content Placeholder 2">
            <a:extLst>
              <a:ext uri="{FF2B5EF4-FFF2-40B4-BE49-F238E27FC236}">
                <a16:creationId xmlns:a16="http://schemas.microsoft.com/office/drawing/2014/main" id="{0D2147AB-96BF-43A5-8F39-556264C92811}"/>
              </a:ext>
            </a:extLst>
          </p:cNvPr>
          <p:cNvSpPr>
            <a:spLocks noGrp="1"/>
          </p:cNvSpPr>
          <p:nvPr>
            <p:ph idx="1"/>
          </p:nvPr>
        </p:nvSpPr>
        <p:spPr>
          <a:xfrm>
            <a:off x="2933700" y="2148112"/>
            <a:ext cx="8770571" cy="3093740"/>
          </a:xfrm>
        </p:spPr>
        <p:txBody>
          <a:bodyPr>
            <a:normAutofit lnSpcReduction="10000"/>
          </a:bodyPr>
          <a:lstStyle/>
          <a:p>
            <a:r>
              <a:rPr lang="en-US">
                <a:solidFill>
                  <a:srgbClr val="FF0000"/>
                </a:solidFill>
                <a:latin typeface="Arial" panose="020B0604020202020204" pitchFamily="34" charset="0"/>
                <a:cs typeface="Arial" panose="020B0604020202020204" pitchFamily="34" charset="0"/>
              </a:rPr>
              <a:t>THE OBJECTIVE OF THIS PROJECT IS TO PROVIDE MANAGEMENT FACILITY TO SPORTS FIELD.HERE ARE SOME SERVICES ALLOTED TO USERS</a:t>
            </a:r>
          </a:p>
          <a:p>
            <a:pPr>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It allows user multiple sports options.</a:t>
            </a:r>
          </a:p>
          <a:p>
            <a:pPr>
              <a:buFont typeface="Courier New" panose="02070309020205020404" pitchFamily="49" charset="0"/>
              <a:buChar char="o"/>
            </a:pPr>
            <a:r>
              <a:rPr lang="en-US">
                <a:latin typeface="Arial" panose="020B0604020202020204" pitchFamily="34" charset="0"/>
                <a:cs typeface="Arial" panose="020B0604020202020204" pitchFamily="34" charset="0"/>
              </a:rPr>
              <a:t>User can find option to enroll for singles and doubles (if available in sport).</a:t>
            </a:r>
            <a:endParaRPr lang="en-US" sz="2000">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a:latin typeface="Arial" panose="020B0604020202020204" pitchFamily="34" charset="0"/>
                <a:cs typeface="Arial" panose="020B0604020202020204" pitchFamily="34" charset="0"/>
              </a:rPr>
              <a:t>User friendly options .</a:t>
            </a:r>
          </a:p>
          <a:p>
            <a:pPr>
              <a:buFont typeface="Courier New" panose="02070309020205020404" pitchFamily="49" charset="0"/>
              <a:buChar char="o"/>
            </a:pPr>
            <a:r>
              <a:rPr lang="en-US" sz="2000">
                <a:latin typeface="Arial" panose="020B0604020202020204" pitchFamily="34" charset="0"/>
                <a:cs typeface="Arial" panose="020B0604020202020204" pitchFamily="34" charset="0"/>
              </a:rPr>
              <a:t>Modify enrollments easily.</a:t>
            </a:r>
          </a:p>
          <a:p>
            <a:endParaRPr lang="en-IN"/>
          </a:p>
        </p:txBody>
      </p:sp>
      <p:pic>
        <p:nvPicPr>
          <p:cNvPr id="5" name="Picture 4">
            <a:extLst>
              <a:ext uri="{FF2B5EF4-FFF2-40B4-BE49-F238E27FC236}">
                <a16:creationId xmlns:a16="http://schemas.microsoft.com/office/drawing/2014/main" id="{3D69168A-9855-4993-964F-1E0BEF1F7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33699" cy="1998921"/>
          </a:xfrm>
          <a:prstGeom prst="rect">
            <a:avLst/>
          </a:prstGeom>
        </p:spPr>
      </p:pic>
      <p:pic>
        <p:nvPicPr>
          <p:cNvPr id="9" name="Picture 8">
            <a:extLst>
              <a:ext uri="{FF2B5EF4-FFF2-40B4-BE49-F238E27FC236}">
                <a16:creationId xmlns:a16="http://schemas.microsoft.com/office/drawing/2014/main" id="{5C50795F-3068-4FF8-A9E4-F20BF432D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98922"/>
            <a:ext cx="2933698" cy="3157870"/>
          </a:xfrm>
          <a:prstGeom prst="rect">
            <a:avLst/>
          </a:prstGeom>
        </p:spPr>
      </p:pic>
      <p:pic>
        <p:nvPicPr>
          <p:cNvPr id="14" name="Picture 13">
            <a:extLst>
              <a:ext uri="{FF2B5EF4-FFF2-40B4-BE49-F238E27FC236}">
                <a16:creationId xmlns:a16="http://schemas.microsoft.com/office/drawing/2014/main" id="{4F01A36A-8CC7-47BD-9975-03450262C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56792"/>
            <a:ext cx="4965405" cy="1701208"/>
          </a:xfrm>
          <a:prstGeom prst="rect">
            <a:avLst/>
          </a:prstGeom>
        </p:spPr>
      </p:pic>
      <p:pic>
        <p:nvPicPr>
          <p:cNvPr id="16" name="Picture 15">
            <a:extLst>
              <a:ext uri="{FF2B5EF4-FFF2-40B4-BE49-F238E27FC236}">
                <a16:creationId xmlns:a16="http://schemas.microsoft.com/office/drawing/2014/main" id="{825C67AA-548D-4222-B04F-0115608630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4326" y="4114800"/>
            <a:ext cx="5082362" cy="2743200"/>
          </a:xfrm>
          <a:prstGeom prst="rect">
            <a:avLst/>
          </a:prstGeom>
        </p:spPr>
      </p:pic>
    </p:spTree>
    <p:extLst>
      <p:ext uri="{BB962C8B-B14F-4D97-AF65-F5344CB8AC3E}">
        <p14:creationId xmlns:p14="http://schemas.microsoft.com/office/powerpoint/2010/main" val="1155772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410EB-7029-41BF-A8F2-F0D329E849C9}"/>
              </a:ext>
            </a:extLst>
          </p:cNvPr>
          <p:cNvSpPr>
            <a:spLocks noGrp="1"/>
          </p:cNvSpPr>
          <p:nvPr>
            <p:ph idx="1"/>
          </p:nvPr>
        </p:nvSpPr>
        <p:spPr>
          <a:xfrm>
            <a:off x="200025" y="145255"/>
            <a:ext cx="11504247" cy="6577612"/>
          </a:xfrm>
        </p:spPr>
        <p:txBody>
          <a:bodyPr/>
          <a:lstStyle/>
          <a:p>
            <a:r>
              <a:rPr lang="en-US"/>
              <a:t>                                                                       </a:t>
            </a:r>
            <a:endParaRPr lang="en-IN"/>
          </a:p>
        </p:txBody>
      </p:sp>
      <p:sp>
        <p:nvSpPr>
          <p:cNvPr id="6" name="Oval 5">
            <a:extLst>
              <a:ext uri="{FF2B5EF4-FFF2-40B4-BE49-F238E27FC236}">
                <a16:creationId xmlns:a16="http://schemas.microsoft.com/office/drawing/2014/main" id="{DB00567E-4FDA-4ED6-BA5C-69474127D0F9}"/>
              </a:ext>
            </a:extLst>
          </p:cNvPr>
          <p:cNvSpPr/>
          <p:nvPr/>
        </p:nvSpPr>
        <p:spPr>
          <a:xfrm>
            <a:off x="6570921" y="135133"/>
            <a:ext cx="3859618" cy="13192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a:latin typeface="Chiller" panose="04020404031007020602" pitchFamily="82" charset="0"/>
              </a:rPr>
              <a:t>START</a:t>
            </a:r>
            <a:endParaRPr lang="en-IN" sz="6000">
              <a:latin typeface="Chiller" panose="04020404031007020602" pitchFamily="82" charset="0"/>
            </a:endParaRPr>
          </a:p>
        </p:txBody>
      </p:sp>
      <p:sp>
        <p:nvSpPr>
          <p:cNvPr id="7" name="Arrow: Down 6">
            <a:extLst>
              <a:ext uri="{FF2B5EF4-FFF2-40B4-BE49-F238E27FC236}">
                <a16:creationId xmlns:a16="http://schemas.microsoft.com/office/drawing/2014/main" id="{BE722BEF-7201-4872-BAE2-75029A284A61}"/>
              </a:ext>
            </a:extLst>
          </p:cNvPr>
          <p:cNvSpPr/>
          <p:nvPr/>
        </p:nvSpPr>
        <p:spPr>
          <a:xfrm>
            <a:off x="8167355" y="1464469"/>
            <a:ext cx="66675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D1E0F864-909C-484C-AC0E-F4CBD8180899}"/>
              </a:ext>
            </a:extLst>
          </p:cNvPr>
          <p:cNvSpPr/>
          <p:nvPr/>
        </p:nvSpPr>
        <p:spPr>
          <a:xfrm>
            <a:off x="6570921" y="1921669"/>
            <a:ext cx="3859618" cy="109061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Kristen ITC" panose="03050502040202030202" pitchFamily="66" charset="0"/>
              </a:rPr>
              <a:t>ENTER NAME</a:t>
            </a:r>
            <a:endParaRPr lang="en-IN" sz="2800">
              <a:latin typeface="Kristen ITC" panose="03050502040202030202" pitchFamily="66" charset="0"/>
            </a:endParaRPr>
          </a:p>
        </p:txBody>
      </p:sp>
      <p:sp>
        <p:nvSpPr>
          <p:cNvPr id="9" name="Arrow: Down 8">
            <a:extLst>
              <a:ext uri="{FF2B5EF4-FFF2-40B4-BE49-F238E27FC236}">
                <a16:creationId xmlns:a16="http://schemas.microsoft.com/office/drawing/2014/main" id="{12C66AF6-9823-4900-ABE1-A353735FA109}"/>
              </a:ext>
            </a:extLst>
          </p:cNvPr>
          <p:cNvSpPr/>
          <p:nvPr/>
        </p:nvSpPr>
        <p:spPr>
          <a:xfrm>
            <a:off x="8245935" y="2996133"/>
            <a:ext cx="509590" cy="552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10" name="Parallelogram 9">
            <a:extLst>
              <a:ext uri="{FF2B5EF4-FFF2-40B4-BE49-F238E27FC236}">
                <a16:creationId xmlns:a16="http://schemas.microsoft.com/office/drawing/2014/main" id="{63780FB2-E973-41B5-8C3F-0F40C1E14555}"/>
              </a:ext>
            </a:extLst>
          </p:cNvPr>
          <p:cNvSpPr/>
          <p:nvPr/>
        </p:nvSpPr>
        <p:spPr>
          <a:xfrm>
            <a:off x="6674310" y="3585736"/>
            <a:ext cx="3143250" cy="119063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Kristen ITC" panose="03050502040202030202" pitchFamily="66" charset="0"/>
              </a:rPr>
              <a:t>ENTER YOUR AGE</a:t>
            </a:r>
            <a:endParaRPr lang="en-IN" sz="2800">
              <a:latin typeface="Kristen ITC" panose="03050502040202030202" pitchFamily="66" charset="0"/>
            </a:endParaRPr>
          </a:p>
        </p:txBody>
      </p:sp>
      <p:sp>
        <p:nvSpPr>
          <p:cNvPr id="11" name="Arrow: Down 10">
            <a:extLst>
              <a:ext uri="{FF2B5EF4-FFF2-40B4-BE49-F238E27FC236}">
                <a16:creationId xmlns:a16="http://schemas.microsoft.com/office/drawing/2014/main" id="{B59C1F39-A395-4332-9C5E-43593D9965FE}"/>
              </a:ext>
            </a:extLst>
          </p:cNvPr>
          <p:cNvSpPr/>
          <p:nvPr/>
        </p:nvSpPr>
        <p:spPr>
          <a:xfrm>
            <a:off x="8128369" y="4813519"/>
            <a:ext cx="519115" cy="451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arallelogram 11">
            <a:extLst>
              <a:ext uri="{FF2B5EF4-FFF2-40B4-BE49-F238E27FC236}">
                <a16:creationId xmlns:a16="http://schemas.microsoft.com/office/drawing/2014/main" id="{E2F2C568-901C-4996-9925-FA5230F78B21}"/>
              </a:ext>
            </a:extLst>
          </p:cNvPr>
          <p:cNvSpPr/>
          <p:nvPr/>
        </p:nvSpPr>
        <p:spPr>
          <a:xfrm>
            <a:off x="5911702" y="5248275"/>
            <a:ext cx="4518836" cy="119063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latin typeface="Kristen ITC" panose="03050502040202030202" pitchFamily="66" charset="0"/>
              </a:rPr>
              <a:t>ENTER YOUR ID</a:t>
            </a:r>
            <a:endParaRPr lang="en-IN" sz="2800">
              <a:latin typeface="Kristen ITC" panose="03050502040202030202" pitchFamily="66" charset="0"/>
            </a:endParaRPr>
          </a:p>
        </p:txBody>
      </p:sp>
      <p:sp>
        <p:nvSpPr>
          <p:cNvPr id="13" name="TextBox 12">
            <a:extLst>
              <a:ext uri="{FF2B5EF4-FFF2-40B4-BE49-F238E27FC236}">
                <a16:creationId xmlns:a16="http://schemas.microsoft.com/office/drawing/2014/main" id="{F49AC847-14B2-469A-B2E0-05E70B9129F9}"/>
              </a:ext>
            </a:extLst>
          </p:cNvPr>
          <p:cNvSpPr txBox="1"/>
          <p:nvPr/>
        </p:nvSpPr>
        <p:spPr>
          <a:xfrm>
            <a:off x="1114807" y="1927370"/>
            <a:ext cx="4437943" cy="2169825"/>
          </a:xfrm>
          <a:prstGeom prst="rect">
            <a:avLst/>
          </a:prstGeom>
          <a:noFill/>
        </p:spPr>
        <p:txBody>
          <a:bodyPr wrap="square">
            <a:spAutoFit/>
          </a:bodyPr>
          <a:lstStyle/>
          <a:p>
            <a:r>
              <a:rPr lang="en-US" sz="4500" b="1">
                <a:latin typeface="Matura MT Script Capitals" panose="03020802060602070202" pitchFamily="66" charset="0"/>
              </a:rPr>
              <a:t>FLOW</a:t>
            </a:r>
            <a:br>
              <a:rPr lang="en-US" sz="4500" b="1">
                <a:latin typeface="Matura MT Script Capitals" panose="03020802060602070202" pitchFamily="66" charset="0"/>
              </a:rPr>
            </a:br>
            <a:br>
              <a:rPr lang="en-US" sz="4500" b="1">
                <a:latin typeface="Matura MT Script Capitals" panose="03020802060602070202" pitchFamily="66" charset="0"/>
              </a:rPr>
            </a:br>
            <a:r>
              <a:rPr lang="en-US" sz="4500" b="1">
                <a:latin typeface="Matura MT Script Capitals" panose="03020802060602070202" pitchFamily="66" charset="0"/>
              </a:rPr>
              <a:t>      CHART</a:t>
            </a:r>
            <a:endParaRPr lang="en-IN" sz="4500" b="1"/>
          </a:p>
        </p:txBody>
      </p:sp>
    </p:spTree>
    <p:extLst>
      <p:ext uri="{BB962C8B-B14F-4D97-AF65-F5344CB8AC3E}">
        <p14:creationId xmlns:p14="http://schemas.microsoft.com/office/powerpoint/2010/main" val="2212009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DF993D5-0A79-49F7-B162-A660E144FA85}"/>
              </a:ext>
            </a:extLst>
          </p:cNvPr>
          <p:cNvSpPr/>
          <p:nvPr/>
        </p:nvSpPr>
        <p:spPr>
          <a:xfrm>
            <a:off x="4181475" y="590550"/>
            <a:ext cx="4438649" cy="13049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a:latin typeface="Algerian" panose="04020705040A02060702" pitchFamily="82" charset="0"/>
              </a:rPr>
              <a:t>PLAY CATEGORY</a:t>
            </a:r>
            <a:endParaRPr lang="en-IN" sz="3600">
              <a:latin typeface="Algerian" panose="04020705040A02060702" pitchFamily="82" charset="0"/>
            </a:endParaRPr>
          </a:p>
        </p:txBody>
      </p:sp>
      <p:sp>
        <p:nvSpPr>
          <p:cNvPr id="9" name="Arrow: Bent-Up 8">
            <a:extLst>
              <a:ext uri="{FF2B5EF4-FFF2-40B4-BE49-F238E27FC236}">
                <a16:creationId xmlns:a16="http://schemas.microsoft.com/office/drawing/2014/main" id="{9064C7F9-FFCA-40A9-B3E7-1CC9B9BFA114}"/>
              </a:ext>
            </a:extLst>
          </p:cNvPr>
          <p:cNvSpPr/>
          <p:nvPr/>
        </p:nvSpPr>
        <p:spPr>
          <a:xfrm flipH="1" flipV="1">
            <a:off x="2336496" y="1030167"/>
            <a:ext cx="1866901" cy="1819278"/>
          </a:xfrm>
          <a:prstGeom prst="bentUpArrow">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Arrow: Down 9">
            <a:extLst>
              <a:ext uri="{FF2B5EF4-FFF2-40B4-BE49-F238E27FC236}">
                <a16:creationId xmlns:a16="http://schemas.microsoft.com/office/drawing/2014/main" id="{D12EB2F6-2FCB-4B2B-AB07-B05DC3CB8072}"/>
              </a:ext>
            </a:extLst>
          </p:cNvPr>
          <p:cNvSpPr/>
          <p:nvPr/>
        </p:nvSpPr>
        <p:spPr>
          <a:xfrm>
            <a:off x="6004532" y="1895475"/>
            <a:ext cx="720118" cy="800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1" name="Flowchart: Process 10">
            <a:extLst>
              <a:ext uri="{FF2B5EF4-FFF2-40B4-BE49-F238E27FC236}">
                <a16:creationId xmlns:a16="http://schemas.microsoft.com/office/drawing/2014/main" id="{08461396-31AD-4711-9B0F-014CFBFE7209}"/>
              </a:ext>
            </a:extLst>
          </p:cNvPr>
          <p:cNvSpPr/>
          <p:nvPr/>
        </p:nvSpPr>
        <p:spPr>
          <a:xfrm>
            <a:off x="1666875" y="2895599"/>
            <a:ext cx="1972468" cy="950649"/>
          </a:xfrm>
          <a:prstGeom prst="flowChartProcess">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t>COURT GAMES</a:t>
            </a:r>
            <a:endParaRPr lang="en-IN"/>
          </a:p>
        </p:txBody>
      </p:sp>
      <p:sp>
        <p:nvSpPr>
          <p:cNvPr id="12" name="Flowchart: Process 11">
            <a:extLst>
              <a:ext uri="{FF2B5EF4-FFF2-40B4-BE49-F238E27FC236}">
                <a16:creationId xmlns:a16="http://schemas.microsoft.com/office/drawing/2014/main" id="{247FCFE7-3A6F-416B-96E4-7E0B19630589}"/>
              </a:ext>
            </a:extLst>
          </p:cNvPr>
          <p:cNvSpPr/>
          <p:nvPr/>
        </p:nvSpPr>
        <p:spPr>
          <a:xfrm>
            <a:off x="9020174" y="2904991"/>
            <a:ext cx="2160587" cy="931863"/>
          </a:xfrm>
          <a:prstGeom prst="flowChartProcess">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t>INDOOR TYPE</a:t>
            </a:r>
            <a:endParaRPr lang="en-IN"/>
          </a:p>
        </p:txBody>
      </p:sp>
      <p:sp>
        <p:nvSpPr>
          <p:cNvPr id="13" name="Flowchart: Process 12">
            <a:extLst>
              <a:ext uri="{FF2B5EF4-FFF2-40B4-BE49-F238E27FC236}">
                <a16:creationId xmlns:a16="http://schemas.microsoft.com/office/drawing/2014/main" id="{06A4E51C-EB0E-42E5-827D-BE36AF3D7EDB}"/>
              </a:ext>
            </a:extLst>
          </p:cNvPr>
          <p:cNvSpPr/>
          <p:nvPr/>
        </p:nvSpPr>
        <p:spPr>
          <a:xfrm>
            <a:off x="5174456" y="2734468"/>
            <a:ext cx="2160587" cy="931863"/>
          </a:xfrm>
          <a:prstGeom prst="flowChartProcess">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t>LONG GROUND SPORT</a:t>
            </a:r>
            <a:endParaRPr lang="en-IN"/>
          </a:p>
        </p:txBody>
      </p:sp>
      <p:sp>
        <p:nvSpPr>
          <p:cNvPr id="14" name="Flowchart: Process 13">
            <a:extLst>
              <a:ext uri="{FF2B5EF4-FFF2-40B4-BE49-F238E27FC236}">
                <a16:creationId xmlns:a16="http://schemas.microsoft.com/office/drawing/2014/main" id="{1321066E-0636-4409-B18F-983D96C253B2}"/>
              </a:ext>
            </a:extLst>
          </p:cNvPr>
          <p:cNvSpPr/>
          <p:nvPr/>
        </p:nvSpPr>
        <p:spPr>
          <a:xfrm>
            <a:off x="1535906" y="4397358"/>
            <a:ext cx="2103437" cy="803292"/>
          </a:xfrm>
          <a:prstGeom prst="flowChartProcess">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t> </a:t>
            </a:r>
            <a:r>
              <a:rPr lang="en-US" sz="1600"/>
              <a:t>Basketball, Volleyball, Badminton, Tennis, Table tennis</a:t>
            </a:r>
            <a:r>
              <a:rPr lang="en-US"/>
              <a:t>.</a:t>
            </a:r>
            <a:endParaRPr lang="en-IN"/>
          </a:p>
        </p:txBody>
      </p:sp>
      <p:sp>
        <p:nvSpPr>
          <p:cNvPr id="15" name="Flowchart: Process 14">
            <a:extLst>
              <a:ext uri="{FF2B5EF4-FFF2-40B4-BE49-F238E27FC236}">
                <a16:creationId xmlns:a16="http://schemas.microsoft.com/office/drawing/2014/main" id="{41A0E136-EC03-4DDB-96D7-3D6C3870B5A0}"/>
              </a:ext>
            </a:extLst>
          </p:cNvPr>
          <p:cNvSpPr/>
          <p:nvPr/>
        </p:nvSpPr>
        <p:spPr>
          <a:xfrm>
            <a:off x="5174456" y="4397359"/>
            <a:ext cx="2103437" cy="803291"/>
          </a:xfrm>
          <a:prstGeom prst="flowChartProcess">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t>Cricket , hockey , foot ball .. </a:t>
            </a:r>
            <a:r>
              <a:rPr lang="en-US" err="1"/>
              <a:t>etc</a:t>
            </a:r>
            <a:r>
              <a:rPr lang="en-US"/>
              <a:t> . </a:t>
            </a:r>
            <a:endParaRPr lang="en-IN"/>
          </a:p>
        </p:txBody>
      </p:sp>
      <p:sp>
        <p:nvSpPr>
          <p:cNvPr id="16" name="Flowchart: Process 15">
            <a:extLst>
              <a:ext uri="{FF2B5EF4-FFF2-40B4-BE49-F238E27FC236}">
                <a16:creationId xmlns:a16="http://schemas.microsoft.com/office/drawing/2014/main" id="{962D59A4-C0FB-49E2-AE9A-7C7A9380609E}"/>
              </a:ext>
            </a:extLst>
          </p:cNvPr>
          <p:cNvSpPr/>
          <p:nvPr/>
        </p:nvSpPr>
        <p:spPr>
          <a:xfrm>
            <a:off x="9020174" y="4410066"/>
            <a:ext cx="2103437" cy="777875"/>
          </a:xfrm>
          <a:prstGeom prst="flowChartProcess">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t>Carrom , chess , etc..</a:t>
            </a:r>
            <a:endParaRPr lang="en-IN"/>
          </a:p>
        </p:txBody>
      </p:sp>
      <p:sp>
        <p:nvSpPr>
          <p:cNvPr id="18" name="Arrow: Down 17">
            <a:extLst>
              <a:ext uri="{FF2B5EF4-FFF2-40B4-BE49-F238E27FC236}">
                <a16:creationId xmlns:a16="http://schemas.microsoft.com/office/drawing/2014/main" id="{DF0B275A-388A-49A7-AB6B-6FE88F6A678D}"/>
              </a:ext>
            </a:extLst>
          </p:cNvPr>
          <p:cNvSpPr/>
          <p:nvPr/>
        </p:nvSpPr>
        <p:spPr>
          <a:xfrm>
            <a:off x="2431851" y="3836854"/>
            <a:ext cx="492324" cy="51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3CF3C587-474B-4F25-9C34-046C4C5B42FE}"/>
              </a:ext>
            </a:extLst>
          </p:cNvPr>
          <p:cNvSpPr/>
          <p:nvPr/>
        </p:nvSpPr>
        <p:spPr>
          <a:xfrm>
            <a:off x="6096000" y="3688945"/>
            <a:ext cx="424843"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CD186B9A-2C81-4A2A-9413-CEFEEE96D613}"/>
              </a:ext>
            </a:extLst>
          </p:cNvPr>
          <p:cNvSpPr/>
          <p:nvPr/>
        </p:nvSpPr>
        <p:spPr>
          <a:xfrm>
            <a:off x="9941917" y="3846245"/>
            <a:ext cx="424843" cy="563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Bent-Up 23">
            <a:extLst>
              <a:ext uri="{FF2B5EF4-FFF2-40B4-BE49-F238E27FC236}">
                <a16:creationId xmlns:a16="http://schemas.microsoft.com/office/drawing/2014/main" id="{5E0B6224-3B79-4257-B3DD-16EA889CCBF1}"/>
              </a:ext>
            </a:extLst>
          </p:cNvPr>
          <p:cNvSpPr/>
          <p:nvPr/>
        </p:nvSpPr>
        <p:spPr>
          <a:xfrm flipV="1">
            <a:off x="8620124" y="1147431"/>
            <a:ext cx="2019301" cy="1748167"/>
          </a:xfrm>
          <a:prstGeom prst="bentUpArrow">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5" name="Minus Sign 24">
            <a:extLst>
              <a:ext uri="{FF2B5EF4-FFF2-40B4-BE49-F238E27FC236}">
                <a16:creationId xmlns:a16="http://schemas.microsoft.com/office/drawing/2014/main" id="{6BCD8AC4-657B-4A11-92E1-FE489DCD22E3}"/>
              </a:ext>
            </a:extLst>
          </p:cNvPr>
          <p:cNvSpPr/>
          <p:nvPr/>
        </p:nvSpPr>
        <p:spPr>
          <a:xfrm>
            <a:off x="2473721" y="3370922"/>
            <a:ext cx="358775" cy="4171229"/>
          </a:xfrm>
          <a:prstGeom prst="mathMinus">
            <a:avLst>
              <a:gd name="adj1" fmla="val 12228"/>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6" name="Minus Sign 25">
            <a:extLst>
              <a:ext uri="{FF2B5EF4-FFF2-40B4-BE49-F238E27FC236}">
                <a16:creationId xmlns:a16="http://schemas.microsoft.com/office/drawing/2014/main" id="{C4A1D584-F495-4BBA-BBFF-D5849823A90C}"/>
              </a:ext>
            </a:extLst>
          </p:cNvPr>
          <p:cNvSpPr/>
          <p:nvPr/>
        </p:nvSpPr>
        <p:spPr>
          <a:xfrm>
            <a:off x="5987258" y="4260179"/>
            <a:ext cx="493829" cy="2437942"/>
          </a:xfrm>
          <a:prstGeom prst="mathMinus">
            <a:avLst>
              <a:gd name="adj1" fmla="val 25929"/>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7" name="Minus Sign 26">
            <a:extLst>
              <a:ext uri="{FF2B5EF4-FFF2-40B4-BE49-F238E27FC236}">
                <a16:creationId xmlns:a16="http://schemas.microsoft.com/office/drawing/2014/main" id="{3296123B-040E-4FF3-B669-F96FE43A393F}"/>
              </a:ext>
            </a:extLst>
          </p:cNvPr>
          <p:cNvSpPr/>
          <p:nvPr/>
        </p:nvSpPr>
        <p:spPr>
          <a:xfrm>
            <a:off x="9988794" y="4321298"/>
            <a:ext cx="493829" cy="2354209"/>
          </a:xfrm>
          <a:prstGeom prst="mathMinus">
            <a:avLst>
              <a:gd name="adj1" fmla="val 25929"/>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Minus Sign 29">
            <a:extLst>
              <a:ext uri="{FF2B5EF4-FFF2-40B4-BE49-F238E27FC236}">
                <a16:creationId xmlns:a16="http://schemas.microsoft.com/office/drawing/2014/main" id="{08155DE6-460C-4929-A0B6-A86C3C62E941}"/>
              </a:ext>
            </a:extLst>
          </p:cNvPr>
          <p:cNvSpPr/>
          <p:nvPr/>
        </p:nvSpPr>
        <p:spPr>
          <a:xfrm>
            <a:off x="1068389" y="5135688"/>
            <a:ext cx="10809171" cy="1562433"/>
          </a:xfrm>
          <a:prstGeom prst="mathMinus">
            <a:avLst>
              <a:gd name="adj1" fmla="val 25929"/>
            </a:avLst>
          </a:prstGeom>
        </p:spPr>
        <p:style>
          <a:lnRef idx="0">
            <a:schemeClr val="accent6"/>
          </a:lnRef>
          <a:fillRef idx="3">
            <a:schemeClr val="accent6"/>
          </a:fillRef>
          <a:effectRef idx="3">
            <a:schemeClr val="accent6"/>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Arrow: Down 31">
            <a:extLst>
              <a:ext uri="{FF2B5EF4-FFF2-40B4-BE49-F238E27FC236}">
                <a16:creationId xmlns:a16="http://schemas.microsoft.com/office/drawing/2014/main" id="{5FBE74B1-D5E2-496A-B8F8-FC9B65F6B26F}"/>
              </a:ext>
            </a:extLst>
          </p:cNvPr>
          <p:cNvSpPr/>
          <p:nvPr/>
        </p:nvSpPr>
        <p:spPr>
          <a:xfrm>
            <a:off x="5905289" y="6105525"/>
            <a:ext cx="641770" cy="564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14664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836437B-DCF2-4A28-9B41-323AA2BBE589}"/>
              </a:ext>
            </a:extLst>
          </p:cNvPr>
          <p:cNvSpPr/>
          <p:nvPr/>
        </p:nvSpPr>
        <p:spPr>
          <a:xfrm>
            <a:off x="7517219" y="329609"/>
            <a:ext cx="4465673" cy="1216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rgbClr val="FF0000"/>
                </a:solidFill>
                <a:latin typeface="Berlin Sans FB Demi" panose="020E0802020502020306" pitchFamily="34" charset="0"/>
              </a:rPr>
              <a:t>Selection of singles / doubles</a:t>
            </a:r>
            <a:endParaRPr lang="en-IN" sz="3200" dirty="0">
              <a:solidFill>
                <a:srgbClr val="FF0000"/>
              </a:solidFill>
              <a:latin typeface="Berlin Sans FB Demi" panose="020E0802020502020306" pitchFamily="34" charset="0"/>
            </a:endParaRPr>
          </a:p>
        </p:txBody>
      </p:sp>
      <p:sp>
        <p:nvSpPr>
          <p:cNvPr id="9" name="Arrow: Down 8">
            <a:extLst>
              <a:ext uri="{FF2B5EF4-FFF2-40B4-BE49-F238E27FC236}">
                <a16:creationId xmlns:a16="http://schemas.microsoft.com/office/drawing/2014/main" id="{47A65D6A-F359-4DD9-98A0-1D5445434022}"/>
              </a:ext>
            </a:extLst>
          </p:cNvPr>
          <p:cNvSpPr/>
          <p:nvPr/>
        </p:nvSpPr>
        <p:spPr>
          <a:xfrm>
            <a:off x="9542021" y="1541986"/>
            <a:ext cx="772160" cy="1056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6B1A5CA-A513-4EC4-8A08-D8D12D8709B4}"/>
              </a:ext>
            </a:extLst>
          </p:cNvPr>
          <p:cNvSpPr/>
          <p:nvPr/>
        </p:nvSpPr>
        <p:spPr>
          <a:xfrm>
            <a:off x="7382807" y="3105833"/>
            <a:ext cx="4859079" cy="13385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ln w="0"/>
                <a:solidFill>
                  <a:schemeClr val="tx1"/>
                </a:solidFill>
                <a:effectLst>
                  <a:outerShdw blurRad="38100" dist="25400" dir="5400000" algn="ctr" rotWithShape="0">
                    <a:srgbClr val="6E747A">
                      <a:alpha val="43000"/>
                    </a:srgbClr>
                  </a:outerShdw>
                </a:effectLst>
                <a:latin typeface="Agency FB" panose="020B0503020202020204" pitchFamily="34" charset="0"/>
              </a:rPr>
              <a:t>Print team number &amp; details</a:t>
            </a:r>
            <a:endParaRPr lang="en-IN" sz="4400" dirty="0">
              <a:ln w="0"/>
              <a:solidFill>
                <a:schemeClr val="tx1"/>
              </a:solidFill>
              <a:effectLst>
                <a:outerShdw blurRad="38100" dist="25400" dir="5400000" algn="ctr" rotWithShape="0">
                  <a:srgbClr val="6E747A">
                    <a:alpha val="43000"/>
                  </a:srgbClr>
                </a:outerShdw>
              </a:effectLst>
              <a:latin typeface="Agency FB" panose="020B0503020202020204" pitchFamily="34" charset="0"/>
            </a:endParaRPr>
          </a:p>
        </p:txBody>
      </p:sp>
      <p:sp>
        <p:nvSpPr>
          <p:cNvPr id="13" name="Arrow: Down 12">
            <a:extLst>
              <a:ext uri="{FF2B5EF4-FFF2-40B4-BE49-F238E27FC236}">
                <a16:creationId xmlns:a16="http://schemas.microsoft.com/office/drawing/2014/main" id="{819A1581-63B3-4D7B-946F-2E11C2FB5E23}"/>
              </a:ext>
            </a:extLst>
          </p:cNvPr>
          <p:cNvSpPr/>
          <p:nvPr/>
        </p:nvSpPr>
        <p:spPr>
          <a:xfrm>
            <a:off x="9506461" y="4456431"/>
            <a:ext cx="807720" cy="599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E10D1C3-FC43-4887-BD78-045743C4208C}"/>
              </a:ext>
            </a:extLst>
          </p:cNvPr>
          <p:cNvSpPr/>
          <p:nvPr/>
        </p:nvSpPr>
        <p:spPr>
          <a:xfrm flipH="1">
            <a:off x="8240233" y="5218771"/>
            <a:ext cx="3657600" cy="9788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a:solidFill>
                  <a:srgbClr val="FF0000"/>
                </a:solidFill>
                <a:latin typeface="Algerian" panose="04020705040A02060702" pitchFamily="82" charset="0"/>
              </a:rPr>
              <a:t>STOP</a:t>
            </a:r>
            <a:endParaRPr lang="en-IN" sz="5400">
              <a:solidFill>
                <a:srgbClr val="FF0000"/>
              </a:solidFill>
              <a:latin typeface="Algerian" panose="04020705040A02060702" pitchFamily="82" charset="0"/>
            </a:endParaRPr>
          </a:p>
        </p:txBody>
      </p:sp>
      <p:pic>
        <p:nvPicPr>
          <p:cNvPr id="21" name="Content Placeholder 20">
            <a:extLst>
              <a:ext uri="{FF2B5EF4-FFF2-40B4-BE49-F238E27FC236}">
                <a16:creationId xmlns:a16="http://schemas.microsoft.com/office/drawing/2014/main" id="{8965BF72-0FC4-4C19-8F56-DDB42666B1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259" y="573429"/>
            <a:ext cx="6251945" cy="5954961"/>
          </a:xfrm>
        </p:spPr>
      </p:pic>
    </p:spTree>
    <p:extLst>
      <p:ext uri="{BB962C8B-B14F-4D97-AF65-F5344CB8AC3E}">
        <p14:creationId xmlns:p14="http://schemas.microsoft.com/office/powerpoint/2010/main" val="314598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919CD0CD-CB30-4E92-8E04-BE6C081AF467}"/>
              </a:ext>
            </a:extLst>
          </p:cNvPr>
          <p:cNvGraphicFramePr>
            <a:graphicFrameLocks noGrp="1"/>
          </p:cNvGraphicFramePr>
          <p:nvPr>
            <p:ph idx="1"/>
            <p:extLst>
              <p:ext uri="{D42A27DB-BD31-4B8C-83A1-F6EECF244321}">
                <p14:modId xmlns:p14="http://schemas.microsoft.com/office/powerpoint/2010/main" val="2138860199"/>
              </p:ext>
            </p:extLst>
          </p:nvPr>
        </p:nvGraphicFramePr>
        <p:xfrm>
          <a:off x="0" y="0"/>
          <a:ext cx="12192000" cy="6772941"/>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895924036"/>
                    </a:ext>
                  </a:extLst>
                </a:gridCol>
              </a:tblGrid>
              <a:tr h="6772941">
                <a:tc>
                  <a:txBody>
                    <a:bodyPr/>
                    <a:lstStyle/>
                    <a:p>
                      <a:endParaRPr lang="en-IN" dirty="0"/>
                    </a:p>
                  </a:txBody>
                  <a:tcPr/>
                </a:tc>
                <a:extLst>
                  <a:ext uri="{0D108BD9-81ED-4DB2-BD59-A6C34878D82A}">
                    <a16:rowId xmlns:a16="http://schemas.microsoft.com/office/drawing/2014/main" val="2268887804"/>
                  </a:ext>
                </a:extLst>
              </a:tr>
            </a:tbl>
          </a:graphicData>
        </a:graphic>
      </p:graphicFrame>
      <p:pic>
        <p:nvPicPr>
          <p:cNvPr id="8" name="Picture 7">
            <a:extLst>
              <a:ext uri="{FF2B5EF4-FFF2-40B4-BE49-F238E27FC236}">
                <a16:creationId xmlns:a16="http://schemas.microsoft.com/office/drawing/2014/main" id="{8A2DF0E8-7530-4431-926A-F15951342179}"/>
              </a:ext>
            </a:extLst>
          </p:cNvPr>
          <p:cNvPicPr>
            <a:picLocks noChangeAspect="1"/>
          </p:cNvPicPr>
          <p:nvPr/>
        </p:nvPicPr>
        <p:blipFill>
          <a:blip r:embed="rId2"/>
          <a:stretch>
            <a:fillRect/>
          </a:stretch>
        </p:blipFill>
        <p:spPr>
          <a:xfrm>
            <a:off x="2091070" y="0"/>
            <a:ext cx="9431079" cy="6156251"/>
          </a:xfrm>
          <a:prstGeom prst="rect">
            <a:avLst/>
          </a:prstGeom>
        </p:spPr>
      </p:pic>
      <p:graphicFrame>
        <p:nvGraphicFramePr>
          <p:cNvPr id="9" name="Table 9">
            <a:extLst>
              <a:ext uri="{FF2B5EF4-FFF2-40B4-BE49-F238E27FC236}">
                <a16:creationId xmlns:a16="http://schemas.microsoft.com/office/drawing/2014/main" id="{6B13C7F8-7189-40BA-8994-CF975B315F45}"/>
              </a:ext>
            </a:extLst>
          </p:cNvPr>
          <p:cNvGraphicFramePr>
            <a:graphicFrameLocks noGrp="1"/>
          </p:cNvGraphicFramePr>
          <p:nvPr>
            <p:extLst>
              <p:ext uri="{D42A27DB-BD31-4B8C-83A1-F6EECF244321}">
                <p14:modId xmlns:p14="http://schemas.microsoft.com/office/powerpoint/2010/main" val="1929492200"/>
              </p:ext>
            </p:extLst>
          </p:nvPr>
        </p:nvGraphicFramePr>
        <p:xfrm>
          <a:off x="2254102" y="85059"/>
          <a:ext cx="7846828" cy="797443"/>
        </p:xfrm>
        <a:graphic>
          <a:graphicData uri="http://schemas.openxmlformats.org/drawingml/2006/table">
            <a:tbl>
              <a:tblPr firstRow="1" bandRow="1">
                <a:tableStyleId>{5C22544A-7EE6-4342-B048-85BDC9FD1C3A}</a:tableStyleId>
              </a:tblPr>
              <a:tblGrid>
                <a:gridCol w="7846828">
                  <a:extLst>
                    <a:ext uri="{9D8B030D-6E8A-4147-A177-3AD203B41FA5}">
                      <a16:colId xmlns:a16="http://schemas.microsoft.com/office/drawing/2014/main" val="3415926438"/>
                    </a:ext>
                  </a:extLst>
                </a:gridCol>
              </a:tblGrid>
              <a:tr h="797443">
                <a:tc>
                  <a:txBody>
                    <a:bodyPr/>
                    <a:lstStyle/>
                    <a:p>
                      <a:r>
                        <a:rPr lang="en-US" sz="4500"/>
                        <a:t>           CLASS DIAGRAM</a:t>
                      </a:r>
                      <a:endParaRPr lang="en-IN" sz="4500"/>
                    </a:p>
                  </a:txBody>
                  <a:tcPr/>
                </a:tc>
                <a:extLst>
                  <a:ext uri="{0D108BD9-81ED-4DB2-BD59-A6C34878D82A}">
                    <a16:rowId xmlns:a16="http://schemas.microsoft.com/office/drawing/2014/main" val="3782922905"/>
                  </a:ext>
                </a:extLst>
              </a:tr>
            </a:tbl>
          </a:graphicData>
        </a:graphic>
      </p:graphicFrame>
    </p:spTree>
    <p:extLst>
      <p:ext uri="{BB962C8B-B14F-4D97-AF65-F5344CB8AC3E}">
        <p14:creationId xmlns:p14="http://schemas.microsoft.com/office/powerpoint/2010/main" val="1099524466"/>
      </p:ext>
    </p:extLst>
  </p:cSld>
  <p:clrMapOvr>
    <a:masterClrMapping/>
  </p:clrMapOvr>
  <p:transition spd="slow">
    <p:randomBar dir="vert"/>
  </p:transition>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B04EC9234C844BB87A40399BCE89F" ma:contentTypeVersion="2" ma:contentTypeDescription="Create a new document." ma:contentTypeScope="" ma:versionID="4112af57b9be97c48529ebaaa1aa33da">
  <xsd:schema xmlns:xsd="http://www.w3.org/2001/XMLSchema" xmlns:xs="http://www.w3.org/2001/XMLSchema" xmlns:p="http://schemas.microsoft.com/office/2006/metadata/properties" xmlns:ns3="36969cc6-e12c-44b1-91a5-93ef26527dc3" targetNamespace="http://schemas.microsoft.com/office/2006/metadata/properties" ma:root="true" ma:fieldsID="7385b95cedc8d7df3088f94c6e3e0aac" ns3:_="">
    <xsd:import namespace="36969cc6-e12c-44b1-91a5-93ef26527dc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969cc6-e12c-44b1-91a5-93ef26527d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E3B2F6-A394-4B14-B836-E40C2FE0DB11}">
  <ds:schemaRefs>
    <ds:schemaRef ds:uri="http://purl.org/dc/dcmitype/"/>
    <ds:schemaRef ds:uri="http://schemas.microsoft.com/office/2006/documentManagement/types"/>
    <ds:schemaRef ds:uri="36969cc6-e12c-44b1-91a5-93ef26527dc3"/>
    <ds:schemaRef ds:uri="http://schemas.microsoft.com/office/2006/metadata/properties"/>
    <ds:schemaRef ds:uri="http://www.w3.org/XML/1998/namespace"/>
    <ds:schemaRef ds:uri="http://schemas.openxmlformats.org/package/2006/metadata/core-properties"/>
    <ds:schemaRef ds:uri="http://purl.org/dc/term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3BCB45D1-3139-46D6-839E-13372AB162F9}">
  <ds:schemaRefs>
    <ds:schemaRef ds:uri="http://schemas.microsoft.com/sharepoint/v3/contenttype/forms"/>
  </ds:schemaRefs>
</ds:datastoreItem>
</file>

<file path=customXml/itemProps3.xml><?xml version="1.0" encoding="utf-8"?>
<ds:datastoreItem xmlns:ds="http://schemas.openxmlformats.org/officeDocument/2006/customXml" ds:itemID="{5BBBF15E-50AD-4DD1-9009-324F808712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969cc6-e12c-44b1-91a5-93ef26527d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TM10001104[[fn=Feathered]]</Template>
  <TotalTime>39</TotalTime>
  <Words>733</Words>
  <Application>Microsoft Macintosh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Agency FB</vt:lpstr>
      <vt:lpstr>Algerian</vt:lpstr>
      <vt:lpstr>Arial</vt:lpstr>
      <vt:lpstr>Berlin Sans FB Demi</vt:lpstr>
      <vt:lpstr>Calibri</vt:lpstr>
      <vt:lpstr>Century Schoolbook</vt:lpstr>
      <vt:lpstr>Chiller</vt:lpstr>
      <vt:lpstr>Comic Sans MS</vt:lpstr>
      <vt:lpstr>Corbel</vt:lpstr>
      <vt:lpstr>Courier New</vt:lpstr>
      <vt:lpstr>Kristen ITC</vt:lpstr>
      <vt:lpstr>Matura MT Script Capitals</vt:lpstr>
      <vt:lpstr>Wingdings</vt:lpstr>
      <vt:lpstr>Feathered</vt:lpstr>
      <vt:lpstr>               Oops Project-1   (object oriented programing)   TOPIC: Sports Registrations.   2010030236 - MOHAMMED ADNAN</vt:lpstr>
      <vt:lpstr>PowerPoint Presentation</vt:lpstr>
      <vt:lpstr>PowerPoint Presentation</vt:lpstr>
      <vt:lpstr>PowerPoint Presentation</vt:lpstr>
      <vt:lpstr>PROJECT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ADNAN</dc:creator>
  <cp:lastModifiedBy>MOHAMMED ADNAN</cp:lastModifiedBy>
  <cp:revision>5</cp:revision>
  <dcterms:created xsi:type="dcterms:W3CDTF">2021-04-14T10:47:34Z</dcterms:created>
  <dcterms:modified xsi:type="dcterms:W3CDTF">2023-04-15T10:40:32Z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0x01010070FB04EC9234C844BB87A40399BCE89F</vt:lpwstr>
  </property>
</Properties>
</file>